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303" r:id="rId5"/>
    <p:sldId id="304" r:id="rId6"/>
    <p:sldId id="281" r:id="rId7"/>
    <p:sldId id="282" r:id="rId8"/>
    <p:sldId id="305" r:id="rId9"/>
    <p:sldId id="285" r:id="rId10"/>
    <p:sldId id="284" r:id="rId11"/>
    <p:sldId id="286" r:id="rId12"/>
    <p:sldId id="288" r:id="rId13"/>
    <p:sldId id="310" r:id="rId14"/>
    <p:sldId id="311" r:id="rId15"/>
    <p:sldId id="312" r:id="rId16"/>
    <p:sldId id="313" r:id="rId17"/>
    <p:sldId id="314" r:id="rId18"/>
    <p:sldId id="315" r:id="rId19"/>
    <p:sldId id="316" r:id="rId20"/>
    <p:sldId id="317" r:id="rId21"/>
    <p:sldId id="318" r:id="rId22"/>
    <p:sldId id="319" r:id="rId23"/>
    <p:sldId id="320" r:id="rId24"/>
    <p:sldId id="308" r:id="rId25"/>
    <p:sldId id="324" r:id="rId26"/>
    <p:sldId id="325" r:id="rId27"/>
    <p:sldId id="326" r:id="rId28"/>
    <p:sldId id="307" r:id="rId29"/>
    <p:sldId id="323" r:id="rId30"/>
    <p:sldId id="292" r:id="rId31"/>
    <p:sldId id="327" r:id="rId32"/>
    <p:sldId id="30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0FF56F-F577-6645-98D4-45F606943D7C}" name="Schmeling, Timothy" initials="ST" userId="S::timothy.schmeling@cisa.gov::950915a3-247c-4604-bdb9-ed74b92cd134" providerId="AD"/>
  <p188:author id="{947B60F8-686B-00C5-4D63-D8C184B5C5CE}" name="Morici, Nicholas" initials="NM" userId="S::nicholas.morici@cisa.gov::6ec825a1-3a43-4dc8-a7b4-e9060b72a71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8E41AD-EEFA-B0C4-4E22-F18CE2B89430}" v="7" dt="2026-08-20T15:33:03.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97" d="100"/>
          <a:sy n="97" d="100"/>
        </p:scale>
        <p:origin x="88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0645E7-52FC-4C52-97E5-666222CD6DBA}"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EA658-D660-49DD-843E-01DAAB9E08BF}" type="slidenum">
              <a:rPr lang="en-US" smtClean="0"/>
              <a:t>‹#›</a:t>
            </a:fld>
            <a:endParaRPr lang="en-US"/>
          </a:p>
        </p:txBody>
      </p:sp>
    </p:spTree>
    <p:extLst>
      <p:ext uri="{BB962C8B-B14F-4D97-AF65-F5344CB8AC3E}">
        <p14:creationId xmlns:p14="http://schemas.microsoft.com/office/powerpoint/2010/main" val="18891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a:extLst>
              <a:ext uri="{FF2B5EF4-FFF2-40B4-BE49-F238E27FC236}">
                <a16:creationId xmlns:a16="http://schemas.microsoft.com/office/drawing/2014/main" id="{6E7B7A17-F475-3844-BB9A-8736365FED72}"/>
              </a:ext>
            </a:extLst>
          </p:cNvPr>
          <p:cNvSpPr>
            <a:spLocks noGrp="1" noRot="1" noChangeAspect="1" noChangeArrowheads="1" noTextEdit="1"/>
          </p:cNvSpPr>
          <p:nvPr>
            <p:ph type="sldImg"/>
          </p:nvPr>
        </p:nvSpPr>
        <p:spPr>
          <a:ln/>
        </p:spPr>
      </p:sp>
      <p:sp>
        <p:nvSpPr>
          <p:cNvPr id="12290" name="Notes Placeholder 2">
            <a:extLst>
              <a:ext uri="{FF2B5EF4-FFF2-40B4-BE49-F238E27FC236}">
                <a16:creationId xmlns:a16="http://schemas.microsoft.com/office/drawing/2014/main" id="{10FCB50E-EC7A-4346-AD6C-E685A639B1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None/>
            </a:pPr>
            <a:endParaRPr lang="en-US">
              <a:latin typeface="Times" pitchFamily="2" charset="0"/>
              <a:cs typeface="Times"/>
            </a:endParaRPr>
          </a:p>
        </p:txBody>
      </p:sp>
      <p:sp>
        <p:nvSpPr>
          <p:cNvPr id="12291" name="Slide Number Placeholder 3">
            <a:extLst>
              <a:ext uri="{FF2B5EF4-FFF2-40B4-BE49-F238E27FC236}">
                <a16:creationId xmlns:a16="http://schemas.microsoft.com/office/drawing/2014/main" id="{70FC1FAB-DFF2-014B-8D8C-C0309AA50F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2175">
              <a:defRPr sz="2400">
                <a:solidFill>
                  <a:schemeClr val="tx1"/>
                </a:solidFill>
                <a:latin typeface="Arial" panose="020B0604020202020204" pitchFamily="34" charset="0"/>
              </a:defRPr>
            </a:lvl1pPr>
            <a:lvl2pPr marL="742950" indent="-285750" defTabSz="892175">
              <a:defRPr sz="2400">
                <a:solidFill>
                  <a:schemeClr val="tx1"/>
                </a:solidFill>
                <a:latin typeface="Arial" panose="020B0604020202020204" pitchFamily="34" charset="0"/>
              </a:defRPr>
            </a:lvl2pPr>
            <a:lvl3pPr marL="1143000" indent="-228600" defTabSz="892175">
              <a:defRPr sz="2400">
                <a:solidFill>
                  <a:schemeClr val="tx1"/>
                </a:solidFill>
                <a:latin typeface="Arial" panose="020B0604020202020204" pitchFamily="34" charset="0"/>
              </a:defRPr>
            </a:lvl3pPr>
            <a:lvl4pPr marL="1600200" indent="-228600" defTabSz="892175">
              <a:defRPr sz="2400">
                <a:solidFill>
                  <a:schemeClr val="tx1"/>
                </a:solidFill>
                <a:latin typeface="Arial" panose="020B0604020202020204" pitchFamily="34" charset="0"/>
              </a:defRPr>
            </a:lvl4pPr>
            <a:lvl5pPr marL="2057400" indent="-228600" defTabSz="892175">
              <a:defRPr sz="2400">
                <a:solidFill>
                  <a:schemeClr val="tx1"/>
                </a:solidFill>
                <a:latin typeface="Arial" panose="020B0604020202020204" pitchFamily="34" charset="0"/>
              </a:defRPr>
            </a:lvl5pPr>
            <a:lvl6pPr marL="2514600" indent="-228600" defTabSz="8921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921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921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92175"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892175" rtl="0" eaLnBrk="1" fontAlgn="auto" latinLnBrk="0" hangingPunct="1">
              <a:lnSpc>
                <a:spcPct val="100000"/>
              </a:lnSpc>
              <a:spcBef>
                <a:spcPts val="0"/>
              </a:spcBef>
              <a:spcAft>
                <a:spcPts val="0"/>
              </a:spcAft>
              <a:buClr>
                <a:srgbClr val="000000"/>
              </a:buClr>
              <a:buSzTx/>
              <a:buFont typeface="Arial"/>
              <a:buNone/>
              <a:tabLst/>
              <a:defRPr/>
            </a:pPr>
            <a:fld id="{BB054DAE-9B1D-0349-9765-1B40B3DA898D}" type="slidenum">
              <a:rPr kumimoji="0" lang="en-US" altLang="en-US" sz="1200" b="0" i="0" u="none" strike="noStrike" kern="0" cap="none" spc="0" normalizeH="0" baseline="0" noProof="0" smtClean="0">
                <a:ln>
                  <a:noFill/>
                </a:ln>
                <a:solidFill>
                  <a:srgbClr val="000000"/>
                </a:solidFill>
                <a:effectLst/>
                <a:uLnTx/>
                <a:uFillTx/>
                <a:latin typeface="Times" pitchFamily="2" charset="0"/>
                <a:cs typeface="Arial"/>
                <a:sym typeface="Arial"/>
              </a:rPr>
              <a:pPr marL="0" marR="0" lvl="0" indent="0" algn="l" defTabSz="892175" rtl="0" eaLnBrk="1" fontAlgn="auto" latinLnBrk="0" hangingPunct="1">
                <a:lnSpc>
                  <a:spcPct val="100000"/>
                </a:lnSpc>
                <a:spcBef>
                  <a:spcPts val="0"/>
                </a:spcBef>
                <a:spcAft>
                  <a:spcPts val="0"/>
                </a:spcAft>
                <a:buClr>
                  <a:srgbClr val="000000"/>
                </a:buClr>
                <a:buSzTx/>
                <a:buFont typeface="Arial"/>
                <a:buNone/>
                <a:tabLst/>
                <a:defRPr/>
              </a:pPr>
              <a:t>1</a:t>
            </a:fld>
            <a:endParaRPr kumimoji="0" lang="en-US" altLang="en-US" sz="1200" b="0" i="0" u="none" strike="noStrike" kern="0" cap="none" spc="0" normalizeH="0" baseline="0" noProof="0">
              <a:ln>
                <a:noFill/>
              </a:ln>
              <a:solidFill>
                <a:srgbClr val="000000"/>
              </a:solidFill>
              <a:effectLst/>
              <a:uLnTx/>
              <a:uFillTx/>
              <a:latin typeface="Times" pitchFamily="2" charset="0"/>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3075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23760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50550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0748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3399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39260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a:cs typeface="+mn-lt"/>
              </a:rPr>
            </a:br>
            <a:br>
              <a:rPr lang="en-US">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28712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54193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68635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51688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223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76093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26180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27939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3081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a:p>
            <a:pPr>
              <a:buNone/>
            </a:pP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99108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89465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06681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97198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40711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br>
              <a:rPr lang="en-US" dirty="0">
                <a:cs typeface="+mn-lt"/>
              </a:rPr>
            </a:br>
            <a:br>
              <a:rPr lang="en-US" dirty="0">
                <a:cs typeface="+mn-lt"/>
              </a:rPr>
            </a:br>
            <a:endParaRPr lang="en-US">
              <a:cs typeface="Times"/>
            </a:endParaRP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43400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84197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47870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85047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58599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cs typeface="+mn-lt"/>
              </a:rPr>
            </a:br>
            <a:br>
              <a:rPr lang="en-US" dirty="0">
                <a:cs typeface="+mn-lt"/>
              </a:rPr>
            </a:br>
            <a:endParaRPr lang="en-US" dirty="0">
              <a:cs typeface="+mn-lt"/>
            </a:endParaRPr>
          </a:p>
          <a:p>
            <a:pPr>
              <a:buNone/>
            </a:pPr>
            <a:br>
              <a:rPr lang="en-US" dirty="0">
                <a:cs typeface="+mn-lt"/>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9790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a:cs typeface="Times"/>
              </a:rPr>
            </a:br>
            <a:br>
              <a:rPr lang="en-US">
                <a:cs typeface="Times"/>
              </a:rPr>
            </a:br>
            <a:r>
              <a:rPr lang="en-US">
                <a:latin typeface="Times"/>
                <a:cs typeface="Times"/>
              </a:rPr>
              <a:t>For more information, visit the official CISA website. Contact details are provided for questions, ensuring you have access to expert help and resources to strengthen your cybersecurity practices. </a:t>
            </a:r>
            <a:br>
              <a:rPr lang="en-US">
                <a:cs typeface="Times"/>
              </a:rPr>
            </a:br>
            <a:endParaRPr lang="en-US"/>
          </a:p>
          <a:p>
            <a:pPr>
              <a:buNone/>
            </a:pPr>
            <a:br>
              <a:rPr lang="en-US">
                <a:cs typeface="Times"/>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80157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latin typeface="Times"/>
                <a:cs typeface="Times"/>
              </a:rPr>
              <a:t> </a:t>
            </a:r>
            <a:br>
              <a:rPr lang="en-US">
                <a:cs typeface="Times"/>
              </a:rPr>
            </a:br>
            <a:endParaRPr lang="en-US"/>
          </a:p>
          <a:p>
            <a:pPr>
              <a:buNone/>
            </a:pPr>
            <a:br>
              <a:rPr lang="en-US">
                <a:cs typeface="Times"/>
              </a:rPr>
            </a:br>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9D8B99D-00E8-1541-BE04-F0148888E3EE}" type="slidenum">
              <a:rPr kumimoji="0" lang="en-US" altLang="en-US"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alt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64251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9EB491-3942-57D0-75C4-597F716A0FB4}"/>
              </a:ext>
            </a:extLst>
          </p:cNvPr>
          <p:cNvPicPr>
            <a:picLocks noChangeAspect="1"/>
          </p:cNvPicPr>
          <p:nvPr userDrawn="1"/>
        </p:nvPicPr>
        <p:blipFill>
          <a:blip r:embed="rId3"/>
          <a:src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3908838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Mai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440350-44ED-1C65-5D0A-0CB5F435F19A}"/>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1"/>
          <p:cNvSpPr>
            <a:spLocks noGrp="1"/>
          </p:cNvSpPr>
          <p:nvPr>
            <p:ph type="title"/>
          </p:nvPr>
        </p:nvSpPr>
        <p:spPr>
          <a:xfrm>
            <a:off x="0" y="917574"/>
            <a:ext cx="12192000" cy="4495800"/>
          </a:xfrm>
          <a:prstGeom prst="rect">
            <a:avLst/>
          </a:prstGeom>
          <a:noFill/>
        </p:spPr>
        <p:txBody>
          <a:bodyPr lIns="640080" tIns="182880" anchor="t"/>
          <a:lstStyle>
            <a:lvl1pPr algn="l">
              <a:defRPr sz="6000" b="1" cap="none" baseline="0">
                <a:solidFill>
                  <a:schemeClr val="tx1"/>
                </a:solidFill>
                <a:latin typeface="+mn-lt"/>
              </a:defRPr>
            </a:lvl1pPr>
          </a:lstStyle>
          <a:p>
            <a:endParaRPr lang="en-US" dirty="0"/>
          </a:p>
        </p:txBody>
      </p:sp>
      <p:sp>
        <p:nvSpPr>
          <p:cNvPr id="8" name="Slide Number Placeholder 6">
            <a:extLst>
              <a:ext uri="{FF2B5EF4-FFF2-40B4-BE49-F238E27FC236}">
                <a16:creationId xmlns:a16="http://schemas.microsoft.com/office/drawing/2014/main" id="{C18776B3-B187-934B-8B8D-A209B2D5EEE9}"/>
              </a:ext>
            </a:extLst>
          </p:cNvPr>
          <p:cNvSpPr>
            <a:spLocks noGrp="1" noChangeArrowheads="1"/>
          </p:cNvSpPr>
          <p:nvPr>
            <p:ph type="sldNum" sz="quarter" idx="10"/>
          </p:nvPr>
        </p:nvSpPr>
        <p:spPr/>
        <p:txBody>
          <a:bodyPr/>
          <a:lstStyle>
            <a:lvl1pPr>
              <a:defRPr>
                <a:solidFill>
                  <a:schemeClr val="tx1"/>
                </a:solidFill>
              </a:defRPr>
            </a:lvl1pPr>
          </a:lstStyle>
          <a:p>
            <a:pPr>
              <a:defRPr/>
            </a:pPr>
            <a:fld id="{143B84AA-2AAB-D841-BF17-2D4C9BCE0719}" type="slidenum">
              <a:rPr lang="en-US" altLang="en-US" smtClean="0"/>
              <a:pPr>
                <a:defRPr/>
              </a:pPr>
              <a:t>‹#›</a:t>
            </a:fld>
            <a:endParaRPr lang="en-US" altLang="en-US"/>
          </a:p>
        </p:txBody>
      </p:sp>
    </p:spTree>
    <p:custDataLst>
      <p:tags r:id="rId1"/>
    </p:custDataLst>
    <p:extLst>
      <p:ext uri="{BB962C8B-B14F-4D97-AF65-F5344CB8AC3E}">
        <p14:creationId xmlns:p14="http://schemas.microsoft.com/office/powerpoint/2010/main" val="3576991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426D02-8D58-55ED-0E04-9C902C5AB618}"/>
              </a:ext>
            </a:extLst>
          </p:cNvPr>
          <p:cNvPicPr>
            <a:picLocks noChangeAspect="1"/>
          </p:cNvPicPr>
          <p:nvPr userDrawn="1"/>
        </p:nvPicPr>
        <p:blipFill>
          <a:blip r:embed="rId3"/>
          <a:srcRect/>
          <a:stretch/>
        </p:blipFill>
        <p:spPr>
          <a:xfrm>
            <a:off x="0" y="-10274"/>
            <a:ext cx="12176342" cy="1420573"/>
          </a:xfrm>
          <a:prstGeom prst="rect">
            <a:avLst/>
          </a:prstGeom>
        </p:spPr>
      </p:pic>
      <p:sp>
        <p:nvSpPr>
          <p:cNvPr id="3" name="Content Placeholder 2"/>
          <p:cNvSpPr>
            <a:spLocks noGrp="1"/>
          </p:cNvSpPr>
          <p:nvPr>
            <p:ph idx="1"/>
          </p:nvPr>
        </p:nvSpPr>
        <p:spPr>
          <a:xfrm>
            <a:off x="609600" y="1600201"/>
            <a:ext cx="10972800" cy="4428450"/>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DEE8B7DF-B902-7749-B266-7817A506DB4A}"/>
              </a:ext>
            </a:extLst>
          </p:cNvPr>
          <p:cNvSpPr>
            <a:spLocks noGrp="1" noChangeArrowheads="1"/>
          </p:cNvSpPr>
          <p:nvPr>
            <p:ph type="ctrTitle"/>
          </p:nvPr>
        </p:nvSpPr>
        <p:spPr>
          <a:xfrm>
            <a:off x="0" y="128512"/>
            <a:ext cx="12192000" cy="1143000"/>
          </a:xfrm>
          <a:prstGeom prst="rect">
            <a:avLst/>
          </a:prstGeom>
          <a:noFill/>
        </p:spPr>
        <p:txBody>
          <a:bodyPr lIns="640080" tIns="274320" bIns="91440"/>
          <a:lstStyle>
            <a:lvl1pPr>
              <a:defRPr sz="4000" b="1">
                <a:solidFill>
                  <a:schemeClr val="tx1"/>
                </a:solidFill>
              </a:defRPr>
            </a:lvl1pPr>
          </a:lstStyle>
          <a:p>
            <a:r>
              <a:rPr lang="en-US"/>
              <a:t>Click to edit Master title style</a:t>
            </a:r>
          </a:p>
        </p:txBody>
      </p:sp>
      <p:sp>
        <p:nvSpPr>
          <p:cNvPr id="6" name="Rectangle 6">
            <a:extLst>
              <a:ext uri="{FF2B5EF4-FFF2-40B4-BE49-F238E27FC236}">
                <a16:creationId xmlns:a16="http://schemas.microsoft.com/office/drawing/2014/main" id="{5C856BAD-8753-0449-A526-572E9A2EA067}"/>
              </a:ext>
            </a:extLst>
          </p:cNvPr>
          <p:cNvSpPr>
            <a:spLocks noGrp="1" noChangeArrowheads="1"/>
          </p:cNvSpPr>
          <p:nvPr>
            <p:ph type="sldNum" sz="quarter" idx="10"/>
          </p:nvPr>
        </p:nvSpPr>
        <p:spPr/>
        <p:txBody>
          <a:bodyPr/>
          <a:lstStyle>
            <a:lvl1pPr>
              <a:defRPr/>
            </a:lvl1pPr>
          </a:lstStyle>
          <a:p>
            <a:pPr>
              <a:defRPr/>
            </a:pPr>
            <a:fld id="{E5B367E4-E490-5D4C-B162-F1E62EFCCBB8}" type="slidenum">
              <a:rPr lang="en-US" altLang="en-US"/>
              <a:pPr>
                <a:defRPr/>
              </a:pPr>
              <a:t>‹#›</a:t>
            </a:fld>
            <a:endParaRPr lang="en-US" altLang="en-US"/>
          </a:p>
        </p:txBody>
      </p:sp>
    </p:spTree>
    <p:custDataLst>
      <p:tags r:id="rId1"/>
    </p:custDataLst>
    <p:extLst>
      <p:ext uri="{BB962C8B-B14F-4D97-AF65-F5344CB8AC3E}">
        <p14:creationId xmlns:p14="http://schemas.microsoft.com/office/powerpoint/2010/main" val="1627597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6E82A16-AE5A-409C-BA68-A58A837F5ED1}"/>
              </a:ext>
            </a:extLst>
          </p:cNvPr>
          <p:cNvSpPr>
            <a:spLocks noGrp="1"/>
          </p:cNvSpPr>
          <p:nvPr>
            <p:ph idx="11"/>
          </p:nvPr>
        </p:nvSpPr>
        <p:spPr>
          <a:xfrm>
            <a:off x="609600" y="1600201"/>
            <a:ext cx="5407152" cy="4451278"/>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5C856BAD-8753-0449-A526-572E9A2EA067}"/>
              </a:ext>
            </a:extLst>
          </p:cNvPr>
          <p:cNvSpPr>
            <a:spLocks noGrp="1" noChangeArrowheads="1"/>
          </p:cNvSpPr>
          <p:nvPr>
            <p:ph type="sldNum" sz="quarter" idx="10"/>
          </p:nvPr>
        </p:nvSpPr>
        <p:spPr/>
        <p:txBody>
          <a:bodyPr/>
          <a:lstStyle>
            <a:lvl1pPr>
              <a:defRPr/>
            </a:lvl1pPr>
          </a:lstStyle>
          <a:p>
            <a:pPr>
              <a:defRPr/>
            </a:pPr>
            <a:fld id="{E5B367E4-E490-5D4C-B162-F1E62EFCCBB8}" type="slidenum">
              <a:rPr lang="en-US" altLang="en-US"/>
              <a:pPr>
                <a:defRPr/>
              </a:pPr>
              <a:t>‹#›</a:t>
            </a:fld>
            <a:endParaRPr lang="en-US" altLang="en-US"/>
          </a:p>
        </p:txBody>
      </p:sp>
      <p:sp>
        <p:nvSpPr>
          <p:cNvPr id="8" name="Content Placeholder 2">
            <a:extLst>
              <a:ext uri="{FF2B5EF4-FFF2-40B4-BE49-F238E27FC236}">
                <a16:creationId xmlns:a16="http://schemas.microsoft.com/office/drawing/2014/main" id="{12A4F5B5-C96F-4DD9-8422-74BBB3D3636F}"/>
              </a:ext>
            </a:extLst>
          </p:cNvPr>
          <p:cNvSpPr>
            <a:spLocks noGrp="1"/>
          </p:cNvSpPr>
          <p:nvPr>
            <p:ph idx="12"/>
          </p:nvPr>
        </p:nvSpPr>
        <p:spPr>
          <a:xfrm>
            <a:off x="6175248" y="1600201"/>
            <a:ext cx="5407152" cy="4451278"/>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F340D93B-3753-32FA-05AC-FAE317B9F82B}"/>
              </a:ext>
            </a:extLst>
          </p:cNvPr>
          <p:cNvPicPr>
            <a:picLocks noChangeAspect="1"/>
          </p:cNvPicPr>
          <p:nvPr userDrawn="1"/>
        </p:nvPicPr>
        <p:blipFill>
          <a:blip r:embed="rId3"/>
          <a:srcRect/>
          <a:stretch/>
        </p:blipFill>
        <p:spPr>
          <a:xfrm>
            <a:off x="0" y="-10274"/>
            <a:ext cx="12176342" cy="1420573"/>
          </a:xfrm>
          <a:prstGeom prst="rect">
            <a:avLst/>
          </a:prstGeom>
        </p:spPr>
      </p:pic>
      <p:sp>
        <p:nvSpPr>
          <p:cNvPr id="4" name="Rectangle 2">
            <a:extLst>
              <a:ext uri="{FF2B5EF4-FFF2-40B4-BE49-F238E27FC236}">
                <a16:creationId xmlns:a16="http://schemas.microsoft.com/office/drawing/2014/main" id="{531715C7-8536-4A6C-485D-DF8BCED5025C}"/>
              </a:ext>
            </a:extLst>
          </p:cNvPr>
          <p:cNvSpPr>
            <a:spLocks noGrp="1" noChangeArrowheads="1"/>
          </p:cNvSpPr>
          <p:nvPr>
            <p:ph type="ctrTitle"/>
          </p:nvPr>
        </p:nvSpPr>
        <p:spPr>
          <a:xfrm>
            <a:off x="0" y="128512"/>
            <a:ext cx="12192000" cy="1143000"/>
          </a:xfrm>
          <a:prstGeom prst="rect">
            <a:avLst/>
          </a:prstGeom>
          <a:noFill/>
        </p:spPr>
        <p:txBody>
          <a:bodyPr lIns="640080" tIns="274320" bIns="91440"/>
          <a:lstStyle>
            <a:lvl1pPr>
              <a:defRPr sz="4000" b="1">
                <a:solidFill>
                  <a:schemeClr val="tx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3050264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CA2C83E-0446-C546-81B9-4C48E8885CAA}"/>
              </a:ext>
            </a:extLst>
          </p:cNvPr>
          <p:cNvSpPr>
            <a:spLocks noGrp="1" noChangeArrowheads="1"/>
          </p:cNvSpPr>
          <p:nvPr>
            <p:ph type="sldNum" sz="quarter" idx="10"/>
          </p:nvPr>
        </p:nvSpPr>
        <p:spPr/>
        <p:txBody>
          <a:bodyPr/>
          <a:lstStyle>
            <a:lvl1pPr>
              <a:defRPr/>
            </a:lvl1pPr>
          </a:lstStyle>
          <a:p>
            <a:pPr>
              <a:defRPr/>
            </a:pPr>
            <a:fld id="{549690C8-B626-274D-8FA3-63299A4ABD75}" type="slidenum">
              <a:rPr lang="en-US" altLang="en-US"/>
              <a:pPr>
                <a:defRPr/>
              </a:pPr>
              <a:t>‹#›</a:t>
            </a:fld>
            <a:endParaRPr lang="en-US" altLang="en-US"/>
          </a:p>
        </p:txBody>
      </p:sp>
      <p:pic>
        <p:nvPicPr>
          <p:cNvPr id="2" name="Picture 1">
            <a:extLst>
              <a:ext uri="{FF2B5EF4-FFF2-40B4-BE49-F238E27FC236}">
                <a16:creationId xmlns:a16="http://schemas.microsoft.com/office/drawing/2014/main" id="{271D7941-9E1A-BEB3-F49B-EE62838CD13F}"/>
              </a:ext>
            </a:extLst>
          </p:cNvPr>
          <p:cNvPicPr>
            <a:picLocks noChangeAspect="1"/>
          </p:cNvPicPr>
          <p:nvPr userDrawn="1"/>
        </p:nvPicPr>
        <p:blipFill>
          <a:blip r:embed="rId3"/>
          <a:srcRect/>
          <a:stretch/>
        </p:blipFill>
        <p:spPr>
          <a:xfrm>
            <a:off x="198268" y="5712149"/>
            <a:ext cx="3025360" cy="1020283"/>
          </a:xfrm>
          <a:prstGeom prst="rect">
            <a:avLst/>
          </a:prstGeom>
        </p:spPr>
      </p:pic>
      <p:pic>
        <p:nvPicPr>
          <p:cNvPr id="3" name="Picture 2">
            <a:extLst>
              <a:ext uri="{FF2B5EF4-FFF2-40B4-BE49-F238E27FC236}">
                <a16:creationId xmlns:a16="http://schemas.microsoft.com/office/drawing/2014/main" id="{DCFA4AF4-5697-B0D6-88D2-54FD370F5D42}"/>
              </a:ext>
            </a:extLst>
          </p:cNvPr>
          <p:cNvPicPr>
            <a:picLocks noChangeAspect="1"/>
          </p:cNvPicPr>
          <p:nvPr userDrawn="1"/>
        </p:nvPicPr>
        <p:blipFill>
          <a:blip r:embed="rId4"/>
          <a:srcRect/>
          <a:stretch/>
        </p:blipFill>
        <p:spPr>
          <a:xfrm>
            <a:off x="1" y="-10274"/>
            <a:ext cx="12176340" cy="1420573"/>
          </a:xfrm>
          <a:prstGeom prst="rect">
            <a:avLst/>
          </a:prstGeom>
        </p:spPr>
      </p:pic>
      <p:sp>
        <p:nvSpPr>
          <p:cNvPr id="7" name="Rectangle 2">
            <a:extLst>
              <a:ext uri="{FF2B5EF4-FFF2-40B4-BE49-F238E27FC236}">
                <a16:creationId xmlns:a16="http://schemas.microsoft.com/office/drawing/2014/main" id="{D9BBD3B1-95A2-42FD-F35B-D71AE1293FBF}"/>
              </a:ext>
            </a:extLst>
          </p:cNvPr>
          <p:cNvSpPr>
            <a:spLocks noGrp="1" noChangeArrowheads="1"/>
          </p:cNvSpPr>
          <p:nvPr>
            <p:ph type="ctrTitle"/>
          </p:nvPr>
        </p:nvSpPr>
        <p:spPr>
          <a:xfrm>
            <a:off x="0" y="128512"/>
            <a:ext cx="12192000" cy="1143000"/>
          </a:xfrm>
          <a:prstGeom prst="rect">
            <a:avLst/>
          </a:prstGeom>
          <a:noFill/>
        </p:spPr>
        <p:txBody>
          <a:bodyPr lIns="640080" tIns="274320" bIns="91440"/>
          <a:lstStyle>
            <a:lvl1pPr>
              <a:defRPr sz="4000" b="1">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AB518A19-9BCD-5878-D864-1AC93401B436}"/>
              </a:ext>
            </a:extLst>
          </p:cNvPr>
          <p:cNvSpPr>
            <a:spLocks noGrp="1"/>
          </p:cNvSpPr>
          <p:nvPr>
            <p:ph idx="1"/>
          </p:nvPr>
        </p:nvSpPr>
        <p:spPr>
          <a:xfrm>
            <a:off x="609600" y="1600201"/>
            <a:ext cx="10972800" cy="4111948"/>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66082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8FB4E19-9239-0C7F-E1B1-7B311CEB0F08}"/>
              </a:ext>
            </a:extLst>
          </p:cNvPr>
          <p:cNvSpPr>
            <a:spLocks noGrp="1" noChangeArrowheads="1"/>
          </p:cNvSpPr>
          <p:nvPr>
            <p:ph type="sldNum" sz="quarter" idx="10"/>
          </p:nvPr>
        </p:nvSpPr>
        <p:spPr>
          <a:xfrm>
            <a:off x="11049000" y="6167438"/>
            <a:ext cx="533400" cy="277812"/>
          </a:xfrm>
        </p:spPr>
        <p:txBody>
          <a:bodyPr/>
          <a:lstStyle>
            <a:lvl1pPr>
              <a:defRPr/>
            </a:lvl1pPr>
          </a:lstStyle>
          <a:p>
            <a:pPr>
              <a:defRPr/>
            </a:pPr>
            <a:fld id="{9D7DC5A1-24AC-EE45-8892-34F91BFF9321}" type="slidenum">
              <a:rPr lang="en-US" altLang="en-US"/>
              <a:pPr>
                <a:defRPr/>
              </a:pPr>
              <a:t>‹#›</a:t>
            </a:fld>
            <a:endParaRPr lang="en-US" altLang="en-US"/>
          </a:p>
        </p:txBody>
      </p:sp>
      <p:pic>
        <p:nvPicPr>
          <p:cNvPr id="3" name="Picture 2">
            <a:extLst>
              <a:ext uri="{FF2B5EF4-FFF2-40B4-BE49-F238E27FC236}">
                <a16:creationId xmlns:a16="http://schemas.microsoft.com/office/drawing/2014/main" id="{EF2D7D1E-5424-EFCC-F97F-23BB23F22F97}"/>
              </a:ext>
            </a:extLst>
          </p:cNvPr>
          <p:cNvPicPr>
            <a:picLocks noChangeAspect="1"/>
          </p:cNvPicPr>
          <p:nvPr userDrawn="1"/>
        </p:nvPicPr>
        <p:blipFill>
          <a:blip r:embed="rId3"/>
          <a:srcRect/>
          <a:stretch/>
        </p:blipFill>
        <p:spPr>
          <a:xfrm>
            <a:off x="0" y="0"/>
            <a:ext cx="6096000" cy="6858000"/>
          </a:xfrm>
          <a:prstGeom prst="rect">
            <a:avLst/>
          </a:prstGeom>
        </p:spPr>
      </p:pic>
      <p:sp>
        <p:nvSpPr>
          <p:cNvPr id="4" name="Title 1">
            <a:extLst>
              <a:ext uri="{FF2B5EF4-FFF2-40B4-BE49-F238E27FC236}">
                <a16:creationId xmlns:a16="http://schemas.microsoft.com/office/drawing/2014/main" id="{C50B8F09-650C-10C9-7198-DDFD7287CE17}"/>
              </a:ext>
            </a:extLst>
          </p:cNvPr>
          <p:cNvSpPr>
            <a:spLocks noGrp="1"/>
          </p:cNvSpPr>
          <p:nvPr>
            <p:ph type="title"/>
          </p:nvPr>
        </p:nvSpPr>
        <p:spPr>
          <a:xfrm>
            <a:off x="6664751" y="917574"/>
            <a:ext cx="4987060" cy="4495800"/>
          </a:xfrm>
          <a:prstGeom prst="rect">
            <a:avLst/>
          </a:prstGeom>
          <a:noFill/>
        </p:spPr>
        <p:txBody>
          <a:bodyPr lIns="91440" tIns="182880" anchor="t"/>
          <a:lstStyle>
            <a:lvl1pPr marL="7938" indent="0" algn="l">
              <a:tabLst/>
              <a:defRPr sz="4000" b="1" cap="none" baseline="0">
                <a:solidFill>
                  <a:srgbClr val="002B47"/>
                </a:solidFill>
                <a:latin typeface="+mn-lt"/>
              </a:defRPr>
            </a:lvl1pPr>
          </a:lstStyle>
          <a:p>
            <a:endParaRPr lang="en-US" dirty="0"/>
          </a:p>
        </p:txBody>
      </p:sp>
    </p:spTree>
    <p:custDataLst>
      <p:tags r:id="rId1"/>
    </p:custDataLst>
    <p:extLst>
      <p:ext uri="{BB962C8B-B14F-4D97-AF65-F5344CB8AC3E}">
        <p14:creationId xmlns:p14="http://schemas.microsoft.com/office/powerpoint/2010/main" val="135803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ransition">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DC7B688-CC57-E3BA-2F63-170CEE8611A2}"/>
              </a:ext>
            </a:extLst>
          </p:cNvPr>
          <p:cNvSpPr>
            <a:spLocks noGrp="1" noChangeArrowheads="1"/>
          </p:cNvSpPr>
          <p:nvPr>
            <p:ph type="sldNum" sz="quarter" idx="10"/>
          </p:nvPr>
        </p:nvSpPr>
        <p:spPr>
          <a:xfrm>
            <a:off x="11049000" y="6167438"/>
            <a:ext cx="533400" cy="277812"/>
          </a:xfrm>
        </p:spPr>
        <p:txBody>
          <a:bodyPr/>
          <a:lstStyle>
            <a:lvl1pPr>
              <a:defRPr/>
            </a:lvl1pPr>
          </a:lstStyle>
          <a:p>
            <a:pPr>
              <a:defRPr/>
            </a:pPr>
            <a:fld id="{9D7DC5A1-24AC-EE45-8892-34F91BFF9321}" type="slidenum">
              <a:rPr lang="en-US" altLang="en-US"/>
              <a:pPr>
                <a:defRPr/>
              </a:pPr>
              <a:t>‹#›</a:t>
            </a:fld>
            <a:endParaRPr lang="en-US" altLang="en-US"/>
          </a:p>
        </p:txBody>
      </p:sp>
      <p:pic>
        <p:nvPicPr>
          <p:cNvPr id="6" name="Picture 5">
            <a:extLst>
              <a:ext uri="{FF2B5EF4-FFF2-40B4-BE49-F238E27FC236}">
                <a16:creationId xmlns:a16="http://schemas.microsoft.com/office/drawing/2014/main" id="{91C613C4-D67F-07BA-11C9-DBE22A3FFC1E}"/>
              </a:ext>
            </a:extLst>
          </p:cNvPr>
          <p:cNvPicPr>
            <a:picLocks noChangeAspect="1"/>
          </p:cNvPicPr>
          <p:nvPr userDrawn="1"/>
        </p:nvPicPr>
        <p:blipFill>
          <a:blip r:embed="rId3"/>
          <a:srcRect/>
          <a:stretch/>
        </p:blipFill>
        <p:spPr>
          <a:xfrm>
            <a:off x="0" y="0"/>
            <a:ext cx="6096000" cy="6858000"/>
          </a:xfrm>
          <a:prstGeom prst="rect">
            <a:avLst/>
          </a:prstGeom>
        </p:spPr>
      </p:pic>
      <p:sp>
        <p:nvSpPr>
          <p:cNvPr id="8" name="Title 1">
            <a:extLst>
              <a:ext uri="{FF2B5EF4-FFF2-40B4-BE49-F238E27FC236}">
                <a16:creationId xmlns:a16="http://schemas.microsoft.com/office/drawing/2014/main" id="{65E8B0D4-A68F-C43E-A41A-A8037083E3E8}"/>
              </a:ext>
            </a:extLst>
          </p:cNvPr>
          <p:cNvSpPr>
            <a:spLocks noGrp="1"/>
          </p:cNvSpPr>
          <p:nvPr>
            <p:ph type="title"/>
          </p:nvPr>
        </p:nvSpPr>
        <p:spPr>
          <a:xfrm>
            <a:off x="6681457" y="917574"/>
            <a:ext cx="4970354" cy="4495800"/>
          </a:xfrm>
          <a:prstGeom prst="rect">
            <a:avLst/>
          </a:prstGeom>
          <a:noFill/>
        </p:spPr>
        <p:txBody>
          <a:bodyPr lIns="91440" tIns="182880" anchor="t"/>
          <a:lstStyle>
            <a:lvl1pPr marL="7938" indent="0" algn="l">
              <a:tabLst/>
              <a:defRPr sz="4000" b="1" cap="none" baseline="0">
                <a:solidFill>
                  <a:srgbClr val="002B47"/>
                </a:solidFill>
                <a:latin typeface="+mn-lt"/>
              </a:defRPr>
            </a:lvl1pPr>
          </a:lstStyle>
          <a:p>
            <a:endParaRPr lang="en-US" dirty="0"/>
          </a:p>
        </p:txBody>
      </p:sp>
    </p:spTree>
    <p:custDataLst>
      <p:tags r:id="rId1"/>
    </p:custDataLst>
    <p:extLst>
      <p:ext uri="{BB962C8B-B14F-4D97-AF65-F5344CB8AC3E}">
        <p14:creationId xmlns:p14="http://schemas.microsoft.com/office/powerpoint/2010/main" val="1992374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Contact Inf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2C07A9-BF36-524B-8413-4BEACA0FDA79}"/>
              </a:ext>
            </a:extLst>
          </p:cNvPr>
          <p:cNvSpPr>
            <a:spLocks noChangeArrowheads="1"/>
          </p:cNvSpPr>
          <p:nvPr userDrawn="1"/>
        </p:nvSpPr>
        <p:spPr bwMode="auto">
          <a:xfrm>
            <a:off x="0" y="0"/>
            <a:ext cx="6084888" cy="6858000"/>
          </a:xfrm>
          <a:prstGeom prst="rect">
            <a:avLst/>
          </a:prstGeom>
          <a:solidFill>
            <a:srgbClr val="005288"/>
          </a:solidFill>
          <a:ln w="9525" algn="ctr">
            <a:noFill/>
            <a:round/>
            <a:headEnd/>
            <a:tailEnd/>
          </a:ln>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defRPr/>
            </a:pPr>
            <a:endParaRPr lang="en-US" altLang="en-US"/>
          </a:p>
        </p:txBody>
      </p:sp>
      <p:sp>
        <p:nvSpPr>
          <p:cNvPr id="4" name="Slide Number Placeholder 6">
            <a:extLst>
              <a:ext uri="{FF2B5EF4-FFF2-40B4-BE49-F238E27FC236}">
                <a16:creationId xmlns:a16="http://schemas.microsoft.com/office/drawing/2014/main" id="{0BE5CA0B-222E-C54E-943E-7AAC74765197}"/>
              </a:ext>
            </a:extLst>
          </p:cNvPr>
          <p:cNvSpPr>
            <a:spLocks noGrp="1" noChangeArrowheads="1"/>
          </p:cNvSpPr>
          <p:nvPr>
            <p:ph type="sldNum" sz="quarter" idx="10"/>
          </p:nvPr>
        </p:nvSpPr>
        <p:spPr/>
        <p:txBody>
          <a:bodyPr/>
          <a:lstStyle>
            <a:lvl1pPr>
              <a:defRPr/>
            </a:lvl1pPr>
          </a:lstStyle>
          <a:p>
            <a:pPr>
              <a:defRPr/>
            </a:pPr>
            <a:fld id="{9D7DC5A1-24AC-EE45-8892-34F91BFF9321}" type="slidenum">
              <a:rPr lang="en-US" altLang="en-US"/>
              <a:pPr>
                <a:defRPr/>
              </a:pPr>
              <a:t>‹#›</a:t>
            </a:fld>
            <a:endParaRPr lang="en-US" altLang="en-US"/>
          </a:p>
        </p:txBody>
      </p:sp>
      <p:pic>
        <p:nvPicPr>
          <p:cNvPr id="5" name="Picture 4" descr="A close up of a logo&#10;&#10;Description automatically generated">
            <a:extLst>
              <a:ext uri="{FF2B5EF4-FFF2-40B4-BE49-F238E27FC236}">
                <a16:creationId xmlns:a16="http://schemas.microsoft.com/office/drawing/2014/main" id="{0C156F9C-CF41-3943-A805-1DEC23D3DC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7800" y="1828800"/>
            <a:ext cx="3200400" cy="3200400"/>
          </a:xfrm>
          <a:prstGeom prst="rect">
            <a:avLst/>
          </a:prstGeom>
        </p:spPr>
      </p:pic>
    </p:spTree>
    <p:extLst>
      <p:ext uri="{BB962C8B-B14F-4D97-AF65-F5344CB8AC3E}">
        <p14:creationId xmlns:p14="http://schemas.microsoft.com/office/powerpoint/2010/main" val="3423528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alphaModFix amt="0"/>
            <a:lum/>
          </a:blip>
          <a:srcRect/>
          <a:stretch>
            <a:fillRect/>
          </a:stretch>
        </a:blipFill>
        <a:effectLst/>
      </p:bgPr>
    </p:bg>
    <p:spTree>
      <p:nvGrpSpPr>
        <p:cNvPr id="1" name=""/>
        <p:cNvGrpSpPr/>
        <p:nvPr/>
      </p:nvGrpSpPr>
      <p:grpSpPr>
        <a:xfrm>
          <a:off x="0" y="0"/>
          <a:ext cx="0" cy="0"/>
          <a:chOff x="0" y="0"/>
          <a:chExt cx="0" cy="0"/>
        </a:xfrm>
      </p:grpSpPr>
      <p:sp>
        <p:nvSpPr>
          <p:cNvPr id="147462" name="Rectangle 6">
            <a:extLst>
              <a:ext uri="{FF2B5EF4-FFF2-40B4-BE49-F238E27FC236}">
                <a16:creationId xmlns:a16="http://schemas.microsoft.com/office/drawing/2014/main" id="{A48DD25C-886A-364F-A7EB-C56AF8D492A2}"/>
              </a:ext>
            </a:extLst>
          </p:cNvPr>
          <p:cNvSpPr>
            <a:spLocks noGrp="1" noChangeArrowheads="1"/>
          </p:cNvSpPr>
          <p:nvPr>
            <p:ph type="sldNum" sz="quarter" idx="4"/>
          </p:nvPr>
        </p:nvSpPr>
        <p:spPr bwMode="black">
          <a:xfrm>
            <a:off x="11049000" y="6167438"/>
            <a:ext cx="533400" cy="277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r">
              <a:defRPr sz="1200" b="1">
                <a:solidFill>
                  <a:srgbClr val="000000"/>
                </a:solidFill>
              </a:defRPr>
            </a:lvl1pPr>
          </a:lstStyle>
          <a:p>
            <a:pPr>
              <a:defRPr/>
            </a:pPr>
            <a:fld id="{26E9279C-6033-A548-8E84-1092B0F1BCCC}" type="slidenum">
              <a:rPr lang="en-US" altLang="en-US" smtClean="0"/>
              <a:pPr>
                <a:defRPr/>
              </a:pPr>
              <a:t>‹#›</a:t>
            </a:fld>
            <a:endParaRPr lang="en-US" altLang="en-US" dirty="0"/>
          </a:p>
        </p:txBody>
      </p:sp>
    </p:spTree>
    <p:custDataLst>
      <p:tags r:id="rId10"/>
    </p:custDataLst>
    <p:extLst>
      <p:ext uri="{BB962C8B-B14F-4D97-AF65-F5344CB8AC3E}">
        <p14:creationId xmlns:p14="http://schemas.microsoft.com/office/powerpoint/2010/main" val="372674454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p:txStyles>
    <p:titleStyle>
      <a:lvl1pPr algn="l" rtl="0" eaLnBrk="1" fontAlgn="base" hangingPunct="1">
        <a:spcBef>
          <a:spcPct val="0"/>
        </a:spcBef>
        <a:spcAft>
          <a:spcPct val="0"/>
        </a:spcAft>
        <a:defRPr sz="4200">
          <a:solidFill>
            <a:srgbClr val="005288"/>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2pPr>
      <a:lvl3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3pPr>
      <a:lvl4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4pPr>
      <a:lvl5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5pPr>
      <a:lvl6pPr marL="457200" algn="l" rtl="0" eaLnBrk="1" fontAlgn="base" hangingPunct="1">
        <a:spcBef>
          <a:spcPct val="0"/>
        </a:spcBef>
        <a:spcAft>
          <a:spcPct val="0"/>
        </a:spcAft>
        <a:defRPr sz="4200">
          <a:solidFill>
            <a:srgbClr val="000063"/>
          </a:solidFill>
          <a:latin typeface="Times New Roman" pitchFamily="18" charset="0"/>
        </a:defRPr>
      </a:lvl6pPr>
      <a:lvl7pPr marL="914400" algn="l" rtl="0" eaLnBrk="1" fontAlgn="base" hangingPunct="1">
        <a:spcBef>
          <a:spcPct val="0"/>
        </a:spcBef>
        <a:spcAft>
          <a:spcPct val="0"/>
        </a:spcAft>
        <a:defRPr sz="4200">
          <a:solidFill>
            <a:srgbClr val="000063"/>
          </a:solidFill>
          <a:latin typeface="Times New Roman" pitchFamily="18" charset="0"/>
        </a:defRPr>
      </a:lvl7pPr>
      <a:lvl8pPr marL="1371600" algn="l" rtl="0" eaLnBrk="1" fontAlgn="base" hangingPunct="1">
        <a:spcBef>
          <a:spcPct val="0"/>
        </a:spcBef>
        <a:spcAft>
          <a:spcPct val="0"/>
        </a:spcAft>
        <a:defRPr sz="4200">
          <a:solidFill>
            <a:srgbClr val="000063"/>
          </a:solidFill>
          <a:latin typeface="Times New Roman" pitchFamily="18" charset="0"/>
        </a:defRPr>
      </a:lvl8pPr>
      <a:lvl9pPr marL="1828800" algn="l" rtl="0" eaLnBrk="1" fontAlgn="base" hangingPunct="1">
        <a:spcBef>
          <a:spcPct val="0"/>
        </a:spcBef>
        <a:spcAft>
          <a:spcPct val="0"/>
        </a:spcAft>
        <a:defRPr sz="4200">
          <a:solidFill>
            <a:srgbClr val="000063"/>
          </a:solidFill>
          <a:latin typeface="Times New Roman" pitchFamily="18" charset="0"/>
        </a:defRPr>
      </a:lvl9pPr>
    </p:titleStyle>
    <p:bodyStyle>
      <a:lvl1pPr marL="233363" indent="-233363" algn="l" rtl="0" eaLnBrk="1" fontAlgn="base" hangingPunct="1">
        <a:spcBef>
          <a:spcPct val="60000"/>
        </a:spcBef>
        <a:spcAft>
          <a:spcPct val="0"/>
        </a:spcAft>
        <a:buClr>
          <a:srgbClr val="B0B1B3"/>
        </a:buClr>
        <a:buFont typeface="Wingdings" pitchFamily="2" charset="2"/>
        <a:buChar char="§"/>
        <a:defRPr sz="2200">
          <a:solidFill>
            <a:srgbClr val="EFF7FF"/>
          </a:solidFill>
          <a:latin typeface="+mn-lt"/>
          <a:ea typeface="+mn-ea"/>
          <a:cs typeface="+mn-cs"/>
        </a:defRPr>
      </a:lvl1pPr>
      <a:lvl2pPr marL="571500" indent="-223838"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2pPr>
      <a:lvl3pPr marL="909638"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3pPr>
      <a:lvl4pPr marL="1258888" indent="-231775"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4pPr>
      <a:lvl5pPr marL="15986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5pPr>
      <a:lvl6pPr marL="20558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isa.gov/resources-tools/services/malcolm"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cisa.gov/report"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get.gov/"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www.cisa.gov/ai"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https://www.cisa.gov/news-events/directives/bod-26-02-mitigating-risk-end-support-edge-devices" TargetMode="External"/><Relationship Id="rId5" Type="http://schemas.openxmlformats.org/officeDocument/2006/relationships/hyperlink" Target="https://www.cisa.gov/topics/industrial-control-systems/ci-fortify" TargetMode="External"/><Relationship Id="rId4" Type="http://schemas.openxmlformats.org/officeDocument/2006/relationships/hyperlink" Target="https://www.cisa.gov/news-events/directives/bod-26-04-implementation-guidance-prioritizing-security-updates-based-risk"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Central@cisa.gov"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D87E6-C00B-524A-A1EC-EE844C415DF6}"/>
              </a:ext>
            </a:extLst>
          </p:cNvPr>
          <p:cNvSpPr>
            <a:spLocks noGrp="1"/>
          </p:cNvSpPr>
          <p:nvPr>
            <p:ph type="title"/>
          </p:nvPr>
        </p:nvSpPr>
        <p:spPr>
          <a:xfrm>
            <a:off x="0" y="914400"/>
            <a:ext cx="12192000" cy="4495800"/>
          </a:xfrm>
        </p:spPr>
        <p:txBody>
          <a:bodyPr lIns="640080" tIns="182880" rIns="91440" bIns="45720" anchor="t"/>
          <a:lstStyle/>
          <a:p>
            <a:pPr>
              <a:buClrTx/>
              <a:buFontTx/>
            </a:pPr>
            <a:r>
              <a:rPr lang="en-US" sz="6600" dirty="0">
                <a:solidFill>
                  <a:schemeClr val="tx1">
                    <a:lumMod val="95000"/>
                  </a:schemeClr>
                </a:solidFill>
                <a:cs typeface="Arial"/>
              </a:rPr>
              <a:t>K</a:t>
            </a:r>
            <a:r>
              <a:rPr lang="en-US" sz="6600" dirty="0">
                <a:solidFill>
                  <a:schemeClr val="tx1">
                    <a:lumMod val="95000"/>
                  </a:schemeClr>
                </a:solidFill>
                <a:latin typeface="+mn-lt"/>
                <a:cs typeface="Arial"/>
              </a:rPr>
              <a:t>ey Ways to </a:t>
            </a:r>
            <a:br>
              <a:rPr lang="en-US" sz="6600" dirty="0">
                <a:latin typeface="+mn-lt"/>
              </a:rPr>
            </a:br>
            <a:r>
              <a:rPr lang="en-US" sz="6600" dirty="0">
                <a:solidFill>
                  <a:schemeClr val="tx1">
                    <a:lumMod val="95000"/>
                  </a:schemeClr>
                </a:solidFill>
                <a:latin typeface="+mn-lt"/>
                <a:cs typeface="Arial"/>
              </a:rPr>
              <a:t>Stay secure Online</a:t>
            </a:r>
            <a:br>
              <a:rPr lang="en-US" sz="6600" dirty="0">
                <a:latin typeface="Montserrat" panose="00000500000000000000" pitchFamily="2" charset="0"/>
              </a:rPr>
            </a:br>
            <a:r>
              <a:rPr lang="en-US" sz="3200" dirty="0">
                <a:solidFill>
                  <a:schemeClr val="tx1">
                    <a:lumMod val="95000"/>
                  </a:schemeClr>
                </a:solidFill>
                <a:latin typeface="Arial"/>
                <a:cs typeface="Arabic Typesetting"/>
              </a:rPr>
              <a:t>Cybersecurity practices to protect people, data and critical infrastructure</a:t>
            </a:r>
          </a:p>
        </p:txBody>
      </p:sp>
      <p:sp>
        <p:nvSpPr>
          <p:cNvPr id="11266" name="Rectangle 3">
            <a:extLst>
              <a:ext uri="{FF2B5EF4-FFF2-40B4-BE49-F238E27FC236}">
                <a16:creationId xmlns:a16="http://schemas.microsoft.com/office/drawing/2014/main" id="{2AB65AC5-D4D5-BC4A-9452-4C4D6F8813E9}"/>
              </a:ext>
            </a:extLst>
          </p:cNvPr>
          <p:cNvSpPr>
            <a:spLocks noChangeArrowheads="1"/>
          </p:cNvSpPr>
          <p:nvPr/>
        </p:nvSpPr>
        <p:spPr bwMode="auto">
          <a:xfrm rot="-5400000">
            <a:off x="12428538" y="1712913"/>
            <a:ext cx="304800" cy="304800"/>
          </a:xfrm>
          <a:prstGeom prst="rect">
            <a:avLst/>
          </a:prstGeom>
          <a:solidFill>
            <a:srgbClr val="005288"/>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67" name="Rectangle 4">
            <a:extLst>
              <a:ext uri="{FF2B5EF4-FFF2-40B4-BE49-F238E27FC236}">
                <a16:creationId xmlns:a16="http://schemas.microsoft.com/office/drawing/2014/main" id="{4D766BCD-F071-8A4D-B8FD-E2E33839B75B}"/>
              </a:ext>
            </a:extLst>
          </p:cNvPr>
          <p:cNvSpPr>
            <a:spLocks noChangeArrowheads="1"/>
          </p:cNvSpPr>
          <p:nvPr/>
        </p:nvSpPr>
        <p:spPr bwMode="auto">
          <a:xfrm rot="-5400000">
            <a:off x="12753975" y="1712913"/>
            <a:ext cx="304800" cy="304800"/>
          </a:xfrm>
          <a:prstGeom prst="rect">
            <a:avLst/>
          </a:prstGeom>
          <a:solidFill>
            <a:srgbClr val="0078AE"/>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68" name="Rectangle 5">
            <a:extLst>
              <a:ext uri="{FF2B5EF4-FFF2-40B4-BE49-F238E27FC236}">
                <a16:creationId xmlns:a16="http://schemas.microsoft.com/office/drawing/2014/main" id="{E0285E6C-E75E-CA46-ACA3-973C50A6C4FA}"/>
              </a:ext>
            </a:extLst>
          </p:cNvPr>
          <p:cNvSpPr>
            <a:spLocks noChangeArrowheads="1"/>
          </p:cNvSpPr>
          <p:nvPr/>
        </p:nvSpPr>
        <p:spPr bwMode="auto">
          <a:xfrm rot="-5400000">
            <a:off x="13077825" y="1712913"/>
            <a:ext cx="304800" cy="304800"/>
          </a:xfrm>
          <a:prstGeom prst="rect">
            <a:avLst/>
          </a:prstGeom>
          <a:solidFill>
            <a:srgbClr val="5A5B5D"/>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69" name="Rectangle 6">
            <a:extLst>
              <a:ext uri="{FF2B5EF4-FFF2-40B4-BE49-F238E27FC236}">
                <a16:creationId xmlns:a16="http://schemas.microsoft.com/office/drawing/2014/main" id="{90908ED2-8260-1E47-804B-FF8B9A24AB35}"/>
              </a:ext>
            </a:extLst>
          </p:cNvPr>
          <p:cNvSpPr>
            <a:spLocks noChangeArrowheads="1"/>
          </p:cNvSpPr>
          <p:nvPr/>
        </p:nvSpPr>
        <p:spPr bwMode="auto">
          <a:xfrm rot="-5400000">
            <a:off x="13403263" y="1712913"/>
            <a:ext cx="304800" cy="304800"/>
          </a:xfrm>
          <a:prstGeom prst="rect">
            <a:avLst/>
          </a:prstGeom>
          <a:solidFill>
            <a:srgbClr val="C0C2C4"/>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70" name="Rectangle 7">
            <a:extLst>
              <a:ext uri="{FF2B5EF4-FFF2-40B4-BE49-F238E27FC236}">
                <a16:creationId xmlns:a16="http://schemas.microsoft.com/office/drawing/2014/main" id="{FA4E2A82-E853-A142-82F0-F52EA98F64F4}"/>
              </a:ext>
            </a:extLst>
          </p:cNvPr>
          <p:cNvSpPr>
            <a:spLocks noChangeArrowheads="1"/>
          </p:cNvSpPr>
          <p:nvPr/>
        </p:nvSpPr>
        <p:spPr bwMode="auto">
          <a:xfrm rot="-5400000">
            <a:off x="12428538" y="2030413"/>
            <a:ext cx="304800" cy="304800"/>
          </a:xfrm>
          <a:prstGeom prst="rect">
            <a:avLst/>
          </a:prstGeom>
          <a:solidFill>
            <a:srgbClr val="C4123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71" name="Rectangle 8">
            <a:extLst>
              <a:ext uri="{FF2B5EF4-FFF2-40B4-BE49-F238E27FC236}">
                <a16:creationId xmlns:a16="http://schemas.microsoft.com/office/drawing/2014/main" id="{D03113E3-F4F2-4144-818A-0F4DBA54C805}"/>
              </a:ext>
            </a:extLst>
          </p:cNvPr>
          <p:cNvSpPr>
            <a:spLocks noChangeArrowheads="1"/>
          </p:cNvSpPr>
          <p:nvPr/>
        </p:nvSpPr>
        <p:spPr bwMode="auto">
          <a:xfrm rot="-5400000">
            <a:off x="12753975" y="2030413"/>
            <a:ext cx="304800" cy="304800"/>
          </a:xfrm>
          <a:prstGeom prst="rect">
            <a:avLst/>
          </a:prstGeom>
          <a:solidFill>
            <a:srgbClr val="5E973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72" name="Rectangle 9">
            <a:extLst>
              <a:ext uri="{FF2B5EF4-FFF2-40B4-BE49-F238E27FC236}">
                <a16:creationId xmlns:a16="http://schemas.microsoft.com/office/drawing/2014/main" id="{72AA5473-40E3-9E43-914E-8719215521E7}"/>
              </a:ext>
            </a:extLst>
          </p:cNvPr>
          <p:cNvSpPr>
            <a:spLocks noChangeArrowheads="1"/>
          </p:cNvSpPr>
          <p:nvPr/>
        </p:nvSpPr>
        <p:spPr bwMode="auto">
          <a:xfrm rot="-5400000">
            <a:off x="13077825" y="2030413"/>
            <a:ext cx="304800" cy="304800"/>
          </a:xfrm>
          <a:prstGeom prst="rect">
            <a:avLst/>
          </a:prstGeom>
          <a:solidFill>
            <a:srgbClr val="00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73" name="Rectangle 10">
            <a:extLst>
              <a:ext uri="{FF2B5EF4-FFF2-40B4-BE49-F238E27FC236}">
                <a16:creationId xmlns:a16="http://schemas.microsoft.com/office/drawing/2014/main" id="{1EDCE5FD-FCF1-4D40-8D3F-D0D084D3EAB3}"/>
              </a:ext>
            </a:extLst>
          </p:cNvPr>
          <p:cNvSpPr>
            <a:spLocks noChangeArrowheads="1"/>
          </p:cNvSpPr>
          <p:nvPr/>
        </p:nvSpPr>
        <p:spPr bwMode="auto">
          <a:xfrm rot="-5400000">
            <a:off x="13403263" y="2030413"/>
            <a:ext cx="304800" cy="304800"/>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FFFFFF"/>
              </a:solidFill>
              <a:effectLst/>
              <a:uLnTx/>
              <a:uFillTx/>
              <a:latin typeface="Arial" panose="020B0604020202020204" pitchFamily="34" charset="0"/>
              <a:cs typeface="Arial"/>
              <a:sym typeface="Arial"/>
            </a:endParaRPr>
          </a:p>
        </p:txBody>
      </p:sp>
      <p:sp>
        <p:nvSpPr>
          <p:cNvPr id="11274" name="TextBox 13">
            <a:extLst>
              <a:ext uri="{FF2B5EF4-FFF2-40B4-BE49-F238E27FC236}">
                <a16:creationId xmlns:a16="http://schemas.microsoft.com/office/drawing/2014/main" id="{2BAAA080-69E8-2E42-90F6-FBD7D53E64BE}"/>
              </a:ext>
            </a:extLst>
          </p:cNvPr>
          <p:cNvSpPr txBox="1">
            <a:spLocks noChangeArrowheads="1"/>
          </p:cNvSpPr>
          <p:nvPr/>
        </p:nvSpPr>
        <p:spPr bwMode="auto">
          <a:xfrm>
            <a:off x="12268200" y="6075363"/>
            <a:ext cx="1993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1200" b="0" i="0" u="none" strike="noStrike" kern="0" cap="none" spc="0" normalizeH="0" baseline="0" noProof="0">
                <a:ln>
                  <a:noFill/>
                </a:ln>
                <a:solidFill>
                  <a:srgbClr val="FF0000"/>
                </a:solidFill>
                <a:effectLst/>
                <a:uLnTx/>
                <a:uFillTx/>
                <a:latin typeface="Arial" panose="020B0604020202020204" pitchFamily="34" charset="0"/>
                <a:cs typeface="Arial"/>
                <a:sym typeface="Arial"/>
              </a:rPr>
              <a:t>Change Presenter’s Name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1200" b="0" i="0" u="none" strike="noStrike" kern="0" cap="none" spc="0" normalizeH="0" baseline="0" noProof="0">
                <a:ln>
                  <a:noFill/>
                </a:ln>
                <a:solidFill>
                  <a:srgbClr val="FF0000"/>
                </a:solidFill>
                <a:effectLst/>
                <a:uLnTx/>
                <a:uFillTx/>
                <a:latin typeface="Arial" panose="020B0604020202020204" pitchFamily="34" charset="0"/>
                <a:cs typeface="Arial"/>
                <a:sym typeface="Arial"/>
              </a:rPr>
              <a:t>In Slide Master</a:t>
            </a:r>
          </a:p>
        </p:txBody>
      </p:sp>
      <p:sp>
        <p:nvSpPr>
          <p:cNvPr id="11275" name="TextBox 15">
            <a:extLst>
              <a:ext uri="{FF2B5EF4-FFF2-40B4-BE49-F238E27FC236}">
                <a16:creationId xmlns:a16="http://schemas.microsoft.com/office/drawing/2014/main" id="{C62289FB-7E34-7A43-84A4-038050EB1DD9}"/>
              </a:ext>
            </a:extLst>
          </p:cNvPr>
          <p:cNvSpPr txBox="1">
            <a:spLocks noChangeArrowheads="1"/>
          </p:cNvSpPr>
          <p:nvPr/>
        </p:nvSpPr>
        <p:spPr bwMode="auto">
          <a:xfrm>
            <a:off x="12268200" y="1219200"/>
            <a:ext cx="167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1200" b="0" i="0" u="none" strike="noStrike" kern="0" cap="none" spc="0" normalizeH="0" baseline="0" noProof="0">
                <a:ln>
                  <a:noFill/>
                </a:ln>
                <a:solidFill>
                  <a:srgbClr val="FF0000"/>
                </a:solidFill>
                <a:effectLst/>
                <a:uLnTx/>
                <a:uFillTx/>
                <a:latin typeface="Arial" panose="020B0604020202020204" pitchFamily="34" charset="0"/>
                <a:cs typeface="Arial"/>
                <a:sym typeface="Arial"/>
              </a:rPr>
              <a:t>DHS Color Palette Per OPA RGB Colors</a:t>
            </a:r>
          </a:p>
        </p:txBody>
      </p:sp>
      <p:sp>
        <p:nvSpPr>
          <p:cNvPr id="11276" name="TextBox 19">
            <a:extLst>
              <a:ext uri="{FF2B5EF4-FFF2-40B4-BE49-F238E27FC236}">
                <a16:creationId xmlns:a16="http://schemas.microsoft.com/office/drawing/2014/main" id="{05BD1E2C-9BD4-F849-A81A-D7F8E16C13E9}"/>
              </a:ext>
            </a:extLst>
          </p:cNvPr>
          <p:cNvSpPr txBox="1">
            <a:spLocks noChangeArrowheads="1"/>
          </p:cNvSpPr>
          <p:nvPr/>
        </p:nvSpPr>
        <p:spPr bwMode="auto">
          <a:xfrm>
            <a:off x="12268200" y="2538413"/>
            <a:ext cx="1219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1200" b="0" i="0" u="none" strike="noStrike" kern="0" cap="none" spc="0" normalizeH="0" baseline="0" noProof="0">
                <a:ln>
                  <a:noFill/>
                </a:ln>
                <a:solidFill>
                  <a:srgbClr val="FF0000"/>
                </a:solidFill>
                <a:effectLst/>
                <a:uLnTx/>
                <a:uFillTx/>
                <a:latin typeface="Arial" panose="020B0604020202020204" pitchFamily="34" charset="0"/>
                <a:cs typeface="Arial"/>
                <a:sym typeface="Arial"/>
              </a:rPr>
              <a:t>Use Arial Font For All Text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1200" b="0" i="0" u="none" strike="noStrike" kern="0" cap="none" spc="0" normalizeH="0" baseline="0" noProof="0">
              <a:ln>
                <a:noFill/>
              </a:ln>
              <a:solidFill>
                <a:srgbClr val="FF0000"/>
              </a:solidFill>
              <a:effectLst/>
              <a:uLnTx/>
              <a:uFillTx/>
              <a:latin typeface="Arial" panose="020B0604020202020204" pitchFamily="34" charset="0"/>
              <a:cs typeface="Arial"/>
              <a:sym typeface="Arial"/>
            </a:endParaRPr>
          </a:p>
        </p:txBody>
      </p:sp>
      <p:sp>
        <p:nvSpPr>
          <p:cNvPr id="11277" name="Slide Number Placeholder 3">
            <a:extLst>
              <a:ext uri="{FF2B5EF4-FFF2-40B4-BE49-F238E27FC236}">
                <a16:creationId xmlns:a16="http://schemas.microsoft.com/office/drawing/2014/main" id="{39DCD9E6-5009-B84F-A4D2-FA686AFB7FC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E0E78C1F-4E09-8E45-AA77-2D5EF4338DD0}" type="slidenum">
              <a:rPr kumimoji="0" lang="en-US" altLang="en-US" sz="1200" b="1" i="0" u="none" strike="noStrike" kern="0" cap="none" spc="0" normalizeH="0" baseline="0" noProof="0" smtClean="0">
                <a:ln>
                  <a:noFill/>
                </a:ln>
                <a:solidFill>
                  <a:srgbClr val="5A5B5D"/>
                </a:solidFill>
                <a:effectLst/>
                <a:uLnTx/>
                <a:uFillTx/>
                <a:latin typeface="Arial" panose="020B0604020202020204" pitchFamily="34"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lang="en-US" altLang="en-US" sz="1200" b="1" i="0" u="none" strike="noStrike" kern="0" cap="none" spc="0" normalizeH="0" baseline="0" noProof="0">
              <a:ln>
                <a:noFill/>
              </a:ln>
              <a:solidFill>
                <a:srgbClr val="5A5B5D"/>
              </a:solidFill>
              <a:effectLst/>
              <a:uLnTx/>
              <a:uFillTx/>
              <a:latin typeface="Arial" panose="020B0604020202020204" pitchFamily="34" charset="0"/>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0DF241F-C224-D6B7-B1C9-4CE132753884}"/>
              </a:ext>
            </a:extLst>
          </p:cNvPr>
          <p:cNvSpPr>
            <a:spLocks noGrp="1"/>
          </p:cNvSpPr>
          <p:nvPr>
            <p:ph type="ctrTitle"/>
          </p:nvPr>
        </p:nvSpPr>
        <p:spPr/>
        <p:txBody>
          <a:bodyPr lIns="640080" tIns="274320" rIns="91440" bIns="91440" anchor="t"/>
          <a:lstStyle/>
          <a:p>
            <a:r>
              <a:rPr lang="en-US">
                <a:latin typeface="Arial"/>
                <a:cs typeface="Arial"/>
              </a:rPr>
              <a:t>What Is Cybersecurity?</a:t>
            </a:r>
            <a:endParaRPr lang="en-US"/>
          </a:p>
        </p:txBody>
      </p:sp>
      <p:sp>
        <p:nvSpPr>
          <p:cNvPr id="5" name="Content Placeholder 4">
            <a:extLst>
              <a:ext uri="{FF2B5EF4-FFF2-40B4-BE49-F238E27FC236}">
                <a16:creationId xmlns:a16="http://schemas.microsoft.com/office/drawing/2014/main" id="{ACC7C83F-29F2-16AD-A88E-80DB17EECB22}"/>
              </a:ext>
            </a:extLst>
          </p:cNvPr>
          <p:cNvSpPr>
            <a:spLocks noGrp="1"/>
          </p:cNvSpPr>
          <p:nvPr>
            <p:ph idx="1"/>
          </p:nvPr>
        </p:nvSpPr>
        <p:spPr>
          <a:xfrm>
            <a:off x="5597236" y="1860239"/>
            <a:ext cx="4895273" cy="2102161"/>
          </a:xfrm>
        </p:spPr>
        <p:txBody>
          <a:bodyPr lIns="91440" tIns="45720" rIns="91440" bIns="45720" anchor="t"/>
          <a:lstStyle/>
          <a:p>
            <a:pPr marL="0" indent="0">
              <a:buClr>
                <a:srgbClr val="5E9732"/>
              </a:buClr>
              <a:buNone/>
            </a:pPr>
            <a:r>
              <a:rPr lang="en-US" sz="2000"/>
              <a:t>Cybersecurity is the protection of computer systems and networks from attacks by malicious actors that could cause unauthorized information disclosure, theft, or damage to hardware, software or data.​</a:t>
            </a:r>
          </a:p>
        </p:txBody>
      </p:sp>
      <p:pic>
        <p:nvPicPr>
          <p:cNvPr id="3" name="Picture 2">
            <a:extLst>
              <a:ext uri="{FF2B5EF4-FFF2-40B4-BE49-F238E27FC236}">
                <a16:creationId xmlns:a16="http://schemas.microsoft.com/office/drawing/2014/main" id="{785461B7-FA87-DFB7-1867-09F7D84E678F}"/>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751813" y="1400200"/>
            <a:ext cx="4322619" cy="4385130"/>
          </a:xfrm>
          <a:prstGeom prst="rect">
            <a:avLst/>
          </a:prstGeom>
        </p:spPr>
      </p:pic>
      <p:grpSp>
        <p:nvGrpSpPr>
          <p:cNvPr id="11" name="Group 10">
            <a:extLst>
              <a:ext uri="{FF2B5EF4-FFF2-40B4-BE49-F238E27FC236}">
                <a16:creationId xmlns:a16="http://schemas.microsoft.com/office/drawing/2014/main" id="{9AB725F8-0B4E-DB8F-8364-23EB38D467A3}"/>
              </a:ext>
            </a:extLst>
          </p:cNvPr>
          <p:cNvGrpSpPr/>
          <p:nvPr/>
        </p:nvGrpSpPr>
        <p:grpSpPr>
          <a:xfrm>
            <a:off x="5661891" y="4193417"/>
            <a:ext cx="4054765" cy="775748"/>
            <a:chOff x="5708071" y="4193417"/>
            <a:chExt cx="4054765" cy="775748"/>
          </a:xfrm>
        </p:grpSpPr>
        <p:sp>
          <p:nvSpPr>
            <p:cNvPr id="7" name="Rectangle: Rounded Corners 6">
              <a:extLst>
                <a:ext uri="{FF2B5EF4-FFF2-40B4-BE49-F238E27FC236}">
                  <a16:creationId xmlns:a16="http://schemas.microsoft.com/office/drawing/2014/main" id="{7203902D-98B9-0629-CE2B-2F78CFF8A27F}"/>
                </a:ext>
              </a:extLst>
            </p:cNvPr>
            <p:cNvSpPr/>
            <p:nvPr/>
          </p:nvSpPr>
          <p:spPr bwMode="auto">
            <a:xfrm>
              <a:off x="5708071" y="4193417"/>
              <a:ext cx="4054765" cy="775748"/>
            </a:xfrm>
            <a:prstGeom prst="roundRect">
              <a:avLst>
                <a:gd name="adj" fmla="val 7093"/>
              </a:avLst>
            </a:prstGeom>
            <a:solidFill>
              <a:srgbClr val="5E973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charset="0"/>
                <a:cs typeface="Arial"/>
                <a:sym typeface="Arial"/>
              </a:endParaRPr>
            </a:p>
          </p:txBody>
        </p:sp>
        <p:sp>
          <p:nvSpPr>
            <p:cNvPr id="9" name="TextBox 8">
              <a:extLst>
                <a:ext uri="{FF2B5EF4-FFF2-40B4-BE49-F238E27FC236}">
                  <a16:creationId xmlns:a16="http://schemas.microsoft.com/office/drawing/2014/main" id="{9106B2D3-9F2E-B1F4-A228-6BD53B71BB49}"/>
                </a:ext>
              </a:extLst>
            </p:cNvPr>
            <p:cNvSpPr txBox="1"/>
            <p:nvPr/>
          </p:nvSpPr>
          <p:spPr>
            <a:xfrm>
              <a:off x="5809676" y="4258069"/>
              <a:ext cx="387003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Arial"/>
                  <a:cs typeface="Arial"/>
                  <a:sym typeface="Arial"/>
                </a:rPr>
                <a:t>Wherever there is technology, there    needs to be cybersecurity.</a:t>
              </a:r>
              <a:endParaRPr kumimoji="0" lang="en-US" sz="1800" b="0" i="0" u="none" strike="noStrike" kern="0" cap="none" spc="0" normalizeH="0" baseline="0" noProof="0">
                <a:ln>
                  <a:noFill/>
                </a:ln>
                <a:solidFill>
                  <a:srgbClr val="000000"/>
                </a:solidFill>
                <a:effectLst/>
                <a:uLnTx/>
                <a:uFillTx/>
                <a:latin typeface="Arial"/>
                <a:cs typeface="Arial"/>
                <a:sym typeface="Arial"/>
              </a:endParaRPr>
            </a:p>
          </p:txBody>
        </p:sp>
      </p:grpSp>
    </p:spTree>
    <p:custDataLst>
      <p:tags r:id="rId1"/>
    </p:custDataLst>
    <p:extLst>
      <p:ext uri="{BB962C8B-B14F-4D97-AF65-F5344CB8AC3E}">
        <p14:creationId xmlns:p14="http://schemas.microsoft.com/office/powerpoint/2010/main" val="475147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4899B6-103B-0629-E984-538A3CAFCD63}"/>
              </a:ext>
            </a:extLst>
          </p:cNvPr>
          <p:cNvSpPr>
            <a:spLocks noGrp="1"/>
          </p:cNvSpPr>
          <p:nvPr>
            <p:ph idx="1"/>
          </p:nvPr>
        </p:nvSpPr>
        <p:spPr>
          <a:xfrm>
            <a:off x="2792325" y="1783173"/>
            <a:ext cx="3417454" cy="2002443"/>
          </a:xfrm>
        </p:spPr>
        <p:txBody>
          <a:bodyPr lIns="91440" tIns="45720" rIns="91440" bIns="45720" anchor="t"/>
          <a:lstStyle/>
          <a:p>
            <a:pPr marL="0" indent="0">
              <a:buClr>
                <a:srgbClr val="5E9732"/>
              </a:buClr>
              <a:buNone/>
            </a:pPr>
            <a:r>
              <a:rPr lang="en-US" sz="2000"/>
              <a:t>Implementing cybersecurity best practices helps protect intellectual property and other sensitive data, as well as networks and systems that support your operations.</a:t>
            </a:r>
            <a:endParaRPr lang="en-US" sz="2000">
              <a:ea typeface="+mn-lt"/>
              <a:cs typeface="+mn-lt"/>
            </a:endParaRPr>
          </a:p>
        </p:txBody>
      </p:sp>
      <p:sp>
        <p:nvSpPr>
          <p:cNvPr id="3" name="Title 2">
            <a:extLst>
              <a:ext uri="{FF2B5EF4-FFF2-40B4-BE49-F238E27FC236}">
                <a16:creationId xmlns:a16="http://schemas.microsoft.com/office/drawing/2014/main" id="{585821D6-D4D1-C93E-D14D-6F353CB4F4BD}"/>
              </a:ext>
            </a:extLst>
          </p:cNvPr>
          <p:cNvSpPr>
            <a:spLocks noGrp="1"/>
          </p:cNvSpPr>
          <p:nvPr>
            <p:ph type="ctrTitle"/>
          </p:nvPr>
        </p:nvSpPr>
        <p:spPr/>
        <p:txBody>
          <a:bodyPr/>
          <a:lstStyle/>
          <a:p>
            <a:r>
              <a:rPr lang="en-US"/>
              <a:t>Why Is it Important? </a:t>
            </a:r>
          </a:p>
        </p:txBody>
      </p:sp>
      <p:pic>
        <p:nvPicPr>
          <p:cNvPr id="4" name="Picture 3">
            <a:extLst>
              <a:ext uri="{FF2B5EF4-FFF2-40B4-BE49-F238E27FC236}">
                <a16:creationId xmlns:a16="http://schemas.microsoft.com/office/drawing/2014/main" id="{14C8EE2D-EC24-0C8D-30A7-6747BE416F0A}"/>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flipH="1">
            <a:off x="6603998" y="1755975"/>
            <a:ext cx="4322619" cy="4385130"/>
          </a:xfrm>
          <a:prstGeom prst="rect">
            <a:avLst/>
          </a:prstGeom>
        </p:spPr>
      </p:pic>
      <p:sp>
        <p:nvSpPr>
          <p:cNvPr id="11" name="TextBox 10">
            <a:extLst>
              <a:ext uri="{FF2B5EF4-FFF2-40B4-BE49-F238E27FC236}">
                <a16:creationId xmlns:a16="http://schemas.microsoft.com/office/drawing/2014/main" id="{B1689ED2-7FCF-3933-8ECC-8F528A848644}"/>
              </a:ext>
            </a:extLst>
          </p:cNvPr>
          <p:cNvSpPr txBox="1"/>
          <p:nvPr/>
        </p:nvSpPr>
        <p:spPr>
          <a:xfrm>
            <a:off x="739581" y="4197664"/>
            <a:ext cx="5358201"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5E9732"/>
              </a:buClr>
              <a:buSzTx/>
              <a:buFont typeface="Arial"/>
              <a:buNone/>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For both government and private entities, developing and implementing tailored cybersecurity plans and processes is key to safeguarding operations and protecting critical infrastructure.</a:t>
            </a:r>
          </a:p>
        </p:txBody>
      </p:sp>
      <p:grpSp>
        <p:nvGrpSpPr>
          <p:cNvPr id="14" name="Group 13">
            <a:extLst>
              <a:ext uri="{FF2B5EF4-FFF2-40B4-BE49-F238E27FC236}">
                <a16:creationId xmlns:a16="http://schemas.microsoft.com/office/drawing/2014/main" id="{3FD5B0A8-85A9-4B19-B178-B71A09FDD53B}"/>
              </a:ext>
            </a:extLst>
          </p:cNvPr>
          <p:cNvGrpSpPr/>
          <p:nvPr/>
        </p:nvGrpSpPr>
        <p:grpSpPr>
          <a:xfrm>
            <a:off x="849362" y="2157890"/>
            <a:ext cx="1548744" cy="1179483"/>
            <a:chOff x="849362" y="2157890"/>
            <a:chExt cx="1548744" cy="1179483"/>
          </a:xfrm>
        </p:grpSpPr>
        <p:pic>
          <p:nvPicPr>
            <p:cNvPr id="9" name="Picture 8" descr="A blue and green folder with a piece of paper&#10;&#10;AI-generated content may be incorrect.">
              <a:extLst>
                <a:ext uri="{FF2B5EF4-FFF2-40B4-BE49-F238E27FC236}">
                  <a16:creationId xmlns:a16="http://schemas.microsoft.com/office/drawing/2014/main" id="{FBF72953-CA5B-D890-849F-92C9FEF67F2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278681" y="2384415"/>
              <a:ext cx="1119425" cy="952958"/>
            </a:xfrm>
            <a:prstGeom prst="rect">
              <a:avLst/>
            </a:prstGeom>
          </p:spPr>
        </p:pic>
        <p:pic>
          <p:nvPicPr>
            <p:cNvPr id="13" name="Picture 12" descr="A blue and white padlock with a green key&#10;&#10;AI-generated content may be incorrect.">
              <a:extLst>
                <a:ext uri="{FF2B5EF4-FFF2-40B4-BE49-F238E27FC236}">
                  <a16:creationId xmlns:a16="http://schemas.microsoft.com/office/drawing/2014/main" id="{F88F7094-6722-C86B-5F30-C398B5764AF5}"/>
                </a:ext>
              </a:extLst>
            </p:cNvPr>
            <p:cNvPicPr>
              <a:picLocks noChangeAspect="1"/>
            </p:cNvPicPr>
            <p:nvPr/>
          </p:nvPicPr>
          <p:blipFill>
            <a:blip r:embed="rId5"/>
            <a:stretch>
              <a:fillRect/>
            </a:stretch>
          </p:blipFill>
          <p:spPr>
            <a:xfrm>
              <a:off x="849362" y="2157890"/>
              <a:ext cx="842778" cy="1092241"/>
            </a:xfrm>
            <a:prstGeom prst="rect">
              <a:avLst/>
            </a:prstGeom>
          </p:spPr>
        </p:pic>
      </p:grpSp>
    </p:spTree>
    <p:extLst>
      <p:ext uri="{BB962C8B-B14F-4D97-AF65-F5344CB8AC3E}">
        <p14:creationId xmlns:p14="http://schemas.microsoft.com/office/powerpoint/2010/main" val="1477700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C6B5E9-B460-8B13-CB05-A09464CA25B0}"/>
              </a:ext>
            </a:extLst>
          </p:cNvPr>
          <p:cNvSpPr>
            <a:spLocks noGrp="1"/>
          </p:cNvSpPr>
          <p:nvPr>
            <p:ph idx="1"/>
          </p:nvPr>
        </p:nvSpPr>
        <p:spPr>
          <a:xfrm>
            <a:off x="3177312" y="1840884"/>
            <a:ext cx="9051637" cy="3810000"/>
          </a:xfrm>
        </p:spPr>
        <p:txBody>
          <a:bodyPr/>
          <a:lstStyle/>
          <a:p>
            <a:pPr marL="0" indent="0">
              <a:lnSpc>
                <a:spcPct val="200000"/>
              </a:lnSpc>
              <a:buClr>
                <a:srgbClr val="5E9732"/>
              </a:buClr>
              <a:buSzPct val="85000"/>
              <a:buNone/>
            </a:pPr>
            <a:r>
              <a:rPr lang="en-US" sz="2800"/>
              <a:t>Update software​​</a:t>
            </a:r>
          </a:p>
          <a:p>
            <a:pPr marL="0" indent="0">
              <a:lnSpc>
                <a:spcPct val="200000"/>
              </a:lnSpc>
              <a:buClr>
                <a:srgbClr val="5E9732"/>
              </a:buClr>
              <a:buSzPct val="85000"/>
              <a:buNone/>
            </a:pPr>
            <a:r>
              <a:rPr lang="en-US" sz="2800"/>
              <a:t>Use strong passwords and a password manager ​​</a:t>
            </a:r>
          </a:p>
          <a:p>
            <a:pPr marL="0" indent="0">
              <a:lnSpc>
                <a:spcPct val="200000"/>
              </a:lnSpc>
              <a:buClr>
                <a:srgbClr val="5E9732"/>
              </a:buClr>
              <a:buSzPct val="85000"/>
              <a:buNone/>
            </a:pPr>
            <a:r>
              <a:rPr lang="en-US" sz="2800"/>
              <a:t>Turn on multifactor authentication (MFA) ​​</a:t>
            </a:r>
          </a:p>
          <a:p>
            <a:pPr marL="0" indent="0">
              <a:lnSpc>
                <a:spcPct val="200000"/>
              </a:lnSpc>
              <a:buClr>
                <a:srgbClr val="5E9732"/>
              </a:buClr>
              <a:buSzPct val="85000"/>
              <a:buNone/>
            </a:pPr>
            <a:r>
              <a:rPr lang="en-US" sz="2800"/>
              <a:t>Recognize and report phishing</a:t>
            </a:r>
          </a:p>
          <a:p>
            <a:pPr marL="0" indent="0">
              <a:lnSpc>
                <a:spcPct val="200000"/>
              </a:lnSpc>
              <a:buNone/>
            </a:pPr>
            <a:endParaRPr lang="en-US"/>
          </a:p>
        </p:txBody>
      </p:sp>
      <p:sp>
        <p:nvSpPr>
          <p:cNvPr id="3" name="Title 2">
            <a:extLst>
              <a:ext uri="{FF2B5EF4-FFF2-40B4-BE49-F238E27FC236}">
                <a16:creationId xmlns:a16="http://schemas.microsoft.com/office/drawing/2014/main" id="{166CCA90-29FB-542B-62D2-156381988001}"/>
              </a:ext>
            </a:extLst>
          </p:cNvPr>
          <p:cNvSpPr>
            <a:spLocks noGrp="1"/>
          </p:cNvSpPr>
          <p:nvPr>
            <p:ph type="ctrTitle"/>
          </p:nvPr>
        </p:nvSpPr>
        <p:spPr>
          <a:xfrm>
            <a:off x="0" y="0"/>
            <a:ext cx="12192000" cy="1116281"/>
          </a:xfrm>
        </p:spPr>
        <p:txBody>
          <a:bodyPr/>
          <a:lstStyle/>
          <a:p>
            <a:pPr>
              <a:lnSpc>
                <a:spcPts val="3400"/>
              </a:lnSpc>
            </a:pPr>
            <a:r>
              <a:rPr lang="en-US" sz="3400"/>
              <a:t>Four Essential Behaviors </a:t>
            </a:r>
            <a:br>
              <a:rPr lang="en-US" sz="3400"/>
            </a:br>
            <a:r>
              <a:rPr lang="en-US" sz="3400"/>
              <a:t>to Stay Safe Online</a:t>
            </a:r>
          </a:p>
        </p:txBody>
      </p:sp>
      <p:pic>
        <p:nvPicPr>
          <p:cNvPr id="7" name="Picture 6" descr="A green and white rectangular object with a black background&#10;&#10;AI-generated content may be incorrect.">
            <a:extLst>
              <a:ext uri="{FF2B5EF4-FFF2-40B4-BE49-F238E27FC236}">
                <a16:creationId xmlns:a16="http://schemas.microsoft.com/office/drawing/2014/main" id="{64B70205-4567-2935-96CD-D8604B76ACC8}"/>
              </a:ext>
            </a:extLst>
          </p:cNvPr>
          <p:cNvPicPr>
            <a:picLocks noChangeAspect="1"/>
          </p:cNvPicPr>
          <p:nvPr/>
        </p:nvPicPr>
        <p:blipFill>
          <a:blip r:embed="rId3"/>
          <a:stretch>
            <a:fillRect/>
          </a:stretch>
        </p:blipFill>
        <p:spPr>
          <a:xfrm>
            <a:off x="1412845" y="3145569"/>
            <a:ext cx="1764467" cy="633768"/>
          </a:xfrm>
          <a:prstGeom prst="rect">
            <a:avLst/>
          </a:prstGeom>
        </p:spPr>
      </p:pic>
      <p:pic>
        <p:nvPicPr>
          <p:cNvPr id="9" name="Picture 8" descr="A computer and a phone with a check mark&#10;&#10;AI-generated content may be incorrect.">
            <a:extLst>
              <a:ext uri="{FF2B5EF4-FFF2-40B4-BE49-F238E27FC236}">
                <a16:creationId xmlns:a16="http://schemas.microsoft.com/office/drawing/2014/main" id="{1CDDD559-B1D7-A414-E9BC-F647ECEC7E9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001594" y="4079141"/>
            <a:ext cx="974076" cy="924068"/>
          </a:xfrm>
          <a:prstGeom prst="rect">
            <a:avLst/>
          </a:prstGeom>
        </p:spPr>
      </p:pic>
      <p:pic>
        <p:nvPicPr>
          <p:cNvPr id="11" name="Picture 10" descr="A blue and white box with a red hook&#10;&#10;AI-generated content may be incorrect.">
            <a:extLst>
              <a:ext uri="{FF2B5EF4-FFF2-40B4-BE49-F238E27FC236}">
                <a16:creationId xmlns:a16="http://schemas.microsoft.com/office/drawing/2014/main" id="{AB55F90E-32E4-63B6-BB40-00AE0D135BA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129916" y="5387487"/>
            <a:ext cx="845754" cy="655026"/>
          </a:xfrm>
          <a:prstGeom prst="rect">
            <a:avLst/>
          </a:prstGeom>
        </p:spPr>
      </p:pic>
      <p:pic>
        <p:nvPicPr>
          <p:cNvPr id="6" name="Picture 5" descr="A white and green gear with a blue border&#10;&#10;AI-generated content may be incorrect.">
            <a:extLst>
              <a:ext uri="{FF2B5EF4-FFF2-40B4-BE49-F238E27FC236}">
                <a16:creationId xmlns:a16="http://schemas.microsoft.com/office/drawing/2014/main" id="{A86D80B4-8B79-80A9-69FF-222DCACC17E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2127994" y="2056714"/>
            <a:ext cx="818077" cy="830005"/>
          </a:xfrm>
          <a:prstGeom prst="rect">
            <a:avLst/>
          </a:prstGeom>
        </p:spPr>
      </p:pic>
    </p:spTree>
    <p:extLst>
      <p:ext uri="{BB962C8B-B14F-4D97-AF65-F5344CB8AC3E}">
        <p14:creationId xmlns:p14="http://schemas.microsoft.com/office/powerpoint/2010/main" val="3907342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7A04BA-C0A9-0A84-EEE8-E875503BAAC5}"/>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flipH="1">
            <a:off x="6603998" y="1828713"/>
            <a:ext cx="4322619" cy="4385130"/>
          </a:xfrm>
          <a:prstGeom prst="rect">
            <a:avLst/>
          </a:prstGeom>
          <a:ln w="12700">
            <a:solidFill>
              <a:schemeClr val="accent3">
                <a:lumMod val="20000"/>
                <a:lumOff val="80000"/>
              </a:schemeClr>
            </a:solidFill>
          </a:ln>
        </p:spPr>
      </p:pic>
      <p:pic>
        <p:nvPicPr>
          <p:cNvPr id="8" name="Picture 7">
            <a:extLst>
              <a:ext uri="{FF2B5EF4-FFF2-40B4-BE49-F238E27FC236}">
                <a16:creationId xmlns:a16="http://schemas.microsoft.com/office/drawing/2014/main" id="{7938936C-69FA-260E-01D7-41A2D8AC01F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flipH="1">
            <a:off x="6603998" y="1828713"/>
            <a:ext cx="4322619" cy="4385130"/>
          </a:xfrm>
          <a:prstGeom prst="rect">
            <a:avLst/>
          </a:prstGeom>
          <a:ln w="12700">
            <a:solidFill>
              <a:schemeClr val="accent3">
                <a:lumMod val="20000"/>
                <a:lumOff val="80000"/>
              </a:schemeClr>
            </a:solidFill>
          </a:ln>
        </p:spPr>
      </p:pic>
      <p:sp>
        <p:nvSpPr>
          <p:cNvPr id="2" name="Content Placeholder 1">
            <a:extLst>
              <a:ext uri="{FF2B5EF4-FFF2-40B4-BE49-F238E27FC236}">
                <a16:creationId xmlns:a16="http://schemas.microsoft.com/office/drawing/2014/main" id="{A7EB3F63-51AC-F8CA-4854-00B92FC9D027}"/>
              </a:ext>
            </a:extLst>
          </p:cNvPr>
          <p:cNvSpPr>
            <a:spLocks noGrp="1"/>
          </p:cNvSpPr>
          <p:nvPr>
            <p:ph idx="1"/>
          </p:nvPr>
        </p:nvSpPr>
        <p:spPr>
          <a:xfrm>
            <a:off x="829518" y="3026242"/>
            <a:ext cx="5266481" cy="3318574"/>
          </a:xfrm>
        </p:spPr>
        <p:txBody>
          <a:bodyPr/>
          <a:lstStyle/>
          <a:p>
            <a:pPr>
              <a:buClr>
                <a:srgbClr val="5E9732"/>
              </a:buClr>
            </a:pPr>
            <a:r>
              <a:rPr lang="en-US" sz="2000"/>
              <a:t>Updates are the easiest way to ensure your devices and apps are protected from the latest threats.</a:t>
            </a:r>
          </a:p>
          <a:p>
            <a:pPr>
              <a:buClr>
                <a:srgbClr val="5E9732"/>
              </a:buClr>
            </a:pPr>
            <a:r>
              <a:rPr lang="en-US" sz="2000"/>
              <a:t>Updates only protect you if you install them, so:</a:t>
            </a:r>
          </a:p>
          <a:p>
            <a:pPr lvl="1">
              <a:buClr>
                <a:srgbClr val="5E9732"/>
              </a:buClr>
            </a:pPr>
            <a:r>
              <a:rPr lang="en-US" sz="1800"/>
              <a:t>Install them right away. </a:t>
            </a:r>
            <a:br>
              <a:rPr lang="en-US" sz="1800"/>
            </a:br>
            <a:r>
              <a:rPr lang="en-US" sz="1800"/>
              <a:t>(Don't click "remind me later.”)</a:t>
            </a:r>
          </a:p>
          <a:p>
            <a:pPr lvl="1">
              <a:buClr>
                <a:srgbClr val="5E9732"/>
              </a:buClr>
            </a:pPr>
            <a:r>
              <a:rPr lang="en-US" sz="1800"/>
              <a:t>Enable automatic updates </a:t>
            </a:r>
            <a:br>
              <a:rPr lang="en-US" sz="1800"/>
            </a:br>
            <a:r>
              <a:rPr lang="en-US" sz="1800"/>
              <a:t>for convenience.</a:t>
            </a:r>
          </a:p>
        </p:txBody>
      </p:sp>
      <p:sp>
        <p:nvSpPr>
          <p:cNvPr id="3" name="Title 2">
            <a:extLst>
              <a:ext uri="{FF2B5EF4-FFF2-40B4-BE49-F238E27FC236}">
                <a16:creationId xmlns:a16="http://schemas.microsoft.com/office/drawing/2014/main" id="{7B9A117F-BAE1-836C-5644-4DDD0FDECDC2}"/>
              </a:ext>
            </a:extLst>
          </p:cNvPr>
          <p:cNvSpPr>
            <a:spLocks noGrp="1"/>
          </p:cNvSpPr>
          <p:nvPr>
            <p:ph type="ctrTitle"/>
          </p:nvPr>
        </p:nvSpPr>
        <p:spPr/>
        <p:txBody>
          <a:bodyPr/>
          <a:lstStyle/>
          <a:p>
            <a:r>
              <a:rPr lang="en-US"/>
              <a:t>Update Software</a:t>
            </a:r>
          </a:p>
        </p:txBody>
      </p:sp>
      <p:sp>
        <p:nvSpPr>
          <p:cNvPr id="4" name="TextBox 3">
            <a:extLst>
              <a:ext uri="{FF2B5EF4-FFF2-40B4-BE49-F238E27FC236}">
                <a16:creationId xmlns:a16="http://schemas.microsoft.com/office/drawing/2014/main" id="{E1C4EF41-5FD2-1E76-F787-A9A8177C955C}"/>
              </a:ext>
            </a:extLst>
          </p:cNvPr>
          <p:cNvSpPr txBox="1"/>
          <p:nvPr/>
        </p:nvSpPr>
        <p:spPr>
          <a:xfrm>
            <a:off x="829519" y="1706197"/>
            <a:ext cx="5377318" cy="95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000000"/>
                </a:solidFill>
                <a:effectLst/>
                <a:uLnTx/>
                <a:uFillTx/>
                <a:latin typeface="Arial"/>
                <a:cs typeface="Calibri Light"/>
                <a:sym typeface="Arial"/>
              </a:rPr>
              <a:t>What should you remember about updates?</a:t>
            </a:r>
          </a:p>
        </p:txBody>
      </p:sp>
      <p:pic>
        <p:nvPicPr>
          <p:cNvPr id="6" name="Picture 5" descr="A computer with a green arrow pointing to the screen&#10;&#10;AI-generated content may be incorrect.">
            <a:extLst>
              <a:ext uri="{FF2B5EF4-FFF2-40B4-BE49-F238E27FC236}">
                <a16:creationId xmlns:a16="http://schemas.microsoft.com/office/drawing/2014/main" id="{C4C3D335-A1DE-6421-9EF3-3083ED23F72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457392" y="2210086"/>
            <a:ext cx="1196754" cy="900436"/>
          </a:xfrm>
          <a:prstGeom prst="rect">
            <a:avLst/>
          </a:prstGeom>
        </p:spPr>
      </p:pic>
    </p:spTree>
    <p:extLst>
      <p:ext uri="{BB962C8B-B14F-4D97-AF65-F5344CB8AC3E}">
        <p14:creationId xmlns:p14="http://schemas.microsoft.com/office/powerpoint/2010/main" val="3087697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DC7F4-52D7-E681-7D4F-57324C8571C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0D916A-474B-70A5-40DA-3C9E7328A29F}"/>
              </a:ext>
            </a:extLst>
          </p:cNvPr>
          <p:cNvSpPr>
            <a:spLocks noGrp="1"/>
          </p:cNvSpPr>
          <p:nvPr>
            <p:ph idx="1"/>
          </p:nvPr>
        </p:nvSpPr>
        <p:spPr>
          <a:xfrm>
            <a:off x="1245154" y="2723981"/>
            <a:ext cx="9533681" cy="2342910"/>
          </a:xfrm>
        </p:spPr>
        <p:txBody>
          <a:bodyPr/>
          <a:lstStyle/>
          <a:p>
            <a:pPr marL="0" indent="0">
              <a:buNone/>
            </a:pPr>
            <a:r>
              <a:rPr lang="en-US" sz="2000" b="1">
                <a:solidFill>
                  <a:srgbClr val="5E9732"/>
                </a:solidFill>
              </a:rPr>
              <a:t>Notifications</a:t>
            </a:r>
            <a:r>
              <a:rPr lang="en-US" sz="2000">
                <a:solidFill>
                  <a:srgbClr val="5E9732"/>
                </a:solidFill>
              </a:rPr>
              <a:t>: </a:t>
            </a:r>
            <a:r>
              <a:rPr lang="en-US" sz="2000"/>
              <a:t>Check for notifications on your phone or computer.​</a:t>
            </a:r>
          </a:p>
          <a:p>
            <a:pPr marL="0" indent="0">
              <a:buNone/>
            </a:pPr>
            <a:r>
              <a:rPr lang="en-US" sz="2000" b="1">
                <a:solidFill>
                  <a:srgbClr val="5E9732"/>
                </a:solidFill>
              </a:rPr>
              <a:t>Settings</a:t>
            </a:r>
            <a:r>
              <a:rPr lang="en-US" sz="2000">
                <a:solidFill>
                  <a:srgbClr val="5E9732"/>
                </a:solidFill>
              </a:rPr>
              <a:t>: </a:t>
            </a:r>
            <a:r>
              <a:rPr lang="en-US" sz="2000"/>
              <a:t>Look in your phone, browser or app settings​.</a:t>
            </a:r>
          </a:p>
          <a:p>
            <a:pPr marL="0" indent="0">
              <a:buNone/>
            </a:pPr>
            <a:r>
              <a:rPr lang="en-US" sz="2000" b="1">
                <a:solidFill>
                  <a:srgbClr val="5E9732"/>
                </a:solidFill>
              </a:rPr>
              <a:t>Browser</a:t>
            </a:r>
            <a:r>
              <a:rPr lang="en-US" sz="2000">
                <a:solidFill>
                  <a:srgbClr val="5E9732"/>
                </a:solidFill>
              </a:rPr>
              <a:t>: </a:t>
            </a:r>
            <a:r>
              <a:rPr lang="en-US" sz="2000"/>
              <a:t>Check the upper corner of your browser for any alerts.</a:t>
            </a:r>
          </a:p>
        </p:txBody>
      </p:sp>
      <p:sp>
        <p:nvSpPr>
          <p:cNvPr id="3" name="Title 2">
            <a:extLst>
              <a:ext uri="{FF2B5EF4-FFF2-40B4-BE49-F238E27FC236}">
                <a16:creationId xmlns:a16="http://schemas.microsoft.com/office/drawing/2014/main" id="{0A0B398C-9614-30FC-FE01-B36DCE8E544D}"/>
              </a:ext>
            </a:extLst>
          </p:cNvPr>
          <p:cNvSpPr>
            <a:spLocks noGrp="1"/>
          </p:cNvSpPr>
          <p:nvPr>
            <p:ph type="ctrTitle"/>
          </p:nvPr>
        </p:nvSpPr>
        <p:spPr/>
        <p:txBody>
          <a:bodyPr lIns="640080" tIns="274320" rIns="91440" bIns="91440" anchor="t"/>
          <a:lstStyle/>
          <a:p>
            <a:r>
              <a:rPr lang="en-US">
                <a:latin typeface="Arial"/>
                <a:cs typeface="Arial"/>
              </a:rPr>
              <a:t>Update Software</a:t>
            </a:r>
            <a:endParaRPr lang="en-US" b="0">
              <a:solidFill>
                <a:srgbClr val="000000"/>
              </a:solidFill>
              <a:latin typeface="Arial"/>
              <a:cs typeface="Arial"/>
            </a:endParaRPr>
          </a:p>
        </p:txBody>
      </p:sp>
      <p:sp>
        <p:nvSpPr>
          <p:cNvPr id="4" name="TextBox 3">
            <a:extLst>
              <a:ext uri="{FF2B5EF4-FFF2-40B4-BE49-F238E27FC236}">
                <a16:creationId xmlns:a16="http://schemas.microsoft.com/office/drawing/2014/main" id="{16CC47BA-824C-7B6A-0D42-CDF173021020}"/>
              </a:ext>
            </a:extLst>
          </p:cNvPr>
          <p:cNvSpPr txBox="1"/>
          <p:nvPr/>
        </p:nvSpPr>
        <p:spPr>
          <a:xfrm>
            <a:off x="829518" y="1706197"/>
            <a:ext cx="9375493"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000000"/>
                </a:solidFill>
                <a:effectLst/>
                <a:uLnTx/>
                <a:uFillTx/>
                <a:latin typeface="Arial"/>
                <a:cs typeface="Calibri Light"/>
                <a:sym typeface="Arial"/>
              </a:rPr>
              <a:t>Where do you find available updates?</a:t>
            </a:r>
          </a:p>
        </p:txBody>
      </p:sp>
      <p:pic>
        <p:nvPicPr>
          <p:cNvPr id="7" name="Picture 6" descr="A white and green gear with a blue border&#10;&#10;AI-generated content may be incorrect.">
            <a:extLst>
              <a:ext uri="{FF2B5EF4-FFF2-40B4-BE49-F238E27FC236}">
                <a16:creationId xmlns:a16="http://schemas.microsoft.com/office/drawing/2014/main" id="{7069B72C-CEA0-A91D-15A5-68AC7578A9BB}"/>
              </a:ext>
            </a:extLst>
          </p:cNvPr>
          <p:cNvPicPr>
            <a:picLocks noChangeAspect="1"/>
          </p:cNvPicPr>
          <p:nvPr/>
        </p:nvPicPr>
        <p:blipFill>
          <a:blip r:embed="rId3"/>
          <a:stretch>
            <a:fillRect/>
          </a:stretch>
        </p:blipFill>
        <p:spPr>
          <a:xfrm>
            <a:off x="9541165" y="2601000"/>
            <a:ext cx="1514762" cy="1526690"/>
          </a:xfrm>
          <a:prstGeom prst="rect">
            <a:avLst/>
          </a:prstGeom>
        </p:spPr>
      </p:pic>
    </p:spTree>
    <p:extLst>
      <p:ext uri="{BB962C8B-B14F-4D97-AF65-F5344CB8AC3E}">
        <p14:creationId xmlns:p14="http://schemas.microsoft.com/office/powerpoint/2010/main" val="4105655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E64984-4EB3-F7A0-A0BA-F53BFB721AFC}"/>
              </a:ext>
            </a:extLst>
          </p:cNvPr>
          <p:cNvSpPr>
            <a:spLocks noGrp="1"/>
          </p:cNvSpPr>
          <p:nvPr>
            <p:ph idx="1"/>
          </p:nvPr>
        </p:nvSpPr>
        <p:spPr>
          <a:xfrm>
            <a:off x="609599" y="1600201"/>
            <a:ext cx="5883797" cy="1015677"/>
          </a:xfrm>
        </p:spPr>
        <p:txBody>
          <a:bodyPr/>
          <a:lstStyle/>
          <a:p>
            <a:pPr marL="0" indent="0">
              <a:buNone/>
            </a:pPr>
            <a:r>
              <a:rPr lang="en-US" sz="2800" b="1"/>
              <a:t>What makes a strong password?</a:t>
            </a:r>
            <a:endParaRPr lang="en-US" sz="2800"/>
          </a:p>
        </p:txBody>
      </p:sp>
      <p:sp>
        <p:nvSpPr>
          <p:cNvPr id="3" name="Title 2">
            <a:extLst>
              <a:ext uri="{FF2B5EF4-FFF2-40B4-BE49-F238E27FC236}">
                <a16:creationId xmlns:a16="http://schemas.microsoft.com/office/drawing/2014/main" id="{B3CE3CE2-6B71-1639-C03B-E3CB3527C458}"/>
              </a:ext>
            </a:extLst>
          </p:cNvPr>
          <p:cNvSpPr>
            <a:spLocks noGrp="1"/>
          </p:cNvSpPr>
          <p:nvPr>
            <p:ph type="ctrTitle"/>
          </p:nvPr>
        </p:nvSpPr>
        <p:spPr/>
        <p:txBody>
          <a:bodyPr/>
          <a:lstStyle/>
          <a:p>
            <a:r>
              <a:rPr lang="en-US"/>
              <a:t>Use Strong Passwords</a:t>
            </a:r>
          </a:p>
        </p:txBody>
      </p:sp>
      <p:sp>
        <p:nvSpPr>
          <p:cNvPr id="4" name="TextBox 3">
            <a:extLst>
              <a:ext uri="{FF2B5EF4-FFF2-40B4-BE49-F238E27FC236}">
                <a16:creationId xmlns:a16="http://schemas.microsoft.com/office/drawing/2014/main" id="{CDA23A4D-0446-E5A7-AFD2-1AB237B7A642}"/>
              </a:ext>
            </a:extLst>
          </p:cNvPr>
          <p:cNvSpPr txBox="1"/>
          <p:nvPr/>
        </p:nvSpPr>
        <p:spPr>
          <a:xfrm>
            <a:off x="6342262" y="2313053"/>
            <a:ext cx="5775641" cy="4401205"/>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Arial"/>
                <a:cs typeface="Arial"/>
                <a:sym typeface="Arial"/>
              </a:rPr>
              <a:t>Long </a:t>
            </a:r>
            <a:r>
              <a:rPr kumimoji="0" lang="en-US" sz="2400" b="0" i="0" u="none" strike="noStrike" kern="0" cap="none" spc="0" normalizeH="0" baseline="0" noProof="0">
                <a:ln>
                  <a:noFill/>
                </a:ln>
                <a:solidFill>
                  <a:srgbClr val="000000"/>
                </a:solidFill>
                <a:effectLst/>
                <a:uLnTx/>
                <a:uFillTx/>
                <a:latin typeface="Arial"/>
                <a:cs typeface="Arial"/>
                <a:sym typeface="Arial"/>
              </a:rPr>
              <a:t>​</a:t>
            </a:r>
          </a:p>
          <a:p>
            <a:pPr marL="274320" marR="0" lvl="8"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tab pos="182880" algn="l"/>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At least 16 characters​</a:t>
            </a:r>
          </a:p>
          <a:p>
            <a:pPr marL="0" marR="0" lvl="0" indent="0" algn="l" defTabSz="914400" rtl="0" eaLnBrk="1" fontAlgn="base"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Arial"/>
                <a:cs typeface="Arial"/>
                <a:sym typeface="Arial"/>
              </a:rPr>
              <a:t>Random</a:t>
            </a:r>
            <a:r>
              <a:rPr kumimoji="0" lang="en-US" sz="2400" b="0" i="0" u="none" strike="noStrike" kern="0" cap="none" spc="0" normalizeH="0" baseline="0" noProof="0">
                <a:ln>
                  <a:noFill/>
                </a:ln>
                <a:solidFill>
                  <a:srgbClr val="000000"/>
                </a:solidFill>
                <a:effectLst/>
                <a:uLnTx/>
                <a:uFillTx/>
                <a:latin typeface="Arial"/>
                <a:cs typeface="Arial"/>
                <a:sym typeface="Arial"/>
              </a:rPr>
              <a:t>​</a:t>
            </a: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Upper- and lower-case letters​</a:t>
            </a: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Numbers​</a:t>
            </a: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Special characters ​</a:t>
            </a: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Spaces​</a:t>
            </a: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Consider passphrases​ </a:t>
            </a:r>
            <a:r>
              <a:rPr kumimoji="0" lang="en-US" sz="1800" b="0" i="0" u="none" strike="noStrike" kern="0" cap="none" spc="0" normalizeH="0" baseline="0" noProof="0">
                <a:ln>
                  <a:noFill/>
                </a:ln>
                <a:solidFill>
                  <a:srgbClr val="000000"/>
                </a:solidFill>
                <a:effectLst/>
                <a:uLnTx/>
                <a:uFillTx/>
                <a:latin typeface="Arial"/>
                <a:cs typeface="Arial"/>
                <a:sym typeface="Arial"/>
              </a:rPr>
              <a:t>(5-7 unrelated words).</a:t>
            </a:r>
          </a:p>
          <a:p>
            <a:pPr marL="0" marR="0" lvl="0" indent="0" algn="l" defTabSz="914400" rtl="0" eaLnBrk="1" fontAlgn="base" latinLnBrk="0" hangingPunct="1">
              <a:lnSpc>
                <a:spcPct val="150000"/>
              </a:lnSpc>
              <a:spcBef>
                <a:spcPts val="0"/>
              </a:spcBef>
              <a:spcAft>
                <a:spcPts val="0"/>
              </a:spcAft>
              <a:buClr>
                <a:srgbClr val="5E9732"/>
              </a:buClr>
              <a:buSzPct val="85000"/>
              <a:buFont typeface="Arial"/>
              <a:buNone/>
              <a:tabLst/>
              <a:defRPr/>
            </a:pPr>
            <a:r>
              <a:rPr kumimoji="0" lang="en-US" sz="2400" b="1" i="0" u="none" strike="noStrike" kern="0" cap="none" spc="0" normalizeH="0" baseline="0" noProof="0">
                <a:ln>
                  <a:noFill/>
                </a:ln>
                <a:solidFill>
                  <a:srgbClr val="000000"/>
                </a:solidFill>
                <a:effectLst/>
                <a:uLnTx/>
                <a:uFillTx/>
                <a:latin typeface="Arial"/>
                <a:cs typeface="Arial"/>
                <a:sym typeface="Arial"/>
              </a:rPr>
              <a:t>Unique</a:t>
            </a:r>
            <a:endParaRPr kumimoji="0" lang="en-US" sz="2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Different for each account</a:t>
            </a:r>
          </a:p>
          <a:p>
            <a:pPr marL="342900" marR="0" lvl="0" indent="-34290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NEVER reuse passwords​.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pic>
        <p:nvPicPr>
          <p:cNvPr id="26" name="Picture 25">
            <a:extLst>
              <a:ext uri="{FF2B5EF4-FFF2-40B4-BE49-F238E27FC236}">
                <a16:creationId xmlns:a16="http://schemas.microsoft.com/office/drawing/2014/main" id="{800F6CCB-AA9B-D75B-08DC-5E39164126AE}"/>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182068" y="2367917"/>
            <a:ext cx="4178533" cy="3861480"/>
          </a:xfrm>
          <a:prstGeom prst="rect">
            <a:avLst/>
          </a:prstGeom>
          <a:ln w="12700">
            <a:solidFill>
              <a:schemeClr val="accent3">
                <a:lumMod val="20000"/>
                <a:lumOff val="80000"/>
              </a:schemeClr>
            </a:solidFill>
          </a:ln>
        </p:spPr>
      </p:pic>
      <p:pic>
        <p:nvPicPr>
          <p:cNvPr id="6" name="Picture 5" descr="A green and white rectangular object with a black background&#10;&#10;AI-generated content may be incorrect.">
            <a:extLst>
              <a:ext uri="{FF2B5EF4-FFF2-40B4-BE49-F238E27FC236}">
                <a16:creationId xmlns:a16="http://schemas.microsoft.com/office/drawing/2014/main" id="{8F05DF4A-1BAE-6B05-199A-8A1B64E26679}"/>
              </a:ext>
            </a:extLst>
          </p:cNvPr>
          <p:cNvPicPr>
            <a:picLocks noChangeAspect="1"/>
          </p:cNvPicPr>
          <p:nvPr/>
        </p:nvPicPr>
        <p:blipFill>
          <a:blip r:embed="rId4"/>
          <a:stretch>
            <a:fillRect/>
          </a:stretch>
        </p:blipFill>
        <p:spPr>
          <a:xfrm>
            <a:off x="2928845" y="3191292"/>
            <a:ext cx="2285452" cy="820897"/>
          </a:xfrm>
          <a:prstGeom prst="rect">
            <a:avLst/>
          </a:prstGeom>
        </p:spPr>
      </p:pic>
    </p:spTree>
    <p:extLst>
      <p:ext uri="{BB962C8B-B14F-4D97-AF65-F5344CB8AC3E}">
        <p14:creationId xmlns:p14="http://schemas.microsoft.com/office/powerpoint/2010/main" val="1580363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DEBE3-B1AD-20E9-F16C-754FDEC8D2E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7F914C-7110-0F48-A4C5-7E739D152BD1}"/>
              </a:ext>
            </a:extLst>
          </p:cNvPr>
          <p:cNvSpPr>
            <a:spLocks noGrp="1"/>
          </p:cNvSpPr>
          <p:nvPr>
            <p:ph idx="1"/>
          </p:nvPr>
        </p:nvSpPr>
        <p:spPr>
          <a:xfrm>
            <a:off x="609599" y="1413589"/>
            <a:ext cx="7470711" cy="657807"/>
          </a:xfrm>
        </p:spPr>
        <p:txBody>
          <a:bodyPr/>
          <a:lstStyle/>
          <a:p>
            <a:pPr marL="0" indent="0">
              <a:buNone/>
            </a:pPr>
            <a:r>
              <a:rPr lang="en-US" sz="2800" b="1"/>
              <a:t>Why use a password manager?</a:t>
            </a:r>
            <a:endParaRPr lang="en-US" sz="2800"/>
          </a:p>
        </p:txBody>
      </p:sp>
      <p:sp>
        <p:nvSpPr>
          <p:cNvPr id="3" name="Title 2">
            <a:extLst>
              <a:ext uri="{FF2B5EF4-FFF2-40B4-BE49-F238E27FC236}">
                <a16:creationId xmlns:a16="http://schemas.microsoft.com/office/drawing/2014/main" id="{6E0C6A23-2543-9F0D-AF1A-00528AF54E56}"/>
              </a:ext>
            </a:extLst>
          </p:cNvPr>
          <p:cNvSpPr>
            <a:spLocks noGrp="1"/>
          </p:cNvSpPr>
          <p:nvPr>
            <p:ph type="ctrTitle"/>
          </p:nvPr>
        </p:nvSpPr>
        <p:spPr/>
        <p:txBody>
          <a:bodyPr/>
          <a:lstStyle/>
          <a:p>
            <a:r>
              <a:rPr lang="en-US"/>
              <a:t>Use a Password Manager</a:t>
            </a:r>
          </a:p>
        </p:txBody>
      </p:sp>
      <p:sp>
        <p:nvSpPr>
          <p:cNvPr id="4" name="TextBox 3">
            <a:extLst>
              <a:ext uri="{FF2B5EF4-FFF2-40B4-BE49-F238E27FC236}">
                <a16:creationId xmlns:a16="http://schemas.microsoft.com/office/drawing/2014/main" id="{72785A3A-C4C6-3E06-0A2D-5806BE3E7A8B}"/>
              </a:ext>
            </a:extLst>
          </p:cNvPr>
          <p:cNvSpPr txBox="1"/>
          <p:nvPr/>
        </p:nvSpPr>
        <p:spPr>
          <a:xfrm>
            <a:off x="1062180" y="2376674"/>
            <a:ext cx="9547125" cy="2369880"/>
          </a:xfrm>
          <a:prstGeom prst="rect">
            <a:avLst/>
          </a:prstGeom>
          <a:noFill/>
        </p:spPr>
        <p:txBody>
          <a:bodyPr wrap="square" lIns="91440" tIns="45720" rIns="91440" bIns="45720" rtlCol="0" anchor="t">
            <a:spAutoFit/>
          </a:bodyPr>
          <a:lstStyle/>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Stores your passwords. </a:t>
            </a:r>
          </a:p>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Alerts you of duplicate passwords​.</a:t>
            </a:r>
          </a:p>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Generates strong passwords​.</a:t>
            </a:r>
          </a:p>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Fills in your login credentials on websites to make sign-in easy.​</a:t>
            </a:r>
          </a:p>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Won't fall for a phishing website, even if you do.</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TextBox 5">
            <a:extLst>
              <a:ext uri="{FF2B5EF4-FFF2-40B4-BE49-F238E27FC236}">
                <a16:creationId xmlns:a16="http://schemas.microsoft.com/office/drawing/2014/main" id="{A706B03B-D431-4C78-A45C-35CB6D16CAEC}"/>
              </a:ext>
            </a:extLst>
          </p:cNvPr>
          <p:cNvSpPr txBox="1"/>
          <p:nvPr/>
        </p:nvSpPr>
        <p:spPr>
          <a:xfrm>
            <a:off x="609599" y="4413066"/>
            <a:ext cx="10668002" cy="830997"/>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cs typeface="Arial"/>
                <a:sym typeface="Arial"/>
              </a:rPr>
              <a:t>Encryption ensures that password managers never "know" what your passwords are, keeping them safe from cyberattacks.</a:t>
            </a:r>
          </a:p>
        </p:txBody>
      </p:sp>
    </p:spTree>
    <p:extLst>
      <p:ext uri="{BB962C8B-B14F-4D97-AF65-F5344CB8AC3E}">
        <p14:creationId xmlns:p14="http://schemas.microsoft.com/office/powerpoint/2010/main" val="4389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A4A7A-E840-2374-98E0-513C922F5B9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E456AF-2643-0463-2EC8-0A9ED37867BA}"/>
              </a:ext>
            </a:extLst>
          </p:cNvPr>
          <p:cNvSpPr>
            <a:spLocks noGrp="1"/>
          </p:cNvSpPr>
          <p:nvPr>
            <p:ph idx="1"/>
          </p:nvPr>
        </p:nvSpPr>
        <p:spPr>
          <a:xfrm>
            <a:off x="609599" y="1600201"/>
            <a:ext cx="10019072" cy="564265"/>
          </a:xfrm>
        </p:spPr>
        <p:txBody>
          <a:bodyPr/>
          <a:lstStyle/>
          <a:p>
            <a:pPr marL="0" indent="0">
              <a:buNone/>
            </a:pPr>
            <a:r>
              <a:rPr lang="en-US" sz="2800" b="1"/>
              <a:t>What is MFA and where should you use it?</a:t>
            </a:r>
            <a:endParaRPr lang="en-US" sz="2800"/>
          </a:p>
        </p:txBody>
      </p:sp>
      <p:sp>
        <p:nvSpPr>
          <p:cNvPr id="3" name="Title 2">
            <a:extLst>
              <a:ext uri="{FF2B5EF4-FFF2-40B4-BE49-F238E27FC236}">
                <a16:creationId xmlns:a16="http://schemas.microsoft.com/office/drawing/2014/main" id="{2EAAAD8E-4B35-07EA-1D06-A910D1235166}"/>
              </a:ext>
            </a:extLst>
          </p:cNvPr>
          <p:cNvSpPr>
            <a:spLocks noGrp="1"/>
          </p:cNvSpPr>
          <p:nvPr>
            <p:ph type="ctrTitle"/>
          </p:nvPr>
        </p:nvSpPr>
        <p:spPr/>
        <p:txBody>
          <a:bodyPr/>
          <a:lstStyle/>
          <a:p>
            <a:r>
              <a:rPr lang="en-US"/>
              <a:t>Turn on Multifactor Authentication</a:t>
            </a:r>
          </a:p>
        </p:txBody>
      </p:sp>
      <p:sp>
        <p:nvSpPr>
          <p:cNvPr id="4" name="TextBox 3">
            <a:extLst>
              <a:ext uri="{FF2B5EF4-FFF2-40B4-BE49-F238E27FC236}">
                <a16:creationId xmlns:a16="http://schemas.microsoft.com/office/drawing/2014/main" id="{A18B2C19-BEB6-F0F6-F20A-6189F99ECF50}"/>
              </a:ext>
            </a:extLst>
          </p:cNvPr>
          <p:cNvSpPr txBox="1"/>
          <p:nvPr/>
        </p:nvSpPr>
        <p:spPr>
          <a:xfrm>
            <a:off x="609598" y="2364699"/>
            <a:ext cx="11493911" cy="1200329"/>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cs typeface="Arial"/>
                <a:sym typeface="Arial"/>
              </a:rPr>
              <a:t>Multifactor authentication (MFA) provides an extra layer of security for your accounts by requiring a quick second step to verify your identity when logging in.</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cs typeface="Arial"/>
                <a:sym typeface="Arial"/>
              </a:rPr>
              <a:t>Use it on every account that offers it, especially:</a:t>
            </a:r>
          </a:p>
        </p:txBody>
      </p:sp>
      <p:pic>
        <p:nvPicPr>
          <p:cNvPr id="6" name="Picture 5" descr="A computer and a phone with a check mark&#10;&#10;AI-generated content may be incorrect.">
            <a:extLst>
              <a:ext uri="{FF2B5EF4-FFF2-40B4-BE49-F238E27FC236}">
                <a16:creationId xmlns:a16="http://schemas.microsoft.com/office/drawing/2014/main" id="{96CE6E33-A2EE-90C9-B53C-B8974901D7E0}"/>
              </a:ext>
            </a:extLst>
          </p:cNvPr>
          <p:cNvPicPr>
            <a:picLocks noChangeAspect="1"/>
          </p:cNvPicPr>
          <p:nvPr/>
        </p:nvPicPr>
        <p:blipFill>
          <a:blip r:embed="rId3"/>
          <a:stretch>
            <a:fillRect/>
          </a:stretch>
        </p:blipFill>
        <p:spPr>
          <a:xfrm>
            <a:off x="1829537" y="4027186"/>
            <a:ext cx="1911191" cy="1813072"/>
          </a:xfrm>
          <a:prstGeom prst="rect">
            <a:avLst/>
          </a:prstGeom>
        </p:spPr>
      </p:pic>
      <p:sp>
        <p:nvSpPr>
          <p:cNvPr id="8" name="TextBox 7">
            <a:extLst>
              <a:ext uri="{FF2B5EF4-FFF2-40B4-BE49-F238E27FC236}">
                <a16:creationId xmlns:a16="http://schemas.microsoft.com/office/drawing/2014/main" id="{77E5D76B-C708-A3AB-1941-83F173FE223D}"/>
              </a:ext>
            </a:extLst>
          </p:cNvPr>
          <p:cNvSpPr txBox="1"/>
          <p:nvPr/>
        </p:nvSpPr>
        <p:spPr>
          <a:xfrm>
            <a:off x="4756727" y="4118114"/>
            <a:ext cx="6096000" cy="1631216"/>
          </a:xfrm>
          <a:prstGeom prst="rect">
            <a:avLst/>
          </a:prstGeom>
          <a:noFill/>
        </p:spPr>
        <p:txBody>
          <a:bodyPr wrap="square" lIns="91440" tIns="45720" rIns="91440" bIns="45720" anchor="t">
            <a:spAutoFit/>
          </a:bodyPr>
          <a:lstStyle/>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Email​</a:t>
            </a:r>
          </a:p>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Accounts with financial information​</a:t>
            </a:r>
            <a:br>
              <a:rPr kumimoji="0" lang="en-US" sz="2000" b="0" i="0" u="none" strike="noStrike" kern="0" cap="none" spc="0" normalizeH="0" baseline="0" noProof="0">
                <a:ln>
                  <a:noFill/>
                </a:ln>
                <a:solidFill>
                  <a:srgbClr val="000000"/>
                </a:solidFill>
                <a:effectLst/>
                <a:uLnTx/>
                <a:uFillTx/>
                <a:latin typeface="Arial"/>
                <a:cs typeface="Arial"/>
                <a:sym typeface="Arial"/>
              </a:rPr>
            </a:br>
            <a:r>
              <a:rPr kumimoji="0" lang="en-US" sz="2000" b="0" i="0" u="none" strike="noStrike" kern="0" cap="none" spc="0" normalizeH="0" baseline="0" noProof="0">
                <a:ln>
                  <a:noFill/>
                </a:ln>
                <a:solidFill>
                  <a:srgbClr val="000000"/>
                </a:solidFill>
                <a:effectLst/>
                <a:uLnTx/>
                <a:uFillTx/>
                <a:latin typeface="Arial"/>
                <a:cs typeface="Arial"/>
                <a:sym typeface="Arial"/>
              </a:rPr>
              <a:t>	Ex: Banks, online stores​</a:t>
            </a:r>
          </a:p>
          <a:p>
            <a:pPr marL="342900" marR="0" lvl="0" indent="-342900" algn="l" defTabSz="914400" rtl="0" eaLnBrk="1" fontAlgn="base" latinLnBrk="0" hangingPunct="1">
              <a:lnSpc>
                <a:spcPct val="100000"/>
              </a:lnSpc>
              <a:spcBef>
                <a:spcPts val="0"/>
              </a:spcBef>
              <a:spcAft>
                <a:spcPts val="0"/>
              </a:spcAft>
              <a:buClr>
                <a:srgbClr val="5E9732"/>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Arial"/>
                <a:cs typeface="Arial"/>
                <a:sym typeface="Arial"/>
              </a:rPr>
              <a:t>Accounts with personal information​</a:t>
            </a:r>
            <a:br>
              <a:rPr kumimoji="0" lang="en-US" sz="2000" b="0" i="0" u="none" strike="noStrike" kern="0" cap="none" spc="0" normalizeH="0" baseline="0" noProof="0">
                <a:ln>
                  <a:noFill/>
                </a:ln>
                <a:solidFill>
                  <a:srgbClr val="000000"/>
                </a:solidFill>
                <a:effectLst/>
                <a:uLnTx/>
                <a:uFillTx/>
                <a:latin typeface="Arial"/>
                <a:cs typeface="Arial"/>
                <a:sym typeface="Arial"/>
              </a:rPr>
            </a:br>
            <a:r>
              <a:rPr kumimoji="0" lang="en-US" sz="2000" b="0" i="0" u="none" strike="noStrike" kern="0" cap="none" spc="0" normalizeH="0" baseline="0" noProof="0">
                <a:ln>
                  <a:noFill/>
                </a:ln>
                <a:solidFill>
                  <a:srgbClr val="000000"/>
                </a:solidFill>
                <a:effectLst/>
                <a:uLnTx/>
                <a:uFillTx/>
                <a:latin typeface="Arial"/>
                <a:cs typeface="Arial"/>
                <a:sym typeface="Arial"/>
              </a:rPr>
              <a:t>	Ex: Social media</a:t>
            </a:r>
          </a:p>
        </p:txBody>
      </p:sp>
    </p:spTree>
    <p:extLst>
      <p:ext uri="{BB962C8B-B14F-4D97-AF65-F5344CB8AC3E}">
        <p14:creationId xmlns:p14="http://schemas.microsoft.com/office/powerpoint/2010/main" val="3312917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C866D-3C61-DF38-CF6D-BCE2C691209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62FD4E-09CD-FF80-AD26-0952E8200051}"/>
              </a:ext>
            </a:extLst>
          </p:cNvPr>
          <p:cNvSpPr>
            <a:spLocks noGrp="1"/>
          </p:cNvSpPr>
          <p:nvPr>
            <p:ph idx="1"/>
          </p:nvPr>
        </p:nvSpPr>
        <p:spPr>
          <a:xfrm>
            <a:off x="540151" y="1438157"/>
            <a:ext cx="5883797" cy="507838"/>
          </a:xfrm>
        </p:spPr>
        <p:txBody>
          <a:bodyPr/>
          <a:lstStyle/>
          <a:p>
            <a:pPr marL="0" indent="0">
              <a:buNone/>
            </a:pPr>
            <a:r>
              <a:rPr lang="en-US" sz="2800" b="1"/>
              <a:t>Which MFA methods are best?</a:t>
            </a:r>
            <a:endParaRPr lang="en-US" sz="2800"/>
          </a:p>
        </p:txBody>
      </p:sp>
      <p:sp>
        <p:nvSpPr>
          <p:cNvPr id="3" name="Title 2">
            <a:extLst>
              <a:ext uri="{FF2B5EF4-FFF2-40B4-BE49-F238E27FC236}">
                <a16:creationId xmlns:a16="http://schemas.microsoft.com/office/drawing/2014/main" id="{6169D526-FA81-F616-EAA0-0C2FE9AB474E}"/>
              </a:ext>
            </a:extLst>
          </p:cNvPr>
          <p:cNvSpPr>
            <a:spLocks noGrp="1"/>
          </p:cNvSpPr>
          <p:nvPr>
            <p:ph type="ctrTitle"/>
          </p:nvPr>
        </p:nvSpPr>
        <p:spPr/>
        <p:txBody>
          <a:bodyPr/>
          <a:lstStyle/>
          <a:p>
            <a:r>
              <a:rPr lang="en-US"/>
              <a:t>Turn on Multifactor Authentication </a:t>
            </a:r>
          </a:p>
        </p:txBody>
      </p:sp>
      <p:sp>
        <p:nvSpPr>
          <p:cNvPr id="4" name="TextBox 3">
            <a:extLst>
              <a:ext uri="{FF2B5EF4-FFF2-40B4-BE49-F238E27FC236}">
                <a16:creationId xmlns:a16="http://schemas.microsoft.com/office/drawing/2014/main" id="{3239F059-9D02-AFD2-2598-475210E78286}"/>
              </a:ext>
            </a:extLst>
          </p:cNvPr>
          <p:cNvSpPr txBox="1"/>
          <p:nvPr/>
        </p:nvSpPr>
        <p:spPr>
          <a:xfrm>
            <a:off x="540152" y="1945995"/>
            <a:ext cx="10469594" cy="830997"/>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cs typeface="Arial"/>
                <a:sym typeface="Arial"/>
              </a:rPr>
              <a:t>Choose the most secure MFA method available. Here are some options, from most to least secure: </a:t>
            </a:r>
            <a:r>
              <a:rPr kumimoji="0" lang="en-US" sz="1400" b="0" i="0" u="none" strike="noStrike" kern="0" cap="none" spc="0" normalizeH="0" baseline="0" noProof="0">
                <a:ln>
                  <a:noFill/>
                </a:ln>
                <a:solidFill>
                  <a:srgbClr val="000000"/>
                </a:solidFill>
                <a:effectLst/>
                <a:uLnTx/>
                <a:uFillTx/>
                <a:latin typeface="Arial"/>
                <a:cs typeface="Arial"/>
                <a:sym typeface="Arial"/>
              </a:rPr>
              <a:t> </a:t>
            </a:r>
          </a:p>
        </p:txBody>
      </p:sp>
      <p:sp>
        <p:nvSpPr>
          <p:cNvPr id="6" name="TextBox 5">
            <a:extLst>
              <a:ext uri="{FF2B5EF4-FFF2-40B4-BE49-F238E27FC236}">
                <a16:creationId xmlns:a16="http://schemas.microsoft.com/office/drawing/2014/main" id="{247FFE7B-239E-A4C3-781E-39286020CA0B}"/>
              </a:ext>
            </a:extLst>
          </p:cNvPr>
          <p:cNvSpPr txBox="1"/>
          <p:nvPr/>
        </p:nvSpPr>
        <p:spPr>
          <a:xfrm>
            <a:off x="901656" y="3109370"/>
            <a:ext cx="10588380" cy="3170099"/>
          </a:xfrm>
          <a:prstGeom prst="rect">
            <a:avLst/>
          </a:prstGeom>
          <a:noFill/>
        </p:spPr>
        <p:txBody>
          <a:bodyPr wrap="square" lIns="91440" tIns="45720" rIns="91440" bIns="45720" anchor="t">
            <a:spAutoFit/>
          </a:bodyPr>
          <a:lstStyle/>
          <a:p>
            <a:pPr fontAlgn="base">
              <a:buClr>
                <a:srgbClr val="000000"/>
              </a:buClr>
              <a:defRPr/>
            </a:pPr>
            <a:r>
              <a:rPr kumimoji="0" lang="en-US" sz="2000" b="1" i="0" u="none" strike="noStrike" kern="0" cap="none" spc="0" normalizeH="0" baseline="0" noProof="0" dirty="0">
                <a:ln>
                  <a:noFill/>
                </a:ln>
                <a:solidFill>
                  <a:srgbClr val="5E9732"/>
                </a:solidFill>
                <a:effectLst/>
                <a:uLnTx/>
                <a:uFillTx/>
                <a:latin typeface="Arial"/>
                <a:cs typeface="Arial"/>
                <a:sym typeface="Arial"/>
              </a:rPr>
              <a:t>Security key:</a:t>
            </a:r>
            <a:r>
              <a:rPr kumimoji="0" lang="en-US" sz="2000" b="1" i="0" u="none" strike="noStrike" kern="0" cap="none" spc="0" normalizeH="0" baseline="0" noProof="0" dirty="0">
                <a:ln>
                  <a:noFill/>
                </a:ln>
                <a:solidFill>
                  <a:srgbClr val="000000"/>
                </a:solidFill>
                <a:effectLst/>
                <a:uLnTx/>
                <a:uFillTx/>
                <a:latin typeface="Arial"/>
                <a:cs typeface="Arial"/>
                <a:sym typeface="Arial"/>
              </a:rPr>
              <a:t> </a:t>
            </a:r>
            <a:r>
              <a:rPr kumimoji="0" lang="en-US" sz="2000" b="0" i="0" u="none" strike="noStrike" kern="0" cap="none" spc="0" normalizeH="0" baseline="0" noProof="0">
                <a:ln>
                  <a:noFill/>
                </a:ln>
                <a:solidFill>
                  <a:srgbClr val="000000"/>
                </a:solidFill>
                <a:effectLst/>
                <a:uLnTx/>
                <a:uFillTx/>
                <a:latin typeface="Arial"/>
                <a:cs typeface="Arial"/>
                <a:sym typeface="Arial"/>
              </a:rPr>
              <a:t>Use a physical security key</a:t>
            </a:r>
            <a:r>
              <a:rPr lang="en-US" sz="2000" kern="0">
                <a:solidFill>
                  <a:srgbClr val="000000"/>
                </a:solidFill>
                <a:latin typeface="Arial"/>
                <a:cs typeface="Arial"/>
                <a:sym typeface="Arial"/>
              </a:rPr>
              <a:t> </a:t>
            </a:r>
            <a:r>
              <a:rPr kumimoji="0" lang="en-US" sz="2000" b="0" i="0" u="none" strike="noStrike" kern="0" cap="none" spc="0" normalizeH="0" baseline="0" noProof="0">
                <a:ln>
                  <a:noFill/>
                </a:ln>
                <a:solidFill>
                  <a:srgbClr val="000000"/>
                </a:solidFill>
                <a:effectLst/>
                <a:uLnTx/>
                <a:uFillTx/>
                <a:latin typeface="Arial"/>
                <a:cs typeface="Arial"/>
                <a:sym typeface="Arial"/>
              </a:rPr>
              <a:t>to log in. It plugs in or taps your device. It </a:t>
            </a:r>
            <a:r>
              <a:rPr kumimoji="0" lang="en-US" sz="2000" b="0" i="0" u="none" strike="noStrike" kern="0" cap="none" spc="0" normalizeH="0" baseline="0" noProof="0" dirty="0">
                <a:ln>
                  <a:noFill/>
                </a:ln>
                <a:solidFill>
                  <a:srgbClr val="000000"/>
                </a:solidFill>
                <a:effectLst/>
                <a:uLnTx/>
                <a:uFillTx/>
                <a:latin typeface="Arial"/>
                <a:cs typeface="Arial"/>
                <a:sym typeface="Arial"/>
              </a:rPr>
              <a:t>provides the best protection against phishing and is easy to use.</a:t>
            </a:r>
          </a:p>
          <a:p>
            <a:pPr marL="0" marR="0" lvl="0" indent="0" algn="l" defTabSz="914400" rtl="0" eaLnBrk="1" fontAlgn="base" latinLnBrk="0" hangingPunct="1">
              <a:lnSpc>
                <a:spcPct val="100000"/>
              </a:lnSpc>
              <a:spcBef>
                <a:spcPts val="1200"/>
              </a:spcBef>
              <a:spcAft>
                <a:spcPts val="600"/>
              </a:spcAft>
              <a:buClr>
                <a:srgbClr val="000000"/>
              </a:buClr>
              <a:buSzTx/>
              <a:buFont typeface="Arial"/>
              <a:buNone/>
              <a:tabLst/>
              <a:defRPr/>
            </a:pPr>
            <a:r>
              <a:rPr kumimoji="0" lang="en-US" sz="2000" b="1" i="0" u="none" strike="noStrike" kern="0" cap="none" spc="0" normalizeH="0" baseline="0" noProof="0">
                <a:ln>
                  <a:noFill/>
                </a:ln>
                <a:solidFill>
                  <a:srgbClr val="5E9732"/>
                </a:solidFill>
                <a:effectLst/>
                <a:uLnTx/>
                <a:uFillTx/>
                <a:latin typeface="Arial"/>
                <a:cs typeface="Arial"/>
                <a:sym typeface="Arial"/>
              </a:rPr>
              <a:t>Authenticator app with number matching:</a:t>
            </a:r>
            <a:r>
              <a:rPr kumimoji="0" lang="en-US" sz="2000" b="1" i="0" u="none" strike="noStrike" kern="0" cap="none" spc="0" normalizeH="0" baseline="0" noProof="0" dirty="0">
                <a:ln>
                  <a:noFill/>
                </a:ln>
                <a:solidFill>
                  <a:srgbClr val="000000"/>
                </a:solidFill>
                <a:effectLst/>
                <a:uLnTx/>
                <a:uFillTx/>
                <a:latin typeface="Arial"/>
                <a:cs typeface="Arial"/>
                <a:sym typeface="Arial"/>
              </a:rPr>
              <a:t> </a:t>
            </a:r>
            <a:r>
              <a:rPr kumimoji="0" lang="en-US" sz="2000" b="0" i="0" u="none" strike="noStrike" kern="0" cap="none" spc="0" normalizeH="0" baseline="0" noProof="0">
                <a:ln>
                  <a:noFill/>
                </a:ln>
                <a:solidFill>
                  <a:srgbClr val="000000"/>
                </a:solidFill>
                <a:effectLst/>
                <a:uLnTx/>
                <a:uFillTx/>
                <a:latin typeface="Arial"/>
                <a:cs typeface="Arial"/>
                <a:sym typeface="Arial"/>
              </a:rPr>
              <a:t>An app prompts you to enter a number on your phone. You enter a number shown on the login screen to confirm your identity.</a:t>
            </a:r>
          </a:p>
          <a:p>
            <a:pPr marL="0" marR="0" lvl="0" indent="0" algn="l" defTabSz="914400" rtl="0" eaLnBrk="1" fontAlgn="base" latinLnBrk="0" hangingPunct="1">
              <a:lnSpc>
                <a:spcPct val="100000"/>
              </a:lnSpc>
              <a:spcBef>
                <a:spcPts val="1200"/>
              </a:spcBef>
              <a:spcAft>
                <a:spcPts val="600"/>
              </a:spcAft>
              <a:buClr>
                <a:srgbClr val="000000"/>
              </a:buClr>
              <a:buSzTx/>
              <a:buFont typeface="Arial"/>
              <a:buNone/>
              <a:tabLst/>
              <a:defRPr/>
            </a:pPr>
            <a:r>
              <a:rPr kumimoji="0" lang="en-US" sz="2000" b="1" i="0" u="none" strike="noStrike" kern="0" cap="none" spc="0" normalizeH="0" baseline="0" noProof="0">
                <a:ln>
                  <a:noFill/>
                </a:ln>
                <a:solidFill>
                  <a:srgbClr val="5E9732"/>
                </a:solidFill>
                <a:effectLst/>
                <a:uLnTx/>
                <a:uFillTx/>
                <a:latin typeface="Arial"/>
                <a:cs typeface="Arial"/>
                <a:sym typeface="Arial"/>
              </a:rPr>
              <a:t>Authenticator app with one-time code: </a:t>
            </a:r>
            <a:r>
              <a:rPr kumimoji="0" lang="en-US" sz="2000" b="0" i="0" u="none" strike="noStrike" kern="0" cap="none" spc="0" normalizeH="0" baseline="0" noProof="0">
                <a:ln>
                  <a:noFill/>
                </a:ln>
                <a:solidFill>
                  <a:srgbClr val="000000"/>
                </a:solidFill>
                <a:effectLst/>
                <a:uLnTx/>
                <a:uFillTx/>
                <a:latin typeface="Arial"/>
                <a:cs typeface="Arial"/>
                <a:sym typeface="Arial"/>
              </a:rPr>
              <a:t>An app generates a new code every 30 seconds.</a:t>
            </a:r>
          </a:p>
          <a:p>
            <a:pPr marL="0" marR="0" lvl="0" indent="0" algn="l" defTabSz="914400" rtl="0" eaLnBrk="1" fontAlgn="base" latinLnBrk="0" hangingPunct="1">
              <a:lnSpc>
                <a:spcPct val="100000"/>
              </a:lnSpc>
              <a:spcBef>
                <a:spcPts val="1200"/>
              </a:spcBef>
              <a:spcAft>
                <a:spcPts val="600"/>
              </a:spcAft>
              <a:buClr>
                <a:srgbClr val="000000"/>
              </a:buClr>
              <a:buSzTx/>
              <a:buFont typeface="Arial"/>
              <a:buNone/>
              <a:tabLst/>
              <a:defRPr/>
            </a:pPr>
            <a:r>
              <a:rPr kumimoji="0" lang="en-US" sz="2000" b="1" i="0" u="none" strike="noStrike" kern="0" cap="none" spc="0" normalizeH="0" baseline="0" noProof="0">
                <a:ln>
                  <a:noFill/>
                </a:ln>
                <a:solidFill>
                  <a:srgbClr val="5E9732"/>
                </a:solidFill>
                <a:effectLst/>
                <a:uLnTx/>
                <a:uFillTx/>
                <a:latin typeface="Arial"/>
                <a:cs typeface="Arial"/>
                <a:sym typeface="Arial"/>
              </a:rPr>
              <a:t>Biometrics:</a:t>
            </a:r>
            <a:r>
              <a:rPr kumimoji="0" lang="en-US" sz="2000" b="1" i="0" u="none" strike="noStrike" kern="0" cap="none" spc="0" normalizeH="0" baseline="0" noProof="0" dirty="0">
                <a:ln>
                  <a:noFill/>
                </a:ln>
                <a:solidFill>
                  <a:srgbClr val="000000"/>
                </a:solidFill>
                <a:effectLst/>
                <a:uLnTx/>
                <a:uFillTx/>
                <a:latin typeface="Arial"/>
                <a:cs typeface="Arial"/>
                <a:sym typeface="Arial"/>
              </a:rPr>
              <a:t> </a:t>
            </a:r>
            <a:r>
              <a:rPr kumimoji="0" lang="en-US" sz="2000" b="0" i="0" u="none" strike="noStrike" kern="0" cap="none" spc="0" normalizeH="0" baseline="0" noProof="0">
                <a:ln>
                  <a:noFill/>
                </a:ln>
                <a:solidFill>
                  <a:srgbClr val="000000"/>
                </a:solidFill>
                <a:effectLst/>
                <a:uLnTx/>
                <a:uFillTx/>
                <a:latin typeface="Arial"/>
                <a:cs typeface="Arial"/>
                <a:sym typeface="Arial"/>
              </a:rPr>
              <a:t>Uses your fingerprint or face to confirm your identity. </a:t>
            </a:r>
          </a:p>
          <a:p>
            <a:pPr marL="0" marR="0" lvl="0" indent="0" algn="l" defTabSz="914400" rtl="0" eaLnBrk="1" fontAlgn="base" latinLnBrk="0" hangingPunct="1">
              <a:lnSpc>
                <a:spcPct val="100000"/>
              </a:lnSpc>
              <a:spcBef>
                <a:spcPts val="1200"/>
              </a:spcBef>
              <a:spcAft>
                <a:spcPts val="600"/>
              </a:spcAft>
              <a:buClr>
                <a:srgbClr val="000000"/>
              </a:buClr>
              <a:buSzTx/>
              <a:buFont typeface="Arial"/>
              <a:buNone/>
              <a:tabLst/>
              <a:defRPr/>
            </a:pPr>
            <a:r>
              <a:rPr kumimoji="0" lang="en-US" sz="2000" b="1" i="0" u="none" strike="noStrike" kern="0" cap="none" spc="0" normalizeH="0" baseline="0" noProof="0">
                <a:ln>
                  <a:noFill/>
                </a:ln>
                <a:solidFill>
                  <a:srgbClr val="5E9732"/>
                </a:solidFill>
                <a:effectLst/>
                <a:uLnTx/>
                <a:uFillTx/>
                <a:latin typeface="Arial"/>
                <a:cs typeface="Arial"/>
                <a:sym typeface="Arial"/>
              </a:rPr>
              <a:t>Text or email code:</a:t>
            </a:r>
            <a:r>
              <a:rPr kumimoji="0" lang="en-US" sz="2000" b="1" i="0" u="none" strike="noStrike" kern="0" cap="none" spc="0" normalizeH="0" baseline="0" noProof="0" dirty="0">
                <a:ln>
                  <a:noFill/>
                </a:ln>
                <a:solidFill>
                  <a:srgbClr val="000000"/>
                </a:solidFill>
                <a:effectLst/>
                <a:uLnTx/>
                <a:uFillTx/>
                <a:latin typeface="Arial"/>
                <a:cs typeface="Arial"/>
                <a:sym typeface="Arial"/>
              </a:rPr>
              <a:t> </a:t>
            </a:r>
            <a:r>
              <a:rPr kumimoji="0" lang="en-US" sz="2000" b="0" i="0" u="none" strike="noStrike" kern="0" cap="none" spc="0" normalizeH="0" baseline="0" noProof="0">
                <a:ln>
                  <a:noFill/>
                </a:ln>
                <a:solidFill>
                  <a:srgbClr val="000000"/>
                </a:solidFill>
                <a:effectLst/>
                <a:uLnTx/>
                <a:uFillTx/>
                <a:latin typeface="Arial"/>
                <a:cs typeface="Arial"/>
                <a:sym typeface="Arial"/>
              </a:rPr>
              <a:t>A one-time code is sent to your phone or email. Least secure method.</a:t>
            </a:r>
          </a:p>
        </p:txBody>
      </p:sp>
    </p:spTree>
    <p:extLst>
      <p:ext uri="{BB962C8B-B14F-4D97-AF65-F5344CB8AC3E}">
        <p14:creationId xmlns:p14="http://schemas.microsoft.com/office/powerpoint/2010/main" val="2658617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5EFE7-C968-4A65-A395-D5F10FF79C0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8EA61B-B811-BCDD-1171-A496932DE722}"/>
              </a:ext>
            </a:extLst>
          </p:cNvPr>
          <p:cNvSpPr>
            <a:spLocks noGrp="1"/>
          </p:cNvSpPr>
          <p:nvPr>
            <p:ph idx="1"/>
          </p:nvPr>
        </p:nvSpPr>
        <p:spPr>
          <a:xfrm>
            <a:off x="158187" y="1579946"/>
            <a:ext cx="10224678" cy="517966"/>
          </a:xfrm>
        </p:spPr>
        <p:txBody>
          <a:bodyPr/>
          <a:lstStyle/>
          <a:p>
            <a:pPr marL="0" indent="0">
              <a:buNone/>
            </a:pPr>
            <a:r>
              <a:rPr lang="en-US" sz="2800" b="1"/>
              <a:t>How can you tell if a message is phishing? </a:t>
            </a:r>
            <a:endParaRPr lang="en-US" sz="2800"/>
          </a:p>
        </p:txBody>
      </p:sp>
      <p:sp>
        <p:nvSpPr>
          <p:cNvPr id="3" name="Title 2">
            <a:extLst>
              <a:ext uri="{FF2B5EF4-FFF2-40B4-BE49-F238E27FC236}">
                <a16:creationId xmlns:a16="http://schemas.microsoft.com/office/drawing/2014/main" id="{AA4C24A3-6D70-F4C5-F4C5-9AFEB1D661A7}"/>
              </a:ext>
            </a:extLst>
          </p:cNvPr>
          <p:cNvSpPr>
            <a:spLocks noGrp="1"/>
          </p:cNvSpPr>
          <p:nvPr>
            <p:ph type="ctrTitle"/>
          </p:nvPr>
        </p:nvSpPr>
        <p:spPr/>
        <p:txBody>
          <a:bodyPr/>
          <a:lstStyle/>
          <a:p>
            <a:r>
              <a:rPr lang="en-US"/>
              <a:t>Recognize and Report Phishing</a:t>
            </a:r>
          </a:p>
        </p:txBody>
      </p:sp>
      <p:sp>
        <p:nvSpPr>
          <p:cNvPr id="5" name="Rectangle: Rounded Corners 4">
            <a:extLst>
              <a:ext uri="{FF2B5EF4-FFF2-40B4-BE49-F238E27FC236}">
                <a16:creationId xmlns:a16="http://schemas.microsoft.com/office/drawing/2014/main" id="{93B7A66B-EFD7-1007-B89B-AD8DC8AADF26}"/>
              </a:ext>
            </a:extLst>
          </p:cNvPr>
          <p:cNvSpPr/>
          <p:nvPr/>
        </p:nvSpPr>
        <p:spPr bwMode="auto">
          <a:xfrm>
            <a:off x="1958114" y="2248530"/>
            <a:ext cx="7990318" cy="660924"/>
          </a:xfrm>
          <a:prstGeom prst="roundRect">
            <a:avLst>
              <a:gd name="adj" fmla="val 6884"/>
            </a:avLst>
          </a:prstGeom>
          <a:solidFill>
            <a:schemeClr val="accent3">
              <a:lumMod val="40000"/>
              <a:lumOff val="6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C0C2C4"/>
              </a:solidFill>
              <a:effectLst/>
              <a:uLnTx/>
              <a:uFillTx/>
              <a:latin typeface="Arial" charset="0"/>
              <a:cs typeface="Arial"/>
              <a:sym typeface="Arial"/>
            </a:endParaRPr>
          </a:p>
        </p:txBody>
      </p:sp>
      <p:sp>
        <p:nvSpPr>
          <p:cNvPr id="6" name="Rectangle: Rounded Corners 5">
            <a:extLst>
              <a:ext uri="{FF2B5EF4-FFF2-40B4-BE49-F238E27FC236}">
                <a16:creationId xmlns:a16="http://schemas.microsoft.com/office/drawing/2014/main" id="{05E62FC4-D052-8105-C6A2-A57447B4AB32}"/>
              </a:ext>
            </a:extLst>
          </p:cNvPr>
          <p:cNvSpPr/>
          <p:nvPr/>
        </p:nvSpPr>
        <p:spPr bwMode="auto">
          <a:xfrm>
            <a:off x="1946489" y="3071617"/>
            <a:ext cx="7990319" cy="660924"/>
          </a:xfrm>
          <a:prstGeom prst="roundRect">
            <a:avLst>
              <a:gd name="adj" fmla="val 6884"/>
            </a:avLst>
          </a:prstGeom>
          <a:solidFill>
            <a:schemeClr val="accent3">
              <a:lumMod val="40000"/>
              <a:lumOff val="6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charset="0"/>
              <a:cs typeface="Arial"/>
              <a:sym typeface="Arial"/>
            </a:endParaRPr>
          </a:p>
        </p:txBody>
      </p:sp>
      <p:sp>
        <p:nvSpPr>
          <p:cNvPr id="7" name="Rectangle: Rounded Corners 6">
            <a:extLst>
              <a:ext uri="{FF2B5EF4-FFF2-40B4-BE49-F238E27FC236}">
                <a16:creationId xmlns:a16="http://schemas.microsoft.com/office/drawing/2014/main" id="{86675B84-27A5-A18B-3F50-7A824E95D68E}"/>
              </a:ext>
            </a:extLst>
          </p:cNvPr>
          <p:cNvSpPr/>
          <p:nvPr/>
        </p:nvSpPr>
        <p:spPr bwMode="auto">
          <a:xfrm>
            <a:off x="1958115" y="3872940"/>
            <a:ext cx="7998690" cy="660924"/>
          </a:xfrm>
          <a:prstGeom prst="roundRect">
            <a:avLst>
              <a:gd name="adj" fmla="val 6884"/>
            </a:avLst>
          </a:prstGeom>
          <a:solidFill>
            <a:schemeClr val="accent3">
              <a:lumMod val="40000"/>
              <a:lumOff val="6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charset="0"/>
              <a:cs typeface="Arial"/>
              <a:sym typeface="Arial"/>
            </a:endParaRPr>
          </a:p>
        </p:txBody>
      </p:sp>
      <p:sp>
        <p:nvSpPr>
          <p:cNvPr id="8" name="Rectangle: Rounded Corners 7">
            <a:extLst>
              <a:ext uri="{FF2B5EF4-FFF2-40B4-BE49-F238E27FC236}">
                <a16:creationId xmlns:a16="http://schemas.microsoft.com/office/drawing/2014/main" id="{DB1D73F0-13EF-C0A1-E744-DA4CF9EEF102}"/>
              </a:ext>
            </a:extLst>
          </p:cNvPr>
          <p:cNvSpPr/>
          <p:nvPr/>
        </p:nvSpPr>
        <p:spPr bwMode="auto">
          <a:xfrm>
            <a:off x="1946490" y="4666143"/>
            <a:ext cx="8010790" cy="915885"/>
          </a:xfrm>
          <a:prstGeom prst="roundRect">
            <a:avLst>
              <a:gd name="adj" fmla="val 6884"/>
            </a:avLst>
          </a:prstGeom>
          <a:solidFill>
            <a:schemeClr val="accent3">
              <a:lumMod val="40000"/>
              <a:lumOff val="6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charset="0"/>
              <a:cs typeface="Arial"/>
              <a:sym typeface="Arial"/>
            </a:endParaRPr>
          </a:p>
        </p:txBody>
      </p:sp>
      <p:sp>
        <p:nvSpPr>
          <p:cNvPr id="9" name="Rectangle: Rounded Corners 8">
            <a:extLst>
              <a:ext uri="{FF2B5EF4-FFF2-40B4-BE49-F238E27FC236}">
                <a16:creationId xmlns:a16="http://schemas.microsoft.com/office/drawing/2014/main" id="{CB511038-2F8B-1297-682E-8F88CC3E7ACA}"/>
              </a:ext>
            </a:extLst>
          </p:cNvPr>
          <p:cNvSpPr/>
          <p:nvPr/>
        </p:nvSpPr>
        <p:spPr bwMode="auto">
          <a:xfrm>
            <a:off x="1946489" y="5714175"/>
            <a:ext cx="8010790" cy="801456"/>
          </a:xfrm>
          <a:prstGeom prst="roundRect">
            <a:avLst>
              <a:gd name="adj" fmla="val 6884"/>
            </a:avLst>
          </a:prstGeom>
          <a:solidFill>
            <a:schemeClr val="accent3">
              <a:lumMod val="40000"/>
              <a:lumOff val="6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charset="0"/>
              <a:cs typeface="Arial"/>
              <a:sym typeface="Arial"/>
            </a:endParaRPr>
          </a:p>
        </p:txBody>
      </p:sp>
      <p:sp>
        <p:nvSpPr>
          <p:cNvPr id="4" name="TextBox 3">
            <a:extLst>
              <a:ext uri="{FF2B5EF4-FFF2-40B4-BE49-F238E27FC236}">
                <a16:creationId xmlns:a16="http://schemas.microsoft.com/office/drawing/2014/main" id="{C52F4DBF-9109-8F7F-C6CE-D7E9E22395CE}"/>
              </a:ext>
            </a:extLst>
          </p:cNvPr>
          <p:cNvSpPr txBox="1"/>
          <p:nvPr/>
        </p:nvSpPr>
        <p:spPr>
          <a:xfrm>
            <a:off x="2178588" y="2230058"/>
            <a:ext cx="7916757" cy="4555093"/>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Arial"/>
                <a:cs typeface="Arial"/>
                <a:sym typeface="Arial"/>
              </a:rPr>
              <a:t>A tone that’s urgent or makes you scared</a:t>
            </a:r>
            <a:r>
              <a:rPr kumimoji="0" lang="en-US" sz="1800" b="0" i="0" u="none" strike="noStrike" kern="0" cap="none" spc="0" normalizeH="0" baseline="0" noProof="0">
                <a:ln>
                  <a:noFill/>
                </a:ln>
                <a:solidFill>
                  <a:srgbClr val="000000"/>
                </a:solidFill>
                <a:effectLst/>
                <a:uLnTx/>
                <a:uFillTx/>
                <a:latin typeface="Arial"/>
                <a:cs typeface="Arial"/>
                <a:sym typeface="Arial"/>
              </a:rPr>
              <a:t>​ ​</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0" i="1" u="none" strike="noStrike" kern="0" cap="none" spc="0" normalizeH="0" baseline="0" noProof="0">
                <a:ln>
                  <a:noFill/>
                </a:ln>
                <a:solidFill>
                  <a:srgbClr val="000000"/>
                </a:solidFill>
                <a:effectLst/>
                <a:uLnTx/>
                <a:uFillTx/>
                <a:latin typeface="Arial"/>
                <a:cs typeface="Arial"/>
                <a:sym typeface="Arial"/>
              </a:rPr>
              <a:t>	</a:t>
            </a:r>
            <a:r>
              <a:rPr kumimoji="0" lang="en-US" sz="1600" b="0" i="1" u="none" strike="noStrike" kern="0" cap="none" spc="0" normalizeH="0" baseline="0" noProof="0">
                <a:ln>
                  <a:noFill/>
                </a:ln>
                <a:solidFill>
                  <a:srgbClr val="000000"/>
                </a:solidFill>
                <a:effectLst/>
                <a:uLnTx/>
                <a:uFillTx/>
                <a:latin typeface="Arial"/>
                <a:cs typeface="Arial"/>
                <a:sym typeface="Arial"/>
              </a:rPr>
              <a:t>Ex: "Click this link immediately or your account will be closed."</a:t>
            </a:r>
            <a:r>
              <a:rPr kumimoji="0" lang="en-US" sz="1600" b="0" i="0" u="none" strike="noStrike" kern="0" cap="none" spc="0" normalizeH="0" baseline="0" noProof="0">
                <a:ln>
                  <a:noFill/>
                </a:ln>
                <a:solidFill>
                  <a:srgbClr val="000000"/>
                </a:solidFill>
                <a:effectLst/>
                <a:uLnTx/>
                <a:uFillTx/>
                <a:latin typeface="Arial"/>
                <a:cs typeface="Arial"/>
                <a:sym typeface="Arial"/>
              </a:rPr>
              <a:t>​​</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Arial"/>
                <a:cs typeface="Arial"/>
                <a:sym typeface="Arial"/>
              </a:rPr>
              <a:t>Sender email address doesn’t match the company it’s coming from</a:t>
            </a:r>
            <a:r>
              <a:rPr kumimoji="0" lang="en-US" sz="1800" b="0" i="0" u="none" strike="noStrike" kern="0" cap="none" spc="0" normalizeH="0" baseline="0" noProof="0">
                <a:ln>
                  <a:noFill/>
                </a:ln>
                <a:solidFill>
                  <a:srgbClr val="000000"/>
                </a:solidFill>
                <a:effectLst/>
                <a:uLnTx/>
                <a:uFillTx/>
                <a:latin typeface="Arial"/>
                <a:cs typeface="Arial"/>
                <a:sym typeface="Arial"/>
              </a:rPr>
              <a:t> ​</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0" i="1" u="none" strike="noStrike" kern="0" cap="none" spc="0" normalizeH="0" baseline="0" noProof="0">
                <a:ln>
                  <a:noFill/>
                </a:ln>
                <a:solidFill>
                  <a:srgbClr val="000000"/>
                </a:solidFill>
                <a:effectLst/>
                <a:uLnTx/>
                <a:uFillTx/>
                <a:latin typeface="Arial"/>
                <a:cs typeface="Arial"/>
                <a:sym typeface="Arial"/>
              </a:rPr>
              <a:t>	</a:t>
            </a:r>
            <a:r>
              <a:rPr kumimoji="0" lang="en-US" sz="1600" b="0" i="1" u="none" strike="noStrike" kern="0" cap="none" spc="0" normalizeH="0" baseline="0" noProof="0">
                <a:ln>
                  <a:noFill/>
                </a:ln>
                <a:solidFill>
                  <a:srgbClr val="000000"/>
                </a:solidFill>
                <a:effectLst/>
                <a:uLnTx/>
                <a:uFillTx/>
                <a:latin typeface="Arial"/>
                <a:cs typeface="Arial"/>
                <a:sym typeface="Arial"/>
              </a:rPr>
              <a:t>Ex: Amazon.com vs. Amaz0n.com </a:t>
            </a:r>
            <a:r>
              <a:rPr kumimoji="0" lang="en-US" sz="1600" b="0" i="0" u="none" strike="noStrike" kern="0" cap="none" spc="0" normalizeH="0" baseline="0" noProof="0">
                <a:ln>
                  <a:noFill/>
                </a:ln>
                <a:solidFill>
                  <a:srgbClr val="000000"/>
                </a:solidFill>
                <a:effectLst/>
                <a:uLnTx/>
                <a:uFillTx/>
                <a:latin typeface="Arial"/>
                <a:cs typeface="Arial"/>
                <a:sym typeface="Arial"/>
              </a:rPr>
              <a:t>​</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Arial"/>
                <a:cs typeface="Arial"/>
                <a:sym typeface="Arial"/>
              </a:rPr>
              <a:t>Unexpected communications such as an email or attachment you weren't expecting</a:t>
            </a:r>
            <a:r>
              <a:rPr kumimoji="0" lang="en-US" sz="1800" b="0" i="0" u="none" strike="noStrike" kern="0" cap="none" spc="0" normalizeH="0" baseline="0" noProof="0">
                <a:ln>
                  <a:noFill/>
                </a:ln>
                <a:solidFill>
                  <a:srgbClr val="000000"/>
                </a:solidFill>
                <a:effectLst/>
                <a:uLnTx/>
                <a:uFillTx/>
                <a:latin typeface="Arial"/>
                <a:cs typeface="Arial"/>
                <a:sym typeface="Arial"/>
              </a:rPr>
              <a:t>​</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Arial"/>
                <a:cs typeface="Arial"/>
                <a:sym typeface="Arial"/>
              </a:rPr>
              <a:t>Requests to send personal info</a:t>
            </a:r>
            <a:r>
              <a:rPr kumimoji="0" lang="en-US" sz="1800" b="0" i="0" u="none" strike="noStrike" kern="0" cap="none" spc="0" normalizeH="0" baseline="0" noProof="0">
                <a:ln>
                  <a:noFill/>
                </a:ln>
                <a:solidFill>
                  <a:srgbClr val="000000"/>
                </a:solidFill>
                <a:effectLst/>
                <a:uLnTx/>
                <a:uFillTx/>
                <a:latin typeface="Arial"/>
                <a:cs typeface="Arial"/>
                <a:sym typeface="Arial"/>
              </a:rPr>
              <a:t>​</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0" i="1" u="none" strike="noStrike" kern="0" cap="none" spc="0" normalizeH="0" baseline="0" noProof="0">
                <a:ln>
                  <a:noFill/>
                </a:ln>
                <a:solidFill>
                  <a:srgbClr val="000000"/>
                </a:solidFill>
                <a:effectLst/>
                <a:uLnTx/>
                <a:uFillTx/>
                <a:latin typeface="Arial"/>
                <a:cs typeface="Arial"/>
                <a:sym typeface="Arial"/>
              </a:rPr>
              <a:t>	</a:t>
            </a:r>
            <a:r>
              <a:rPr kumimoji="0" lang="en-US" sz="1600" b="0" i="1" u="none" strike="noStrike" kern="0" cap="none" spc="0" normalizeH="0" baseline="0" noProof="0">
                <a:ln>
                  <a:noFill/>
                </a:ln>
                <a:solidFill>
                  <a:srgbClr val="000000"/>
                </a:solidFill>
                <a:effectLst/>
                <a:uLnTx/>
                <a:uFillTx/>
                <a:latin typeface="Arial"/>
                <a:cs typeface="Arial"/>
                <a:sym typeface="Arial"/>
              </a:rPr>
              <a:t>Legitimate organizations don't ask for personal information through </a:t>
            </a:r>
            <a:br>
              <a:rPr kumimoji="0" lang="en-US" sz="1600" b="0" i="1" u="none" strike="noStrike" kern="0" cap="none" spc="0" normalizeH="0" baseline="0" noProof="0">
                <a:ln>
                  <a:noFill/>
                </a:ln>
                <a:solidFill>
                  <a:srgbClr val="000000"/>
                </a:solidFill>
                <a:effectLst/>
                <a:uLnTx/>
                <a:uFillTx/>
                <a:latin typeface="Arial"/>
                <a:cs typeface="Arial"/>
                <a:sym typeface="Arial"/>
              </a:rPr>
            </a:br>
            <a:r>
              <a:rPr kumimoji="0" lang="en-US" sz="1600" b="0" i="1" u="none" strike="noStrike" kern="0" cap="none" spc="0" normalizeH="0" baseline="0" noProof="0">
                <a:ln>
                  <a:noFill/>
                </a:ln>
                <a:solidFill>
                  <a:srgbClr val="000000"/>
                </a:solidFill>
                <a:effectLst/>
                <a:uLnTx/>
                <a:uFillTx/>
                <a:latin typeface="Arial"/>
                <a:cs typeface="Arial"/>
                <a:sym typeface="Arial"/>
              </a:rPr>
              <a:t>	email or an unexpected call.</a:t>
            </a: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Arial"/>
                <a:cs typeface="Arial"/>
                <a:sym typeface="Arial"/>
              </a:rPr>
              <a:t>Misspelled words, bad grammar</a:t>
            </a:r>
            <a:r>
              <a:rPr kumimoji="0" lang="en-US" sz="1800" b="0" i="0" u="none" strike="noStrike" kern="0" cap="none" spc="0" normalizeH="0" baseline="0" noProof="0">
                <a:ln>
                  <a:noFill/>
                </a:ln>
                <a:solidFill>
                  <a:srgbClr val="000000"/>
                </a:solidFill>
                <a:effectLst/>
                <a:uLnTx/>
                <a:uFillTx/>
                <a:latin typeface="Arial"/>
                <a:cs typeface="Arial"/>
                <a:sym typeface="Arial"/>
              </a:rPr>
              <a:t>​</a:t>
            </a:r>
            <a:r>
              <a:rPr kumimoji="0" lang="en-US" sz="1800" b="1" i="0" u="none" strike="noStrike" kern="0" cap="none" spc="0" normalizeH="0" baseline="0" noProof="0">
                <a:ln>
                  <a:noFill/>
                </a:ln>
                <a:solidFill>
                  <a:srgbClr val="000000"/>
                </a:solidFill>
                <a:effectLst/>
                <a:uLnTx/>
                <a:uFillTx/>
                <a:latin typeface="Arial"/>
                <a:cs typeface="Arial"/>
                <a:sym typeface="Arial"/>
              </a:rPr>
              <a:t> and odd URLs</a:t>
            </a:r>
            <a:r>
              <a:rPr kumimoji="0" lang="en-US" sz="1800" b="0" i="0" u="none" strike="noStrike" kern="0" cap="none" spc="0" normalizeH="0" baseline="0" noProof="0">
                <a:ln>
                  <a:noFill/>
                </a:ln>
                <a:solidFill>
                  <a:srgbClr val="000000"/>
                </a:solidFill>
                <a:effectLst/>
                <a:uLnTx/>
                <a:uFillTx/>
                <a:latin typeface="Arial"/>
                <a:cs typeface="Arial"/>
                <a:sym typeface="Arial"/>
              </a:rPr>
              <a:t>​</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600" b="0" i="1" u="none" strike="noStrike" kern="0" cap="none" spc="0" normalizeH="0" baseline="0" noProof="0">
                <a:ln>
                  <a:noFill/>
                </a:ln>
                <a:solidFill>
                  <a:srgbClr val="000000"/>
                </a:solidFill>
                <a:effectLst/>
                <a:uLnTx/>
                <a:uFillTx/>
                <a:latin typeface="Arial"/>
                <a:cs typeface="Arial"/>
                <a:sym typeface="Arial"/>
              </a:rPr>
              <a:t>	Be aware that AI will make spotting these more challenging—stay diligent.</a:t>
            </a: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2536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13A12-51B0-9E4B-72B3-4DC07DE01A1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5ABC92-A8D6-C2C1-DC30-2D80F1924954}"/>
              </a:ext>
            </a:extLst>
          </p:cNvPr>
          <p:cNvSpPr>
            <a:spLocks noGrp="1"/>
          </p:cNvSpPr>
          <p:nvPr>
            <p:ph idx="1"/>
          </p:nvPr>
        </p:nvSpPr>
        <p:spPr>
          <a:xfrm>
            <a:off x="348946" y="1435687"/>
            <a:ext cx="9940055" cy="558476"/>
          </a:xfrm>
        </p:spPr>
        <p:txBody>
          <a:bodyPr/>
          <a:lstStyle/>
          <a:p>
            <a:pPr marL="0" indent="0">
              <a:buNone/>
            </a:pPr>
            <a:r>
              <a:rPr lang="en-US" sz="2800" b="1"/>
              <a:t>What should you do if you spot a phish?</a:t>
            </a:r>
            <a:endParaRPr lang="en-US" sz="2800"/>
          </a:p>
        </p:txBody>
      </p:sp>
      <p:sp>
        <p:nvSpPr>
          <p:cNvPr id="3" name="Title 2">
            <a:extLst>
              <a:ext uri="{FF2B5EF4-FFF2-40B4-BE49-F238E27FC236}">
                <a16:creationId xmlns:a16="http://schemas.microsoft.com/office/drawing/2014/main" id="{562BA878-9FC7-8188-ED47-724499B15897}"/>
              </a:ext>
            </a:extLst>
          </p:cNvPr>
          <p:cNvSpPr>
            <a:spLocks noGrp="1"/>
          </p:cNvSpPr>
          <p:nvPr>
            <p:ph type="ctrTitle"/>
          </p:nvPr>
        </p:nvSpPr>
        <p:spPr/>
        <p:txBody>
          <a:bodyPr/>
          <a:lstStyle/>
          <a:p>
            <a:r>
              <a:rPr lang="en-US"/>
              <a:t>Recognize and Report Phishing</a:t>
            </a:r>
          </a:p>
        </p:txBody>
      </p:sp>
      <p:sp>
        <p:nvSpPr>
          <p:cNvPr id="4" name="TextBox 3">
            <a:extLst>
              <a:ext uri="{FF2B5EF4-FFF2-40B4-BE49-F238E27FC236}">
                <a16:creationId xmlns:a16="http://schemas.microsoft.com/office/drawing/2014/main" id="{025FC871-5A5C-F8C7-1126-F8F1EE4AFFED}"/>
              </a:ext>
            </a:extLst>
          </p:cNvPr>
          <p:cNvSpPr txBox="1"/>
          <p:nvPr/>
        </p:nvSpPr>
        <p:spPr>
          <a:xfrm>
            <a:off x="6097104" y="2728752"/>
            <a:ext cx="4869082" cy="2677656"/>
          </a:xfrm>
          <a:prstGeom prst="rect">
            <a:avLst/>
          </a:prstGeom>
          <a:noFill/>
        </p:spPr>
        <p:txBody>
          <a:bodyPr wrap="square" lIns="91440" tIns="45720" rIns="91440" bIns="45720" rtlCol="0" anchor="t">
            <a:spAutoFit/>
          </a:bodyPr>
          <a:lstStyle/>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Don't click any links you don’t trust, even “unsubscribe” (just delete).</a:t>
            </a: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Don't click any attachments you were not expecting or recognize.</a:t>
            </a: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Don't send personal info online or share over the phone.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E97CE491-8B24-F318-349A-0265597D7D13}"/>
              </a:ext>
            </a:extLst>
          </p:cNvPr>
          <p:cNvSpPr txBox="1"/>
          <p:nvPr/>
        </p:nvSpPr>
        <p:spPr>
          <a:xfrm>
            <a:off x="6096000" y="2181909"/>
            <a:ext cx="1388962"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5E9732"/>
                </a:solidFill>
                <a:effectLst/>
                <a:uLnTx/>
                <a:uFillTx/>
                <a:latin typeface="Arial"/>
                <a:cs typeface="Arial"/>
                <a:sym typeface="Arial"/>
              </a:rPr>
              <a:t>DON'T</a:t>
            </a:r>
            <a:endParaRPr kumimoji="0" lang="en-US" sz="2400" b="0" i="0" u="none" strike="noStrike" kern="0" cap="none" spc="0" normalizeH="0" baseline="0" noProof="0">
              <a:ln>
                <a:noFill/>
              </a:ln>
              <a:solidFill>
                <a:srgbClr val="5E9732"/>
              </a:solidFill>
              <a:effectLst/>
              <a:uLnTx/>
              <a:uFillTx/>
              <a:latin typeface="Arial"/>
              <a:cs typeface="Arial"/>
              <a:sym typeface="Arial"/>
            </a:endParaRPr>
          </a:p>
        </p:txBody>
      </p:sp>
      <p:sp>
        <p:nvSpPr>
          <p:cNvPr id="6" name="TextBox 5">
            <a:extLst>
              <a:ext uri="{FF2B5EF4-FFF2-40B4-BE49-F238E27FC236}">
                <a16:creationId xmlns:a16="http://schemas.microsoft.com/office/drawing/2014/main" id="{1CC01F48-98DF-3055-0057-0D8A104A708E}"/>
              </a:ext>
            </a:extLst>
          </p:cNvPr>
          <p:cNvSpPr txBox="1"/>
          <p:nvPr/>
        </p:nvSpPr>
        <p:spPr>
          <a:xfrm>
            <a:off x="879213" y="2183782"/>
            <a:ext cx="149313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5E9732"/>
                </a:solidFill>
                <a:effectLst/>
                <a:uLnTx/>
                <a:uFillTx/>
                <a:latin typeface="Arial"/>
                <a:cs typeface="Arial"/>
                <a:sym typeface="Arial"/>
              </a:rPr>
              <a:t>DO</a:t>
            </a:r>
          </a:p>
        </p:txBody>
      </p:sp>
      <p:sp>
        <p:nvSpPr>
          <p:cNvPr id="7" name="TextBox 6">
            <a:extLst>
              <a:ext uri="{FF2B5EF4-FFF2-40B4-BE49-F238E27FC236}">
                <a16:creationId xmlns:a16="http://schemas.microsoft.com/office/drawing/2014/main" id="{E61F1A01-AD23-9CD7-F29A-168D4756C789}"/>
              </a:ext>
            </a:extLst>
          </p:cNvPr>
          <p:cNvSpPr txBox="1"/>
          <p:nvPr/>
        </p:nvSpPr>
        <p:spPr>
          <a:xfrm>
            <a:off x="879214" y="2725241"/>
            <a:ext cx="4537543" cy="4062651"/>
          </a:xfrm>
          <a:prstGeom prst="rect">
            <a:avLst/>
          </a:prstGeom>
          <a:noFill/>
        </p:spPr>
        <p:txBody>
          <a:bodyPr wrap="square" lIns="91440" tIns="45720" rIns="91440" bIns="45720" rtlCol="0" anchor="t">
            <a:spAutoFit/>
          </a:bodyPr>
          <a:lstStyle/>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Verify that the communication is real and contact the sender directly through known phone numbers or emails.</a:t>
            </a: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Report it to your IT department or email/phone provider.</a:t>
            </a: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Use email filters​. Many email services have filters that can help prevent phishing messages from ever reaching your employees’ mailboxes.</a:t>
            </a:r>
          </a:p>
          <a:p>
            <a:pPr marL="285750" marR="0" lvl="2"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base" latinLnBrk="0" hangingPunct="1">
              <a:lnSpc>
                <a:spcPct val="100000"/>
              </a:lnSpc>
              <a:spcBef>
                <a:spcPts val="0"/>
              </a:spcBef>
              <a:spcAft>
                <a:spcPts val="0"/>
              </a:spcAft>
              <a:buClr>
                <a:srgbClr val="5E9732"/>
              </a:buClr>
              <a:buSzPct val="85000"/>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DELETE IT.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Rectangle 7">
            <a:extLst>
              <a:ext uri="{FF2B5EF4-FFF2-40B4-BE49-F238E27FC236}">
                <a16:creationId xmlns:a16="http://schemas.microsoft.com/office/drawing/2014/main" id="{6C9CB0B7-347B-3290-6185-4E39B1AAB89C}"/>
              </a:ext>
            </a:extLst>
          </p:cNvPr>
          <p:cNvSpPr/>
          <p:nvPr/>
        </p:nvSpPr>
        <p:spPr bwMode="auto">
          <a:xfrm>
            <a:off x="5514108" y="2109338"/>
            <a:ext cx="64655" cy="4226271"/>
          </a:xfrm>
          <a:prstGeom prst="rect">
            <a:avLst/>
          </a:prstGeom>
          <a:solidFill>
            <a:schemeClr val="accent3">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charset="0"/>
              <a:cs typeface="Arial"/>
              <a:sym typeface="Arial"/>
            </a:endParaRPr>
          </a:p>
        </p:txBody>
      </p:sp>
    </p:spTree>
    <p:extLst>
      <p:ext uri="{BB962C8B-B14F-4D97-AF65-F5344CB8AC3E}">
        <p14:creationId xmlns:p14="http://schemas.microsoft.com/office/powerpoint/2010/main" val="1586966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FF995-A899-1118-A1A6-9D9D8A9DAE4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5E35DC-24A9-70B6-3525-16E12F033461}"/>
              </a:ext>
            </a:extLst>
          </p:cNvPr>
          <p:cNvSpPr>
            <a:spLocks noGrp="1"/>
          </p:cNvSpPr>
          <p:nvPr>
            <p:ph idx="1"/>
          </p:nvPr>
        </p:nvSpPr>
        <p:spPr>
          <a:xfrm>
            <a:off x="3170212" y="2520095"/>
            <a:ext cx="6337203" cy="3540735"/>
          </a:xfrm>
        </p:spPr>
        <p:txBody>
          <a:bodyPr lIns="91440" tIns="45720" rIns="91440" bIns="45720" anchor="t"/>
          <a:lstStyle/>
          <a:p>
            <a:pPr marL="0" indent="0">
              <a:lnSpc>
                <a:spcPct val="250000"/>
              </a:lnSpc>
              <a:buClr>
                <a:srgbClr val="5E9732"/>
              </a:buClr>
              <a:buSzPct val="85000"/>
              <a:buNone/>
            </a:pPr>
            <a:r>
              <a:rPr lang="en-US"/>
              <a:t>Use logging &amp; monitoring​​</a:t>
            </a:r>
          </a:p>
          <a:p>
            <a:pPr marL="0" indent="0">
              <a:lnSpc>
                <a:spcPct val="250000"/>
              </a:lnSpc>
              <a:buClr>
                <a:srgbClr val="5E9732"/>
              </a:buClr>
              <a:buSzPct val="85000"/>
              <a:buNone/>
            </a:pPr>
            <a:r>
              <a:rPr lang="en-US"/>
              <a:t>Back up data ​​</a:t>
            </a:r>
            <a:endParaRPr lang="en-US">
              <a:cs typeface="Arial"/>
            </a:endParaRPr>
          </a:p>
          <a:p>
            <a:pPr marL="0" indent="0">
              <a:lnSpc>
                <a:spcPct val="250000"/>
              </a:lnSpc>
              <a:buClr>
                <a:srgbClr val="5E9732"/>
              </a:buClr>
              <a:buSzPct val="85000"/>
              <a:buNone/>
            </a:pPr>
            <a:r>
              <a:rPr lang="en-US"/>
              <a:t>Encrypt data ​​</a:t>
            </a:r>
            <a:endParaRPr lang="en-US">
              <a:cs typeface="Arial"/>
            </a:endParaRPr>
          </a:p>
        </p:txBody>
      </p:sp>
      <p:sp>
        <p:nvSpPr>
          <p:cNvPr id="3" name="Title 2">
            <a:extLst>
              <a:ext uri="{FF2B5EF4-FFF2-40B4-BE49-F238E27FC236}">
                <a16:creationId xmlns:a16="http://schemas.microsoft.com/office/drawing/2014/main" id="{7BBC30E7-B9BF-D241-043C-E2CE5205F547}"/>
              </a:ext>
            </a:extLst>
          </p:cNvPr>
          <p:cNvSpPr>
            <a:spLocks noGrp="1"/>
          </p:cNvSpPr>
          <p:nvPr>
            <p:ph type="ctrTitle"/>
          </p:nvPr>
        </p:nvSpPr>
        <p:spPr/>
        <p:txBody>
          <a:bodyPr/>
          <a:lstStyle/>
          <a:p>
            <a:r>
              <a:rPr lang="en-US"/>
              <a:t>Level Up Your Defenses</a:t>
            </a:r>
          </a:p>
        </p:txBody>
      </p:sp>
      <p:sp>
        <p:nvSpPr>
          <p:cNvPr id="4" name="TextBox 3">
            <a:extLst>
              <a:ext uri="{FF2B5EF4-FFF2-40B4-BE49-F238E27FC236}">
                <a16:creationId xmlns:a16="http://schemas.microsoft.com/office/drawing/2014/main" id="{3EFEB616-900C-3D98-A5B3-1CD103F840F4}"/>
              </a:ext>
            </a:extLst>
          </p:cNvPr>
          <p:cNvSpPr txBox="1"/>
          <p:nvPr/>
        </p:nvSpPr>
        <p:spPr>
          <a:xfrm>
            <a:off x="484093" y="1474567"/>
            <a:ext cx="10703859"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Arial"/>
                <a:cs typeface="Arial"/>
                <a:sym typeface="Arial"/>
              </a:rPr>
              <a:t>Businesses &amp; governments at all levels can further strengthen their cybersecurity by practicing these behaviors: </a:t>
            </a:r>
          </a:p>
        </p:txBody>
      </p:sp>
      <p:grpSp>
        <p:nvGrpSpPr>
          <p:cNvPr id="5" name="Group 4">
            <a:extLst>
              <a:ext uri="{FF2B5EF4-FFF2-40B4-BE49-F238E27FC236}">
                <a16:creationId xmlns:a16="http://schemas.microsoft.com/office/drawing/2014/main" id="{E2B740FF-9D3E-2B59-0F84-5584C4B8A387}"/>
              </a:ext>
            </a:extLst>
          </p:cNvPr>
          <p:cNvGrpSpPr/>
          <p:nvPr/>
        </p:nvGrpSpPr>
        <p:grpSpPr>
          <a:xfrm>
            <a:off x="2029199" y="2891221"/>
            <a:ext cx="992903" cy="2712832"/>
            <a:chOff x="1658556" y="2683807"/>
            <a:chExt cx="992903" cy="2712832"/>
          </a:xfrm>
        </p:grpSpPr>
        <p:grpSp>
          <p:nvGrpSpPr>
            <p:cNvPr id="8" name="Group 7">
              <a:extLst>
                <a:ext uri="{FF2B5EF4-FFF2-40B4-BE49-F238E27FC236}">
                  <a16:creationId xmlns:a16="http://schemas.microsoft.com/office/drawing/2014/main" id="{3E636B4A-ADC2-097D-3692-CDFE88AF1210}"/>
                </a:ext>
              </a:extLst>
            </p:cNvPr>
            <p:cNvGrpSpPr/>
            <p:nvPr/>
          </p:nvGrpSpPr>
          <p:grpSpPr>
            <a:xfrm>
              <a:off x="1787224" y="2683807"/>
              <a:ext cx="864235" cy="1727955"/>
              <a:chOff x="1779819" y="1861091"/>
              <a:chExt cx="1315823" cy="2630862"/>
            </a:xfrm>
          </p:grpSpPr>
          <p:pic>
            <p:nvPicPr>
              <p:cNvPr id="12" name="Picture 11">
                <a:extLst>
                  <a:ext uri="{FF2B5EF4-FFF2-40B4-BE49-F238E27FC236}">
                    <a16:creationId xmlns:a16="http://schemas.microsoft.com/office/drawing/2014/main" id="{141A217E-73A8-1B8E-882C-234B0D8B0972}"/>
                  </a:ext>
                </a:extLst>
              </p:cNvPr>
              <p:cNvPicPr>
                <a:picLocks noChangeAspect="1"/>
              </p:cNvPicPr>
              <p:nvPr/>
            </p:nvPicPr>
            <p:blipFill>
              <a:blip r:embed="rId3"/>
              <a:srcRect/>
              <a:stretch/>
            </p:blipFill>
            <p:spPr>
              <a:xfrm>
                <a:off x="1899790" y="1861091"/>
                <a:ext cx="1195852" cy="942333"/>
              </a:xfrm>
              <a:prstGeom prst="rect">
                <a:avLst/>
              </a:prstGeom>
            </p:spPr>
          </p:pic>
          <p:pic>
            <p:nvPicPr>
              <p:cNvPr id="13" name="Picture 12">
                <a:extLst>
                  <a:ext uri="{FF2B5EF4-FFF2-40B4-BE49-F238E27FC236}">
                    <a16:creationId xmlns:a16="http://schemas.microsoft.com/office/drawing/2014/main" id="{37CD2A1D-B0A7-EA18-76D1-7EE3B0ABAF1D}"/>
                  </a:ext>
                </a:extLst>
              </p:cNvPr>
              <p:cNvPicPr>
                <a:picLocks noChangeAspect="1"/>
              </p:cNvPicPr>
              <p:nvPr/>
            </p:nvPicPr>
            <p:blipFill>
              <a:blip r:embed="rId4"/>
              <a:srcRect/>
              <a:stretch/>
            </p:blipFill>
            <p:spPr>
              <a:xfrm>
                <a:off x="1779819" y="3396554"/>
                <a:ext cx="1195852" cy="1095399"/>
              </a:xfrm>
              <a:prstGeom prst="rect">
                <a:avLst/>
              </a:prstGeom>
            </p:spPr>
          </p:pic>
        </p:grpSp>
        <p:grpSp>
          <p:nvGrpSpPr>
            <p:cNvPr id="9" name="Group 8">
              <a:extLst>
                <a:ext uri="{FF2B5EF4-FFF2-40B4-BE49-F238E27FC236}">
                  <a16:creationId xmlns:a16="http://schemas.microsoft.com/office/drawing/2014/main" id="{610F675A-84BE-B1E8-2906-8CBE3E544B41}"/>
                </a:ext>
              </a:extLst>
            </p:cNvPr>
            <p:cNvGrpSpPr/>
            <p:nvPr/>
          </p:nvGrpSpPr>
          <p:grpSpPr>
            <a:xfrm>
              <a:off x="1658556" y="4741552"/>
              <a:ext cx="860175" cy="655087"/>
              <a:chOff x="849362" y="2900616"/>
              <a:chExt cx="1548744" cy="1179483"/>
            </a:xfrm>
          </p:grpSpPr>
          <p:pic>
            <p:nvPicPr>
              <p:cNvPr id="10" name="Picture 9" descr="A blue and green folder with a piece of paper&#10;&#10;AI-generated content may be incorrect.">
                <a:extLst>
                  <a:ext uri="{FF2B5EF4-FFF2-40B4-BE49-F238E27FC236}">
                    <a16:creationId xmlns:a16="http://schemas.microsoft.com/office/drawing/2014/main" id="{8D83F8D5-FC91-0F83-6311-BFC325A870E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278680" y="3127140"/>
                <a:ext cx="1119426" cy="952959"/>
              </a:xfrm>
              <a:prstGeom prst="rect">
                <a:avLst/>
              </a:prstGeom>
            </p:spPr>
          </p:pic>
          <p:pic>
            <p:nvPicPr>
              <p:cNvPr id="11" name="Picture 10" descr="A blue and white padlock with a green key&#10;&#10;AI-generated content may be incorrect.">
                <a:extLst>
                  <a:ext uri="{FF2B5EF4-FFF2-40B4-BE49-F238E27FC236}">
                    <a16:creationId xmlns:a16="http://schemas.microsoft.com/office/drawing/2014/main" id="{0D9CDA28-6EDB-49E1-5C1F-5A45BDC11B6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49362" y="2900616"/>
                <a:ext cx="842777" cy="1092242"/>
              </a:xfrm>
              <a:prstGeom prst="rect">
                <a:avLst/>
              </a:prstGeom>
            </p:spPr>
          </p:pic>
        </p:grpSp>
      </p:grpSp>
    </p:spTree>
    <p:extLst>
      <p:ext uri="{BB962C8B-B14F-4D97-AF65-F5344CB8AC3E}">
        <p14:creationId xmlns:p14="http://schemas.microsoft.com/office/powerpoint/2010/main" val="2019014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42B399-7566-B4B5-A5EE-5290C981305F}"/>
              </a:ext>
            </a:extLst>
          </p:cNvPr>
          <p:cNvSpPr>
            <a:spLocks noGrp="1"/>
          </p:cNvSpPr>
          <p:nvPr>
            <p:ph idx="1"/>
          </p:nvPr>
        </p:nvSpPr>
        <p:spPr/>
        <p:txBody>
          <a:bodyPr/>
          <a:lstStyle/>
          <a:p>
            <a:pPr marL="0" indent="0">
              <a:buNone/>
            </a:pPr>
            <a:r>
              <a:rPr lang="en-US" b="1"/>
              <a:t>What is logging and monitoring? </a:t>
            </a:r>
          </a:p>
          <a:p>
            <a:r>
              <a:rPr lang="en-US" b="1"/>
              <a:t>Logging</a:t>
            </a:r>
            <a:r>
              <a:rPr lang="en-US"/>
              <a:t> is the process of recording activity on your business systems, including who accessed what, when and from where. </a:t>
            </a:r>
          </a:p>
          <a:p>
            <a:r>
              <a:rPr lang="en-US" b="1"/>
              <a:t>Monitoring</a:t>
            </a:r>
            <a:r>
              <a:rPr lang="en-US"/>
              <a:t> adds a layer of oversight by reviewing those logs in real time to identify anomalies or unauthorized behavior. </a:t>
            </a:r>
          </a:p>
          <a:p>
            <a:pPr marL="0" indent="0">
              <a:buNone/>
            </a:pPr>
            <a:r>
              <a:rPr lang="en-US"/>
              <a:t>Together, they create a clear picture of normal, baseline behavior. That means you can quickly detect anything suspicious, like unauthorized access or attempted breaches.</a:t>
            </a:r>
          </a:p>
          <a:p>
            <a:pPr marL="0" indent="0">
              <a:buNone/>
            </a:pPr>
            <a:endParaRPr lang="en-US"/>
          </a:p>
          <a:p>
            <a:endParaRPr lang="en-US"/>
          </a:p>
        </p:txBody>
      </p:sp>
      <p:sp>
        <p:nvSpPr>
          <p:cNvPr id="3" name="Title 2">
            <a:extLst>
              <a:ext uri="{FF2B5EF4-FFF2-40B4-BE49-F238E27FC236}">
                <a16:creationId xmlns:a16="http://schemas.microsoft.com/office/drawing/2014/main" id="{3D25A633-BDAA-5AD0-4277-48B4AFC3A25C}"/>
              </a:ext>
            </a:extLst>
          </p:cNvPr>
          <p:cNvSpPr>
            <a:spLocks noGrp="1"/>
          </p:cNvSpPr>
          <p:nvPr>
            <p:ph type="ctrTitle"/>
          </p:nvPr>
        </p:nvSpPr>
        <p:spPr/>
        <p:txBody>
          <a:bodyPr/>
          <a:lstStyle/>
          <a:p>
            <a:r>
              <a:rPr lang="en-US"/>
              <a:t>Use Logging &amp; Monitoring</a:t>
            </a:r>
          </a:p>
        </p:txBody>
      </p:sp>
    </p:spTree>
    <p:extLst>
      <p:ext uri="{BB962C8B-B14F-4D97-AF65-F5344CB8AC3E}">
        <p14:creationId xmlns:p14="http://schemas.microsoft.com/office/powerpoint/2010/main" val="1139668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EAC091-9E01-50F8-A742-ED368EBB34A4}"/>
              </a:ext>
            </a:extLst>
          </p:cNvPr>
          <p:cNvSpPr>
            <a:spLocks noGrp="1"/>
          </p:cNvSpPr>
          <p:nvPr>
            <p:ph idx="1"/>
          </p:nvPr>
        </p:nvSpPr>
        <p:spPr/>
        <p:txBody>
          <a:bodyPr/>
          <a:lstStyle/>
          <a:p>
            <a:pPr marL="0" indent="0">
              <a:buNone/>
            </a:pPr>
            <a:r>
              <a:rPr lang="en-US" b="1" dirty="0"/>
              <a:t>How do you start logging and monitoring?</a:t>
            </a:r>
          </a:p>
          <a:p>
            <a:pPr marL="0" indent="0">
              <a:buNone/>
            </a:pPr>
            <a:r>
              <a:rPr lang="en-US" dirty="0"/>
              <a:t>CISA offers free tools that make it simple to monitor and analyze network activity. Get started here:</a:t>
            </a:r>
          </a:p>
          <a:p>
            <a:r>
              <a:rPr lang="en-US" dirty="0">
                <a:hlinkClick r:id="rId3"/>
              </a:rPr>
              <a:t>Malcolm</a:t>
            </a:r>
            <a:endParaRPr lang="en-US" dirty="0"/>
          </a:p>
        </p:txBody>
      </p:sp>
      <p:sp>
        <p:nvSpPr>
          <p:cNvPr id="3" name="Title 2">
            <a:extLst>
              <a:ext uri="{FF2B5EF4-FFF2-40B4-BE49-F238E27FC236}">
                <a16:creationId xmlns:a16="http://schemas.microsoft.com/office/drawing/2014/main" id="{E641796C-78FE-5B25-CF34-B13ACCD2B96C}"/>
              </a:ext>
            </a:extLst>
          </p:cNvPr>
          <p:cNvSpPr>
            <a:spLocks noGrp="1"/>
          </p:cNvSpPr>
          <p:nvPr>
            <p:ph type="ctrTitle"/>
          </p:nvPr>
        </p:nvSpPr>
        <p:spPr/>
        <p:txBody>
          <a:bodyPr/>
          <a:lstStyle/>
          <a:p>
            <a:r>
              <a:rPr lang="en-US"/>
              <a:t>Use Logging &amp; Monitoring</a:t>
            </a:r>
          </a:p>
        </p:txBody>
      </p:sp>
    </p:spTree>
    <p:extLst>
      <p:ext uri="{BB962C8B-B14F-4D97-AF65-F5344CB8AC3E}">
        <p14:creationId xmlns:p14="http://schemas.microsoft.com/office/powerpoint/2010/main" val="2190686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426241-3FFE-08EB-7834-6AFF9FBCE14E}"/>
              </a:ext>
            </a:extLst>
          </p:cNvPr>
          <p:cNvSpPr>
            <a:spLocks noGrp="1"/>
          </p:cNvSpPr>
          <p:nvPr>
            <p:ph idx="1"/>
          </p:nvPr>
        </p:nvSpPr>
        <p:spPr/>
        <p:txBody>
          <a:bodyPr/>
          <a:lstStyle/>
          <a:p>
            <a:pPr marL="0" indent="0">
              <a:buNone/>
            </a:pPr>
            <a:r>
              <a:rPr lang="en-US" b="1"/>
              <a:t>Why do you need to back up your data?</a:t>
            </a:r>
          </a:p>
          <a:p>
            <a:pPr marL="0" indent="0">
              <a:buNone/>
            </a:pPr>
            <a:r>
              <a:rPr lang="en-US"/>
              <a:t>A backup is a secure copy of your business’s critical data, stored separately from your primary systems. </a:t>
            </a:r>
          </a:p>
          <a:p>
            <a:pPr marL="0" indent="0">
              <a:buNone/>
            </a:pPr>
            <a:r>
              <a:rPr lang="en-US"/>
              <a:t>In the event of a cyber incident, ransomware, system failure or disaster, backups help you restore your data and recover quickly. </a:t>
            </a:r>
          </a:p>
          <a:p>
            <a:pPr marL="0" indent="0">
              <a:buNone/>
            </a:pPr>
            <a:endParaRPr lang="en-US" b="1"/>
          </a:p>
        </p:txBody>
      </p:sp>
      <p:sp>
        <p:nvSpPr>
          <p:cNvPr id="3" name="Title 2">
            <a:extLst>
              <a:ext uri="{FF2B5EF4-FFF2-40B4-BE49-F238E27FC236}">
                <a16:creationId xmlns:a16="http://schemas.microsoft.com/office/drawing/2014/main" id="{A031599B-1ED6-E23F-D268-6339EAFA1BB1}"/>
              </a:ext>
            </a:extLst>
          </p:cNvPr>
          <p:cNvSpPr>
            <a:spLocks noGrp="1"/>
          </p:cNvSpPr>
          <p:nvPr>
            <p:ph type="ctrTitle"/>
          </p:nvPr>
        </p:nvSpPr>
        <p:spPr/>
        <p:txBody>
          <a:bodyPr/>
          <a:lstStyle/>
          <a:p>
            <a:r>
              <a:rPr lang="en-US"/>
              <a:t>Back Up Data</a:t>
            </a:r>
          </a:p>
        </p:txBody>
      </p:sp>
    </p:spTree>
    <p:extLst>
      <p:ext uri="{BB962C8B-B14F-4D97-AF65-F5344CB8AC3E}">
        <p14:creationId xmlns:p14="http://schemas.microsoft.com/office/powerpoint/2010/main" val="2847158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EFF132-82D0-3721-00A5-D8053B65B15A}"/>
              </a:ext>
            </a:extLst>
          </p:cNvPr>
          <p:cNvSpPr>
            <a:spLocks noGrp="1"/>
          </p:cNvSpPr>
          <p:nvPr>
            <p:ph idx="1"/>
          </p:nvPr>
        </p:nvSpPr>
        <p:spPr/>
        <p:txBody>
          <a:bodyPr lIns="91440" tIns="45720" rIns="91440" bIns="45720" anchor="t"/>
          <a:lstStyle/>
          <a:p>
            <a:pPr marL="0" indent="0">
              <a:buNone/>
            </a:pPr>
            <a:r>
              <a:rPr lang="en-US" b="1"/>
              <a:t>What are the best practices for backing up data?</a:t>
            </a:r>
          </a:p>
          <a:p>
            <a:pPr marL="0" indent="0">
              <a:buNone/>
            </a:pPr>
            <a:r>
              <a:rPr lang="en-US"/>
              <a:t>Follow the 3-2-1 backup rule:</a:t>
            </a:r>
          </a:p>
          <a:p>
            <a:pPr marL="233045" lvl="0" indent="-233045"/>
            <a:r>
              <a:rPr lang="en-US"/>
              <a:t>3 copies of important files</a:t>
            </a:r>
            <a:endParaRPr lang="en-US">
              <a:cs typeface="Arial"/>
            </a:endParaRPr>
          </a:p>
          <a:p>
            <a:pPr marL="233045" lvl="0" indent="-233045"/>
            <a:r>
              <a:rPr lang="en-US"/>
              <a:t>2 different types of storage media (like a hard drive and the cloud)</a:t>
            </a:r>
            <a:endParaRPr lang="en-US">
              <a:cs typeface="Arial"/>
            </a:endParaRPr>
          </a:p>
          <a:p>
            <a:pPr marL="233045" lvl="0" indent="-233045"/>
            <a:r>
              <a:rPr lang="en-US"/>
              <a:t>1 copy stored off-site, away from your business location</a:t>
            </a:r>
            <a:endParaRPr lang="en-US">
              <a:cs typeface="Arial"/>
            </a:endParaRPr>
          </a:p>
          <a:p>
            <a:pPr marL="0" indent="0">
              <a:buNone/>
            </a:pPr>
            <a:endParaRPr lang="en-US"/>
          </a:p>
        </p:txBody>
      </p:sp>
      <p:sp>
        <p:nvSpPr>
          <p:cNvPr id="3" name="Title 2">
            <a:extLst>
              <a:ext uri="{FF2B5EF4-FFF2-40B4-BE49-F238E27FC236}">
                <a16:creationId xmlns:a16="http://schemas.microsoft.com/office/drawing/2014/main" id="{841301B0-4B0B-9154-7BAC-794593D7B8EE}"/>
              </a:ext>
            </a:extLst>
          </p:cNvPr>
          <p:cNvSpPr>
            <a:spLocks noGrp="1"/>
          </p:cNvSpPr>
          <p:nvPr>
            <p:ph type="ctrTitle"/>
          </p:nvPr>
        </p:nvSpPr>
        <p:spPr/>
        <p:txBody>
          <a:bodyPr/>
          <a:lstStyle/>
          <a:p>
            <a:r>
              <a:rPr lang="en-US"/>
              <a:t>Back Up Data</a:t>
            </a:r>
          </a:p>
        </p:txBody>
      </p:sp>
    </p:spTree>
    <p:extLst>
      <p:ext uri="{BB962C8B-B14F-4D97-AF65-F5344CB8AC3E}">
        <p14:creationId xmlns:p14="http://schemas.microsoft.com/office/powerpoint/2010/main" val="4219953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8E6613-FF32-AC3B-9A1B-5BC9F1AAF8DC}"/>
              </a:ext>
            </a:extLst>
          </p:cNvPr>
          <p:cNvSpPr>
            <a:spLocks noGrp="1"/>
          </p:cNvSpPr>
          <p:nvPr>
            <p:ph idx="1"/>
          </p:nvPr>
        </p:nvSpPr>
        <p:spPr/>
        <p:txBody>
          <a:bodyPr/>
          <a:lstStyle/>
          <a:p>
            <a:pPr marL="0" indent="0">
              <a:buNone/>
            </a:pPr>
            <a:r>
              <a:rPr lang="en-US" b="1"/>
              <a:t>What is encryption?</a:t>
            </a:r>
          </a:p>
          <a:p>
            <a:pPr marL="0" indent="0">
              <a:buNone/>
            </a:pPr>
            <a:r>
              <a:rPr lang="en-US"/>
              <a:t>Encryption keeps your information safe by scrambling sensitive information into unreadable coded language.</a:t>
            </a:r>
          </a:p>
          <a:p>
            <a:pPr marL="0" indent="0">
              <a:buNone/>
            </a:pPr>
            <a:r>
              <a:rPr lang="en-US"/>
              <a:t>The information is only accessible to someone who has the key or code. So, even if criminals gain access to your files, information stays locked and unreadable.</a:t>
            </a:r>
          </a:p>
        </p:txBody>
      </p:sp>
      <p:sp>
        <p:nvSpPr>
          <p:cNvPr id="3" name="Title 2">
            <a:extLst>
              <a:ext uri="{FF2B5EF4-FFF2-40B4-BE49-F238E27FC236}">
                <a16:creationId xmlns:a16="http://schemas.microsoft.com/office/drawing/2014/main" id="{F72E6BC1-B40E-B13C-1C0C-E53BAA6C757D}"/>
              </a:ext>
            </a:extLst>
          </p:cNvPr>
          <p:cNvSpPr>
            <a:spLocks noGrp="1"/>
          </p:cNvSpPr>
          <p:nvPr>
            <p:ph type="ctrTitle"/>
          </p:nvPr>
        </p:nvSpPr>
        <p:spPr/>
        <p:txBody>
          <a:bodyPr/>
          <a:lstStyle/>
          <a:p>
            <a:r>
              <a:rPr lang="en-US"/>
              <a:t>Encrypt Data</a:t>
            </a:r>
          </a:p>
        </p:txBody>
      </p:sp>
    </p:spTree>
    <p:extLst>
      <p:ext uri="{BB962C8B-B14F-4D97-AF65-F5344CB8AC3E}">
        <p14:creationId xmlns:p14="http://schemas.microsoft.com/office/powerpoint/2010/main" val="914257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182875-0D0D-A468-A533-9C349EB26771}"/>
              </a:ext>
            </a:extLst>
          </p:cNvPr>
          <p:cNvSpPr>
            <a:spLocks noGrp="1"/>
          </p:cNvSpPr>
          <p:nvPr>
            <p:ph idx="1"/>
          </p:nvPr>
        </p:nvSpPr>
        <p:spPr>
          <a:xfrm>
            <a:off x="609600" y="1600201"/>
            <a:ext cx="11398624" cy="4840940"/>
          </a:xfrm>
        </p:spPr>
        <p:txBody>
          <a:bodyPr/>
          <a:lstStyle/>
          <a:p>
            <a:pPr marL="0" indent="0">
              <a:buNone/>
            </a:pPr>
            <a:r>
              <a:rPr lang="en-US" b="1"/>
              <a:t>What should you encrypt?</a:t>
            </a:r>
          </a:p>
          <a:p>
            <a:pPr marL="0" indent="0">
              <a:buNone/>
            </a:pPr>
            <a:r>
              <a:rPr lang="en-US"/>
              <a:t>Work with your IT team to implement encryption in your organization.</a:t>
            </a:r>
          </a:p>
          <a:p>
            <a:pPr lvl="0"/>
            <a:r>
              <a:rPr lang="en-US"/>
              <a:t>Encrypt all devices, hard drives, removable media, and laptops with sensitive data and relevant documents for enhanced security.</a:t>
            </a:r>
          </a:p>
          <a:p>
            <a:pPr lvl="0"/>
            <a:r>
              <a:rPr lang="en-US"/>
              <a:t>Encrypt data both at rest and in transit.</a:t>
            </a:r>
          </a:p>
          <a:p>
            <a:pPr lvl="0"/>
            <a:r>
              <a:rPr lang="en-US"/>
              <a:t>Back up your data to an external hard drive or a properly vetted cloud service and always encrypt your backups.</a:t>
            </a:r>
          </a:p>
          <a:p>
            <a:pPr lvl="0"/>
            <a:r>
              <a:rPr lang="en-US"/>
              <a:t>Maintain offline, encrypted backups of data and regularly test your backups. </a:t>
            </a:r>
          </a:p>
          <a:p>
            <a:pPr marL="0" indent="0">
              <a:buNone/>
            </a:pPr>
            <a:endParaRPr lang="en-US" b="1"/>
          </a:p>
          <a:p>
            <a:pPr marL="0" indent="0">
              <a:buNone/>
            </a:pPr>
            <a:endParaRPr lang="en-US"/>
          </a:p>
          <a:p>
            <a:pPr marL="0" indent="0">
              <a:buNone/>
            </a:pPr>
            <a:endParaRPr lang="en-US"/>
          </a:p>
        </p:txBody>
      </p:sp>
      <p:sp>
        <p:nvSpPr>
          <p:cNvPr id="3" name="Title 2">
            <a:extLst>
              <a:ext uri="{FF2B5EF4-FFF2-40B4-BE49-F238E27FC236}">
                <a16:creationId xmlns:a16="http://schemas.microsoft.com/office/drawing/2014/main" id="{84DB53E9-4FC1-E1F0-731A-6A4BCA83E775}"/>
              </a:ext>
            </a:extLst>
          </p:cNvPr>
          <p:cNvSpPr>
            <a:spLocks noGrp="1"/>
          </p:cNvSpPr>
          <p:nvPr>
            <p:ph type="ctrTitle"/>
          </p:nvPr>
        </p:nvSpPr>
        <p:spPr/>
        <p:txBody>
          <a:bodyPr/>
          <a:lstStyle/>
          <a:p>
            <a:r>
              <a:rPr lang="en-US"/>
              <a:t>Encrypt Data</a:t>
            </a:r>
          </a:p>
        </p:txBody>
      </p:sp>
    </p:spTree>
    <p:extLst>
      <p:ext uri="{BB962C8B-B14F-4D97-AF65-F5344CB8AC3E}">
        <p14:creationId xmlns:p14="http://schemas.microsoft.com/office/powerpoint/2010/main" val="3998797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4E1CC9-10E1-0798-C786-74D866CCD9AC}"/>
              </a:ext>
            </a:extLst>
          </p:cNvPr>
          <p:cNvSpPr>
            <a:spLocks noGrp="1"/>
          </p:cNvSpPr>
          <p:nvPr>
            <p:ph idx="1"/>
          </p:nvPr>
        </p:nvSpPr>
        <p:spPr>
          <a:xfrm>
            <a:off x="609599" y="1600201"/>
            <a:ext cx="11062447" cy="4585446"/>
          </a:xfrm>
        </p:spPr>
        <p:txBody>
          <a:bodyPr lIns="91440" tIns="45720" rIns="91440" bIns="45720" anchor="t"/>
          <a:lstStyle/>
          <a:p>
            <a:pPr marL="0" indent="0">
              <a:buNone/>
            </a:pPr>
            <a:r>
              <a:rPr lang="en-US" b="1"/>
              <a:t>What is cyber incident information sharing? </a:t>
            </a:r>
          </a:p>
          <a:p>
            <a:pPr marL="0" indent="0">
              <a:buNone/>
            </a:pPr>
            <a:r>
              <a:rPr lang="en-US"/>
              <a:t>Cyber incident information sharing means reporting suspected or confirmed cyber incidents, system vulnerabilities or suspicious activity to CISA. In return, CISA shares threat intelligence, mitigation tips and technical assistance. </a:t>
            </a:r>
            <a:endParaRPr lang="en-US">
              <a:cs typeface="Arial"/>
            </a:endParaRPr>
          </a:p>
          <a:p>
            <a:pPr marL="0" indent="0">
              <a:buNone/>
            </a:pPr>
            <a:r>
              <a:rPr lang="en-US"/>
              <a:t>This sharing is </a:t>
            </a:r>
            <a:r>
              <a:rPr lang="en-US" b="1"/>
              <a:t>bidirectional</a:t>
            </a:r>
            <a:r>
              <a:rPr lang="en-US"/>
              <a:t>:</a:t>
            </a:r>
            <a:endParaRPr lang="en-US">
              <a:cs typeface="Arial"/>
            </a:endParaRPr>
          </a:p>
          <a:p>
            <a:pPr marL="233045" lvl="0" indent="-233045"/>
            <a:r>
              <a:rPr lang="en-US" b="1"/>
              <a:t>You share</a:t>
            </a:r>
            <a:r>
              <a:rPr lang="en-US"/>
              <a:t>: Indicators of compromise, attack methods, timelines and system impacts</a:t>
            </a:r>
            <a:endParaRPr lang="en-US">
              <a:cs typeface="Arial"/>
            </a:endParaRPr>
          </a:p>
          <a:p>
            <a:pPr marL="233045" lvl="0" indent="-233045"/>
            <a:r>
              <a:rPr lang="en-US" b="1"/>
              <a:t>CISA shares:</a:t>
            </a:r>
            <a:r>
              <a:rPr lang="en-US"/>
              <a:t> Alerts, threat bulletins, mitigation advice, protective measures and tools to reduce risk</a:t>
            </a:r>
            <a:endParaRPr lang="en-US">
              <a:cs typeface="Arial"/>
            </a:endParaRPr>
          </a:p>
          <a:p>
            <a:pPr marL="0" indent="0">
              <a:buNone/>
            </a:pPr>
            <a:endParaRPr lang="en-US"/>
          </a:p>
        </p:txBody>
      </p:sp>
      <p:sp>
        <p:nvSpPr>
          <p:cNvPr id="3" name="Title 2">
            <a:extLst>
              <a:ext uri="{FF2B5EF4-FFF2-40B4-BE49-F238E27FC236}">
                <a16:creationId xmlns:a16="http://schemas.microsoft.com/office/drawing/2014/main" id="{741509CE-E7C0-9D6D-DE4F-2DFC818BFB47}"/>
              </a:ext>
            </a:extLst>
          </p:cNvPr>
          <p:cNvSpPr>
            <a:spLocks noGrp="1"/>
          </p:cNvSpPr>
          <p:nvPr>
            <p:ph type="ctrTitle"/>
          </p:nvPr>
        </p:nvSpPr>
        <p:spPr/>
        <p:txBody>
          <a:bodyPr/>
          <a:lstStyle/>
          <a:p>
            <a:pPr>
              <a:lnSpc>
                <a:spcPts val="3400"/>
              </a:lnSpc>
            </a:pPr>
            <a:r>
              <a:rPr lang="en-US" sz="3200"/>
              <a:t>Report Cyber Incident </a:t>
            </a:r>
            <a:br>
              <a:rPr lang="en-US" sz="3200"/>
            </a:br>
            <a:r>
              <a:rPr lang="en-US" sz="3200"/>
              <a:t>Information to CISA</a:t>
            </a:r>
          </a:p>
        </p:txBody>
      </p:sp>
    </p:spTree>
    <p:extLst>
      <p:ext uri="{BB962C8B-B14F-4D97-AF65-F5344CB8AC3E}">
        <p14:creationId xmlns:p14="http://schemas.microsoft.com/office/powerpoint/2010/main" val="1005828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89B4C6-7BED-74E1-5711-02D1037BF7FD}"/>
              </a:ext>
            </a:extLst>
          </p:cNvPr>
          <p:cNvSpPr>
            <a:spLocks noGrp="1"/>
          </p:cNvSpPr>
          <p:nvPr>
            <p:ph type="ctrTitle"/>
          </p:nvPr>
        </p:nvSpPr>
        <p:spPr/>
        <p:txBody>
          <a:bodyPr/>
          <a:lstStyle/>
          <a:p>
            <a:r>
              <a:rPr lang="en-US"/>
              <a:t>Additional practices</a:t>
            </a:r>
            <a:br>
              <a:rPr lang="en-US"/>
            </a:br>
            <a:endParaRPr lang="en-US"/>
          </a:p>
        </p:txBody>
      </p:sp>
      <p:sp>
        <p:nvSpPr>
          <p:cNvPr id="8" name="Content Placeholder 7">
            <a:extLst>
              <a:ext uri="{FF2B5EF4-FFF2-40B4-BE49-F238E27FC236}">
                <a16:creationId xmlns:a16="http://schemas.microsoft.com/office/drawing/2014/main" id="{18AEAFD9-3A7B-C96B-AE72-AAC8FDDEE9F5}"/>
              </a:ext>
            </a:extLst>
          </p:cNvPr>
          <p:cNvSpPr>
            <a:spLocks noGrp="1"/>
          </p:cNvSpPr>
          <p:nvPr>
            <p:ph idx="1"/>
          </p:nvPr>
        </p:nvSpPr>
        <p:spPr>
          <a:xfrm>
            <a:off x="2610160" y="2653355"/>
            <a:ext cx="7668529" cy="2091937"/>
          </a:xfrm>
        </p:spPr>
        <p:txBody>
          <a:bodyPr lIns="91440" tIns="45720" rIns="91440" bIns="45720" anchor="t"/>
          <a:lstStyle/>
          <a:p>
            <a:pPr marL="0" indent="0">
              <a:lnSpc>
                <a:spcPct val="150000"/>
              </a:lnSpc>
              <a:spcBef>
                <a:spcPts val="4300"/>
              </a:spcBef>
              <a:spcAft>
                <a:spcPts val="3000"/>
              </a:spcAft>
              <a:buClr>
                <a:srgbClr val="5E9732"/>
              </a:buClr>
              <a:buSzPct val="85000"/>
              <a:buNone/>
            </a:pPr>
            <a:r>
              <a:rPr lang="en-US"/>
              <a:t>Report cyber incident information to CISA</a:t>
            </a:r>
            <a:endParaRPr lang="en-US">
              <a:cs typeface="Arial"/>
            </a:endParaRPr>
          </a:p>
          <a:p>
            <a:pPr marL="0" indent="0">
              <a:lnSpc>
                <a:spcPct val="150000"/>
              </a:lnSpc>
              <a:buClr>
                <a:srgbClr val="5E9732"/>
              </a:buClr>
              <a:buSzPct val="85000"/>
              <a:buNone/>
            </a:pPr>
            <a:r>
              <a:rPr lang="en-US"/>
              <a:t>Migrate to the .gov domain</a:t>
            </a:r>
            <a:endParaRPr lang="en-US">
              <a:cs typeface="Arial"/>
            </a:endParaRPr>
          </a:p>
        </p:txBody>
      </p:sp>
      <p:grpSp>
        <p:nvGrpSpPr>
          <p:cNvPr id="2" name="Group 1">
            <a:extLst>
              <a:ext uri="{FF2B5EF4-FFF2-40B4-BE49-F238E27FC236}">
                <a16:creationId xmlns:a16="http://schemas.microsoft.com/office/drawing/2014/main" id="{F52C28A4-15D2-06E0-0129-8312DDCB2CAA}"/>
              </a:ext>
            </a:extLst>
          </p:cNvPr>
          <p:cNvGrpSpPr/>
          <p:nvPr/>
        </p:nvGrpSpPr>
        <p:grpSpPr>
          <a:xfrm>
            <a:off x="1208773" y="2608952"/>
            <a:ext cx="1330435" cy="2120383"/>
            <a:chOff x="1552128" y="2786184"/>
            <a:chExt cx="1324805" cy="2120383"/>
          </a:xfrm>
        </p:grpSpPr>
        <p:pic>
          <p:nvPicPr>
            <p:cNvPr id="4" name="Picture 3" descr="A blue and white logo with a bird and a city in the background&#10;&#10;AI-generated content may be incorrect.">
              <a:extLst>
                <a:ext uri="{FF2B5EF4-FFF2-40B4-BE49-F238E27FC236}">
                  <a16:creationId xmlns:a16="http://schemas.microsoft.com/office/drawing/2014/main" id="{A50F482C-6D57-DB09-995A-F88B58B19D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716065" y="2786184"/>
              <a:ext cx="844044" cy="844044"/>
            </a:xfrm>
            <a:prstGeom prst="rect">
              <a:avLst/>
            </a:prstGeom>
          </p:spPr>
        </p:pic>
        <p:pic>
          <p:nvPicPr>
            <p:cNvPr id="5" name="Picture 4" descr="A blue text on a white circle with dots&#10;&#10;AI-generated content may be incorrect.">
              <a:extLst>
                <a:ext uri="{FF2B5EF4-FFF2-40B4-BE49-F238E27FC236}">
                  <a16:creationId xmlns:a16="http://schemas.microsoft.com/office/drawing/2014/main" id="{52A82509-4CA6-772A-21CB-9BDAFACF0C5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552128" y="3882037"/>
              <a:ext cx="1324805" cy="1024530"/>
            </a:xfrm>
            <a:prstGeom prst="rect">
              <a:avLst/>
            </a:prstGeom>
          </p:spPr>
        </p:pic>
      </p:grpSp>
      <p:sp>
        <p:nvSpPr>
          <p:cNvPr id="7" name="Content Placeholder 1">
            <a:extLst>
              <a:ext uri="{FF2B5EF4-FFF2-40B4-BE49-F238E27FC236}">
                <a16:creationId xmlns:a16="http://schemas.microsoft.com/office/drawing/2014/main" id="{6E8AB4D9-BF49-0F8E-CCF0-BCB38345CC7D}"/>
              </a:ext>
            </a:extLst>
          </p:cNvPr>
          <p:cNvSpPr txBox="1">
            <a:spLocks/>
          </p:cNvSpPr>
          <p:nvPr/>
        </p:nvSpPr>
        <p:spPr>
          <a:xfrm>
            <a:off x="622389" y="1533378"/>
            <a:ext cx="10560821" cy="895852"/>
          </a:xfrm>
          <a:prstGeom prst="rect">
            <a:avLst/>
          </a:prstGeom>
        </p:spPr>
        <p:txBody>
          <a:bodyPr lIns="91440" tIns="45720" rIns="91440" bIns="45720" anchor="t"/>
          <a:lstStyle>
            <a:lvl1pPr marL="233363" indent="-233363" algn="l" rtl="0" eaLnBrk="1" fontAlgn="base" hangingPunct="1">
              <a:spcBef>
                <a:spcPct val="60000"/>
              </a:spcBef>
              <a:spcAft>
                <a:spcPct val="0"/>
              </a:spcAft>
              <a:buClr>
                <a:srgbClr val="000000"/>
              </a:buClr>
              <a:buSzPct val="60000"/>
              <a:buFont typeface="Wingdings" pitchFamily="2" charset="2"/>
              <a:buChar char="§"/>
              <a:defRPr sz="2400">
                <a:solidFill>
                  <a:srgbClr val="000000"/>
                </a:solidFill>
                <a:latin typeface="+mn-lt"/>
                <a:ea typeface="+mn-ea"/>
                <a:cs typeface="+mn-cs"/>
              </a:defRPr>
            </a:lvl1pPr>
            <a:lvl2pPr marL="571500" indent="-223838" algn="l" rtl="0" eaLnBrk="1" fontAlgn="base" hangingPunct="1">
              <a:spcBef>
                <a:spcPct val="30000"/>
              </a:spcBef>
              <a:spcAft>
                <a:spcPct val="0"/>
              </a:spcAft>
              <a:buClr>
                <a:srgbClr val="000000"/>
              </a:buClr>
              <a:buSzPct val="60000"/>
              <a:buFont typeface="Wingdings" pitchFamily="2" charset="2"/>
              <a:buChar char="§"/>
              <a:defRPr sz="2200">
                <a:solidFill>
                  <a:srgbClr val="000000"/>
                </a:solidFill>
                <a:latin typeface="+mn-lt"/>
              </a:defRPr>
            </a:lvl2pPr>
            <a:lvl3pPr marL="909638" indent="-222250" algn="l" rtl="0" eaLnBrk="1" fontAlgn="base" hangingPunct="1">
              <a:spcBef>
                <a:spcPct val="30000"/>
              </a:spcBef>
              <a:spcAft>
                <a:spcPct val="0"/>
              </a:spcAft>
              <a:buClr>
                <a:srgbClr val="000000"/>
              </a:buClr>
              <a:buSzPct val="60000"/>
              <a:buFont typeface="Wingdings" pitchFamily="2" charset="2"/>
              <a:buChar char="§"/>
              <a:defRPr sz="2000">
                <a:solidFill>
                  <a:srgbClr val="000000"/>
                </a:solidFill>
                <a:latin typeface="+mn-lt"/>
              </a:defRPr>
            </a:lvl3pPr>
            <a:lvl4pPr marL="1258888" indent="-231775" algn="l" rtl="0" eaLnBrk="1" fontAlgn="base" hangingPunct="1">
              <a:spcBef>
                <a:spcPct val="30000"/>
              </a:spcBef>
              <a:spcAft>
                <a:spcPct val="0"/>
              </a:spcAft>
              <a:buClr>
                <a:srgbClr val="000000"/>
              </a:buClr>
              <a:buSzPct val="60000"/>
              <a:buFont typeface="Wingdings" pitchFamily="2" charset="2"/>
              <a:buChar char="§"/>
              <a:defRPr sz="1800">
                <a:solidFill>
                  <a:srgbClr val="000000"/>
                </a:solidFill>
                <a:latin typeface="+mn-lt"/>
              </a:defRPr>
            </a:lvl4pPr>
            <a:lvl5pPr marL="1598613" indent="-222250" algn="l" rtl="0" eaLnBrk="1" fontAlgn="base" hangingPunct="1">
              <a:spcBef>
                <a:spcPct val="30000"/>
              </a:spcBef>
              <a:spcAft>
                <a:spcPct val="0"/>
              </a:spcAft>
              <a:buClr>
                <a:srgbClr val="000000"/>
              </a:buClr>
              <a:buSzPct val="60000"/>
              <a:buFont typeface="Wingdings" pitchFamily="2" charset="2"/>
              <a:buChar char="§"/>
              <a:defRPr sz="1600">
                <a:solidFill>
                  <a:srgbClr val="000000"/>
                </a:solidFill>
                <a:latin typeface="+mn-lt"/>
              </a:defRPr>
            </a:lvl5pPr>
            <a:lvl6pPr marL="20558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9pPr>
          </a:lstStyle>
          <a:p>
            <a:pPr marL="0" marR="0" lvl="0" indent="0" algn="l" defTabSz="914400" rtl="0" eaLnBrk="1" fontAlgn="base" latinLnBrk="0" hangingPunct="1">
              <a:lnSpc>
                <a:spcPct val="100000"/>
              </a:lnSpc>
              <a:spcBef>
                <a:spcPct val="60000"/>
              </a:spcBef>
              <a:spcAft>
                <a:spcPct val="0"/>
              </a:spcAft>
              <a:buClr>
                <a:srgbClr val="000000"/>
              </a:buClr>
              <a:buSzPct val="60000"/>
              <a:buFont typeface="Wingdings" pitchFamily="2" charset="2"/>
              <a:buNone/>
              <a:tabLst/>
              <a:defRPr/>
            </a:pPr>
            <a:r>
              <a:rPr kumimoji="0" lang="en-US" sz="2400" b="0" i="0" u="none" strike="noStrike" kern="0" cap="none" spc="0" normalizeH="0" baseline="0" noProof="0">
                <a:ln>
                  <a:noFill/>
                </a:ln>
                <a:solidFill>
                  <a:srgbClr val="000000"/>
                </a:solidFill>
                <a:effectLst/>
                <a:uLnTx/>
                <a:uFillTx/>
                <a:latin typeface="Arial"/>
                <a:ea typeface="+mn-ea"/>
                <a:cs typeface="+mn-cs"/>
                <a:sym typeface="Arial"/>
              </a:rPr>
              <a:t>More ways to increase your cybersecurity:</a:t>
            </a:r>
          </a:p>
        </p:txBody>
      </p:sp>
    </p:spTree>
    <p:extLst>
      <p:ext uri="{BB962C8B-B14F-4D97-AF65-F5344CB8AC3E}">
        <p14:creationId xmlns:p14="http://schemas.microsoft.com/office/powerpoint/2010/main" val="4292883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0C1742-9208-9CD4-E774-F98D56BB9854}"/>
              </a:ext>
            </a:extLst>
          </p:cNvPr>
          <p:cNvSpPr>
            <a:spLocks noGrp="1"/>
          </p:cNvSpPr>
          <p:nvPr>
            <p:ph idx="1"/>
          </p:nvPr>
        </p:nvSpPr>
        <p:spPr>
          <a:xfrm>
            <a:off x="434975" y="1600201"/>
            <a:ext cx="11147425" cy="4857750"/>
          </a:xfrm>
        </p:spPr>
        <p:txBody>
          <a:bodyPr lIns="91440" tIns="45720" rIns="91440" bIns="45720" anchor="t"/>
          <a:lstStyle/>
          <a:p>
            <a:pPr marL="0" indent="0">
              <a:buNone/>
            </a:pPr>
            <a:r>
              <a:rPr lang="en-US" b="1"/>
              <a:t>New actions for 2026:</a:t>
            </a:r>
            <a:r>
              <a:rPr lang="en-US"/>
              <a:t> </a:t>
            </a:r>
          </a:p>
          <a:p>
            <a:pPr marL="233045" indent="-233045"/>
            <a:r>
              <a:rPr lang="en-US" sz="2000" b="1">
                <a:solidFill>
                  <a:srgbClr val="242424"/>
                </a:solidFill>
                <a:highlight>
                  <a:srgbClr val="FFFFFF"/>
                </a:highlight>
                <a:latin typeface="Aptos"/>
              </a:rPr>
              <a:t>Have an incident response plan and use it! </a:t>
            </a:r>
            <a:endParaRPr lang="en-US" sz="2000" b="1">
              <a:cs typeface="Arial"/>
            </a:endParaRPr>
          </a:p>
          <a:p>
            <a:pPr lvl="1" indent="-223520"/>
            <a:r>
              <a:rPr lang="en-US" sz="2000">
                <a:solidFill>
                  <a:srgbClr val="242424"/>
                </a:solidFill>
                <a:highlight>
                  <a:srgbClr val="FFFFFF"/>
                </a:highlight>
                <a:latin typeface="Aptos"/>
              </a:rPr>
              <a:t>Organizations should develop, maintain, update, and regularly exercise incident response plans for common threat scenarios such as ransomware attacks. Ensure drills are realistic and include all relevant stakeholders, such as organizational leadership and legal counsel, in addition to technical personnel. IR plans should be reviewed and drilled on an annual basis at a minimum.</a:t>
            </a:r>
            <a:endParaRPr lang="en-US" sz="2000">
              <a:cs typeface="Arial"/>
            </a:endParaRPr>
          </a:p>
          <a:p>
            <a:pPr marL="233045" indent="-233045"/>
            <a:r>
              <a:rPr lang="en-US" sz="2000" b="1">
                <a:solidFill>
                  <a:srgbClr val="242424"/>
                </a:solidFill>
                <a:highlight>
                  <a:srgbClr val="FFFFFF"/>
                </a:highlight>
                <a:latin typeface="Aptos"/>
              </a:rPr>
              <a:t>Be prepared for system disruptions. </a:t>
            </a:r>
            <a:endParaRPr lang="en-US" sz="2000" b="1">
              <a:cs typeface="Arial"/>
            </a:endParaRPr>
          </a:p>
          <a:p>
            <a:pPr lvl="1" indent="-223520"/>
            <a:r>
              <a:rPr lang="en-US" sz="2000">
                <a:solidFill>
                  <a:srgbClr val="242424"/>
                </a:solidFill>
                <a:highlight>
                  <a:srgbClr val="FFFFFF"/>
                </a:highlight>
                <a:latin typeface="Aptos"/>
              </a:rPr>
              <a:t>Organizations should develop and execute plans to recover and restore service to critical assets or systems that might be impacted by a cybersecurity incident. Consider including the ability to execute mission essential functions without access to critical assets or even internet access (e.g., shift to paper-based operations, radio communications, etc.)</a:t>
            </a:r>
            <a:endParaRPr lang="en-US" sz="2000">
              <a:cs typeface="Arial"/>
            </a:endParaRPr>
          </a:p>
          <a:p>
            <a:pPr marL="233045" indent="-233045"/>
            <a:endParaRPr lang="en-US" sz="2000">
              <a:cs typeface="Arial"/>
            </a:endParaRPr>
          </a:p>
        </p:txBody>
      </p:sp>
      <p:sp>
        <p:nvSpPr>
          <p:cNvPr id="3" name="Title 2">
            <a:extLst>
              <a:ext uri="{FF2B5EF4-FFF2-40B4-BE49-F238E27FC236}">
                <a16:creationId xmlns:a16="http://schemas.microsoft.com/office/drawing/2014/main" id="{7442CC31-E0E8-55E3-A2C8-E71E16D94F13}"/>
              </a:ext>
            </a:extLst>
          </p:cNvPr>
          <p:cNvSpPr>
            <a:spLocks noGrp="1"/>
          </p:cNvSpPr>
          <p:nvPr>
            <p:ph type="ctrTitle"/>
          </p:nvPr>
        </p:nvSpPr>
        <p:spPr/>
        <p:txBody>
          <a:bodyPr lIns="640080" tIns="274320" rIns="91440" bIns="91440" anchor="t"/>
          <a:lstStyle/>
          <a:p>
            <a:r>
              <a:rPr lang="en-US" sz="3200">
                <a:latin typeface="Arial"/>
                <a:cs typeface="Arial"/>
              </a:rPr>
              <a:t>Keep Growing</a:t>
            </a:r>
            <a:br>
              <a:rPr lang="en-US" sz="3200">
                <a:latin typeface="Arial"/>
                <a:cs typeface="Arial"/>
              </a:rPr>
            </a:br>
            <a:endParaRPr lang="en-US" sz="3200">
              <a:latin typeface="Arial"/>
              <a:cs typeface="Arial"/>
            </a:endParaRPr>
          </a:p>
        </p:txBody>
      </p:sp>
    </p:spTree>
    <p:extLst>
      <p:ext uri="{BB962C8B-B14F-4D97-AF65-F5344CB8AC3E}">
        <p14:creationId xmlns:p14="http://schemas.microsoft.com/office/powerpoint/2010/main" val="791589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B2C303-021E-56CA-0573-07BBD2439A3C}"/>
              </a:ext>
            </a:extLst>
          </p:cNvPr>
          <p:cNvSpPr>
            <a:spLocks noGrp="1"/>
          </p:cNvSpPr>
          <p:nvPr>
            <p:ph idx="1"/>
          </p:nvPr>
        </p:nvSpPr>
        <p:spPr/>
        <p:txBody>
          <a:bodyPr/>
          <a:lstStyle/>
          <a:p>
            <a:pPr marL="0" indent="0">
              <a:buNone/>
            </a:pPr>
            <a:r>
              <a:rPr lang="en-US" b="1"/>
              <a:t>How do you report a cyber incident, or suspected cyber incident?</a:t>
            </a:r>
          </a:p>
          <a:p>
            <a:pPr marL="0" indent="0">
              <a:buNone/>
            </a:pPr>
            <a:r>
              <a:rPr lang="en-US"/>
              <a:t>Use the online form at: </a:t>
            </a:r>
            <a:r>
              <a:rPr lang="en-US">
                <a:hlinkClick r:id="rId3"/>
              </a:rPr>
              <a:t>cisa.gov/report</a:t>
            </a:r>
            <a:endParaRPr lang="en-US"/>
          </a:p>
        </p:txBody>
      </p:sp>
      <p:sp>
        <p:nvSpPr>
          <p:cNvPr id="3" name="Title 2">
            <a:extLst>
              <a:ext uri="{FF2B5EF4-FFF2-40B4-BE49-F238E27FC236}">
                <a16:creationId xmlns:a16="http://schemas.microsoft.com/office/drawing/2014/main" id="{38CB7463-13D8-2D53-946C-D2E92C7C53EF}"/>
              </a:ext>
            </a:extLst>
          </p:cNvPr>
          <p:cNvSpPr>
            <a:spLocks noGrp="1"/>
          </p:cNvSpPr>
          <p:nvPr>
            <p:ph type="ctrTitle"/>
          </p:nvPr>
        </p:nvSpPr>
        <p:spPr/>
        <p:txBody>
          <a:bodyPr/>
          <a:lstStyle/>
          <a:p>
            <a:pPr>
              <a:lnSpc>
                <a:spcPts val="3400"/>
              </a:lnSpc>
            </a:pPr>
            <a:r>
              <a:rPr lang="en-US" sz="3400"/>
              <a:t>Report Cyber Incident </a:t>
            </a:r>
            <a:br>
              <a:rPr lang="en-US" sz="3400"/>
            </a:br>
            <a:r>
              <a:rPr lang="en-US" sz="3400"/>
              <a:t>Information to CISA</a:t>
            </a:r>
          </a:p>
        </p:txBody>
      </p:sp>
    </p:spTree>
    <p:extLst>
      <p:ext uri="{BB962C8B-B14F-4D97-AF65-F5344CB8AC3E}">
        <p14:creationId xmlns:p14="http://schemas.microsoft.com/office/powerpoint/2010/main" val="2551020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F05901-832F-733F-6F17-F1BE82279791}"/>
              </a:ext>
            </a:extLst>
          </p:cNvPr>
          <p:cNvSpPr>
            <a:spLocks noGrp="1"/>
          </p:cNvSpPr>
          <p:nvPr>
            <p:ph idx="1"/>
          </p:nvPr>
        </p:nvSpPr>
        <p:spPr/>
        <p:txBody>
          <a:bodyPr/>
          <a:lstStyle/>
          <a:p>
            <a:pPr marL="0" indent="0">
              <a:buNone/>
            </a:pPr>
            <a:r>
              <a:rPr lang="en-US" b="1"/>
              <a:t>What is a .gov domain?</a:t>
            </a:r>
          </a:p>
          <a:p>
            <a:pPr marL="0" indent="0">
              <a:buNone/>
            </a:pPr>
            <a:r>
              <a:rPr lang="en-US"/>
              <a:t>Like .com, .org, .</a:t>
            </a:r>
            <a:r>
              <a:rPr lang="en-US" err="1"/>
              <a:t>edu</a:t>
            </a:r>
            <a:r>
              <a:rPr lang="en-US"/>
              <a:t> or </a:t>
            </a:r>
            <a:r>
              <a:rPr lang="en-US" err="1"/>
              <a:t>.net</a:t>
            </a:r>
            <a:r>
              <a:rPr lang="en-US"/>
              <a:t>, .gov is a “top-level” domain—the last part of an internet address like </a:t>
            </a:r>
            <a:r>
              <a:rPr lang="en-US" err="1"/>
              <a:t>Acme</a:t>
            </a:r>
            <a:r>
              <a:rPr lang="en-US" b="1" err="1"/>
              <a:t>.com</a:t>
            </a:r>
            <a:r>
              <a:rPr lang="en-US"/>
              <a:t> or </a:t>
            </a:r>
            <a:r>
              <a:rPr lang="en-US" err="1"/>
              <a:t>StateU</a:t>
            </a:r>
            <a:r>
              <a:rPr lang="en-US" b="1" err="1"/>
              <a:t>.edu</a:t>
            </a:r>
            <a:r>
              <a:rPr lang="en-US"/>
              <a:t>.</a:t>
            </a:r>
          </a:p>
          <a:p>
            <a:pPr marL="0" indent="0">
              <a:buNone/>
            </a:pPr>
            <a:r>
              <a:rPr lang="en-US"/>
              <a:t>Unlike the other domains, </a:t>
            </a:r>
            <a:r>
              <a:rPr lang="en-US" b="1"/>
              <a:t>.gov is reserved exclusively for U.S.-based government organizations</a:t>
            </a:r>
            <a:r>
              <a:rPr lang="en-US"/>
              <a:t>. Only verified federal, state, local, tribal or territorial (SLTT) entities can register for it. </a:t>
            </a:r>
          </a:p>
          <a:p>
            <a:pPr marL="0" indent="0">
              <a:buNone/>
            </a:pPr>
            <a:endParaRPr lang="en-US"/>
          </a:p>
        </p:txBody>
      </p:sp>
      <p:sp>
        <p:nvSpPr>
          <p:cNvPr id="3" name="Title 2">
            <a:extLst>
              <a:ext uri="{FF2B5EF4-FFF2-40B4-BE49-F238E27FC236}">
                <a16:creationId xmlns:a16="http://schemas.microsoft.com/office/drawing/2014/main" id="{8E0C7CC4-0E92-57A1-2A78-8189800DB3D5}"/>
              </a:ext>
            </a:extLst>
          </p:cNvPr>
          <p:cNvSpPr>
            <a:spLocks noGrp="1"/>
          </p:cNvSpPr>
          <p:nvPr>
            <p:ph type="ctrTitle"/>
          </p:nvPr>
        </p:nvSpPr>
        <p:spPr/>
        <p:txBody>
          <a:bodyPr/>
          <a:lstStyle/>
          <a:p>
            <a:r>
              <a:rPr lang="en-US"/>
              <a:t>Migrate to the .Gov Domain</a:t>
            </a:r>
          </a:p>
        </p:txBody>
      </p:sp>
    </p:spTree>
    <p:extLst>
      <p:ext uri="{BB962C8B-B14F-4D97-AF65-F5344CB8AC3E}">
        <p14:creationId xmlns:p14="http://schemas.microsoft.com/office/powerpoint/2010/main" val="284865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BB59B6-1D16-DCAA-912F-2648AAE3721E}"/>
              </a:ext>
            </a:extLst>
          </p:cNvPr>
          <p:cNvSpPr>
            <a:spLocks noGrp="1"/>
          </p:cNvSpPr>
          <p:nvPr>
            <p:ph idx="1"/>
          </p:nvPr>
        </p:nvSpPr>
        <p:spPr/>
        <p:txBody>
          <a:bodyPr lIns="91440" tIns="45720" rIns="91440" bIns="45720" anchor="t"/>
          <a:lstStyle/>
          <a:p>
            <a:pPr marL="0" indent="0">
              <a:buNone/>
            </a:pPr>
            <a:r>
              <a:rPr lang="en-US" b="1"/>
              <a:t>Why migrate?</a:t>
            </a:r>
          </a:p>
          <a:p>
            <a:pPr marL="0" indent="0">
              <a:buNone/>
            </a:pPr>
            <a:r>
              <a:rPr lang="en-US"/>
              <a:t>Using a .gov domain builds trust and improves security for public-facing services.</a:t>
            </a:r>
          </a:p>
          <a:p>
            <a:pPr marL="0" indent="0">
              <a:buNone/>
            </a:pPr>
            <a:r>
              <a:rPr lang="en-US"/>
              <a:t>Cybercriminals often create fake websites and email addresses to impersonate government agencies. Migrating your website and email to the .gov domain can help protect your organization and constituents from such scams. </a:t>
            </a:r>
          </a:p>
          <a:p>
            <a:pPr marL="0" indent="0">
              <a:buNone/>
            </a:pPr>
            <a:r>
              <a:rPr lang="en-US" b="1"/>
              <a:t>How do you migrate?</a:t>
            </a:r>
          </a:p>
          <a:p>
            <a:pPr marL="0" indent="0">
              <a:buNone/>
            </a:pPr>
            <a:r>
              <a:rPr lang="en-US"/>
              <a:t>Go to </a:t>
            </a:r>
            <a:r>
              <a:rPr lang="en-US">
                <a:hlinkClick r:id="rId3"/>
              </a:rPr>
              <a:t>get.gov</a:t>
            </a:r>
            <a:r>
              <a:rPr lang="en-US"/>
              <a:t> to find out if you’re eligible and get CISA support to migrate.</a:t>
            </a:r>
          </a:p>
          <a:p>
            <a:pPr marL="0" indent="0">
              <a:buNone/>
            </a:pPr>
            <a:endParaRPr lang="en-US"/>
          </a:p>
        </p:txBody>
      </p:sp>
      <p:sp>
        <p:nvSpPr>
          <p:cNvPr id="3" name="Title 2">
            <a:extLst>
              <a:ext uri="{FF2B5EF4-FFF2-40B4-BE49-F238E27FC236}">
                <a16:creationId xmlns:a16="http://schemas.microsoft.com/office/drawing/2014/main" id="{B835F5AC-DB19-4D70-8648-3FB7712B1158}"/>
              </a:ext>
            </a:extLst>
          </p:cNvPr>
          <p:cNvSpPr>
            <a:spLocks noGrp="1"/>
          </p:cNvSpPr>
          <p:nvPr>
            <p:ph type="ctrTitle"/>
          </p:nvPr>
        </p:nvSpPr>
        <p:spPr/>
        <p:txBody>
          <a:bodyPr/>
          <a:lstStyle/>
          <a:p>
            <a:r>
              <a:rPr lang="en-US"/>
              <a:t>Migrate to the .Gov Domain</a:t>
            </a:r>
          </a:p>
        </p:txBody>
      </p:sp>
    </p:spTree>
    <p:extLst>
      <p:ext uri="{BB962C8B-B14F-4D97-AF65-F5344CB8AC3E}">
        <p14:creationId xmlns:p14="http://schemas.microsoft.com/office/powerpoint/2010/main" val="2177977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B2D44D-B92F-F40F-E16F-CC64578FB48B}"/>
              </a:ext>
            </a:extLst>
          </p:cNvPr>
          <p:cNvSpPr>
            <a:spLocks noGrp="1"/>
          </p:cNvSpPr>
          <p:nvPr>
            <p:ph idx="1"/>
          </p:nvPr>
        </p:nvSpPr>
        <p:spPr/>
        <p:txBody>
          <a:bodyPr lIns="91440" tIns="45720" rIns="91440" bIns="45720" anchor="t"/>
          <a:lstStyle/>
          <a:p>
            <a:pPr marL="233045" indent="-233045"/>
            <a:endParaRPr lang="en-US" sz="1100">
              <a:latin typeface="Franklin Gothic Book"/>
              <a:cs typeface="Arial"/>
            </a:endParaRPr>
          </a:p>
          <a:p>
            <a:pPr marL="0" indent="0">
              <a:buNone/>
            </a:pPr>
            <a:r>
              <a:rPr lang="en-US" sz="1400">
                <a:solidFill>
                  <a:srgbClr val="1B1B1B"/>
                </a:solidFill>
                <a:highlight>
                  <a:srgbClr val="FFFFFF"/>
                </a:highlight>
                <a:ea typeface="+mn-lt"/>
                <a:cs typeface="+mn-lt"/>
              </a:rPr>
              <a:t>Cyber threats are getting faster and smarter. </a:t>
            </a:r>
            <a:r>
              <a:rPr lang="en-US" sz="1400">
                <a:solidFill>
                  <a:srgbClr val="005B84"/>
                </a:solidFill>
                <a:highlight>
                  <a:srgbClr val="FFFFFF"/>
                </a:highlight>
                <a:ea typeface="+mn-lt"/>
                <a:cs typeface="+mn-lt"/>
                <a:hlinkClick r:id="rId3"/>
              </a:rPr>
              <a:t>Artificial Intelligence</a:t>
            </a:r>
            <a:r>
              <a:rPr lang="en-US" sz="1400">
                <a:solidFill>
                  <a:srgbClr val="1B1B1B"/>
                </a:solidFill>
                <a:highlight>
                  <a:srgbClr val="FFFFFF"/>
                </a:highlight>
                <a:ea typeface="+mn-lt"/>
                <a:cs typeface="+mn-lt"/>
              </a:rPr>
              <a:t> is accelerating the rate at which hackers can find and take advantage of weak spots in our computer software and systems. That puts our country and economy at risk. </a:t>
            </a:r>
            <a:endParaRPr lang="en-US">
              <a:ea typeface="+mn-lt"/>
              <a:cs typeface="+mn-lt"/>
            </a:endParaRPr>
          </a:p>
          <a:p>
            <a:pPr marL="0" indent="0">
              <a:buNone/>
            </a:pPr>
            <a:r>
              <a:rPr lang="en-US" sz="1400">
                <a:solidFill>
                  <a:srgbClr val="1B1B1B"/>
                </a:solidFill>
                <a:highlight>
                  <a:srgbClr val="FFFFFF"/>
                </a:highlight>
                <a:ea typeface="+mn-lt"/>
                <a:cs typeface="+mn-lt"/>
              </a:rPr>
              <a:t>But there are steps organizations can take: </a:t>
            </a:r>
            <a:r>
              <a:rPr lang="en-US" sz="1400" b="1">
                <a:solidFill>
                  <a:srgbClr val="1B1B1B"/>
                </a:solidFill>
                <a:highlight>
                  <a:srgbClr val="FFFFFF"/>
                </a:highlight>
                <a:ea typeface="+mn-lt"/>
                <a:cs typeface="+mn-lt"/>
              </a:rPr>
              <a:t>Reduce, Replace, Recover</a:t>
            </a:r>
            <a:r>
              <a:rPr lang="en-US" sz="1400">
                <a:solidFill>
                  <a:srgbClr val="1B1B1B"/>
                </a:solidFill>
                <a:highlight>
                  <a:srgbClr val="FFFFFF"/>
                </a:highlight>
                <a:ea typeface="+mn-lt"/>
                <a:cs typeface="+mn-lt"/>
              </a:rPr>
              <a:t>:</a:t>
            </a:r>
            <a:endParaRPr lang="en-US">
              <a:cs typeface="Arial"/>
            </a:endParaRPr>
          </a:p>
          <a:p>
            <a:pPr marL="233045" indent="-233045"/>
            <a:r>
              <a:rPr lang="en-US" sz="1400" b="1">
                <a:solidFill>
                  <a:srgbClr val="005B84"/>
                </a:solidFill>
                <a:highlight>
                  <a:srgbClr val="FFFFFF"/>
                </a:highlight>
                <a:ea typeface="+mn-lt"/>
                <a:cs typeface="+mn-lt"/>
                <a:hlinkClick r:id="rId4"/>
              </a:rPr>
              <a:t>Reduce </a:t>
            </a:r>
            <a:r>
              <a:rPr lang="en-US" sz="1400">
                <a:solidFill>
                  <a:srgbClr val="005B84"/>
                </a:solidFill>
                <a:highlight>
                  <a:srgbClr val="FFFFFF"/>
                </a:highlight>
                <a:ea typeface="+mn-lt"/>
                <a:cs typeface="+mn-lt"/>
                <a:hlinkClick r:id="rId5"/>
              </a:rPr>
              <a:t>vulnerabilities</a:t>
            </a:r>
            <a:endParaRPr lang="en-US"/>
          </a:p>
          <a:p>
            <a:pPr marL="233045" indent="-233045"/>
            <a:r>
              <a:rPr lang="en-US" sz="1400" b="1">
                <a:solidFill>
                  <a:srgbClr val="005B84"/>
                </a:solidFill>
                <a:highlight>
                  <a:srgbClr val="FFFFFF"/>
                </a:highlight>
                <a:ea typeface="+mn-lt"/>
                <a:cs typeface="+mn-lt"/>
                <a:hlinkClick r:id="rId6"/>
              </a:rPr>
              <a:t>Replace </a:t>
            </a:r>
            <a:r>
              <a:rPr lang="en-US" sz="1400">
                <a:solidFill>
                  <a:srgbClr val="005B84"/>
                </a:solidFill>
                <a:highlight>
                  <a:srgbClr val="FFFFFF"/>
                </a:highlight>
                <a:ea typeface="+mn-lt"/>
                <a:cs typeface="+mn-lt"/>
                <a:hlinkClick r:id="rId5"/>
              </a:rPr>
              <a:t>end-of-support devices</a:t>
            </a:r>
            <a:endParaRPr lang="en-US"/>
          </a:p>
          <a:p>
            <a:pPr marL="233045" indent="-233045"/>
            <a:r>
              <a:rPr lang="en-US" sz="1400" b="1">
                <a:solidFill>
                  <a:srgbClr val="005B84"/>
                </a:solidFill>
                <a:highlight>
                  <a:srgbClr val="FFFFFF"/>
                </a:highlight>
                <a:ea typeface="+mn-lt"/>
                <a:cs typeface="+mn-lt"/>
                <a:hlinkClick r:id="rId5"/>
              </a:rPr>
              <a:t>Recover </a:t>
            </a:r>
            <a:r>
              <a:rPr lang="en-US" sz="1400">
                <a:solidFill>
                  <a:srgbClr val="005B84"/>
                </a:solidFill>
                <a:highlight>
                  <a:srgbClr val="FFFFFF"/>
                </a:highlight>
                <a:ea typeface="+mn-lt"/>
                <a:cs typeface="+mn-lt"/>
                <a:hlinkClick r:id="rId5"/>
              </a:rPr>
              <a:t>quickly to sustain operations</a:t>
            </a:r>
            <a:endParaRPr lang="en-US"/>
          </a:p>
          <a:p>
            <a:pPr marL="0" indent="0">
              <a:buNone/>
            </a:pPr>
            <a:r>
              <a:rPr lang="en-US" sz="1400">
                <a:solidFill>
                  <a:srgbClr val="1B1B1B"/>
                </a:solidFill>
                <a:highlight>
                  <a:srgbClr val="FFFFFF"/>
                </a:highlight>
                <a:ea typeface="+mn-lt"/>
                <a:cs typeface="+mn-lt"/>
              </a:rPr>
              <a:t>America turned 250 this year. Let's secure the next 250 together!</a:t>
            </a:r>
            <a:endParaRPr lang="en-US">
              <a:cs typeface="Arial"/>
            </a:endParaRPr>
          </a:p>
          <a:p>
            <a:pPr marL="233045" indent="-233045"/>
            <a:endParaRPr lang="en-US">
              <a:cs typeface="Arial"/>
            </a:endParaRPr>
          </a:p>
        </p:txBody>
      </p:sp>
      <p:sp>
        <p:nvSpPr>
          <p:cNvPr id="3" name="Title 2">
            <a:extLst>
              <a:ext uri="{FF2B5EF4-FFF2-40B4-BE49-F238E27FC236}">
                <a16:creationId xmlns:a16="http://schemas.microsoft.com/office/drawing/2014/main" id="{A1FFFB0E-F987-193F-971A-80DE596276C0}"/>
              </a:ext>
            </a:extLst>
          </p:cNvPr>
          <p:cNvSpPr>
            <a:spLocks noGrp="1"/>
          </p:cNvSpPr>
          <p:nvPr>
            <p:ph type="ctrTitle"/>
          </p:nvPr>
        </p:nvSpPr>
        <p:spPr/>
        <p:txBody>
          <a:bodyPr lIns="640080" tIns="274320" rIns="91440" bIns="91440" anchor="t"/>
          <a:lstStyle/>
          <a:p>
            <a:pPr marL="233045" indent="-233045">
              <a:spcBef>
                <a:spcPct val="60000"/>
              </a:spcBef>
            </a:pPr>
            <a:r>
              <a:rPr lang="en-US" sz="2400" cap="all">
                <a:latin typeface="Arial"/>
                <a:cs typeface="Arial"/>
              </a:rPr>
              <a:t>FINAL CONSIDERATIONS</a:t>
            </a:r>
            <a:endParaRPr lang="en-US" sz="2100" cap="all">
              <a:latin typeface="Arial"/>
              <a:cs typeface="Arial"/>
            </a:endParaRPr>
          </a:p>
          <a:p>
            <a:pPr marL="233045" indent="-233045">
              <a:spcBef>
                <a:spcPct val="60000"/>
              </a:spcBef>
            </a:pPr>
            <a:endParaRPr lang="en-US" sz="2400" cap="all">
              <a:latin typeface="Franklin Gothic Book"/>
              <a:cs typeface="Arial"/>
            </a:endParaRPr>
          </a:p>
          <a:p>
            <a:endParaRPr lang="en-US"/>
          </a:p>
        </p:txBody>
      </p:sp>
    </p:spTree>
    <p:extLst>
      <p:ext uri="{BB962C8B-B14F-4D97-AF65-F5344CB8AC3E}">
        <p14:creationId xmlns:p14="http://schemas.microsoft.com/office/powerpoint/2010/main" val="513767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2B441E-0C42-6B9C-70C3-AE92404129A4}"/>
              </a:ext>
            </a:extLst>
          </p:cNvPr>
          <p:cNvSpPr>
            <a:spLocks noGrp="1"/>
          </p:cNvSpPr>
          <p:nvPr>
            <p:ph idx="1"/>
          </p:nvPr>
        </p:nvSpPr>
        <p:spPr/>
        <p:txBody>
          <a:bodyPr lIns="91440" tIns="45720" rIns="91440" bIns="45720" anchor="t"/>
          <a:lstStyle/>
          <a:p>
            <a:pPr marL="0" indent="0">
              <a:buNone/>
            </a:pPr>
            <a:r>
              <a:rPr lang="en-US" b="1"/>
              <a:t>Cybersecurity and Infrastructure Security Agency (CISA)</a:t>
            </a:r>
            <a:r>
              <a:rPr lang="en-US"/>
              <a:t>​</a:t>
            </a:r>
          </a:p>
          <a:p>
            <a:pPr marL="233045" indent="-233045">
              <a:buClr>
                <a:srgbClr val="5E9732"/>
              </a:buClr>
            </a:pPr>
            <a:r>
              <a:rPr lang="en-US">
                <a:cs typeface="Arial"/>
                <a:hlinkClick r:id="rId3"/>
              </a:rPr>
              <a:t>central@cisa.gov</a:t>
            </a:r>
            <a:r>
              <a:rPr lang="en-US">
                <a:cs typeface="Arial"/>
              </a:rPr>
              <a:t> </a:t>
            </a:r>
          </a:p>
          <a:p>
            <a:endParaRPr lang="en-US">
              <a:cs typeface="Arial"/>
            </a:endParaRPr>
          </a:p>
        </p:txBody>
      </p:sp>
      <p:sp>
        <p:nvSpPr>
          <p:cNvPr id="3" name="Title 2">
            <a:extLst>
              <a:ext uri="{FF2B5EF4-FFF2-40B4-BE49-F238E27FC236}">
                <a16:creationId xmlns:a16="http://schemas.microsoft.com/office/drawing/2014/main" id="{369A1F40-A002-3083-F3FA-A5D3587A8A0C}"/>
              </a:ext>
            </a:extLst>
          </p:cNvPr>
          <p:cNvSpPr>
            <a:spLocks noGrp="1"/>
          </p:cNvSpPr>
          <p:nvPr>
            <p:ph type="ctrTitle"/>
          </p:nvPr>
        </p:nvSpPr>
        <p:spPr/>
        <p:txBody>
          <a:bodyPr/>
          <a:lstStyle/>
          <a:p>
            <a:r>
              <a:rPr lang="en-US"/>
              <a:t>Get in Touch</a:t>
            </a:r>
          </a:p>
        </p:txBody>
      </p:sp>
    </p:spTree>
    <p:extLst>
      <p:ext uri="{BB962C8B-B14F-4D97-AF65-F5344CB8AC3E}">
        <p14:creationId xmlns:p14="http://schemas.microsoft.com/office/powerpoint/2010/main" val="2021560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1">
            <a:extLst>
              <a:ext uri="{FF2B5EF4-FFF2-40B4-BE49-F238E27FC236}">
                <a16:creationId xmlns:a16="http://schemas.microsoft.com/office/drawing/2014/main" id="{7E28E56B-F27F-F140-A8F9-2C01266E8887}"/>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5A84328C-BBF1-C14C-951A-0C758803EBE7}" type="slidenum">
              <a:rPr kumimoji="0" lang="en-US" altLang="en-US" sz="1200" b="1" i="0" u="none" strike="noStrike" kern="0" cap="none" spc="0" normalizeH="0" baseline="0" noProof="0" smtClean="0">
                <a:ln>
                  <a:noFill/>
                </a:ln>
                <a:solidFill>
                  <a:srgbClr val="5A5B5D"/>
                </a:solidFill>
                <a:effectLst/>
                <a:uLnTx/>
                <a:uFillTx/>
                <a:latin typeface="Arial" panose="020B0604020202020204" pitchFamily="34"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n-US" altLang="en-US" sz="1200" b="1" i="0" u="none" strike="noStrike" kern="0" cap="none" spc="0" normalizeH="0" baseline="0" noProof="0">
              <a:ln>
                <a:noFill/>
              </a:ln>
              <a:solidFill>
                <a:srgbClr val="5A5B5D"/>
              </a:solidFill>
              <a:effectLst/>
              <a:uLnTx/>
              <a:uFillTx/>
              <a:latin typeface="Arial" panose="020B0604020202020204" pitchFamily="34" charset="0"/>
              <a:cs typeface="Arial"/>
              <a:sym typeface="Arial"/>
            </a:endParaRPr>
          </a:p>
        </p:txBody>
      </p:sp>
      <p:sp>
        <p:nvSpPr>
          <p:cNvPr id="4" name="TextBox 2">
            <a:extLst>
              <a:ext uri="{FF2B5EF4-FFF2-40B4-BE49-F238E27FC236}">
                <a16:creationId xmlns:a16="http://schemas.microsoft.com/office/drawing/2014/main" id="{B3610741-D0A8-974A-8640-6AA0B20A56F1}"/>
              </a:ext>
            </a:extLst>
          </p:cNvPr>
          <p:cNvSpPr txBox="1">
            <a:spLocks noChangeArrowheads="1"/>
          </p:cNvSpPr>
          <p:nvPr/>
        </p:nvSpPr>
        <p:spPr bwMode="auto">
          <a:xfrm>
            <a:off x="8001000" y="1905000"/>
            <a:ext cx="31273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2400" b="0" i="0" u="none" strike="noStrike" kern="0" cap="none" spc="0" normalizeH="0" baseline="0" noProof="0">
                <a:ln>
                  <a:noFill/>
                </a:ln>
                <a:solidFill>
                  <a:srgbClr val="000000"/>
                </a:solidFill>
                <a:effectLst/>
                <a:uLnTx/>
                <a:uFillTx/>
                <a:latin typeface="Arial" panose="020B0604020202020204" pitchFamily="34" charset="0"/>
                <a:cs typeface="Arial"/>
                <a:sym typeface="Arial"/>
              </a:rPr>
              <a:t>For more information:</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2200" b="1" i="0" u="none" strike="noStrike" kern="0" cap="none" spc="0" normalizeH="0" baseline="0" noProof="0" err="1">
                <a:ln>
                  <a:noFill/>
                </a:ln>
                <a:solidFill>
                  <a:srgbClr val="000000"/>
                </a:solidFill>
                <a:effectLst/>
                <a:uLnTx/>
                <a:uFillTx/>
                <a:latin typeface="Arial" panose="020B0604020202020204" pitchFamily="34" charset="0"/>
                <a:cs typeface="Arial"/>
                <a:sym typeface="Arial"/>
              </a:rPr>
              <a:t>www.cisa.gov</a:t>
            </a:r>
            <a:endParaRPr kumimoji="0" lang="en-US" altLang="en-US" sz="2200" b="1" i="0" u="none" strike="noStrike" kern="0" cap="none" spc="0" normalizeH="0" baseline="0" noProof="0">
              <a:ln>
                <a:noFill/>
              </a:ln>
              <a:solidFill>
                <a:srgbClr val="000000"/>
              </a:solidFill>
              <a:effectLst/>
              <a:uLnTx/>
              <a:uFillTx/>
              <a:latin typeface="Arial" panose="020B0604020202020204" pitchFamily="34" charset="0"/>
              <a:cs typeface="Arial"/>
              <a:sym typeface="Aria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000000"/>
              </a:solidFill>
              <a:effectLst/>
              <a:uLnTx/>
              <a:uFillTx/>
              <a:latin typeface="Arial" panose="020B0604020202020204" pitchFamily="34" charset="0"/>
              <a:cs typeface="Arial"/>
              <a:sym typeface="Aria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en-US" sz="2400" b="0" i="0" u="none" strike="noStrike" kern="0" cap="none" spc="0" normalizeH="0" baseline="0" noProof="0">
              <a:ln>
                <a:noFill/>
              </a:ln>
              <a:solidFill>
                <a:srgbClr val="000000"/>
              </a:solidFill>
              <a:effectLst/>
              <a:uLnTx/>
              <a:uFillTx/>
              <a:latin typeface="Arial" panose="020B0604020202020204" pitchFamily="34" charset="0"/>
              <a:cs typeface="Arial"/>
              <a:sym typeface="Arial"/>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2400" b="0" i="0" u="none" strike="noStrike" kern="0" cap="none" spc="0" normalizeH="0" baseline="0" noProof="0">
                <a:ln>
                  <a:noFill/>
                </a:ln>
                <a:solidFill>
                  <a:srgbClr val="000000"/>
                </a:solidFill>
                <a:effectLst/>
                <a:uLnTx/>
                <a:uFillTx/>
                <a:latin typeface="Arial" panose="020B0604020202020204" pitchFamily="34" charset="0"/>
                <a:cs typeface="Arial"/>
                <a:sym typeface="Arial"/>
              </a:rPr>
              <a:t>Questions?</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2200" b="1" i="0" u="none" strike="noStrike" kern="0" cap="none" spc="0" normalizeH="0" baseline="0" noProof="0">
                <a:ln>
                  <a:noFill/>
                </a:ln>
                <a:solidFill>
                  <a:srgbClr val="000000"/>
                </a:solidFill>
                <a:effectLst/>
                <a:uLnTx/>
                <a:uFillTx/>
                <a:latin typeface="Arial" panose="020B0604020202020204" pitchFamily="34" charset="0"/>
                <a:cs typeface="Arial"/>
                <a:sym typeface="Arial"/>
              </a:rPr>
              <a:t>Email:</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en-US" sz="2200" b="1" i="0" u="none" strike="noStrike" kern="0" cap="none" spc="0" normalizeH="0" baseline="0" noProof="0">
                <a:ln>
                  <a:noFill/>
                </a:ln>
                <a:solidFill>
                  <a:srgbClr val="000000"/>
                </a:solidFill>
                <a:effectLst/>
                <a:uLnTx/>
                <a:uFillTx/>
                <a:latin typeface="Arial" panose="020B0604020202020204" pitchFamily="34" charset="0"/>
                <a:cs typeface="Arial"/>
                <a:sym typeface="Arial"/>
              </a:rPr>
              <a:t>Phone: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06228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SOW Template">
  <a:themeElements>
    <a:clrScheme name="">
      <a:dk1>
        <a:srgbClr val="70BC1F"/>
      </a:dk1>
      <a:lt1>
        <a:srgbClr val="FFFFFF"/>
      </a:lt1>
      <a:dk2>
        <a:srgbClr val="000063"/>
      </a:dk2>
      <a:lt2>
        <a:srgbClr val="FF0000"/>
      </a:lt2>
      <a:accent1>
        <a:srgbClr val="FFDB00"/>
      </a:accent1>
      <a:accent2>
        <a:srgbClr val="0062C8"/>
      </a:accent2>
      <a:accent3>
        <a:srgbClr val="AAAAB7"/>
      </a:accent3>
      <a:accent4>
        <a:srgbClr val="DADADA"/>
      </a:accent4>
      <a:accent5>
        <a:srgbClr val="FFEAAA"/>
      </a:accent5>
      <a:accent6>
        <a:srgbClr val="0058B5"/>
      </a:accent6>
      <a:hlink>
        <a:srgbClr val="CC6600"/>
      </a:hlink>
      <a:folHlink>
        <a:srgbClr val="990099"/>
      </a:folHlink>
    </a:clrScheme>
    <a:fontScheme name="DHS_Template_Whi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HS_Template_White 1">
        <a:dk1>
          <a:srgbClr val="595959"/>
        </a:dk1>
        <a:lt1>
          <a:srgbClr val="F8D167"/>
        </a:lt1>
        <a:dk2>
          <a:srgbClr val="BF5FA7"/>
        </a:dk2>
        <a:lt2>
          <a:srgbClr val="92C9DD"/>
        </a:lt2>
        <a:accent1>
          <a:srgbClr val="9ED47C"/>
        </a:accent1>
        <a:accent2>
          <a:srgbClr val="F3728D"/>
        </a:accent2>
        <a:accent3>
          <a:srgbClr val="FBE5B8"/>
        </a:accent3>
        <a:accent4>
          <a:srgbClr val="4B4B4B"/>
        </a:accent4>
        <a:accent5>
          <a:srgbClr val="CCE6BF"/>
        </a:accent5>
        <a:accent6>
          <a:srgbClr val="DC677F"/>
        </a:accent6>
        <a:hlink>
          <a:srgbClr val="6E91BA"/>
        </a:hlink>
        <a:folHlink>
          <a:srgbClr val="BDBFD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ISA PowerPoint Template Widescreen 20190221  -  Read-Only" id="{CA701D08-D2D5-4B51-9E5B-727F9E5815A8}" vid="{21074CCE-0720-4401-B778-A67650A7CB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7a49d5d-453f-4b60-82b7-e79d1ed837c7" xsi:nil="true"/>
    <lcf76f155ced4ddcb4097134ff3c332f xmlns="d26c663c-e7b3-4574-82da-b44e654a3b1c">
      <Terms xmlns="http://schemas.microsoft.com/office/infopath/2007/PartnerControls"/>
    </lcf76f155ced4ddcb4097134ff3c332f>
    <Notes xmlns="d26c663c-e7b3-4574-82da-b44e654a3b1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DB249E2FF02E4C9E031009F8CE163B" ma:contentTypeVersion="81" ma:contentTypeDescription="Create a new document." ma:contentTypeScope="" ma:versionID="f7dc2b121e8ecf68a44247f48566f3eb">
  <xsd:schema xmlns:xsd="http://www.w3.org/2001/XMLSchema" xmlns:xs="http://www.w3.org/2001/XMLSchema" xmlns:p="http://schemas.microsoft.com/office/2006/metadata/properties" xmlns:ns2="d26c663c-e7b3-4574-82da-b44e654a3b1c" xmlns:ns3="99b59a7c-6e73-4339-a041-45e4278283e4" xmlns:ns4="9258bebe-a4ae-492b-a379-634117b66a1f" xmlns:ns5="a7a49d5d-453f-4b60-82b7-e79d1ed837c7" targetNamespace="http://schemas.microsoft.com/office/2006/metadata/properties" ma:root="true" ma:fieldsID="bbffe5b672a5c20acce328ee73407686" ns2:_="" ns3:_="" ns4:_="" ns5:_="">
    <xsd:import namespace="d26c663c-e7b3-4574-82da-b44e654a3b1c"/>
    <xsd:import namespace="99b59a7c-6e73-4339-a041-45e4278283e4"/>
    <xsd:import namespace="9258bebe-a4ae-492b-a379-634117b66a1f"/>
    <xsd:import namespace="a7a49d5d-453f-4b60-82b7-e79d1ed837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4:MediaServiceAutoTags" minOccurs="0"/>
                <xsd:element ref="ns2:MediaServiceOCR" minOccurs="0"/>
                <xsd:element ref="ns2:MediaServiceGenerationTime" minOccurs="0"/>
                <xsd:element ref="ns2:MediaServiceEventHashCode" minOccurs="0"/>
                <xsd:element ref="ns2:MediaServiceDateTaken" minOccurs="0"/>
                <xsd:element ref="ns4:MediaLengthInSeconds" minOccurs="0"/>
                <xsd:element ref="ns4:MediaServiceLocation" minOccurs="0"/>
                <xsd:element ref="ns2:lcf76f155ced4ddcb4097134ff3c332f" minOccurs="0"/>
                <xsd:element ref="ns2:MediaServiceObjectDetectorVersions" minOccurs="0"/>
                <xsd:element ref="ns2:MediaServiceSearchProperties" minOccurs="0"/>
                <xsd:element ref="ns5:TaxCatchAll"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c663c-e7b3-4574-82da-b44e654a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585d4ee-cc76-484b-aa76-7d13ebd501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Notes" ma:index="24"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b59a7c-6e73-4339-a041-45e4278283e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58bebe-a4ae-492b-a379-634117b66a1f" elementFormDefault="qualified">
    <xsd:import namespace="http://schemas.microsoft.com/office/2006/documentManagement/types"/>
    <xsd:import namespace="http://schemas.microsoft.com/office/infopath/2007/PartnerControls"/>
    <xsd:element name="MediaServiceAutoTags" ma:index="12" nillable="true" ma:displayName="Tags" ma:internalName="MediaServiceAutoTags"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a49d5d-453f-4b60-82b7-e79d1ed837c7"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0286f29-dcdf-486b-8f21-1add5472de66}" ma:internalName="TaxCatchAll" ma:showField="CatchAllData" ma:web="a7a49d5d-453f-4b60-82b7-e79d1ed83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A7E997-94D9-40ED-ABEB-6322FC5A0F1A}">
  <ds:schemaRefs>
    <ds:schemaRef ds:uri="http://purl.org/dc/elements/1.1/"/>
    <ds:schemaRef ds:uri="d26c663c-e7b3-4574-82da-b44e654a3b1c"/>
    <ds:schemaRef ds:uri="http://schemas.openxmlformats.org/package/2006/metadata/core-properties"/>
    <ds:schemaRef ds:uri="http://purl.org/dc/terms/"/>
    <ds:schemaRef ds:uri="http://purl.org/dc/dcmitype/"/>
    <ds:schemaRef ds:uri="99b59a7c-6e73-4339-a041-45e4278283e4"/>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a7a49d5d-453f-4b60-82b7-e79d1ed837c7"/>
    <ds:schemaRef ds:uri="9258bebe-a4ae-492b-a379-634117b66a1f"/>
  </ds:schemaRefs>
</ds:datastoreItem>
</file>

<file path=customXml/itemProps2.xml><?xml version="1.0" encoding="utf-8"?>
<ds:datastoreItem xmlns:ds="http://schemas.openxmlformats.org/officeDocument/2006/customXml" ds:itemID="{E493CF04-DCAF-4EED-B62C-6B4973D8F9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c663c-e7b3-4574-82da-b44e654a3b1c"/>
    <ds:schemaRef ds:uri="99b59a7c-6e73-4339-a041-45e4278283e4"/>
    <ds:schemaRef ds:uri="9258bebe-a4ae-492b-a379-634117b66a1f"/>
    <ds:schemaRef ds:uri="a7a49d5d-453f-4b60-82b7-e79d1ed83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6AD983-1233-477C-8D56-319A9F7A74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TotalTime>
  <Words>1930</Words>
  <Application>Microsoft Office PowerPoint</Application>
  <PresentationFormat>Widescreen</PresentationFormat>
  <Paragraphs>239</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Aptos</vt:lpstr>
      <vt:lpstr>Arial</vt:lpstr>
      <vt:lpstr>Calibri</vt:lpstr>
      <vt:lpstr>Franklin Gothic Book</vt:lpstr>
      <vt:lpstr>Montserrat</vt:lpstr>
      <vt:lpstr>Times</vt:lpstr>
      <vt:lpstr>Times New Roman</vt:lpstr>
      <vt:lpstr>Wingdings</vt:lpstr>
      <vt:lpstr>1_SOW Template</vt:lpstr>
      <vt:lpstr>Key Ways to  Stay secure Online Cybersecurity practices to protect people, data and critical infrastructure</vt:lpstr>
      <vt:lpstr>What Is Cybersecurity?</vt:lpstr>
      <vt:lpstr>Why Is it Important? </vt:lpstr>
      <vt:lpstr>Four Essential Behaviors  to Stay Safe Online</vt:lpstr>
      <vt:lpstr>Update Software</vt:lpstr>
      <vt:lpstr>Update Software</vt:lpstr>
      <vt:lpstr>Use Strong Passwords</vt:lpstr>
      <vt:lpstr>Use a Password Manager</vt:lpstr>
      <vt:lpstr>Turn on Multifactor Authentication</vt:lpstr>
      <vt:lpstr>Turn on Multifactor Authentication </vt:lpstr>
      <vt:lpstr>Recognize and Report Phishing</vt:lpstr>
      <vt:lpstr>Recognize and Report Phishing</vt:lpstr>
      <vt:lpstr>Level Up Your Defenses</vt:lpstr>
      <vt:lpstr>Use Logging &amp; Monitoring</vt:lpstr>
      <vt:lpstr>Use Logging &amp; Monitoring</vt:lpstr>
      <vt:lpstr>Back Up Data</vt:lpstr>
      <vt:lpstr>Back Up Data</vt:lpstr>
      <vt:lpstr>Encrypt Data</vt:lpstr>
      <vt:lpstr>Encrypt Data</vt:lpstr>
      <vt:lpstr>Report Cyber Incident  Information to CISA</vt:lpstr>
      <vt:lpstr>Additional practices </vt:lpstr>
      <vt:lpstr>Keep Growing </vt:lpstr>
      <vt:lpstr>Report Cyber Incident  Information to CISA</vt:lpstr>
      <vt:lpstr>Migrate to the .Gov Domain</vt:lpstr>
      <vt:lpstr>Migrate to the .Gov Domain</vt:lpstr>
      <vt:lpstr>FINAL CONSIDERATIONS  </vt:lpstr>
      <vt:lpstr>Get in Touch</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Morici, Nicholas</dc:creator>
  <cp:lastModifiedBy>Moore, Jeanie</cp:lastModifiedBy>
  <cp:revision>36</cp:revision>
  <dcterms:created xsi:type="dcterms:W3CDTF">2026-08-19T19:45:45Z</dcterms:created>
  <dcterms:modified xsi:type="dcterms:W3CDTF">2026-10-01T19:11:18Z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0x010100F3DB249E2FF02E4C9E031009F8CE163B</vt:lpwstr>
  </property>
  <property fmtid="{D5CDD505-2E9C-101B-9397-08002B2CF9AE}" pid="3" name="MediaServiceImageTags">
    <vt:lpwstr/>
  </property>
</Properties>
</file>