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21"/>
  </p:notesMasterIdLst>
  <p:handoutMasterIdLst>
    <p:handoutMasterId r:id="rId22"/>
  </p:handoutMasterIdLst>
  <p:sldIdLst>
    <p:sldId id="280" r:id="rId5"/>
    <p:sldId id="300" r:id="rId6"/>
    <p:sldId id="274" r:id="rId7"/>
    <p:sldId id="278" r:id="rId8"/>
    <p:sldId id="293" r:id="rId9"/>
    <p:sldId id="294" r:id="rId10"/>
    <p:sldId id="283" r:id="rId11"/>
    <p:sldId id="289" r:id="rId12"/>
    <p:sldId id="295" r:id="rId13"/>
    <p:sldId id="291" r:id="rId14"/>
    <p:sldId id="296" r:id="rId15"/>
    <p:sldId id="297" r:id="rId16"/>
    <p:sldId id="290" r:id="rId17"/>
    <p:sldId id="298" r:id="rId18"/>
    <p:sldId id="299" r:id="rId19"/>
    <p:sldId id="302" r:id="rId20"/>
  </p:sldIdLst>
  <p:sldSz cx="12192000" cy="6858000"/>
  <p:notesSz cx="6858000" cy="9144000"/>
  <p:embeddedFontLst>
    <p:embeddedFont>
      <p:font typeface="Franklin Gothic Book" panose="020B0503020102020204" pitchFamily="34" charset="0"/>
      <p:regular r:id="rId23"/>
      <p:italic r:id="rId24"/>
    </p:embeddedFont>
  </p:embeddedFontLst>
  <p:custDataLst>
    <p:tags r:id="rId2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2" roundtripDataSignature="AMtx7mhNKsv0qOoN+wXbdXLUreJtpjolH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B9733-CE7C-34E8-8B72-37B7E933905E}" name="Eannello, Caitlin" initials="EC" userId="S::caitlin.eannello@cisa.dhs.gov::7f5888e8-2d1c-44d8-a3ff-3715fc769e2a" providerId="AD"/>
  <p188:author id="{70927B3F-DF3F-89AA-C166-8D2453150477}" name="Latter, Jessie" initials="LJ" userId="S::JESSIE.LATTER@cisa.dhs.gov::844709ae-b2dd-4cfe-a34e-df86714d421b" providerId="AD"/>
  <p188:author id="{830FF56F-F577-6645-98D4-45F606943D7C}" name="Schmeling, Timothy" initials="ST" userId="S::timothy.schmeling@cisa.gov::950915a3-247c-4604-bdb9-ed74b92cd134" providerId="AD"/>
  <p188:author id="{947B60F8-686B-00C5-4D63-D8C184B5C5CE}" name="Morici, Nicholas" initials="NM" userId="S::nicholas.morici@cisa.gov::6ec825a1-3a43-4dc8-a7b4-e9060b72a71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AE"/>
    <a:srgbClr val="005288"/>
    <a:srgbClr val="002B47"/>
    <a:srgbClr val="000000"/>
    <a:srgbClr val="0068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749840-6488-DBD9-95D8-735DA10584D9}" v="1" dt="2026-08-20T14:17:08.520"/>
    <p1510:client id="{BCE6C34C-A1E2-2E7C-C0A2-D84D7B2FA5DC}" v="9" dt="2026-08-20T15:37:44.053"/>
  </p1510:revLst>
</p1510:revInfo>
</file>

<file path=ppt/tableStyles.xml><?xml version="1.0" encoding="utf-8"?>
<a:tblStyleLst xmlns:a="http://schemas.openxmlformats.org/drawingml/2006/main" def="{06BF5A93-6B0C-42F1-B080-C561B0747B9A}">
  <a:tblStyle styleId="{06BF5A93-6B0C-42F1-B080-C561B0747B9A}"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7"/>
    <p:restoredTop sz="94795"/>
  </p:normalViewPr>
  <p:slideViewPr>
    <p:cSldViewPr snapToGrid="0">
      <p:cViewPr varScale="1">
        <p:scale>
          <a:sx n="151" d="100"/>
          <a:sy n="151" d="100"/>
        </p:scale>
        <p:origin x="1872" y="13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97"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92" Type="http://customschemas.google.com/relationships/presentationmetadata" Target="meta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95"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94" Type="http://schemas.openxmlformats.org/officeDocument/2006/relationships/viewProps" Target="viewProps.xml"/><Relationship Id="rId9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8" Type="http://schemas.openxmlformats.org/officeDocument/2006/relationships/slide" Target="slides/slide4.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ici, Nicholas" userId="S::nicholas.morici@cisa.gov::6ec825a1-3a43-4dc8-a7b4-e9060b72a71d" providerId="AD" clId="Web-{BCE6C34C-A1E2-2E7C-C0A2-D84D7B2FA5DC}"/>
    <pc:docChg chg="modSld">
      <pc:chgData name="Morici, Nicholas" userId="S::nicholas.morici@cisa.gov::6ec825a1-3a43-4dc8-a7b4-e9060b72a71d" providerId="AD" clId="Web-{BCE6C34C-A1E2-2E7C-C0A2-D84D7B2FA5DC}" dt="2026-08-20T15:37:44.053" v="6" actId="20577"/>
      <pc:docMkLst>
        <pc:docMk/>
      </pc:docMkLst>
      <pc:sldChg chg="modSp">
        <pc:chgData name="Morici, Nicholas" userId="S::nicholas.morici@cisa.gov::6ec825a1-3a43-4dc8-a7b4-e9060b72a71d" providerId="AD" clId="Web-{BCE6C34C-A1E2-2E7C-C0A2-D84D7B2FA5DC}" dt="2026-08-20T15:37:44.053" v="6" actId="20577"/>
        <pc:sldMkLst>
          <pc:docMk/>
          <pc:sldMk cId="3629793964" sldId="296"/>
        </pc:sldMkLst>
        <pc:spChg chg="mod">
          <ac:chgData name="Morici, Nicholas" userId="S::nicholas.morici@cisa.gov::6ec825a1-3a43-4dc8-a7b4-e9060b72a71d" providerId="AD" clId="Web-{BCE6C34C-A1E2-2E7C-C0A2-D84D7B2FA5DC}" dt="2026-08-20T15:37:44.053" v="6" actId="20577"/>
          <ac:spMkLst>
            <pc:docMk/>
            <pc:sldMk cId="3629793964" sldId="296"/>
            <ac:spMk id="2" creationId="{710C1742-9208-9CD4-E774-F98D56BB9854}"/>
          </ac:spMkLst>
        </pc:spChg>
      </pc:sldChg>
    </pc:docChg>
  </pc:docChgLst>
  <pc:docChgLst>
    <pc:chgData name="Morici, Nicholas" userId="S::nicholas.morici@cisa.gov::6ec825a1-3a43-4dc8-a7b4-e9060b72a71d" providerId="AD" clId="Web-{0F749840-6488-DBD9-95D8-735DA10584D9}"/>
    <pc:docChg chg="modSld">
      <pc:chgData name="Morici, Nicholas" userId="S::nicholas.morici@cisa.gov::6ec825a1-3a43-4dc8-a7b4-e9060b72a71d" providerId="AD" clId="Web-{0F749840-6488-DBD9-95D8-735DA10584D9}" dt="2026-08-20T14:29:42.876" v="27"/>
      <pc:docMkLst>
        <pc:docMk/>
      </pc:docMkLst>
      <pc:sldChg chg="modNotes">
        <pc:chgData name="Morici, Nicholas" userId="S::nicholas.morici@cisa.gov::6ec825a1-3a43-4dc8-a7b4-e9060b72a71d" providerId="AD" clId="Web-{0F749840-6488-DBD9-95D8-735DA10584D9}" dt="2026-08-20T14:28:36.188" v="15"/>
        <pc:sldMkLst>
          <pc:docMk/>
          <pc:sldMk cId="1427868157" sldId="274"/>
        </pc:sldMkLst>
      </pc:sldChg>
      <pc:sldChg chg="modNotes">
        <pc:chgData name="Morici, Nicholas" userId="S::nicholas.morici@cisa.gov::6ec825a1-3a43-4dc8-a7b4-e9060b72a71d" providerId="AD" clId="Web-{0F749840-6488-DBD9-95D8-735DA10584D9}" dt="2026-08-20T14:28:41.078" v="16"/>
        <pc:sldMkLst>
          <pc:docMk/>
          <pc:sldMk cId="925024293" sldId="278"/>
        </pc:sldMkLst>
      </pc:sldChg>
      <pc:sldChg chg="modNotes">
        <pc:chgData name="Morici, Nicholas" userId="S::nicholas.morici@cisa.gov::6ec825a1-3a43-4dc8-a7b4-e9060b72a71d" providerId="AD" clId="Web-{0F749840-6488-DBD9-95D8-735DA10584D9}" dt="2026-08-20T14:28:28.891" v="14"/>
        <pc:sldMkLst>
          <pc:docMk/>
          <pc:sldMk cId="1521320721" sldId="280"/>
        </pc:sldMkLst>
      </pc:sldChg>
      <pc:sldChg chg="modNotes">
        <pc:chgData name="Morici, Nicholas" userId="S::nicholas.morici@cisa.gov::6ec825a1-3a43-4dc8-a7b4-e9060b72a71d" providerId="AD" clId="Web-{0F749840-6488-DBD9-95D8-735DA10584D9}" dt="2026-08-20T14:28:58.907" v="19"/>
        <pc:sldMkLst>
          <pc:docMk/>
          <pc:sldMk cId="1425392461" sldId="283"/>
        </pc:sldMkLst>
      </pc:sldChg>
      <pc:sldChg chg="modNotes">
        <pc:chgData name="Morici, Nicholas" userId="S::nicholas.morici@cisa.gov::6ec825a1-3a43-4dc8-a7b4-e9060b72a71d" providerId="AD" clId="Web-{0F749840-6488-DBD9-95D8-735DA10584D9}" dt="2026-08-20T14:29:04.360" v="20"/>
        <pc:sldMkLst>
          <pc:docMk/>
          <pc:sldMk cId="1725618302" sldId="289"/>
        </pc:sldMkLst>
      </pc:sldChg>
      <pc:sldChg chg="modNotes">
        <pc:chgData name="Morici, Nicholas" userId="S::nicholas.morici@cisa.gov::6ec825a1-3a43-4dc8-a7b4-e9060b72a71d" providerId="AD" clId="Web-{0F749840-6488-DBD9-95D8-735DA10584D9}" dt="2026-08-20T14:29:39.314" v="26"/>
        <pc:sldMkLst>
          <pc:docMk/>
          <pc:sldMk cId="251228422" sldId="290"/>
        </pc:sldMkLst>
      </pc:sldChg>
      <pc:sldChg chg="modNotes">
        <pc:chgData name="Morici, Nicholas" userId="S::nicholas.morici@cisa.gov::6ec825a1-3a43-4dc8-a7b4-e9060b72a71d" providerId="AD" clId="Web-{0F749840-6488-DBD9-95D8-735DA10584D9}" dt="2026-08-20T14:29:23.079" v="23"/>
        <pc:sldMkLst>
          <pc:docMk/>
          <pc:sldMk cId="1814708789" sldId="291"/>
        </pc:sldMkLst>
      </pc:sldChg>
      <pc:sldChg chg="modNotes">
        <pc:chgData name="Morici, Nicholas" userId="S::nicholas.morici@cisa.gov::6ec825a1-3a43-4dc8-a7b4-e9060b72a71d" providerId="AD" clId="Web-{0F749840-6488-DBD9-95D8-735DA10584D9}" dt="2026-08-20T14:28:45.625" v="17"/>
        <pc:sldMkLst>
          <pc:docMk/>
          <pc:sldMk cId="2731460079" sldId="293"/>
        </pc:sldMkLst>
      </pc:sldChg>
      <pc:sldChg chg="modNotes">
        <pc:chgData name="Morici, Nicholas" userId="S::nicholas.morici@cisa.gov::6ec825a1-3a43-4dc8-a7b4-e9060b72a71d" providerId="AD" clId="Web-{0F749840-6488-DBD9-95D8-735DA10584D9}" dt="2026-08-20T14:28:52.750" v="18"/>
        <pc:sldMkLst>
          <pc:docMk/>
          <pc:sldMk cId="2219450251" sldId="294"/>
        </pc:sldMkLst>
      </pc:sldChg>
      <pc:sldChg chg="modNotes">
        <pc:chgData name="Morici, Nicholas" userId="S::nicholas.morici@cisa.gov::6ec825a1-3a43-4dc8-a7b4-e9060b72a71d" providerId="AD" clId="Web-{0F749840-6488-DBD9-95D8-735DA10584D9}" dt="2026-08-20T14:29:16.126" v="22"/>
        <pc:sldMkLst>
          <pc:docMk/>
          <pc:sldMk cId="1779932578" sldId="295"/>
        </pc:sldMkLst>
      </pc:sldChg>
      <pc:sldChg chg="modNotes">
        <pc:chgData name="Morici, Nicholas" userId="S::nicholas.morici@cisa.gov::6ec825a1-3a43-4dc8-a7b4-e9060b72a71d" providerId="AD" clId="Web-{0F749840-6488-DBD9-95D8-735DA10584D9}" dt="2026-08-20T14:29:28.532" v="24"/>
        <pc:sldMkLst>
          <pc:docMk/>
          <pc:sldMk cId="3629793964" sldId="296"/>
        </pc:sldMkLst>
      </pc:sldChg>
      <pc:sldChg chg="modNotes">
        <pc:chgData name="Morici, Nicholas" userId="S::nicholas.morici@cisa.gov::6ec825a1-3a43-4dc8-a7b4-e9060b72a71d" providerId="AD" clId="Web-{0F749840-6488-DBD9-95D8-735DA10584D9}" dt="2026-08-20T14:29:32.923" v="25"/>
        <pc:sldMkLst>
          <pc:docMk/>
          <pc:sldMk cId="989879668" sldId="297"/>
        </pc:sldMkLst>
      </pc:sldChg>
      <pc:sldChg chg="modNotes">
        <pc:chgData name="Morici, Nicholas" userId="S::nicholas.morici@cisa.gov::6ec825a1-3a43-4dc8-a7b4-e9060b72a71d" providerId="AD" clId="Web-{0F749840-6488-DBD9-95D8-735DA10584D9}" dt="2026-08-20T14:29:42.876" v="27"/>
        <pc:sldMkLst>
          <pc:docMk/>
          <pc:sldMk cId="1436404933" sldId="29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7CE16F-1A68-4EC0-AF59-B2B8C92CFC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3EA802F-03E1-4BC4-853A-9D62EDE868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F5206F-6D90-442E-A01A-EC383E15EC66}" type="datetimeFigureOut">
              <a:rPr lang="en-US" smtClean="0"/>
              <a:t>8/20/2026</a:t>
            </a:fld>
            <a:endParaRPr lang="en-US"/>
          </a:p>
        </p:txBody>
      </p:sp>
      <p:sp>
        <p:nvSpPr>
          <p:cNvPr id="4" name="Footer Placeholder 3">
            <a:extLst>
              <a:ext uri="{FF2B5EF4-FFF2-40B4-BE49-F238E27FC236}">
                <a16:creationId xmlns:a16="http://schemas.microsoft.com/office/drawing/2014/main" id="{E4BD1BC1-B1F3-49DF-B19E-9C776DDBAB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97693D2-F706-4FA0-839A-BCC1596A2E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A6B936-CC20-4368-AC2F-AEC5C9BBEE3B}" type="slidenum">
              <a:rPr lang="en-US" smtClean="0"/>
              <a:t>‹#›</a:t>
            </a:fld>
            <a:endParaRPr lang="en-US"/>
          </a:p>
        </p:txBody>
      </p:sp>
    </p:spTree>
    <p:extLst>
      <p:ext uri="{BB962C8B-B14F-4D97-AF65-F5344CB8AC3E}">
        <p14:creationId xmlns:p14="http://schemas.microsoft.com/office/powerpoint/2010/main" val="2195398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endParaRPr lang="en-US" sz="1200"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126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9001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br>
              <a:rPr lang="en-US" dirty="0"/>
            </a:br>
            <a:endParaRPr lang="en-US"/>
          </a:p>
          <a:p>
            <a:pPr>
              <a:buNone/>
            </a:pPr>
            <a:br>
              <a:rPr lang="en-US" dirty="0"/>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6456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894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1954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34CE7-885E-52CC-B36A-66F29CBC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A976C-AFEE-3A72-2D40-58DFD5675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E350C-EB6D-A4E0-8E55-9806DF9B4BF7}"/>
              </a:ext>
            </a:extLst>
          </p:cNvPr>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0C51A03C-71BB-50FA-74AB-C73C1EF456E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2164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a:p>
            <a:pPr>
              <a:buNone/>
            </a:pPr>
            <a:br>
              <a:rPr lang="en-US" dirty="0"/>
            </a:br>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297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4095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3400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8599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8762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993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br>
            <a:br>
              <a:rPr lang="en-US" dirty="0"/>
            </a:b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65484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Master" Target="../slideMasters/slideMaster1.xml"/><Relationship Id="rId1"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9EB491-3942-57D0-75C4-597F716A0FB4}"/>
              </a:ext>
            </a:extLst>
          </p:cNvPr>
          <p:cNvPicPr>
            <a:picLocks noChangeAspect="1"/>
          </p:cNvPicPr>
          <p:nvPr userDrawn="1"/>
        </p:nvPicPr>
        <p:blipFill>
          <a:blip r:embed="rId3"/>
          <a:src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1592766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Mai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440350-44ED-1C65-5D0A-0CB5F435F19A}"/>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title"/>
          </p:nvPr>
        </p:nvSpPr>
        <p:spPr>
          <a:xfrm>
            <a:off x="0" y="917574"/>
            <a:ext cx="12192000" cy="4495800"/>
          </a:xfrm>
          <a:prstGeom prst="rect">
            <a:avLst/>
          </a:prstGeom>
          <a:noFill/>
        </p:spPr>
        <p:txBody>
          <a:bodyPr lIns="640080" tIns="182880" anchor="t"/>
          <a:lstStyle>
            <a:lvl1pPr algn="l">
              <a:defRPr sz="6000" b="1" cap="none" baseline="0">
                <a:solidFill>
                  <a:schemeClr val="tx1"/>
                </a:solidFill>
                <a:latin typeface="+mn-lt"/>
              </a:defRPr>
            </a:lvl1pPr>
          </a:lstStyle>
          <a:p>
            <a:endParaRPr lang="en-US" dirty="0"/>
          </a:p>
        </p:txBody>
      </p:sp>
      <p:sp>
        <p:nvSpPr>
          <p:cNvPr id="8" name="Slide Number Placeholder 6">
            <a:extLst>
              <a:ext uri="{FF2B5EF4-FFF2-40B4-BE49-F238E27FC236}">
                <a16:creationId xmlns:a16="http://schemas.microsoft.com/office/drawing/2014/main" id="{C18776B3-B187-934B-8B8D-A209B2D5EEE9}"/>
              </a:ext>
            </a:extLst>
          </p:cNvPr>
          <p:cNvSpPr>
            <a:spLocks noGrp="1" noChangeArrowheads="1"/>
          </p:cNvSpPr>
          <p:nvPr>
            <p:ph type="sldNum" sz="quarter" idx="10"/>
          </p:nvPr>
        </p:nvSpPr>
        <p:spPr/>
        <p:txBody>
          <a:bodyPr/>
          <a:lstStyle>
            <a:lvl1pPr>
              <a:defRPr>
                <a:solidFill>
                  <a:schemeClr val="tx1"/>
                </a:solidFill>
              </a:defRPr>
            </a:lvl1pPr>
          </a:lstStyle>
          <a:p>
            <a:pPr>
              <a:defRPr/>
            </a:pPr>
            <a:fld id="{143B84AA-2AAB-D841-BF17-2D4C9BCE0719}" type="slidenum">
              <a:rPr lang="en-US" altLang="en-US" smtClean="0"/>
              <a:pPr>
                <a:defRPr/>
              </a:pPr>
              <a:t>‹#›</a:t>
            </a:fld>
            <a:endParaRPr lang="en-US" altLang="en-US"/>
          </a:p>
        </p:txBody>
      </p:sp>
    </p:spTree>
    <p:custDataLst>
      <p:tags r:id="rId1"/>
    </p:custDataLst>
    <p:extLst>
      <p:ext uri="{BB962C8B-B14F-4D97-AF65-F5344CB8AC3E}">
        <p14:creationId xmlns:p14="http://schemas.microsoft.com/office/powerpoint/2010/main" val="588684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426D02-8D58-55ED-0E04-9C902C5AB618}"/>
              </a:ext>
            </a:extLst>
          </p:cNvPr>
          <p:cNvPicPr>
            <a:picLocks noChangeAspect="1"/>
          </p:cNvPicPr>
          <p:nvPr userDrawn="1"/>
        </p:nvPicPr>
        <p:blipFill>
          <a:blip r:embed="rId3"/>
          <a:srcRect/>
          <a:stretch/>
        </p:blipFill>
        <p:spPr>
          <a:xfrm>
            <a:off x="0" y="-10274"/>
            <a:ext cx="12176342" cy="1420573"/>
          </a:xfrm>
          <a:prstGeom prst="rect">
            <a:avLst/>
          </a:prstGeom>
        </p:spPr>
      </p:pic>
      <p:sp>
        <p:nvSpPr>
          <p:cNvPr id="3" name="Content Placeholder 2"/>
          <p:cNvSpPr>
            <a:spLocks noGrp="1"/>
          </p:cNvSpPr>
          <p:nvPr>
            <p:ph idx="1"/>
          </p:nvPr>
        </p:nvSpPr>
        <p:spPr>
          <a:xfrm>
            <a:off x="609600" y="1600201"/>
            <a:ext cx="10972800" cy="4428450"/>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DEE8B7DF-B902-7749-B266-7817A506DB4A}"/>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
        <p:nvSpPr>
          <p:cNvPr id="6" name="Rectangle 6">
            <a:extLst>
              <a:ext uri="{FF2B5EF4-FFF2-40B4-BE49-F238E27FC236}">
                <a16:creationId xmlns:a16="http://schemas.microsoft.com/office/drawing/2014/main" id="{5C856BAD-8753-0449-A526-572E9A2EA067}"/>
              </a:ext>
            </a:extLst>
          </p:cNvPr>
          <p:cNvSpPr>
            <a:spLocks noGrp="1" noChangeArrowheads="1"/>
          </p:cNvSpPr>
          <p:nvPr>
            <p:ph type="sldNum" sz="quarter" idx="10"/>
          </p:nvPr>
        </p:nvSpPr>
        <p:spPr/>
        <p:txBody>
          <a:bodyPr/>
          <a:lstStyle>
            <a:lvl1pPr>
              <a:defRPr/>
            </a:lvl1pPr>
          </a:lstStyle>
          <a:p>
            <a:pPr>
              <a:defRPr/>
            </a:pPr>
            <a:fld id="{E5B367E4-E490-5D4C-B162-F1E62EFCCBB8}" type="slidenum">
              <a:rPr lang="en-US" altLang="en-US"/>
              <a:pPr>
                <a:defRPr/>
              </a:pPr>
              <a:t>‹#›</a:t>
            </a:fld>
            <a:endParaRPr lang="en-US" altLang="en-US"/>
          </a:p>
        </p:txBody>
      </p:sp>
    </p:spTree>
    <p:custDataLst>
      <p:tags r:id="rId1"/>
    </p:custDataLst>
    <p:extLst>
      <p:ext uri="{BB962C8B-B14F-4D97-AF65-F5344CB8AC3E}">
        <p14:creationId xmlns:p14="http://schemas.microsoft.com/office/powerpoint/2010/main" val="3955325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6E82A16-AE5A-409C-BA68-A58A837F5ED1}"/>
              </a:ext>
            </a:extLst>
          </p:cNvPr>
          <p:cNvSpPr>
            <a:spLocks noGrp="1"/>
          </p:cNvSpPr>
          <p:nvPr>
            <p:ph idx="11"/>
          </p:nvPr>
        </p:nvSpPr>
        <p:spPr>
          <a:xfrm>
            <a:off x="609600" y="1600201"/>
            <a:ext cx="5407152" cy="445127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5C856BAD-8753-0449-A526-572E9A2EA067}"/>
              </a:ext>
            </a:extLst>
          </p:cNvPr>
          <p:cNvSpPr>
            <a:spLocks noGrp="1" noChangeArrowheads="1"/>
          </p:cNvSpPr>
          <p:nvPr>
            <p:ph type="sldNum" sz="quarter" idx="10"/>
          </p:nvPr>
        </p:nvSpPr>
        <p:spPr/>
        <p:txBody>
          <a:bodyPr/>
          <a:lstStyle>
            <a:lvl1pPr>
              <a:defRPr/>
            </a:lvl1pPr>
          </a:lstStyle>
          <a:p>
            <a:pPr>
              <a:defRPr/>
            </a:pPr>
            <a:fld id="{E5B367E4-E490-5D4C-B162-F1E62EFCCBB8}" type="slidenum">
              <a:rPr lang="en-US" altLang="en-US"/>
              <a:pPr>
                <a:defRPr/>
              </a:pPr>
              <a:t>‹#›</a:t>
            </a:fld>
            <a:endParaRPr lang="en-US" altLang="en-US"/>
          </a:p>
        </p:txBody>
      </p:sp>
      <p:sp>
        <p:nvSpPr>
          <p:cNvPr id="8" name="Content Placeholder 2">
            <a:extLst>
              <a:ext uri="{FF2B5EF4-FFF2-40B4-BE49-F238E27FC236}">
                <a16:creationId xmlns:a16="http://schemas.microsoft.com/office/drawing/2014/main" id="{12A4F5B5-C96F-4DD9-8422-74BBB3D3636F}"/>
              </a:ext>
            </a:extLst>
          </p:cNvPr>
          <p:cNvSpPr>
            <a:spLocks noGrp="1"/>
          </p:cNvSpPr>
          <p:nvPr>
            <p:ph idx="12"/>
          </p:nvPr>
        </p:nvSpPr>
        <p:spPr>
          <a:xfrm>
            <a:off x="6175248" y="1600201"/>
            <a:ext cx="5407152" cy="445127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F340D93B-3753-32FA-05AC-FAE317B9F82B}"/>
              </a:ext>
            </a:extLst>
          </p:cNvPr>
          <p:cNvPicPr>
            <a:picLocks noChangeAspect="1"/>
          </p:cNvPicPr>
          <p:nvPr userDrawn="1"/>
        </p:nvPicPr>
        <p:blipFill>
          <a:blip r:embed="rId3"/>
          <a:srcRect/>
          <a:stretch/>
        </p:blipFill>
        <p:spPr>
          <a:xfrm>
            <a:off x="0" y="-10274"/>
            <a:ext cx="12176342" cy="1420573"/>
          </a:xfrm>
          <a:prstGeom prst="rect">
            <a:avLst/>
          </a:prstGeom>
        </p:spPr>
      </p:pic>
      <p:sp>
        <p:nvSpPr>
          <p:cNvPr id="4" name="Rectangle 2">
            <a:extLst>
              <a:ext uri="{FF2B5EF4-FFF2-40B4-BE49-F238E27FC236}">
                <a16:creationId xmlns:a16="http://schemas.microsoft.com/office/drawing/2014/main" id="{531715C7-8536-4A6C-485D-DF8BCED5025C}"/>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1748672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ECA2C83E-0446-C546-81B9-4C48E8885CAA}"/>
              </a:ext>
            </a:extLst>
          </p:cNvPr>
          <p:cNvSpPr>
            <a:spLocks noGrp="1" noChangeArrowheads="1"/>
          </p:cNvSpPr>
          <p:nvPr>
            <p:ph type="sldNum" sz="quarter" idx="10"/>
          </p:nvPr>
        </p:nvSpPr>
        <p:spPr/>
        <p:txBody>
          <a:bodyPr/>
          <a:lstStyle>
            <a:lvl1pPr>
              <a:defRPr/>
            </a:lvl1pPr>
          </a:lstStyle>
          <a:p>
            <a:pPr>
              <a:defRPr/>
            </a:pPr>
            <a:fld id="{549690C8-B626-274D-8FA3-63299A4ABD75}" type="slidenum">
              <a:rPr lang="en-US" altLang="en-US"/>
              <a:pPr>
                <a:defRPr/>
              </a:pPr>
              <a:t>‹#›</a:t>
            </a:fld>
            <a:endParaRPr lang="en-US" altLang="en-US"/>
          </a:p>
        </p:txBody>
      </p:sp>
      <p:pic>
        <p:nvPicPr>
          <p:cNvPr id="2" name="Picture 1">
            <a:extLst>
              <a:ext uri="{FF2B5EF4-FFF2-40B4-BE49-F238E27FC236}">
                <a16:creationId xmlns:a16="http://schemas.microsoft.com/office/drawing/2014/main" id="{271D7941-9E1A-BEB3-F49B-EE62838CD13F}"/>
              </a:ext>
            </a:extLst>
          </p:cNvPr>
          <p:cNvPicPr>
            <a:picLocks noChangeAspect="1"/>
          </p:cNvPicPr>
          <p:nvPr userDrawn="1"/>
        </p:nvPicPr>
        <p:blipFill>
          <a:blip r:embed="rId3"/>
          <a:srcRect/>
          <a:stretch/>
        </p:blipFill>
        <p:spPr>
          <a:xfrm>
            <a:off x="198268" y="5712149"/>
            <a:ext cx="3025360" cy="1020283"/>
          </a:xfrm>
          <a:prstGeom prst="rect">
            <a:avLst/>
          </a:prstGeom>
        </p:spPr>
      </p:pic>
      <p:pic>
        <p:nvPicPr>
          <p:cNvPr id="3" name="Picture 2">
            <a:extLst>
              <a:ext uri="{FF2B5EF4-FFF2-40B4-BE49-F238E27FC236}">
                <a16:creationId xmlns:a16="http://schemas.microsoft.com/office/drawing/2014/main" id="{DCFA4AF4-5697-B0D6-88D2-54FD370F5D42}"/>
              </a:ext>
            </a:extLst>
          </p:cNvPr>
          <p:cNvPicPr>
            <a:picLocks noChangeAspect="1"/>
          </p:cNvPicPr>
          <p:nvPr userDrawn="1"/>
        </p:nvPicPr>
        <p:blipFill>
          <a:blip r:embed="rId4"/>
          <a:srcRect/>
          <a:stretch/>
        </p:blipFill>
        <p:spPr>
          <a:xfrm>
            <a:off x="1" y="-10274"/>
            <a:ext cx="12176340" cy="1420573"/>
          </a:xfrm>
          <a:prstGeom prst="rect">
            <a:avLst/>
          </a:prstGeom>
        </p:spPr>
      </p:pic>
      <p:sp>
        <p:nvSpPr>
          <p:cNvPr id="7" name="Rectangle 2">
            <a:extLst>
              <a:ext uri="{FF2B5EF4-FFF2-40B4-BE49-F238E27FC236}">
                <a16:creationId xmlns:a16="http://schemas.microsoft.com/office/drawing/2014/main" id="{D9BBD3B1-95A2-42FD-F35B-D71AE1293FBF}"/>
              </a:ext>
            </a:extLst>
          </p:cNvPr>
          <p:cNvSpPr>
            <a:spLocks noGrp="1" noChangeArrowheads="1"/>
          </p:cNvSpPr>
          <p:nvPr>
            <p:ph type="ctrTitle"/>
          </p:nvPr>
        </p:nvSpPr>
        <p:spPr>
          <a:xfrm>
            <a:off x="0" y="128512"/>
            <a:ext cx="12192000" cy="1143000"/>
          </a:xfrm>
          <a:prstGeom prst="rect">
            <a:avLst/>
          </a:prstGeom>
          <a:noFill/>
        </p:spPr>
        <p:txBody>
          <a:bodyPr lIns="640080" tIns="274320" bIns="91440"/>
          <a:lstStyle>
            <a:lvl1pPr>
              <a:defRPr sz="4000" b="1">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AB518A19-9BCD-5878-D864-1AC93401B436}"/>
              </a:ext>
            </a:extLst>
          </p:cNvPr>
          <p:cNvSpPr>
            <a:spLocks noGrp="1"/>
          </p:cNvSpPr>
          <p:nvPr>
            <p:ph idx="1"/>
          </p:nvPr>
        </p:nvSpPr>
        <p:spPr>
          <a:xfrm>
            <a:off x="609600" y="1600201"/>
            <a:ext cx="10972800" cy="4111948"/>
          </a:xfrm>
          <a:prstGeom prst="rect">
            <a:avLst/>
          </a:prstGeom>
        </p:spPr>
        <p:txBody>
          <a:bodyPr/>
          <a:lstStyle>
            <a:lvl1pPr>
              <a:buClr>
                <a:srgbClr val="000000"/>
              </a:buClr>
              <a:buSzPct val="60000"/>
              <a:defRPr sz="2400">
                <a:solidFill>
                  <a:srgbClr val="000000"/>
                </a:solidFill>
              </a:defRPr>
            </a:lvl1pPr>
            <a:lvl2pPr>
              <a:buClr>
                <a:srgbClr val="000000"/>
              </a:buClr>
              <a:buSzPct val="60000"/>
              <a:defRPr sz="2200">
                <a:solidFill>
                  <a:srgbClr val="000000"/>
                </a:solidFill>
              </a:defRPr>
            </a:lvl2pPr>
            <a:lvl3pPr>
              <a:buClr>
                <a:srgbClr val="000000"/>
              </a:buClr>
              <a:buSzPct val="60000"/>
              <a:defRPr sz="2000">
                <a:solidFill>
                  <a:srgbClr val="000000"/>
                </a:solidFill>
              </a:defRPr>
            </a:lvl3pPr>
            <a:lvl4pPr>
              <a:buClr>
                <a:srgbClr val="000000"/>
              </a:buClr>
              <a:buSzPct val="60000"/>
              <a:defRPr sz="1800">
                <a:solidFill>
                  <a:srgbClr val="000000"/>
                </a:solidFill>
              </a:defRPr>
            </a:lvl4pPr>
            <a:lvl5pPr>
              <a:buClr>
                <a:srgbClr val="000000"/>
              </a:buClr>
              <a:buSzPct val="60000"/>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95385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8FB4E19-9239-0C7F-E1B1-7B311CEB0F08}"/>
              </a:ext>
            </a:extLst>
          </p:cNvPr>
          <p:cNvSpPr>
            <a:spLocks noGrp="1" noChangeArrowheads="1"/>
          </p:cNvSpPr>
          <p:nvPr>
            <p:ph type="sldNum" sz="quarter" idx="10"/>
          </p:nvPr>
        </p:nvSpPr>
        <p:spPr>
          <a:xfrm>
            <a:off x="11049000" y="6167438"/>
            <a:ext cx="533400" cy="277812"/>
          </a:xfrm>
        </p:spPr>
        <p:txBody>
          <a:bodyPr/>
          <a:lstStyle>
            <a:lvl1pPr>
              <a:defRPr/>
            </a:lvl1pPr>
          </a:lstStyle>
          <a:p>
            <a:pPr>
              <a:defRPr/>
            </a:pPr>
            <a:fld id="{9D7DC5A1-24AC-EE45-8892-34F91BFF9321}" type="slidenum">
              <a:rPr lang="en-US" altLang="en-US"/>
              <a:pPr>
                <a:defRPr/>
              </a:pPr>
              <a:t>‹#›</a:t>
            </a:fld>
            <a:endParaRPr lang="en-US" altLang="en-US"/>
          </a:p>
        </p:txBody>
      </p:sp>
      <p:pic>
        <p:nvPicPr>
          <p:cNvPr id="3" name="Picture 2">
            <a:extLst>
              <a:ext uri="{FF2B5EF4-FFF2-40B4-BE49-F238E27FC236}">
                <a16:creationId xmlns:a16="http://schemas.microsoft.com/office/drawing/2014/main" id="{EF2D7D1E-5424-EFCC-F97F-23BB23F22F97}"/>
              </a:ext>
            </a:extLst>
          </p:cNvPr>
          <p:cNvPicPr>
            <a:picLocks noChangeAspect="1"/>
          </p:cNvPicPr>
          <p:nvPr userDrawn="1"/>
        </p:nvPicPr>
        <p:blipFill>
          <a:blip r:embed="rId3"/>
          <a:srcRect/>
          <a:stretch/>
        </p:blipFill>
        <p:spPr>
          <a:xfrm>
            <a:off x="0" y="0"/>
            <a:ext cx="6096000" cy="6858000"/>
          </a:xfrm>
          <a:prstGeom prst="rect">
            <a:avLst/>
          </a:prstGeom>
        </p:spPr>
      </p:pic>
      <p:sp>
        <p:nvSpPr>
          <p:cNvPr id="4" name="Title 1">
            <a:extLst>
              <a:ext uri="{FF2B5EF4-FFF2-40B4-BE49-F238E27FC236}">
                <a16:creationId xmlns:a16="http://schemas.microsoft.com/office/drawing/2014/main" id="{C50B8F09-650C-10C9-7198-DDFD7287CE17}"/>
              </a:ext>
            </a:extLst>
          </p:cNvPr>
          <p:cNvSpPr>
            <a:spLocks noGrp="1"/>
          </p:cNvSpPr>
          <p:nvPr>
            <p:ph type="title"/>
          </p:nvPr>
        </p:nvSpPr>
        <p:spPr>
          <a:xfrm>
            <a:off x="6664751" y="917574"/>
            <a:ext cx="4987060" cy="4495800"/>
          </a:xfrm>
          <a:prstGeom prst="rect">
            <a:avLst/>
          </a:prstGeom>
          <a:noFill/>
        </p:spPr>
        <p:txBody>
          <a:bodyPr lIns="91440" tIns="182880" anchor="t"/>
          <a:lstStyle>
            <a:lvl1pPr marL="7938" indent="0" algn="l">
              <a:tabLst/>
              <a:defRPr sz="4000" b="1" cap="none" baseline="0">
                <a:solidFill>
                  <a:srgbClr val="002B47"/>
                </a:solidFill>
                <a:latin typeface="+mn-lt"/>
              </a:defRPr>
            </a:lvl1pPr>
          </a:lstStyle>
          <a:p>
            <a:endParaRPr lang="en-US" dirty="0"/>
          </a:p>
        </p:txBody>
      </p:sp>
    </p:spTree>
    <p:custDataLst>
      <p:tags r:id="rId1"/>
    </p:custDataLst>
    <p:extLst>
      <p:ext uri="{BB962C8B-B14F-4D97-AF65-F5344CB8AC3E}">
        <p14:creationId xmlns:p14="http://schemas.microsoft.com/office/powerpoint/2010/main" val="910800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ransition">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DC7B688-CC57-E3BA-2F63-170CEE8611A2}"/>
              </a:ext>
            </a:extLst>
          </p:cNvPr>
          <p:cNvSpPr>
            <a:spLocks noGrp="1" noChangeArrowheads="1"/>
          </p:cNvSpPr>
          <p:nvPr>
            <p:ph type="sldNum" sz="quarter" idx="10"/>
          </p:nvPr>
        </p:nvSpPr>
        <p:spPr>
          <a:xfrm>
            <a:off x="11049000" y="6167438"/>
            <a:ext cx="533400" cy="277812"/>
          </a:xfrm>
        </p:spPr>
        <p:txBody>
          <a:bodyPr/>
          <a:lstStyle>
            <a:lvl1pPr>
              <a:defRPr/>
            </a:lvl1pPr>
          </a:lstStyle>
          <a:p>
            <a:pPr>
              <a:defRPr/>
            </a:pPr>
            <a:fld id="{9D7DC5A1-24AC-EE45-8892-34F91BFF9321}" type="slidenum">
              <a:rPr lang="en-US" altLang="en-US"/>
              <a:pPr>
                <a:defRPr/>
              </a:pPr>
              <a:t>‹#›</a:t>
            </a:fld>
            <a:endParaRPr lang="en-US" altLang="en-US"/>
          </a:p>
        </p:txBody>
      </p:sp>
      <p:pic>
        <p:nvPicPr>
          <p:cNvPr id="6" name="Picture 5">
            <a:extLst>
              <a:ext uri="{FF2B5EF4-FFF2-40B4-BE49-F238E27FC236}">
                <a16:creationId xmlns:a16="http://schemas.microsoft.com/office/drawing/2014/main" id="{91C613C4-D67F-07BA-11C9-DBE22A3FFC1E}"/>
              </a:ext>
            </a:extLst>
          </p:cNvPr>
          <p:cNvPicPr>
            <a:picLocks noChangeAspect="1"/>
          </p:cNvPicPr>
          <p:nvPr userDrawn="1"/>
        </p:nvPicPr>
        <p:blipFill>
          <a:blip r:embed="rId3"/>
          <a:srcRect/>
          <a:stretch/>
        </p:blipFill>
        <p:spPr>
          <a:xfrm>
            <a:off x="0" y="0"/>
            <a:ext cx="6096000" cy="6858000"/>
          </a:xfrm>
          <a:prstGeom prst="rect">
            <a:avLst/>
          </a:prstGeom>
        </p:spPr>
      </p:pic>
      <p:sp>
        <p:nvSpPr>
          <p:cNvPr id="8" name="Title 1">
            <a:extLst>
              <a:ext uri="{FF2B5EF4-FFF2-40B4-BE49-F238E27FC236}">
                <a16:creationId xmlns:a16="http://schemas.microsoft.com/office/drawing/2014/main" id="{65E8B0D4-A68F-C43E-A41A-A8037083E3E8}"/>
              </a:ext>
            </a:extLst>
          </p:cNvPr>
          <p:cNvSpPr>
            <a:spLocks noGrp="1"/>
          </p:cNvSpPr>
          <p:nvPr>
            <p:ph type="title"/>
          </p:nvPr>
        </p:nvSpPr>
        <p:spPr>
          <a:xfrm>
            <a:off x="6681457" y="917574"/>
            <a:ext cx="4970354" cy="4495800"/>
          </a:xfrm>
          <a:prstGeom prst="rect">
            <a:avLst/>
          </a:prstGeom>
          <a:noFill/>
        </p:spPr>
        <p:txBody>
          <a:bodyPr lIns="91440" tIns="182880" anchor="t"/>
          <a:lstStyle>
            <a:lvl1pPr marL="7938" indent="0" algn="l">
              <a:tabLst/>
              <a:defRPr sz="4000" b="1" cap="none" baseline="0">
                <a:solidFill>
                  <a:srgbClr val="002B47"/>
                </a:solidFill>
                <a:latin typeface="+mn-lt"/>
              </a:defRPr>
            </a:lvl1pPr>
          </a:lstStyle>
          <a:p>
            <a:endParaRPr lang="en-US" dirty="0"/>
          </a:p>
        </p:txBody>
      </p:sp>
    </p:spTree>
    <p:custDataLst>
      <p:tags r:id="rId1"/>
    </p:custDataLst>
    <p:extLst>
      <p:ext uri="{BB962C8B-B14F-4D97-AF65-F5344CB8AC3E}">
        <p14:creationId xmlns:p14="http://schemas.microsoft.com/office/powerpoint/2010/main" val="3696037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alphaModFix amt="0"/>
            <a:lum/>
          </a:blip>
          <a:srcRect/>
          <a:stretch>
            <a:fillRect/>
          </a:stretch>
        </a:blipFill>
        <a:effectLst/>
      </p:bgPr>
    </p:bg>
    <p:spTree>
      <p:nvGrpSpPr>
        <p:cNvPr id="1" name=""/>
        <p:cNvGrpSpPr/>
        <p:nvPr/>
      </p:nvGrpSpPr>
      <p:grpSpPr>
        <a:xfrm>
          <a:off x="0" y="0"/>
          <a:ext cx="0" cy="0"/>
          <a:chOff x="0" y="0"/>
          <a:chExt cx="0" cy="0"/>
        </a:xfrm>
      </p:grpSpPr>
      <p:sp>
        <p:nvSpPr>
          <p:cNvPr id="147462" name="Rectangle 6">
            <a:extLst>
              <a:ext uri="{FF2B5EF4-FFF2-40B4-BE49-F238E27FC236}">
                <a16:creationId xmlns:a16="http://schemas.microsoft.com/office/drawing/2014/main" id="{A48DD25C-886A-364F-A7EB-C56AF8D492A2}"/>
              </a:ext>
            </a:extLst>
          </p:cNvPr>
          <p:cNvSpPr>
            <a:spLocks noGrp="1" noChangeArrowheads="1"/>
          </p:cNvSpPr>
          <p:nvPr>
            <p:ph type="sldNum" sz="quarter" idx="4"/>
          </p:nvPr>
        </p:nvSpPr>
        <p:spPr bwMode="black">
          <a:xfrm>
            <a:off x="11049000" y="6167438"/>
            <a:ext cx="533400" cy="2778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lvl1pPr algn="r">
              <a:defRPr sz="1200" b="1">
                <a:solidFill>
                  <a:srgbClr val="000000"/>
                </a:solidFill>
              </a:defRPr>
            </a:lvl1pPr>
          </a:lstStyle>
          <a:p>
            <a:pPr>
              <a:defRPr/>
            </a:pPr>
            <a:fld id="{26E9279C-6033-A548-8E84-1092B0F1BCCC}" type="slidenum">
              <a:rPr lang="en-US" altLang="en-US" smtClean="0"/>
              <a:pPr>
                <a:defRPr/>
              </a:pPr>
              <a:t>‹#›</a:t>
            </a:fld>
            <a:endParaRPr lang="en-US" altLang="en-US" dirty="0"/>
          </a:p>
        </p:txBody>
      </p:sp>
    </p:spTree>
    <p:custDataLst>
      <p:tags r:id="rId9"/>
    </p:custDataLst>
    <p:extLst>
      <p:ext uri="{BB962C8B-B14F-4D97-AF65-F5344CB8AC3E}">
        <p14:creationId xmlns:p14="http://schemas.microsoft.com/office/powerpoint/2010/main" val="3179327049"/>
      </p:ext>
    </p:extLst>
  </p:cSld>
  <p:clrMap bg1="dk2" tx1="lt1" bg2="dk1" tx2="lt2" accent1="accent1" accent2="accent2" accent3="accent3" accent4="accent4" accent5="accent5" accent6="accent6" hlink="hlink" folHlink="folHlink"/>
  <p:sldLayoutIdLst>
    <p:sldLayoutId id="2147483661" r:id="rId1"/>
    <p:sldLayoutId id="2147483670" r:id="rId2"/>
    <p:sldLayoutId id="2147483662" r:id="rId3"/>
    <p:sldLayoutId id="2147483663" r:id="rId4"/>
    <p:sldLayoutId id="2147483671" r:id="rId5"/>
    <p:sldLayoutId id="2147483668" r:id="rId6"/>
    <p:sldLayoutId id="2147483673" r:id="rId7"/>
  </p:sldLayoutIdLst>
  <p:hf hdr="0" ftr="0"/>
  <p:txStyles>
    <p:titleStyle>
      <a:lvl1pPr algn="l" rtl="0" eaLnBrk="1" fontAlgn="base" hangingPunct="1">
        <a:spcBef>
          <a:spcPct val="0"/>
        </a:spcBef>
        <a:spcAft>
          <a:spcPct val="0"/>
        </a:spcAft>
        <a:defRPr sz="4200">
          <a:solidFill>
            <a:srgbClr val="005288"/>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2pPr>
      <a:lvl3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3pPr>
      <a:lvl4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4pPr>
      <a:lvl5pPr algn="l" rtl="0" eaLnBrk="1" fontAlgn="base" hangingPunct="1">
        <a:spcBef>
          <a:spcPct val="0"/>
        </a:spcBef>
        <a:spcAft>
          <a:spcPct val="0"/>
        </a:spcAft>
        <a:defRPr sz="4200">
          <a:solidFill>
            <a:srgbClr val="005288"/>
          </a:solidFill>
          <a:latin typeface="Arial" panose="020B0604020202020204" pitchFamily="34" charset="0"/>
          <a:cs typeface="Arial" panose="020B0604020202020204" pitchFamily="34" charset="0"/>
        </a:defRPr>
      </a:lvl5pPr>
      <a:lvl6pPr marL="457200" algn="l" rtl="0" eaLnBrk="1" fontAlgn="base" hangingPunct="1">
        <a:spcBef>
          <a:spcPct val="0"/>
        </a:spcBef>
        <a:spcAft>
          <a:spcPct val="0"/>
        </a:spcAft>
        <a:defRPr sz="4200">
          <a:solidFill>
            <a:srgbClr val="000063"/>
          </a:solidFill>
          <a:latin typeface="Times New Roman" pitchFamily="18" charset="0"/>
        </a:defRPr>
      </a:lvl6pPr>
      <a:lvl7pPr marL="914400" algn="l" rtl="0" eaLnBrk="1" fontAlgn="base" hangingPunct="1">
        <a:spcBef>
          <a:spcPct val="0"/>
        </a:spcBef>
        <a:spcAft>
          <a:spcPct val="0"/>
        </a:spcAft>
        <a:defRPr sz="4200">
          <a:solidFill>
            <a:srgbClr val="000063"/>
          </a:solidFill>
          <a:latin typeface="Times New Roman" pitchFamily="18" charset="0"/>
        </a:defRPr>
      </a:lvl7pPr>
      <a:lvl8pPr marL="1371600" algn="l" rtl="0" eaLnBrk="1" fontAlgn="base" hangingPunct="1">
        <a:spcBef>
          <a:spcPct val="0"/>
        </a:spcBef>
        <a:spcAft>
          <a:spcPct val="0"/>
        </a:spcAft>
        <a:defRPr sz="4200">
          <a:solidFill>
            <a:srgbClr val="000063"/>
          </a:solidFill>
          <a:latin typeface="Times New Roman" pitchFamily="18" charset="0"/>
        </a:defRPr>
      </a:lvl8pPr>
      <a:lvl9pPr marL="1828800" algn="l" rtl="0" eaLnBrk="1" fontAlgn="base" hangingPunct="1">
        <a:spcBef>
          <a:spcPct val="0"/>
        </a:spcBef>
        <a:spcAft>
          <a:spcPct val="0"/>
        </a:spcAft>
        <a:defRPr sz="4200">
          <a:solidFill>
            <a:srgbClr val="000063"/>
          </a:solidFill>
          <a:latin typeface="Times New Roman" pitchFamily="18" charset="0"/>
        </a:defRPr>
      </a:lvl9pPr>
    </p:titleStyle>
    <p:bodyStyle>
      <a:lvl1pPr marL="233363" indent="-233363" algn="l" rtl="0" eaLnBrk="1" fontAlgn="base" hangingPunct="1">
        <a:spcBef>
          <a:spcPct val="60000"/>
        </a:spcBef>
        <a:spcAft>
          <a:spcPct val="0"/>
        </a:spcAft>
        <a:buClr>
          <a:srgbClr val="B0B1B3"/>
        </a:buClr>
        <a:buFont typeface="Wingdings" pitchFamily="2" charset="2"/>
        <a:buChar char="§"/>
        <a:defRPr sz="2200">
          <a:solidFill>
            <a:srgbClr val="EFF7FF"/>
          </a:solidFill>
          <a:latin typeface="+mn-lt"/>
          <a:ea typeface="+mn-ea"/>
          <a:cs typeface="+mn-cs"/>
        </a:defRPr>
      </a:lvl1pPr>
      <a:lvl2pPr marL="571500" indent="-223838"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2pPr>
      <a:lvl3pPr marL="909638"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3pPr>
      <a:lvl4pPr marL="1258888" indent="-231775" algn="l" rtl="0" eaLnBrk="1" fontAlgn="base" hangingPunct="1">
        <a:spcBef>
          <a:spcPct val="30000"/>
        </a:spcBef>
        <a:spcAft>
          <a:spcPct val="0"/>
        </a:spcAft>
        <a:buClr>
          <a:srgbClr val="B0B1B3"/>
        </a:buClr>
        <a:buFont typeface="Wingdings" pitchFamily="2" charset="2"/>
        <a:buChar char="§"/>
        <a:defRPr sz="1700">
          <a:solidFill>
            <a:srgbClr val="EFF7FF"/>
          </a:solidFill>
          <a:latin typeface="+mn-lt"/>
        </a:defRPr>
      </a:lvl4pPr>
      <a:lvl5pPr marL="15986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hyperlink" Target="https://www.cisa.gov/report"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11.png"/><Relationship Id="rId4" Type="http://schemas.openxmlformats.org/officeDocument/2006/relationships/hyperlink" Target="https://get.go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www.cisa.gov/ai"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cisa.gov/news-events/directives/bod-26-02-mitigating-risk-end-support-edge-devices" TargetMode="External"/><Relationship Id="rId5" Type="http://schemas.openxmlformats.org/officeDocument/2006/relationships/hyperlink" Target="https://www.cisa.gov/topics/industrial-control-systems/ci-fortify" TargetMode="External"/><Relationship Id="rId4" Type="http://schemas.openxmlformats.org/officeDocument/2006/relationships/hyperlink" Target="https://www.cisa.gov/news-events/directives/bod-26-04-implementation-guidance-prioritizing-security-updates-based-risk"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isa.gov/cybersecurity-awareness-month"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521320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F88B1-41D3-5B26-849E-11A9B660D56B}"/>
              </a:ext>
            </a:extLst>
          </p:cNvPr>
          <p:cNvSpPr>
            <a:spLocks noGrp="1"/>
          </p:cNvSpPr>
          <p:nvPr>
            <p:ph type="title"/>
          </p:nvPr>
        </p:nvSpPr>
        <p:spPr/>
        <p:txBody>
          <a:bodyPr/>
          <a:lstStyle/>
          <a:p>
            <a:r>
              <a:rPr lang="en-US" dirty="0"/>
              <a:t>Cybersecurity </a:t>
            </a:r>
            <a:br>
              <a:rPr lang="en-US" dirty="0"/>
            </a:br>
            <a:r>
              <a:rPr lang="en-US" dirty="0"/>
              <a:t>Best Practices</a:t>
            </a:r>
            <a:br>
              <a:rPr lang="en-US" dirty="0"/>
            </a:br>
            <a:r>
              <a:rPr lang="en-US" sz="4000" b="0" dirty="0"/>
              <a:t>For [your organization’s name]</a:t>
            </a:r>
          </a:p>
        </p:txBody>
      </p:sp>
      <p:sp>
        <p:nvSpPr>
          <p:cNvPr id="3" name="Slide Number Placeholder 2">
            <a:extLst>
              <a:ext uri="{FF2B5EF4-FFF2-40B4-BE49-F238E27FC236}">
                <a16:creationId xmlns:a16="http://schemas.microsoft.com/office/drawing/2014/main" id="{103283F8-482A-323D-40FD-27ABF1DC968F}"/>
              </a:ext>
            </a:extLst>
          </p:cNvPr>
          <p:cNvSpPr>
            <a:spLocks noGrp="1"/>
          </p:cNvSpPr>
          <p:nvPr>
            <p:ph type="sldNum" sz="quarter" idx="10"/>
          </p:nvPr>
        </p:nvSpPr>
        <p:spPr/>
        <p:txBody>
          <a:bodyPr/>
          <a:lstStyle/>
          <a:p>
            <a:pPr>
              <a:defRPr/>
            </a:pPr>
            <a:fld id="{143B84AA-2AAB-D841-BF17-2D4C9BCE0719}" type="slidenum">
              <a:rPr lang="en-US" altLang="en-US" smtClean="0"/>
              <a:pPr>
                <a:defRPr/>
              </a:pPr>
              <a:t>2</a:t>
            </a:fld>
            <a:endParaRPr lang="en-US" altLang="en-US"/>
          </a:p>
        </p:txBody>
      </p:sp>
    </p:spTree>
    <p:extLst>
      <p:ext uri="{BB962C8B-B14F-4D97-AF65-F5344CB8AC3E}">
        <p14:creationId xmlns:p14="http://schemas.microsoft.com/office/powerpoint/2010/main" val="299426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0DF241F-C224-D6B7-B1C9-4CE132753884}"/>
              </a:ext>
            </a:extLst>
          </p:cNvPr>
          <p:cNvSpPr>
            <a:spLocks noGrp="1"/>
          </p:cNvSpPr>
          <p:nvPr>
            <p:ph type="ctrTitle"/>
          </p:nvPr>
        </p:nvSpPr>
        <p:spPr/>
        <p:txBody>
          <a:bodyPr lIns="640080" tIns="274320" rIns="91440" bIns="91440" anchor="t"/>
          <a:lstStyle/>
          <a:p>
            <a:r>
              <a:rPr lang="en-US"/>
              <a:t>Roadmap</a:t>
            </a:r>
          </a:p>
        </p:txBody>
      </p:sp>
      <p:sp>
        <p:nvSpPr>
          <p:cNvPr id="5" name="Content Placeholder 4">
            <a:extLst>
              <a:ext uri="{FF2B5EF4-FFF2-40B4-BE49-F238E27FC236}">
                <a16:creationId xmlns:a16="http://schemas.microsoft.com/office/drawing/2014/main" id="{ACC7C83F-29F2-16AD-A88E-80DB17EECB22}"/>
              </a:ext>
            </a:extLst>
          </p:cNvPr>
          <p:cNvSpPr>
            <a:spLocks noGrp="1"/>
          </p:cNvSpPr>
          <p:nvPr>
            <p:ph idx="1"/>
          </p:nvPr>
        </p:nvSpPr>
        <p:spPr>
          <a:xfrm>
            <a:off x="5657850" y="1774991"/>
            <a:ext cx="5729478" cy="3819770"/>
          </a:xfrm>
        </p:spPr>
        <p:txBody>
          <a:bodyPr lIns="91440" tIns="45720" rIns="91440" bIns="45720" anchor="t"/>
          <a:lstStyle/>
          <a:p>
            <a:pPr marL="233045" indent="-233045">
              <a:buClr>
                <a:srgbClr val="0078AE"/>
              </a:buClr>
            </a:pPr>
            <a:r>
              <a:rPr lang="en-US" dirty="0"/>
              <a:t>What Cybersecurity Awareness Month is and why </a:t>
            </a:r>
            <a:r>
              <a:rPr lang="en-US" dirty="0">
                <a:solidFill>
                  <a:srgbClr val="005288"/>
                </a:solidFill>
              </a:rPr>
              <a:t>[your organization’s name]</a:t>
            </a:r>
            <a:r>
              <a:rPr lang="en-US" dirty="0">
                <a:solidFill>
                  <a:srgbClr val="5E9732"/>
                </a:solidFill>
              </a:rPr>
              <a:t> </a:t>
            </a:r>
            <a:r>
              <a:rPr lang="en-US" dirty="0"/>
              <a:t>should participate</a:t>
            </a:r>
          </a:p>
          <a:p>
            <a:pPr marL="233045" indent="-233045">
              <a:buClr>
                <a:srgbClr val="0078AE"/>
              </a:buClr>
            </a:pPr>
            <a:r>
              <a:rPr lang="en-US" dirty="0"/>
              <a:t>Why cybersecurity matters</a:t>
            </a:r>
            <a:endParaRPr lang="en-US" dirty="0">
              <a:cs typeface="Arial"/>
            </a:endParaRPr>
          </a:p>
          <a:p>
            <a:pPr marL="233045" indent="-233045">
              <a:buClr>
                <a:srgbClr val="0078AE"/>
              </a:buClr>
            </a:pPr>
            <a:r>
              <a:rPr lang="en-US" dirty="0"/>
              <a:t>Where </a:t>
            </a:r>
            <a:r>
              <a:rPr lang="en-US" dirty="0">
                <a:solidFill>
                  <a:srgbClr val="005288"/>
                </a:solidFill>
              </a:rPr>
              <a:t>[your organization] </a:t>
            </a:r>
            <a:r>
              <a:rPr lang="en-US" dirty="0"/>
              <a:t>stands regarding the cybersecurity best practices that CISA recommends for organizations that own, operate, supply, support, or otherwise connect with critical infrastructure</a:t>
            </a:r>
            <a:endParaRPr lang="en-US" dirty="0">
              <a:highlight>
                <a:srgbClr val="FFFF00"/>
              </a:highlight>
              <a:cs typeface="Arial"/>
            </a:endParaRPr>
          </a:p>
        </p:txBody>
      </p:sp>
      <p:pic>
        <p:nvPicPr>
          <p:cNvPr id="3" name="Picture 2">
            <a:extLst>
              <a:ext uri="{FF2B5EF4-FFF2-40B4-BE49-F238E27FC236}">
                <a16:creationId xmlns:a16="http://schemas.microsoft.com/office/drawing/2014/main" id="{B2C7F2C3-0F58-4FF6-0104-04D4915B8851}"/>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701963" y="1784761"/>
            <a:ext cx="4322619" cy="4385130"/>
          </a:xfrm>
          <a:prstGeom prst="rect">
            <a:avLst/>
          </a:prstGeom>
        </p:spPr>
      </p:pic>
    </p:spTree>
    <p:custDataLst>
      <p:tags r:id="rId1"/>
    </p:custDataLst>
    <p:extLst>
      <p:ext uri="{BB962C8B-B14F-4D97-AF65-F5344CB8AC3E}">
        <p14:creationId xmlns:p14="http://schemas.microsoft.com/office/powerpoint/2010/main" val="1427868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D2D82D-E5C7-DB49-3652-8FDD2AEE3922}"/>
              </a:ext>
            </a:extLst>
          </p:cNvPr>
          <p:cNvSpPr/>
          <p:nvPr/>
        </p:nvSpPr>
        <p:spPr bwMode="auto">
          <a:xfrm>
            <a:off x="6665494" y="1945345"/>
            <a:ext cx="5047735" cy="45719"/>
          </a:xfrm>
          <a:prstGeom prst="rect">
            <a:avLst/>
          </a:prstGeom>
          <a:solidFill>
            <a:srgbClr val="005289"/>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10" name="Picture 9" descr="A picture containing icon&#10;&#10;AI-generated content may be incorrect.">
            <a:extLst>
              <a:ext uri="{FF2B5EF4-FFF2-40B4-BE49-F238E27FC236}">
                <a16:creationId xmlns:a16="http://schemas.microsoft.com/office/drawing/2014/main" id="{7C665891-BB9B-9B25-FE76-4313B07F1C82}"/>
              </a:ext>
            </a:extLst>
          </p:cNvPr>
          <p:cNvPicPr>
            <a:picLocks noChangeAspect="1"/>
          </p:cNvPicPr>
          <p:nvPr/>
        </p:nvPicPr>
        <p:blipFill>
          <a:blip r:embed="rId4"/>
          <a:stretch>
            <a:fillRect/>
          </a:stretch>
        </p:blipFill>
        <p:spPr>
          <a:xfrm>
            <a:off x="6665494" y="2326728"/>
            <a:ext cx="5047735" cy="2042476"/>
          </a:xfrm>
          <a:prstGeom prst="rect">
            <a:avLst/>
          </a:prstGeom>
        </p:spPr>
      </p:pic>
    </p:spTree>
    <p:custDataLst>
      <p:tags r:id="rId1"/>
    </p:custDataLst>
    <p:extLst>
      <p:ext uri="{BB962C8B-B14F-4D97-AF65-F5344CB8AC3E}">
        <p14:creationId xmlns:p14="http://schemas.microsoft.com/office/powerpoint/2010/main" val="925024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D5515A-99AC-810A-5CBE-E6C54AFD59A3}"/>
              </a:ext>
            </a:extLst>
          </p:cNvPr>
          <p:cNvSpPr>
            <a:spLocks noGrp="1"/>
          </p:cNvSpPr>
          <p:nvPr>
            <p:ph idx="1"/>
          </p:nvPr>
        </p:nvSpPr>
        <p:spPr>
          <a:xfrm>
            <a:off x="567608" y="1898987"/>
            <a:ext cx="7033342" cy="4102095"/>
          </a:xfrm>
        </p:spPr>
        <p:txBody>
          <a:bodyPr lIns="45720" tIns="45720" rIns="45720" bIns="45720" anchor="t"/>
          <a:lstStyle/>
          <a:p>
            <a:pPr marL="233045" indent="-233045">
              <a:buClr>
                <a:srgbClr val="0078AE"/>
              </a:buClr>
            </a:pPr>
            <a:r>
              <a:rPr lang="en-US" b="1" dirty="0">
                <a:ea typeface="+mn-lt"/>
                <a:cs typeface="+mn-lt"/>
              </a:rPr>
              <a:t>October is Cybersecurity Awareness Month! </a:t>
            </a:r>
            <a:r>
              <a:rPr lang="en-US" dirty="0">
                <a:ea typeface="+mn-lt"/>
                <a:cs typeface="+mn-lt"/>
              </a:rPr>
              <a:t>For over 20 years, this awareness campaign has highlighted </a:t>
            </a:r>
            <a:r>
              <a:rPr lang="en-US" dirty="0">
                <a:solidFill>
                  <a:srgbClr val="1B1B1B"/>
                </a:solidFill>
                <a:ea typeface="+mn-lt"/>
                <a:cs typeface="+mn-lt"/>
              </a:rPr>
              <a:t>the importance of taking regular action to reduce risks when online and using connected devices. </a:t>
            </a:r>
          </a:p>
          <a:p>
            <a:pPr marL="233045" indent="-233045">
              <a:buClr>
                <a:srgbClr val="0078AE"/>
              </a:buClr>
            </a:pPr>
            <a:r>
              <a:rPr lang="en-US" dirty="0">
                <a:ea typeface="+mn-lt"/>
                <a:cs typeface="+mn-lt"/>
              </a:rPr>
              <a:t>The 2026 theme is </a:t>
            </a:r>
            <a:r>
              <a:rPr lang="en-US" b="1" dirty="0">
                <a:ea typeface="+mn-lt"/>
                <a:cs typeface="+mn-lt"/>
              </a:rPr>
              <a:t>Securing the Next 250</a:t>
            </a:r>
            <a:r>
              <a:rPr lang="en-US" dirty="0">
                <a:ea typeface="+mn-lt"/>
                <a:cs typeface="+mn-lt"/>
              </a:rPr>
              <a:t>. This theme highlights the need to act now on cybersecurity, as cyber threats get faster and smarter—often driven by artificial intelligence-enabled attempts to find and take advantage of vulnerabilities.</a:t>
            </a:r>
          </a:p>
        </p:txBody>
      </p:sp>
      <p:sp>
        <p:nvSpPr>
          <p:cNvPr id="3" name="Title 2">
            <a:extLst>
              <a:ext uri="{FF2B5EF4-FFF2-40B4-BE49-F238E27FC236}">
                <a16:creationId xmlns:a16="http://schemas.microsoft.com/office/drawing/2014/main" id="{F62EB8A8-70D5-2136-C2D3-76B180AAAB11}"/>
              </a:ext>
            </a:extLst>
          </p:cNvPr>
          <p:cNvSpPr>
            <a:spLocks noGrp="1"/>
          </p:cNvSpPr>
          <p:nvPr>
            <p:ph type="ctrTitle"/>
          </p:nvPr>
        </p:nvSpPr>
        <p:spPr/>
        <p:txBody>
          <a:bodyPr/>
          <a:lstStyle/>
          <a:p>
            <a:r>
              <a:rPr lang="en-US"/>
              <a:t>Cybersecurity Awareness Month </a:t>
            </a:r>
          </a:p>
        </p:txBody>
      </p:sp>
      <p:pic>
        <p:nvPicPr>
          <p:cNvPr id="5" name="Picture 4" descr="A blue and white logo with a bird and a city in the background&#10;&#10;AI-generated content may be incorrect.">
            <a:extLst>
              <a:ext uri="{FF2B5EF4-FFF2-40B4-BE49-F238E27FC236}">
                <a16:creationId xmlns:a16="http://schemas.microsoft.com/office/drawing/2014/main" id="{1BA7F22E-07AA-E17A-B69A-6B586C5DEB6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892716" y="1967786"/>
            <a:ext cx="3731676" cy="3731676"/>
          </a:xfrm>
          <a:prstGeom prst="rect">
            <a:avLst/>
          </a:prstGeom>
        </p:spPr>
      </p:pic>
    </p:spTree>
    <p:extLst>
      <p:ext uri="{BB962C8B-B14F-4D97-AF65-F5344CB8AC3E}">
        <p14:creationId xmlns:p14="http://schemas.microsoft.com/office/powerpoint/2010/main" val="273146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A885BA-F3C4-F7FE-E928-33632E3DB20E}"/>
              </a:ext>
            </a:extLst>
          </p:cNvPr>
          <p:cNvSpPr>
            <a:spLocks noGrp="1"/>
          </p:cNvSpPr>
          <p:nvPr>
            <p:ph idx="1"/>
          </p:nvPr>
        </p:nvSpPr>
        <p:spPr>
          <a:xfrm>
            <a:off x="5249504" y="2669664"/>
            <a:ext cx="6469254" cy="4533313"/>
          </a:xfrm>
        </p:spPr>
        <p:txBody>
          <a:bodyPr lIns="91440" tIns="45720" rIns="91440" bIns="45720" anchor="t"/>
          <a:lstStyle/>
          <a:p>
            <a:pPr marL="233045" indent="-233045">
              <a:buClr>
                <a:srgbClr val="0078AE"/>
              </a:buClr>
            </a:pPr>
            <a:r>
              <a:rPr lang="en-US" dirty="0"/>
              <a:t>Many organizations are directly or indirectly connected to critical infrastructure. </a:t>
            </a:r>
          </a:p>
          <a:p>
            <a:pPr marL="233045" indent="-233045">
              <a:buClr>
                <a:srgbClr val="0078AE"/>
              </a:buClr>
            </a:pPr>
            <a:r>
              <a:rPr lang="en-US" dirty="0"/>
              <a:t>If an organization’s systems are compromised, it could disrupt essential services and impact public safety. </a:t>
            </a:r>
            <a:endParaRPr lang="en-US" dirty="0">
              <a:cs typeface="Arial"/>
            </a:endParaRPr>
          </a:p>
          <a:p>
            <a:pPr marL="233045" indent="-233045">
              <a:buClr>
                <a:srgbClr val="0078AE"/>
              </a:buClr>
            </a:pPr>
            <a:endParaRPr lang="en-US" dirty="0">
              <a:cs typeface="Arial"/>
            </a:endParaRPr>
          </a:p>
          <a:p>
            <a:pPr marL="0" indent="0">
              <a:buNone/>
            </a:pPr>
            <a:endParaRPr lang="en-US" sz="2000" dirty="0"/>
          </a:p>
        </p:txBody>
      </p:sp>
      <p:sp>
        <p:nvSpPr>
          <p:cNvPr id="3" name="Title 2">
            <a:extLst>
              <a:ext uri="{FF2B5EF4-FFF2-40B4-BE49-F238E27FC236}">
                <a16:creationId xmlns:a16="http://schemas.microsoft.com/office/drawing/2014/main" id="{775F1D6A-740A-FE30-E7C2-DCA7EF58151A}"/>
              </a:ext>
            </a:extLst>
          </p:cNvPr>
          <p:cNvSpPr>
            <a:spLocks noGrp="1"/>
          </p:cNvSpPr>
          <p:nvPr>
            <p:ph type="ctrTitle"/>
          </p:nvPr>
        </p:nvSpPr>
        <p:spPr/>
        <p:txBody>
          <a:bodyPr/>
          <a:lstStyle/>
          <a:p>
            <a:r>
              <a:rPr lang="en-US" dirty="0"/>
              <a:t>Why Cybersecurity Matters</a:t>
            </a:r>
          </a:p>
        </p:txBody>
      </p:sp>
      <p:pic>
        <p:nvPicPr>
          <p:cNvPr id="4" name="Picture 3">
            <a:extLst>
              <a:ext uri="{FF2B5EF4-FFF2-40B4-BE49-F238E27FC236}">
                <a16:creationId xmlns:a16="http://schemas.microsoft.com/office/drawing/2014/main" id="{53C684BE-4F31-5D93-9DBA-BB775744F5AA}"/>
              </a:ext>
            </a:extLst>
          </p:cNvPr>
          <p:cNvPicPr>
            <a:picLocks noChangeAspect="1"/>
          </p:cNvPicPr>
          <p:nvPr/>
        </p:nvPicPr>
        <p:blipFill>
          <a:blip r:embed="rId3" cstate="hqprint">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a:xfrm>
            <a:off x="701963" y="1784761"/>
            <a:ext cx="4322619" cy="4385130"/>
          </a:xfrm>
          <a:prstGeom prst="rect">
            <a:avLst/>
          </a:prstGeom>
        </p:spPr>
      </p:pic>
      <p:pic>
        <p:nvPicPr>
          <p:cNvPr id="6" name="Picture 5" descr="A green padlock on a white shield&#10;&#10;AI-generated content may be incorrect.">
            <a:extLst>
              <a:ext uri="{FF2B5EF4-FFF2-40B4-BE49-F238E27FC236}">
                <a16:creationId xmlns:a16="http://schemas.microsoft.com/office/drawing/2014/main" id="{5B234249-896D-778A-7C32-DF6B0CE42E3D}"/>
              </a:ext>
            </a:extLst>
          </p:cNvPr>
          <p:cNvPicPr>
            <a:picLocks noChangeAspect="1"/>
          </p:cNvPicPr>
          <p:nvPr/>
        </p:nvPicPr>
        <p:blipFill>
          <a:blip r:embed="rId5"/>
          <a:stretch>
            <a:fillRect/>
          </a:stretch>
        </p:blipFill>
        <p:spPr>
          <a:xfrm>
            <a:off x="3721388" y="1981200"/>
            <a:ext cx="1060162" cy="1378211"/>
          </a:xfrm>
          <a:prstGeom prst="rect">
            <a:avLst/>
          </a:prstGeom>
        </p:spPr>
      </p:pic>
    </p:spTree>
    <p:extLst>
      <p:ext uri="{BB962C8B-B14F-4D97-AF65-F5344CB8AC3E}">
        <p14:creationId xmlns:p14="http://schemas.microsoft.com/office/powerpoint/2010/main" val="2219450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F192AF-8C6F-F0B7-9BD6-8C43067B819E}"/>
              </a:ext>
            </a:extLst>
          </p:cNvPr>
          <p:cNvSpPr>
            <a:spLocks noGrp="1"/>
          </p:cNvSpPr>
          <p:nvPr>
            <p:ph idx="1"/>
          </p:nvPr>
        </p:nvSpPr>
        <p:spPr>
          <a:xfrm>
            <a:off x="615141" y="1982193"/>
            <a:ext cx="10935286" cy="2010787"/>
          </a:xfrm>
        </p:spPr>
        <p:txBody>
          <a:bodyPr lIns="91440" tIns="45720" rIns="91440" bIns="45720" anchor="t"/>
          <a:lstStyle/>
          <a:p>
            <a:pPr marL="0" indent="0">
              <a:buNone/>
            </a:pPr>
            <a:r>
              <a:rPr lang="en-US" sz="3200" b="1" dirty="0"/>
              <a:t>Cybersecurity is a culture, not just a checklist. </a:t>
            </a:r>
          </a:p>
          <a:p>
            <a:pPr marL="0" indent="0">
              <a:buNone/>
            </a:pPr>
            <a:r>
              <a:rPr lang="en-US" dirty="0"/>
              <a:t>A strong cybersecurity culture includes clear policies, regular employee training, and engagement from IT and leadership. It also means ensuring that partners and vendors follow strong security practices. </a:t>
            </a:r>
            <a:endParaRPr lang="en-US" dirty="0">
              <a:cs typeface="Arial"/>
            </a:endParaRPr>
          </a:p>
        </p:txBody>
      </p:sp>
      <p:sp>
        <p:nvSpPr>
          <p:cNvPr id="3" name="Title 2">
            <a:extLst>
              <a:ext uri="{FF2B5EF4-FFF2-40B4-BE49-F238E27FC236}">
                <a16:creationId xmlns:a16="http://schemas.microsoft.com/office/drawing/2014/main" id="{BBF5EA1A-534E-E975-4384-074EE24B4190}"/>
              </a:ext>
            </a:extLst>
          </p:cNvPr>
          <p:cNvSpPr>
            <a:spLocks noGrp="1"/>
          </p:cNvSpPr>
          <p:nvPr>
            <p:ph type="ctrTitle"/>
          </p:nvPr>
        </p:nvSpPr>
        <p:spPr/>
        <p:txBody>
          <a:bodyPr/>
          <a:lstStyle/>
          <a:p>
            <a:r>
              <a:rPr lang="en-US" dirty="0"/>
              <a:t>Create a Culture of Cybersecurity</a:t>
            </a:r>
          </a:p>
        </p:txBody>
      </p:sp>
      <p:grpSp>
        <p:nvGrpSpPr>
          <p:cNvPr id="4" name="Group 3">
            <a:extLst>
              <a:ext uri="{FF2B5EF4-FFF2-40B4-BE49-F238E27FC236}">
                <a16:creationId xmlns:a16="http://schemas.microsoft.com/office/drawing/2014/main" id="{69C96EEC-0432-3CAB-657B-7C3B9F65DC4F}"/>
              </a:ext>
            </a:extLst>
          </p:cNvPr>
          <p:cNvGrpSpPr/>
          <p:nvPr/>
        </p:nvGrpSpPr>
        <p:grpSpPr>
          <a:xfrm>
            <a:off x="-11894" y="6107979"/>
            <a:ext cx="12238184" cy="780916"/>
            <a:chOff x="-11894" y="6107979"/>
            <a:chExt cx="12238184" cy="780916"/>
          </a:xfrm>
        </p:grpSpPr>
        <p:sp>
          <p:nvSpPr>
            <p:cNvPr id="5" name="Rectangle: Rounded Corners 21">
              <a:extLst>
                <a:ext uri="{FF2B5EF4-FFF2-40B4-BE49-F238E27FC236}">
                  <a16:creationId xmlns:a16="http://schemas.microsoft.com/office/drawing/2014/main" id="{35580C7C-0B3E-5AEF-99F0-28E31C81FB9F}"/>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6" name="Rectangle: Rounded Corners 21">
              <a:extLst>
                <a:ext uri="{FF2B5EF4-FFF2-40B4-BE49-F238E27FC236}">
                  <a16:creationId xmlns:a16="http://schemas.microsoft.com/office/drawing/2014/main" id="{7F681EB7-E798-FE7B-B189-B0D97D82F326}"/>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rgbClr val="5E9732"/>
                </a:solidFill>
                <a:effectLst/>
                <a:latin typeface="Arial" charset="0"/>
              </a:endParaRPr>
            </a:p>
          </p:txBody>
        </p:sp>
        <p:sp>
          <p:nvSpPr>
            <p:cNvPr id="7" name="TextBox 6">
              <a:extLst>
                <a:ext uri="{FF2B5EF4-FFF2-40B4-BE49-F238E27FC236}">
                  <a16:creationId xmlns:a16="http://schemas.microsoft.com/office/drawing/2014/main" id="{7F8FDCA8-A237-9CD7-6A61-CB531F3DECE5}"/>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8" name="TextBox 7">
              <a:extLst>
                <a:ext uri="{FF2B5EF4-FFF2-40B4-BE49-F238E27FC236}">
                  <a16:creationId xmlns:a16="http://schemas.microsoft.com/office/drawing/2014/main" id="{5DFC4F4E-948A-AA89-977E-EBE8BDD794F9}"/>
                </a:ext>
              </a:extLst>
            </p:cNvPr>
            <p:cNvSpPr txBox="1"/>
            <p:nvPr/>
          </p:nvSpPr>
          <p:spPr>
            <a:xfrm>
              <a:off x="1921098" y="6182684"/>
              <a:ext cx="9629329" cy="646331"/>
            </a:xfrm>
            <a:prstGeom prst="rect">
              <a:avLst/>
            </a:prstGeom>
            <a:noFill/>
          </p:spPr>
          <p:txBody>
            <a:bodyPr wrap="square">
              <a:spAutoFit/>
            </a:bodyPr>
            <a:lstStyle/>
            <a:p>
              <a:r>
                <a:rPr lang="en-US" sz="1800">
                  <a:solidFill>
                    <a:schemeClr val="tx1"/>
                  </a:solidFill>
                </a:rPr>
                <a:t>Do we have an organization-wide cybersecurity policy in place? Is it followed consistently?</a:t>
              </a:r>
              <a:br>
                <a:rPr lang="en-US" sz="1800">
                  <a:solidFill>
                    <a:schemeClr val="tx1"/>
                  </a:solidFill>
                </a:rPr>
              </a:br>
              <a:r>
                <a:rPr lang="en-US" sz="1800">
                  <a:solidFill>
                    <a:schemeClr val="tx1"/>
                  </a:solidFill>
                </a:rPr>
                <a:t>Are we holding our partners and vendors to the same standards?</a:t>
              </a:r>
              <a:endParaRPr lang="en-US" sz="1800"/>
            </a:p>
          </p:txBody>
        </p:sp>
        <p:sp>
          <p:nvSpPr>
            <p:cNvPr id="9" name="Rectangle: Rounded Corners 21">
              <a:extLst>
                <a:ext uri="{FF2B5EF4-FFF2-40B4-BE49-F238E27FC236}">
                  <a16:creationId xmlns:a16="http://schemas.microsoft.com/office/drawing/2014/main" id="{BAC433A5-D371-CFB6-286F-73D0FE59DBE1}"/>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Tree>
    <p:extLst>
      <p:ext uri="{BB962C8B-B14F-4D97-AF65-F5344CB8AC3E}">
        <p14:creationId xmlns:p14="http://schemas.microsoft.com/office/powerpoint/2010/main" val="1425392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59691-53A2-5130-10A7-6941C09B00C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AF1544-4CEF-EC5C-084F-81F16D82575B}"/>
              </a:ext>
            </a:extLst>
          </p:cNvPr>
          <p:cNvSpPr>
            <a:spLocks noGrp="1"/>
          </p:cNvSpPr>
          <p:nvPr>
            <p:ph idx="1"/>
          </p:nvPr>
        </p:nvSpPr>
        <p:spPr>
          <a:xfrm>
            <a:off x="551379" y="1657312"/>
            <a:ext cx="11113478" cy="959546"/>
          </a:xfrm>
        </p:spPr>
        <p:txBody>
          <a:bodyPr/>
          <a:lstStyle/>
          <a:p>
            <a:pPr marL="0" indent="0">
              <a:buNone/>
            </a:pPr>
            <a:r>
              <a:rPr lang="en-US" dirty="0"/>
              <a:t>The following four practices are the foundation of organizational cybersecurity and should be as automatic as buckling a seatbelt:</a:t>
            </a:r>
            <a:endParaRPr lang="en-US" sz="1800" dirty="0"/>
          </a:p>
        </p:txBody>
      </p:sp>
      <p:sp>
        <p:nvSpPr>
          <p:cNvPr id="3" name="Title 2">
            <a:extLst>
              <a:ext uri="{FF2B5EF4-FFF2-40B4-BE49-F238E27FC236}">
                <a16:creationId xmlns:a16="http://schemas.microsoft.com/office/drawing/2014/main" id="{6F0DF42A-D9C5-F0E4-0238-B4AEB97194C4}"/>
              </a:ext>
            </a:extLst>
          </p:cNvPr>
          <p:cNvSpPr>
            <a:spLocks noGrp="1"/>
          </p:cNvSpPr>
          <p:nvPr>
            <p:ph type="ctrTitle"/>
          </p:nvPr>
        </p:nvSpPr>
        <p:spPr/>
        <p:txBody>
          <a:bodyPr/>
          <a:lstStyle/>
          <a:p>
            <a:r>
              <a:rPr lang="en-US" dirty="0"/>
              <a:t>Four Cybersecurity Essentials</a:t>
            </a:r>
          </a:p>
        </p:txBody>
      </p:sp>
      <p:sp>
        <p:nvSpPr>
          <p:cNvPr id="10" name="TextBox 9">
            <a:extLst>
              <a:ext uri="{FF2B5EF4-FFF2-40B4-BE49-F238E27FC236}">
                <a16:creationId xmlns:a16="http://schemas.microsoft.com/office/drawing/2014/main" id="{EA5FBB6C-56C3-677F-EBFC-AD4B956C330C}"/>
              </a:ext>
            </a:extLst>
          </p:cNvPr>
          <p:cNvSpPr txBox="1"/>
          <p:nvPr/>
        </p:nvSpPr>
        <p:spPr>
          <a:xfrm>
            <a:off x="1824683" y="2686057"/>
            <a:ext cx="9087539" cy="2923877"/>
          </a:xfrm>
          <a:prstGeom prst="rect">
            <a:avLst/>
          </a:prstGeom>
          <a:noFill/>
        </p:spPr>
        <p:txBody>
          <a:bodyPr wrap="square">
            <a:spAutoFit/>
          </a:bodyPr>
          <a:lstStyle/>
          <a:p>
            <a:pPr marL="0" indent="0">
              <a:spcBef>
                <a:spcPts val="1600"/>
              </a:spcBef>
              <a:buNone/>
            </a:pPr>
            <a:r>
              <a:rPr lang="en-US" sz="1800" b="1" dirty="0">
                <a:solidFill>
                  <a:srgbClr val="005288"/>
                </a:solidFill>
              </a:rPr>
              <a:t>Teach employees to avoid phishing </a:t>
            </a:r>
          </a:p>
          <a:p>
            <a:pPr marL="0" indent="0">
              <a:buNone/>
            </a:pPr>
            <a:r>
              <a:rPr lang="en-US" sz="1800" dirty="0"/>
              <a:t>Recognizing and reporting suspicious emails and links may prevent cyber attacks.</a:t>
            </a:r>
          </a:p>
          <a:p>
            <a:pPr marL="0" indent="0">
              <a:spcBef>
                <a:spcPts val="1600"/>
              </a:spcBef>
              <a:buNone/>
            </a:pPr>
            <a:r>
              <a:rPr lang="en-US" sz="1800" b="1" dirty="0">
                <a:solidFill>
                  <a:srgbClr val="005288"/>
                </a:solidFill>
              </a:rPr>
              <a:t>Require strong passwords </a:t>
            </a:r>
            <a:br>
              <a:rPr lang="en-US" sz="1800" dirty="0">
                <a:solidFill>
                  <a:srgbClr val="5E9732"/>
                </a:solidFill>
              </a:rPr>
            </a:br>
            <a:r>
              <a:rPr lang="en-US" sz="1800" dirty="0"/>
              <a:t>Long, random, unique passwords make accounts harder to breach.</a:t>
            </a:r>
          </a:p>
          <a:p>
            <a:pPr>
              <a:spcBef>
                <a:spcPts val="1600"/>
              </a:spcBef>
            </a:pPr>
            <a:r>
              <a:rPr lang="en-US" sz="1800" b="1" dirty="0">
                <a:solidFill>
                  <a:srgbClr val="005288"/>
                </a:solidFill>
              </a:rPr>
              <a:t>Require multifactor authentication </a:t>
            </a:r>
            <a:br>
              <a:rPr lang="en-US" sz="1800" b="1" dirty="0">
                <a:solidFill>
                  <a:srgbClr val="5E9732"/>
                </a:solidFill>
              </a:rPr>
            </a:br>
            <a:r>
              <a:rPr lang="en-US" sz="1800" dirty="0"/>
              <a:t>Adds an extra layer of protection if a password is compromised.</a:t>
            </a:r>
          </a:p>
          <a:p>
            <a:pPr marL="0" indent="0">
              <a:spcBef>
                <a:spcPts val="1600"/>
              </a:spcBef>
              <a:buNone/>
            </a:pPr>
            <a:r>
              <a:rPr lang="en-US" sz="1800" b="1" dirty="0">
                <a:solidFill>
                  <a:srgbClr val="005288"/>
                </a:solidFill>
              </a:rPr>
              <a:t>Update software</a:t>
            </a:r>
            <a:r>
              <a:rPr lang="en-US" sz="1800" dirty="0">
                <a:solidFill>
                  <a:srgbClr val="005288"/>
                </a:solidFill>
              </a:rPr>
              <a:t> </a:t>
            </a:r>
            <a:br>
              <a:rPr lang="en-US" sz="1800" dirty="0">
                <a:solidFill>
                  <a:srgbClr val="5E9732"/>
                </a:solidFill>
              </a:rPr>
            </a:br>
            <a:r>
              <a:rPr lang="en-US" sz="1800" dirty="0"/>
              <a:t>Keeps systems protected against known vulnerabilities.</a:t>
            </a:r>
          </a:p>
        </p:txBody>
      </p:sp>
      <p:grpSp>
        <p:nvGrpSpPr>
          <p:cNvPr id="13" name="Group 12">
            <a:extLst>
              <a:ext uri="{FF2B5EF4-FFF2-40B4-BE49-F238E27FC236}">
                <a16:creationId xmlns:a16="http://schemas.microsoft.com/office/drawing/2014/main" id="{40F2A756-69A3-0853-052D-7E85970302CF}"/>
              </a:ext>
            </a:extLst>
          </p:cNvPr>
          <p:cNvGrpSpPr/>
          <p:nvPr/>
        </p:nvGrpSpPr>
        <p:grpSpPr>
          <a:xfrm>
            <a:off x="-11894" y="6107979"/>
            <a:ext cx="12238184" cy="780916"/>
            <a:chOff x="-11894" y="6107979"/>
            <a:chExt cx="12238184" cy="780916"/>
          </a:xfrm>
        </p:grpSpPr>
        <p:sp>
          <p:nvSpPr>
            <p:cNvPr id="11" name="Rectangle: Rounded Corners 21">
              <a:extLst>
                <a:ext uri="{FF2B5EF4-FFF2-40B4-BE49-F238E27FC236}">
                  <a16:creationId xmlns:a16="http://schemas.microsoft.com/office/drawing/2014/main" id="{92E11A44-01BD-5EBD-8EE2-6D554B03FE14}"/>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22" name="Rectangle: Rounded Corners 21">
              <a:extLst>
                <a:ext uri="{FF2B5EF4-FFF2-40B4-BE49-F238E27FC236}">
                  <a16:creationId xmlns:a16="http://schemas.microsoft.com/office/drawing/2014/main" id="{6F2E9FB9-5584-35B0-E539-F8FD5560A2BF}"/>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5E9732"/>
                </a:solidFill>
                <a:effectLst/>
                <a:latin typeface="Arial" charset="0"/>
              </a:endParaRPr>
            </a:p>
          </p:txBody>
        </p:sp>
        <p:sp>
          <p:nvSpPr>
            <p:cNvPr id="23" name="TextBox 22">
              <a:extLst>
                <a:ext uri="{FF2B5EF4-FFF2-40B4-BE49-F238E27FC236}">
                  <a16:creationId xmlns:a16="http://schemas.microsoft.com/office/drawing/2014/main" id="{03ED1297-6794-FD07-AA03-FA9D2EE163A7}"/>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12" name="Rectangle: Rounded Corners 21">
              <a:extLst>
                <a:ext uri="{FF2B5EF4-FFF2-40B4-BE49-F238E27FC236}">
                  <a16:creationId xmlns:a16="http://schemas.microsoft.com/office/drawing/2014/main" id="{2533F464-638E-44A9-0D6C-85E643D16A20}"/>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
        <p:nvSpPr>
          <p:cNvPr id="14" name="TextBox 13">
            <a:extLst>
              <a:ext uri="{FF2B5EF4-FFF2-40B4-BE49-F238E27FC236}">
                <a16:creationId xmlns:a16="http://schemas.microsoft.com/office/drawing/2014/main" id="{B147F238-D4DD-0A7B-FF6C-3275BA6A077E}"/>
              </a:ext>
            </a:extLst>
          </p:cNvPr>
          <p:cNvSpPr txBox="1"/>
          <p:nvPr/>
        </p:nvSpPr>
        <p:spPr>
          <a:xfrm>
            <a:off x="1921099" y="6171799"/>
            <a:ext cx="10105873" cy="646331"/>
          </a:xfrm>
          <a:prstGeom prst="rect">
            <a:avLst/>
          </a:prstGeom>
          <a:noFill/>
        </p:spPr>
        <p:txBody>
          <a:bodyPr wrap="square" lIns="91440" tIns="45720" rIns="91440" bIns="45720" anchor="t">
            <a:spAutoFit/>
          </a:bodyPr>
          <a:lstStyle/>
          <a:p>
            <a:r>
              <a:rPr lang="en-US" sz="1800">
                <a:solidFill>
                  <a:schemeClr val="tx1"/>
                </a:solidFill>
              </a:rPr>
              <a:t>Are we doing these things, and are they documented in our cybersecurity policy?</a:t>
            </a:r>
            <a:br>
              <a:rPr lang="en-US" sz="1800"/>
            </a:br>
            <a:r>
              <a:rPr lang="en-US" sz="1800">
                <a:solidFill>
                  <a:schemeClr val="tx1"/>
                </a:solidFill>
              </a:rPr>
              <a:t>Is there room for improvement?</a:t>
            </a:r>
          </a:p>
        </p:txBody>
      </p:sp>
      <p:grpSp>
        <p:nvGrpSpPr>
          <p:cNvPr id="16" name="Group 15">
            <a:extLst>
              <a:ext uri="{FF2B5EF4-FFF2-40B4-BE49-F238E27FC236}">
                <a16:creationId xmlns:a16="http://schemas.microsoft.com/office/drawing/2014/main" id="{590F8546-6B40-A0AD-D71D-1D2C2F62D07B}"/>
              </a:ext>
            </a:extLst>
          </p:cNvPr>
          <p:cNvGrpSpPr/>
          <p:nvPr/>
        </p:nvGrpSpPr>
        <p:grpSpPr>
          <a:xfrm>
            <a:off x="580208" y="2579038"/>
            <a:ext cx="934307" cy="3054458"/>
            <a:chOff x="664432" y="2579038"/>
            <a:chExt cx="934307" cy="3054458"/>
          </a:xfrm>
        </p:grpSpPr>
        <p:pic>
          <p:nvPicPr>
            <p:cNvPr id="15" name="Picture 14">
              <a:extLst>
                <a:ext uri="{FF2B5EF4-FFF2-40B4-BE49-F238E27FC236}">
                  <a16:creationId xmlns:a16="http://schemas.microsoft.com/office/drawing/2014/main" id="{4F47A835-09C8-61E1-A456-627FC59820DF}"/>
                </a:ext>
              </a:extLst>
            </p:cNvPr>
            <p:cNvPicPr>
              <a:picLocks noChangeAspect="1"/>
            </p:cNvPicPr>
            <p:nvPr/>
          </p:nvPicPr>
          <p:blipFill>
            <a:blip r:embed="rId3"/>
            <a:stretch>
              <a:fillRect/>
            </a:stretch>
          </p:blipFill>
          <p:spPr>
            <a:xfrm>
              <a:off x="680040" y="2579038"/>
              <a:ext cx="882069" cy="882068"/>
            </a:xfrm>
            <a:prstGeom prst="rect">
              <a:avLst/>
            </a:prstGeom>
          </p:spPr>
        </p:pic>
        <p:pic>
          <p:nvPicPr>
            <p:cNvPr id="17" name="Picture 16">
              <a:extLst>
                <a:ext uri="{FF2B5EF4-FFF2-40B4-BE49-F238E27FC236}">
                  <a16:creationId xmlns:a16="http://schemas.microsoft.com/office/drawing/2014/main" id="{59222E17-6A6A-94DE-EF84-886C1B464FB0}"/>
                </a:ext>
              </a:extLst>
            </p:cNvPr>
            <p:cNvPicPr>
              <a:picLocks noChangeAspect="1"/>
            </p:cNvPicPr>
            <p:nvPr/>
          </p:nvPicPr>
          <p:blipFill>
            <a:blip r:embed="rId4"/>
            <a:stretch>
              <a:fillRect/>
            </a:stretch>
          </p:blipFill>
          <p:spPr>
            <a:xfrm>
              <a:off x="664432" y="4751427"/>
              <a:ext cx="882069" cy="882069"/>
            </a:xfrm>
            <a:prstGeom prst="rect">
              <a:avLst/>
            </a:prstGeom>
          </p:spPr>
        </p:pic>
        <p:pic>
          <p:nvPicPr>
            <p:cNvPr id="19" name="Picture 18">
              <a:extLst>
                <a:ext uri="{FF2B5EF4-FFF2-40B4-BE49-F238E27FC236}">
                  <a16:creationId xmlns:a16="http://schemas.microsoft.com/office/drawing/2014/main" id="{FF42F1EC-264D-98FF-58BD-FEB9371E354C}"/>
                </a:ext>
              </a:extLst>
            </p:cNvPr>
            <p:cNvPicPr>
              <a:picLocks noChangeAspect="1"/>
            </p:cNvPicPr>
            <p:nvPr/>
          </p:nvPicPr>
          <p:blipFill>
            <a:blip r:embed="rId5"/>
            <a:stretch>
              <a:fillRect/>
            </a:stretch>
          </p:blipFill>
          <p:spPr>
            <a:xfrm>
              <a:off x="669550" y="4011442"/>
              <a:ext cx="929189" cy="929189"/>
            </a:xfrm>
            <a:prstGeom prst="rect">
              <a:avLst/>
            </a:prstGeom>
          </p:spPr>
        </p:pic>
        <p:pic>
          <p:nvPicPr>
            <p:cNvPr id="21" name="Picture 20">
              <a:extLst>
                <a:ext uri="{FF2B5EF4-FFF2-40B4-BE49-F238E27FC236}">
                  <a16:creationId xmlns:a16="http://schemas.microsoft.com/office/drawing/2014/main" id="{5EF72DF7-3D35-AE21-3475-AA6399B31346}"/>
                </a:ext>
              </a:extLst>
            </p:cNvPr>
            <p:cNvPicPr>
              <a:picLocks noChangeAspect="1"/>
            </p:cNvPicPr>
            <p:nvPr/>
          </p:nvPicPr>
          <p:blipFill>
            <a:blip r:embed="rId6"/>
            <a:stretch>
              <a:fillRect/>
            </a:stretch>
          </p:blipFill>
          <p:spPr>
            <a:xfrm>
              <a:off x="669752" y="3275482"/>
              <a:ext cx="882069" cy="882068"/>
            </a:xfrm>
            <a:prstGeom prst="rect">
              <a:avLst/>
            </a:prstGeom>
          </p:spPr>
        </p:pic>
      </p:grpSp>
    </p:spTree>
    <p:extLst>
      <p:ext uri="{BB962C8B-B14F-4D97-AF65-F5344CB8AC3E}">
        <p14:creationId xmlns:p14="http://schemas.microsoft.com/office/powerpoint/2010/main" val="172561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B22399-81E3-7C02-2AC9-91BE90C49EAB}"/>
              </a:ext>
            </a:extLst>
          </p:cNvPr>
          <p:cNvSpPr>
            <a:spLocks noGrp="1"/>
          </p:cNvSpPr>
          <p:nvPr>
            <p:ph idx="1"/>
          </p:nvPr>
        </p:nvSpPr>
        <p:spPr>
          <a:xfrm>
            <a:off x="522863" y="1808312"/>
            <a:ext cx="10560821" cy="895852"/>
          </a:xfrm>
        </p:spPr>
        <p:txBody>
          <a:bodyPr lIns="91440" tIns="45720" rIns="91440" bIns="45720" anchor="t"/>
          <a:lstStyle/>
          <a:p>
            <a:pPr marL="0" indent="0">
              <a:buNone/>
            </a:pPr>
            <a:r>
              <a:rPr lang="en-US" dirty="0"/>
              <a:t>Once the core protections are in place, we can strengthen our defenses with additional practices:</a:t>
            </a:r>
          </a:p>
        </p:txBody>
      </p:sp>
      <p:sp>
        <p:nvSpPr>
          <p:cNvPr id="3" name="Title 2">
            <a:extLst>
              <a:ext uri="{FF2B5EF4-FFF2-40B4-BE49-F238E27FC236}">
                <a16:creationId xmlns:a16="http://schemas.microsoft.com/office/drawing/2014/main" id="{B7998FB6-D639-4D5A-DBEC-726EBB9984DC}"/>
              </a:ext>
            </a:extLst>
          </p:cNvPr>
          <p:cNvSpPr>
            <a:spLocks noGrp="1"/>
          </p:cNvSpPr>
          <p:nvPr>
            <p:ph type="ctrTitle"/>
          </p:nvPr>
        </p:nvSpPr>
        <p:spPr/>
        <p:txBody>
          <a:bodyPr/>
          <a:lstStyle/>
          <a:p>
            <a:r>
              <a:rPr lang="en-US" dirty="0"/>
              <a:t>Level Up Our Defenses </a:t>
            </a:r>
          </a:p>
        </p:txBody>
      </p:sp>
      <p:sp>
        <p:nvSpPr>
          <p:cNvPr id="12" name="TextBox 11">
            <a:extLst>
              <a:ext uri="{FF2B5EF4-FFF2-40B4-BE49-F238E27FC236}">
                <a16:creationId xmlns:a16="http://schemas.microsoft.com/office/drawing/2014/main" id="{F79A3E34-FB2D-018A-38D9-8BC8E71819DB}"/>
              </a:ext>
            </a:extLst>
          </p:cNvPr>
          <p:cNvSpPr txBox="1"/>
          <p:nvPr/>
        </p:nvSpPr>
        <p:spPr>
          <a:xfrm>
            <a:off x="1777177" y="2913889"/>
            <a:ext cx="7667610" cy="2369880"/>
          </a:xfrm>
          <a:prstGeom prst="rect">
            <a:avLst/>
          </a:prstGeom>
          <a:noFill/>
        </p:spPr>
        <p:txBody>
          <a:bodyPr wrap="square">
            <a:spAutoFit/>
          </a:bodyPr>
          <a:lstStyle/>
          <a:p>
            <a:pPr marL="0" indent="0">
              <a:spcBef>
                <a:spcPts val="1600"/>
              </a:spcBef>
              <a:buNone/>
            </a:pPr>
            <a:r>
              <a:rPr lang="en-US" sz="1800" b="1" dirty="0">
                <a:solidFill>
                  <a:srgbClr val="005288"/>
                </a:solidFill>
              </a:rPr>
              <a:t>Use logging and monitoring</a:t>
            </a:r>
          </a:p>
          <a:p>
            <a:pPr marL="0" indent="0">
              <a:buNone/>
            </a:pPr>
            <a:r>
              <a:rPr lang="en-US" sz="1800" dirty="0"/>
              <a:t>Helps detect suspicious activity early to prevent or limit damage.</a:t>
            </a:r>
          </a:p>
          <a:p>
            <a:pPr marL="0" indent="0">
              <a:spcBef>
                <a:spcPts val="2400"/>
              </a:spcBef>
              <a:buNone/>
            </a:pPr>
            <a:r>
              <a:rPr lang="en-US" sz="1800" b="1" dirty="0">
                <a:solidFill>
                  <a:srgbClr val="005288"/>
                </a:solidFill>
              </a:rPr>
              <a:t>Back up data</a:t>
            </a:r>
            <a:br>
              <a:rPr lang="en-US" sz="1800" dirty="0">
                <a:solidFill>
                  <a:srgbClr val="5E9732"/>
                </a:solidFill>
              </a:rPr>
            </a:br>
            <a:r>
              <a:rPr lang="en-US" sz="1800" dirty="0"/>
              <a:t>Ensures you can recover quickly from ransomware or data loss.</a:t>
            </a:r>
          </a:p>
          <a:p>
            <a:pPr>
              <a:spcBef>
                <a:spcPts val="2400"/>
              </a:spcBef>
            </a:pPr>
            <a:r>
              <a:rPr lang="en-US" sz="1800" b="1" dirty="0">
                <a:solidFill>
                  <a:srgbClr val="005288"/>
                </a:solidFill>
              </a:rPr>
              <a:t>Encrypt data</a:t>
            </a:r>
            <a:br>
              <a:rPr lang="en-US" sz="1800" b="1" dirty="0">
                <a:solidFill>
                  <a:srgbClr val="5E9732"/>
                </a:solidFill>
              </a:rPr>
            </a:br>
            <a:r>
              <a:rPr lang="en-US" sz="1800" dirty="0"/>
              <a:t>Makes stolen data unreadable without the proper key.</a:t>
            </a:r>
          </a:p>
        </p:txBody>
      </p:sp>
      <p:sp>
        <p:nvSpPr>
          <p:cNvPr id="21" name="TextBox 20">
            <a:extLst>
              <a:ext uri="{FF2B5EF4-FFF2-40B4-BE49-F238E27FC236}">
                <a16:creationId xmlns:a16="http://schemas.microsoft.com/office/drawing/2014/main" id="{5E2774AC-27B0-B45D-AB22-5DDBFDE3651D}"/>
              </a:ext>
            </a:extLst>
          </p:cNvPr>
          <p:cNvSpPr txBox="1"/>
          <p:nvPr/>
        </p:nvSpPr>
        <p:spPr>
          <a:xfrm>
            <a:off x="2440457" y="5531642"/>
            <a:ext cx="8963025" cy="646331"/>
          </a:xfrm>
          <a:prstGeom prst="rect">
            <a:avLst/>
          </a:prstGeom>
          <a:noFill/>
        </p:spPr>
        <p:txBody>
          <a:bodyPr wrap="square">
            <a:spAutoFit/>
          </a:bodyPr>
          <a:lstStyle/>
          <a:p>
            <a:r>
              <a:rPr lang="en-US" sz="1800">
                <a:solidFill>
                  <a:schemeClr val="tx1"/>
                </a:solidFill>
              </a:rPr>
              <a:t>Are we doing these things, and are they documented in our cybersecurity policy? </a:t>
            </a:r>
            <a:br>
              <a:rPr lang="en-US" sz="1800">
                <a:solidFill>
                  <a:schemeClr val="tx1"/>
                </a:solidFill>
              </a:rPr>
            </a:br>
            <a:r>
              <a:rPr lang="en-US" sz="1800">
                <a:solidFill>
                  <a:schemeClr val="tx1"/>
                </a:solidFill>
              </a:rPr>
              <a:t>Is there room for improvement?</a:t>
            </a:r>
            <a:endParaRPr lang="en-US" sz="1800"/>
          </a:p>
        </p:txBody>
      </p:sp>
      <p:grpSp>
        <p:nvGrpSpPr>
          <p:cNvPr id="6" name="Group 5">
            <a:extLst>
              <a:ext uri="{FF2B5EF4-FFF2-40B4-BE49-F238E27FC236}">
                <a16:creationId xmlns:a16="http://schemas.microsoft.com/office/drawing/2014/main" id="{8C5B7C16-58E9-14AB-5EB5-31C89C580AC3}"/>
              </a:ext>
            </a:extLst>
          </p:cNvPr>
          <p:cNvGrpSpPr/>
          <p:nvPr/>
        </p:nvGrpSpPr>
        <p:grpSpPr>
          <a:xfrm>
            <a:off x="-11894" y="6107979"/>
            <a:ext cx="12238184" cy="780916"/>
            <a:chOff x="-11894" y="6107979"/>
            <a:chExt cx="12238184" cy="780916"/>
          </a:xfrm>
        </p:grpSpPr>
        <p:sp>
          <p:nvSpPr>
            <p:cNvPr id="10" name="Rectangle: Rounded Corners 21">
              <a:extLst>
                <a:ext uri="{FF2B5EF4-FFF2-40B4-BE49-F238E27FC236}">
                  <a16:creationId xmlns:a16="http://schemas.microsoft.com/office/drawing/2014/main" id="{D69CA6BB-C0F4-26EA-197F-4AC3F89A6F54}"/>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11" name="Rectangle: Rounded Corners 21">
              <a:extLst>
                <a:ext uri="{FF2B5EF4-FFF2-40B4-BE49-F238E27FC236}">
                  <a16:creationId xmlns:a16="http://schemas.microsoft.com/office/drawing/2014/main" id="{CBA17F71-7AE6-B6E1-1259-10FD6715DA85}"/>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rgbClr val="5E9732"/>
                </a:solidFill>
                <a:effectLst/>
                <a:latin typeface="Arial" charset="0"/>
              </a:endParaRPr>
            </a:p>
          </p:txBody>
        </p:sp>
        <p:sp>
          <p:nvSpPr>
            <p:cNvPr id="13" name="TextBox 12">
              <a:extLst>
                <a:ext uri="{FF2B5EF4-FFF2-40B4-BE49-F238E27FC236}">
                  <a16:creationId xmlns:a16="http://schemas.microsoft.com/office/drawing/2014/main" id="{1C794DCC-C6E8-4E5B-69EA-DFCF377AD0F4}"/>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14" name="TextBox 13">
              <a:extLst>
                <a:ext uri="{FF2B5EF4-FFF2-40B4-BE49-F238E27FC236}">
                  <a16:creationId xmlns:a16="http://schemas.microsoft.com/office/drawing/2014/main" id="{58CE6918-FE44-B0D7-907E-2328361A3211}"/>
                </a:ext>
              </a:extLst>
            </p:cNvPr>
            <p:cNvSpPr txBox="1"/>
            <p:nvPr/>
          </p:nvSpPr>
          <p:spPr>
            <a:xfrm>
              <a:off x="1921099" y="6171799"/>
              <a:ext cx="10105873" cy="646331"/>
            </a:xfrm>
            <a:prstGeom prst="rect">
              <a:avLst/>
            </a:prstGeom>
            <a:noFill/>
          </p:spPr>
          <p:txBody>
            <a:bodyPr wrap="square" lIns="91440" tIns="45720" rIns="91440" bIns="45720" anchor="t">
              <a:spAutoFit/>
            </a:bodyPr>
            <a:lstStyle/>
            <a:p>
              <a:r>
                <a:rPr lang="en-US" sz="1800">
                  <a:solidFill>
                    <a:schemeClr val="tx1"/>
                  </a:solidFill>
                </a:rPr>
                <a:t>Are we doing these things, and are they documented in our cybersecurity policy?</a:t>
              </a:r>
              <a:br>
                <a:rPr lang="en-US" sz="1800"/>
              </a:br>
              <a:r>
                <a:rPr lang="en-US" sz="1800">
                  <a:solidFill>
                    <a:schemeClr val="tx1"/>
                  </a:solidFill>
                </a:rPr>
                <a:t>Is there room for improvement?</a:t>
              </a:r>
            </a:p>
          </p:txBody>
        </p:sp>
        <p:sp>
          <p:nvSpPr>
            <p:cNvPr id="18" name="Rectangle: Rounded Corners 21">
              <a:extLst>
                <a:ext uri="{FF2B5EF4-FFF2-40B4-BE49-F238E27FC236}">
                  <a16:creationId xmlns:a16="http://schemas.microsoft.com/office/drawing/2014/main" id="{053C001D-2629-49D6-35E9-CD27D33B195E}"/>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pic>
        <p:nvPicPr>
          <p:cNvPr id="5" name="Picture 4">
            <a:extLst>
              <a:ext uri="{FF2B5EF4-FFF2-40B4-BE49-F238E27FC236}">
                <a16:creationId xmlns:a16="http://schemas.microsoft.com/office/drawing/2014/main" id="{0259D947-8FA0-9BDE-4EC3-11E6EA29EF8B}"/>
              </a:ext>
            </a:extLst>
          </p:cNvPr>
          <p:cNvPicPr>
            <a:picLocks noChangeAspect="1"/>
          </p:cNvPicPr>
          <p:nvPr/>
        </p:nvPicPr>
        <p:blipFill>
          <a:blip r:embed="rId3"/>
          <a:stretch>
            <a:fillRect/>
          </a:stretch>
        </p:blipFill>
        <p:spPr>
          <a:xfrm>
            <a:off x="493557" y="3553667"/>
            <a:ext cx="895852" cy="895852"/>
          </a:xfrm>
          <a:prstGeom prst="rect">
            <a:avLst/>
          </a:prstGeom>
        </p:spPr>
      </p:pic>
      <p:pic>
        <p:nvPicPr>
          <p:cNvPr id="22" name="Picture 21">
            <a:extLst>
              <a:ext uri="{FF2B5EF4-FFF2-40B4-BE49-F238E27FC236}">
                <a16:creationId xmlns:a16="http://schemas.microsoft.com/office/drawing/2014/main" id="{C568D0A1-3D2B-84D9-D2A1-0AA831CFDE72}"/>
              </a:ext>
            </a:extLst>
          </p:cNvPr>
          <p:cNvPicPr>
            <a:picLocks noChangeAspect="1"/>
          </p:cNvPicPr>
          <p:nvPr/>
        </p:nvPicPr>
        <p:blipFill>
          <a:blip r:embed="rId4"/>
          <a:stretch>
            <a:fillRect/>
          </a:stretch>
        </p:blipFill>
        <p:spPr>
          <a:xfrm>
            <a:off x="574843" y="2740260"/>
            <a:ext cx="895852" cy="895852"/>
          </a:xfrm>
          <a:prstGeom prst="rect">
            <a:avLst/>
          </a:prstGeom>
        </p:spPr>
      </p:pic>
      <p:pic>
        <p:nvPicPr>
          <p:cNvPr id="24" name="Picture 23">
            <a:extLst>
              <a:ext uri="{FF2B5EF4-FFF2-40B4-BE49-F238E27FC236}">
                <a16:creationId xmlns:a16="http://schemas.microsoft.com/office/drawing/2014/main" id="{AE2363CE-AC44-5E62-4CE1-04FC413E5FF8}"/>
              </a:ext>
            </a:extLst>
          </p:cNvPr>
          <p:cNvPicPr>
            <a:picLocks noChangeAspect="1"/>
          </p:cNvPicPr>
          <p:nvPr/>
        </p:nvPicPr>
        <p:blipFill>
          <a:blip r:embed="rId5"/>
          <a:stretch>
            <a:fillRect/>
          </a:stretch>
        </p:blipFill>
        <p:spPr>
          <a:xfrm>
            <a:off x="425128" y="4459376"/>
            <a:ext cx="895852" cy="895852"/>
          </a:xfrm>
          <a:prstGeom prst="rect">
            <a:avLst/>
          </a:prstGeom>
        </p:spPr>
      </p:pic>
    </p:spTree>
    <p:extLst>
      <p:ext uri="{BB962C8B-B14F-4D97-AF65-F5344CB8AC3E}">
        <p14:creationId xmlns:p14="http://schemas.microsoft.com/office/powerpoint/2010/main" val="1779932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B493A-5AAF-23AF-0DEB-59AD58016A9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6A65DF-D326-F16F-9C8A-DA9B69A830D2}"/>
              </a:ext>
            </a:extLst>
          </p:cNvPr>
          <p:cNvSpPr>
            <a:spLocks noGrp="1"/>
          </p:cNvSpPr>
          <p:nvPr>
            <p:ph idx="1"/>
          </p:nvPr>
        </p:nvSpPr>
        <p:spPr>
          <a:xfrm>
            <a:off x="610289" y="1897338"/>
            <a:ext cx="10560821" cy="895852"/>
          </a:xfrm>
        </p:spPr>
        <p:txBody>
          <a:bodyPr lIns="91440" tIns="45720" rIns="91440" bIns="45720" anchor="t"/>
          <a:lstStyle/>
          <a:p>
            <a:pPr marL="0" indent="0">
              <a:buNone/>
            </a:pPr>
            <a:r>
              <a:rPr lang="en-US" dirty="0"/>
              <a:t>More ways to increase your cybersecurity:</a:t>
            </a:r>
          </a:p>
        </p:txBody>
      </p:sp>
      <p:sp>
        <p:nvSpPr>
          <p:cNvPr id="3" name="Title 2">
            <a:extLst>
              <a:ext uri="{FF2B5EF4-FFF2-40B4-BE49-F238E27FC236}">
                <a16:creationId xmlns:a16="http://schemas.microsoft.com/office/drawing/2014/main" id="{42948BA4-1B2D-6886-4476-E3E878E9F235}"/>
              </a:ext>
            </a:extLst>
          </p:cNvPr>
          <p:cNvSpPr>
            <a:spLocks noGrp="1"/>
          </p:cNvSpPr>
          <p:nvPr>
            <p:ph type="ctrTitle"/>
          </p:nvPr>
        </p:nvSpPr>
        <p:spPr/>
        <p:txBody>
          <a:bodyPr/>
          <a:lstStyle/>
          <a:p>
            <a:r>
              <a:rPr lang="en-US" dirty="0"/>
              <a:t>Additional Practices</a:t>
            </a:r>
            <a:br>
              <a:rPr lang="en-US" dirty="0"/>
            </a:br>
            <a:endParaRPr lang="en-US" dirty="0"/>
          </a:p>
        </p:txBody>
      </p:sp>
      <p:sp>
        <p:nvSpPr>
          <p:cNvPr id="21" name="TextBox 20">
            <a:extLst>
              <a:ext uri="{FF2B5EF4-FFF2-40B4-BE49-F238E27FC236}">
                <a16:creationId xmlns:a16="http://schemas.microsoft.com/office/drawing/2014/main" id="{3F0A79DD-596A-68A2-35AD-B325581100A8}"/>
              </a:ext>
            </a:extLst>
          </p:cNvPr>
          <p:cNvSpPr txBox="1"/>
          <p:nvPr/>
        </p:nvSpPr>
        <p:spPr>
          <a:xfrm>
            <a:off x="2440457" y="5531642"/>
            <a:ext cx="8963025" cy="646331"/>
          </a:xfrm>
          <a:prstGeom prst="rect">
            <a:avLst/>
          </a:prstGeom>
          <a:noFill/>
        </p:spPr>
        <p:txBody>
          <a:bodyPr wrap="square">
            <a:spAutoFit/>
          </a:bodyPr>
          <a:lstStyle/>
          <a:p>
            <a:r>
              <a:rPr lang="en-US" sz="1800">
                <a:solidFill>
                  <a:schemeClr val="tx1"/>
                </a:solidFill>
              </a:rPr>
              <a:t>Are we doing these things, and are they documented in our cybersecurity policy? </a:t>
            </a:r>
            <a:br>
              <a:rPr lang="en-US" sz="1800">
                <a:solidFill>
                  <a:schemeClr val="tx1"/>
                </a:solidFill>
              </a:rPr>
            </a:br>
            <a:r>
              <a:rPr lang="en-US" sz="1800">
                <a:solidFill>
                  <a:schemeClr val="tx1"/>
                </a:solidFill>
              </a:rPr>
              <a:t>Is there room for improvement?</a:t>
            </a:r>
            <a:endParaRPr lang="en-US" sz="1800"/>
          </a:p>
        </p:txBody>
      </p:sp>
      <p:grpSp>
        <p:nvGrpSpPr>
          <p:cNvPr id="6" name="Group 5">
            <a:extLst>
              <a:ext uri="{FF2B5EF4-FFF2-40B4-BE49-F238E27FC236}">
                <a16:creationId xmlns:a16="http://schemas.microsoft.com/office/drawing/2014/main" id="{D0AF711D-438B-46A4-7280-5179C3F19AF5}"/>
              </a:ext>
            </a:extLst>
          </p:cNvPr>
          <p:cNvGrpSpPr/>
          <p:nvPr/>
        </p:nvGrpSpPr>
        <p:grpSpPr>
          <a:xfrm>
            <a:off x="-11894" y="6107979"/>
            <a:ext cx="12238184" cy="780916"/>
            <a:chOff x="-11894" y="6107979"/>
            <a:chExt cx="12238184" cy="780916"/>
          </a:xfrm>
        </p:grpSpPr>
        <p:sp>
          <p:nvSpPr>
            <p:cNvPr id="10" name="Rectangle: Rounded Corners 21">
              <a:extLst>
                <a:ext uri="{FF2B5EF4-FFF2-40B4-BE49-F238E27FC236}">
                  <a16:creationId xmlns:a16="http://schemas.microsoft.com/office/drawing/2014/main" id="{7F8BA578-4FED-85F8-E059-61D433B2E053}"/>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11" name="Rectangle: Rounded Corners 21">
              <a:extLst>
                <a:ext uri="{FF2B5EF4-FFF2-40B4-BE49-F238E27FC236}">
                  <a16:creationId xmlns:a16="http://schemas.microsoft.com/office/drawing/2014/main" id="{6773F565-737B-D32D-F2FD-D0B10723CEF8}"/>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5E9732"/>
                </a:solidFill>
                <a:effectLst/>
                <a:latin typeface="Arial" charset="0"/>
              </a:endParaRPr>
            </a:p>
          </p:txBody>
        </p:sp>
        <p:sp>
          <p:nvSpPr>
            <p:cNvPr id="13" name="TextBox 12">
              <a:extLst>
                <a:ext uri="{FF2B5EF4-FFF2-40B4-BE49-F238E27FC236}">
                  <a16:creationId xmlns:a16="http://schemas.microsoft.com/office/drawing/2014/main" id="{E9486B58-A606-862E-9502-5837C5F6035B}"/>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14" name="TextBox 13">
              <a:extLst>
                <a:ext uri="{FF2B5EF4-FFF2-40B4-BE49-F238E27FC236}">
                  <a16:creationId xmlns:a16="http://schemas.microsoft.com/office/drawing/2014/main" id="{F0D19222-A233-0CA0-504D-A31983831C58}"/>
                </a:ext>
              </a:extLst>
            </p:cNvPr>
            <p:cNvSpPr txBox="1"/>
            <p:nvPr/>
          </p:nvSpPr>
          <p:spPr>
            <a:xfrm>
              <a:off x="1921099" y="6171799"/>
              <a:ext cx="10105873" cy="646331"/>
            </a:xfrm>
            <a:prstGeom prst="rect">
              <a:avLst/>
            </a:prstGeom>
            <a:noFill/>
          </p:spPr>
          <p:txBody>
            <a:bodyPr wrap="square" lIns="91440" tIns="45720" rIns="91440" bIns="45720" anchor="t">
              <a:spAutoFit/>
            </a:bodyPr>
            <a:lstStyle/>
            <a:p>
              <a:r>
                <a:rPr lang="en-US" sz="1800">
                  <a:solidFill>
                    <a:schemeClr val="tx1"/>
                  </a:solidFill>
                </a:rPr>
                <a:t>Are we doing these things, and are they documented in our cybersecurity policy?</a:t>
              </a:r>
              <a:br>
                <a:rPr lang="en-US" sz="1800"/>
              </a:br>
              <a:r>
                <a:rPr lang="en-US" sz="1800">
                  <a:solidFill>
                    <a:schemeClr val="tx1"/>
                  </a:solidFill>
                </a:rPr>
                <a:t>Is there room for improvement?</a:t>
              </a:r>
            </a:p>
          </p:txBody>
        </p:sp>
        <p:sp>
          <p:nvSpPr>
            <p:cNvPr id="18" name="Rectangle: Rounded Corners 21">
              <a:extLst>
                <a:ext uri="{FF2B5EF4-FFF2-40B4-BE49-F238E27FC236}">
                  <a16:creationId xmlns:a16="http://schemas.microsoft.com/office/drawing/2014/main" id="{6F47A387-6F0A-9940-2C98-EEAA5C67CDF0}"/>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
        <p:nvSpPr>
          <p:cNvPr id="25" name="TextBox 24">
            <a:extLst>
              <a:ext uri="{FF2B5EF4-FFF2-40B4-BE49-F238E27FC236}">
                <a16:creationId xmlns:a16="http://schemas.microsoft.com/office/drawing/2014/main" id="{59AD3FEE-844D-76E3-7B05-C3A550BB646A}"/>
              </a:ext>
            </a:extLst>
          </p:cNvPr>
          <p:cNvSpPr txBox="1"/>
          <p:nvPr/>
        </p:nvSpPr>
        <p:spPr>
          <a:xfrm>
            <a:off x="2126226" y="2720561"/>
            <a:ext cx="8724654" cy="2062103"/>
          </a:xfrm>
          <a:prstGeom prst="rect">
            <a:avLst/>
          </a:prstGeom>
          <a:noFill/>
        </p:spPr>
        <p:txBody>
          <a:bodyPr wrap="square" lIns="91440" tIns="45720" rIns="91440" bIns="45720" anchor="t">
            <a:spAutoFit/>
          </a:bodyPr>
          <a:lstStyle/>
          <a:p>
            <a:pPr>
              <a:spcBef>
                <a:spcPts val="1600"/>
              </a:spcBef>
            </a:pPr>
            <a:r>
              <a:rPr lang="en-US" sz="1800" b="1" dirty="0">
                <a:solidFill>
                  <a:srgbClr val="005288"/>
                </a:solidFill>
              </a:rPr>
              <a:t>Share cyber incident information with CISA</a:t>
            </a:r>
          </a:p>
          <a:p>
            <a:r>
              <a:rPr lang="en-US" sz="1800" dirty="0"/>
              <a:t>Early reporting helps protect other organizations and improves national defense.</a:t>
            </a:r>
          </a:p>
          <a:p>
            <a:r>
              <a:rPr lang="en-US" sz="1800" dirty="0">
                <a:hlinkClick r:id="rId3"/>
              </a:rPr>
              <a:t>cisa.gov/report </a:t>
            </a:r>
            <a:endParaRPr lang="en-US" sz="1800" dirty="0"/>
          </a:p>
          <a:p>
            <a:pPr>
              <a:spcBef>
                <a:spcPts val="2400"/>
              </a:spcBef>
            </a:pPr>
            <a:r>
              <a:rPr lang="en-US" sz="1800" b="1" dirty="0">
                <a:solidFill>
                  <a:srgbClr val="005288"/>
                </a:solidFill>
              </a:rPr>
              <a:t>Migrate to a .gov domain (*for government organizations only)</a:t>
            </a:r>
            <a:br>
              <a:rPr lang="en-US" sz="1800" dirty="0">
                <a:solidFill>
                  <a:srgbClr val="005288"/>
                </a:solidFill>
              </a:rPr>
            </a:br>
            <a:r>
              <a:rPr lang="en-US" sz="1800" dirty="0"/>
              <a:t>Builds trust and improves security for public-facing services.</a:t>
            </a:r>
            <a:br>
              <a:rPr lang="en-US" sz="1800" dirty="0"/>
            </a:br>
            <a:r>
              <a:rPr lang="en-US" sz="1800" dirty="0"/>
              <a:t>Check eligibility and learn more at </a:t>
            </a:r>
            <a:r>
              <a:rPr lang="en-US" sz="1800" dirty="0">
                <a:hlinkClick r:id="rId4"/>
              </a:rPr>
              <a:t>get.gov </a:t>
            </a:r>
            <a:endParaRPr lang="en-US" sz="1800" dirty="0"/>
          </a:p>
        </p:txBody>
      </p:sp>
      <p:grpSp>
        <p:nvGrpSpPr>
          <p:cNvPr id="29" name="Group 28">
            <a:extLst>
              <a:ext uri="{FF2B5EF4-FFF2-40B4-BE49-F238E27FC236}">
                <a16:creationId xmlns:a16="http://schemas.microsoft.com/office/drawing/2014/main" id="{7E3EDE4E-F0CB-558D-5145-39F3F6397EC7}"/>
              </a:ext>
            </a:extLst>
          </p:cNvPr>
          <p:cNvGrpSpPr/>
          <p:nvPr/>
        </p:nvGrpSpPr>
        <p:grpSpPr>
          <a:xfrm>
            <a:off x="583438" y="2655984"/>
            <a:ext cx="1176898" cy="2109010"/>
            <a:chOff x="1552128" y="2786184"/>
            <a:chExt cx="1171918" cy="2109010"/>
          </a:xfrm>
        </p:grpSpPr>
        <p:pic>
          <p:nvPicPr>
            <p:cNvPr id="27" name="Picture 26" descr="A blue and white logo with a bird and a city in the background&#10;&#10;AI-generated content may be incorrect.">
              <a:extLst>
                <a:ext uri="{FF2B5EF4-FFF2-40B4-BE49-F238E27FC236}">
                  <a16:creationId xmlns:a16="http://schemas.microsoft.com/office/drawing/2014/main" id="{A1BE17CE-07A3-E30D-26C2-B9765A5B69FD}"/>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16065" y="2786184"/>
              <a:ext cx="844044" cy="844044"/>
            </a:xfrm>
            <a:prstGeom prst="rect">
              <a:avLst/>
            </a:prstGeom>
          </p:spPr>
        </p:pic>
        <p:pic>
          <p:nvPicPr>
            <p:cNvPr id="28" name="Picture 27" descr="A blue text on a white circle with dots&#10;&#10;AI-generated content may be incorrect.">
              <a:extLst>
                <a:ext uri="{FF2B5EF4-FFF2-40B4-BE49-F238E27FC236}">
                  <a16:creationId xmlns:a16="http://schemas.microsoft.com/office/drawing/2014/main" id="{F068C8D5-F386-043E-EDD9-8BA628B78FE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552128" y="3887723"/>
              <a:ext cx="1171918" cy="1007471"/>
            </a:xfrm>
            <a:prstGeom prst="rect">
              <a:avLst/>
            </a:prstGeom>
          </p:spPr>
        </p:pic>
      </p:grpSp>
    </p:spTree>
    <p:extLst>
      <p:ext uri="{BB962C8B-B14F-4D97-AF65-F5344CB8AC3E}">
        <p14:creationId xmlns:p14="http://schemas.microsoft.com/office/powerpoint/2010/main" val="181470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0C1742-9208-9CD4-E774-F98D56BB9854}"/>
              </a:ext>
            </a:extLst>
          </p:cNvPr>
          <p:cNvSpPr>
            <a:spLocks noGrp="1"/>
          </p:cNvSpPr>
          <p:nvPr>
            <p:ph idx="1"/>
          </p:nvPr>
        </p:nvSpPr>
        <p:spPr>
          <a:xfrm>
            <a:off x="556895" y="1775969"/>
            <a:ext cx="11147425" cy="3532631"/>
          </a:xfrm>
        </p:spPr>
        <p:txBody>
          <a:bodyPr lIns="91440" tIns="45720" rIns="91440" bIns="45720" anchor="t"/>
          <a:lstStyle/>
          <a:p>
            <a:pPr marL="0" indent="0">
              <a:buNone/>
            </a:pPr>
            <a:r>
              <a:rPr lang="en-US" b="1" dirty="0"/>
              <a:t>New actions for 2026 (Cyber Performance Goals):</a:t>
            </a:r>
            <a:r>
              <a:rPr lang="en-US" dirty="0"/>
              <a:t> </a:t>
            </a:r>
          </a:p>
          <a:p>
            <a:pPr marL="233045" indent="-233045">
              <a:buClr>
                <a:srgbClr val="0078AE"/>
              </a:buClr>
            </a:pPr>
            <a:r>
              <a:rPr lang="en-US" sz="1800" b="1">
                <a:solidFill>
                  <a:srgbClr val="242424"/>
                </a:solidFill>
                <a:highlight>
                  <a:srgbClr val="FFFFFF"/>
                </a:highlight>
                <a:latin typeface="Arial"/>
                <a:cs typeface="Arial"/>
              </a:rPr>
              <a:t>Have an Incident Response plan (IR) and use it! </a:t>
            </a:r>
            <a:r>
              <a:rPr lang="en-US" sz="1800" dirty="0">
                <a:solidFill>
                  <a:srgbClr val="242424"/>
                </a:solidFill>
                <a:highlight>
                  <a:srgbClr val="FFFFFF"/>
                </a:highlight>
                <a:latin typeface="Arial"/>
                <a:cs typeface="Arial"/>
              </a:rPr>
              <a:t>Organizations should develop, maintain, update, and regularly exercise IR plans for common threat scenarios such as ransomware attacks. Ensure drills are realistic and include all relevant stakeholders, such as organizational leadership and legal counsel, in addition to technical personnel. IR plans should be reviewed and drilled on an annual basis at a minimum.</a:t>
            </a:r>
            <a:endParaRPr lang="en-US" sz="1800" dirty="0">
              <a:latin typeface="Arial"/>
              <a:cs typeface="Arial"/>
            </a:endParaRPr>
          </a:p>
          <a:p>
            <a:pPr marL="233045" indent="-233045">
              <a:buClr>
                <a:srgbClr val="0078AE"/>
              </a:buClr>
            </a:pPr>
            <a:r>
              <a:rPr lang="en-US" sz="1800" b="1" dirty="0">
                <a:solidFill>
                  <a:srgbClr val="242424"/>
                </a:solidFill>
                <a:highlight>
                  <a:srgbClr val="FFFFFF"/>
                </a:highlight>
                <a:latin typeface="Arial" panose="020B0604020202020204" pitchFamily="34" charset="0"/>
                <a:cs typeface="Arial" panose="020B0604020202020204" pitchFamily="34" charset="0"/>
              </a:rPr>
              <a:t>Be prepared for system disruptions. </a:t>
            </a:r>
            <a:r>
              <a:rPr lang="en-US" sz="1800" dirty="0">
                <a:solidFill>
                  <a:srgbClr val="242424"/>
                </a:solidFill>
                <a:highlight>
                  <a:srgbClr val="FFFFFF"/>
                </a:highlight>
                <a:latin typeface="Arial" panose="020B0604020202020204" pitchFamily="34" charset="0"/>
                <a:cs typeface="Arial" panose="020B0604020202020204" pitchFamily="34" charset="0"/>
              </a:rPr>
              <a:t>Organizations should develop and execute plans to recover and restore service to critical assets or systems that might be impacted by a cybersecurity incident. Consider including the ability to execute mission essential functions without access to critical assets or even internet access (e.g., shift to paper-based operations, radio communications, etc.)</a:t>
            </a:r>
            <a:endParaRPr lang="en-US" sz="1800" dirty="0">
              <a:latin typeface="Arial" panose="020B0604020202020204" pitchFamily="34" charset="0"/>
              <a:cs typeface="Arial" panose="020B0604020202020204" pitchFamily="34" charset="0"/>
            </a:endParaRPr>
          </a:p>
          <a:p>
            <a:endParaRPr lang="en-US" dirty="0">
              <a:cs typeface="Arial"/>
            </a:endParaRPr>
          </a:p>
        </p:txBody>
      </p:sp>
      <p:sp>
        <p:nvSpPr>
          <p:cNvPr id="3" name="Title 2">
            <a:extLst>
              <a:ext uri="{FF2B5EF4-FFF2-40B4-BE49-F238E27FC236}">
                <a16:creationId xmlns:a16="http://schemas.microsoft.com/office/drawing/2014/main" id="{7442CC31-E0E8-55E3-A2C8-E71E16D94F13}"/>
              </a:ext>
            </a:extLst>
          </p:cNvPr>
          <p:cNvSpPr>
            <a:spLocks noGrp="1"/>
          </p:cNvSpPr>
          <p:nvPr>
            <p:ph type="ctrTitle"/>
          </p:nvPr>
        </p:nvSpPr>
        <p:spPr/>
        <p:txBody>
          <a:bodyPr lIns="640080" tIns="274320" rIns="91440" bIns="91440" anchor="t"/>
          <a:lstStyle/>
          <a:p>
            <a:r>
              <a:rPr lang="en-US" dirty="0">
                <a:latin typeface="Arial"/>
                <a:cs typeface="Arial"/>
              </a:rPr>
              <a:t>New Actions for 2026</a:t>
            </a:r>
          </a:p>
        </p:txBody>
      </p:sp>
      <p:grpSp>
        <p:nvGrpSpPr>
          <p:cNvPr id="4" name="Group 3">
            <a:extLst>
              <a:ext uri="{FF2B5EF4-FFF2-40B4-BE49-F238E27FC236}">
                <a16:creationId xmlns:a16="http://schemas.microsoft.com/office/drawing/2014/main" id="{DD8C8074-6D00-7763-973B-6AA0A0CF07A2}"/>
              </a:ext>
            </a:extLst>
          </p:cNvPr>
          <p:cNvGrpSpPr/>
          <p:nvPr/>
        </p:nvGrpSpPr>
        <p:grpSpPr>
          <a:xfrm>
            <a:off x="0" y="5715000"/>
            <a:ext cx="12238184" cy="1143000"/>
            <a:chOff x="-11894" y="6107979"/>
            <a:chExt cx="12238184" cy="780916"/>
          </a:xfrm>
        </p:grpSpPr>
        <p:sp>
          <p:nvSpPr>
            <p:cNvPr id="5" name="Rectangle: Rounded Corners 21">
              <a:extLst>
                <a:ext uri="{FF2B5EF4-FFF2-40B4-BE49-F238E27FC236}">
                  <a16:creationId xmlns:a16="http://schemas.microsoft.com/office/drawing/2014/main" id="{F330E2AA-BAD6-E858-65CE-C88CBCFC054F}"/>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6" name="Rectangle: Rounded Corners 21">
              <a:extLst>
                <a:ext uri="{FF2B5EF4-FFF2-40B4-BE49-F238E27FC236}">
                  <a16:creationId xmlns:a16="http://schemas.microsoft.com/office/drawing/2014/main" id="{F95EE90F-AB64-C329-6F82-D2591F933BF3}"/>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5E9732"/>
                </a:solidFill>
                <a:effectLst/>
                <a:latin typeface="Arial" charset="0"/>
              </a:endParaRPr>
            </a:p>
          </p:txBody>
        </p:sp>
        <p:sp>
          <p:nvSpPr>
            <p:cNvPr id="7" name="TextBox 6">
              <a:extLst>
                <a:ext uri="{FF2B5EF4-FFF2-40B4-BE49-F238E27FC236}">
                  <a16:creationId xmlns:a16="http://schemas.microsoft.com/office/drawing/2014/main" id="{22F7B5FA-6BD7-8A17-8845-E4A6240762BC}"/>
                </a:ext>
              </a:extLst>
            </p:cNvPr>
            <p:cNvSpPr txBox="1"/>
            <p:nvPr/>
          </p:nvSpPr>
          <p:spPr>
            <a:xfrm>
              <a:off x="75094" y="6364178"/>
              <a:ext cx="1696786" cy="369332"/>
            </a:xfrm>
            <a:prstGeom prst="rect">
              <a:avLst/>
            </a:prstGeom>
            <a:noFill/>
          </p:spPr>
          <p:txBody>
            <a:bodyPr wrap="square">
              <a:spAutoFit/>
            </a:bodyPr>
            <a:lstStyle/>
            <a:p>
              <a:pPr marL="0" indent="0">
                <a:buNone/>
              </a:pPr>
              <a:r>
                <a:rPr lang="en-US" sz="1800" dirty="0">
                  <a:solidFill>
                    <a:schemeClr val="tx1"/>
                  </a:solidFill>
                </a:rPr>
                <a:t>DISCUSSION</a:t>
              </a:r>
            </a:p>
          </p:txBody>
        </p:sp>
        <p:sp>
          <p:nvSpPr>
            <p:cNvPr id="8" name="Rectangle: Rounded Corners 21">
              <a:extLst>
                <a:ext uri="{FF2B5EF4-FFF2-40B4-BE49-F238E27FC236}">
                  <a16:creationId xmlns:a16="http://schemas.microsoft.com/office/drawing/2014/main" id="{972DCED1-416F-359B-ABE2-7FE381E5094E}"/>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
        <p:nvSpPr>
          <p:cNvPr id="9" name="TextBox 8">
            <a:extLst>
              <a:ext uri="{FF2B5EF4-FFF2-40B4-BE49-F238E27FC236}">
                <a16:creationId xmlns:a16="http://schemas.microsoft.com/office/drawing/2014/main" id="{9C10F4C8-818C-2247-E26A-8C8BAEEC83D2}"/>
              </a:ext>
            </a:extLst>
          </p:cNvPr>
          <p:cNvSpPr txBox="1"/>
          <p:nvPr/>
        </p:nvSpPr>
        <p:spPr>
          <a:xfrm>
            <a:off x="1897381" y="5824377"/>
            <a:ext cx="10261663" cy="923330"/>
          </a:xfrm>
          <a:prstGeom prst="rect">
            <a:avLst/>
          </a:prstGeom>
          <a:noFill/>
        </p:spPr>
        <p:txBody>
          <a:bodyPr wrap="square">
            <a:spAutoFit/>
          </a:bodyPr>
          <a:lstStyle/>
          <a:p>
            <a:pPr>
              <a:buClr>
                <a:srgbClr val="0078AE"/>
              </a:buClr>
            </a:pPr>
            <a:r>
              <a:rPr lang="en-US" sz="1800" dirty="0">
                <a:solidFill>
                  <a:schemeClr val="tx1"/>
                </a:solidFill>
              </a:rPr>
              <a:t>Do you have an incident response plan? </a:t>
            </a:r>
          </a:p>
          <a:p>
            <a:pPr>
              <a:buClr>
                <a:srgbClr val="0078AE"/>
              </a:buClr>
            </a:pPr>
            <a:r>
              <a:rPr lang="en-US" sz="1800" dirty="0">
                <a:solidFill>
                  <a:schemeClr val="tx1"/>
                </a:solidFill>
              </a:rPr>
              <a:t>When was the last time your plan was tested and/or updated?</a:t>
            </a:r>
          </a:p>
          <a:p>
            <a:pPr>
              <a:buClr>
                <a:srgbClr val="0078AE"/>
              </a:buClr>
            </a:pPr>
            <a:r>
              <a:rPr lang="en-US" sz="1800" dirty="0">
                <a:solidFill>
                  <a:schemeClr val="tx1"/>
                </a:solidFill>
              </a:rPr>
              <a:t>Do you know what to do during a major disruption without power</a:t>
            </a:r>
          </a:p>
        </p:txBody>
      </p:sp>
    </p:spTree>
    <p:extLst>
      <p:ext uri="{BB962C8B-B14F-4D97-AF65-F5344CB8AC3E}">
        <p14:creationId xmlns:p14="http://schemas.microsoft.com/office/powerpoint/2010/main" val="3629793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B2D44D-B92F-F40F-E16F-CC64578FB48B}"/>
              </a:ext>
            </a:extLst>
          </p:cNvPr>
          <p:cNvSpPr>
            <a:spLocks noGrp="1"/>
          </p:cNvSpPr>
          <p:nvPr>
            <p:ph idx="1"/>
          </p:nvPr>
        </p:nvSpPr>
        <p:spPr>
          <a:xfrm>
            <a:off x="597408" y="1551433"/>
            <a:ext cx="10972800" cy="4428450"/>
          </a:xfrm>
        </p:spPr>
        <p:txBody>
          <a:bodyPr lIns="91440" tIns="45720" rIns="91440" bIns="45720" anchor="t"/>
          <a:lstStyle/>
          <a:p>
            <a:pPr marL="233045" indent="-233045"/>
            <a:endParaRPr lang="en-US" sz="1100" dirty="0">
              <a:latin typeface="Franklin Gothic Book"/>
              <a:cs typeface="Arial"/>
            </a:endParaRPr>
          </a:p>
          <a:p>
            <a:pPr marL="0" indent="0">
              <a:buNone/>
            </a:pPr>
            <a:r>
              <a:rPr lang="en-US" dirty="0">
                <a:solidFill>
                  <a:srgbClr val="1B1B1B"/>
                </a:solidFill>
                <a:highlight>
                  <a:srgbClr val="FFFFFF"/>
                </a:highlight>
                <a:ea typeface="+mn-lt"/>
                <a:cs typeface="+mn-lt"/>
              </a:rPr>
              <a:t>Cyber threats are getting faster and smarter.  </a:t>
            </a:r>
            <a:r>
              <a:rPr lang="en-US" dirty="0">
                <a:solidFill>
                  <a:srgbClr val="005B84"/>
                </a:solidFill>
                <a:highlight>
                  <a:srgbClr val="FFFFFF"/>
                </a:highlight>
                <a:ea typeface="+mn-lt"/>
                <a:cs typeface="+mn-lt"/>
                <a:hlinkClick r:id="rId3"/>
              </a:rPr>
              <a:t>Artificial Intelligence</a:t>
            </a:r>
            <a:r>
              <a:rPr lang="en-US" dirty="0">
                <a:solidFill>
                  <a:srgbClr val="1B1B1B"/>
                </a:solidFill>
                <a:highlight>
                  <a:srgbClr val="FFFFFF"/>
                </a:highlight>
                <a:ea typeface="+mn-lt"/>
                <a:cs typeface="+mn-lt"/>
              </a:rPr>
              <a:t> is accelerating the rate at which hackers can find and take advantage of weak spots in our computer software and systems. Here are some key ways </a:t>
            </a:r>
            <a:r>
              <a:rPr lang="en-US" b="1" dirty="0">
                <a:solidFill>
                  <a:srgbClr val="005B84"/>
                </a:solidFill>
                <a:highlight>
                  <a:srgbClr val="FFFFFF"/>
                </a:highlight>
                <a:ea typeface="+mn-lt"/>
                <a:cs typeface="+mn-lt"/>
              </a:rPr>
              <a:t>[YOUR ORGANIZATION] </a:t>
            </a:r>
            <a:r>
              <a:rPr lang="en-US" dirty="0">
                <a:solidFill>
                  <a:srgbClr val="1B1B1B"/>
                </a:solidFill>
                <a:highlight>
                  <a:srgbClr val="FFFFFF"/>
                </a:highlight>
                <a:ea typeface="+mn-lt"/>
                <a:cs typeface="+mn-lt"/>
              </a:rPr>
              <a:t>can protect itself:</a:t>
            </a:r>
            <a:endParaRPr lang="en-US" dirty="0">
              <a:cs typeface="Arial"/>
            </a:endParaRPr>
          </a:p>
          <a:p>
            <a:pPr marL="233045" indent="-233045">
              <a:buClr>
                <a:srgbClr val="0078AE"/>
              </a:buClr>
            </a:pPr>
            <a:r>
              <a:rPr lang="en-US" sz="1800" b="1" dirty="0">
                <a:solidFill>
                  <a:srgbClr val="005B84"/>
                </a:solidFill>
                <a:highlight>
                  <a:srgbClr val="FFFFFF"/>
                </a:highlight>
                <a:ea typeface="+mn-lt"/>
                <a:cs typeface="+mn-lt"/>
                <a:hlinkClick r:id="rId4"/>
              </a:rPr>
              <a:t>Reduce </a:t>
            </a:r>
            <a:r>
              <a:rPr lang="en-US" sz="1800" dirty="0">
                <a:solidFill>
                  <a:srgbClr val="005B84"/>
                </a:solidFill>
                <a:highlight>
                  <a:srgbClr val="FFFFFF"/>
                </a:highlight>
                <a:ea typeface="+mn-lt"/>
                <a:cs typeface="+mn-lt"/>
                <a:hlinkClick r:id="rId5"/>
              </a:rPr>
              <a:t>vulnerabilities</a:t>
            </a:r>
            <a:endParaRPr lang="en-US" sz="1800" dirty="0"/>
          </a:p>
          <a:p>
            <a:pPr marL="233045" indent="-233045">
              <a:buClr>
                <a:srgbClr val="0078AE"/>
              </a:buClr>
            </a:pPr>
            <a:r>
              <a:rPr lang="en-US" sz="1800" b="1" dirty="0">
                <a:solidFill>
                  <a:srgbClr val="005B84"/>
                </a:solidFill>
                <a:highlight>
                  <a:srgbClr val="FFFFFF"/>
                </a:highlight>
                <a:ea typeface="+mn-lt"/>
                <a:cs typeface="+mn-lt"/>
                <a:hlinkClick r:id="rId6"/>
              </a:rPr>
              <a:t>Replace </a:t>
            </a:r>
            <a:r>
              <a:rPr lang="en-US" sz="1800" dirty="0">
                <a:solidFill>
                  <a:srgbClr val="005B84"/>
                </a:solidFill>
                <a:highlight>
                  <a:srgbClr val="FFFFFF"/>
                </a:highlight>
                <a:ea typeface="+mn-lt"/>
                <a:cs typeface="+mn-lt"/>
                <a:hlinkClick r:id="rId5"/>
              </a:rPr>
              <a:t>end-of-support devices</a:t>
            </a:r>
            <a:endParaRPr lang="en-US" sz="1800" dirty="0"/>
          </a:p>
          <a:p>
            <a:pPr marL="233045" indent="-233045">
              <a:buClr>
                <a:srgbClr val="0078AE"/>
              </a:buClr>
            </a:pPr>
            <a:r>
              <a:rPr lang="en-US" sz="1800" b="1" dirty="0">
                <a:solidFill>
                  <a:srgbClr val="005B84"/>
                </a:solidFill>
                <a:highlight>
                  <a:srgbClr val="FFFFFF"/>
                </a:highlight>
                <a:ea typeface="+mn-lt"/>
                <a:cs typeface="+mn-lt"/>
                <a:hlinkClick r:id="rId5"/>
              </a:rPr>
              <a:t>Recover </a:t>
            </a:r>
            <a:r>
              <a:rPr lang="en-US" sz="1800" dirty="0">
                <a:solidFill>
                  <a:srgbClr val="005B84"/>
                </a:solidFill>
                <a:highlight>
                  <a:srgbClr val="FFFFFF"/>
                </a:highlight>
                <a:ea typeface="+mn-lt"/>
                <a:cs typeface="+mn-lt"/>
                <a:hlinkClick r:id="rId5"/>
              </a:rPr>
              <a:t>quickly to sustain operations</a:t>
            </a:r>
            <a:endParaRPr lang="en-US" sz="1800" dirty="0"/>
          </a:p>
          <a:p>
            <a:pPr marL="233045" indent="-233045"/>
            <a:endParaRPr lang="en-US" dirty="0">
              <a:cs typeface="Arial"/>
            </a:endParaRPr>
          </a:p>
        </p:txBody>
      </p:sp>
      <p:sp>
        <p:nvSpPr>
          <p:cNvPr id="3" name="Title 2">
            <a:extLst>
              <a:ext uri="{FF2B5EF4-FFF2-40B4-BE49-F238E27FC236}">
                <a16:creationId xmlns:a16="http://schemas.microsoft.com/office/drawing/2014/main" id="{A1FFFB0E-F987-193F-971A-80DE596276C0}"/>
              </a:ext>
            </a:extLst>
          </p:cNvPr>
          <p:cNvSpPr>
            <a:spLocks noGrp="1"/>
          </p:cNvSpPr>
          <p:nvPr>
            <p:ph type="ctrTitle"/>
          </p:nvPr>
        </p:nvSpPr>
        <p:spPr/>
        <p:txBody>
          <a:bodyPr lIns="640080" tIns="274320" rIns="91440" bIns="91440" anchor="t"/>
          <a:lstStyle/>
          <a:p>
            <a:pPr marL="233045" indent="-233045">
              <a:spcBef>
                <a:spcPct val="60000"/>
              </a:spcBef>
            </a:pPr>
            <a:r>
              <a:rPr lang="en-US" cap="all" dirty="0">
                <a:latin typeface="Arial"/>
                <a:cs typeface="Arial"/>
              </a:rPr>
              <a:t>FINAL </a:t>
            </a:r>
            <a:r>
              <a:rPr lang="en-US" cap="all" dirty="0" err="1">
                <a:latin typeface="Arial"/>
                <a:cs typeface="Arial"/>
              </a:rPr>
              <a:t>thoughtS</a:t>
            </a:r>
            <a:br>
              <a:rPr lang="en-US" sz="2400" cap="all" dirty="0">
                <a:latin typeface="Arial"/>
                <a:cs typeface="Arial"/>
              </a:rPr>
            </a:br>
            <a:endParaRPr lang="en-US" sz="2100" cap="all" dirty="0">
              <a:latin typeface="Arial"/>
              <a:cs typeface="Arial"/>
            </a:endParaRPr>
          </a:p>
          <a:p>
            <a:pPr marL="233045" indent="-233045">
              <a:spcBef>
                <a:spcPct val="60000"/>
              </a:spcBef>
            </a:pPr>
            <a:endParaRPr lang="en-US" sz="2400" cap="all" dirty="0">
              <a:latin typeface="Franklin Gothic Book"/>
              <a:cs typeface="Arial"/>
            </a:endParaRPr>
          </a:p>
          <a:p>
            <a:endParaRPr lang="en-US" dirty="0"/>
          </a:p>
        </p:txBody>
      </p:sp>
      <p:grpSp>
        <p:nvGrpSpPr>
          <p:cNvPr id="4" name="Group 3">
            <a:extLst>
              <a:ext uri="{FF2B5EF4-FFF2-40B4-BE49-F238E27FC236}">
                <a16:creationId xmlns:a16="http://schemas.microsoft.com/office/drawing/2014/main" id="{8AFAC8DC-0AB1-F29A-3B69-7CD304957031}"/>
              </a:ext>
            </a:extLst>
          </p:cNvPr>
          <p:cNvGrpSpPr/>
          <p:nvPr/>
        </p:nvGrpSpPr>
        <p:grpSpPr>
          <a:xfrm>
            <a:off x="0" y="5715000"/>
            <a:ext cx="12238184" cy="1143000"/>
            <a:chOff x="-11894" y="6107979"/>
            <a:chExt cx="12238184" cy="780916"/>
          </a:xfrm>
        </p:grpSpPr>
        <p:sp>
          <p:nvSpPr>
            <p:cNvPr id="5" name="Rectangle: Rounded Corners 21">
              <a:extLst>
                <a:ext uri="{FF2B5EF4-FFF2-40B4-BE49-F238E27FC236}">
                  <a16:creationId xmlns:a16="http://schemas.microsoft.com/office/drawing/2014/main" id="{872D18D2-EBF7-9B50-A011-BAC0ECA15E91}"/>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6" name="Rectangle: Rounded Corners 21">
              <a:extLst>
                <a:ext uri="{FF2B5EF4-FFF2-40B4-BE49-F238E27FC236}">
                  <a16:creationId xmlns:a16="http://schemas.microsoft.com/office/drawing/2014/main" id="{FE7B54AF-0755-FF0C-5D78-75C1F0586A33}"/>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5E9732"/>
                </a:solidFill>
                <a:effectLst/>
                <a:latin typeface="Arial" charset="0"/>
              </a:endParaRPr>
            </a:p>
          </p:txBody>
        </p:sp>
        <p:sp>
          <p:nvSpPr>
            <p:cNvPr id="7" name="TextBox 6">
              <a:extLst>
                <a:ext uri="{FF2B5EF4-FFF2-40B4-BE49-F238E27FC236}">
                  <a16:creationId xmlns:a16="http://schemas.microsoft.com/office/drawing/2014/main" id="{36F9E0AB-0C8B-813B-D58B-C66B0722414E}"/>
                </a:ext>
              </a:extLst>
            </p:cNvPr>
            <p:cNvSpPr txBox="1"/>
            <p:nvPr/>
          </p:nvSpPr>
          <p:spPr>
            <a:xfrm>
              <a:off x="75094" y="6364178"/>
              <a:ext cx="1696786" cy="369332"/>
            </a:xfrm>
            <a:prstGeom prst="rect">
              <a:avLst/>
            </a:prstGeom>
            <a:noFill/>
          </p:spPr>
          <p:txBody>
            <a:bodyPr wrap="square">
              <a:spAutoFit/>
            </a:bodyPr>
            <a:lstStyle/>
            <a:p>
              <a:pPr marL="0" indent="0">
                <a:buNone/>
              </a:pPr>
              <a:r>
                <a:rPr lang="en-US" sz="1800" dirty="0">
                  <a:solidFill>
                    <a:schemeClr val="tx1"/>
                  </a:solidFill>
                </a:rPr>
                <a:t>DISCUSSION</a:t>
              </a:r>
            </a:p>
          </p:txBody>
        </p:sp>
        <p:sp>
          <p:nvSpPr>
            <p:cNvPr id="9" name="Rectangle: Rounded Corners 21">
              <a:extLst>
                <a:ext uri="{FF2B5EF4-FFF2-40B4-BE49-F238E27FC236}">
                  <a16:creationId xmlns:a16="http://schemas.microsoft.com/office/drawing/2014/main" id="{4D1BB4F9-349B-11E5-1B7A-EDCBA3216875}"/>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
        <p:nvSpPr>
          <p:cNvPr id="11" name="TextBox 10">
            <a:extLst>
              <a:ext uri="{FF2B5EF4-FFF2-40B4-BE49-F238E27FC236}">
                <a16:creationId xmlns:a16="http://schemas.microsoft.com/office/drawing/2014/main" id="{5273646A-552E-CE9A-D35C-350519014DBC}"/>
              </a:ext>
            </a:extLst>
          </p:cNvPr>
          <p:cNvSpPr txBox="1"/>
          <p:nvPr/>
        </p:nvSpPr>
        <p:spPr>
          <a:xfrm>
            <a:off x="1897381" y="5824377"/>
            <a:ext cx="10261663" cy="923330"/>
          </a:xfrm>
          <a:prstGeom prst="rect">
            <a:avLst/>
          </a:prstGeom>
          <a:noFill/>
        </p:spPr>
        <p:txBody>
          <a:bodyPr wrap="square">
            <a:spAutoFit/>
          </a:bodyPr>
          <a:lstStyle/>
          <a:p>
            <a:r>
              <a:rPr lang="en-US" sz="1800" dirty="0">
                <a:solidFill>
                  <a:schemeClr val="tx1"/>
                </a:solidFill>
                <a:latin typeface="Arial" panose="020B0604020202020204" pitchFamily="34" charset="0"/>
                <a:ea typeface="Segoe UI"/>
                <a:cs typeface="Arial" panose="020B0604020202020204" pitchFamily="34" charset="0"/>
              </a:rPr>
              <a:t>How can our organization ensure that cybersecurity best practices are not just documented, but actively integrated into our daily operations and culture? </a:t>
            </a:r>
          </a:p>
          <a:p>
            <a:r>
              <a:rPr lang="en-US" sz="1800" dirty="0">
                <a:solidFill>
                  <a:schemeClr val="tx1"/>
                </a:solidFill>
                <a:latin typeface="Arial" panose="020B0604020202020204" pitchFamily="34" charset="0"/>
                <a:ea typeface="Segoe UI"/>
                <a:cs typeface="Arial" panose="020B0604020202020204" pitchFamily="34" charset="0"/>
              </a:rPr>
              <a:t>What challenges might we face in achieving this, and how can we overcome them?"</a:t>
            </a:r>
            <a:endParaRPr lang="en-US" sz="1800" dirty="0">
              <a:solidFill>
                <a:schemeClr val="tx1"/>
              </a:solidFill>
            </a:endParaRPr>
          </a:p>
        </p:txBody>
      </p:sp>
    </p:spTree>
    <p:extLst>
      <p:ext uri="{BB962C8B-B14F-4D97-AF65-F5344CB8AC3E}">
        <p14:creationId xmlns:p14="http://schemas.microsoft.com/office/powerpoint/2010/main" val="989879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B6ED26-233B-CB33-2B7A-7577530BE8C2}"/>
              </a:ext>
            </a:extLst>
          </p:cNvPr>
          <p:cNvSpPr>
            <a:spLocks noGrp="1"/>
          </p:cNvSpPr>
          <p:nvPr>
            <p:ph idx="1"/>
          </p:nvPr>
        </p:nvSpPr>
        <p:spPr>
          <a:xfrm>
            <a:off x="609600" y="1840838"/>
            <a:ext cx="10972800" cy="4428450"/>
          </a:xfrm>
        </p:spPr>
        <p:txBody>
          <a:bodyPr lIns="91440" tIns="45720" rIns="91440" bIns="45720" anchor="t"/>
          <a:lstStyle/>
          <a:p>
            <a:pPr marL="0" indent="0">
              <a:buNone/>
            </a:pPr>
            <a:r>
              <a:rPr lang="en-US" dirty="0"/>
              <a:t>As an industry leader, it’s essential that </a:t>
            </a:r>
            <a:r>
              <a:rPr lang="en-US" dirty="0">
                <a:solidFill>
                  <a:srgbClr val="005288"/>
                </a:solidFill>
              </a:rPr>
              <a:t>[your organization’s name] </a:t>
            </a:r>
            <a:r>
              <a:rPr lang="en-US" dirty="0"/>
              <a:t>helps our community by:</a:t>
            </a:r>
            <a:endParaRPr lang="en-US" dirty="0">
              <a:cs typeface="Arial"/>
            </a:endParaRPr>
          </a:p>
          <a:p>
            <a:pPr marL="233045" indent="-233045">
              <a:buClr>
                <a:srgbClr val="0078AE"/>
              </a:buClr>
            </a:pPr>
            <a:r>
              <a:rPr lang="en-US" dirty="0"/>
              <a:t>Encouraging our partners, vendors, and customers to follow cybersecurity best practices.</a:t>
            </a:r>
            <a:endParaRPr lang="en-US" dirty="0">
              <a:cs typeface="Arial"/>
            </a:endParaRPr>
          </a:p>
          <a:p>
            <a:pPr marL="233045" indent="-233045">
              <a:buClr>
                <a:srgbClr val="0078AE"/>
              </a:buClr>
            </a:pPr>
            <a:r>
              <a:rPr lang="en-US" dirty="0">
                <a:ea typeface="+mn-lt"/>
                <a:cs typeface="+mn-lt"/>
              </a:rPr>
              <a:t>Using resources like those found in the Cybersecurity Awareness Month Toolkit to educate individuals. </a:t>
            </a:r>
            <a:endParaRPr lang="en-US" dirty="0">
              <a:cs typeface="Arial"/>
            </a:endParaRPr>
          </a:p>
          <a:p>
            <a:pPr marL="0" indent="0">
              <a:buNone/>
            </a:pPr>
            <a:endParaRPr lang="en-US" dirty="0">
              <a:cs typeface="Arial"/>
            </a:endParaRPr>
          </a:p>
          <a:p>
            <a:pPr marL="0" indent="0">
              <a:buNone/>
            </a:pPr>
            <a:r>
              <a:rPr lang="en-US" b="1" i="1" dirty="0"/>
              <a:t>Together, we can protect against online threats. </a:t>
            </a:r>
            <a:endParaRPr lang="en-US" b="1" i="1" dirty="0">
              <a:cs typeface="Arial"/>
            </a:endParaRPr>
          </a:p>
        </p:txBody>
      </p:sp>
      <p:sp>
        <p:nvSpPr>
          <p:cNvPr id="3" name="Title 2">
            <a:extLst>
              <a:ext uri="{FF2B5EF4-FFF2-40B4-BE49-F238E27FC236}">
                <a16:creationId xmlns:a16="http://schemas.microsoft.com/office/drawing/2014/main" id="{2B81B310-F7DD-F175-D6F1-A8763A59CCE1}"/>
              </a:ext>
            </a:extLst>
          </p:cNvPr>
          <p:cNvSpPr>
            <a:spLocks noGrp="1"/>
          </p:cNvSpPr>
          <p:nvPr>
            <p:ph type="ctrTitle"/>
          </p:nvPr>
        </p:nvSpPr>
        <p:spPr/>
        <p:txBody>
          <a:bodyPr/>
          <a:lstStyle/>
          <a:p>
            <a:r>
              <a:rPr lang="en-US" dirty="0"/>
              <a:t>Promote Safer Online Practices </a:t>
            </a:r>
          </a:p>
        </p:txBody>
      </p:sp>
      <p:grpSp>
        <p:nvGrpSpPr>
          <p:cNvPr id="9" name="Group 8">
            <a:extLst>
              <a:ext uri="{FF2B5EF4-FFF2-40B4-BE49-F238E27FC236}">
                <a16:creationId xmlns:a16="http://schemas.microsoft.com/office/drawing/2014/main" id="{49C4996D-5198-2E0A-7D30-BBE5E9BDEFDB}"/>
              </a:ext>
            </a:extLst>
          </p:cNvPr>
          <p:cNvGrpSpPr/>
          <p:nvPr/>
        </p:nvGrpSpPr>
        <p:grpSpPr>
          <a:xfrm>
            <a:off x="-11894" y="6107979"/>
            <a:ext cx="12238184" cy="780916"/>
            <a:chOff x="-11894" y="6107979"/>
            <a:chExt cx="12238184" cy="780916"/>
          </a:xfrm>
        </p:grpSpPr>
        <p:sp>
          <p:nvSpPr>
            <p:cNvPr id="5" name="Rectangle: Rounded Corners 21">
              <a:extLst>
                <a:ext uri="{FF2B5EF4-FFF2-40B4-BE49-F238E27FC236}">
                  <a16:creationId xmlns:a16="http://schemas.microsoft.com/office/drawing/2014/main" id="{8BC5EF07-1BC7-2626-185C-ACCA38B99860}"/>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6" name="Rectangle: Rounded Corners 21">
              <a:extLst>
                <a:ext uri="{FF2B5EF4-FFF2-40B4-BE49-F238E27FC236}">
                  <a16:creationId xmlns:a16="http://schemas.microsoft.com/office/drawing/2014/main" id="{1C3CE60C-E91E-04CA-73F2-C585D36BB0B1}"/>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rgbClr val="5E9732"/>
                </a:solidFill>
                <a:effectLst/>
                <a:latin typeface="Arial" charset="0"/>
              </a:endParaRPr>
            </a:p>
          </p:txBody>
        </p:sp>
        <p:sp>
          <p:nvSpPr>
            <p:cNvPr id="7" name="TextBox 6">
              <a:extLst>
                <a:ext uri="{FF2B5EF4-FFF2-40B4-BE49-F238E27FC236}">
                  <a16:creationId xmlns:a16="http://schemas.microsoft.com/office/drawing/2014/main" id="{445B5E9E-3ECE-E86D-B149-DD76575893D7}"/>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8" name="Rectangle: Rounded Corners 21">
              <a:extLst>
                <a:ext uri="{FF2B5EF4-FFF2-40B4-BE49-F238E27FC236}">
                  <a16:creationId xmlns:a16="http://schemas.microsoft.com/office/drawing/2014/main" id="{8AF8D1F5-6E3C-5028-4E6D-B852FB99412D}"/>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
        <p:nvSpPr>
          <p:cNvPr id="11" name="TextBox 10">
            <a:extLst>
              <a:ext uri="{FF2B5EF4-FFF2-40B4-BE49-F238E27FC236}">
                <a16:creationId xmlns:a16="http://schemas.microsoft.com/office/drawing/2014/main" id="{6DB847A2-B354-070A-EF2E-FD2226C95D94}"/>
              </a:ext>
            </a:extLst>
          </p:cNvPr>
          <p:cNvSpPr txBox="1"/>
          <p:nvPr/>
        </p:nvSpPr>
        <p:spPr>
          <a:xfrm>
            <a:off x="1921099" y="6171799"/>
            <a:ext cx="10105873" cy="646331"/>
          </a:xfrm>
          <a:prstGeom prst="rect">
            <a:avLst/>
          </a:prstGeom>
          <a:noFill/>
        </p:spPr>
        <p:txBody>
          <a:bodyPr wrap="square" lIns="91440" tIns="45720" rIns="91440" bIns="45720" anchor="t">
            <a:spAutoFit/>
          </a:bodyPr>
          <a:lstStyle/>
          <a:p>
            <a:r>
              <a:rPr lang="en-US" sz="1800" dirty="0">
                <a:solidFill>
                  <a:schemeClr val="tx1"/>
                </a:solidFill>
              </a:rPr>
              <a:t>What collateral can we share with our community?</a:t>
            </a:r>
            <a:br>
              <a:rPr lang="en-US" sz="1800" dirty="0"/>
            </a:br>
            <a:r>
              <a:rPr lang="en-US" sz="1800" dirty="0">
                <a:solidFill>
                  <a:schemeClr val="tx1"/>
                </a:solidFill>
              </a:rPr>
              <a:t>What social media platforms or communication channels can we use?</a:t>
            </a:r>
          </a:p>
        </p:txBody>
      </p:sp>
    </p:spTree>
    <p:extLst>
      <p:ext uri="{BB962C8B-B14F-4D97-AF65-F5344CB8AC3E}">
        <p14:creationId xmlns:p14="http://schemas.microsoft.com/office/powerpoint/2010/main" val="251228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3BB09B-C3F9-3462-0FC8-41F5CF15F04D}"/>
              </a:ext>
            </a:extLst>
          </p:cNvPr>
          <p:cNvSpPr>
            <a:spLocks noGrp="1"/>
          </p:cNvSpPr>
          <p:nvPr>
            <p:ph idx="1"/>
          </p:nvPr>
        </p:nvSpPr>
        <p:spPr>
          <a:xfrm>
            <a:off x="598430" y="2028221"/>
            <a:ext cx="10100049" cy="2988025"/>
          </a:xfrm>
        </p:spPr>
        <p:txBody>
          <a:bodyPr lIns="91440" tIns="45720" rIns="91440" bIns="45720" anchor="t"/>
          <a:lstStyle/>
          <a:p>
            <a:pPr marL="0" indent="0">
              <a:buNone/>
            </a:pPr>
            <a:r>
              <a:rPr lang="en-US" dirty="0"/>
              <a:t>CISA’s </a:t>
            </a:r>
            <a:r>
              <a:rPr lang="en-US" dirty="0">
                <a:hlinkClick r:id="rId3"/>
              </a:rPr>
              <a:t>Cybersecurity Awareness Month</a:t>
            </a:r>
            <a:r>
              <a:rPr lang="en-US" dirty="0"/>
              <a:t> web page includes free resources we can use: </a:t>
            </a:r>
          </a:p>
          <a:p>
            <a:pPr>
              <a:buClr>
                <a:srgbClr val="0078AE"/>
              </a:buClr>
            </a:pPr>
            <a:r>
              <a:rPr lang="en-US" sz="1800" b="1" dirty="0">
                <a:solidFill>
                  <a:srgbClr val="005288"/>
                </a:solidFill>
              </a:rPr>
              <a:t>Cybersecurity Awareness Month toolkit</a:t>
            </a:r>
            <a:r>
              <a:rPr lang="en-US" sz="1800" dirty="0">
                <a:solidFill>
                  <a:srgbClr val="005288"/>
                </a:solidFill>
              </a:rPr>
              <a:t>: </a:t>
            </a:r>
            <a:r>
              <a:rPr lang="en-US" sz="1800" dirty="0"/>
              <a:t>Customizable tools to help our organization easily participate all month</a:t>
            </a:r>
            <a:endParaRPr lang="en-US" sz="1800" dirty="0">
              <a:cs typeface="Arial"/>
            </a:endParaRPr>
          </a:p>
          <a:p>
            <a:pPr>
              <a:buClr>
                <a:srgbClr val="0078AE"/>
              </a:buClr>
            </a:pPr>
            <a:r>
              <a:rPr lang="en-US" sz="1800" b="1" dirty="0">
                <a:solidFill>
                  <a:srgbClr val="005288"/>
                </a:solidFill>
              </a:rPr>
              <a:t>Fact Sheets</a:t>
            </a:r>
            <a:r>
              <a:rPr lang="en-US" sz="1800" dirty="0">
                <a:solidFill>
                  <a:srgbClr val="005288"/>
                </a:solidFill>
              </a:rPr>
              <a:t>: </a:t>
            </a:r>
            <a:r>
              <a:rPr lang="en-US" sz="1800" dirty="0"/>
              <a:t>Teach employees best practices they can use at work and on their personal devices</a:t>
            </a:r>
            <a:endParaRPr lang="en-US" sz="1800" dirty="0">
              <a:cs typeface="Arial"/>
            </a:endParaRPr>
          </a:p>
          <a:p>
            <a:pPr>
              <a:buClr>
                <a:srgbClr val="0078AE"/>
              </a:buClr>
            </a:pPr>
            <a:r>
              <a:rPr lang="en-US" sz="1800" b="1" dirty="0">
                <a:solidFill>
                  <a:srgbClr val="005288"/>
                </a:solidFill>
              </a:rPr>
              <a:t>IT tools</a:t>
            </a:r>
            <a:r>
              <a:rPr lang="en-US" sz="1800" dirty="0">
                <a:solidFill>
                  <a:srgbClr val="005288"/>
                </a:solidFill>
              </a:rPr>
              <a:t>: </a:t>
            </a:r>
            <a:r>
              <a:rPr lang="en-US" sz="1800" dirty="0"/>
              <a:t>Implement/strengthen the best practices with Cyber Hygiene Services, Logging Made Easy software and other tools and guidance</a:t>
            </a:r>
          </a:p>
        </p:txBody>
      </p:sp>
      <p:sp>
        <p:nvSpPr>
          <p:cNvPr id="3" name="Title 2">
            <a:extLst>
              <a:ext uri="{FF2B5EF4-FFF2-40B4-BE49-F238E27FC236}">
                <a16:creationId xmlns:a16="http://schemas.microsoft.com/office/drawing/2014/main" id="{676257C5-F5CD-65DE-E199-776917AAC331}"/>
              </a:ext>
            </a:extLst>
          </p:cNvPr>
          <p:cNvSpPr>
            <a:spLocks noGrp="1"/>
          </p:cNvSpPr>
          <p:nvPr>
            <p:ph type="ctrTitle"/>
          </p:nvPr>
        </p:nvSpPr>
        <p:spPr/>
        <p:txBody>
          <a:bodyPr/>
          <a:lstStyle/>
          <a:p>
            <a:r>
              <a:rPr lang="en-US"/>
              <a:t>Resources &amp; tools</a:t>
            </a:r>
            <a:br>
              <a:rPr lang="en-US"/>
            </a:br>
            <a:endParaRPr lang="en-US"/>
          </a:p>
        </p:txBody>
      </p:sp>
      <p:grpSp>
        <p:nvGrpSpPr>
          <p:cNvPr id="14" name="Group 13">
            <a:extLst>
              <a:ext uri="{FF2B5EF4-FFF2-40B4-BE49-F238E27FC236}">
                <a16:creationId xmlns:a16="http://schemas.microsoft.com/office/drawing/2014/main" id="{2DB3BD59-3B9A-9448-F181-FDE9B58A9335}"/>
              </a:ext>
            </a:extLst>
          </p:cNvPr>
          <p:cNvGrpSpPr/>
          <p:nvPr/>
        </p:nvGrpSpPr>
        <p:grpSpPr>
          <a:xfrm>
            <a:off x="-11894" y="6107979"/>
            <a:ext cx="12238184" cy="780916"/>
            <a:chOff x="-11894" y="6107979"/>
            <a:chExt cx="12238184" cy="780916"/>
          </a:xfrm>
        </p:grpSpPr>
        <p:sp>
          <p:nvSpPr>
            <p:cNvPr id="15" name="Rectangle: Rounded Corners 21">
              <a:extLst>
                <a:ext uri="{FF2B5EF4-FFF2-40B4-BE49-F238E27FC236}">
                  <a16:creationId xmlns:a16="http://schemas.microsoft.com/office/drawing/2014/main" id="{4AF6F190-FCA8-5B14-3311-05D4CF1C90D9}"/>
                </a:ext>
              </a:extLst>
            </p:cNvPr>
            <p:cNvSpPr/>
            <p:nvPr/>
          </p:nvSpPr>
          <p:spPr bwMode="auto">
            <a:xfrm>
              <a:off x="1760336" y="6108602"/>
              <a:ext cx="10465954" cy="780291"/>
            </a:xfrm>
            <a:prstGeom prst="rect">
              <a:avLst/>
            </a:prstGeom>
            <a:solidFill>
              <a:srgbClr val="002B4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p:txBody>
        </p:sp>
        <p:sp>
          <p:nvSpPr>
            <p:cNvPr id="16" name="Rectangle: Rounded Corners 21">
              <a:extLst>
                <a:ext uri="{FF2B5EF4-FFF2-40B4-BE49-F238E27FC236}">
                  <a16:creationId xmlns:a16="http://schemas.microsoft.com/office/drawing/2014/main" id="{23EF2A81-2DF0-5C31-6A70-67CD36F9A9DB}"/>
                </a:ext>
              </a:extLst>
            </p:cNvPr>
            <p:cNvSpPr/>
            <p:nvPr/>
          </p:nvSpPr>
          <p:spPr bwMode="auto">
            <a:xfrm>
              <a:off x="-11894" y="6108604"/>
              <a:ext cx="1772230" cy="780291"/>
            </a:xfrm>
            <a:prstGeom prst="rect">
              <a:avLst/>
            </a:prstGeom>
            <a:solidFill>
              <a:srgbClr val="0078A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rgbClr val="5E9732"/>
                </a:solidFill>
                <a:effectLst/>
                <a:latin typeface="Arial" charset="0"/>
              </a:endParaRPr>
            </a:p>
          </p:txBody>
        </p:sp>
        <p:sp>
          <p:nvSpPr>
            <p:cNvPr id="17" name="TextBox 16">
              <a:extLst>
                <a:ext uri="{FF2B5EF4-FFF2-40B4-BE49-F238E27FC236}">
                  <a16:creationId xmlns:a16="http://schemas.microsoft.com/office/drawing/2014/main" id="{8B05EA90-5DA4-68B0-55E0-7120D135356E}"/>
                </a:ext>
              </a:extLst>
            </p:cNvPr>
            <p:cNvSpPr txBox="1"/>
            <p:nvPr/>
          </p:nvSpPr>
          <p:spPr>
            <a:xfrm>
              <a:off x="100494" y="6329470"/>
              <a:ext cx="1696786" cy="369332"/>
            </a:xfrm>
            <a:prstGeom prst="rect">
              <a:avLst/>
            </a:prstGeom>
            <a:noFill/>
          </p:spPr>
          <p:txBody>
            <a:bodyPr wrap="square">
              <a:spAutoFit/>
            </a:bodyPr>
            <a:lstStyle/>
            <a:p>
              <a:pPr marL="0" indent="0">
                <a:buNone/>
              </a:pPr>
              <a:r>
                <a:rPr lang="en-US" sz="1800">
                  <a:solidFill>
                    <a:schemeClr val="tx1"/>
                  </a:solidFill>
                </a:rPr>
                <a:t>DISCUSSION</a:t>
              </a:r>
            </a:p>
          </p:txBody>
        </p:sp>
        <p:sp>
          <p:nvSpPr>
            <p:cNvPr id="18" name="TextBox 17">
              <a:extLst>
                <a:ext uri="{FF2B5EF4-FFF2-40B4-BE49-F238E27FC236}">
                  <a16:creationId xmlns:a16="http://schemas.microsoft.com/office/drawing/2014/main" id="{5081BFDD-6DBC-F9B2-71B4-0CCCA07D93B7}"/>
                </a:ext>
              </a:extLst>
            </p:cNvPr>
            <p:cNvSpPr txBox="1"/>
            <p:nvPr/>
          </p:nvSpPr>
          <p:spPr>
            <a:xfrm>
              <a:off x="1921099" y="6182684"/>
              <a:ext cx="8407702" cy="646331"/>
            </a:xfrm>
            <a:prstGeom prst="rect">
              <a:avLst/>
            </a:prstGeom>
            <a:noFill/>
          </p:spPr>
          <p:txBody>
            <a:bodyPr wrap="square">
              <a:spAutoFit/>
            </a:bodyPr>
            <a:lstStyle/>
            <a:p>
              <a:r>
                <a:rPr lang="en-US" sz="1800">
                  <a:solidFill>
                    <a:schemeClr val="tx1"/>
                  </a:solidFill>
                </a:rPr>
                <a:t>Shall we participate in Cybersecurity Awareness Month? Who will head it up? </a:t>
              </a:r>
              <a:br>
                <a:rPr lang="en-US" sz="1800">
                  <a:solidFill>
                    <a:schemeClr val="tx1"/>
                  </a:solidFill>
                </a:rPr>
              </a:br>
              <a:r>
                <a:rPr lang="en-US" sz="1800">
                  <a:solidFill>
                    <a:schemeClr val="tx1"/>
                  </a:solidFill>
                </a:rPr>
                <a:t>Who can take the lead on updating our cybersecurity policies and procedures?</a:t>
              </a:r>
            </a:p>
          </p:txBody>
        </p:sp>
        <p:sp>
          <p:nvSpPr>
            <p:cNvPr id="19" name="Rectangle: Rounded Corners 21">
              <a:extLst>
                <a:ext uri="{FF2B5EF4-FFF2-40B4-BE49-F238E27FC236}">
                  <a16:creationId xmlns:a16="http://schemas.microsoft.com/office/drawing/2014/main" id="{5B00DBDE-0E22-1E50-2335-00A4EDC977BE}"/>
                </a:ext>
              </a:extLst>
            </p:cNvPr>
            <p:cNvSpPr/>
            <p:nvPr/>
          </p:nvSpPr>
          <p:spPr bwMode="auto">
            <a:xfrm>
              <a:off x="1760629" y="6107979"/>
              <a:ext cx="45719" cy="780291"/>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a:ln>
                  <a:noFill/>
                </a:ln>
                <a:solidFill>
                  <a:schemeClr val="accent3">
                    <a:lumMod val="60000"/>
                    <a:lumOff val="40000"/>
                  </a:schemeClr>
                </a:solidFill>
                <a:effectLst/>
                <a:latin typeface="Arial" charset="0"/>
              </a:endParaRPr>
            </a:p>
          </p:txBody>
        </p:sp>
      </p:grpSp>
    </p:spTree>
    <p:extLst>
      <p:ext uri="{BB962C8B-B14F-4D97-AF65-F5344CB8AC3E}">
        <p14:creationId xmlns:p14="http://schemas.microsoft.com/office/powerpoint/2010/main" val="1436404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08E407-965F-36C0-5151-7B1CC9301F04}"/>
              </a:ext>
            </a:extLst>
          </p:cNvPr>
          <p:cNvSpPr>
            <a:spLocks noGrp="1"/>
          </p:cNvSpPr>
          <p:nvPr>
            <p:ph idx="1"/>
          </p:nvPr>
        </p:nvSpPr>
        <p:spPr>
          <a:xfrm>
            <a:off x="609600" y="1867489"/>
            <a:ext cx="10972800" cy="457199"/>
          </a:xfrm>
        </p:spPr>
        <p:txBody>
          <a:bodyPr/>
          <a:lstStyle/>
          <a:p>
            <a:pPr marL="0" indent="0">
              <a:buNone/>
            </a:pPr>
            <a:r>
              <a:rPr lang="en-US" i="1" dirty="0"/>
              <a:t>Directions: Use this slide to document any actions agreed upon in the meeting.</a:t>
            </a:r>
          </a:p>
          <a:p>
            <a:endParaRPr lang="en-US" dirty="0"/>
          </a:p>
        </p:txBody>
      </p:sp>
      <p:sp>
        <p:nvSpPr>
          <p:cNvPr id="3" name="Title 2">
            <a:extLst>
              <a:ext uri="{FF2B5EF4-FFF2-40B4-BE49-F238E27FC236}">
                <a16:creationId xmlns:a16="http://schemas.microsoft.com/office/drawing/2014/main" id="{DC702DFB-5DC4-D6B3-59E9-92C2F5779686}"/>
              </a:ext>
            </a:extLst>
          </p:cNvPr>
          <p:cNvSpPr>
            <a:spLocks noGrp="1"/>
          </p:cNvSpPr>
          <p:nvPr>
            <p:ph type="ctrTitle"/>
          </p:nvPr>
        </p:nvSpPr>
        <p:spPr/>
        <p:txBody>
          <a:bodyPr/>
          <a:lstStyle/>
          <a:p>
            <a:r>
              <a:rPr lang="en-US" dirty="0"/>
              <a:t>Next Steps</a:t>
            </a:r>
          </a:p>
        </p:txBody>
      </p:sp>
      <p:sp>
        <p:nvSpPr>
          <p:cNvPr id="4" name="Content Placeholder 1">
            <a:extLst>
              <a:ext uri="{FF2B5EF4-FFF2-40B4-BE49-F238E27FC236}">
                <a16:creationId xmlns:a16="http://schemas.microsoft.com/office/drawing/2014/main" id="{B8D5998B-0FC2-A96B-417C-AEFBAA9D01E0}"/>
              </a:ext>
            </a:extLst>
          </p:cNvPr>
          <p:cNvSpPr txBox="1">
            <a:spLocks/>
          </p:cNvSpPr>
          <p:nvPr/>
        </p:nvSpPr>
        <p:spPr>
          <a:xfrm>
            <a:off x="1190625" y="2324688"/>
            <a:ext cx="9248776" cy="3810000"/>
          </a:xfrm>
          <a:prstGeom prst="rect">
            <a:avLst/>
          </a:prstGeom>
        </p:spPr>
        <p:txBody>
          <a:bodyPr/>
          <a:lstStyle>
            <a:lvl1pPr marL="233363" indent="-233363" algn="l" rtl="0" eaLnBrk="1" fontAlgn="base" hangingPunct="1">
              <a:spcBef>
                <a:spcPct val="60000"/>
              </a:spcBef>
              <a:spcAft>
                <a:spcPct val="0"/>
              </a:spcAft>
              <a:buClr>
                <a:srgbClr val="000000"/>
              </a:buClr>
              <a:buSzPct val="60000"/>
              <a:buFont typeface="Wingdings" pitchFamily="2" charset="2"/>
              <a:buChar char="§"/>
              <a:defRPr sz="2400">
                <a:solidFill>
                  <a:srgbClr val="000000"/>
                </a:solidFill>
                <a:latin typeface="+mn-lt"/>
                <a:ea typeface="+mn-ea"/>
                <a:cs typeface="+mn-cs"/>
              </a:defRPr>
            </a:lvl1pPr>
            <a:lvl2pPr marL="571500" indent="-223838" algn="l" rtl="0" eaLnBrk="1" fontAlgn="base" hangingPunct="1">
              <a:spcBef>
                <a:spcPct val="30000"/>
              </a:spcBef>
              <a:spcAft>
                <a:spcPct val="0"/>
              </a:spcAft>
              <a:buClr>
                <a:srgbClr val="000000"/>
              </a:buClr>
              <a:buSzPct val="60000"/>
              <a:buFont typeface="Wingdings" pitchFamily="2" charset="2"/>
              <a:buChar char="§"/>
              <a:defRPr sz="2200">
                <a:solidFill>
                  <a:srgbClr val="000000"/>
                </a:solidFill>
                <a:latin typeface="+mn-lt"/>
              </a:defRPr>
            </a:lvl2pPr>
            <a:lvl3pPr marL="909638" indent="-222250" algn="l" rtl="0" eaLnBrk="1" fontAlgn="base" hangingPunct="1">
              <a:spcBef>
                <a:spcPct val="30000"/>
              </a:spcBef>
              <a:spcAft>
                <a:spcPct val="0"/>
              </a:spcAft>
              <a:buClr>
                <a:srgbClr val="000000"/>
              </a:buClr>
              <a:buSzPct val="60000"/>
              <a:buFont typeface="Wingdings" pitchFamily="2" charset="2"/>
              <a:buChar char="§"/>
              <a:defRPr sz="2000">
                <a:solidFill>
                  <a:srgbClr val="000000"/>
                </a:solidFill>
                <a:latin typeface="+mn-lt"/>
              </a:defRPr>
            </a:lvl3pPr>
            <a:lvl4pPr marL="1258888" indent="-231775" algn="l" rtl="0" eaLnBrk="1" fontAlgn="base" hangingPunct="1">
              <a:spcBef>
                <a:spcPct val="30000"/>
              </a:spcBef>
              <a:spcAft>
                <a:spcPct val="0"/>
              </a:spcAft>
              <a:buClr>
                <a:srgbClr val="000000"/>
              </a:buClr>
              <a:buSzPct val="60000"/>
              <a:buFont typeface="Wingdings" pitchFamily="2" charset="2"/>
              <a:buChar char="§"/>
              <a:defRPr sz="1800">
                <a:solidFill>
                  <a:srgbClr val="000000"/>
                </a:solidFill>
                <a:latin typeface="+mn-lt"/>
              </a:defRPr>
            </a:lvl4pPr>
            <a:lvl5pPr marL="1598613" indent="-222250" algn="l" rtl="0" eaLnBrk="1" fontAlgn="base" hangingPunct="1">
              <a:spcBef>
                <a:spcPct val="30000"/>
              </a:spcBef>
              <a:spcAft>
                <a:spcPct val="0"/>
              </a:spcAft>
              <a:buClr>
                <a:srgbClr val="000000"/>
              </a:buClr>
              <a:buSzPct val="60000"/>
              <a:buFont typeface="Wingdings" pitchFamily="2" charset="2"/>
              <a:buChar char="§"/>
              <a:defRPr sz="1600">
                <a:solidFill>
                  <a:srgbClr val="000000"/>
                </a:solidFill>
                <a:latin typeface="+mn-lt"/>
              </a:defRPr>
            </a:lvl5pPr>
            <a:lvl6pPr marL="20558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6pPr>
            <a:lvl7pPr marL="25130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7pPr>
            <a:lvl8pPr marL="29702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8pPr>
            <a:lvl9pPr marL="3427413" indent="-222250" algn="l" rtl="0" eaLnBrk="1" fontAlgn="base" hangingPunct="1">
              <a:spcBef>
                <a:spcPct val="30000"/>
              </a:spcBef>
              <a:spcAft>
                <a:spcPct val="0"/>
              </a:spcAft>
              <a:buClr>
                <a:srgbClr val="B0B1B3"/>
              </a:buClr>
              <a:buFont typeface="Wingdings" pitchFamily="2" charset="2"/>
              <a:buChar char="§"/>
              <a:defRPr sz="2000">
                <a:solidFill>
                  <a:srgbClr val="EFF7FF"/>
                </a:solidFill>
                <a:latin typeface="+mn-lt"/>
              </a:defRPr>
            </a:lvl9pPr>
          </a:lstStyle>
          <a:p>
            <a:pPr>
              <a:buClr>
                <a:srgbClr val="0078AE"/>
              </a:buClr>
            </a:pPr>
            <a:r>
              <a:rPr lang="en-US" sz="2000" dirty="0"/>
              <a:t>…</a:t>
            </a:r>
          </a:p>
        </p:txBody>
      </p:sp>
    </p:spTree>
    <p:extLst>
      <p:ext uri="{BB962C8B-B14F-4D97-AF65-F5344CB8AC3E}">
        <p14:creationId xmlns:p14="http://schemas.microsoft.com/office/powerpoint/2010/main" val="1162693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6456B1-B0B4-29D0-46B9-78760C034C1B}"/>
              </a:ext>
            </a:extLst>
          </p:cNvPr>
          <p:cNvSpPr>
            <a:spLocks noGrp="1"/>
          </p:cNvSpPr>
          <p:nvPr>
            <p:ph type="sldNum" sz="quarter" idx="10"/>
          </p:nvPr>
        </p:nvSpPr>
        <p:spPr/>
        <p:txBody>
          <a:bodyPr/>
          <a:lstStyle/>
          <a:p>
            <a:pPr>
              <a:defRPr/>
            </a:pPr>
            <a:fld id="{9D7DC5A1-24AC-EE45-8892-34F91BFF9321}" type="slidenum">
              <a:rPr lang="en-US" altLang="en-US" smtClean="0"/>
              <a:pPr>
                <a:defRPr/>
              </a:pPr>
              <a:t>16</a:t>
            </a:fld>
            <a:endParaRPr lang="en-US" altLang="en-US"/>
          </a:p>
        </p:txBody>
      </p:sp>
      <p:sp>
        <p:nvSpPr>
          <p:cNvPr id="3" name="Title 2">
            <a:extLst>
              <a:ext uri="{FF2B5EF4-FFF2-40B4-BE49-F238E27FC236}">
                <a16:creationId xmlns:a16="http://schemas.microsoft.com/office/drawing/2014/main" id="{2F278942-C8FC-C4DE-B640-C5C37A164280}"/>
              </a:ext>
            </a:extLst>
          </p:cNvPr>
          <p:cNvSpPr>
            <a:spLocks noGrp="1"/>
          </p:cNvSpPr>
          <p:nvPr>
            <p:ph type="title"/>
          </p:nvPr>
        </p:nvSpPr>
        <p:spPr/>
        <p:txBody>
          <a:bodyPr/>
          <a:lstStyle/>
          <a:p>
            <a:endParaRPr lang="en-US"/>
          </a:p>
        </p:txBody>
      </p:sp>
      <p:pic>
        <p:nvPicPr>
          <p:cNvPr id="4" name="Picture 3" descr="A blue and white logo with a bird and a city in the background&#10;&#10;AI-generated content may be incorrect.">
            <a:extLst>
              <a:ext uri="{FF2B5EF4-FFF2-40B4-BE49-F238E27FC236}">
                <a16:creationId xmlns:a16="http://schemas.microsoft.com/office/drawing/2014/main" id="{E68E9CF1-8241-9675-2EE9-E3448119DAB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77388" y="1681698"/>
            <a:ext cx="3731676" cy="3731676"/>
          </a:xfrm>
          <a:prstGeom prst="rect">
            <a:avLst/>
          </a:prstGeom>
        </p:spPr>
      </p:pic>
    </p:spTree>
    <p:extLst>
      <p:ext uri="{BB962C8B-B14F-4D97-AF65-F5344CB8AC3E}">
        <p14:creationId xmlns:p14="http://schemas.microsoft.com/office/powerpoint/2010/main" val="34396783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SOW TEMPLATE" val="fG5GQmSh"/>
  <p:tag name="ARTICULATE_SLIDE_THUMBNAIL_REFRESH" val="1"/>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SOW Template">
  <a:themeElements>
    <a:clrScheme name="">
      <a:dk1>
        <a:srgbClr val="70BC1F"/>
      </a:dk1>
      <a:lt1>
        <a:srgbClr val="FFFFFF"/>
      </a:lt1>
      <a:dk2>
        <a:srgbClr val="000063"/>
      </a:dk2>
      <a:lt2>
        <a:srgbClr val="FF0000"/>
      </a:lt2>
      <a:accent1>
        <a:srgbClr val="FFDB00"/>
      </a:accent1>
      <a:accent2>
        <a:srgbClr val="0062C8"/>
      </a:accent2>
      <a:accent3>
        <a:srgbClr val="AAAAB7"/>
      </a:accent3>
      <a:accent4>
        <a:srgbClr val="DADADA"/>
      </a:accent4>
      <a:accent5>
        <a:srgbClr val="FFEAAA"/>
      </a:accent5>
      <a:accent6>
        <a:srgbClr val="0058B5"/>
      </a:accent6>
      <a:hlink>
        <a:srgbClr val="CC6600"/>
      </a:hlink>
      <a:folHlink>
        <a:srgbClr val="990099"/>
      </a:folHlink>
    </a:clrScheme>
    <a:fontScheme name="DHS_Template_Whit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DHS_Template_White 1">
        <a:dk1>
          <a:srgbClr val="595959"/>
        </a:dk1>
        <a:lt1>
          <a:srgbClr val="F8D167"/>
        </a:lt1>
        <a:dk2>
          <a:srgbClr val="BF5FA7"/>
        </a:dk2>
        <a:lt2>
          <a:srgbClr val="92C9DD"/>
        </a:lt2>
        <a:accent1>
          <a:srgbClr val="9ED47C"/>
        </a:accent1>
        <a:accent2>
          <a:srgbClr val="F3728D"/>
        </a:accent2>
        <a:accent3>
          <a:srgbClr val="FBE5B8"/>
        </a:accent3>
        <a:accent4>
          <a:srgbClr val="4B4B4B"/>
        </a:accent4>
        <a:accent5>
          <a:srgbClr val="CCE6BF"/>
        </a:accent5>
        <a:accent6>
          <a:srgbClr val="DC677F"/>
        </a:accent6>
        <a:hlink>
          <a:srgbClr val="6E91BA"/>
        </a:hlink>
        <a:folHlink>
          <a:srgbClr val="BDBFD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ISA PowerPoint Template Widescreen 20190221  -  Read-Only" id="{CA701D08-D2D5-4B51-9E5B-727F9E5815A8}" vid="{21074CCE-0720-4401-B778-A67650A7CB19}"/>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DB249E2FF02E4C9E031009F8CE163B" ma:contentTypeVersion="80" ma:contentTypeDescription="Create a new document." ma:contentTypeScope="" ma:versionID="5ea8262b7e67853c4c3b3e0014452f41">
  <xsd:schema xmlns:xsd="http://www.w3.org/2001/XMLSchema" xmlns:xs="http://www.w3.org/2001/XMLSchema" xmlns:p="http://schemas.microsoft.com/office/2006/metadata/properties" xmlns:ns2="d26c663c-e7b3-4574-82da-b44e654a3b1c" xmlns:ns3="99b59a7c-6e73-4339-a041-45e4278283e4" xmlns:ns4="9258bebe-a4ae-492b-a379-634117b66a1f" xmlns:ns5="a7a49d5d-453f-4b60-82b7-e79d1ed837c7" targetNamespace="http://schemas.microsoft.com/office/2006/metadata/properties" ma:root="true" ma:fieldsID="43f8123031b9314f2bbe4967735177db" ns2:_="" ns3:_="" ns4:_="" ns5:_="">
    <xsd:import namespace="d26c663c-e7b3-4574-82da-b44e654a3b1c"/>
    <xsd:import namespace="99b59a7c-6e73-4339-a041-45e4278283e4"/>
    <xsd:import namespace="9258bebe-a4ae-492b-a379-634117b66a1f"/>
    <xsd:import namespace="a7a49d5d-453f-4b60-82b7-e79d1ed837c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4:MediaServiceAutoTags" minOccurs="0"/>
                <xsd:element ref="ns2:MediaServiceOCR" minOccurs="0"/>
                <xsd:element ref="ns2:MediaServiceGenerationTime" minOccurs="0"/>
                <xsd:element ref="ns2:MediaServiceEventHashCode" minOccurs="0"/>
                <xsd:element ref="ns2:MediaServiceDateTaken" minOccurs="0"/>
                <xsd:element ref="ns4:MediaLengthInSeconds" minOccurs="0"/>
                <xsd:element ref="ns4:MediaServiceLocation" minOccurs="0"/>
                <xsd:element ref="ns2:lcf76f155ced4ddcb4097134ff3c332f" minOccurs="0"/>
                <xsd:element ref="ns2:MediaServiceObjectDetectorVersions" minOccurs="0"/>
                <xsd:element ref="ns2:MediaServiceSearchProperties"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c663c-e7b3-4574-82da-b44e654a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585d4ee-cc76-484b-aa76-7d13ebd501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b59a7c-6e73-4339-a041-45e4278283e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58bebe-a4ae-492b-a379-634117b66a1f" elementFormDefault="qualified">
    <xsd:import namespace="http://schemas.microsoft.com/office/2006/documentManagement/types"/>
    <xsd:import namespace="http://schemas.microsoft.com/office/infopath/2007/PartnerControls"/>
    <xsd:element name="MediaServiceAutoTags" ma:index="12" nillable="true" ma:displayName="Tags" ma:internalName="MediaServiceAutoTags"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7a49d5d-453f-4b60-82b7-e79d1ed837c7"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0286f29-dcdf-486b-8f21-1add5472de66}" ma:internalName="TaxCatchAll" ma:showField="CatchAllData" ma:web="a7a49d5d-453f-4b60-82b7-e79d1ed83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c663c-e7b3-4574-82da-b44e654a3b1c">
      <Terms xmlns="http://schemas.microsoft.com/office/infopath/2007/PartnerControls"/>
    </lcf76f155ced4ddcb4097134ff3c332f>
    <TaxCatchAll xmlns="a7a49d5d-453f-4b60-82b7-e79d1ed837c7" xsi:nil="true"/>
  </documentManagement>
</p:properties>
</file>

<file path=customXml/itemProps1.xml><?xml version="1.0" encoding="utf-8"?>
<ds:datastoreItem xmlns:ds="http://schemas.openxmlformats.org/officeDocument/2006/customXml" ds:itemID="{CD918A08-ED3C-49E4-9850-3224C5447C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c663c-e7b3-4574-82da-b44e654a3b1c"/>
    <ds:schemaRef ds:uri="99b59a7c-6e73-4339-a041-45e4278283e4"/>
    <ds:schemaRef ds:uri="9258bebe-a4ae-492b-a379-634117b66a1f"/>
    <ds:schemaRef ds:uri="a7a49d5d-453f-4b60-82b7-e79d1ed83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4C3C48-30D2-4271-A490-373AFA59E65A}">
  <ds:schemaRefs>
    <ds:schemaRef ds:uri="http://schemas.microsoft.com/sharepoint/v3/contenttype/forms"/>
  </ds:schemaRefs>
</ds:datastoreItem>
</file>

<file path=customXml/itemProps3.xml><?xml version="1.0" encoding="utf-8"?>
<ds:datastoreItem xmlns:ds="http://schemas.openxmlformats.org/officeDocument/2006/customXml" ds:itemID="{025270CD-3D47-4C35-A059-4225C3341E6F}">
  <ds:schemaRefs>
    <ds:schemaRef ds:uri="9258bebe-a4ae-492b-a379-634117b66a1f"/>
    <ds:schemaRef ds:uri="http://schemas.openxmlformats.org/package/2006/metadata/core-properties"/>
    <ds:schemaRef ds:uri="http://www.w3.org/XML/1998/namespace"/>
    <ds:schemaRef ds:uri="http://purl.org/dc/elements/1.1/"/>
    <ds:schemaRef ds:uri="http://schemas.microsoft.com/office/infopath/2007/PartnerControls"/>
    <ds:schemaRef ds:uri="http://purl.org/dc/dcmitype/"/>
    <ds:schemaRef ds:uri="http://schemas.microsoft.com/office/2006/documentManagement/types"/>
    <ds:schemaRef ds:uri="http://schemas.microsoft.com/office/2006/metadata/properties"/>
    <ds:schemaRef ds:uri="a7a49d5d-453f-4b60-82b7-e79d1ed837c7"/>
    <ds:schemaRef ds:uri="99b59a7c-6e73-4339-a041-45e4278283e4"/>
    <ds:schemaRef ds:uri="d26c663c-e7b3-4574-82da-b44e654a3b1c"/>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279</TotalTime>
  <Words>2180</Words>
  <Application>Microsoft Office PowerPoint</Application>
  <PresentationFormat>Widescreen</PresentationFormat>
  <Paragraphs>144</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1_SOW Template</vt:lpstr>
      <vt:lpstr>PowerPoint Presentation</vt:lpstr>
      <vt:lpstr>Cybersecurity  Best Practices For [your organization’s name]</vt:lpstr>
      <vt:lpstr>Roadmap</vt:lpstr>
      <vt:lpstr>PowerPoint Presentation</vt:lpstr>
      <vt:lpstr>Cybersecurity Awareness Month </vt:lpstr>
      <vt:lpstr>Why Cybersecurity Matters</vt:lpstr>
      <vt:lpstr>Create a Culture of Cybersecurity</vt:lpstr>
      <vt:lpstr>Four Cybersecurity Essentials</vt:lpstr>
      <vt:lpstr>Level Up Our Defenses </vt:lpstr>
      <vt:lpstr>Additional Practices </vt:lpstr>
      <vt:lpstr>New Actions for 2026</vt:lpstr>
      <vt:lpstr>FINAL thoughtS   </vt:lpstr>
      <vt:lpstr>Promote Safer Online Practices </vt:lpstr>
      <vt:lpstr>Resources &amp; tools </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Awareness Month  2022</dc:title>
  <dc:creator>Morici, Nicholas</dc:creator>
  <cp:lastModifiedBy>Morici, Nicholas</cp:lastModifiedBy>
  <cp:revision>37</cp:revision>
  <dcterms:created xsi:type="dcterms:W3CDTF">2021-06-25T19:30:34Z</dcterms:created>
  <dcterms:modified xsi:type="dcterms:W3CDTF">2026-08-20T15:37:46Z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0x010100F3DB249E2FF02E4C9E031009F8CE163B</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ediaServiceImageTags">
    <vt:lpwstr/>
  </property>
  <property fmtid="{D5CDD505-2E9C-101B-9397-08002B2CF9AE}" pid="7" name="MSIP_Label_a2eef23d-2e95-4428-9a3c-2526d95b164a_Enabled">
    <vt:lpwstr>true</vt:lpwstr>
  </property>
  <property fmtid="{D5CDD505-2E9C-101B-9397-08002B2CF9AE}" pid="8" name="MSIP_Label_a2eef23d-2e95-4428-9a3c-2526d95b164a_SetDate">
    <vt:lpwstr>2023-07-27T19:47:51Z</vt:lpwstr>
  </property>
  <property fmtid="{D5CDD505-2E9C-101B-9397-08002B2CF9AE}" pid="9" name="MSIP_Label_a2eef23d-2e95-4428-9a3c-2526d95b164a_Method">
    <vt:lpwstr>Standard</vt:lpwstr>
  </property>
  <property fmtid="{D5CDD505-2E9C-101B-9397-08002B2CF9AE}" pid="10" name="MSIP_Label_a2eef23d-2e95-4428-9a3c-2526d95b164a_Name">
    <vt:lpwstr>For Official Use Only (FOUO)</vt:lpwstr>
  </property>
  <property fmtid="{D5CDD505-2E9C-101B-9397-08002B2CF9AE}" pid="11" name="MSIP_Label_a2eef23d-2e95-4428-9a3c-2526d95b164a_SiteId">
    <vt:lpwstr>3ccde76c-946d-4a12-bb7a-fc9d0842354a</vt:lpwstr>
  </property>
  <property fmtid="{D5CDD505-2E9C-101B-9397-08002B2CF9AE}" pid="12" name="MSIP_Label_a2eef23d-2e95-4428-9a3c-2526d95b164a_ActionId">
    <vt:lpwstr>9570d03e-204c-43b9-8823-df055d98ec15</vt:lpwstr>
  </property>
  <property fmtid="{D5CDD505-2E9C-101B-9397-08002B2CF9AE}" pid="13" name="MSIP_Label_a2eef23d-2e95-4428-9a3c-2526d95b164a_ContentBits">
    <vt:lpwstr>0</vt:lpwstr>
  </property>
  <property fmtid="{D5CDD505-2E9C-101B-9397-08002B2CF9AE}" pid="14" name="ArticulateGUID">
    <vt:lpwstr>1A2E1819-EC9C-483F-B77E-69E89793EC5B</vt:lpwstr>
  </property>
  <property fmtid="{D5CDD505-2E9C-101B-9397-08002B2CF9AE}" pid="15" name="ArticulatePath">
    <vt:lpwstr>https://mindandmedia.sharepoint.com/sites/CISA/Shared Documents/Campaigns/Owned Campaigns/CAM/CAM 2024/Cybersecurity Awareness Month/508 Compliant Documents/Cybersecurity-Awareness-Month-2024-PPT-Template</vt:lpwstr>
  </property>
</Properties>
</file>