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8" r:id="rId4"/>
    <p:sldMasterId id="2147483658" r:id="rId5"/>
    <p:sldMasterId id="2147483678" r:id="rId6"/>
  </p:sldMasterIdLst>
  <p:notesMasterIdLst>
    <p:notesMasterId r:id="rId31"/>
  </p:notesMasterIdLst>
  <p:sldIdLst>
    <p:sldId id="569" r:id="rId7"/>
    <p:sldId id="290" r:id="rId8"/>
    <p:sldId id="2147377602" r:id="rId9"/>
    <p:sldId id="2147377603" r:id="rId10"/>
    <p:sldId id="260" r:id="rId11"/>
    <p:sldId id="2147377604" r:id="rId12"/>
    <p:sldId id="262" r:id="rId13"/>
    <p:sldId id="2147377605" r:id="rId14"/>
    <p:sldId id="264" r:id="rId15"/>
    <p:sldId id="2147377606" r:id="rId16"/>
    <p:sldId id="266" r:id="rId17"/>
    <p:sldId id="2147377607" r:id="rId18"/>
    <p:sldId id="268" r:id="rId19"/>
    <p:sldId id="269" r:id="rId20"/>
    <p:sldId id="2147377608" r:id="rId21"/>
    <p:sldId id="271" r:id="rId22"/>
    <p:sldId id="2147377609" r:id="rId23"/>
    <p:sldId id="273" r:id="rId24"/>
    <p:sldId id="2147377610" r:id="rId25"/>
    <p:sldId id="275" r:id="rId26"/>
    <p:sldId id="2147377611" r:id="rId27"/>
    <p:sldId id="2147377612" r:id="rId28"/>
    <p:sldId id="280" r:id="rId29"/>
    <p:sldId id="257" r:id="rId30"/>
  </p:sldIdLst>
  <p:sldSz cx="12192000" cy="6858000"/>
  <p:notesSz cx="6858000" cy="9144000"/>
  <p:embeddedFontLs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Open Sans Extrabold" panose="020B0906030804020204" pitchFamily="34" charset="0"/>
      <p:bold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326"/>
    <a:srgbClr val="1B2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42875-8FBB-491E-9354-E50D6DEF3B5A}" v="1" dt="2026-05-08T21:48:46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750"/>
  </p:normalViewPr>
  <p:slideViewPr>
    <p:cSldViewPr snapToGrid="0" snapToObjects="1">
      <p:cViewPr varScale="1">
        <p:scale>
          <a:sx n="94" d="100"/>
          <a:sy n="94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8.fntdata"/><Relationship Id="rId21" Type="http://schemas.openxmlformats.org/officeDocument/2006/relationships/slide" Target="slides/slide15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5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4.xml"/><Relationship Id="rId41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eterson" userId="f7db407f-204f-45df-b879-31dfe1434a51" providerId="ADAL" clId="{1CDB0469-A65D-4EBB-91F1-537C7FB46BB0}"/>
    <pc:docChg chg="addSld modSld">
      <pc:chgData name="Erin Peterson" userId="f7db407f-204f-45df-b879-31dfe1434a51" providerId="ADAL" clId="{1CDB0469-A65D-4EBB-91F1-537C7FB46BB0}" dt="2026-05-08T21:49:26.517" v="25" actId="20577"/>
      <pc:docMkLst>
        <pc:docMk/>
      </pc:docMkLst>
      <pc:sldChg chg="modSp add mod">
        <pc:chgData name="Erin Peterson" userId="f7db407f-204f-45df-b879-31dfe1434a51" providerId="ADAL" clId="{1CDB0469-A65D-4EBB-91F1-537C7FB46BB0}" dt="2026-05-08T21:49:26.517" v="25" actId="20577"/>
        <pc:sldMkLst>
          <pc:docMk/>
          <pc:sldMk cId="0" sldId="569"/>
        </pc:sldMkLst>
        <pc:spChg chg="mod">
          <ac:chgData name="Erin Peterson" userId="f7db407f-204f-45df-b879-31dfe1434a51" providerId="ADAL" clId="{1CDB0469-A65D-4EBB-91F1-537C7FB46BB0}" dt="2026-05-08T21:49:26.517" v="25" actId="20577"/>
          <ac:spMkLst>
            <pc:docMk/>
            <pc:sldMk cId="0" sldId="569"/>
            <ac:spMk id="4" creationId="{00000000-0000-0000-0000-000000000000}"/>
          </ac:spMkLst>
        </pc:spChg>
        <pc:spChg chg="mod">
          <ac:chgData name="Erin Peterson" userId="f7db407f-204f-45df-b879-31dfe1434a51" providerId="ADAL" clId="{1CDB0469-A65D-4EBB-91F1-537C7FB46BB0}" dt="2026-05-08T21:49:06.553" v="1"/>
          <ac:spMkLst>
            <pc:docMk/>
            <pc:sldMk cId="0" sldId="569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A6012-58EB-ED47-8996-6CF90B613726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A65DE-5831-884D-A6B1-D80BC229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6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44FB-670D-E748-AB30-2958B4F29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259" y="1187677"/>
            <a:ext cx="10631301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394D1-3C55-1347-9976-53E2AD6BF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258" y="3667352"/>
            <a:ext cx="106313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EFF04-5FF3-2F43-2E85-EE044828A7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4024-C876-4A0A-AE9A-A7ED6BC71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3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723F-D41B-4D95-AB29-F1F2C01FA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089AE-DE45-41AB-8372-713E1D08C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7F60D9-9AC2-4632-942D-F7B87D7F7E5B}"/>
              </a:ext>
            </a:extLst>
          </p:cNvPr>
          <p:cNvSpPr/>
          <p:nvPr userDrawn="1"/>
        </p:nvSpPr>
        <p:spPr>
          <a:xfrm>
            <a:off x="0" y="0"/>
            <a:ext cx="6542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2EF9BC-4083-47BE-8CD7-8699C1B2E9CF}"/>
              </a:ext>
            </a:extLst>
          </p:cNvPr>
          <p:cNvSpPr/>
          <p:nvPr userDrawn="1"/>
        </p:nvSpPr>
        <p:spPr>
          <a:xfrm>
            <a:off x="12050897" y="1690688"/>
            <a:ext cx="141105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5EAEB35-8F7A-3F13-3D14-32E5479F49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B159D-585E-43AE-A0CD-45444152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7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E875D-A461-422E-88FB-2D748B822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912164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1EBF0-42A3-44F0-B5D2-60078E654D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678908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BCB229-393A-479E-9971-429BE57AD712}"/>
              </a:ext>
            </a:extLst>
          </p:cNvPr>
          <p:cNvSpPr/>
          <p:nvPr userDrawn="1"/>
        </p:nvSpPr>
        <p:spPr>
          <a:xfrm>
            <a:off x="0" y="0"/>
            <a:ext cx="6542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7CCD93-E3A1-450F-89E3-AE47A3FC6BCD}"/>
              </a:ext>
            </a:extLst>
          </p:cNvPr>
          <p:cNvSpPr/>
          <p:nvPr userDrawn="1"/>
        </p:nvSpPr>
        <p:spPr>
          <a:xfrm>
            <a:off x="12050897" y="1690688"/>
            <a:ext cx="141105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C219DF6-122D-BFDC-9940-EC34925D97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B159D-585E-43AE-A0CD-45444152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56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65E9E-90EB-4782-A35B-8B39883D9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91005-C175-47C2-B130-53289A919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D9306-99BD-400E-BD9A-5251BDC60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4E3EBD-6795-43AA-A36F-64CEE88DD174}"/>
              </a:ext>
            </a:extLst>
          </p:cNvPr>
          <p:cNvSpPr/>
          <p:nvPr userDrawn="1"/>
        </p:nvSpPr>
        <p:spPr>
          <a:xfrm>
            <a:off x="0" y="0"/>
            <a:ext cx="6542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1447E3-70A2-4CDF-AA43-9354265448BB}"/>
              </a:ext>
            </a:extLst>
          </p:cNvPr>
          <p:cNvSpPr/>
          <p:nvPr userDrawn="1"/>
        </p:nvSpPr>
        <p:spPr>
          <a:xfrm>
            <a:off x="12050897" y="1690688"/>
            <a:ext cx="141105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6C4B9DB-FB41-7D99-2578-5A276BEC03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B159D-585E-43AE-A0CD-45444152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7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3D824-5A4F-4FFF-BF09-B5E120774D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8362C-0177-475F-AA75-A46DB1575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EB83D-7143-4898-999E-2BC87566F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1D3F9C-060C-4DE8-B0D8-FA20A118D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A0CA19-7654-4274-AC5A-43571F078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BB50B7-0F1A-4227-B1F6-2494A093D6E2}"/>
              </a:ext>
            </a:extLst>
          </p:cNvPr>
          <p:cNvSpPr/>
          <p:nvPr userDrawn="1"/>
        </p:nvSpPr>
        <p:spPr>
          <a:xfrm>
            <a:off x="0" y="0"/>
            <a:ext cx="6542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593BCC-26F8-4523-B6D9-9F92828A9DDB}"/>
              </a:ext>
            </a:extLst>
          </p:cNvPr>
          <p:cNvSpPr/>
          <p:nvPr userDrawn="1"/>
        </p:nvSpPr>
        <p:spPr>
          <a:xfrm>
            <a:off x="12050897" y="1690688"/>
            <a:ext cx="141105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2CD5215-325F-D36E-7654-90EE04CE46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B159D-585E-43AE-A0CD-45444152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1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23B03A-7D07-4B38-B22E-0A2A8AF39B00}"/>
              </a:ext>
            </a:extLst>
          </p:cNvPr>
          <p:cNvSpPr/>
          <p:nvPr userDrawn="1"/>
        </p:nvSpPr>
        <p:spPr>
          <a:xfrm>
            <a:off x="0" y="0"/>
            <a:ext cx="49164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78742C-D150-4002-9DA8-329737F7CD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16488" y="485775"/>
            <a:ext cx="6437312" cy="57340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224C96-8F77-4318-9BC8-3098B349E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861" y="485775"/>
            <a:ext cx="3544079" cy="499064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A9E379-EB91-8CF6-B91D-3454C6C46C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8B159D-585E-43AE-A0CD-45444152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3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CFD3A3-3A5F-4555-9859-17804240D4E0}"/>
              </a:ext>
            </a:extLst>
          </p:cNvPr>
          <p:cNvSpPr/>
          <p:nvPr userDrawn="1"/>
        </p:nvSpPr>
        <p:spPr>
          <a:xfrm>
            <a:off x="7275512" y="0"/>
            <a:ext cx="49164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883F91C-84E2-44F4-B0AD-8C197BF82B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9201" y="561975"/>
            <a:ext cx="6437312" cy="573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E68A15-5CB5-4140-8E57-45E9AF5137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1718" y="682852"/>
            <a:ext cx="3544079" cy="499064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63D44B-DF49-B73F-37E2-4E50D572118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8B159D-585E-43AE-A0CD-45444152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90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4C2C3-214C-40FE-B2EE-D2025EFAA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63908-ECAD-4BBF-8C8B-E2F59EA5F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0CF7A-0FBD-477A-A58C-35E4ABA413D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51E3CB-778D-41FF-9AF2-2E5A54ABAD9A}"/>
              </a:ext>
            </a:extLst>
          </p:cNvPr>
          <p:cNvSpPr/>
          <p:nvPr userDrawn="1"/>
        </p:nvSpPr>
        <p:spPr>
          <a:xfrm>
            <a:off x="0" y="0"/>
            <a:ext cx="6542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889553-1814-476F-8909-0C6611472704}"/>
              </a:ext>
            </a:extLst>
          </p:cNvPr>
          <p:cNvSpPr/>
          <p:nvPr userDrawn="1"/>
        </p:nvSpPr>
        <p:spPr>
          <a:xfrm>
            <a:off x="12050897" y="1690688"/>
            <a:ext cx="141105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5786EC8-D045-2E60-FE79-F1D773424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B159D-585E-43AE-A0CD-45444152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2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AD84-01A0-4A21-8FB2-B2423DEE3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1EB9E3-8F16-4618-A704-6B1D71649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EC555-368F-43D7-A8AB-A71EFFBC44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2F5BCD-EF31-4B21-9C30-D65CACBA1BD9}"/>
              </a:ext>
            </a:extLst>
          </p:cNvPr>
          <p:cNvSpPr/>
          <p:nvPr userDrawn="1"/>
        </p:nvSpPr>
        <p:spPr>
          <a:xfrm>
            <a:off x="0" y="0"/>
            <a:ext cx="6542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234D81-F339-4805-BF80-1BA0C4412EC5}"/>
              </a:ext>
            </a:extLst>
          </p:cNvPr>
          <p:cNvSpPr/>
          <p:nvPr userDrawn="1"/>
        </p:nvSpPr>
        <p:spPr>
          <a:xfrm>
            <a:off x="12050897" y="1690688"/>
            <a:ext cx="141105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69EDB-3BFF-0DA4-03B6-95515CE0A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B159D-585E-43AE-A0CD-45444152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2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96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8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C9A3-3879-3F44-A35D-C3C016B7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5F052-52D8-F645-B118-AE5BD9D99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baseline="0">
                <a:latin typeface="Open Sans" panose="020B0606030504020204" pitchFamily="34" charset="0"/>
              </a:defRPr>
            </a:lvl1pPr>
            <a:lvl2pPr>
              <a:lnSpc>
                <a:spcPct val="100000"/>
              </a:lnSpc>
              <a:defRPr baseline="0"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defRPr baseline="0"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defRPr baseline="0"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FE4DA-CA18-06B3-F1A9-ACB02512AC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4024-C876-4A0A-AE9A-A7ED6BC71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84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31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76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29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9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32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72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2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78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3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2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FF08-9876-094C-B4E0-912E9E870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310"/>
            <a:ext cx="10515600" cy="663348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A0FE8-227B-22AD-51B7-BA9CE1CF49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4024-C876-4A0A-AE9A-A7ED6BC71A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A334579-F90B-C032-6619-BBEBF59F6663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2054225"/>
            <a:ext cx="10515600" cy="33448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1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4CEFB-E236-0C4D-9967-55CE4E4F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1265D-AAE7-C049-80DB-53FBE13E1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A4247-06D9-8E4B-85D7-925894E1E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4258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95D65-C8AE-344B-AEBB-35DE40700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8C6C2-0E77-4445-9D94-20FA830B9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4258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72094-D5C7-9235-5439-50B76C980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4024-C876-4A0A-AE9A-A7ED6BC71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9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1AC06-376E-9746-B6C5-67B50B69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FB4E36F0-57DD-4F6C-3280-45EA531CCDB3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838200" y="2111375"/>
            <a:ext cx="10561638" cy="29178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E69E1-E4DD-2E87-4CA6-EE7400FE9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04024-C876-4A0A-AE9A-A7ED6BC71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4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0A23C3-817D-8CDC-7506-59DDEE12A1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4024-C876-4A0A-AE9A-A7ED6BC71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8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82DF-C236-CD4F-A90D-A0AF14D0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816A1-38B3-3643-B72B-651B6349B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1017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A6613-D832-BC44-B5F0-F110FD5B8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015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F4D7C-9BE0-4052-A0CD-ADED0260A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4024-C876-4A0A-AE9A-A7ED6BC71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7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65B3-6B52-5A40-9F4C-D6FA14D9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966E7-4910-F344-A2E6-E91FF8123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62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09C1B-2E8F-3C4C-BA42-0036503AD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9271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02A6B-90D7-ED0D-C73D-5B8156336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4024-C876-4A0A-AE9A-A7ED6BC71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3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D9C4B-9DB0-40AF-A855-D8AE78195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BDB99-C5AB-407B-96B2-D90E4F7B6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5690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BCDC3C-F728-943E-453B-F99060AAFADA}"/>
              </a:ext>
            </a:extLst>
          </p:cNvPr>
          <p:cNvSpPr/>
          <p:nvPr userDrawn="1"/>
        </p:nvSpPr>
        <p:spPr>
          <a:xfrm>
            <a:off x="-10391" y="5885801"/>
            <a:ext cx="12207240" cy="972199"/>
          </a:xfrm>
          <a:prstGeom prst="rect">
            <a:avLst/>
          </a:prstGeom>
          <a:solidFill>
            <a:srgbClr val="1B2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83C3A-75EC-8045-A368-059906BD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62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A0B12-308F-764A-B123-2B5A3A666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6"/>
            <a:ext cx="10562361" cy="336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7BA28A-243E-EB4F-AEEE-B660020F93DF}"/>
              </a:ext>
            </a:extLst>
          </p:cNvPr>
          <p:cNvSpPr/>
          <p:nvPr userDrawn="1"/>
        </p:nvSpPr>
        <p:spPr>
          <a:xfrm>
            <a:off x="-10391" y="-13328"/>
            <a:ext cx="12207240" cy="192024"/>
          </a:xfrm>
          <a:prstGeom prst="rect">
            <a:avLst/>
          </a:prstGeom>
          <a:solidFill>
            <a:srgbClr val="1B2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FE019-748C-F942-8231-1EC11881480F}"/>
              </a:ext>
            </a:extLst>
          </p:cNvPr>
          <p:cNvSpPr/>
          <p:nvPr userDrawn="1"/>
        </p:nvSpPr>
        <p:spPr>
          <a:xfrm>
            <a:off x="-15240" y="249051"/>
            <a:ext cx="12207240" cy="45719"/>
          </a:xfrm>
          <a:prstGeom prst="rect">
            <a:avLst/>
          </a:prstGeom>
          <a:solidFill>
            <a:srgbClr val="DFB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DFB326"/>
              </a:solidFill>
              <a:latin typeface="Open Sans" panose="020B0606030504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48457EB-6200-0303-1506-DEA278457BE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86356" y="6083616"/>
            <a:ext cx="814203" cy="576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945809-EB86-57DD-DBA6-6F9DC88A6CD9}"/>
              </a:ext>
            </a:extLst>
          </p:cNvPr>
          <p:cNvSpPr txBox="1"/>
          <p:nvPr userDrawn="1"/>
        </p:nvSpPr>
        <p:spPr>
          <a:xfrm>
            <a:off x="838199" y="6176037"/>
            <a:ext cx="4352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i="0" baseline="0" dirty="0">
                <a:solidFill>
                  <a:srgbClr val="DFB326"/>
                </a:solidFill>
                <a:latin typeface="Open Sans" panose="020B0606030504020204" pitchFamily="34" charset="0"/>
              </a:rPr>
              <a:t>Partnering with Local Governments Since 1974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A8414C7-BA53-B625-9CFE-E7EDA0D53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7360" y="54785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C04024-C876-4A0A-AE9A-A7ED6BC71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1B2C57"/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 baseline="0">
          <a:solidFill>
            <a:srgbClr val="1B2C5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 baseline="0">
          <a:solidFill>
            <a:srgbClr val="1B2C5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 baseline="0">
          <a:solidFill>
            <a:srgbClr val="1B2C5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 baseline="0">
          <a:solidFill>
            <a:srgbClr val="1B2C5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 baseline="0">
          <a:solidFill>
            <a:srgbClr val="1B2C5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DFEF2-FB4A-435C-936E-360E17D2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FB2AB-0A5C-473D-A9A0-575F38E50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927A-88BB-43FE-8A81-09851A708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B159D-585E-43AE-A0CD-45444152C10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E77C3CE-52A1-80AB-E6D0-0FA0DBB9E93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36" y="5375219"/>
            <a:ext cx="1132187" cy="8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6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7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7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9270" b="-64958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6092" y="6091232"/>
            <a:ext cx="5410200" cy="27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2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33" b="1" dirty="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Friday</a:t>
            </a: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srgbClr val="0055B8"/>
                </a:solidFill>
                <a:effectLst/>
                <a:uLnTx/>
                <a:uFillTx/>
                <a:latin typeface="Klinic Slab 2"/>
                <a:ea typeface="Klinic Slab 2"/>
                <a:cs typeface="Klinic Slab 2"/>
                <a:sym typeface="Klinic Slab 2"/>
              </a:rPr>
              <a:t>, May 15</a:t>
            </a:r>
            <a:r>
              <a:rPr kumimoji="0" lang="en-US" sz="1733" b="1" i="0" u="none" strike="noStrike" kern="1200" cap="none" spc="0" normalizeH="0" baseline="30000" noProof="0" dirty="0">
                <a:ln>
                  <a:noFill/>
                </a:ln>
                <a:solidFill>
                  <a:srgbClr val="0055B8"/>
                </a:solidFill>
                <a:effectLst/>
                <a:uLnTx/>
                <a:uFillTx/>
                <a:latin typeface="Klinic Slab 2"/>
                <a:ea typeface="Klinic Slab 2"/>
                <a:cs typeface="Klinic Slab 2"/>
                <a:sym typeface="Klinic Slab 2"/>
              </a:rPr>
              <a:t>th</a:t>
            </a: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srgbClr val="0055B8"/>
                </a:solidFill>
                <a:effectLst/>
                <a:uLnTx/>
                <a:uFillTx/>
                <a:latin typeface="Klinic Slab 2"/>
                <a:ea typeface="Klinic Slab 2"/>
                <a:cs typeface="Klinic Slab 2"/>
                <a:sym typeface="Klinic Slab 2"/>
              </a:rPr>
              <a:t> | </a:t>
            </a:r>
            <a:r>
              <a:rPr lang="en-US" sz="1733" b="1" dirty="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2:30</a:t>
            </a: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srgbClr val="0055B8"/>
                </a:solidFill>
                <a:effectLst/>
                <a:uLnTx/>
                <a:uFillTx/>
                <a:latin typeface="Klinic Slab 2"/>
                <a:ea typeface="Klinic Slab 2"/>
                <a:cs typeface="Klinic Slab 2"/>
                <a:sym typeface="Klinic Slab 2"/>
              </a:rPr>
              <a:t>pm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0724" y="1967061"/>
            <a:ext cx="10911135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75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55B8"/>
                </a:solidFill>
                <a:effectLst/>
                <a:uLnTx/>
                <a:uFillTx/>
                <a:latin typeface="Gotham"/>
                <a:ea typeface="Gotham"/>
                <a:cs typeface="Gotham"/>
                <a:sym typeface="Gotham"/>
              </a:rPr>
              <a:t>Thoughts on Leadership from Three Decades in Public Entity Pooling</a:t>
            </a:r>
          </a:p>
        </p:txBody>
      </p:sp>
      <p:sp>
        <p:nvSpPr>
          <p:cNvPr id="6" name="AutoShape 6"/>
          <p:cNvSpPr/>
          <p:nvPr/>
        </p:nvSpPr>
        <p:spPr>
          <a:xfrm>
            <a:off x="0" y="-19050"/>
            <a:ext cx="12192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C4C3F-4B78-1737-B2F3-4DF0B3269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87BAA5-81B0-42E8-9100-A0B4125C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22859" y="4119513"/>
            <a:ext cx="9406881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5E9DA937-4C21-0365-AFAB-18D55E283C9E}"/>
              </a:ext>
            </a:extLst>
          </p:cNvPr>
          <p:cNvSpPr txBox="1">
            <a:spLocks/>
          </p:cNvSpPr>
          <p:nvPr/>
        </p:nvSpPr>
        <p:spPr>
          <a:xfrm>
            <a:off x="1058945" y="2106333"/>
            <a:ext cx="10074112" cy="20131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Core Values Define Conflict,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5400" dirty="0"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Conflict Defines Culture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570F8-FD3B-E024-0B59-E1A7B5C1175F}"/>
              </a:ext>
            </a:extLst>
          </p:cNvPr>
          <p:cNvSpPr txBox="1">
            <a:spLocks/>
          </p:cNvSpPr>
          <p:nvPr/>
        </p:nvSpPr>
        <p:spPr>
          <a:xfrm>
            <a:off x="1735703" y="1213738"/>
            <a:ext cx="2326931" cy="50543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Thought 4</a:t>
            </a:r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195F7C42-8072-ECFC-1685-257818B42FAC}"/>
              </a:ext>
            </a:extLst>
          </p:cNvPr>
          <p:cNvSpPr/>
          <p:nvPr/>
        </p:nvSpPr>
        <p:spPr>
          <a:xfrm>
            <a:off x="1058945" y="1124478"/>
            <a:ext cx="676758" cy="676758"/>
          </a:xfrm>
          <a:prstGeom prst="ellipse">
            <a:avLst/>
          </a:prstGeom>
          <a:solidFill>
            <a:srgbClr val="1B2C57"/>
          </a:solidFill>
          <a:ln w="25400">
            <a:noFill/>
            <a:prstDash val="solid"/>
          </a:ln>
        </p:spPr>
        <p:txBody>
          <a:bodyPr/>
          <a:lstStyle/>
          <a:p>
            <a:endParaRPr lang="en-US">
              <a:ln>
                <a:solidFill>
                  <a:srgbClr val="DFB326"/>
                </a:solidFill>
              </a:ln>
            </a:endParaRPr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3458C0D0-8F66-34B6-2DC2-09FA833F8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1742" y="1232593"/>
            <a:ext cx="407672" cy="4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827668" y="125189"/>
            <a:ext cx="9998572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67" b="1" dirty="0">
                <a:ea typeface="Georgia" pitchFamily="34" charset="-122"/>
                <a:cs typeface="Times New Roman" panose="02020603050405020304" pitchFamily="18" charset="0"/>
              </a:rPr>
              <a:t>Thought 4 — Healthy vs. Corrosive Conflict</a:t>
            </a:r>
            <a:endParaRPr lang="en-US" sz="2267" dirty="0"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54144" y="1224859"/>
            <a:ext cx="4976096" cy="48768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736068" y="1224859"/>
            <a:ext cx="4994171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WITHIN VALUE BOUNDARIES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6461760" y="1224859"/>
            <a:ext cx="5120640" cy="48768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Text 5"/>
          <p:cNvSpPr/>
          <p:nvPr/>
        </p:nvSpPr>
        <p:spPr>
          <a:xfrm>
            <a:off x="6461760" y="1224859"/>
            <a:ext cx="5074921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WITHOUT VALUE BOUNDARIES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736069" y="2029343"/>
            <a:ext cx="91440" cy="91440"/>
          </a:xfrm>
          <a:prstGeom prst="ellipse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9" name="Text 7"/>
          <p:cNvSpPr/>
          <p:nvPr/>
        </p:nvSpPr>
        <p:spPr>
          <a:xfrm>
            <a:off x="918091" y="1969954"/>
            <a:ext cx="5120640" cy="707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Concerns raised directly — not whispered in hallways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736069" y="2632154"/>
            <a:ext cx="91440" cy="91440"/>
          </a:xfrm>
          <a:prstGeom prst="ellipse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1" name="Text 9"/>
          <p:cNvSpPr/>
          <p:nvPr/>
        </p:nvSpPr>
        <p:spPr>
          <a:xfrm>
            <a:off x="925045" y="2565098"/>
            <a:ext cx="512064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Candor honored; good intent assumed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36069" y="3263249"/>
            <a:ext cx="91440" cy="91440"/>
          </a:xfrm>
          <a:prstGeom prst="ellipse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3" name="Text 11"/>
          <p:cNvSpPr/>
          <p:nvPr/>
        </p:nvSpPr>
        <p:spPr>
          <a:xfrm>
            <a:off x="918090" y="3167284"/>
            <a:ext cx="5253037" cy="707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Disagreement sharpens thinking and prevents groupthink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736069" y="3960330"/>
            <a:ext cx="91440" cy="91440"/>
          </a:xfrm>
          <a:prstGeom prst="ellipse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5" name="Text 13"/>
          <p:cNvSpPr/>
          <p:nvPr/>
        </p:nvSpPr>
        <p:spPr>
          <a:xfrm>
            <a:off x="918091" y="3925325"/>
            <a:ext cx="5120640" cy="331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Psychological safety treated as structural integrity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36069" y="4742251"/>
            <a:ext cx="91440" cy="91440"/>
          </a:xfrm>
          <a:prstGeom prst="ellipse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7" name="Text 15"/>
          <p:cNvSpPr/>
          <p:nvPr/>
        </p:nvSpPr>
        <p:spPr>
          <a:xfrm>
            <a:off x="900661" y="4697002"/>
            <a:ext cx="5120640" cy="308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Once a decision is reached, commitment is full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032420" y="1224859"/>
            <a:ext cx="45719" cy="3854429"/>
          </a:xfrm>
          <a:prstGeom prst="rect">
            <a:avLst/>
          </a:prstGeom>
          <a:solidFill>
            <a:srgbClr val="DDDBD7"/>
          </a:solidFill>
          <a:ln w="12700">
            <a:solidFill>
              <a:srgbClr val="DDDBD7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9" name="Shape 17"/>
          <p:cNvSpPr/>
          <p:nvPr/>
        </p:nvSpPr>
        <p:spPr>
          <a:xfrm>
            <a:off x="6614160" y="2007789"/>
            <a:ext cx="91440" cy="91440"/>
          </a:xfrm>
          <a:prstGeom prst="ellipse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0" name="Text 18"/>
          <p:cNvSpPr/>
          <p:nvPr/>
        </p:nvSpPr>
        <p:spPr>
          <a:xfrm>
            <a:off x="6858000" y="1981834"/>
            <a:ext cx="51206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Conflict turns personal; factions form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614160" y="2610600"/>
            <a:ext cx="91440" cy="91440"/>
          </a:xfrm>
          <a:prstGeom prst="ellipse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2" name="Text 20"/>
          <p:cNvSpPr/>
          <p:nvPr/>
        </p:nvSpPr>
        <p:spPr>
          <a:xfrm>
            <a:off x="6858000" y="2544361"/>
            <a:ext cx="51206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Ego and positioning replace mission focus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614160" y="3241695"/>
            <a:ext cx="91440" cy="91440"/>
          </a:xfrm>
          <a:prstGeom prst="ellipse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4" name="Text 22"/>
          <p:cNvSpPr/>
          <p:nvPr/>
        </p:nvSpPr>
        <p:spPr>
          <a:xfrm>
            <a:off x="6882384" y="3159399"/>
            <a:ext cx="5120640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Psychological safety erodes; talent departs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614160" y="3938776"/>
            <a:ext cx="91440" cy="91440"/>
          </a:xfrm>
          <a:prstGeom prst="ellipse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6" name="Text 24"/>
          <p:cNvSpPr/>
          <p:nvPr/>
        </p:nvSpPr>
        <p:spPr>
          <a:xfrm>
            <a:off x="6858000" y="3891548"/>
            <a:ext cx="51206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Values invoked only ceremonially — not during tension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614160" y="4720697"/>
            <a:ext cx="91440" cy="91440"/>
          </a:xfrm>
          <a:prstGeom prst="ellipse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8" name="Text 26"/>
          <p:cNvSpPr/>
          <p:nvPr/>
        </p:nvSpPr>
        <p:spPr>
          <a:xfrm>
            <a:off x="6858000" y="4663068"/>
            <a:ext cx="5120640" cy="456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Culture weakens with each unresolved episode</a:t>
            </a:r>
            <a:endParaRPr lang="en-US" sz="1600" dirty="0"/>
          </a:p>
        </p:txBody>
      </p:sp>
      <p:sp>
        <p:nvSpPr>
          <p:cNvPr id="29" name="Shape 1">
            <a:extLst>
              <a:ext uri="{FF2B5EF4-FFF2-40B4-BE49-F238E27FC236}">
                <a16:creationId xmlns:a16="http://schemas.microsoft.com/office/drawing/2014/main" id="{19A34D2D-804F-B492-24E0-176C3B9EC1EA}"/>
              </a:ext>
            </a:extLst>
          </p:cNvPr>
          <p:cNvSpPr/>
          <p:nvPr/>
        </p:nvSpPr>
        <p:spPr>
          <a:xfrm>
            <a:off x="853363" y="225722"/>
            <a:ext cx="676758" cy="676758"/>
          </a:xfrm>
          <a:prstGeom prst="ellipse">
            <a:avLst/>
          </a:prstGeom>
          <a:solidFill>
            <a:srgbClr val="1B2C57"/>
          </a:solidFill>
          <a:ln w="25400">
            <a:noFill/>
            <a:prstDash val="solid"/>
          </a:ln>
        </p:spPr>
        <p:txBody>
          <a:bodyPr/>
          <a:lstStyle/>
          <a:p>
            <a:endParaRPr lang="en-US">
              <a:ln>
                <a:solidFill>
                  <a:srgbClr val="DFB326"/>
                </a:solidFill>
              </a:ln>
            </a:endParaRPr>
          </a:p>
        </p:txBody>
      </p:sp>
      <p:pic>
        <p:nvPicPr>
          <p:cNvPr id="30" name="Image 0" descr="preencoded.png">
            <a:extLst>
              <a:ext uri="{FF2B5EF4-FFF2-40B4-BE49-F238E27FC236}">
                <a16:creationId xmlns:a16="http://schemas.microsoft.com/office/drawing/2014/main" id="{A22ECE10-BA89-07A7-82DC-B532E0AAB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160" y="333837"/>
            <a:ext cx="407672" cy="4076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26936-D23E-5503-3686-D210CCEF4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EB8ED8-3D7F-73D6-CC96-CE8809CA2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22859" y="4119513"/>
            <a:ext cx="9406881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5CAB271E-4A18-E0AA-5B20-5856C138AA88}"/>
              </a:ext>
            </a:extLst>
          </p:cNvPr>
          <p:cNvSpPr txBox="1">
            <a:spLocks/>
          </p:cNvSpPr>
          <p:nvPr/>
        </p:nvSpPr>
        <p:spPr>
          <a:xfrm>
            <a:off x="1058945" y="2106333"/>
            <a:ext cx="10074112" cy="20131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Matters More</a:t>
            </a:r>
          </a:p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Being 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6BAE9-4255-6E9C-C144-CE3898794988}"/>
              </a:ext>
            </a:extLst>
          </p:cNvPr>
          <p:cNvSpPr txBox="1">
            <a:spLocks/>
          </p:cNvSpPr>
          <p:nvPr/>
        </p:nvSpPr>
        <p:spPr>
          <a:xfrm>
            <a:off x="1735703" y="1213738"/>
            <a:ext cx="2326931" cy="50543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Thought 5</a:t>
            </a:r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281388A6-2515-D8DB-4EC0-B6B224DDE68B}"/>
              </a:ext>
            </a:extLst>
          </p:cNvPr>
          <p:cNvSpPr/>
          <p:nvPr/>
        </p:nvSpPr>
        <p:spPr>
          <a:xfrm>
            <a:off x="1058945" y="1124478"/>
            <a:ext cx="676758" cy="676758"/>
          </a:xfrm>
          <a:prstGeom prst="ellipse">
            <a:avLst/>
          </a:prstGeom>
          <a:solidFill>
            <a:srgbClr val="1B2C57"/>
          </a:solidFill>
          <a:ln w="25400">
            <a:noFill/>
            <a:prstDash val="solid"/>
          </a:ln>
        </p:spPr>
        <p:txBody>
          <a:bodyPr/>
          <a:lstStyle/>
          <a:p>
            <a:endParaRPr lang="en-US">
              <a:ln>
                <a:solidFill>
                  <a:srgbClr val="DFB326"/>
                </a:solidFill>
              </a:ln>
            </a:endParaRPr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C63049D6-3832-5F31-A277-97166E868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1261" y="1213738"/>
            <a:ext cx="432125" cy="4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5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6388" y="426091"/>
            <a:ext cx="243840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3000" dirty="0">
                <a:solidFill>
                  <a:srgbClr val="DFB3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</a:t>
            </a:r>
            <a:endParaRPr lang="en-US" sz="23000" dirty="0">
              <a:solidFill>
                <a:srgbClr val="DFB326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31520" y="1341120"/>
            <a:ext cx="10728960" cy="34558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933" i="1" dirty="0"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It's amazing what you can accomplish if you do not care who </a:t>
            </a:r>
          </a:p>
          <a:p>
            <a:pPr algn="ctr"/>
            <a:r>
              <a:rPr lang="en-US" sz="2933" i="1" dirty="0"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gets the credit.</a:t>
            </a:r>
            <a:endParaRPr lang="en-US" sz="2933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389120" y="4614106"/>
            <a:ext cx="3657600" cy="48768"/>
          </a:xfrm>
          <a:prstGeom prst="rect">
            <a:avLst/>
          </a:prstGeom>
          <a:solidFill>
            <a:srgbClr val="DFB326"/>
          </a:solidFill>
          <a:ln w="12700">
            <a:noFill/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731520" y="4796986"/>
            <a:ext cx="10972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i="1" dirty="0">
                <a:solidFill>
                  <a:srgbClr val="DFB326"/>
                </a:solidFill>
                <a:ea typeface="Calibri" pitchFamily="34" charset="-122"/>
                <a:cs typeface="Calibri" pitchFamily="34" charset="-120"/>
              </a:rPr>
              <a:t>President Harry S. Truman</a:t>
            </a:r>
            <a:endParaRPr lang="en-US" sz="3200" dirty="0">
              <a:solidFill>
                <a:srgbClr val="DFB32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773178" y="128016"/>
            <a:ext cx="10299098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b="1" dirty="0">
                <a:solidFill>
                  <a:srgbClr val="1B2C57"/>
                </a:solidFill>
                <a:ea typeface="Georgia" pitchFamily="34" charset="-122"/>
                <a:cs typeface="Times New Roman" panose="02020603050405020304" pitchFamily="18" charset="0"/>
              </a:rPr>
              <a:t>Thought 5 — Collective Ownership Produces Durability</a:t>
            </a:r>
            <a:endParaRPr lang="en-US" sz="2133" dirty="0">
              <a:solidFill>
                <a:srgbClr val="1B2C57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47628" y="1097280"/>
            <a:ext cx="11200532" cy="1194816"/>
          </a:xfrm>
          <a:prstGeom prst="rect">
            <a:avLst/>
          </a:prstGeom>
          <a:solidFill>
            <a:srgbClr val="EEE9DF"/>
          </a:solidFill>
          <a:ln w="6350">
            <a:solidFill>
              <a:srgbClr val="DDDBD7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897180" y="1194816"/>
            <a:ext cx="245562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Diminish your own voice</a:t>
            </a:r>
            <a:endParaRPr lang="en-US" dirty="0">
              <a:solidFill>
                <a:srgbClr val="1B2C57"/>
              </a:solidFill>
            </a:endParaRPr>
          </a:p>
        </p:txBody>
      </p:sp>
      <p:sp>
        <p:nvSpPr>
          <p:cNvPr id="6" name="Shape 4"/>
          <p:cNvSpPr/>
          <p:nvPr/>
        </p:nvSpPr>
        <p:spPr>
          <a:xfrm>
            <a:off x="3413760" y="1219200"/>
            <a:ext cx="48768" cy="877824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Text 5"/>
          <p:cNvSpPr/>
          <p:nvPr/>
        </p:nvSpPr>
        <p:spPr>
          <a:xfrm>
            <a:off x="3596640" y="1194816"/>
            <a:ext cx="8290560" cy="999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3A3A3A"/>
                </a:solidFill>
                <a:ea typeface="Calibri" pitchFamily="34" charset="-122"/>
                <a:cs typeface="Calibri" pitchFamily="34" charset="-120"/>
              </a:rPr>
              <a:t>Treat your own ideas like everyone else's. Create parity so that good thinking can emerge from anywhere in the organization.</a:t>
            </a: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747628" y="2462784"/>
            <a:ext cx="11200532" cy="1194816"/>
          </a:xfrm>
          <a:prstGeom prst="rect">
            <a:avLst/>
          </a:prstGeom>
          <a:solidFill>
            <a:srgbClr val="F8F6F2"/>
          </a:solidFill>
          <a:ln w="6350">
            <a:solidFill>
              <a:srgbClr val="DDDBD7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9" name="Text 7"/>
          <p:cNvSpPr/>
          <p:nvPr/>
        </p:nvSpPr>
        <p:spPr>
          <a:xfrm>
            <a:off x="897180" y="2560320"/>
            <a:ext cx="245562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Collective ownership</a:t>
            </a:r>
            <a:endParaRPr lang="en-US" dirty="0">
              <a:solidFill>
                <a:srgbClr val="1B2C57"/>
              </a:solidFill>
            </a:endParaRPr>
          </a:p>
        </p:txBody>
      </p:sp>
      <p:sp>
        <p:nvSpPr>
          <p:cNvPr id="10" name="Shape 8"/>
          <p:cNvSpPr/>
          <p:nvPr/>
        </p:nvSpPr>
        <p:spPr>
          <a:xfrm>
            <a:off x="3413760" y="2584704"/>
            <a:ext cx="48768" cy="877824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1" name="Text 9"/>
          <p:cNvSpPr/>
          <p:nvPr/>
        </p:nvSpPr>
        <p:spPr>
          <a:xfrm>
            <a:off x="3596640" y="2560320"/>
            <a:ext cx="8290560" cy="999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3A3A3A"/>
                </a:solidFill>
                <a:ea typeface="Calibri" pitchFamily="34" charset="-122"/>
                <a:cs typeface="Calibri" pitchFamily="34" charset="-120"/>
              </a:rPr>
              <a:t>An imperfect plan that is collectively owned can outperform a technically superior plan that is reluctantly followed.</a:t>
            </a: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747628" y="3828288"/>
            <a:ext cx="11200532" cy="1194816"/>
          </a:xfrm>
          <a:prstGeom prst="rect">
            <a:avLst/>
          </a:prstGeom>
          <a:solidFill>
            <a:srgbClr val="EEE9DF"/>
          </a:solidFill>
          <a:ln w="6350">
            <a:solidFill>
              <a:srgbClr val="DDDBD7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3" name="Text 11"/>
          <p:cNvSpPr/>
          <p:nvPr/>
        </p:nvSpPr>
        <p:spPr>
          <a:xfrm>
            <a:off x="897180" y="3925824"/>
            <a:ext cx="245562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True legacy</a:t>
            </a:r>
            <a:endParaRPr lang="en-US" dirty="0">
              <a:solidFill>
                <a:srgbClr val="1B2C57"/>
              </a:solidFill>
            </a:endParaRPr>
          </a:p>
        </p:txBody>
      </p:sp>
      <p:sp>
        <p:nvSpPr>
          <p:cNvPr id="14" name="Shape 12"/>
          <p:cNvSpPr/>
          <p:nvPr/>
        </p:nvSpPr>
        <p:spPr>
          <a:xfrm>
            <a:off x="3413760" y="3950208"/>
            <a:ext cx="48768" cy="877824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5" name="Text 13"/>
          <p:cNvSpPr/>
          <p:nvPr/>
        </p:nvSpPr>
        <p:spPr>
          <a:xfrm>
            <a:off x="3596640" y="3925824"/>
            <a:ext cx="8290560" cy="999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3A3A3A"/>
                </a:solidFill>
                <a:ea typeface="Calibri" pitchFamily="34" charset="-122"/>
                <a:cs typeface="Calibri" pitchFamily="34" charset="-120"/>
              </a:rPr>
              <a:t>Success is less about what you personally produce and more about what the organization can do long after you are gone.</a:t>
            </a:r>
            <a:endParaRPr lang="en-US" dirty="0"/>
          </a:p>
        </p:txBody>
      </p:sp>
      <p:sp>
        <p:nvSpPr>
          <p:cNvPr id="16" name="Shape 14"/>
          <p:cNvSpPr/>
          <p:nvPr/>
        </p:nvSpPr>
        <p:spPr>
          <a:xfrm>
            <a:off x="747628" y="5193792"/>
            <a:ext cx="11200532" cy="1194816"/>
          </a:xfrm>
          <a:prstGeom prst="rect">
            <a:avLst/>
          </a:prstGeom>
          <a:solidFill>
            <a:srgbClr val="F8F6F2"/>
          </a:solidFill>
          <a:ln w="6350">
            <a:solidFill>
              <a:srgbClr val="DDDBD7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7" name="Text 15"/>
          <p:cNvSpPr/>
          <p:nvPr/>
        </p:nvSpPr>
        <p:spPr>
          <a:xfrm>
            <a:off x="897180" y="5291328"/>
            <a:ext cx="245562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Humility strengthens credibility</a:t>
            </a:r>
            <a:endParaRPr lang="en-US" dirty="0">
              <a:solidFill>
                <a:srgbClr val="1B2C57"/>
              </a:solidFill>
            </a:endParaRPr>
          </a:p>
        </p:txBody>
      </p:sp>
      <p:sp>
        <p:nvSpPr>
          <p:cNvPr id="18" name="Shape 16"/>
          <p:cNvSpPr/>
          <p:nvPr/>
        </p:nvSpPr>
        <p:spPr>
          <a:xfrm>
            <a:off x="3413760" y="5315712"/>
            <a:ext cx="48768" cy="877824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9" name="Text 17"/>
          <p:cNvSpPr/>
          <p:nvPr/>
        </p:nvSpPr>
        <p:spPr>
          <a:xfrm>
            <a:off x="3596640" y="5291328"/>
            <a:ext cx="8290560" cy="999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3A3A3A"/>
                </a:solidFill>
                <a:ea typeface="Calibri" pitchFamily="34" charset="-122"/>
                <a:cs typeface="Calibri" pitchFamily="34" charset="-120"/>
              </a:rPr>
              <a:t>People follow leaders confident enough to revise their thinking when evidence warrants it — not those who cling to positions to preserve ego.</a:t>
            </a:r>
            <a:endParaRPr lang="en-US" dirty="0"/>
          </a:p>
        </p:txBody>
      </p:sp>
      <p:sp>
        <p:nvSpPr>
          <p:cNvPr id="20" name="Shape 1">
            <a:extLst>
              <a:ext uri="{FF2B5EF4-FFF2-40B4-BE49-F238E27FC236}">
                <a16:creationId xmlns:a16="http://schemas.microsoft.com/office/drawing/2014/main" id="{C0BCA4D0-AD18-FA2D-8E57-A84597DBC94D}"/>
              </a:ext>
            </a:extLst>
          </p:cNvPr>
          <p:cNvSpPr/>
          <p:nvPr/>
        </p:nvSpPr>
        <p:spPr>
          <a:xfrm>
            <a:off x="841374" y="201066"/>
            <a:ext cx="676758" cy="676758"/>
          </a:xfrm>
          <a:prstGeom prst="ellipse">
            <a:avLst/>
          </a:prstGeom>
          <a:solidFill>
            <a:srgbClr val="1B2C57"/>
          </a:solidFill>
          <a:ln w="25400">
            <a:noFill/>
            <a:prstDash val="solid"/>
          </a:ln>
        </p:spPr>
        <p:txBody>
          <a:bodyPr/>
          <a:lstStyle/>
          <a:p>
            <a:endParaRPr lang="en-US">
              <a:ln>
                <a:solidFill>
                  <a:srgbClr val="DFB326"/>
                </a:solidFill>
              </a:ln>
            </a:endParaRPr>
          </a:p>
        </p:txBody>
      </p:sp>
      <p:pic>
        <p:nvPicPr>
          <p:cNvPr id="21" name="Image 0" descr="preencoded.png">
            <a:extLst>
              <a:ext uri="{FF2B5EF4-FFF2-40B4-BE49-F238E27FC236}">
                <a16:creationId xmlns:a16="http://schemas.microsoft.com/office/drawing/2014/main" id="{45DD0E28-7A7C-E9B0-28A9-B52BA38C0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690" y="290326"/>
            <a:ext cx="432125" cy="432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5753B-18D4-17C6-3651-A260BCB39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B35176-E408-BB30-7B12-F9C000D61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22859" y="4119513"/>
            <a:ext cx="9406881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75EFC2F4-E95B-2ADD-5553-D565A76F77F0}"/>
              </a:ext>
            </a:extLst>
          </p:cNvPr>
          <p:cNvSpPr txBox="1">
            <a:spLocks/>
          </p:cNvSpPr>
          <p:nvPr/>
        </p:nvSpPr>
        <p:spPr>
          <a:xfrm>
            <a:off x="1058945" y="2106333"/>
            <a:ext cx="10074112" cy="20131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From Fixing Problems</a:t>
            </a:r>
          </a:p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Building Institutions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17CE4-CF1D-9EFA-EEDA-138C727A0157}"/>
              </a:ext>
            </a:extLst>
          </p:cNvPr>
          <p:cNvSpPr txBox="1">
            <a:spLocks/>
          </p:cNvSpPr>
          <p:nvPr/>
        </p:nvSpPr>
        <p:spPr>
          <a:xfrm>
            <a:off x="1735703" y="1213738"/>
            <a:ext cx="2326931" cy="50543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Thought 6</a:t>
            </a:r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97494CA7-0EDC-0707-2569-DBFB78F04FDF}"/>
              </a:ext>
            </a:extLst>
          </p:cNvPr>
          <p:cNvSpPr/>
          <p:nvPr/>
        </p:nvSpPr>
        <p:spPr>
          <a:xfrm>
            <a:off x="1058945" y="1124478"/>
            <a:ext cx="676758" cy="676758"/>
          </a:xfrm>
          <a:prstGeom prst="ellipse">
            <a:avLst/>
          </a:prstGeom>
          <a:solidFill>
            <a:srgbClr val="1B2C57"/>
          </a:solidFill>
          <a:ln w="25400">
            <a:noFill/>
            <a:prstDash val="solid"/>
          </a:ln>
        </p:spPr>
        <p:txBody>
          <a:bodyPr/>
          <a:lstStyle/>
          <a:p>
            <a:endParaRPr lang="en-US">
              <a:ln>
                <a:solidFill>
                  <a:srgbClr val="DFB326"/>
                </a:solidFill>
              </a:ln>
            </a:endParaRPr>
          </a:p>
        </p:txBody>
      </p: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DAE6A502-1AC4-2B45-8E61-17809C9DD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6826" y="1280312"/>
            <a:ext cx="347283" cy="34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87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610589" y="113290"/>
            <a:ext cx="10488766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67" b="1" dirty="0">
                <a:solidFill>
                  <a:srgbClr val="1B2C57"/>
                </a:solidFill>
                <a:ea typeface="Georgia" pitchFamily="34" charset="-122"/>
                <a:cs typeface="Times New Roman" panose="02020603050405020304" pitchFamily="18" charset="0"/>
              </a:rPr>
              <a:t>Thought 6 — The Fixer vs. The Builder</a:t>
            </a:r>
            <a:endParaRPr lang="en-US" sz="2267" dirty="0">
              <a:solidFill>
                <a:srgbClr val="1B2C57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810610" y="1245318"/>
            <a:ext cx="4919629" cy="487680"/>
          </a:xfrm>
          <a:prstGeom prst="rect">
            <a:avLst/>
          </a:prstGeom>
          <a:solidFill>
            <a:srgbClr val="1B2C57"/>
          </a:solidFill>
          <a:ln w="12700">
            <a:noFill/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243840" y="1245318"/>
            <a:ext cx="548640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rgbClr val="C9A84C"/>
                </a:solidFill>
                <a:latin typeface="+mj-lt"/>
                <a:ea typeface="Calibri" pitchFamily="34" charset="-122"/>
                <a:cs typeface="Calibri" pitchFamily="34" charset="-120"/>
              </a:rPr>
              <a:t>THE FIXER</a:t>
            </a:r>
            <a:endParaRPr lang="en-US" sz="1733" dirty="0">
              <a:latin typeface="+mj-lt"/>
            </a:endParaRPr>
          </a:p>
        </p:txBody>
      </p:sp>
      <p:sp>
        <p:nvSpPr>
          <p:cNvPr id="6" name="Shape 4"/>
          <p:cNvSpPr/>
          <p:nvPr/>
        </p:nvSpPr>
        <p:spPr>
          <a:xfrm>
            <a:off x="6461759" y="1245318"/>
            <a:ext cx="5038941" cy="487680"/>
          </a:xfrm>
          <a:prstGeom prst="rect">
            <a:avLst/>
          </a:prstGeom>
          <a:solidFill>
            <a:srgbClr val="DFB326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Text 5"/>
          <p:cNvSpPr/>
          <p:nvPr/>
        </p:nvSpPr>
        <p:spPr>
          <a:xfrm>
            <a:off x="6461760" y="1245318"/>
            <a:ext cx="548640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rgbClr val="1B2A4A"/>
                </a:solidFill>
                <a:latin typeface="+mj-lt"/>
                <a:ea typeface="Calibri" pitchFamily="34" charset="-122"/>
                <a:cs typeface="Calibri" pitchFamily="34" charset="-120"/>
              </a:rPr>
              <a:t>THE BUILDER</a:t>
            </a:r>
            <a:endParaRPr lang="en-US" sz="1733" dirty="0">
              <a:latin typeface="+mj-lt"/>
            </a:endParaRPr>
          </a:p>
        </p:txBody>
      </p:sp>
      <p:sp>
        <p:nvSpPr>
          <p:cNvPr id="8" name="Shape 6"/>
          <p:cNvSpPr/>
          <p:nvPr/>
        </p:nvSpPr>
        <p:spPr>
          <a:xfrm>
            <a:off x="810611" y="2016462"/>
            <a:ext cx="91440" cy="91440"/>
          </a:xfrm>
          <a:prstGeom prst="ellipse">
            <a:avLst/>
          </a:prstGeom>
          <a:solidFill>
            <a:srgbClr val="1B2C57"/>
          </a:solidFill>
          <a:ln w="12700">
            <a:noFill/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9" name="Text 7"/>
          <p:cNvSpPr/>
          <p:nvPr/>
        </p:nvSpPr>
        <p:spPr>
          <a:xfrm>
            <a:off x="1046627" y="1940262"/>
            <a:ext cx="5120640" cy="707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Responds to every issue personally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810611" y="2590994"/>
            <a:ext cx="91440" cy="91440"/>
          </a:xfrm>
          <a:prstGeom prst="ellipse">
            <a:avLst/>
          </a:prstGeom>
          <a:solidFill>
            <a:srgbClr val="1B2C57"/>
          </a:solidFill>
          <a:ln w="12700">
            <a:noFill/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1" name="Text 9"/>
          <p:cNvSpPr/>
          <p:nvPr/>
        </p:nvSpPr>
        <p:spPr>
          <a:xfrm>
            <a:off x="1046627" y="2514794"/>
            <a:ext cx="5120640" cy="707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Creates dependency on one leader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810611" y="3288073"/>
            <a:ext cx="91440" cy="91440"/>
          </a:xfrm>
          <a:prstGeom prst="ellipse">
            <a:avLst/>
          </a:prstGeom>
          <a:solidFill>
            <a:srgbClr val="1B2C57"/>
          </a:solidFill>
          <a:ln w="12700">
            <a:noFill/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3" name="Text 11"/>
          <p:cNvSpPr/>
          <p:nvPr/>
        </p:nvSpPr>
        <p:spPr>
          <a:xfrm>
            <a:off x="1046627" y="3211873"/>
            <a:ext cx="5120640" cy="707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Produces immediate gratification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810611" y="3947448"/>
            <a:ext cx="91440" cy="91440"/>
          </a:xfrm>
          <a:prstGeom prst="ellipse">
            <a:avLst/>
          </a:prstGeom>
          <a:solidFill>
            <a:srgbClr val="1B2C57"/>
          </a:solidFill>
          <a:ln w="12700">
            <a:noFill/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5" name="Text 13"/>
          <p:cNvSpPr/>
          <p:nvPr/>
        </p:nvSpPr>
        <p:spPr>
          <a:xfrm>
            <a:off x="1046627" y="3871248"/>
            <a:ext cx="5120640" cy="707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Organization waits and defers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10611" y="4587968"/>
            <a:ext cx="91440" cy="91440"/>
          </a:xfrm>
          <a:prstGeom prst="ellipse">
            <a:avLst/>
          </a:prstGeom>
          <a:solidFill>
            <a:srgbClr val="1B2C57"/>
          </a:solidFill>
          <a:ln w="12700">
            <a:noFill/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7" name="Text 15"/>
          <p:cNvSpPr/>
          <p:nvPr/>
        </p:nvSpPr>
        <p:spPr>
          <a:xfrm>
            <a:off x="1046627" y="4511768"/>
            <a:ext cx="5120640" cy="707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Exhausts the hero eventually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062473" y="1245318"/>
            <a:ext cx="45719" cy="5118906"/>
          </a:xfrm>
          <a:prstGeom prst="rect">
            <a:avLst/>
          </a:prstGeom>
          <a:solidFill>
            <a:srgbClr val="DDDBD7"/>
          </a:solidFill>
          <a:ln w="12700">
            <a:solidFill>
              <a:srgbClr val="DDDBD7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9" name="Shape 17"/>
          <p:cNvSpPr/>
          <p:nvPr/>
        </p:nvSpPr>
        <p:spPr>
          <a:xfrm>
            <a:off x="6575824" y="1970742"/>
            <a:ext cx="91440" cy="91440"/>
          </a:xfrm>
          <a:prstGeom prst="ellipse">
            <a:avLst/>
          </a:prstGeom>
          <a:solidFill>
            <a:srgbClr val="DFB326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0" name="Text 18"/>
          <p:cNvSpPr/>
          <p:nvPr/>
        </p:nvSpPr>
        <p:spPr>
          <a:xfrm>
            <a:off x="6790944" y="1940262"/>
            <a:ext cx="5120640" cy="707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Strengthens the architecture of problem-solving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575824" y="2545274"/>
            <a:ext cx="91440" cy="91440"/>
          </a:xfrm>
          <a:prstGeom prst="ellipse">
            <a:avLst/>
          </a:prstGeom>
          <a:solidFill>
            <a:srgbClr val="DFB326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2" name="Text 20"/>
          <p:cNvSpPr/>
          <p:nvPr/>
        </p:nvSpPr>
        <p:spPr>
          <a:xfrm>
            <a:off x="6790944" y="2514794"/>
            <a:ext cx="5120640" cy="707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Creates distributed decision-making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575824" y="3242353"/>
            <a:ext cx="91440" cy="91440"/>
          </a:xfrm>
          <a:prstGeom prst="ellipse">
            <a:avLst/>
          </a:prstGeom>
          <a:solidFill>
            <a:srgbClr val="DFB326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4" name="Text 22"/>
          <p:cNvSpPr/>
          <p:nvPr/>
        </p:nvSpPr>
        <p:spPr>
          <a:xfrm>
            <a:off x="6790944" y="3211873"/>
            <a:ext cx="5120640" cy="707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Invests in delayed but durable payoff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575824" y="3901728"/>
            <a:ext cx="91440" cy="91440"/>
          </a:xfrm>
          <a:prstGeom prst="ellipse">
            <a:avLst/>
          </a:prstGeom>
          <a:solidFill>
            <a:srgbClr val="DFB326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6" name="Text 24"/>
          <p:cNvSpPr/>
          <p:nvPr/>
        </p:nvSpPr>
        <p:spPr>
          <a:xfrm>
            <a:off x="6790944" y="3871248"/>
            <a:ext cx="5120640" cy="707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Documents processes; builds cross-functional depth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575824" y="4542248"/>
            <a:ext cx="91440" cy="91440"/>
          </a:xfrm>
          <a:prstGeom prst="ellipse">
            <a:avLst/>
          </a:prstGeom>
          <a:solidFill>
            <a:srgbClr val="DFB326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8" name="Text 26"/>
          <p:cNvSpPr/>
          <p:nvPr/>
        </p:nvSpPr>
        <p:spPr>
          <a:xfrm>
            <a:off x="6790944" y="4511768"/>
            <a:ext cx="5120640" cy="707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Institutions that rely on systems endure</a:t>
            </a:r>
            <a:endParaRPr lang="en-US" sz="1600" dirty="0"/>
          </a:p>
        </p:txBody>
      </p:sp>
      <p:sp>
        <p:nvSpPr>
          <p:cNvPr id="30" name="Shape 1">
            <a:extLst>
              <a:ext uri="{FF2B5EF4-FFF2-40B4-BE49-F238E27FC236}">
                <a16:creationId xmlns:a16="http://schemas.microsoft.com/office/drawing/2014/main" id="{4ADFC737-CDB3-64AD-59CE-C8C903772AFB}"/>
              </a:ext>
            </a:extLst>
          </p:cNvPr>
          <p:cNvSpPr/>
          <p:nvPr/>
        </p:nvSpPr>
        <p:spPr>
          <a:xfrm>
            <a:off x="810611" y="208268"/>
            <a:ext cx="676758" cy="676758"/>
          </a:xfrm>
          <a:prstGeom prst="ellipse">
            <a:avLst/>
          </a:prstGeom>
          <a:solidFill>
            <a:srgbClr val="1B2C57"/>
          </a:solidFill>
          <a:ln w="25400">
            <a:noFill/>
            <a:prstDash val="solid"/>
          </a:ln>
        </p:spPr>
        <p:txBody>
          <a:bodyPr/>
          <a:lstStyle/>
          <a:p>
            <a:endParaRPr lang="en-US">
              <a:ln>
                <a:solidFill>
                  <a:srgbClr val="DFB326"/>
                </a:solidFill>
              </a:ln>
            </a:endParaRPr>
          </a:p>
        </p:txBody>
      </p:sp>
      <p:pic>
        <p:nvPicPr>
          <p:cNvPr id="31" name="Image 0" descr="preencoded.png">
            <a:extLst>
              <a:ext uri="{FF2B5EF4-FFF2-40B4-BE49-F238E27FC236}">
                <a16:creationId xmlns:a16="http://schemas.microsoft.com/office/drawing/2014/main" id="{9F717CF2-3AAF-BD7E-1402-5881629EF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492" y="364102"/>
            <a:ext cx="347283" cy="3472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A0380-2AE0-9147-9541-CDDAC0384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450045-A66D-0175-EC14-80A2B370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22859" y="4119513"/>
            <a:ext cx="9406881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4F36C48A-1444-9B43-020D-1488878F4C7E}"/>
              </a:ext>
            </a:extLst>
          </p:cNvPr>
          <p:cNvSpPr txBox="1">
            <a:spLocks/>
          </p:cNvSpPr>
          <p:nvPr/>
        </p:nvSpPr>
        <p:spPr>
          <a:xfrm>
            <a:off x="1058945" y="2106333"/>
            <a:ext cx="10074112" cy="20131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 in People as if they are Infrastructure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9E6C2-A472-ED8F-56CD-FD8278B8793D}"/>
              </a:ext>
            </a:extLst>
          </p:cNvPr>
          <p:cNvSpPr txBox="1">
            <a:spLocks/>
          </p:cNvSpPr>
          <p:nvPr/>
        </p:nvSpPr>
        <p:spPr>
          <a:xfrm>
            <a:off x="1735703" y="1213738"/>
            <a:ext cx="2326931" cy="50543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Thought 7</a:t>
            </a:r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AC426160-52D4-BE0A-D0DE-C44124BFD40B}"/>
              </a:ext>
            </a:extLst>
          </p:cNvPr>
          <p:cNvSpPr/>
          <p:nvPr/>
        </p:nvSpPr>
        <p:spPr>
          <a:xfrm>
            <a:off x="1058945" y="1124478"/>
            <a:ext cx="676758" cy="676758"/>
          </a:xfrm>
          <a:prstGeom prst="ellipse">
            <a:avLst/>
          </a:prstGeom>
          <a:solidFill>
            <a:srgbClr val="1B2C57"/>
          </a:solidFill>
          <a:ln w="25400">
            <a:noFill/>
            <a:prstDash val="solid"/>
          </a:ln>
        </p:spPr>
        <p:txBody>
          <a:bodyPr/>
          <a:lstStyle/>
          <a:p>
            <a:endParaRPr lang="en-US">
              <a:ln>
                <a:solidFill>
                  <a:srgbClr val="DFB326"/>
                </a:solidFill>
              </a:ln>
            </a:endParaRPr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23250561-229D-B190-D122-596617D86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975" y="1251508"/>
            <a:ext cx="422698" cy="4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46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804015" y="83333"/>
            <a:ext cx="10177453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B2C57"/>
                </a:solidFill>
                <a:ea typeface="Georgia" pitchFamily="34" charset="-122"/>
                <a:cs typeface="Georgia" pitchFamily="34" charset="-120"/>
              </a:rPr>
              <a:t>Thought 7 — Underinvestment Shows Up as Operational Fragility</a:t>
            </a:r>
            <a:endParaRPr lang="en-US" sz="2000" dirty="0">
              <a:solidFill>
                <a:srgbClr val="1B2C57"/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792480" y="1188782"/>
            <a:ext cx="2405908" cy="1609281"/>
          </a:xfrm>
          <a:prstGeom prst="rect">
            <a:avLst/>
          </a:prstGeom>
          <a:solidFill>
            <a:srgbClr val="1B2C57"/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792479" y="1158240"/>
            <a:ext cx="2405909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chemeClr val="accent1"/>
                </a:solidFill>
                <a:ea typeface="Georgia" pitchFamily="34" charset="-122"/>
                <a:cs typeface="Georgia" pitchFamily="34" charset="-120"/>
              </a:rPr>
              <a:t>Undertrained staff</a:t>
            </a:r>
            <a:endParaRPr lang="en-US" sz="1733" dirty="0">
              <a:solidFill>
                <a:schemeClr val="accent1"/>
              </a:solidFill>
            </a:endParaRPr>
          </a:p>
        </p:txBody>
      </p:sp>
      <p:sp>
        <p:nvSpPr>
          <p:cNvPr id="6" name="Shape 4"/>
          <p:cNvSpPr/>
          <p:nvPr/>
        </p:nvSpPr>
        <p:spPr>
          <a:xfrm>
            <a:off x="1130859" y="1962912"/>
            <a:ext cx="1706880" cy="48768"/>
          </a:xfrm>
          <a:prstGeom prst="rect">
            <a:avLst/>
          </a:prstGeom>
          <a:solidFill>
            <a:srgbClr val="DFB326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Text 5"/>
          <p:cNvSpPr/>
          <p:nvPr/>
        </p:nvSpPr>
        <p:spPr>
          <a:xfrm>
            <a:off x="792479" y="2097024"/>
            <a:ext cx="2405909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Errors increase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3694176" y="1188782"/>
            <a:ext cx="2405908" cy="1609281"/>
          </a:xfrm>
          <a:prstGeom prst="rect">
            <a:avLst/>
          </a:prstGeom>
          <a:solidFill>
            <a:srgbClr val="1B2C57"/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9" name="Text 7"/>
          <p:cNvSpPr/>
          <p:nvPr/>
        </p:nvSpPr>
        <p:spPr>
          <a:xfrm>
            <a:off x="3694175" y="1158240"/>
            <a:ext cx="2405909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chemeClr val="accent1"/>
                </a:solidFill>
                <a:ea typeface="Georgia" pitchFamily="34" charset="-122"/>
                <a:cs typeface="Georgia" pitchFamily="34" charset="-120"/>
              </a:rPr>
              <a:t>Overextended staff</a:t>
            </a:r>
            <a:endParaRPr lang="en-US" sz="1733" dirty="0">
              <a:solidFill>
                <a:schemeClr val="accent1"/>
              </a:solidFill>
            </a:endParaRPr>
          </a:p>
        </p:txBody>
      </p:sp>
      <p:sp>
        <p:nvSpPr>
          <p:cNvPr id="10" name="Shape 8"/>
          <p:cNvSpPr/>
          <p:nvPr/>
        </p:nvSpPr>
        <p:spPr>
          <a:xfrm>
            <a:off x="4035551" y="1975104"/>
            <a:ext cx="1706880" cy="48768"/>
          </a:xfrm>
          <a:prstGeom prst="rect">
            <a:avLst/>
          </a:prstGeom>
          <a:solidFill>
            <a:srgbClr val="DFB326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1" name="Text 9"/>
          <p:cNvSpPr/>
          <p:nvPr/>
        </p:nvSpPr>
        <p:spPr>
          <a:xfrm>
            <a:off x="3694175" y="2097024"/>
            <a:ext cx="2405909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Burnout rises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6595872" y="1188782"/>
            <a:ext cx="2405908" cy="1609281"/>
          </a:xfrm>
          <a:prstGeom prst="rect">
            <a:avLst/>
          </a:prstGeom>
          <a:solidFill>
            <a:srgbClr val="1B2C57"/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3" name="Text 11"/>
          <p:cNvSpPr/>
          <p:nvPr/>
        </p:nvSpPr>
        <p:spPr>
          <a:xfrm>
            <a:off x="6595871" y="1158240"/>
            <a:ext cx="2405909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chemeClr val="accent1"/>
                </a:solidFill>
                <a:ea typeface="Georgia" pitchFamily="34" charset="-122"/>
                <a:cs typeface="Georgia" pitchFamily="34" charset="-120"/>
              </a:rPr>
              <a:t>Unseen staff</a:t>
            </a:r>
            <a:endParaRPr lang="en-US" sz="1733" dirty="0">
              <a:solidFill>
                <a:schemeClr val="accent1"/>
              </a:solidFill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937247" y="1962912"/>
            <a:ext cx="1706880" cy="48768"/>
          </a:xfrm>
          <a:prstGeom prst="rect">
            <a:avLst/>
          </a:prstGeom>
          <a:solidFill>
            <a:srgbClr val="DFB326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5" name="Text 13"/>
          <p:cNvSpPr/>
          <p:nvPr/>
        </p:nvSpPr>
        <p:spPr>
          <a:xfrm>
            <a:off x="6595871" y="2097024"/>
            <a:ext cx="2405909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Engagement declines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9497568" y="1158240"/>
            <a:ext cx="2405908" cy="1639823"/>
          </a:xfrm>
          <a:prstGeom prst="rect">
            <a:avLst/>
          </a:prstGeom>
          <a:solidFill>
            <a:srgbClr val="1B2C57"/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7" name="Text 15"/>
          <p:cNvSpPr/>
          <p:nvPr/>
        </p:nvSpPr>
        <p:spPr>
          <a:xfrm>
            <a:off x="9497567" y="1158240"/>
            <a:ext cx="2405909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chemeClr val="accent1"/>
                </a:solidFill>
                <a:ea typeface="Georgia" pitchFamily="34" charset="-122"/>
                <a:cs typeface="Georgia" pitchFamily="34" charset="-120"/>
              </a:rPr>
              <a:t>Undeveloped staff</a:t>
            </a:r>
            <a:endParaRPr lang="en-US" sz="1733" dirty="0">
              <a:solidFill>
                <a:schemeClr val="accent1"/>
              </a:solidFill>
            </a:endParaRPr>
          </a:p>
        </p:txBody>
      </p:sp>
      <p:sp>
        <p:nvSpPr>
          <p:cNvPr id="18" name="Shape 16"/>
          <p:cNvSpPr/>
          <p:nvPr/>
        </p:nvSpPr>
        <p:spPr>
          <a:xfrm>
            <a:off x="9847081" y="1975104"/>
            <a:ext cx="1706880" cy="48768"/>
          </a:xfrm>
          <a:prstGeom prst="rect">
            <a:avLst/>
          </a:prstGeom>
          <a:solidFill>
            <a:srgbClr val="DFB326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9" name="Text 17"/>
          <p:cNvSpPr/>
          <p:nvPr/>
        </p:nvSpPr>
        <p:spPr>
          <a:xfrm>
            <a:off x="9497567" y="2097024"/>
            <a:ext cx="2405909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Succession gaps widen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846841" y="3201028"/>
            <a:ext cx="91440" cy="91440"/>
          </a:xfrm>
          <a:prstGeom prst="ellipse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1" name="Text 19"/>
          <p:cNvSpPr/>
          <p:nvPr/>
        </p:nvSpPr>
        <p:spPr>
          <a:xfrm>
            <a:off x="1127257" y="3127876"/>
            <a:ext cx="11277600" cy="755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Comprehensive compensation &amp; classification study — structural recalibration, not a PR exercise.</a:t>
            </a:r>
            <a:endParaRPr lang="en-US" dirty="0"/>
          </a:p>
        </p:txBody>
      </p:sp>
      <p:sp>
        <p:nvSpPr>
          <p:cNvPr id="22" name="Shape 20"/>
          <p:cNvSpPr/>
          <p:nvPr/>
        </p:nvSpPr>
        <p:spPr>
          <a:xfrm>
            <a:off x="846841" y="3818358"/>
            <a:ext cx="91440" cy="91440"/>
          </a:xfrm>
          <a:prstGeom prst="ellipse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3" name="Text 21"/>
          <p:cNvSpPr/>
          <p:nvPr/>
        </p:nvSpPr>
        <p:spPr>
          <a:xfrm>
            <a:off x="1127257" y="3696438"/>
            <a:ext cx="10524273" cy="755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Leadership development program relaunched — nearly half the workforce will reach retirement eligibility within 5 years.</a:t>
            </a:r>
            <a:endParaRPr lang="en-US" dirty="0"/>
          </a:p>
        </p:txBody>
      </p:sp>
      <p:sp>
        <p:nvSpPr>
          <p:cNvPr id="24" name="Shape 22"/>
          <p:cNvSpPr/>
          <p:nvPr/>
        </p:nvSpPr>
        <p:spPr>
          <a:xfrm>
            <a:off x="854045" y="4650682"/>
            <a:ext cx="91440" cy="91440"/>
          </a:xfrm>
          <a:prstGeom prst="ellipse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5" name="Text 23"/>
          <p:cNvSpPr/>
          <p:nvPr/>
        </p:nvSpPr>
        <p:spPr>
          <a:xfrm>
            <a:off x="1134461" y="4528762"/>
            <a:ext cx="9308026" cy="755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AI as a capacity expander — free professionals from repetitive burden so they can focus on relational, judgment-based, mission-critical work.</a:t>
            </a:r>
            <a:endParaRPr lang="en-US" dirty="0"/>
          </a:p>
        </p:txBody>
      </p:sp>
      <p:sp>
        <p:nvSpPr>
          <p:cNvPr id="26" name="Shape 24"/>
          <p:cNvSpPr/>
          <p:nvPr/>
        </p:nvSpPr>
        <p:spPr>
          <a:xfrm>
            <a:off x="846841" y="5483006"/>
            <a:ext cx="91440" cy="91440"/>
          </a:xfrm>
          <a:prstGeom prst="ellipse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7" name="Text 25"/>
          <p:cNvSpPr/>
          <p:nvPr/>
        </p:nvSpPr>
        <p:spPr>
          <a:xfrm>
            <a:off x="1127257" y="5361086"/>
            <a:ext cx="9415492" cy="755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People infrastructure reduces volatility — well-trained staff identify risks earlier and resolve issues before they escalate.</a:t>
            </a:r>
            <a:endParaRPr lang="en-US" dirty="0"/>
          </a:p>
        </p:txBody>
      </p:sp>
      <p:sp>
        <p:nvSpPr>
          <p:cNvPr id="28" name="Shape 1">
            <a:extLst>
              <a:ext uri="{FF2B5EF4-FFF2-40B4-BE49-F238E27FC236}">
                <a16:creationId xmlns:a16="http://schemas.microsoft.com/office/drawing/2014/main" id="{2D2B3589-1333-E4B6-C67B-33BB205E963A}"/>
              </a:ext>
            </a:extLst>
          </p:cNvPr>
          <p:cNvSpPr/>
          <p:nvPr/>
        </p:nvSpPr>
        <p:spPr>
          <a:xfrm>
            <a:off x="1000227" y="183866"/>
            <a:ext cx="676758" cy="676758"/>
          </a:xfrm>
          <a:prstGeom prst="ellipse">
            <a:avLst/>
          </a:prstGeom>
          <a:solidFill>
            <a:srgbClr val="1B2C57"/>
          </a:solidFill>
          <a:ln w="25400">
            <a:noFill/>
            <a:prstDash val="solid"/>
          </a:ln>
        </p:spPr>
        <p:txBody>
          <a:bodyPr/>
          <a:lstStyle/>
          <a:p>
            <a:endParaRPr lang="en-US">
              <a:ln>
                <a:solidFill>
                  <a:srgbClr val="DFB326"/>
                </a:solidFill>
              </a:ln>
            </a:endParaRPr>
          </a:p>
        </p:txBody>
      </p:sp>
      <p:pic>
        <p:nvPicPr>
          <p:cNvPr id="29" name="Image 0" descr="preencoded.png">
            <a:extLst>
              <a:ext uri="{FF2B5EF4-FFF2-40B4-BE49-F238E27FC236}">
                <a16:creationId xmlns:a16="http://schemas.microsoft.com/office/drawing/2014/main" id="{CF03139C-7155-FBE1-0317-B9F172E0D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257" y="310896"/>
            <a:ext cx="422698" cy="4226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9CCFF-5292-1CD4-CB90-5268886E8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FD3AC3-D7AF-D628-16BE-B0905D3BB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22859" y="4119513"/>
            <a:ext cx="9406881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8F0CB0FD-D614-79F1-6546-EB7CC915A92E}"/>
              </a:ext>
            </a:extLst>
          </p:cNvPr>
          <p:cNvSpPr txBox="1">
            <a:spLocks/>
          </p:cNvSpPr>
          <p:nvPr/>
        </p:nvSpPr>
        <p:spPr>
          <a:xfrm>
            <a:off x="1058945" y="2106333"/>
            <a:ext cx="10074112" cy="20131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 Is a Force Multiplier, Not a Marketing Word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22E3F-73BA-FDE0-CE06-19507AC7C44C}"/>
              </a:ext>
            </a:extLst>
          </p:cNvPr>
          <p:cNvSpPr txBox="1">
            <a:spLocks/>
          </p:cNvSpPr>
          <p:nvPr/>
        </p:nvSpPr>
        <p:spPr>
          <a:xfrm>
            <a:off x="1735703" y="1213738"/>
            <a:ext cx="2326931" cy="50543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Thought 8</a:t>
            </a:r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F802FDF8-BA30-4196-0492-720AE92B0F14}"/>
              </a:ext>
            </a:extLst>
          </p:cNvPr>
          <p:cNvSpPr/>
          <p:nvPr/>
        </p:nvSpPr>
        <p:spPr>
          <a:xfrm>
            <a:off x="1058945" y="1124478"/>
            <a:ext cx="676758" cy="676758"/>
          </a:xfrm>
          <a:prstGeom prst="ellipse">
            <a:avLst/>
          </a:prstGeom>
          <a:solidFill>
            <a:srgbClr val="1B2C57"/>
          </a:solidFill>
          <a:ln w="25400">
            <a:noFill/>
            <a:prstDash val="solid"/>
          </a:ln>
        </p:spPr>
        <p:txBody>
          <a:bodyPr/>
          <a:lstStyle/>
          <a:p>
            <a:endParaRPr lang="en-US">
              <a:ln>
                <a:solidFill>
                  <a:srgbClr val="DFB326"/>
                </a:solidFill>
              </a:ln>
            </a:endParaRPr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1A8428F3-A1FC-71D7-EB81-1C3D78D0F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318" y="1256444"/>
            <a:ext cx="425772" cy="42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8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5B5DDB-4D69-45B1-A221-957EEFA7B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8816"/>
            <a:ext cx="9144000" cy="16557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Open Sans" panose="020B0606030504020204" pitchFamily="34" charset="0"/>
              </a:rPr>
              <a:t>OUR WHY? </a:t>
            </a:r>
            <a:r>
              <a:rPr lang="en-US" b="1" dirty="0">
                <a:latin typeface="Open Sans" panose="020B0606030504020204" pitchFamily="34" charset="0"/>
              </a:rPr>
              <a:t>To partner with local governments so that Texas communities are </a:t>
            </a:r>
            <a:r>
              <a:rPr lang="en-US" b="1" dirty="0">
                <a:solidFill>
                  <a:schemeClr val="accent1"/>
                </a:solidFill>
                <a:latin typeface="Open Sans" panose="020B0606030504020204" pitchFamily="34" charset="0"/>
              </a:rPr>
              <a:t>STRONGER TOGETHER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A4B6F9-F9AA-4EEC-9FD5-E25CEF5E58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79618" y="1041725"/>
            <a:ext cx="3818274" cy="2703863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29A74A80-E864-4718-AE7A-69B723223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90" y="1131461"/>
            <a:ext cx="2614127" cy="26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97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845768" y="149352"/>
            <a:ext cx="10346232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67" b="1" dirty="0">
                <a:solidFill>
                  <a:srgbClr val="1B2C57"/>
                </a:solidFill>
                <a:ea typeface="Georgia" pitchFamily="34" charset="-122"/>
                <a:cs typeface="Times New Roman" panose="02020603050405020304" pitchFamily="18" charset="0"/>
              </a:rPr>
              <a:t>Thought 8 — Partnership at Every Layer</a:t>
            </a:r>
            <a:endParaRPr lang="en-US" sz="2267" dirty="0">
              <a:solidFill>
                <a:srgbClr val="1B2C57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56546" y="1072896"/>
            <a:ext cx="2438400" cy="1682496"/>
          </a:xfrm>
          <a:prstGeom prst="rect">
            <a:avLst/>
          </a:prstGeom>
          <a:solidFill>
            <a:srgbClr val="1B2C57"/>
          </a:solidFill>
          <a:ln w="12700">
            <a:solidFill>
              <a:srgbClr val="1B2A4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756546" y="1438656"/>
            <a:ext cx="2438400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rgbClr val="DFB326"/>
                </a:solidFill>
                <a:latin typeface="+mj-lt"/>
                <a:ea typeface="Georgia" pitchFamily="34" charset="-122"/>
                <a:cs typeface="Georgia" pitchFamily="34" charset="-120"/>
              </a:rPr>
              <a:t>Member ↔ Pool</a:t>
            </a:r>
            <a:endParaRPr lang="en-US" sz="1733" dirty="0">
              <a:solidFill>
                <a:srgbClr val="DFB326"/>
              </a:solidFill>
              <a:latin typeface="+mj-lt"/>
            </a:endParaRPr>
          </a:p>
        </p:txBody>
      </p:sp>
      <p:sp>
        <p:nvSpPr>
          <p:cNvPr id="6" name="Shape 4"/>
          <p:cNvSpPr/>
          <p:nvPr/>
        </p:nvSpPr>
        <p:spPr>
          <a:xfrm>
            <a:off x="3316866" y="1265704"/>
            <a:ext cx="100584" cy="100584"/>
          </a:xfrm>
          <a:prstGeom prst="ellipse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Text 5"/>
          <p:cNvSpPr/>
          <p:nvPr/>
        </p:nvSpPr>
        <p:spPr>
          <a:xfrm>
            <a:off x="3536322" y="1219200"/>
            <a:ext cx="89001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Membership as co-ownership, not transactional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3316866" y="1777768"/>
            <a:ext cx="100584" cy="100584"/>
          </a:xfrm>
          <a:prstGeom prst="ellipse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9" name="Text 7"/>
          <p:cNvSpPr/>
          <p:nvPr/>
        </p:nvSpPr>
        <p:spPr>
          <a:xfrm>
            <a:off x="3536322" y="1731264"/>
            <a:ext cx="89001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Mutual accountability for risk management standards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3316866" y="2289832"/>
            <a:ext cx="100584" cy="100584"/>
          </a:xfrm>
          <a:prstGeom prst="ellipse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1" name="Text 9"/>
          <p:cNvSpPr/>
          <p:nvPr/>
        </p:nvSpPr>
        <p:spPr>
          <a:xfrm>
            <a:off x="3536322" y="2243328"/>
            <a:ext cx="89001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Transparent communication — even when uncomfortable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756546" y="2950464"/>
            <a:ext cx="2438400" cy="1682496"/>
          </a:xfrm>
          <a:prstGeom prst="rect">
            <a:avLst/>
          </a:prstGeom>
          <a:solidFill>
            <a:schemeClr val="tx1"/>
          </a:solidFill>
          <a:ln w="12700">
            <a:solidFill>
              <a:srgbClr val="1B2A4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3" name="Text 11"/>
          <p:cNvSpPr/>
          <p:nvPr/>
        </p:nvSpPr>
        <p:spPr>
          <a:xfrm>
            <a:off x="756546" y="3304032"/>
            <a:ext cx="2438400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rgbClr val="DFB326"/>
                </a:solidFill>
                <a:latin typeface="+mj-lt"/>
                <a:ea typeface="Georgia" pitchFamily="34" charset="-122"/>
                <a:cs typeface="Georgia" pitchFamily="34" charset="-120"/>
              </a:rPr>
              <a:t>Pool ↔ Pool</a:t>
            </a:r>
            <a:endParaRPr lang="en-US" sz="1733" dirty="0">
              <a:solidFill>
                <a:srgbClr val="DFB326"/>
              </a:solidFill>
              <a:latin typeface="+mj-lt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3316866" y="3131080"/>
            <a:ext cx="100584" cy="100584"/>
          </a:xfrm>
          <a:prstGeom prst="ellipse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5" name="Text 13"/>
          <p:cNvSpPr/>
          <p:nvPr/>
        </p:nvSpPr>
        <p:spPr>
          <a:xfrm>
            <a:off x="3536322" y="3084576"/>
            <a:ext cx="89001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Peer-to-Peer generosity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3316866" y="3643144"/>
            <a:ext cx="100584" cy="100584"/>
          </a:xfrm>
          <a:prstGeom prst="ellipse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7" name="Text 15"/>
          <p:cNvSpPr/>
          <p:nvPr/>
        </p:nvSpPr>
        <p:spPr>
          <a:xfrm>
            <a:off x="3536322" y="3596640"/>
            <a:ext cx="89001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Shared learning elevates collective capacity nationally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3316866" y="4155208"/>
            <a:ext cx="100584" cy="100584"/>
          </a:xfrm>
          <a:prstGeom prst="ellipse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9" name="Text 17"/>
          <p:cNvSpPr/>
          <p:nvPr/>
        </p:nvSpPr>
        <p:spPr>
          <a:xfrm>
            <a:off x="3536322" y="4108704"/>
            <a:ext cx="89001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Same promise: when something goes wrong, no one stands alone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756546" y="4803648"/>
            <a:ext cx="2438400" cy="1682496"/>
          </a:xfrm>
          <a:prstGeom prst="rect">
            <a:avLst/>
          </a:prstGeom>
          <a:solidFill>
            <a:schemeClr val="tx1"/>
          </a:solidFill>
          <a:ln w="12700">
            <a:solidFill>
              <a:srgbClr val="1B2A4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1" name="Text 19"/>
          <p:cNvSpPr/>
          <p:nvPr/>
        </p:nvSpPr>
        <p:spPr>
          <a:xfrm>
            <a:off x="756546" y="5169408"/>
            <a:ext cx="2438400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rgbClr val="DFB326"/>
                </a:solidFill>
                <a:latin typeface="+mj-lt"/>
                <a:ea typeface="Georgia" pitchFamily="34" charset="-122"/>
                <a:cs typeface="Georgia" pitchFamily="34" charset="-120"/>
              </a:rPr>
              <a:t>Pool ↔ Reinsurer</a:t>
            </a:r>
            <a:endParaRPr lang="en-US" sz="1733" dirty="0">
              <a:solidFill>
                <a:srgbClr val="DFB326"/>
              </a:solidFill>
              <a:latin typeface="+mj-lt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3316866" y="4996456"/>
            <a:ext cx="100584" cy="100584"/>
          </a:xfrm>
          <a:prstGeom prst="ellipse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3" name="Text 21"/>
          <p:cNvSpPr/>
          <p:nvPr/>
        </p:nvSpPr>
        <p:spPr>
          <a:xfrm>
            <a:off x="3536322" y="4949952"/>
            <a:ext cx="89001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Reinsurers remember consistency, transparency, and commitment across market cycles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3316866" y="5508520"/>
            <a:ext cx="100584" cy="100584"/>
          </a:xfrm>
          <a:prstGeom prst="ellipse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5" name="Text 23"/>
          <p:cNvSpPr/>
          <p:nvPr/>
        </p:nvSpPr>
        <p:spPr>
          <a:xfrm>
            <a:off x="3536322" y="5462016"/>
            <a:ext cx="89001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Relationships remain decisive for all the sophistication of analytics</a:t>
            </a:r>
            <a:endParaRPr lang="en-US" sz="1400" dirty="0"/>
          </a:p>
        </p:txBody>
      </p:sp>
      <p:sp>
        <p:nvSpPr>
          <p:cNvPr id="26" name="Shape 24"/>
          <p:cNvSpPr/>
          <p:nvPr/>
        </p:nvSpPr>
        <p:spPr>
          <a:xfrm>
            <a:off x="3316866" y="6020584"/>
            <a:ext cx="100584" cy="100584"/>
          </a:xfrm>
          <a:prstGeom prst="ellipse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7" name="Text 25"/>
          <p:cNvSpPr/>
          <p:nvPr/>
        </p:nvSpPr>
        <p:spPr>
          <a:xfrm>
            <a:off x="3536322" y="5974080"/>
            <a:ext cx="89001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Durable partnerships narrow catastrophic volatility year after year</a:t>
            </a:r>
            <a:endParaRPr lang="en-US" sz="1400" dirty="0"/>
          </a:p>
        </p:txBody>
      </p:sp>
      <p:sp>
        <p:nvSpPr>
          <p:cNvPr id="28" name="Shape 1">
            <a:extLst>
              <a:ext uri="{FF2B5EF4-FFF2-40B4-BE49-F238E27FC236}">
                <a16:creationId xmlns:a16="http://schemas.microsoft.com/office/drawing/2014/main" id="{6B7C06F2-E5E8-FDA8-1171-8743BC2E0335}"/>
              </a:ext>
            </a:extLst>
          </p:cNvPr>
          <p:cNvSpPr/>
          <p:nvPr/>
        </p:nvSpPr>
        <p:spPr>
          <a:xfrm>
            <a:off x="1058945" y="213258"/>
            <a:ext cx="676758" cy="676758"/>
          </a:xfrm>
          <a:prstGeom prst="ellipse">
            <a:avLst/>
          </a:prstGeom>
          <a:solidFill>
            <a:srgbClr val="1B2C57"/>
          </a:solidFill>
          <a:ln w="25400">
            <a:noFill/>
            <a:prstDash val="solid"/>
          </a:ln>
        </p:spPr>
        <p:txBody>
          <a:bodyPr/>
          <a:lstStyle/>
          <a:p>
            <a:endParaRPr lang="en-US">
              <a:ln>
                <a:solidFill>
                  <a:srgbClr val="DFB326"/>
                </a:solidFill>
              </a:ln>
            </a:endParaRPr>
          </a:p>
        </p:txBody>
      </p:sp>
      <p:pic>
        <p:nvPicPr>
          <p:cNvPr id="29" name="Image 0" descr="preencoded.png">
            <a:extLst>
              <a:ext uri="{FF2B5EF4-FFF2-40B4-BE49-F238E27FC236}">
                <a16:creationId xmlns:a16="http://schemas.microsoft.com/office/drawing/2014/main" id="{F7B807D2-56DD-55CC-349C-DA060A267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4438" y="354037"/>
            <a:ext cx="425772" cy="4257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BFBAA-2617-5C18-9E8D-083DA9D2E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48D1CA-3D9C-69D8-67E3-2D0838528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22859" y="4119513"/>
            <a:ext cx="9406881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45DE43E4-1A3F-95C6-77A5-A3C91C87BD47}"/>
              </a:ext>
            </a:extLst>
          </p:cNvPr>
          <p:cNvSpPr txBox="1">
            <a:spLocks/>
          </p:cNvSpPr>
          <p:nvPr/>
        </p:nvSpPr>
        <p:spPr>
          <a:xfrm>
            <a:off x="1058945" y="2106333"/>
            <a:ext cx="10074112" cy="20131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From the Balcony, But Never Leave the Dance Floor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BD105-DFBD-81DB-5C2D-F0A9B6C82D90}"/>
              </a:ext>
            </a:extLst>
          </p:cNvPr>
          <p:cNvSpPr txBox="1">
            <a:spLocks/>
          </p:cNvSpPr>
          <p:nvPr/>
        </p:nvSpPr>
        <p:spPr>
          <a:xfrm>
            <a:off x="1735703" y="1213738"/>
            <a:ext cx="2326931" cy="50543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Thought 9</a:t>
            </a:r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CE85FA35-21A6-A98B-F265-099FC7A0B19F}"/>
              </a:ext>
            </a:extLst>
          </p:cNvPr>
          <p:cNvSpPr/>
          <p:nvPr/>
        </p:nvSpPr>
        <p:spPr>
          <a:xfrm>
            <a:off x="1058945" y="1124478"/>
            <a:ext cx="676758" cy="676758"/>
          </a:xfrm>
          <a:prstGeom prst="ellipse">
            <a:avLst/>
          </a:prstGeom>
          <a:solidFill>
            <a:srgbClr val="1B2C57"/>
          </a:solidFill>
          <a:ln w="25400">
            <a:noFill/>
            <a:prstDash val="solid"/>
          </a:ln>
        </p:spPr>
        <p:txBody>
          <a:bodyPr/>
          <a:lstStyle/>
          <a:p>
            <a:endParaRPr lang="en-US">
              <a:ln>
                <a:solidFill>
                  <a:srgbClr val="DFB326"/>
                </a:solidFill>
              </a:ln>
            </a:endParaRPr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CD2A0B9E-F20F-64B6-579F-8D74929ED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1744" y="1257624"/>
            <a:ext cx="401387" cy="4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90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0263C-6E7C-2DD3-A480-EB049C520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342C94-D777-7F95-1F17-BA9D62921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22859" y="4119513"/>
            <a:ext cx="9406881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021332E-CE5D-3349-9A49-9747F1512147}"/>
              </a:ext>
            </a:extLst>
          </p:cNvPr>
          <p:cNvSpPr txBox="1">
            <a:spLocks/>
          </p:cNvSpPr>
          <p:nvPr/>
        </p:nvSpPr>
        <p:spPr>
          <a:xfrm>
            <a:off x="1058945" y="2106333"/>
            <a:ext cx="10074112" cy="20131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the Long Game and Protect What Outlasts You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B7533-E7AB-8BB3-DA7A-24EA5DFD579D}"/>
              </a:ext>
            </a:extLst>
          </p:cNvPr>
          <p:cNvSpPr txBox="1">
            <a:spLocks/>
          </p:cNvSpPr>
          <p:nvPr/>
        </p:nvSpPr>
        <p:spPr>
          <a:xfrm>
            <a:off x="1735703" y="1213738"/>
            <a:ext cx="2326931" cy="50543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Thought 10</a:t>
            </a:r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A0A2E53C-759D-1817-06E9-2FBD9B8E1DA5}"/>
              </a:ext>
            </a:extLst>
          </p:cNvPr>
          <p:cNvSpPr/>
          <p:nvPr/>
        </p:nvSpPr>
        <p:spPr>
          <a:xfrm>
            <a:off x="1058945" y="1124478"/>
            <a:ext cx="676758" cy="676758"/>
          </a:xfrm>
          <a:prstGeom prst="ellipse">
            <a:avLst/>
          </a:prstGeom>
          <a:solidFill>
            <a:srgbClr val="1B2C57"/>
          </a:solidFill>
          <a:ln w="25400">
            <a:noFill/>
            <a:prstDash val="solid"/>
          </a:ln>
        </p:spPr>
        <p:txBody>
          <a:bodyPr/>
          <a:lstStyle/>
          <a:p>
            <a:endParaRPr lang="en-US">
              <a:ln>
                <a:solidFill>
                  <a:srgbClr val="DFB326"/>
                </a:solidFill>
              </a:ln>
            </a:endParaRPr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E3FB1CE2-DAEB-9B4F-95E2-BABD4F420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8747" y="1213738"/>
            <a:ext cx="437153" cy="43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9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94944" y="484161"/>
            <a:ext cx="1121664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kern="0" spc="400" dirty="0">
                <a:solidFill>
                  <a:srgbClr val="1B2C57"/>
                </a:solidFill>
                <a:latin typeface="+mj-lt"/>
                <a:ea typeface="Georgia" pitchFamily="34" charset="-122"/>
                <a:cs typeface="Times New Roman" panose="02020603050405020304" pitchFamily="18" charset="0"/>
              </a:rPr>
              <a:t>THE QUIET WORK THAT HOLDS</a:t>
            </a:r>
            <a:endParaRPr lang="en-US" sz="2933" dirty="0">
              <a:solidFill>
                <a:srgbClr val="1B2C57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682752" y="1105387"/>
            <a:ext cx="11216640" cy="48768"/>
          </a:xfrm>
          <a:prstGeom prst="rect">
            <a:avLst/>
          </a:prstGeom>
          <a:solidFill>
            <a:srgbClr val="DFB326"/>
          </a:solidFill>
          <a:ln w="12700">
            <a:noFill/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691174" y="1365504"/>
            <a:ext cx="3657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C9A84C"/>
                </a:solidFill>
                <a:latin typeface="+mj-lt"/>
                <a:ea typeface="Georgia" pitchFamily="34" charset="-122"/>
                <a:cs typeface="Georgia" pitchFamily="34" charset="-120"/>
              </a:rPr>
              <a:t>→</a:t>
            </a:r>
            <a:endParaRPr lang="en-US" sz="2133" b="1" dirty="0">
              <a:latin typeface="+mj-lt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30086" y="1365504"/>
            <a:ext cx="4876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Guard the Promise</a:t>
            </a:r>
            <a:endParaRPr lang="en-US" dirty="0">
              <a:solidFill>
                <a:srgbClr val="1B2C57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691174" y="2194560"/>
            <a:ext cx="3657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C9A84C"/>
                </a:solidFill>
                <a:latin typeface="+mj-lt"/>
                <a:ea typeface="Georgia" pitchFamily="34" charset="-122"/>
                <a:cs typeface="Georgia" pitchFamily="34" charset="-120"/>
              </a:rPr>
              <a:t>→</a:t>
            </a:r>
            <a:endParaRPr lang="en-US" sz="2133" b="1" dirty="0">
              <a:latin typeface="+mj-lt"/>
            </a:endParaRPr>
          </a:p>
        </p:txBody>
      </p:sp>
      <p:sp>
        <p:nvSpPr>
          <p:cNvPr id="8" name="Text 6"/>
          <p:cNvSpPr/>
          <p:nvPr/>
        </p:nvSpPr>
        <p:spPr>
          <a:xfrm>
            <a:off x="1130086" y="2194560"/>
            <a:ext cx="4876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Shrink the Playing Field</a:t>
            </a:r>
            <a:endParaRPr lang="en-US" dirty="0">
              <a:solidFill>
                <a:srgbClr val="1B2C57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691174" y="3023616"/>
            <a:ext cx="3657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C9A84C"/>
                </a:solidFill>
                <a:latin typeface="+mj-lt"/>
                <a:ea typeface="Georgia" pitchFamily="34" charset="-122"/>
                <a:cs typeface="Georgia" pitchFamily="34" charset="-120"/>
              </a:rPr>
              <a:t>→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130086" y="3023616"/>
            <a:ext cx="4876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Translate Mission Into Behavior</a:t>
            </a:r>
            <a:endParaRPr lang="en-US" dirty="0">
              <a:solidFill>
                <a:srgbClr val="1B2C57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691174" y="3852672"/>
            <a:ext cx="3657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C9A84C"/>
                </a:solidFill>
                <a:latin typeface="+mj-lt"/>
                <a:ea typeface="Georgia" pitchFamily="34" charset="-122"/>
                <a:cs typeface="Georgia" pitchFamily="34" charset="-120"/>
              </a:rPr>
              <a:t>→</a:t>
            </a:r>
            <a:endParaRPr lang="en-US" sz="2133" b="1" dirty="0">
              <a:latin typeface="+mj-lt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130086" y="3852672"/>
            <a:ext cx="4876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Let Values Define Conflict</a:t>
            </a:r>
            <a:endParaRPr lang="en-US" dirty="0">
              <a:solidFill>
                <a:srgbClr val="1B2C57"/>
              </a:solidFill>
            </a:endParaRPr>
          </a:p>
        </p:txBody>
      </p:sp>
      <p:sp>
        <p:nvSpPr>
          <p:cNvPr id="13" name="Text 11"/>
          <p:cNvSpPr/>
          <p:nvPr/>
        </p:nvSpPr>
        <p:spPr>
          <a:xfrm>
            <a:off x="691174" y="4681728"/>
            <a:ext cx="3657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C9A84C"/>
                </a:solidFill>
                <a:latin typeface="+mj-lt"/>
                <a:ea typeface="Georgia" pitchFamily="34" charset="-122"/>
                <a:cs typeface="Georgia" pitchFamily="34" charset="-120"/>
              </a:rPr>
              <a:t>→</a:t>
            </a:r>
            <a:endParaRPr lang="en-US" sz="2133" b="1" dirty="0">
              <a:latin typeface="+mj-lt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130086" y="4681728"/>
            <a:ext cx="48768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Choose Effectiveness Over Ego</a:t>
            </a:r>
            <a:endParaRPr lang="en-US" dirty="0">
              <a:solidFill>
                <a:srgbClr val="1B2C57"/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6217920" y="1365504"/>
            <a:ext cx="3657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C9A84C"/>
                </a:solidFill>
                <a:latin typeface="+mj-lt"/>
                <a:ea typeface="Georgia" pitchFamily="34" charset="-122"/>
                <a:cs typeface="Georgia" pitchFamily="34" charset="-120"/>
              </a:rPr>
              <a:t>→</a:t>
            </a:r>
            <a:endParaRPr lang="en-US" sz="2133" b="1" dirty="0">
              <a:latin typeface="+mj-lt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6656832" y="1365504"/>
            <a:ext cx="52425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Build Institutions, Not Personalities</a:t>
            </a:r>
            <a:endParaRPr lang="en-US" dirty="0">
              <a:solidFill>
                <a:srgbClr val="1B2C57"/>
              </a:solidFill>
            </a:endParaRPr>
          </a:p>
        </p:txBody>
      </p:sp>
      <p:sp>
        <p:nvSpPr>
          <p:cNvPr id="17" name="Text 15"/>
          <p:cNvSpPr/>
          <p:nvPr/>
        </p:nvSpPr>
        <p:spPr>
          <a:xfrm>
            <a:off x="6217920" y="2194560"/>
            <a:ext cx="3657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C9A84C"/>
                </a:solidFill>
                <a:latin typeface="+mj-lt"/>
                <a:ea typeface="Georgia" pitchFamily="34" charset="-122"/>
                <a:cs typeface="Georgia" pitchFamily="34" charset="-120"/>
              </a:rPr>
              <a:t>→</a:t>
            </a:r>
            <a:endParaRPr lang="en-US" sz="2133" b="1" dirty="0">
              <a:latin typeface="+mj-lt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6656832" y="2194560"/>
            <a:ext cx="52425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Invest in People Deliberately</a:t>
            </a:r>
            <a:endParaRPr lang="en-US" dirty="0">
              <a:solidFill>
                <a:srgbClr val="1B2C57"/>
              </a:solidFill>
            </a:endParaRPr>
          </a:p>
        </p:txBody>
      </p:sp>
      <p:sp>
        <p:nvSpPr>
          <p:cNvPr id="19" name="Text 17"/>
          <p:cNvSpPr/>
          <p:nvPr/>
        </p:nvSpPr>
        <p:spPr>
          <a:xfrm>
            <a:off x="6217920" y="3023616"/>
            <a:ext cx="3657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C9A84C"/>
                </a:solidFill>
                <a:latin typeface="+mj-lt"/>
                <a:ea typeface="Georgia" pitchFamily="34" charset="-122"/>
                <a:cs typeface="Georgia" pitchFamily="34" charset="-120"/>
              </a:rPr>
              <a:t>→</a:t>
            </a:r>
            <a:endParaRPr lang="en-US" sz="2133" b="1" dirty="0">
              <a:latin typeface="+mj-lt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6656832" y="3023616"/>
            <a:ext cx="52425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Strengthen Partnership Intentionally</a:t>
            </a:r>
            <a:endParaRPr lang="en-US" dirty="0">
              <a:solidFill>
                <a:srgbClr val="1B2C57"/>
              </a:solidFill>
            </a:endParaRPr>
          </a:p>
        </p:txBody>
      </p:sp>
      <p:sp>
        <p:nvSpPr>
          <p:cNvPr id="21" name="Text 19"/>
          <p:cNvSpPr/>
          <p:nvPr/>
        </p:nvSpPr>
        <p:spPr>
          <a:xfrm>
            <a:off x="6217920" y="3852672"/>
            <a:ext cx="3657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C9A84C"/>
                </a:solidFill>
                <a:latin typeface="+mj-lt"/>
                <a:ea typeface="Georgia" pitchFamily="34" charset="-122"/>
                <a:cs typeface="Georgia" pitchFamily="34" charset="-120"/>
              </a:rPr>
              <a:t>→</a:t>
            </a:r>
            <a:endParaRPr lang="en-US" sz="2133" b="1" dirty="0">
              <a:latin typeface="+mj-lt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6656832" y="3852672"/>
            <a:ext cx="52425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Shift Between Balcony and Dance Floor</a:t>
            </a:r>
            <a:endParaRPr lang="en-US" dirty="0">
              <a:solidFill>
                <a:srgbClr val="1B2C57"/>
              </a:solidFill>
            </a:endParaRPr>
          </a:p>
        </p:txBody>
      </p:sp>
      <p:sp>
        <p:nvSpPr>
          <p:cNvPr id="23" name="Text 21"/>
          <p:cNvSpPr/>
          <p:nvPr/>
        </p:nvSpPr>
        <p:spPr>
          <a:xfrm>
            <a:off x="6217920" y="4681728"/>
            <a:ext cx="3657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C9A84C"/>
                </a:solidFill>
                <a:latin typeface="+mj-lt"/>
                <a:ea typeface="Georgia" pitchFamily="34" charset="-122"/>
                <a:cs typeface="Georgia" pitchFamily="34" charset="-120"/>
              </a:rPr>
              <a:t>→</a:t>
            </a:r>
            <a:endParaRPr lang="en-US" sz="2133" b="1" dirty="0">
              <a:latin typeface="+mj-lt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6656832" y="4681728"/>
            <a:ext cx="52425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Play the Long Game</a:t>
            </a:r>
            <a:endParaRPr lang="en-US" dirty="0">
              <a:solidFill>
                <a:srgbClr val="1B2C57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784860" y="-7856"/>
            <a:ext cx="10988040" cy="9509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67" b="1" dirty="0">
                <a:solidFill>
                  <a:srgbClr val="1B2C57"/>
                </a:solidFill>
                <a:latin typeface="+mj-lt"/>
                <a:ea typeface="Georgia" pitchFamily="34" charset="-122"/>
                <a:cs typeface="Georgia" pitchFamily="34" charset="-120"/>
              </a:rPr>
              <a:t>TEN THOUGHTS ON LEADERSHIP</a:t>
            </a:r>
            <a:endParaRPr lang="en-US" sz="2667" dirty="0">
              <a:solidFill>
                <a:srgbClr val="1B2C57"/>
              </a:solidFill>
              <a:latin typeface="+mj-lt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57290" y="1219200"/>
            <a:ext cx="478559" cy="670560"/>
          </a:xfrm>
          <a:prstGeom prst="rect">
            <a:avLst/>
          </a:prstGeom>
          <a:solidFill>
            <a:srgbClr val="1B2C57"/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>
              <a:solidFill>
                <a:srgbClr val="DFB326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757290" y="1219200"/>
            <a:ext cx="478559" cy="670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rgbClr val="DFB3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1733" dirty="0">
              <a:solidFill>
                <a:srgbClr val="DFB326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1391274" y="1267968"/>
            <a:ext cx="4360208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We Guard a Promise, Not a Product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757290" y="2231136"/>
            <a:ext cx="478559" cy="670560"/>
          </a:xfrm>
          <a:prstGeom prst="rect">
            <a:avLst/>
          </a:prstGeom>
          <a:solidFill>
            <a:srgbClr val="1B2C57"/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8" name="Text 6"/>
          <p:cNvSpPr/>
          <p:nvPr/>
        </p:nvSpPr>
        <p:spPr>
          <a:xfrm>
            <a:off x="757290" y="2231136"/>
            <a:ext cx="478559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rgbClr val="DFB3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1733" dirty="0">
              <a:solidFill>
                <a:srgbClr val="DFB326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1391274" y="2279904"/>
            <a:ext cx="4360208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Shrink the Playing Field — Play Small Ball Relentlessly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757290" y="3243072"/>
            <a:ext cx="478559" cy="670560"/>
          </a:xfrm>
          <a:prstGeom prst="rect">
            <a:avLst/>
          </a:prstGeom>
          <a:solidFill>
            <a:srgbClr val="1B2C57"/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1" name="Text 9"/>
          <p:cNvSpPr/>
          <p:nvPr/>
        </p:nvSpPr>
        <p:spPr>
          <a:xfrm>
            <a:off x="757290" y="3243072"/>
            <a:ext cx="478559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rgbClr val="DFB3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1733" dirty="0">
              <a:solidFill>
                <a:srgbClr val="DFB326"/>
              </a:solidFill>
            </a:endParaRPr>
          </a:p>
        </p:txBody>
      </p:sp>
      <p:sp>
        <p:nvSpPr>
          <p:cNvPr id="12" name="Text 10"/>
          <p:cNvSpPr/>
          <p:nvPr/>
        </p:nvSpPr>
        <p:spPr>
          <a:xfrm>
            <a:off x="1391274" y="3291840"/>
            <a:ext cx="4360208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Leadership Is Translation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757290" y="4255008"/>
            <a:ext cx="478559" cy="670560"/>
          </a:xfrm>
          <a:prstGeom prst="rect">
            <a:avLst/>
          </a:prstGeom>
          <a:solidFill>
            <a:srgbClr val="DFB326"/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4" name="Text 12"/>
          <p:cNvSpPr/>
          <p:nvPr/>
        </p:nvSpPr>
        <p:spPr>
          <a:xfrm>
            <a:off x="757290" y="4255008"/>
            <a:ext cx="478559" cy="670560"/>
          </a:xfrm>
          <a:prstGeom prst="rect">
            <a:avLst/>
          </a:prstGeom>
          <a:solidFill>
            <a:srgbClr val="1B2C57"/>
          </a:solidFill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rgbClr val="DFB3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1733" dirty="0">
              <a:solidFill>
                <a:srgbClr val="DFB326"/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1391274" y="4303776"/>
            <a:ext cx="4360208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Core Values Define Conflict — Conflict Defines Culture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757290" y="5266944"/>
            <a:ext cx="478559" cy="670560"/>
          </a:xfrm>
          <a:prstGeom prst="rect">
            <a:avLst/>
          </a:prstGeom>
          <a:solidFill>
            <a:srgbClr val="1B2C57"/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7" name="Text 15"/>
          <p:cNvSpPr/>
          <p:nvPr/>
        </p:nvSpPr>
        <p:spPr>
          <a:xfrm>
            <a:off x="757290" y="5266944"/>
            <a:ext cx="478559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rgbClr val="DFB3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1733" dirty="0">
              <a:solidFill>
                <a:srgbClr val="DFB326"/>
              </a:solidFill>
            </a:endParaRPr>
          </a:p>
        </p:txBody>
      </p:sp>
      <p:sp>
        <p:nvSpPr>
          <p:cNvPr id="18" name="Text 16"/>
          <p:cNvSpPr/>
          <p:nvPr/>
        </p:nvSpPr>
        <p:spPr>
          <a:xfrm>
            <a:off x="1391274" y="5315712"/>
            <a:ext cx="4360208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Effectiveness Matters More Than Being Right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6278880" y="1219200"/>
            <a:ext cx="548640" cy="670560"/>
          </a:xfrm>
          <a:prstGeom prst="rect">
            <a:avLst/>
          </a:prstGeom>
          <a:solidFill>
            <a:srgbClr val="1B2C57"/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0" name="Text 18"/>
          <p:cNvSpPr/>
          <p:nvPr/>
        </p:nvSpPr>
        <p:spPr>
          <a:xfrm>
            <a:off x="6278880" y="1219200"/>
            <a:ext cx="54864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rgbClr val="DFB3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06</a:t>
            </a:r>
            <a:endParaRPr lang="en-US" sz="1733" dirty="0">
              <a:solidFill>
                <a:srgbClr val="DFB326"/>
              </a:solidFill>
            </a:endParaRPr>
          </a:p>
        </p:txBody>
      </p:sp>
      <p:sp>
        <p:nvSpPr>
          <p:cNvPr id="21" name="Text 19"/>
          <p:cNvSpPr/>
          <p:nvPr/>
        </p:nvSpPr>
        <p:spPr>
          <a:xfrm>
            <a:off x="6912864" y="1267968"/>
            <a:ext cx="49987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Move From Fixing Problems to Building Institutions</a:t>
            </a:r>
            <a:endParaRPr lang="en-US" sz="1400" dirty="0"/>
          </a:p>
        </p:txBody>
      </p:sp>
      <p:sp>
        <p:nvSpPr>
          <p:cNvPr id="22" name="Shape 20"/>
          <p:cNvSpPr/>
          <p:nvPr/>
        </p:nvSpPr>
        <p:spPr>
          <a:xfrm>
            <a:off x="6278880" y="2231136"/>
            <a:ext cx="548640" cy="670560"/>
          </a:xfrm>
          <a:prstGeom prst="rect">
            <a:avLst/>
          </a:prstGeom>
          <a:solidFill>
            <a:srgbClr val="1B2C57"/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3" name="Text 21"/>
          <p:cNvSpPr/>
          <p:nvPr/>
        </p:nvSpPr>
        <p:spPr>
          <a:xfrm>
            <a:off x="6278880" y="2231136"/>
            <a:ext cx="54864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rgbClr val="DFB3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07</a:t>
            </a:r>
            <a:endParaRPr lang="en-US" sz="1733" dirty="0">
              <a:solidFill>
                <a:srgbClr val="DFB326"/>
              </a:solidFill>
            </a:endParaRPr>
          </a:p>
        </p:txBody>
      </p:sp>
      <p:sp>
        <p:nvSpPr>
          <p:cNvPr id="24" name="Text 22"/>
          <p:cNvSpPr/>
          <p:nvPr/>
        </p:nvSpPr>
        <p:spPr>
          <a:xfrm>
            <a:off x="6912864" y="2279904"/>
            <a:ext cx="49987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Invest in People as if They Are Infrastructure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6278880" y="3243072"/>
            <a:ext cx="548640" cy="670560"/>
          </a:xfrm>
          <a:prstGeom prst="rect">
            <a:avLst/>
          </a:prstGeom>
          <a:solidFill>
            <a:srgbClr val="1B2C57"/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6" name="Text 24"/>
          <p:cNvSpPr/>
          <p:nvPr/>
        </p:nvSpPr>
        <p:spPr>
          <a:xfrm>
            <a:off x="6278880" y="3243072"/>
            <a:ext cx="54864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rgbClr val="DFB3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08</a:t>
            </a:r>
            <a:endParaRPr lang="en-US" sz="1733" dirty="0">
              <a:solidFill>
                <a:srgbClr val="DFB326"/>
              </a:solidFill>
            </a:endParaRPr>
          </a:p>
        </p:txBody>
      </p:sp>
      <p:sp>
        <p:nvSpPr>
          <p:cNvPr id="27" name="Text 25"/>
          <p:cNvSpPr/>
          <p:nvPr/>
        </p:nvSpPr>
        <p:spPr>
          <a:xfrm>
            <a:off x="6912864" y="3291840"/>
            <a:ext cx="49987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Partnership Is a Force Multiplier, Not a Marketing Word</a:t>
            </a:r>
            <a:endParaRPr lang="en-US" sz="1400" dirty="0"/>
          </a:p>
        </p:txBody>
      </p:sp>
      <p:sp>
        <p:nvSpPr>
          <p:cNvPr id="28" name="Shape 26"/>
          <p:cNvSpPr/>
          <p:nvPr/>
        </p:nvSpPr>
        <p:spPr>
          <a:xfrm>
            <a:off x="6278880" y="4255008"/>
            <a:ext cx="548640" cy="670560"/>
          </a:xfrm>
          <a:prstGeom prst="rect">
            <a:avLst/>
          </a:prstGeom>
          <a:solidFill>
            <a:srgbClr val="1B2C57"/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9" name="Text 27"/>
          <p:cNvSpPr/>
          <p:nvPr/>
        </p:nvSpPr>
        <p:spPr>
          <a:xfrm>
            <a:off x="6278880" y="4255008"/>
            <a:ext cx="54864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rgbClr val="DFB3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09</a:t>
            </a:r>
            <a:endParaRPr lang="en-US" sz="1733" dirty="0">
              <a:solidFill>
                <a:srgbClr val="DFB326"/>
              </a:solidFill>
            </a:endParaRPr>
          </a:p>
        </p:txBody>
      </p:sp>
      <p:sp>
        <p:nvSpPr>
          <p:cNvPr id="30" name="Text 28"/>
          <p:cNvSpPr/>
          <p:nvPr/>
        </p:nvSpPr>
        <p:spPr>
          <a:xfrm>
            <a:off x="6912864" y="4303776"/>
            <a:ext cx="49987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Lead From the Balcony, But Never Leave the Dance Floor</a:t>
            </a:r>
            <a:endParaRPr lang="en-US" sz="1400" dirty="0"/>
          </a:p>
        </p:txBody>
      </p:sp>
      <p:sp>
        <p:nvSpPr>
          <p:cNvPr id="31" name="Shape 29"/>
          <p:cNvSpPr/>
          <p:nvPr/>
        </p:nvSpPr>
        <p:spPr>
          <a:xfrm>
            <a:off x="6278880" y="5266944"/>
            <a:ext cx="548640" cy="670560"/>
          </a:xfrm>
          <a:prstGeom prst="rect">
            <a:avLst/>
          </a:prstGeom>
          <a:solidFill>
            <a:srgbClr val="1B2C57"/>
          </a:solidFill>
          <a:ln w="12700">
            <a:noFill/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32" name="Text 30"/>
          <p:cNvSpPr/>
          <p:nvPr/>
        </p:nvSpPr>
        <p:spPr>
          <a:xfrm>
            <a:off x="6278880" y="5266944"/>
            <a:ext cx="54864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b="1" dirty="0">
                <a:solidFill>
                  <a:srgbClr val="DFB3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733" dirty="0">
              <a:solidFill>
                <a:srgbClr val="DFB326"/>
              </a:solidFill>
            </a:endParaRPr>
          </a:p>
        </p:txBody>
      </p:sp>
      <p:sp>
        <p:nvSpPr>
          <p:cNvPr id="33" name="Text 31"/>
          <p:cNvSpPr/>
          <p:nvPr/>
        </p:nvSpPr>
        <p:spPr>
          <a:xfrm>
            <a:off x="6912864" y="5344118"/>
            <a:ext cx="2919293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Play the Long Game and Protect What Outlasts You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5974080" y="1097280"/>
            <a:ext cx="36576" cy="5486400"/>
          </a:xfrm>
          <a:prstGeom prst="rect">
            <a:avLst/>
          </a:prstGeom>
          <a:solidFill>
            <a:srgbClr val="DDDBD7"/>
          </a:solidFill>
          <a:ln w="12700">
            <a:solidFill>
              <a:srgbClr val="DDDBD7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7" name="Shape 2">
            <a:extLst>
              <a:ext uri="{FF2B5EF4-FFF2-40B4-BE49-F238E27FC236}">
                <a16:creationId xmlns:a16="http://schemas.microsoft.com/office/drawing/2014/main" id="{C54FD830-4AEC-6F79-4A44-719EDF8202A0}"/>
              </a:ext>
            </a:extLst>
          </p:cNvPr>
          <p:cNvSpPr/>
          <p:nvPr/>
        </p:nvSpPr>
        <p:spPr>
          <a:xfrm>
            <a:off x="757290" y="755904"/>
            <a:ext cx="11216640" cy="48768"/>
          </a:xfrm>
          <a:prstGeom prst="rect">
            <a:avLst/>
          </a:prstGeom>
          <a:solidFill>
            <a:srgbClr val="DFB326"/>
          </a:solidFill>
          <a:ln w="12700">
            <a:noFill/>
            <a:prstDash val="solid"/>
          </a:ln>
        </p:spPr>
        <p:txBody>
          <a:bodyPr/>
          <a:lstStyle/>
          <a:p>
            <a:endParaRPr 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46CB9-DDF8-EFA1-C5F5-D5A869C19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2FBBD5-D228-8C28-8961-F62397C49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42084" y="4029065"/>
            <a:ext cx="7815530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8347B70E-1ECA-E240-DDCD-9172B36B5FB6}"/>
              </a:ext>
            </a:extLst>
          </p:cNvPr>
          <p:cNvSpPr txBox="1">
            <a:spLocks/>
          </p:cNvSpPr>
          <p:nvPr/>
        </p:nvSpPr>
        <p:spPr>
          <a:xfrm>
            <a:off x="1590820" y="4094827"/>
            <a:ext cx="7866794" cy="5283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solidFill>
                  <a:srgbClr val="7F7F7F"/>
                </a:solidFill>
                <a:effectLst/>
                <a:latin typeface="Open Sans" panose="020B0606030504020204" pitchFamily="34" charset="0"/>
              </a:rPr>
              <a:t>Jeff Thompson | Executive Director, TML Intergovernmental Risk Pool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F4E230C-8743-BA0E-9B28-5F0148D48FBE}"/>
              </a:ext>
            </a:extLst>
          </p:cNvPr>
          <p:cNvSpPr txBox="1">
            <a:spLocks/>
          </p:cNvSpPr>
          <p:nvPr/>
        </p:nvSpPr>
        <p:spPr>
          <a:xfrm>
            <a:off x="1534259" y="1138373"/>
            <a:ext cx="7979916" cy="262216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Thoughts on Leadership</a:t>
            </a:r>
          </a:p>
          <a:p>
            <a:pPr algn="l"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From Three Decades in </a:t>
            </a:r>
          </a:p>
          <a:p>
            <a:pPr algn="l"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Public Entity Pooling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316CA-D84F-1DF5-D7D7-4D887E08BD57}"/>
              </a:ext>
            </a:extLst>
          </p:cNvPr>
          <p:cNvSpPr txBox="1">
            <a:spLocks/>
          </p:cNvSpPr>
          <p:nvPr/>
        </p:nvSpPr>
        <p:spPr>
          <a:xfrm>
            <a:off x="1549382" y="0"/>
            <a:ext cx="625361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NLC RISC Trustees Conference     2026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28AAA69-EA89-7975-2254-BE4A84887D03}"/>
              </a:ext>
            </a:extLst>
          </p:cNvPr>
          <p:cNvSpPr/>
          <p:nvPr/>
        </p:nvSpPr>
        <p:spPr>
          <a:xfrm>
            <a:off x="5294243" y="1096935"/>
            <a:ext cx="82876" cy="828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3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CD7BB-7234-BE12-F51A-66782B6BE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822D2E-35C4-4EE8-30E7-9001123E8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22859" y="4119513"/>
            <a:ext cx="9406881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EB4C8AA-199B-D9F4-E0F6-3B20A364F66E}"/>
              </a:ext>
            </a:extLst>
          </p:cNvPr>
          <p:cNvSpPr txBox="1">
            <a:spLocks/>
          </p:cNvSpPr>
          <p:nvPr/>
        </p:nvSpPr>
        <p:spPr>
          <a:xfrm>
            <a:off x="1735703" y="1213738"/>
            <a:ext cx="2326931" cy="50543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Thought 1</a:t>
            </a:r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E9FFE968-50C7-E326-6069-5177069BACF4}"/>
              </a:ext>
            </a:extLst>
          </p:cNvPr>
          <p:cNvSpPr/>
          <p:nvPr/>
        </p:nvSpPr>
        <p:spPr>
          <a:xfrm>
            <a:off x="1058945" y="1124478"/>
            <a:ext cx="676758" cy="676758"/>
          </a:xfrm>
          <a:prstGeom prst="ellipse">
            <a:avLst/>
          </a:prstGeom>
          <a:solidFill>
            <a:srgbClr val="1B2C57"/>
          </a:solidFill>
          <a:ln w="25400">
            <a:noFill/>
            <a:prstDash val="solid"/>
          </a:ln>
        </p:spPr>
        <p:txBody>
          <a:bodyPr/>
          <a:lstStyle/>
          <a:p>
            <a:endParaRPr lang="en-US">
              <a:ln>
                <a:solidFill>
                  <a:srgbClr val="DFB326"/>
                </a:solidFill>
              </a:ln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D0885E-768C-74A0-2EA1-F70D356F54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02561" y="1260873"/>
            <a:ext cx="382473" cy="41826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E7478A5-5CF3-0157-D3BF-E862CC9F2995}"/>
              </a:ext>
            </a:extLst>
          </p:cNvPr>
          <p:cNvSpPr txBox="1">
            <a:spLocks/>
          </p:cNvSpPr>
          <p:nvPr/>
        </p:nvSpPr>
        <p:spPr>
          <a:xfrm>
            <a:off x="1122859" y="2106333"/>
            <a:ext cx="10074112" cy="20131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5400" dirty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We Guard a Promise, </a:t>
            </a:r>
          </a:p>
          <a:p>
            <a:pPr algn="l">
              <a:lnSpc>
                <a:spcPct val="100000"/>
              </a:lnSpc>
            </a:pPr>
            <a:r>
              <a:rPr lang="en-US" sz="5400" dirty="0"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Not a Product</a:t>
            </a:r>
          </a:p>
        </p:txBody>
      </p:sp>
    </p:spTree>
    <p:extLst>
      <p:ext uri="{BB962C8B-B14F-4D97-AF65-F5344CB8AC3E}">
        <p14:creationId xmlns:p14="http://schemas.microsoft.com/office/powerpoint/2010/main" val="20404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824089" y="49334"/>
            <a:ext cx="9563807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b="1" dirty="0">
                <a:ea typeface="Georgia" pitchFamily="34" charset="-122"/>
                <a:cs typeface="Times New Roman" panose="02020603050405020304" pitchFamily="18" charset="0"/>
              </a:rPr>
              <a:t>Thought 1 — We Guard a Promise, Not a Product</a:t>
            </a:r>
            <a:endParaRPr lang="en-US" sz="2133" dirty="0"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07010" y="1097280"/>
            <a:ext cx="11241150" cy="1194816"/>
          </a:xfrm>
          <a:prstGeom prst="rect">
            <a:avLst/>
          </a:prstGeom>
          <a:solidFill>
            <a:srgbClr val="EEE9DF"/>
          </a:solidFill>
          <a:ln w="6350">
            <a:solidFill>
              <a:srgbClr val="DDDBD7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860354" y="1194816"/>
            <a:ext cx="268224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Product mindset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3169920" y="1219200"/>
            <a:ext cx="48768" cy="877824"/>
          </a:xfrm>
          <a:prstGeom prst="rect">
            <a:avLst/>
          </a:prstGeom>
          <a:solidFill>
            <a:srgbClr val="DFB326"/>
          </a:solidFill>
          <a:ln w="12700">
            <a:noFill/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Text 5"/>
          <p:cNvSpPr/>
          <p:nvPr/>
        </p:nvSpPr>
        <p:spPr>
          <a:xfrm>
            <a:off x="3352800" y="1194816"/>
            <a:ext cx="8534400" cy="999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3A3A3A"/>
                </a:solidFill>
                <a:ea typeface="Calibri" pitchFamily="34" charset="-122"/>
                <a:cs typeface="Calibri" pitchFamily="34" charset="-120"/>
              </a:rPr>
              <a:t>Optimizes for transaction — measures success in volume, margin, short-term positioning.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707010" y="2462784"/>
            <a:ext cx="11241150" cy="1194816"/>
          </a:xfrm>
          <a:prstGeom prst="rect">
            <a:avLst/>
          </a:prstGeom>
          <a:solidFill>
            <a:srgbClr val="F8F6F2"/>
          </a:solidFill>
          <a:ln w="6350">
            <a:solidFill>
              <a:srgbClr val="DDDBD7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9" name="Text 7"/>
          <p:cNvSpPr/>
          <p:nvPr/>
        </p:nvSpPr>
        <p:spPr>
          <a:xfrm>
            <a:off x="860354" y="2560320"/>
            <a:ext cx="268224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Promise mindset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3169920" y="2584704"/>
            <a:ext cx="48768" cy="877824"/>
          </a:xfrm>
          <a:prstGeom prst="rect">
            <a:avLst/>
          </a:prstGeom>
          <a:solidFill>
            <a:srgbClr val="DFB326"/>
          </a:solidFill>
          <a:ln w="12700">
            <a:noFill/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1" name="Text 9"/>
          <p:cNvSpPr/>
          <p:nvPr/>
        </p:nvSpPr>
        <p:spPr>
          <a:xfrm>
            <a:off x="3352800" y="2560320"/>
            <a:ext cx="8534400" cy="999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3A3A3A"/>
                </a:solidFill>
                <a:ea typeface="Calibri" pitchFamily="34" charset="-122"/>
                <a:cs typeface="Calibri" pitchFamily="34" charset="-120"/>
              </a:rPr>
              <a:t>Optimizes for durability — measures success in long-term stability, credibility, and the strength of the collective.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707010" y="3828288"/>
            <a:ext cx="11241150" cy="1194816"/>
          </a:xfrm>
          <a:prstGeom prst="rect">
            <a:avLst/>
          </a:prstGeom>
          <a:solidFill>
            <a:srgbClr val="EEE9DF"/>
          </a:solidFill>
          <a:ln w="6350">
            <a:solidFill>
              <a:srgbClr val="DDDBD7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3" name="Text 11"/>
          <p:cNvSpPr/>
          <p:nvPr/>
        </p:nvSpPr>
        <p:spPr>
          <a:xfrm>
            <a:off x="860354" y="3925824"/>
            <a:ext cx="268224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Fiduciary discipline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3169920" y="3950208"/>
            <a:ext cx="48768" cy="877824"/>
          </a:xfrm>
          <a:prstGeom prst="rect">
            <a:avLst/>
          </a:prstGeom>
          <a:solidFill>
            <a:srgbClr val="DFB326"/>
          </a:solidFill>
          <a:ln w="12700">
            <a:noFill/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5" name="Text 13"/>
          <p:cNvSpPr/>
          <p:nvPr/>
        </p:nvSpPr>
        <p:spPr>
          <a:xfrm>
            <a:off x="3352800" y="3925824"/>
            <a:ext cx="8534400" cy="999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3A3A3A"/>
                </a:solidFill>
                <a:ea typeface="Calibri" pitchFamily="34" charset="-122"/>
                <a:cs typeface="Calibri" pitchFamily="34" charset="-120"/>
              </a:rPr>
              <a:t>Saying no when a single member's short-term request conflicts with the long-term health of the whole.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707010" y="5193792"/>
            <a:ext cx="11241150" cy="1194816"/>
          </a:xfrm>
          <a:prstGeom prst="rect">
            <a:avLst/>
          </a:prstGeom>
          <a:solidFill>
            <a:srgbClr val="F8F6F2"/>
          </a:solidFill>
          <a:ln w="6350">
            <a:solidFill>
              <a:srgbClr val="DDDBD7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7" name="Text 15"/>
          <p:cNvSpPr/>
          <p:nvPr/>
        </p:nvSpPr>
        <p:spPr>
          <a:xfrm>
            <a:off x="860354" y="5291328"/>
            <a:ext cx="268224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Stewardship across time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3169920" y="5315712"/>
            <a:ext cx="48768" cy="877824"/>
          </a:xfrm>
          <a:prstGeom prst="rect">
            <a:avLst/>
          </a:prstGeom>
          <a:solidFill>
            <a:srgbClr val="DFB326"/>
          </a:solidFill>
          <a:ln w="12700">
            <a:noFill/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9" name="Text 17"/>
          <p:cNvSpPr/>
          <p:nvPr/>
        </p:nvSpPr>
        <p:spPr>
          <a:xfrm>
            <a:off x="3352800" y="5291328"/>
            <a:ext cx="8534400" cy="999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3A3A3A"/>
                </a:solidFill>
                <a:ea typeface="Calibri" pitchFamily="34" charset="-122"/>
                <a:cs typeface="Calibri" pitchFamily="34" charset="-120"/>
              </a:rPr>
              <a:t>Markets change, staff turns over, trustees rotate — but the promise must remain steady through hundreds of disciplined decisions made quietly over years.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838986" y="6461760"/>
            <a:ext cx="1098725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 i="1" dirty="0">
                <a:solidFill>
                  <a:srgbClr val="DFB326"/>
                </a:solidFill>
                <a:ea typeface="Calibri" pitchFamily="34" charset="-122"/>
                <a:cs typeface="Calibri" pitchFamily="34" charset="-120"/>
              </a:rPr>
              <a:t>We are not in the business of distributing policies. We are in the business of protecting public service.</a:t>
            </a:r>
            <a:endParaRPr lang="en-US" sz="1467" b="1" dirty="0">
              <a:solidFill>
                <a:srgbClr val="DFB326"/>
              </a:solidFill>
            </a:endParaRPr>
          </a:p>
        </p:txBody>
      </p:sp>
      <p:sp>
        <p:nvSpPr>
          <p:cNvPr id="24" name="Shape 1">
            <a:extLst>
              <a:ext uri="{FF2B5EF4-FFF2-40B4-BE49-F238E27FC236}">
                <a16:creationId xmlns:a16="http://schemas.microsoft.com/office/drawing/2014/main" id="{84975A32-D7A5-4EF9-C2C4-C05568EBD04A}"/>
              </a:ext>
            </a:extLst>
          </p:cNvPr>
          <p:cNvSpPr/>
          <p:nvPr/>
        </p:nvSpPr>
        <p:spPr>
          <a:xfrm>
            <a:off x="1003715" y="130911"/>
            <a:ext cx="676758" cy="676758"/>
          </a:xfrm>
          <a:prstGeom prst="ellipse">
            <a:avLst/>
          </a:prstGeom>
          <a:solidFill>
            <a:srgbClr val="1B2C57"/>
          </a:solidFill>
          <a:ln w="25400">
            <a:noFill/>
            <a:prstDash val="solid"/>
          </a:ln>
        </p:spPr>
        <p:txBody>
          <a:bodyPr/>
          <a:lstStyle/>
          <a:p>
            <a:endParaRPr lang="en-US">
              <a:ln>
                <a:solidFill>
                  <a:srgbClr val="DFB326"/>
                </a:solidFill>
              </a:ln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4A2309A-6190-3841-BF0F-8E15867C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7331" y="267306"/>
            <a:ext cx="382473" cy="4182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86D81-39DE-BAFC-C1BE-C0737D754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A04243-26E7-0CD6-7D1B-E2A6A66FF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22859" y="4119513"/>
            <a:ext cx="9406881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BBE47578-CD49-E39F-067C-0FF3EB6B37BF}"/>
              </a:ext>
            </a:extLst>
          </p:cNvPr>
          <p:cNvSpPr txBox="1">
            <a:spLocks/>
          </p:cNvSpPr>
          <p:nvPr/>
        </p:nvSpPr>
        <p:spPr>
          <a:xfrm>
            <a:off x="1058945" y="2106333"/>
            <a:ext cx="10074112" cy="20131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Shrink the Playing Field,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5400" dirty="0"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Play Small Ball Relentlessly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A1422-8CCD-C66B-C1EB-0A57031E8365}"/>
              </a:ext>
            </a:extLst>
          </p:cNvPr>
          <p:cNvSpPr txBox="1">
            <a:spLocks/>
          </p:cNvSpPr>
          <p:nvPr/>
        </p:nvSpPr>
        <p:spPr>
          <a:xfrm>
            <a:off x="1735703" y="1213738"/>
            <a:ext cx="2326931" cy="50543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Thought 2</a:t>
            </a:r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091246AA-714D-2A5B-9D8B-6876DF3F4B6D}"/>
              </a:ext>
            </a:extLst>
          </p:cNvPr>
          <p:cNvSpPr/>
          <p:nvPr/>
        </p:nvSpPr>
        <p:spPr>
          <a:xfrm>
            <a:off x="1058945" y="1124478"/>
            <a:ext cx="676758" cy="676758"/>
          </a:xfrm>
          <a:prstGeom prst="ellipse">
            <a:avLst/>
          </a:prstGeom>
          <a:solidFill>
            <a:srgbClr val="1B2C57"/>
          </a:solidFill>
          <a:ln w="25400">
            <a:noFill/>
            <a:prstDash val="solid"/>
          </a:ln>
        </p:spPr>
        <p:txBody>
          <a:bodyPr/>
          <a:lstStyle/>
          <a:p>
            <a:endParaRPr lang="en-US">
              <a:ln>
                <a:solidFill>
                  <a:srgbClr val="DFB326"/>
                </a:solidFill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5CEB0A-3A6A-5D8F-CE93-462A35D04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85" y="1212851"/>
            <a:ext cx="564277" cy="50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1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1338563" y="1193950"/>
            <a:ext cx="4103285" cy="2072640"/>
          </a:xfrm>
          <a:prstGeom prst="rect">
            <a:avLst/>
          </a:prstGeom>
          <a:solidFill>
            <a:srgbClr val="1B2C57"/>
          </a:solidFill>
          <a:ln w="12700">
            <a:solidFill>
              <a:srgbClr val="1B2A4A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1466186" y="1216822"/>
            <a:ext cx="3657600" cy="1036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333" b="1" dirty="0">
                <a:solidFill>
                  <a:srgbClr val="DFB326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~25%</a:t>
            </a:r>
            <a:endParaRPr lang="en-US" sz="5333" dirty="0">
              <a:solidFill>
                <a:srgbClr val="DFB3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61405" y="2375062"/>
            <a:ext cx="3657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467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Lower cost structure vs. comparable commercial entities</a:t>
            </a: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7" name="Shape 5"/>
          <p:cNvSpPr/>
          <p:nvPr/>
        </p:nvSpPr>
        <p:spPr>
          <a:xfrm>
            <a:off x="6750153" y="1207035"/>
            <a:ext cx="4105656" cy="2072640"/>
          </a:xfrm>
          <a:prstGeom prst="rect">
            <a:avLst/>
          </a:prstGeom>
          <a:solidFill>
            <a:srgbClr val="1B2C57"/>
          </a:solidFill>
          <a:ln w="12700">
            <a:solidFill>
              <a:srgbClr val="1B2A4A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8" name="Text 6"/>
          <p:cNvSpPr/>
          <p:nvPr/>
        </p:nvSpPr>
        <p:spPr>
          <a:xfrm>
            <a:off x="6932117" y="1244558"/>
            <a:ext cx="3657600" cy="1036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5333" b="1" dirty="0">
                <a:solidFill>
                  <a:srgbClr val="DFB326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~85¢</a:t>
            </a:r>
            <a:endParaRPr lang="en-US" sz="5333" dirty="0">
              <a:solidFill>
                <a:srgbClr val="DFB3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974181" y="2352190"/>
            <a:ext cx="3657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467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Of every member dollar budgeted to pay losses (vs. ~65¢ commercially)</a:t>
            </a:r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13" name="Text 11"/>
          <p:cNvSpPr/>
          <p:nvPr/>
        </p:nvSpPr>
        <p:spPr>
          <a:xfrm>
            <a:off x="365760" y="3413760"/>
            <a:ext cx="1146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33" i="1" dirty="0">
                <a:solidFill>
                  <a:srgbClr val="1B2C57"/>
                </a:solidFill>
                <a:latin typeface="Times New Roman" panose="02020603050405020304" pitchFamily="18" charset="0"/>
                <a:ea typeface="Georgia" pitchFamily="34" charset="-122"/>
                <a:cs typeface="Times New Roman" panose="02020603050405020304" pitchFamily="18" charset="0"/>
              </a:rPr>
              <a:t>These figures are not the result of one brilliant decision. They are the result of accumulated discipline.</a:t>
            </a:r>
            <a:endParaRPr lang="en-US" sz="1733" dirty="0">
              <a:solidFill>
                <a:srgbClr val="1B2C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03703" y="4229192"/>
            <a:ext cx="91440" cy="91440"/>
          </a:xfrm>
          <a:prstGeom prst="ellipse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5" name="Text 13"/>
          <p:cNvSpPr/>
          <p:nvPr/>
        </p:nvSpPr>
        <p:spPr>
          <a:xfrm>
            <a:off x="978879" y="4061552"/>
            <a:ext cx="548640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Underwriting standards applied evenly</a:t>
            </a:r>
            <a:endParaRPr lang="en-US" sz="1400" dirty="0">
              <a:solidFill>
                <a:srgbClr val="1B2C57"/>
              </a:solidFill>
            </a:endParaRPr>
          </a:p>
        </p:txBody>
      </p:sp>
      <p:sp>
        <p:nvSpPr>
          <p:cNvPr id="16" name="Shape 14"/>
          <p:cNvSpPr/>
          <p:nvPr/>
        </p:nvSpPr>
        <p:spPr>
          <a:xfrm>
            <a:off x="803703" y="4814408"/>
            <a:ext cx="91440" cy="91440"/>
          </a:xfrm>
          <a:prstGeom prst="ellipse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7" name="Text 15"/>
          <p:cNvSpPr/>
          <p:nvPr/>
        </p:nvSpPr>
        <p:spPr>
          <a:xfrm>
            <a:off x="978879" y="4646768"/>
            <a:ext cx="548640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Rates adjusted when necessary, not when convenient</a:t>
            </a:r>
            <a:endParaRPr lang="en-US" sz="1400" dirty="0">
              <a:solidFill>
                <a:srgbClr val="1B2C57"/>
              </a:solidFill>
            </a:endParaRPr>
          </a:p>
        </p:txBody>
      </p:sp>
      <p:sp>
        <p:nvSpPr>
          <p:cNvPr id="18" name="Shape 16"/>
          <p:cNvSpPr/>
          <p:nvPr/>
        </p:nvSpPr>
        <p:spPr>
          <a:xfrm>
            <a:off x="803703" y="5399624"/>
            <a:ext cx="91440" cy="91440"/>
          </a:xfrm>
          <a:prstGeom prst="ellipse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9" name="Text 17"/>
          <p:cNvSpPr/>
          <p:nvPr/>
        </p:nvSpPr>
        <p:spPr>
          <a:xfrm>
            <a:off x="978879" y="5231984"/>
            <a:ext cx="548640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Claims handled consistently and professionally</a:t>
            </a:r>
            <a:endParaRPr lang="en-US" sz="1400" dirty="0">
              <a:solidFill>
                <a:srgbClr val="1B2C57"/>
              </a:solidFill>
            </a:endParaRPr>
          </a:p>
        </p:txBody>
      </p:sp>
      <p:sp>
        <p:nvSpPr>
          <p:cNvPr id="20" name="Shape 18"/>
          <p:cNvSpPr/>
          <p:nvPr/>
        </p:nvSpPr>
        <p:spPr>
          <a:xfrm>
            <a:off x="6777783" y="4229192"/>
            <a:ext cx="91440" cy="91440"/>
          </a:xfrm>
          <a:prstGeom prst="ellipse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1" name="Text 19"/>
          <p:cNvSpPr/>
          <p:nvPr/>
        </p:nvSpPr>
        <p:spPr>
          <a:xfrm>
            <a:off x="6952959" y="4061552"/>
            <a:ext cx="5019082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Expense management practiced with discipline</a:t>
            </a:r>
            <a:endParaRPr lang="en-US" sz="1400" dirty="0">
              <a:solidFill>
                <a:srgbClr val="1B2C57"/>
              </a:solidFill>
            </a:endParaRPr>
          </a:p>
        </p:txBody>
      </p:sp>
      <p:sp>
        <p:nvSpPr>
          <p:cNvPr id="22" name="Shape 20"/>
          <p:cNvSpPr/>
          <p:nvPr/>
        </p:nvSpPr>
        <p:spPr>
          <a:xfrm>
            <a:off x="6772667" y="4743550"/>
            <a:ext cx="91440" cy="91440"/>
          </a:xfrm>
          <a:prstGeom prst="ellipse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3" name="Text 21"/>
          <p:cNvSpPr/>
          <p:nvPr/>
        </p:nvSpPr>
        <p:spPr>
          <a:xfrm>
            <a:off x="6952959" y="4646768"/>
            <a:ext cx="5019082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B2C57"/>
                </a:solidFill>
                <a:ea typeface="Calibri" pitchFamily="34" charset="-122"/>
                <a:cs typeface="Calibri" pitchFamily="34" charset="-120"/>
              </a:rPr>
              <a:t>Capital planning that assumes volatility rather than hoping for calm</a:t>
            </a:r>
            <a:endParaRPr lang="en-US" sz="1400" dirty="0">
              <a:solidFill>
                <a:srgbClr val="1B2C57"/>
              </a:solidFill>
            </a:endParaRPr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0053EFA2-A2A2-F584-0804-4588B1DC9654}"/>
              </a:ext>
            </a:extLst>
          </p:cNvPr>
          <p:cNvSpPr/>
          <p:nvPr/>
        </p:nvSpPr>
        <p:spPr>
          <a:xfrm>
            <a:off x="1824089" y="49334"/>
            <a:ext cx="9563807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b="1" dirty="0">
                <a:solidFill>
                  <a:srgbClr val="1B2C57"/>
                </a:solidFill>
                <a:ea typeface="Georgia" pitchFamily="34" charset="-122"/>
                <a:cs typeface="Times New Roman" panose="02020603050405020304" pitchFamily="18" charset="0"/>
              </a:rPr>
              <a:t>Thought 2 — </a:t>
            </a:r>
            <a:r>
              <a:rPr lang="en-US" sz="2130" b="1" dirty="0">
                <a:solidFill>
                  <a:srgbClr val="1B2C57"/>
                </a:solidFill>
                <a:ea typeface="Georgia" pitchFamily="34" charset="-122"/>
                <a:cs typeface="Times New Roman" panose="02020603050405020304" pitchFamily="18" charset="0"/>
              </a:rPr>
              <a:t>Small Ball Compounds</a:t>
            </a:r>
            <a:endParaRPr lang="en-US" sz="2130" dirty="0">
              <a:solidFill>
                <a:srgbClr val="1B2C57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Shape 1">
            <a:extLst>
              <a:ext uri="{FF2B5EF4-FFF2-40B4-BE49-F238E27FC236}">
                <a16:creationId xmlns:a16="http://schemas.microsoft.com/office/drawing/2014/main" id="{63C76703-A1FC-393F-9F9E-1D56B552CB43}"/>
              </a:ext>
            </a:extLst>
          </p:cNvPr>
          <p:cNvSpPr/>
          <p:nvPr/>
        </p:nvSpPr>
        <p:spPr>
          <a:xfrm>
            <a:off x="1003715" y="130911"/>
            <a:ext cx="676758" cy="676758"/>
          </a:xfrm>
          <a:prstGeom prst="ellipse">
            <a:avLst/>
          </a:prstGeom>
          <a:solidFill>
            <a:srgbClr val="1B2C57"/>
          </a:solidFill>
          <a:ln w="25400">
            <a:noFill/>
            <a:prstDash val="solid"/>
          </a:ln>
        </p:spPr>
        <p:txBody>
          <a:bodyPr/>
          <a:lstStyle/>
          <a:p>
            <a:endParaRPr lang="en-US">
              <a:ln>
                <a:solidFill>
                  <a:srgbClr val="DFB326"/>
                </a:solidFill>
              </a:ln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54F3CDE-57F2-8D1A-CC39-21A0BB63B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55" y="212784"/>
            <a:ext cx="564277" cy="5063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0343C-E527-B651-B0A3-B707D58B4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3989F0-BAFD-C6E4-5B44-1984B23E4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22859" y="4119513"/>
            <a:ext cx="9406881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B7C80B7C-C318-3370-AD48-8CBBC32AAC2B}"/>
              </a:ext>
            </a:extLst>
          </p:cNvPr>
          <p:cNvSpPr txBox="1">
            <a:spLocks/>
          </p:cNvSpPr>
          <p:nvPr/>
        </p:nvSpPr>
        <p:spPr>
          <a:xfrm>
            <a:off x="1058945" y="2106333"/>
            <a:ext cx="10074112" cy="20131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Is Translation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E65FB-E021-654A-1A8C-D40A892C6DA9}"/>
              </a:ext>
            </a:extLst>
          </p:cNvPr>
          <p:cNvSpPr txBox="1">
            <a:spLocks/>
          </p:cNvSpPr>
          <p:nvPr/>
        </p:nvSpPr>
        <p:spPr>
          <a:xfrm>
            <a:off x="1735703" y="1213738"/>
            <a:ext cx="2326931" cy="50543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Thought 3</a:t>
            </a:r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211D332D-5E16-2CD1-44BD-923999570EE1}"/>
              </a:ext>
            </a:extLst>
          </p:cNvPr>
          <p:cNvSpPr/>
          <p:nvPr/>
        </p:nvSpPr>
        <p:spPr>
          <a:xfrm>
            <a:off x="1058945" y="1124478"/>
            <a:ext cx="676758" cy="676758"/>
          </a:xfrm>
          <a:prstGeom prst="ellipse">
            <a:avLst/>
          </a:prstGeom>
          <a:solidFill>
            <a:srgbClr val="1B2C57"/>
          </a:solidFill>
          <a:ln w="25400">
            <a:noFill/>
            <a:prstDash val="solid"/>
          </a:ln>
        </p:spPr>
        <p:txBody>
          <a:bodyPr/>
          <a:lstStyle/>
          <a:p>
            <a:endParaRPr lang="en-US">
              <a:ln>
                <a:solidFill>
                  <a:srgbClr val="DFB326"/>
                </a:solidFill>
              </a:ln>
            </a:endParaRP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BD47423D-AC9A-4CB6-1865-953A42A26CE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4609" y="1213738"/>
            <a:ext cx="505431" cy="505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806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817488" y="67056"/>
            <a:ext cx="10374512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b="1" dirty="0">
                <a:ea typeface="Georgia" pitchFamily="34" charset="-122"/>
                <a:cs typeface="Times New Roman" panose="02020603050405020304" pitchFamily="18" charset="0"/>
              </a:rPr>
              <a:t>Thought 3 — The Membership Philosophy as Decision Filter</a:t>
            </a:r>
            <a:endParaRPr lang="en-US" sz="2133" dirty="0"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939104" y="1612723"/>
            <a:ext cx="4974016" cy="1876926"/>
          </a:xfrm>
          <a:prstGeom prst="rect">
            <a:avLst/>
          </a:prstGeom>
          <a:solidFill>
            <a:srgbClr val="FFFFFF"/>
          </a:solidFill>
          <a:ln w="8890">
            <a:solidFill>
              <a:srgbClr val="DDDBD7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5" name="Shape 3"/>
          <p:cNvSpPr/>
          <p:nvPr/>
        </p:nvSpPr>
        <p:spPr>
          <a:xfrm>
            <a:off x="939104" y="1246963"/>
            <a:ext cx="4974016" cy="365760"/>
          </a:xfrm>
          <a:prstGeom prst="rect">
            <a:avLst/>
          </a:prstGeom>
          <a:solidFill>
            <a:srgbClr val="1B2C57"/>
          </a:solidFill>
          <a:ln w="12700">
            <a:solidFill>
              <a:srgbClr val="1B2A4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" name="Text 4"/>
          <p:cNvSpPr/>
          <p:nvPr/>
        </p:nvSpPr>
        <p:spPr>
          <a:xfrm>
            <a:off x="939104" y="1246963"/>
            <a:ext cx="497401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DFB326"/>
                </a:solidFill>
                <a:ea typeface="Georgia" pitchFamily="34" charset="-122"/>
                <a:cs typeface="Times New Roman" panose="02020603050405020304" pitchFamily="18" charset="0"/>
              </a:rPr>
              <a:t>Shared Purpose</a:t>
            </a:r>
            <a:endParaRPr lang="en-US" sz="2000" dirty="0">
              <a:solidFill>
                <a:srgbClr val="DFB326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80616" y="1867173"/>
            <a:ext cx="4649624" cy="1347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0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Membership is collaborative, not merely transactional. Mutual trust and collective commitment.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6455984" y="1602478"/>
            <a:ext cx="4974016" cy="1876926"/>
          </a:xfrm>
          <a:prstGeom prst="rect">
            <a:avLst/>
          </a:prstGeom>
          <a:solidFill>
            <a:srgbClr val="FFFFFF"/>
          </a:solidFill>
          <a:ln w="8890">
            <a:solidFill>
              <a:srgbClr val="DDDBD7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9" name="Shape 7"/>
          <p:cNvSpPr/>
          <p:nvPr/>
        </p:nvSpPr>
        <p:spPr>
          <a:xfrm>
            <a:off x="6455984" y="1246963"/>
            <a:ext cx="4974016" cy="365760"/>
          </a:xfrm>
          <a:prstGeom prst="rect">
            <a:avLst/>
          </a:prstGeom>
          <a:solidFill>
            <a:srgbClr val="1B2C57"/>
          </a:solidFill>
          <a:ln w="12700">
            <a:solidFill>
              <a:srgbClr val="1B2A4A"/>
            </a:solidFill>
            <a:prstDash val="solid"/>
          </a:ln>
        </p:spPr>
        <p:txBody>
          <a:bodyPr/>
          <a:lstStyle/>
          <a:p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455984" y="1246963"/>
            <a:ext cx="497401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DFB326"/>
                </a:solidFill>
                <a:ea typeface="Georgia" pitchFamily="34" charset="-122"/>
                <a:cs typeface="Times New Roman" panose="02020603050405020304" pitchFamily="18" charset="0"/>
              </a:rPr>
              <a:t>Collective Resilience</a:t>
            </a:r>
            <a:endParaRPr lang="en-US" sz="2000" dirty="0">
              <a:solidFill>
                <a:srgbClr val="DFB326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597496" y="1845310"/>
            <a:ext cx="4649624" cy="1347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0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Each member's behavior affects the strength of the whole.</a:t>
            </a:r>
            <a:endParaRPr lang="en-US" sz="2000" dirty="0"/>
          </a:p>
        </p:txBody>
      </p:sp>
      <p:sp>
        <p:nvSpPr>
          <p:cNvPr id="12" name="Shape 10"/>
          <p:cNvSpPr/>
          <p:nvPr/>
        </p:nvSpPr>
        <p:spPr>
          <a:xfrm>
            <a:off x="939104" y="4306814"/>
            <a:ext cx="4974016" cy="1876926"/>
          </a:xfrm>
          <a:prstGeom prst="rect">
            <a:avLst/>
          </a:prstGeom>
          <a:solidFill>
            <a:srgbClr val="FFFFFF"/>
          </a:solidFill>
          <a:ln w="8890">
            <a:solidFill>
              <a:srgbClr val="DDDBD7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3" name="Shape 11"/>
          <p:cNvSpPr/>
          <p:nvPr/>
        </p:nvSpPr>
        <p:spPr>
          <a:xfrm>
            <a:off x="939104" y="3929203"/>
            <a:ext cx="4974016" cy="365760"/>
          </a:xfrm>
          <a:prstGeom prst="rect">
            <a:avLst/>
          </a:prstGeom>
          <a:solidFill>
            <a:srgbClr val="1B2C57"/>
          </a:solidFill>
          <a:ln w="12700">
            <a:solidFill>
              <a:srgbClr val="1B2A4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4" name="Text 12"/>
          <p:cNvSpPr/>
          <p:nvPr/>
        </p:nvSpPr>
        <p:spPr>
          <a:xfrm>
            <a:off x="939104" y="3929203"/>
            <a:ext cx="497401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DFB326"/>
                </a:solidFill>
                <a:ea typeface="Georgia" pitchFamily="34" charset="-122"/>
                <a:cs typeface="Times New Roman" panose="02020603050405020304" pitchFamily="18" charset="0"/>
              </a:rPr>
              <a:t>Equitable Responsibility</a:t>
            </a:r>
            <a:endParaRPr lang="en-US" sz="2000" dirty="0">
              <a:solidFill>
                <a:srgbClr val="DFB326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101300" y="4534290"/>
            <a:ext cx="4649624" cy="1347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0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Contributions and benefits shared fairly; deviations addressed thoughtfully.</a:t>
            </a:r>
            <a:endParaRPr lang="en-US" sz="2000" dirty="0"/>
          </a:p>
        </p:txBody>
      </p:sp>
      <p:sp>
        <p:nvSpPr>
          <p:cNvPr id="16" name="Shape 14"/>
          <p:cNvSpPr/>
          <p:nvPr/>
        </p:nvSpPr>
        <p:spPr>
          <a:xfrm>
            <a:off x="6455984" y="4294963"/>
            <a:ext cx="4974016" cy="1876926"/>
          </a:xfrm>
          <a:prstGeom prst="rect">
            <a:avLst/>
          </a:prstGeom>
          <a:solidFill>
            <a:srgbClr val="FFFFFF"/>
          </a:solidFill>
          <a:ln w="8890">
            <a:solidFill>
              <a:srgbClr val="DDDBD7"/>
            </a:solidFill>
            <a:prstDash val="solid"/>
          </a:ln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7" name="Shape 15"/>
          <p:cNvSpPr/>
          <p:nvPr/>
        </p:nvSpPr>
        <p:spPr>
          <a:xfrm>
            <a:off x="6455984" y="3929203"/>
            <a:ext cx="4974016" cy="365760"/>
          </a:xfrm>
          <a:prstGeom prst="rect">
            <a:avLst/>
          </a:prstGeom>
          <a:solidFill>
            <a:srgbClr val="1B2C57"/>
          </a:solidFill>
          <a:ln w="12700">
            <a:solidFill>
              <a:srgbClr val="1B2A4A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8" name="Text 16"/>
          <p:cNvSpPr/>
          <p:nvPr/>
        </p:nvSpPr>
        <p:spPr>
          <a:xfrm>
            <a:off x="6455984" y="3929203"/>
            <a:ext cx="497401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DFB326"/>
                </a:solidFill>
                <a:ea typeface="Georgia" pitchFamily="34" charset="-122"/>
                <a:cs typeface="Times New Roman" panose="02020603050405020304" pitchFamily="18" charset="0"/>
              </a:rPr>
              <a:t>Long-Term Sustainability</a:t>
            </a:r>
            <a:endParaRPr lang="en-US" sz="2000" dirty="0">
              <a:solidFill>
                <a:srgbClr val="DFB326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618180" y="4534289"/>
            <a:ext cx="4649624" cy="1347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000" dirty="0">
                <a:solidFill>
                  <a:srgbClr val="1B2A4A"/>
                </a:solidFill>
                <a:ea typeface="Calibri" pitchFamily="34" charset="-122"/>
                <a:cs typeface="Calibri" pitchFamily="34" charset="-120"/>
              </a:rPr>
              <a:t>Building something that endures beyond current personalities and market conditions.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731520" y="6370702"/>
            <a:ext cx="1146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i="1" dirty="0">
                <a:ea typeface="Calibri" pitchFamily="34" charset="-122"/>
                <a:cs typeface="Calibri" pitchFamily="34" charset="-120"/>
              </a:rPr>
              <a:t>Without translation, governance becomes technical rather than strategic. With translation, governance becomes anchored.</a:t>
            </a:r>
            <a:endParaRPr lang="en-US" sz="1400" b="1" dirty="0"/>
          </a:p>
        </p:txBody>
      </p:sp>
      <p:sp>
        <p:nvSpPr>
          <p:cNvPr id="22" name="Shape 1">
            <a:extLst>
              <a:ext uri="{FF2B5EF4-FFF2-40B4-BE49-F238E27FC236}">
                <a16:creationId xmlns:a16="http://schemas.microsoft.com/office/drawing/2014/main" id="{9D84D192-FE90-3D26-E093-FA22919B9A58}"/>
              </a:ext>
            </a:extLst>
          </p:cNvPr>
          <p:cNvSpPr/>
          <p:nvPr/>
        </p:nvSpPr>
        <p:spPr>
          <a:xfrm>
            <a:off x="853440" y="188594"/>
            <a:ext cx="676758" cy="676758"/>
          </a:xfrm>
          <a:prstGeom prst="ellipse">
            <a:avLst/>
          </a:prstGeom>
          <a:solidFill>
            <a:srgbClr val="1B2C57"/>
          </a:solidFill>
          <a:ln w="25400">
            <a:noFill/>
            <a:prstDash val="solid"/>
          </a:ln>
        </p:spPr>
        <p:txBody>
          <a:bodyPr/>
          <a:lstStyle/>
          <a:p>
            <a:endParaRPr lang="en-US">
              <a:ln>
                <a:solidFill>
                  <a:srgbClr val="DFB326"/>
                </a:solidFill>
              </a:ln>
            </a:endParaRPr>
          </a:p>
        </p:txBody>
      </p:sp>
      <p:pic>
        <p:nvPicPr>
          <p:cNvPr id="23" name="Image 0" descr="preencoded.png">
            <a:extLst>
              <a:ext uri="{FF2B5EF4-FFF2-40B4-BE49-F238E27FC236}">
                <a16:creationId xmlns:a16="http://schemas.microsoft.com/office/drawing/2014/main" id="{052BEB2D-A574-5416-35D7-9B61C6F50B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104" y="277854"/>
            <a:ext cx="505431" cy="505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MLIRP Brand">
      <a:dk1>
        <a:srgbClr val="1B2C57"/>
      </a:dk1>
      <a:lt1>
        <a:sysClr val="window" lastClr="FFFFFF"/>
      </a:lt1>
      <a:dk2>
        <a:srgbClr val="1B2C57"/>
      </a:dk2>
      <a:lt2>
        <a:srgbClr val="FFFFFF"/>
      </a:lt2>
      <a:accent1>
        <a:srgbClr val="DFB326"/>
      </a:accent1>
      <a:accent2>
        <a:srgbClr val="7F7F7F"/>
      </a:accent2>
      <a:accent3>
        <a:srgbClr val="1B2C57"/>
      </a:accent3>
      <a:accent4>
        <a:srgbClr val="DFB326"/>
      </a:accent4>
      <a:accent5>
        <a:srgbClr val="7F7F7F"/>
      </a:accent5>
      <a:accent6>
        <a:srgbClr val="1B2C57"/>
      </a:accent6>
      <a:hlink>
        <a:srgbClr val="0563C1"/>
      </a:hlink>
      <a:folHlink>
        <a:srgbClr val="A5A5A5"/>
      </a:folHlink>
    </a:clrScheme>
    <a:fontScheme name="TMLIRP 1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LIRP PP Template 2025.potx" id="{DAD9094E-A124-403B-BF04-7E4DE3ECF1FF}" vid="{A7368EDD-651E-487C-9123-5402D66B32E0}"/>
    </a:ext>
  </a:extLst>
</a:theme>
</file>

<file path=ppt/theme/theme2.xml><?xml version="1.0" encoding="utf-8"?>
<a:theme xmlns:a="http://schemas.openxmlformats.org/drawingml/2006/main" name="1_Office Theme">
  <a:themeElements>
    <a:clrScheme name="TMLIRP Brand">
      <a:dk1>
        <a:srgbClr val="1B2C57"/>
      </a:dk1>
      <a:lt1>
        <a:sysClr val="window" lastClr="FFFFFF"/>
      </a:lt1>
      <a:dk2>
        <a:srgbClr val="1B2C57"/>
      </a:dk2>
      <a:lt2>
        <a:srgbClr val="FFFFFF"/>
      </a:lt2>
      <a:accent1>
        <a:srgbClr val="DFB326"/>
      </a:accent1>
      <a:accent2>
        <a:srgbClr val="7F7F7F"/>
      </a:accent2>
      <a:accent3>
        <a:srgbClr val="1B2C57"/>
      </a:accent3>
      <a:accent4>
        <a:srgbClr val="DFB326"/>
      </a:accent4>
      <a:accent5>
        <a:srgbClr val="7F7F7F"/>
      </a:accent5>
      <a:accent6>
        <a:srgbClr val="1B2C57"/>
      </a:accent6>
      <a:hlink>
        <a:srgbClr val="0563C1"/>
      </a:hlink>
      <a:folHlink>
        <a:srgbClr val="A5A5A5"/>
      </a:folHlink>
    </a:clrScheme>
    <a:fontScheme name="TMLIRP Template 1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LIRP PP Template 2025.potx" id="{DAD9094E-A124-403B-BF04-7E4DE3ECF1FF}" vid="{B4C7DD8A-51BD-4E35-851E-33CD9AD4E96D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6E2FBB7F9D84FA6316A872BA0EAA1" ma:contentTypeVersion="21" ma:contentTypeDescription="Create a new document." ma:contentTypeScope="" ma:versionID="f32a0eaf7fc2e76b6b8e981f079b6e64">
  <xsd:schema xmlns:xsd="http://www.w3.org/2001/XMLSchema" xmlns:xs="http://www.w3.org/2001/XMLSchema" xmlns:p="http://schemas.microsoft.com/office/2006/metadata/properties" xmlns:ns1="http://schemas.microsoft.com/sharepoint/v3" xmlns:ns2="3311db4f-c83e-4f19-9b1a-85740e60a0ff" xmlns:ns3="d3176b68-ad26-48d2-8a37-5330accca0f9" targetNamespace="http://schemas.microsoft.com/office/2006/metadata/properties" ma:root="true" ma:fieldsID="386c881864e3ff887009f62c50d3dd5e" ns1:_="" ns2:_="" ns3:_="">
    <xsd:import namespace="http://schemas.microsoft.com/sharepoint/v3"/>
    <xsd:import namespace="3311db4f-c83e-4f19-9b1a-85740e60a0ff"/>
    <xsd:import namespace="d3176b68-ad26-48d2-8a37-5330accca0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1db4f-c83e-4f19-9b1a-85740e60a0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02fdde3-36bb-4ef3-ba84-14838d4c46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6b68-ad26-48d2-8a37-5330accca0f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64e64a3-c6c1-41d2-af2c-b5f80cdca4d7}" ma:internalName="TaxCatchAll" ma:showField="CatchAllData" ma:web="d3176b68-ad26-48d2-8a37-5330accca0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11db4f-c83e-4f19-9b1a-85740e60a0ff">
      <Terms xmlns="http://schemas.microsoft.com/office/infopath/2007/PartnerControls"/>
    </lcf76f155ced4ddcb4097134ff3c332f>
    <TaxCatchAll xmlns="d3176b68-ad26-48d2-8a37-5330accca0f9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4C5EE55-355B-458B-B0C8-0FD4BE7CA2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311db4f-c83e-4f19-9b1a-85740e60a0ff"/>
    <ds:schemaRef ds:uri="d3176b68-ad26-48d2-8a37-5330accca0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E3C34A-00A6-4501-98CD-4D633DF086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30A437-796E-491B-8F2F-49E8BF65B3D2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062c5afa-a4ca-43a6-b145-21d2154d6025"/>
    <ds:schemaRef ds:uri="3311db4f-c83e-4f19-9b1a-85740e60a0ff"/>
    <ds:schemaRef ds:uri="d3176b68-ad26-48d2-8a37-5330accca0f9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5eabdcad-d00c-466b-b1c1-08eb9f100f2c}" enabled="0" method="" siteId="{5eabdcad-d00c-466b-b1c1-08eb9f100f2c}" removed="1"/>
  <clbl:label id="{bb13f234-b831-4e83-9617-dbcb15874bd1}" enabled="0" method="" siteId="{bb13f234-b831-4e83-9617-dbcb15874bd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355</TotalTime>
  <Words>1043</Words>
  <Application>Microsoft Office PowerPoint</Application>
  <PresentationFormat>Widescreen</PresentationFormat>
  <Paragraphs>182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Klinic Slab 2</vt:lpstr>
      <vt:lpstr>Georgia</vt:lpstr>
      <vt:lpstr>Times New Roman</vt:lpstr>
      <vt:lpstr>Arial</vt:lpstr>
      <vt:lpstr>Open Sans Extrabold</vt:lpstr>
      <vt:lpstr>Calibri</vt:lpstr>
      <vt:lpstr>Open Sans</vt:lpstr>
      <vt:lpstr>Gotham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Victoria Fisher</dc:creator>
  <cp:lastModifiedBy>Erin Peterson</cp:lastModifiedBy>
  <cp:revision>2</cp:revision>
  <dcterms:created xsi:type="dcterms:W3CDTF">2026-03-17T14:58:09Z</dcterms:created>
  <dcterms:modified xsi:type="dcterms:W3CDTF">2026-05-08T21:49:34Z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0x0101009C16E2FBB7F9D84FA6316A872BA0EAA1</vt:lpwstr>
  </property>
  <property fmtid="{D5CDD505-2E9C-101B-9397-08002B2CF9AE}" pid="3" name="MediaServiceImageTags">
    <vt:lpwstr/>
  </property>
</Properties>
</file>