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4"/>
    <p:sldMasterId id="2147483663" r:id="rId5"/>
    <p:sldMasterId id="2147483664" r:id="rId6"/>
  </p:sldMasterIdLst>
  <p:notesMasterIdLst>
    <p:notesMasterId r:id="rId34"/>
  </p:notesMasterIdLst>
  <p:sldIdLst>
    <p:sldId id="569"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2000" cy="6858000"/>
  <p:notesSz cx="6858000" cy="9144000"/>
  <p:embeddedFontLst>
    <p:embeddedFont>
      <p:font typeface="Libre Franklin" pitchFamily="2" charset="0"/>
      <p:regular r:id="rId35"/>
      <p:bold r:id="rId36"/>
      <p:italic r:id="rId37"/>
      <p:boldItalic r:id="rId38"/>
    </p:embeddedFont>
    <p:embeddedFont>
      <p:font typeface="Libre Franklin SemiBold" pitchFamily="2" charset="0"/>
      <p:regular r:id="rId39"/>
      <p:bold r:id="rId40"/>
      <p:italic r:id="rId41"/>
      <p:boldItalic r:id="rId42"/>
    </p:embeddedFont>
    <p:embeddedFont>
      <p:font typeface="Merriweather" panose="00000500000000000000" pitchFamily="2"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5EB69-DD25-44F1-9288-32640D7B77C2}" v="3" dt="2026-05-08T21:23:41.289"/>
  </p1510:revLst>
</p1510:revInfo>
</file>

<file path=ppt/tableStyles.xml><?xml version="1.0" encoding="utf-8"?>
<a:tblStyleLst xmlns:a="http://schemas.openxmlformats.org/drawingml/2006/main" def="{F7E7CA85-39AE-4C47-8142-20FBAF16F74D}">
  <a:tblStyle styleId="{F7E7CA85-39AE-4C47-8142-20FBAF16F74D}"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70248" autoAdjust="0"/>
  </p:normalViewPr>
  <p:slideViewPr>
    <p:cSldViewPr snapToGrid="0">
      <p:cViewPr varScale="1">
        <p:scale>
          <a:sx n="71" d="100"/>
          <a:sy n="71" d="100"/>
        </p:scale>
        <p:origin x="1056" y="64"/>
      </p:cViewPr>
      <p:guideLst/>
    </p:cSldViewPr>
  </p:slideViewPr>
  <p:notesTextViewPr>
    <p:cViewPr>
      <p:scale>
        <a:sx n="1" d="1"/>
        <a:sy n="1" d="1"/>
      </p:scale>
      <p:origin x="0" y="0"/>
    </p:cViewPr>
  </p:notesTextViewPr>
  <p:notesViewPr>
    <p:cSldViewPr snapToGrid="0">
      <p:cViewPr varScale="1">
        <p:scale>
          <a:sx n="86" d="100"/>
          <a:sy n="86" d="100"/>
        </p:scale>
        <p:origin x="578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Peterson" userId="f7db407f-204f-45df-b879-31dfe1434a51" providerId="ADAL" clId="{1CDB0469-A65D-4EBB-91F1-537C7FB46BB0}"/>
    <pc:docChg chg="addSld modSld">
      <pc:chgData name="Erin Peterson" userId="f7db407f-204f-45df-b879-31dfe1434a51" providerId="ADAL" clId="{1CDB0469-A65D-4EBB-91F1-537C7FB46BB0}" dt="2026-05-08T21:23:54.739" v="11" actId="20577"/>
      <pc:docMkLst>
        <pc:docMk/>
      </pc:docMkLst>
      <pc:sldChg chg="modSp add mod">
        <pc:chgData name="Erin Peterson" userId="f7db407f-204f-45df-b879-31dfe1434a51" providerId="ADAL" clId="{1CDB0469-A65D-4EBB-91F1-537C7FB46BB0}" dt="2026-05-08T21:23:54.739" v="11" actId="20577"/>
        <pc:sldMkLst>
          <pc:docMk/>
          <pc:sldMk cId="0" sldId="569"/>
        </pc:sldMkLst>
        <pc:spChg chg="mod">
          <ac:chgData name="Erin Peterson" userId="f7db407f-204f-45df-b879-31dfe1434a51" providerId="ADAL" clId="{1CDB0469-A65D-4EBB-91F1-537C7FB46BB0}" dt="2026-05-08T21:23:54.739" v="11" actId="20577"/>
          <ac:spMkLst>
            <pc:docMk/>
            <pc:sldMk cId="0" sldId="569"/>
            <ac:spMk id="4" creationId="{00000000-0000-0000-0000-000000000000}"/>
          </ac:spMkLst>
        </pc:spChg>
        <pc:spChg chg="mod">
          <ac:chgData name="Erin Peterson" userId="f7db407f-204f-45df-b879-31dfe1434a51" providerId="ADAL" clId="{1CDB0469-A65D-4EBB-91F1-537C7FB46BB0}" dt="2026-05-08T21:23:43.892" v="3"/>
          <ac:spMkLst>
            <pc:docMk/>
            <pc:sldMk cId="0" sldId="569"/>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file/d/1Zs2GSbw24hs2SJt5MRCB6qdeH6t7Gtxz/view?usp=sharin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ocs.google.com/spreadsheets/d/1wPT4QAqObrzHSX1hfaHUg_AVGbWA94EOGi0auF8icdY/edit?usp=sharin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rive.google.com/file/d/17lugHx3ZPQZkKBu4vyZe0MVpJUmS2wdx/view?usp=sharin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rive.google.com/file/d/1HCaNqOscQkJCI75F9DhsQb_4XaoR1gFN/view?usp=shar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rive.google.com/file/d/1l-Cc7UHSF42Wex3rBQtk6MUK9KU5ZAOG/view?usp=shar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raverangels.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rive.google.com/file/d/1U05QOhZUo9UvTh_mc5-eSjlxqdXhI4sD/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rive.google.com/file/d/1kByfYQ60JJ-_xs0UQjW4VSG1S97I_CTz/view?usp=shar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rive.google.com/file/d/1ELB6JigMcGk3KOsYTb3Vz9ZPFyq2vV2d/view?usp=shar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rive.google.com/file/d/1lRaHcJaarF7_BbVJpZanIy5GiqlZPObb/view?usp=shar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notes"/>
          <p:cNvSpPr txBox="1">
            <a:spLocks noGrp="1"/>
          </p:cNvSpPr>
          <p:nvPr>
            <p:ph type="body" idx="1"/>
          </p:nvPr>
        </p:nvSpPr>
        <p:spPr>
          <a:xfrm>
            <a:off x="685800" y="4400550"/>
            <a:ext cx="5486400" cy="38290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dirty="0">
                <a:highlight>
                  <a:srgbClr val="FF0000"/>
                </a:highlight>
              </a:rPr>
              <a:t>MOD1</a:t>
            </a:r>
            <a:endParaRPr sz="1400" b="1" dirty="0">
              <a:highlight>
                <a:srgbClr val="FF0000"/>
              </a:highlight>
            </a:endParaRPr>
          </a:p>
          <a:p>
            <a:pPr marL="0" lvl="0" indent="0" algn="l" rtl="0">
              <a:lnSpc>
                <a:spcPct val="100000"/>
              </a:lnSpc>
              <a:spcBef>
                <a:spcPts val="0"/>
              </a:spcBef>
              <a:spcAft>
                <a:spcPts val="0"/>
              </a:spcAft>
              <a:buClr>
                <a:schemeClr val="dk1"/>
              </a:buClr>
              <a:buSzPts val="1400"/>
              <a:buFont typeface="Arial"/>
              <a:buNone/>
            </a:pPr>
            <a:r>
              <a:rPr lang="en-US" sz="1050" dirty="0"/>
              <a:t>Does anyone here feel the tension in the air around politics? Any one having difficulty discussing politics with family and friends? Do you just avoid it?</a:t>
            </a:r>
            <a:endParaRPr sz="1050" dirty="0"/>
          </a:p>
          <a:p>
            <a:pPr marL="0" lvl="0" indent="0" algn="l" rtl="0">
              <a:lnSpc>
                <a:spcPct val="100000"/>
              </a:lnSpc>
              <a:spcBef>
                <a:spcPts val="0"/>
              </a:spcBef>
              <a:spcAft>
                <a:spcPts val="0"/>
              </a:spcAft>
              <a:buClr>
                <a:schemeClr val="dk1"/>
              </a:buClr>
              <a:buSzPts val="1400"/>
              <a:buFont typeface="Arial"/>
              <a:buNone/>
            </a:pPr>
            <a:endParaRPr sz="1050" dirty="0"/>
          </a:p>
          <a:p>
            <a:pPr marL="0" lvl="0" indent="0" algn="l" rtl="0">
              <a:lnSpc>
                <a:spcPct val="100000"/>
              </a:lnSpc>
              <a:spcBef>
                <a:spcPts val="0"/>
              </a:spcBef>
              <a:spcAft>
                <a:spcPts val="0"/>
              </a:spcAft>
              <a:buClr>
                <a:schemeClr val="dk1"/>
              </a:buClr>
              <a:buSzPts val="1400"/>
              <a:buFont typeface="Arial"/>
              <a:buNone/>
            </a:pPr>
            <a:r>
              <a:rPr lang="en-US" sz="1050" dirty="0"/>
              <a:t>Well, we NEED TO TALK ABOUT POLITICS - it is essential to a functioning country. We face significant challenges both a home and abroad - we AS A COUNTRY - need to talk about how we handle those challenges. America needs to better than what we are doing today!</a:t>
            </a:r>
          </a:p>
          <a:p>
            <a:pPr marL="0" lvl="0" indent="0" algn="l" rtl="0">
              <a:lnSpc>
                <a:spcPct val="100000"/>
              </a:lnSpc>
              <a:spcBef>
                <a:spcPts val="0"/>
              </a:spcBef>
              <a:spcAft>
                <a:spcPts val="0"/>
              </a:spcAft>
              <a:buClr>
                <a:schemeClr val="dk1"/>
              </a:buClr>
              <a:buSzPts val="1400"/>
              <a:buFont typeface="Arial"/>
              <a:buNone/>
            </a:pPr>
            <a:endParaRPr lang="en-US" sz="1050" dirty="0"/>
          </a:p>
          <a:p>
            <a:pPr marL="0" lvl="0" indent="0" algn="l" rtl="0">
              <a:lnSpc>
                <a:spcPct val="100000"/>
              </a:lnSpc>
              <a:spcBef>
                <a:spcPts val="0"/>
              </a:spcBef>
              <a:spcAft>
                <a:spcPts val="0"/>
              </a:spcAft>
              <a:buClr>
                <a:schemeClr val="dk1"/>
              </a:buClr>
              <a:buSzPts val="1400"/>
              <a:buFont typeface="Arial"/>
              <a:buNone/>
            </a:pPr>
            <a:r>
              <a:rPr lang="en-US" sz="1050" dirty="0"/>
              <a:t>My name is Denise Chiavetta. </a:t>
            </a:r>
          </a:p>
          <a:p>
            <a:pPr marL="0" lvl="0" indent="0" algn="l" rtl="0">
              <a:lnSpc>
                <a:spcPct val="100000"/>
              </a:lnSpc>
              <a:spcBef>
                <a:spcPts val="0"/>
              </a:spcBef>
              <a:spcAft>
                <a:spcPts val="0"/>
              </a:spcAft>
              <a:buClr>
                <a:schemeClr val="dk1"/>
              </a:buClr>
              <a:buSzPts val="1400"/>
              <a:buFont typeface="Arial"/>
              <a:buNone/>
            </a:pPr>
            <a:endParaRPr lang="en-US" sz="1050" dirty="0"/>
          </a:p>
          <a:p>
            <a:pPr marL="0" lvl="0" indent="0" algn="l" rtl="0">
              <a:lnSpc>
                <a:spcPct val="100000"/>
              </a:lnSpc>
              <a:spcBef>
                <a:spcPts val="0"/>
              </a:spcBef>
              <a:spcAft>
                <a:spcPts val="0"/>
              </a:spcAft>
              <a:buClr>
                <a:schemeClr val="dk1"/>
              </a:buClr>
              <a:buSzPts val="1400"/>
              <a:buFont typeface="Arial"/>
              <a:buNone/>
            </a:pPr>
            <a:r>
              <a:rPr lang="en-US" sz="1050" dirty="0"/>
              <a:t>Do you and your fellow Trustees face significant challenges </a:t>
            </a:r>
            <a:endParaRPr sz="1050" dirty="0"/>
          </a:p>
          <a:p>
            <a:pPr marL="0" lvl="0" indent="0" algn="l" rtl="0">
              <a:lnSpc>
                <a:spcPct val="100000"/>
              </a:lnSpc>
              <a:spcBef>
                <a:spcPts val="0"/>
              </a:spcBef>
              <a:spcAft>
                <a:spcPts val="0"/>
              </a:spcAft>
              <a:buClr>
                <a:schemeClr val="dk1"/>
              </a:buClr>
              <a:buSzPts val="1400"/>
              <a:buFont typeface="Arial"/>
              <a:buNone/>
            </a:pPr>
            <a:endParaRPr sz="1050" dirty="0"/>
          </a:p>
          <a:p>
            <a:pPr marL="0" lvl="0" indent="0" algn="l" rtl="0">
              <a:lnSpc>
                <a:spcPct val="100000"/>
              </a:lnSpc>
              <a:spcBef>
                <a:spcPts val="0"/>
              </a:spcBef>
              <a:spcAft>
                <a:spcPts val="0"/>
              </a:spcAft>
              <a:buClr>
                <a:schemeClr val="dk1"/>
              </a:buClr>
              <a:buSzPts val="1400"/>
              <a:buFont typeface="Arial"/>
              <a:buNone/>
            </a:pPr>
            <a:r>
              <a:rPr lang="en-US" sz="1050" dirty="0"/>
              <a:t>Share I see it in every Braver Angel workshop and encounter. We are here to share a ‘mini-experience’ of what we see in those encounters. AND - we will ask to PARTICIPATE in a brief experience to show you what it feels like. Don’t worry - it is FUN and SAFE (and brief!)</a:t>
            </a:r>
            <a:endParaRPr sz="1050" dirty="0"/>
          </a:p>
          <a:p>
            <a:pPr marL="0" lvl="0" indent="0" algn="l" rtl="0">
              <a:lnSpc>
                <a:spcPct val="100000"/>
              </a:lnSpc>
              <a:spcBef>
                <a:spcPts val="0"/>
              </a:spcBef>
              <a:spcAft>
                <a:spcPts val="0"/>
              </a:spcAft>
              <a:buClr>
                <a:schemeClr val="dk1"/>
              </a:buClr>
              <a:buSzPts val="1400"/>
              <a:buFont typeface="Arial"/>
              <a:buNone/>
            </a:pPr>
            <a:endParaRPr sz="1050" dirty="0"/>
          </a:p>
          <a:p>
            <a:pPr marL="0" lvl="0" indent="0" algn="l" rtl="0">
              <a:lnSpc>
                <a:spcPct val="100000"/>
              </a:lnSpc>
              <a:spcBef>
                <a:spcPts val="0"/>
              </a:spcBef>
              <a:spcAft>
                <a:spcPts val="0"/>
              </a:spcAft>
              <a:buClr>
                <a:schemeClr val="dk1"/>
              </a:buClr>
              <a:buSzPts val="1400"/>
              <a:buFont typeface="Arial"/>
              <a:buNone/>
            </a:pPr>
            <a:endParaRPr sz="1050" dirty="0"/>
          </a:p>
          <a:p>
            <a:pPr marL="0" lvl="0" indent="0" algn="l" rtl="0">
              <a:lnSpc>
                <a:spcPct val="100000"/>
              </a:lnSpc>
              <a:spcBef>
                <a:spcPts val="0"/>
              </a:spcBef>
              <a:spcAft>
                <a:spcPts val="0"/>
              </a:spcAft>
              <a:buClr>
                <a:schemeClr val="dk1"/>
              </a:buClr>
              <a:buSzPts val="1400"/>
              <a:buFont typeface="Arial"/>
              <a:buNone/>
            </a:pPr>
            <a:endParaRPr sz="1050" dirty="0"/>
          </a:p>
          <a:p>
            <a:pPr marL="0" lvl="0" indent="0" algn="l" rtl="0">
              <a:lnSpc>
                <a:spcPct val="100000"/>
              </a:lnSpc>
              <a:spcBef>
                <a:spcPts val="0"/>
              </a:spcBef>
              <a:spcAft>
                <a:spcPts val="0"/>
              </a:spcAft>
              <a:buClr>
                <a:schemeClr val="dk1"/>
              </a:buClr>
              <a:buSzPts val="1400"/>
              <a:buFont typeface="Arial"/>
              <a:buNone/>
            </a:pPr>
            <a:r>
              <a:rPr lang="en-US" sz="1050" dirty="0"/>
              <a:t>photo link</a:t>
            </a:r>
            <a:endParaRPr sz="1050" dirty="0"/>
          </a:p>
          <a:p>
            <a:pPr marL="0" lvl="0" indent="0" algn="l" rtl="0">
              <a:lnSpc>
                <a:spcPct val="100000"/>
              </a:lnSpc>
              <a:spcBef>
                <a:spcPts val="0"/>
              </a:spcBef>
              <a:spcAft>
                <a:spcPts val="0"/>
              </a:spcAft>
              <a:buClr>
                <a:schemeClr val="dk1"/>
              </a:buClr>
              <a:buSzPts val="1400"/>
              <a:buFont typeface="Arial"/>
              <a:buNone/>
            </a:pPr>
            <a:r>
              <a:rPr lang="en-US" sz="1050" u="sng" dirty="0">
                <a:solidFill>
                  <a:schemeClr val="hlink"/>
                </a:solidFill>
                <a:hlinkClick r:id="rId3"/>
              </a:rPr>
              <a:t>https://drive.google.com/file/d/1Zs2GSbw24hs2SJt5MRCB6qdeH6t7Gtxz/view?usp=sharing</a:t>
            </a:r>
            <a:endParaRPr sz="1050" dirty="0"/>
          </a:p>
          <a:p>
            <a:pPr marL="0" lvl="0" indent="0" algn="l" rtl="0">
              <a:lnSpc>
                <a:spcPct val="100000"/>
              </a:lnSpc>
              <a:spcBef>
                <a:spcPts val="0"/>
              </a:spcBef>
              <a:spcAft>
                <a:spcPts val="0"/>
              </a:spcAft>
              <a:buClr>
                <a:schemeClr val="dk1"/>
              </a:buClr>
              <a:buSzPts val="1400"/>
              <a:buFont typeface="Arial"/>
              <a:buNone/>
            </a:pPr>
            <a:endParaRPr sz="1050" dirty="0"/>
          </a:p>
          <a:p>
            <a:pPr marL="0" lvl="0" indent="0" algn="l" rtl="0">
              <a:lnSpc>
                <a:spcPct val="100000"/>
              </a:lnSpc>
              <a:spcBef>
                <a:spcPts val="0"/>
              </a:spcBef>
              <a:spcAft>
                <a:spcPts val="0"/>
              </a:spcAft>
              <a:buClr>
                <a:schemeClr val="dk1"/>
              </a:buClr>
              <a:buSzPts val="1400"/>
              <a:buFont typeface="Arial"/>
              <a:buNone/>
            </a:pPr>
            <a:r>
              <a:rPr lang="en-US" sz="1050" dirty="0"/>
              <a:t>See TIME TRACKER -</a:t>
            </a:r>
            <a:r>
              <a:rPr lang="en-US" sz="1050" u="sng" dirty="0">
                <a:solidFill>
                  <a:schemeClr val="hlink"/>
                </a:solidFill>
                <a:hlinkClick r:id="rId4"/>
              </a:rPr>
              <a:t> HERE</a:t>
            </a:r>
            <a:endParaRPr sz="1050" dirty="0"/>
          </a:p>
          <a:p>
            <a:pPr marL="0" lvl="0" indent="0" algn="l" rtl="0">
              <a:lnSpc>
                <a:spcPct val="100000"/>
              </a:lnSpc>
              <a:spcBef>
                <a:spcPts val="0"/>
              </a:spcBef>
              <a:spcAft>
                <a:spcPts val="0"/>
              </a:spcAft>
              <a:buClr>
                <a:schemeClr val="dk1"/>
              </a:buClr>
              <a:buSzPts val="1400"/>
              <a:buFont typeface="Arial"/>
              <a:buNone/>
            </a:pPr>
            <a:endParaRPr sz="1400" dirty="0"/>
          </a:p>
          <a:p>
            <a:pPr marL="0" lvl="0" indent="0" algn="l" rtl="0">
              <a:lnSpc>
                <a:spcPct val="100000"/>
              </a:lnSpc>
              <a:spcBef>
                <a:spcPts val="0"/>
              </a:spcBef>
              <a:spcAft>
                <a:spcPts val="0"/>
              </a:spcAft>
              <a:buClr>
                <a:schemeClr val="dk1"/>
              </a:buClr>
              <a:buSzPts val="1400"/>
              <a:buFont typeface="Arial"/>
              <a:buNone/>
            </a:pPr>
            <a:endParaRPr sz="1400" dirty="0"/>
          </a:p>
        </p:txBody>
      </p:sp>
      <p:sp>
        <p:nvSpPr>
          <p:cNvPr id="154" name="Google Shape;154;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dirty="0">
                <a:highlight>
                  <a:srgbClr val="FF0000"/>
                </a:highlight>
              </a:rPr>
              <a:t>MOD1 10:18</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400" dirty="0"/>
              <a:t>We will now cover three essential skills which enable the delivery of the key principles. Then, we will practice ONE of them</a:t>
            </a:r>
            <a:endParaRPr sz="1400" dirty="0"/>
          </a:p>
          <a:p>
            <a:pPr marL="0" lvl="0" indent="0" algn="l" rtl="0">
              <a:lnSpc>
                <a:spcPct val="100000"/>
              </a:lnSpc>
              <a:spcBef>
                <a:spcPts val="0"/>
              </a:spcBef>
              <a:spcAft>
                <a:spcPts val="0"/>
              </a:spcAft>
              <a:buSzPts val="1400"/>
              <a:buNone/>
            </a:pPr>
            <a:endParaRPr sz="1400" dirty="0"/>
          </a:p>
          <a:p>
            <a:pPr marL="0" lvl="0" indent="0" algn="l" rtl="0">
              <a:lnSpc>
                <a:spcPct val="100000"/>
              </a:lnSpc>
              <a:spcBef>
                <a:spcPts val="0"/>
              </a:spcBef>
              <a:spcAft>
                <a:spcPts val="0"/>
              </a:spcAft>
              <a:buSzPts val="1400"/>
              <a:buNone/>
            </a:pPr>
            <a:r>
              <a:rPr lang="en-US" sz="1400" dirty="0"/>
              <a:t>But before we do that, let me tell you about the picture. The person on the right, without the hat is a member of BA in Virginia and he leans fairly blue. He ran out of gas one day (and with a dead cellphone) right in front of this house! CAREFULLY he approached the house to see if he could use the phone. The gentleman in the hat actually offered to drive him to the local gas station. By using the skills we talk about today, these two people found COMMON GROUND in terms of wanting to leave a better country to their children -- of the pain of losing family and friends to polarized conversation. In essence - these two showed the power of the BA WAY - even when one of the pair had not even taken a workshop! These skills can have the same effect in YOUR LIFE too - they have in MINE - they have in MOD2S…..</a:t>
            </a:r>
            <a:endParaRPr sz="1400" dirty="0"/>
          </a:p>
        </p:txBody>
      </p:sp>
      <p:sp>
        <p:nvSpPr>
          <p:cNvPr id="264" name="Google Shape;26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d3aaa11ee8_0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3d3aaa11ee8_0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800"/>
              <a:buFont typeface="Arial"/>
              <a:buNone/>
            </a:pPr>
            <a:r>
              <a:rPr lang="en-US" sz="1400" b="1"/>
              <a:t>SLIDE 15:  0:45:00 → 1 min → 0:46:00   LAPP OVERVIEW</a:t>
            </a:r>
            <a:endParaRPr sz="1400" b="1"/>
          </a:p>
          <a:p>
            <a:pPr marL="0" lvl="0" indent="0" algn="l" rtl="0">
              <a:spcBef>
                <a:spcPts val="0"/>
              </a:spcBef>
              <a:spcAft>
                <a:spcPts val="0"/>
              </a:spcAft>
              <a:buClr>
                <a:schemeClr val="dk1"/>
              </a:buClr>
              <a:buSzPts val="1100"/>
              <a:buFont typeface="Arial"/>
              <a:buNone/>
            </a:pPr>
            <a:r>
              <a:rPr lang="en-US" sz="1400" b="1" i="1">
                <a:solidFill>
                  <a:srgbClr val="0000FF"/>
                </a:solidFill>
              </a:rPr>
              <a:t>MOD: CONTINUE SHARE SCREEN </a:t>
            </a:r>
            <a:endParaRPr sz="1400"/>
          </a:p>
          <a:p>
            <a:pPr marL="0" lvl="0" indent="0" algn="l" rtl="0">
              <a:spcBef>
                <a:spcPts val="0"/>
              </a:spcBef>
              <a:spcAft>
                <a:spcPts val="0"/>
              </a:spcAft>
              <a:buClr>
                <a:schemeClr val="dk1"/>
              </a:buClr>
              <a:buSzPts val="4800"/>
              <a:buFont typeface="Arial"/>
              <a:buNone/>
            </a:pPr>
            <a:endParaRPr sz="1400"/>
          </a:p>
          <a:p>
            <a:pPr marL="0" lvl="0" indent="0" algn="l" rtl="0">
              <a:spcBef>
                <a:spcPts val="0"/>
              </a:spcBef>
              <a:spcAft>
                <a:spcPts val="0"/>
              </a:spcAft>
              <a:buClr>
                <a:schemeClr val="dk1"/>
              </a:buClr>
              <a:buSzPts val="4800"/>
              <a:buFont typeface="Arial"/>
              <a:buNone/>
            </a:pPr>
            <a:r>
              <a:rPr lang="en-US" sz="1400" b="1"/>
              <a:t>LAPP Skills – Here’s an overview of the skills we are going to learn.</a:t>
            </a:r>
            <a:endParaRPr sz="1400" b="1"/>
          </a:p>
          <a:p>
            <a:pPr marL="0" lvl="0" indent="0" algn="l" rtl="0">
              <a:spcBef>
                <a:spcPts val="0"/>
              </a:spcBef>
              <a:spcAft>
                <a:spcPts val="0"/>
              </a:spcAft>
              <a:buClr>
                <a:schemeClr val="dk1"/>
              </a:buClr>
              <a:buSzPts val="4800"/>
              <a:buFont typeface="Arial"/>
              <a:buNone/>
            </a:pPr>
            <a:endParaRPr sz="1400"/>
          </a:p>
          <a:p>
            <a:pPr marL="0" lvl="0" indent="0" algn="l" rtl="0">
              <a:spcBef>
                <a:spcPts val="0"/>
              </a:spcBef>
              <a:spcAft>
                <a:spcPts val="0"/>
              </a:spcAft>
              <a:buClr>
                <a:schemeClr val="dk1"/>
              </a:buClr>
              <a:buSzPts val="4800"/>
              <a:buFont typeface="Arial"/>
              <a:buNone/>
            </a:pPr>
            <a:r>
              <a:rPr lang="en-US" sz="1400"/>
              <a:t>When someone says something that </a:t>
            </a:r>
            <a:r>
              <a:rPr lang="en-US" sz="1400" b="1"/>
              <a:t>bothers you (stereotypes a friend or group, or something that you don’t agree),</a:t>
            </a:r>
            <a:r>
              <a:rPr lang="en-US" sz="1400"/>
              <a:t> using these</a:t>
            </a:r>
            <a:r>
              <a:rPr lang="en-US" sz="1400" b="1"/>
              <a:t> LAPP skills may give you a real chance to have a productive conversation about a topic instead of an argument.  </a:t>
            </a:r>
            <a:endParaRPr sz="1400" b="1"/>
          </a:p>
          <a:p>
            <a:pPr marL="0" lvl="0" indent="0" algn="l" rtl="0">
              <a:spcBef>
                <a:spcPts val="0"/>
              </a:spcBef>
              <a:spcAft>
                <a:spcPts val="0"/>
              </a:spcAft>
              <a:buClr>
                <a:schemeClr val="dk1"/>
              </a:buClr>
              <a:buSzPts val="4800"/>
              <a:buFont typeface="Arial"/>
              <a:buNone/>
            </a:pPr>
            <a:endParaRPr sz="1400" b="1"/>
          </a:p>
          <a:p>
            <a:pPr marL="0" lvl="0" indent="0" algn="l" rtl="0">
              <a:spcBef>
                <a:spcPts val="0"/>
              </a:spcBef>
              <a:spcAft>
                <a:spcPts val="0"/>
              </a:spcAft>
              <a:buClr>
                <a:schemeClr val="dk1"/>
              </a:buClr>
              <a:buSzPts val="4800"/>
              <a:buFont typeface="Arial"/>
              <a:buNone/>
            </a:pPr>
            <a:r>
              <a:rPr lang="en-US" sz="1400"/>
              <a:t>LAPP Stands for </a:t>
            </a:r>
            <a:endParaRPr sz="1400"/>
          </a:p>
          <a:p>
            <a:pPr marL="0" lvl="0" indent="0" algn="l" rtl="0">
              <a:spcBef>
                <a:spcPts val="0"/>
              </a:spcBef>
              <a:spcAft>
                <a:spcPts val="0"/>
              </a:spcAft>
              <a:buClr>
                <a:schemeClr val="dk1"/>
              </a:buClr>
              <a:buSzPts val="4800"/>
              <a:buFont typeface="Arial"/>
              <a:buNone/>
            </a:pPr>
            <a:r>
              <a:rPr lang="en-US" sz="1400"/>
              <a:t>Part 1: </a:t>
            </a:r>
            <a:r>
              <a:rPr lang="en-US" sz="1400" u="sng"/>
              <a:t> Listen to Understand</a:t>
            </a:r>
            <a:r>
              <a:rPr lang="en-US" sz="1400"/>
              <a:t> and </a:t>
            </a:r>
            <a:r>
              <a:rPr lang="en-US" sz="1400" u="sng"/>
              <a:t>Acknowledge</a:t>
            </a:r>
            <a:r>
              <a:rPr lang="en-US" sz="1400"/>
              <a:t> what you heard</a:t>
            </a:r>
            <a:endParaRPr sz="1400"/>
          </a:p>
          <a:p>
            <a:pPr marL="457200" lvl="0" indent="-317500" algn="l" rtl="0">
              <a:spcBef>
                <a:spcPts val="0"/>
              </a:spcBef>
              <a:spcAft>
                <a:spcPts val="0"/>
              </a:spcAft>
              <a:buSzPts val="1400"/>
              <a:buChar char="•"/>
            </a:pPr>
            <a:r>
              <a:rPr lang="en-US" sz="1400"/>
              <a:t>L- Listen</a:t>
            </a:r>
            <a:endParaRPr sz="1400"/>
          </a:p>
          <a:p>
            <a:pPr marL="457200" lvl="0" indent="-317500" algn="l" rtl="0">
              <a:spcBef>
                <a:spcPts val="0"/>
              </a:spcBef>
              <a:spcAft>
                <a:spcPts val="0"/>
              </a:spcAft>
              <a:buSzPts val="1400"/>
              <a:buChar char="•"/>
            </a:pPr>
            <a:r>
              <a:rPr lang="en-US" sz="1400"/>
              <a:t>A -Acknowledge (Agree when you can.)</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Make sure you make the person feel heard before you share your views.</a:t>
            </a:r>
            <a:endParaRPr sz="1400"/>
          </a:p>
          <a:p>
            <a:pPr marL="457200" lvl="0" indent="0" algn="l" rtl="0">
              <a:spcBef>
                <a:spcPts val="0"/>
              </a:spcBef>
              <a:spcAft>
                <a:spcPts val="0"/>
              </a:spcAft>
              <a:buNone/>
            </a:pPr>
            <a:endParaRPr sz="1400">
              <a:highlight>
                <a:srgbClr val="FFFF00"/>
              </a:highlight>
            </a:endParaRPr>
          </a:p>
          <a:p>
            <a:pPr marL="0" lvl="0" indent="0" algn="l" rtl="0">
              <a:spcBef>
                <a:spcPts val="0"/>
              </a:spcBef>
              <a:spcAft>
                <a:spcPts val="0"/>
              </a:spcAft>
              <a:buNone/>
            </a:pPr>
            <a:r>
              <a:rPr lang="en-US" sz="1400"/>
              <a:t>Part 2:  Speaking Up  </a:t>
            </a:r>
            <a:endParaRPr sz="1400"/>
          </a:p>
          <a:p>
            <a:pPr marL="457200" lvl="0" indent="-317500" algn="l" rtl="0">
              <a:spcBef>
                <a:spcPts val="0"/>
              </a:spcBef>
              <a:spcAft>
                <a:spcPts val="0"/>
              </a:spcAft>
              <a:buSzPts val="1400"/>
              <a:buChar char="•"/>
            </a:pPr>
            <a:r>
              <a:rPr lang="en-US" sz="1400"/>
              <a:t>Pivot </a:t>
            </a:r>
            <a:endParaRPr sz="1400">
              <a:highlight>
                <a:srgbClr val="FFFF00"/>
              </a:highlight>
            </a:endParaRPr>
          </a:p>
          <a:p>
            <a:pPr marL="457200" lvl="0" indent="-317500" algn="l" rtl="0">
              <a:spcBef>
                <a:spcPts val="0"/>
              </a:spcBef>
              <a:spcAft>
                <a:spcPts val="0"/>
              </a:spcAft>
              <a:buSzPts val="1400"/>
              <a:buChar char="•"/>
            </a:pPr>
            <a:r>
              <a:rPr lang="en-US" sz="1400"/>
              <a:t>Perspective</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Clr>
                <a:schemeClr val="dk1"/>
              </a:buClr>
              <a:buFont typeface="Arial"/>
              <a:buNone/>
            </a:pPr>
            <a:endParaRPr sz="1400"/>
          </a:p>
          <a:p>
            <a:pPr marL="0" lvl="1" indent="0" algn="l" rtl="0">
              <a:lnSpc>
                <a:spcPct val="107916"/>
              </a:lnSpc>
              <a:spcBef>
                <a:spcPts val="1600"/>
              </a:spcBef>
              <a:spcAft>
                <a:spcPts val="800"/>
              </a:spcAft>
              <a:buClr>
                <a:schemeClr val="dk1"/>
              </a:buClr>
              <a:buSzPts val="1100"/>
              <a:buNone/>
            </a:pPr>
            <a:endParaRPr sz="1400">
              <a:solidFill>
                <a:srgbClr val="FF0000"/>
              </a:solidFill>
            </a:endParaRPr>
          </a:p>
        </p:txBody>
      </p:sp>
      <p:sp>
        <p:nvSpPr>
          <p:cNvPr id="276" name="Google Shape;276;g3d3aaa11ee8_0_1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dirty="0">
                <a:highlight>
                  <a:srgbClr val="FF0000"/>
                </a:highlight>
              </a:rPr>
              <a:t>MOD1 10:20</a:t>
            </a:r>
            <a:endParaRPr b="1" dirty="0">
              <a:latin typeface="Times New Roman"/>
              <a:ea typeface="Times New Roman"/>
              <a:cs typeface="Times New Roman"/>
              <a:sym typeface="Times New Roman"/>
            </a:endParaRPr>
          </a:p>
          <a:p>
            <a:pPr marL="0" lvl="0" indent="0" algn="l" rtl="0">
              <a:lnSpc>
                <a:spcPct val="115000"/>
              </a:lnSpc>
              <a:spcBef>
                <a:spcPts val="1460"/>
              </a:spcBef>
              <a:spcAft>
                <a:spcPts val="0"/>
              </a:spcAft>
              <a:buClr>
                <a:schemeClr val="dk1"/>
              </a:buClr>
              <a:buSzPts val="1100"/>
              <a:buFont typeface="Arial"/>
              <a:buNone/>
            </a:pPr>
            <a:r>
              <a:rPr lang="en-US" sz="1100" b="1" dirty="0"/>
              <a:t>Acknowledge </a:t>
            </a:r>
            <a:r>
              <a:rPr lang="en-US" sz="1100" dirty="0"/>
              <a:t>the other person’s view and the strength of their feelings about the issue. </a:t>
            </a:r>
            <a:endParaRPr sz="1100" dirty="0"/>
          </a:p>
          <a:p>
            <a:pPr marL="0" lvl="0" indent="457200" algn="l" rtl="0">
              <a:lnSpc>
                <a:spcPct val="115000"/>
              </a:lnSpc>
              <a:spcBef>
                <a:spcPts val="1400"/>
              </a:spcBef>
              <a:spcAft>
                <a:spcPts val="0"/>
              </a:spcAft>
              <a:buClr>
                <a:schemeClr val="dk1"/>
              </a:buClr>
              <a:buSzPts val="1100"/>
              <a:buFont typeface="Arial"/>
              <a:buNone/>
            </a:pPr>
            <a:r>
              <a:rPr lang="en-US" sz="1100" dirty="0"/>
              <a:t>“I hear you on….” “I get that this issue is really important to you.”</a:t>
            </a:r>
            <a:endParaRPr sz="1100" dirty="0"/>
          </a:p>
          <a:p>
            <a:pPr marL="0" lvl="0" indent="457200" algn="l" rtl="0">
              <a:lnSpc>
                <a:spcPct val="115000"/>
              </a:lnSpc>
              <a:spcBef>
                <a:spcPts val="1400"/>
              </a:spcBef>
              <a:spcAft>
                <a:spcPts val="0"/>
              </a:spcAft>
              <a:buClr>
                <a:schemeClr val="dk1"/>
              </a:buClr>
              <a:buSzPts val="1100"/>
              <a:buFont typeface="Arial"/>
              <a:buNone/>
            </a:pPr>
            <a:r>
              <a:rPr lang="en-US" sz="1100" dirty="0"/>
              <a:t>Note that acknowledge can be about the content of what the person says, the intensity of their feelings about the issue, or both.</a:t>
            </a:r>
            <a:endParaRPr sz="1100" dirty="0"/>
          </a:p>
          <a:p>
            <a:pPr marL="457200" lvl="0" indent="0" algn="l" rtl="0">
              <a:lnSpc>
                <a:spcPct val="115000"/>
              </a:lnSpc>
              <a:spcBef>
                <a:spcPts val="1400"/>
              </a:spcBef>
              <a:spcAft>
                <a:spcPts val="0"/>
              </a:spcAft>
              <a:buClr>
                <a:schemeClr val="dk1"/>
              </a:buClr>
              <a:buSzPts val="1100"/>
              <a:buFont typeface="Arial"/>
              <a:buNone/>
            </a:pPr>
            <a:r>
              <a:rPr lang="en-US" sz="1100" dirty="0"/>
              <a:t>A</a:t>
            </a:r>
            <a:r>
              <a:rPr lang="en-US" sz="1100" b="1" dirty="0"/>
              <a:t> brief paraphrase</a:t>
            </a:r>
            <a:r>
              <a:rPr lang="en-US" sz="1100" dirty="0"/>
              <a:t> of the person’s view goes a long way for them to feel heard.</a:t>
            </a:r>
            <a:r>
              <a:rPr lang="en-US" sz="1100" i="1" dirty="0"/>
              <a:t> </a:t>
            </a:r>
            <a:r>
              <a:rPr lang="en-US" sz="1100" dirty="0"/>
              <a:t>“For you, this issue is about personal responsibility and not something the government should get involved in.” “If I understand you right, this is a public health and safety issue that the government has a responsibility to regulate. Did I get that right?”</a:t>
            </a:r>
            <a:endParaRPr sz="1100" dirty="0"/>
          </a:p>
          <a:p>
            <a:pPr marL="0" lvl="0" indent="0" algn="l" rtl="0">
              <a:lnSpc>
                <a:spcPct val="115000"/>
              </a:lnSpc>
              <a:spcBef>
                <a:spcPts val="1400"/>
              </a:spcBef>
              <a:spcAft>
                <a:spcPts val="0"/>
              </a:spcAft>
              <a:buClr>
                <a:schemeClr val="dk1"/>
              </a:buClr>
              <a:buSzPts val="1100"/>
              <a:buFont typeface="Arial"/>
              <a:buNone/>
            </a:pPr>
            <a:r>
              <a:rPr lang="en-US" sz="1100" dirty="0"/>
              <a:t>Wait for the other person to affirm that you understand their point. Sometimes you didn’t capture what they were saying, and they clarify. Listen and acknowledge again before moving on to the next skills.</a:t>
            </a:r>
            <a:endParaRPr sz="1100" dirty="0"/>
          </a:p>
          <a:p>
            <a:pPr marL="0" lvl="0" indent="0" algn="l" rtl="0">
              <a:lnSpc>
                <a:spcPct val="115000"/>
              </a:lnSpc>
              <a:spcBef>
                <a:spcPts val="1400"/>
              </a:spcBef>
              <a:spcAft>
                <a:spcPts val="0"/>
              </a:spcAft>
              <a:buClr>
                <a:schemeClr val="dk1"/>
              </a:buClr>
              <a:buSzPts val="1100"/>
              <a:buFont typeface="Arial"/>
              <a:buNone/>
            </a:pPr>
            <a:r>
              <a:rPr lang="en-US" sz="1100" dirty="0"/>
              <a:t>	A question: why is this hard to do when someone disagrees with you?  [Popcorn share. Make sure this point gets made: It’s tempting to not really listen but instead prepare your counterargument.]. </a:t>
            </a:r>
            <a:endParaRPr sz="1100" dirty="0"/>
          </a:p>
          <a:p>
            <a:pPr marL="0" marR="21590" lvl="0" indent="0" algn="l" rtl="0">
              <a:lnSpc>
                <a:spcPct val="100000"/>
              </a:lnSpc>
              <a:spcBef>
                <a:spcPts val="1400"/>
              </a:spcBef>
              <a:spcAft>
                <a:spcPts val="0"/>
              </a:spcAft>
              <a:buSzPts val="1400"/>
              <a:buNone/>
            </a:pPr>
            <a:r>
              <a:rPr lang="en-US" sz="1100" dirty="0">
                <a:latin typeface="Times New Roman"/>
                <a:ea typeface="Times New Roman"/>
                <a:cs typeface="Times New Roman"/>
                <a:sym typeface="Times New Roman"/>
              </a:rPr>
              <a:t>Photo Link</a:t>
            </a:r>
            <a:endParaRPr sz="1100" dirty="0">
              <a:latin typeface="Times New Roman"/>
              <a:ea typeface="Times New Roman"/>
              <a:cs typeface="Times New Roman"/>
              <a:sym typeface="Times New Roman"/>
            </a:endParaRPr>
          </a:p>
          <a:p>
            <a:pPr marL="0" marR="21590" lvl="0" indent="0" algn="l" rtl="0">
              <a:lnSpc>
                <a:spcPct val="100000"/>
              </a:lnSpc>
              <a:spcBef>
                <a:spcPts val="0"/>
              </a:spcBef>
              <a:spcAft>
                <a:spcPts val="0"/>
              </a:spcAft>
              <a:buSzPts val="1400"/>
              <a:buNone/>
            </a:pPr>
            <a:r>
              <a:rPr lang="en-US" sz="1100" u="sng" dirty="0">
                <a:solidFill>
                  <a:schemeClr val="hlink"/>
                </a:solidFill>
                <a:latin typeface="Times New Roman"/>
                <a:ea typeface="Times New Roman"/>
                <a:cs typeface="Times New Roman"/>
                <a:sym typeface="Times New Roman"/>
                <a:hlinkClick r:id="rId3"/>
              </a:rPr>
              <a:t>https://drive.google.com/file/d/17lugHx3ZPQZkKBu4vyZe0MVpJUmS2wdx/view?usp=sharing</a:t>
            </a:r>
            <a:endParaRPr sz="1100" dirty="0">
              <a:latin typeface="Times New Roman"/>
              <a:ea typeface="Times New Roman"/>
              <a:cs typeface="Times New Roman"/>
              <a:sym typeface="Times New Roman"/>
            </a:endParaRPr>
          </a:p>
        </p:txBody>
      </p:sp>
      <p:sp>
        <p:nvSpPr>
          <p:cNvPr id="288" name="Google Shape;288;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dirty="0">
                <a:highlight>
                  <a:srgbClr val="FF0000"/>
                </a:highlight>
              </a:rPr>
              <a:t>MOD1 10:22</a:t>
            </a:r>
            <a:endParaRPr sz="1400" b="1" dirty="0"/>
          </a:p>
          <a:p>
            <a:pPr marL="0" lvl="0" indent="0" algn="l" rtl="0">
              <a:lnSpc>
                <a:spcPct val="115000"/>
              </a:lnSpc>
              <a:spcBef>
                <a:spcPts val="2000"/>
              </a:spcBef>
              <a:spcAft>
                <a:spcPts val="0"/>
              </a:spcAft>
              <a:buSzPts val="1400"/>
              <a:buNone/>
            </a:pPr>
            <a:r>
              <a:rPr lang="en-US" sz="1400" b="1" dirty="0"/>
              <a:t>Agree (find something to agree with, if possible)</a:t>
            </a:r>
            <a:endParaRPr sz="1400" b="1" dirty="0"/>
          </a:p>
          <a:p>
            <a:pPr marL="457200" lvl="0" indent="0" algn="l" rtl="0">
              <a:lnSpc>
                <a:spcPct val="115000"/>
              </a:lnSpc>
              <a:spcBef>
                <a:spcPts val="1400"/>
              </a:spcBef>
              <a:spcAft>
                <a:spcPts val="0"/>
              </a:spcAft>
              <a:buSzPts val="1400"/>
              <a:buNone/>
            </a:pPr>
            <a:r>
              <a:rPr lang="en-US" sz="1400" dirty="0"/>
              <a:t>Listen not just for what you disagree with or how the other person is wrong, but for what you agree about, even if it’s just a small part of what the other person has said. </a:t>
            </a:r>
            <a:endParaRPr sz="1400" dirty="0"/>
          </a:p>
          <a:p>
            <a:pPr marL="457200" lvl="0" indent="0" algn="l" rtl="0">
              <a:lnSpc>
                <a:spcPct val="115000"/>
              </a:lnSpc>
              <a:spcBef>
                <a:spcPts val="1400"/>
              </a:spcBef>
              <a:spcAft>
                <a:spcPts val="0"/>
              </a:spcAft>
              <a:buSzPts val="1400"/>
              <a:buNone/>
            </a:pPr>
            <a:r>
              <a:rPr lang="en-US" sz="1400" dirty="0"/>
              <a:t>If nothing else, you might recognize a common value, aspiration, or concern.</a:t>
            </a:r>
            <a:endParaRPr sz="1400" i="1" dirty="0"/>
          </a:p>
          <a:p>
            <a:pPr marL="457200" lvl="0" indent="0" algn="l" rtl="0">
              <a:lnSpc>
                <a:spcPct val="115000"/>
              </a:lnSpc>
              <a:spcBef>
                <a:spcPts val="1400"/>
              </a:spcBef>
              <a:spcAft>
                <a:spcPts val="1400"/>
              </a:spcAft>
              <a:buSzPts val="1400"/>
              <a:buNone/>
            </a:pPr>
            <a:r>
              <a:rPr lang="en-US" sz="1400" dirty="0"/>
              <a:t>Examples: “I agree there are risks that funds could be misused in this program.” </a:t>
            </a:r>
            <a:br>
              <a:rPr lang="en-US" sz="1400" dirty="0"/>
            </a:br>
            <a:r>
              <a:rPr lang="en-US" sz="1400" dirty="0"/>
              <a:t>“I’m with you on this being a serious problem that needs to be addressed.”</a:t>
            </a:r>
            <a:endParaRPr sz="1400" dirty="0"/>
          </a:p>
        </p:txBody>
      </p:sp>
      <p:sp>
        <p:nvSpPr>
          <p:cNvPr id="301" name="Google Shape;301;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4:notes"/>
          <p:cNvSpPr txBox="1">
            <a:spLocks noGrp="1"/>
          </p:cNvSpPr>
          <p:nvPr>
            <p:ph type="body" idx="1"/>
          </p:nvPr>
        </p:nvSpPr>
        <p:spPr>
          <a:xfrm>
            <a:off x="685800" y="4400549"/>
            <a:ext cx="5486400" cy="47433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dirty="0">
                <a:highlight>
                  <a:srgbClr val="FF0000"/>
                </a:highlight>
              </a:rPr>
              <a:t>MOD1 10:23</a:t>
            </a:r>
            <a:endParaRPr sz="1400" b="1" dirty="0"/>
          </a:p>
          <a:p>
            <a:pPr marL="0" lvl="0" indent="0" algn="l" rtl="0">
              <a:lnSpc>
                <a:spcPct val="100000"/>
              </a:lnSpc>
              <a:spcBef>
                <a:spcPts val="0"/>
              </a:spcBef>
              <a:spcAft>
                <a:spcPts val="0"/>
              </a:spcAft>
              <a:buClr>
                <a:schemeClr val="dk1"/>
              </a:buClr>
              <a:buSzPts val="1400"/>
              <a:buFont typeface="Arial"/>
              <a:buNone/>
            </a:pPr>
            <a:r>
              <a:rPr lang="en-US" sz="1100" dirty="0"/>
              <a:t>Now you’re ready to share your perspective. Some key elements include:</a:t>
            </a:r>
            <a:endParaRPr sz="1100" dirty="0"/>
          </a:p>
          <a:p>
            <a:pPr marL="171450" lvl="0" indent="-171450" algn="l" rtl="0">
              <a:lnSpc>
                <a:spcPct val="100000"/>
              </a:lnSpc>
              <a:spcAft>
                <a:spcPts val="0"/>
              </a:spcAft>
              <a:buClr>
                <a:schemeClr val="dk1"/>
              </a:buClr>
              <a:buSzPts val="1100"/>
              <a:buFont typeface="Arial" panose="020B0604020202020204" pitchFamily="34" charset="0"/>
              <a:buChar char="•"/>
            </a:pPr>
            <a:r>
              <a:rPr lang="en-US" sz="1100" dirty="0"/>
              <a:t>Use “I” statements instead of “Truth” statements. </a:t>
            </a:r>
            <a:br>
              <a:rPr lang="en-US" sz="1100" dirty="0"/>
            </a:br>
            <a:r>
              <a:rPr lang="en-US" sz="1100" dirty="0"/>
              <a:t>“This is how I see it,” or “I believe the law requires us to…,” instead of, “The reality is…” or “That is against the law….”</a:t>
            </a:r>
            <a:endParaRPr sz="1100" dirty="0"/>
          </a:p>
          <a:p>
            <a:pPr marL="171450" lvl="0" indent="-171450" algn="l" rtl="0">
              <a:lnSpc>
                <a:spcPct val="100000"/>
              </a:lnSpc>
              <a:spcAft>
                <a:spcPts val="0"/>
              </a:spcAft>
              <a:buClr>
                <a:schemeClr val="dk1"/>
              </a:buClr>
              <a:buSzPts val="1100"/>
              <a:buFont typeface="Arial" panose="020B0604020202020204" pitchFamily="34" charset="0"/>
              <a:buChar char="•"/>
            </a:pPr>
            <a:r>
              <a:rPr lang="en-US" sz="1100" dirty="0"/>
              <a:t>Using I statements makes you come across as personal, not as a policy wonk or bureaucrat.</a:t>
            </a:r>
            <a:endParaRPr sz="1100" dirty="0"/>
          </a:p>
          <a:p>
            <a:pPr marL="171450" lvl="0" indent="-171450" algn="l" rtl="0">
              <a:lnSpc>
                <a:spcPct val="100000"/>
              </a:lnSpc>
              <a:spcAft>
                <a:spcPts val="0"/>
              </a:spcAft>
              <a:buClr>
                <a:schemeClr val="dk1"/>
              </a:buClr>
              <a:buSzPts val="1100"/>
              <a:buFont typeface="Arial" panose="020B0604020202020204" pitchFamily="34" charset="0"/>
              <a:buChar char="•"/>
            </a:pPr>
            <a:r>
              <a:rPr lang="en-US" sz="1100" dirty="0"/>
              <a:t>If useful, share your source or sources of information on the issue, while acknowledging that they may differ from the other person’s sources.</a:t>
            </a:r>
            <a:endParaRPr sz="1100" dirty="0"/>
          </a:p>
          <a:p>
            <a:pPr marL="171450" lvl="0" indent="-171450" algn="l" rtl="0">
              <a:lnSpc>
                <a:spcPct val="100000"/>
              </a:lnSpc>
              <a:spcAft>
                <a:spcPts val="0"/>
              </a:spcAft>
              <a:buClr>
                <a:schemeClr val="dk1"/>
              </a:buClr>
              <a:buSzPts val="1100"/>
              <a:buFont typeface="Arial" panose="020B0604020202020204" pitchFamily="34" charset="0"/>
              <a:buChar char="•"/>
            </a:pPr>
            <a:r>
              <a:rPr lang="en-US" sz="1100" dirty="0"/>
              <a:t>“I’m basing this on the Attorney General’s report on the current crime rate. I understand that you’re seeing something different where you live.”</a:t>
            </a:r>
            <a:endParaRPr sz="1100" dirty="0"/>
          </a:p>
          <a:p>
            <a:pPr marL="171450" lvl="0" indent="-171450" algn="l" rtl="0">
              <a:lnSpc>
                <a:spcPct val="100000"/>
              </a:lnSpc>
              <a:spcAft>
                <a:spcPts val="0"/>
              </a:spcAft>
              <a:buClr>
                <a:schemeClr val="dk1"/>
              </a:buClr>
              <a:buSzPts val="1100"/>
              <a:buFont typeface="Arial" panose="020B0604020202020204" pitchFamily="34" charset="0"/>
              <a:buChar char="•"/>
            </a:pPr>
            <a:r>
              <a:rPr lang="en-US" sz="1100" dirty="0"/>
              <a:t>“I’ve been meeting with people in the community to get their perspectives.”</a:t>
            </a:r>
            <a:endParaRPr sz="1100" dirty="0"/>
          </a:p>
          <a:p>
            <a:pPr marL="0" lvl="0" indent="0" algn="l" rtl="0">
              <a:lnSpc>
                <a:spcPct val="100000"/>
              </a:lnSpc>
              <a:spcBef>
                <a:spcPts val="1000"/>
              </a:spcBef>
              <a:spcAft>
                <a:spcPts val="0"/>
              </a:spcAft>
              <a:buClr>
                <a:schemeClr val="dk1"/>
              </a:buClr>
              <a:buSzPts val="1100"/>
              <a:buFont typeface="Arial"/>
              <a:buNone/>
            </a:pPr>
            <a:r>
              <a:rPr lang="en-US" sz="1100" dirty="0"/>
              <a:t>Try to incorporate something you heard the other person say in your perspective statement– some concern, value, or belief. </a:t>
            </a:r>
            <a:endParaRPr sz="1100" dirty="0"/>
          </a:p>
          <a:p>
            <a:pPr marL="0" lvl="0" indent="0" algn="l" rtl="0">
              <a:lnSpc>
                <a:spcPct val="100000"/>
              </a:lnSpc>
              <a:spcBef>
                <a:spcPts val="1000"/>
              </a:spcBef>
              <a:spcAft>
                <a:spcPts val="0"/>
              </a:spcAft>
              <a:buClr>
                <a:schemeClr val="dk1"/>
              </a:buClr>
              <a:buSzPts val="1100"/>
              <a:buFont typeface="Arial"/>
              <a:buNone/>
            </a:pPr>
            <a:r>
              <a:rPr lang="en-US" sz="1100" dirty="0"/>
              <a:t>“We both want a safe community,” Or “It sounds like we both believe in parent involvement in their children’s education.”</a:t>
            </a:r>
            <a:endParaRPr sz="1100" dirty="0"/>
          </a:p>
          <a:p>
            <a:pPr marL="0" lvl="0" indent="0" algn="l" rtl="0">
              <a:lnSpc>
                <a:spcPct val="100000"/>
              </a:lnSpc>
              <a:spcBef>
                <a:spcPts val="1000"/>
              </a:spcBef>
              <a:spcAft>
                <a:spcPts val="0"/>
              </a:spcAft>
              <a:buClr>
                <a:schemeClr val="dk1"/>
              </a:buClr>
              <a:buSzPts val="1100"/>
              <a:buFont typeface="Arial"/>
              <a:buNone/>
            </a:pPr>
            <a:r>
              <a:rPr lang="en-US" sz="1100" dirty="0"/>
              <a:t>Avoid jargon expressions and empty platitudes that tend to turn off people of different political persuasions like, “That’s a CDC mandate,” or “Robert’s Rules of Order” doesn’t allow it.”</a:t>
            </a:r>
            <a:endParaRPr sz="1100" dirty="0"/>
          </a:p>
          <a:p>
            <a:pPr marL="0" lvl="0" indent="0" algn="l" rtl="0">
              <a:lnSpc>
                <a:spcPct val="100000"/>
              </a:lnSpc>
              <a:spcBef>
                <a:spcPts val="1000"/>
              </a:spcBef>
              <a:spcAft>
                <a:spcPts val="0"/>
              </a:spcAft>
              <a:buClr>
                <a:schemeClr val="dk1"/>
              </a:buClr>
              <a:buSzPts val="1100"/>
              <a:buFont typeface="Arial"/>
              <a:buNone/>
            </a:pPr>
            <a:r>
              <a:rPr lang="en-US" sz="1100" dirty="0"/>
              <a:t>Avoid negative labels and name-calling like “communist” or “racist.”</a:t>
            </a:r>
            <a:endParaRPr sz="1100" dirty="0"/>
          </a:p>
          <a:p>
            <a:pPr marL="0" lvl="0" indent="0" algn="l" rtl="0">
              <a:lnSpc>
                <a:spcPct val="100000"/>
              </a:lnSpc>
              <a:spcBef>
                <a:spcPts val="1000"/>
              </a:spcBef>
              <a:spcAft>
                <a:spcPts val="0"/>
              </a:spcAft>
              <a:buClr>
                <a:schemeClr val="dk1"/>
              </a:buClr>
              <a:buSzPts val="1200"/>
              <a:buFont typeface="Arial"/>
              <a:buNone/>
            </a:pPr>
            <a:r>
              <a:rPr lang="en-US" sz="1100" dirty="0"/>
              <a:t>If you want to continue the conversation, end with an invitation such as, “What is your reaction to what I’ve said?” Then repeat the skills, looking for increasing clarification of areas of agreement and disagreement. </a:t>
            </a:r>
            <a:endParaRPr sz="1100" dirty="0"/>
          </a:p>
          <a:p>
            <a:pPr marL="0" marR="21590" lvl="0" indent="0" algn="l" rtl="0">
              <a:lnSpc>
                <a:spcPct val="100000"/>
              </a:lnSpc>
              <a:spcBef>
                <a:spcPts val="1400"/>
              </a:spcBef>
              <a:spcAft>
                <a:spcPts val="0"/>
              </a:spcAft>
              <a:buSzPts val="1400"/>
              <a:buNone/>
            </a:pPr>
            <a:endParaRPr dirty="0">
              <a:latin typeface="Times New Roman"/>
              <a:ea typeface="Times New Roman"/>
              <a:cs typeface="Times New Roman"/>
              <a:sym typeface="Times New Roman"/>
            </a:endParaRPr>
          </a:p>
        </p:txBody>
      </p:sp>
      <p:sp>
        <p:nvSpPr>
          <p:cNvPr id="313" name="Google Shape;313;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5:notes"/>
          <p:cNvSpPr txBox="1">
            <a:spLocks noGrp="1"/>
          </p:cNvSpPr>
          <p:nvPr>
            <p:ph type="body" idx="1"/>
          </p:nvPr>
        </p:nvSpPr>
        <p:spPr>
          <a:xfrm>
            <a:off x="685800" y="4400549"/>
            <a:ext cx="5486400" cy="4284663"/>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Clr>
                <a:schemeClr val="dk1"/>
              </a:buClr>
              <a:buSzPts val="1100"/>
              <a:buFont typeface="Arial"/>
              <a:buNone/>
            </a:pPr>
            <a:r>
              <a:rPr lang="en-US" sz="1100" b="1" dirty="0">
                <a:highlight>
                  <a:srgbClr val="00FFFF"/>
                </a:highlight>
                <a:latin typeface="Times New Roman"/>
                <a:ea typeface="Times New Roman"/>
                <a:cs typeface="Times New Roman"/>
                <a:sym typeface="Times New Roman"/>
              </a:rPr>
              <a:t>MOD2 10:25</a:t>
            </a:r>
            <a:endParaRPr sz="1100" b="1" dirty="0">
              <a:highlight>
                <a:srgbClr val="00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dirty="0"/>
              <a:t>Okay, now we are going to have a mini-experience involving ONE of the skills we just discussed - AGREE.</a:t>
            </a:r>
            <a:endParaRPr dirty="0"/>
          </a:p>
          <a:p>
            <a:pPr marL="0" lvl="0" indent="0" algn="l" rtl="0">
              <a:lnSpc>
                <a:spcPct val="115000"/>
              </a:lnSpc>
              <a:spcBef>
                <a:spcPts val="0"/>
              </a:spcBef>
              <a:spcAft>
                <a:spcPts val="0"/>
              </a:spcAft>
              <a:buClr>
                <a:schemeClr val="dk1"/>
              </a:buClr>
              <a:buSzPts val="1100"/>
              <a:buFont typeface="Arial"/>
              <a:buNone/>
            </a:pPr>
            <a:r>
              <a:rPr lang="en-US" dirty="0"/>
              <a:t>All three  skills are well supported by research. </a:t>
            </a:r>
            <a:endParaRPr dirty="0"/>
          </a:p>
          <a:p>
            <a:pPr marL="0" lvl="0" indent="0" algn="l" rtl="0">
              <a:lnSpc>
                <a:spcPct val="115000"/>
              </a:lnSpc>
              <a:spcAft>
                <a:spcPts val="0"/>
              </a:spcAft>
              <a:buClr>
                <a:schemeClr val="dk1"/>
              </a:buClr>
              <a:buSzPts val="1100"/>
              <a:buFont typeface="Arial"/>
              <a:buNone/>
            </a:pPr>
            <a:r>
              <a:rPr lang="en-US" dirty="0"/>
              <a:t>The challenge is to practice them in the face of strong disagreement about important matters.</a:t>
            </a:r>
            <a:endParaRPr dirty="0"/>
          </a:p>
          <a:p>
            <a:pPr marL="0" lvl="0" indent="0" algn="l" rtl="0">
              <a:lnSpc>
                <a:spcPct val="115000"/>
              </a:lnSpc>
              <a:spcAft>
                <a:spcPts val="0"/>
              </a:spcAft>
              <a:buClr>
                <a:schemeClr val="dk1"/>
              </a:buClr>
              <a:buSzPts val="1100"/>
              <a:buFont typeface="Arial"/>
              <a:buNone/>
            </a:pPr>
            <a:r>
              <a:rPr lang="en-US" b="1" dirty="0"/>
              <a:t>To review:</a:t>
            </a:r>
            <a:endParaRPr b="1" dirty="0"/>
          </a:p>
          <a:p>
            <a:pPr marL="628650" lvl="0" indent="-171450" algn="l" rtl="0">
              <a:lnSpc>
                <a:spcPct val="115000"/>
              </a:lnSpc>
              <a:spcAft>
                <a:spcPts val="0"/>
              </a:spcAft>
              <a:buClr>
                <a:schemeClr val="dk1"/>
              </a:buClr>
              <a:buSzPts val="1100"/>
              <a:buFont typeface="Arial" panose="020B0604020202020204" pitchFamily="34" charset="0"/>
              <a:buChar char="•"/>
            </a:pPr>
            <a:r>
              <a:rPr lang="en-US" dirty="0"/>
              <a:t>Listen not just for what you disagree with or how the other person is wrong, but for what you agree about, even if it’s just a small part of what the other person has said. </a:t>
            </a:r>
            <a:endParaRPr dirty="0"/>
          </a:p>
          <a:p>
            <a:pPr marL="628650" lvl="0" indent="-171450" algn="l" rtl="0">
              <a:lnSpc>
                <a:spcPct val="115000"/>
              </a:lnSpc>
              <a:spcAft>
                <a:spcPts val="0"/>
              </a:spcAft>
              <a:buClr>
                <a:schemeClr val="dk1"/>
              </a:buClr>
              <a:buSzPts val="1100"/>
              <a:buFont typeface="Arial" panose="020B0604020202020204" pitchFamily="34" charset="0"/>
              <a:buChar char="•"/>
            </a:pPr>
            <a:r>
              <a:rPr lang="en-US" dirty="0"/>
              <a:t>If nothing else, you might recognize a common value, aspiration, or concern.</a:t>
            </a:r>
            <a:r>
              <a:rPr lang="en-US" i="1" dirty="0"/>
              <a:t> </a:t>
            </a:r>
            <a:r>
              <a:rPr lang="en-US" dirty="0"/>
              <a:t>Examples: “I agree there are risks that funds could be misused in this program.” </a:t>
            </a:r>
            <a:br>
              <a:rPr lang="en-US" dirty="0"/>
            </a:br>
            <a:r>
              <a:rPr lang="en-US" dirty="0"/>
              <a:t>“I’m with you on this being a serious problem that needs to be addressed.”</a:t>
            </a:r>
            <a:endParaRPr dirty="0"/>
          </a:p>
          <a:p>
            <a:pPr marL="0" lvl="0" indent="0" algn="l" rtl="0">
              <a:lnSpc>
                <a:spcPct val="115000"/>
              </a:lnSpc>
              <a:spcAft>
                <a:spcPts val="0"/>
              </a:spcAft>
              <a:buClr>
                <a:schemeClr val="dk1"/>
              </a:buClr>
              <a:buSzPts val="1100"/>
              <a:buFont typeface="Arial"/>
              <a:buNone/>
            </a:pPr>
            <a:r>
              <a:rPr lang="en-US" dirty="0"/>
              <a:t>I am going to read two different viewpoints on policing and public safety. For the one that’s farther from your own viewpoint, listen carefully not just for not just for how the other person is wrong, but for what you agree about, even if it’s just a small part of what the other person has said.   </a:t>
            </a:r>
            <a:r>
              <a:rPr lang="en-US" u="sng" dirty="0"/>
              <a:t> </a:t>
            </a:r>
            <a:endParaRPr b="1" i="1" u="sng" dirty="0"/>
          </a:p>
          <a:p>
            <a:pPr marL="0" marR="21590" lvl="0" indent="0" algn="l" rtl="0">
              <a:lnSpc>
                <a:spcPct val="100000"/>
              </a:lnSpc>
              <a:spcBef>
                <a:spcPts val="600"/>
              </a:spcBef>
              <a:spcAft>
                <a:spcPts val="0"/>
              </a:spcAft>
              <a:buClr>
                <a:schemeClr val="dk1"/>
              </a:buClr>
              <a:buSzPts val="1100"/>
              <a:buFont typeface="Arial"/>
              <a:buNone/>
            </a:pPr>
            <a:endParaRPr dirty="0">
              <a:latin typeface="Times New Roman"/>
              <a:ea typeface="Times New Roman"/>
              <a:cs typeface="Times New Roman"/>
              <a:sym typeface="Times New Roman"/>
            </a:endParaRPr>
          </a:p>
        </p:txBody>
      </p:sp>
      <p:sp>
        <p:nvSpPr>
          <p:cNvPr id="327" name="Google Shape;327;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Clr>
                <a:schemeClr val="dk1"/>
              </a:buClr>
              <a:buSzPts val="1100"/>
              <a:buFont typeface="Arial"/>
              <a:buNone/>
            </a:pPr>
            <a:r>
              <a:rPr lang="en-US" b="1">
                <a:highlight>
                  <a:srgbClr val="00FFFF"/>
                </a:highlight>
                <a:latin typeface="Times New Roman"/>
                <a:ea typeface="Times New Roman"/>
                <a:cs typeface="Times New Roman"/>
                <a:sym typeface="Times New Roman"/>
              </a:rPr>
              <a:t>MOD2 10:27</a:t>
            </a:r>
            <a:endParaRPr b="1">
              <a:highlight>
                <a:srgbClr val="00FFFF"/>
              </a:highlight>
              <a:latin typeface="Times New Roman"/>
              <a:ea typeface="Times New Roman"/>
              <a:cs typeface="Times New Roman"/>
              <a:sym typeface="Times New Roman"/>
            </a:endParaRPr>
          </a:p>
          <a:p>
            <a:pPr marL="0" lvl="0" indent="0" algn="l" rtl="0">
              <a:lnSpc>
                <a:spcPct val="115000"/>
              </a:lnSpc>
              <a:spcBef>
                <a:spcPts val="0"/>
              </a:spcBef>
              <a:spcAft>
                <a:spcPts val="0"/>
              </a:spcAft>
              <a:buSzPts val="1400"/>
              <a:buNone/>
            </a:pPr>
            <a:endParaRPr b="1">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b="1">
                <a:latin typeface="Times New Roman"/>
                <a:ea typeface="Times New Roman"/>
                <a:cs typeface="Times New Roman"/>
                <a:sym typeface="Times New Roman"/>
              </a:rPr>
              <a:t>Read the prompt</a:t>
            </a:r>
            <a:endParaRPr b="1">
              <a:latin typeface="Times New Roman"/>
              <a:ea typeface="Times New Roman"/>
              <a:cs typeface="Times New Roman"/>
              <a:sym typeface="Times New Roman"/>
            </a:endParaRPr>
          </a:p>
        </p:txBody>
      </p:sp>
      <p:sp>
        <p:nvSpPr>
          <p:cNvPr id="339" name="Google Shape;33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Clr>
                <a:schemeClr val="dk1"/>
              </a:buClr>
              <a:buSzPts val="1100"/>
              <a:buFont typeface="Arial"/>
              <a:buNone/>
            </a:pPr>
            <a:r>
              <a:rPr lang="en-US" b="1">
                <a:highlight>
                  <a:srgbClr val="00FFFF"/>
                </a:highlight>
                <a:latin typeface="Times New Roman"/>
                <a:ea typeface="Times New Roman"/>
                <a:cs typeface="Times New Roman"/>
                <a:sym typeface="Times New Roman"/>
              </a:rPr>
              <a:t>MOD2 10:29</a:t>
            </a:r>
            <a:endParaRPr b="1">
              <a:highlight>
                <a:srgbClr val="00FFFF"/>
              </a:highlight>
              <a:latin typeface="Times New Roman"/>
              <a:ea typeface="Times New Roman"/>
              <a:cs typeface="Times New Roman"/>
              <a:sym typeface="Times New Roman"/>
            </a:endParaRPr>
          </a:p>
          <a:p>
            <a:pPr marL="0" lvl="0" indent="0" algn="l" rtl="0">
              <a:lnSpc>
                <a:spcPct val="115000"/>
              </a:lnSpc>
              <a:spcBef>
                <a:spcPts val="0"/>
              </a:spcBef>
              <a:spcAft>
                <a:spcPts val="0"/>
              </a:spcAft>
              <a:buSzPts val="1400"/>
              <a:buNone/>
            </a:pPr>
            <a:endParaRPr b="1">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b="1">
                <a:latin typeface="Times New Roman"/>
                <a:ea typeface="Times New Roman"/>
                <a:cs typeface="Times New Roman"/>
                <a:sym typeface="Times New Roman"/>
              </a:rPr>
              <a:t>Read the prompt</a:t>
            </a:r>
            <a:endParaRPr b="1">
              <a:latin typeface="Times New Roman"/>
              <a:ea typeface="Times New Roman"/>
              <a:cs typeface="Times New Roman"/>
              <a:sym typeface="Times New Roman"/>
            </a:endParaRPr>
          </a:p>
        </p:txBody>
      </p:sp>
      <p:sp>
        <p:nvSpPr>
          <p:cNvPr id="351" name="Google Shape;351;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8:notes"/>
          <p:cNvSpPr txBox="1">
            <a:spLocks noGrp="1"/>
          </p:cNvSpPr>
          <p:nvPr>
            <p:ph type="body" idx="1"/>
          </p:nvPr>
        </p:nvSpPr>
        <p:spPr>
          <a:xfrm>
            <a:off x="685800" y="4400549"/>
            <a:ext cx="5486400" cy="4531577"/>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Clr>
                <a:schemeClr val="dk1"/>
              </a:buClr>
              <a:buSzPts val="1100"/>
              <a:buFont typeface="Arial"/>
              <a:buNone/>
            </a:pPr>
            <a:r>
              <a:rPr lang="en-US" b="1" dirty="0">
                <a:highlight>
                  <a:srgbClr val="00FFFF"/>
                </a:highlight>
                <a:latin typeface="Times New Roman"/>
                <a:ea typeface="Times New Roman"/>
                <a:cs typeface="Times New Roman"/>
                <a:sym typeface="Times New Roman"/>
              </a:rPr>
              <a:t>MOD2 10:31</a:t>
            </a:r>
            <a:endParaRPr b="1" dirty="0">
              <a:highlight>
                <a:srgbClr val="00FFFF"/>
              </a:highlight>
              <a:latin typeface="Times New Roman"/>
              <a:ea typeface="Times New Roman"/>
              <a:cs typeface="Times New Roman"/>
              <a:sym typeface="Times New Roman"/>
            </a:endParaRPr>
          </a:p>
          <a:p>
            <a:pPr marL="0" lvl="0" indent="0" algn="l" rtl="0">
              <a:lnSpc>
                <a:spcPct val="115000"/>
              </a:lnSpc>
              <a:spcBef>
                <a:spcPts val="0"/>
              </a:spcBef>
              <a:spcAft>
                <a:spcPts val="0"/>
              </a:spcAft>
              <a:buSzPts val="1400"/>
              <a:buNone/>
            </a:pPr>
            <a:r>
              <a:rPr lang="en-US" dirty="0"/>
              <a:t>Again, write down an agree statement </a:t>
            </a:r>
            <a:r>
              <a:rPr lang="en-US" b="1" u="sng" dirty="0"/>
              <a:t>word for word</a:t>
            </a:r>
            <a:r>
              <a:rPr lang="en-US" dirty="0"/>
              <a:t> for the prompt </a:t>
            </a:r>
            <a:r>
              <a:rPr lang="en-US" u="sng" dirty="0"/>
              <a:t>MOST DIFFERENT from your position on the issue.</a:t>
            </a:r>
            <a:endParaRPr u="sng" dirty="0"/>
          </a:p>
          <a:p>
            <a:pPr marL="0" lvl="0" indent="0" algn="l" rtl="0">
              <a:lnSpc>
                <a:spcPct val="115000"/>
              </a:lnSpc>
              <a:spcBef>
                <a:spcPts val="0"/>
              </a:spcBef>
              <a:spcAft>
                <a:spcPts val="0"/>
              </a:spcAft>
              <a:buSzPts val="1400"/>
              <a:buNone/>
            </a:pPr>
            <a:endParaRPr dirty="0"/>
          </a:p>
          <a:p>
            <a:pPr marL="0" lvl="0" indent="0" algn="l" rtl="0">
              <a:lnSpc>
                <a:spcPct val="115000"/>
              </a:lnSpc>
              <a:spcBef>
                <a:spcPts val="0"/>
              </a:spcBef>
              <a:spcAft>
                <a:spcPts val="0"/>
              </a:spcAft>
              <a:buSzPts val="1400"/>
              <a:buNone/>
            </a:pPr>
            <a:r>
              <a:rPr lang="en-US" dirty="0"/>
              <a:t>You will probably only need a sentence or two, and be careful not to add your own perspective. I will give you a couple of minutes.  [After a couple of minutes, watching the group to see if most are finished - go back and display the prompts as they develop their answers - say 30 sec per prompt]</a:t>
            </a:r>
            <a:endParaRPr dirty="0"/>
          </a:p>
          <a:p>
            <a:pPr marL="0" lvl="0" indent="457200" algn="l" rtl="0">
              <a:lnSpc>
                <a:spcPct val="115000"/>
              </a:lnSpc>
              <a:spcBef>
                <a:spcPts val="0"/>
              </a:spcBef>
              <a:spcAft>
                <a:spcPts val="0"/>
              </a:spcAft>
              <a:buSzPts val="1400"/>
              <a:buNone/>
            </a:pPr>
            <a:r>
              <a:rPr lang="en-US" dirty="0"/>
              <a:t>When I say “go,” please pair with a person to your right or left and then take turns reading your AGREE statement. </a:t>
            </a:r>
            <a:endParaRPr dirty="0"/>
          </a:p>
          <a:p>
            <a:pPr marL="0" lvl="0" indent="457200" algn="l" rtl="0">
              <a:lnSpc>
                <a:spcPct val="115000"/>
              </a:lnSpc>
              <a:spcBef>
                <a:spcPts val="0"/>
              </a:spcBef>
              <a:spcAft>
                <a:spcPts val="0"/>
              </a:spcAft>
              <a:buSzPts val="1400"/>
              <a:buNone/>
            </a:pPr>
            <a:r>
              <a:rPr lang="en-US" dirty="0"/>
              <a:t>Then discussing how your statements reflected the skills of Agreement.  Just a couple of minutes here. Okay, go.</a:t>
            </a:r>
            <a:endParaRPr dirty="0"/>
          </a:p>
          <a:p>
            <a:pPr marL="0" lvl="0" indent="457200" algn="l" rtl="0">
              <a:lnSpc>
                <a:spcPct val="115000"/>
              </a:lnSpc>
              <a:spcBef>
                <a:spcPts val="0"/>
              </a:spcBef>
              <a:spcAft>
                <a:spcPts val="0"/>
              </a:spcAft>
              <a:buSzPts val="1400"/>
              <a:buNone/>
            </a:pPr>
            <a:r>
              <a:rPr lang="en-US" dirty="0"/>
              <a:t>(3 minutes in their pairs. (Any longer and they will start discussing policy)</a:t>
            </a:r>
            <a:endParaRPr dirty="0"/>
          </a:p>
          <a:p>
            <a:pPr marL="0" lvl="0" indent="0" algn="l" rtl="0">
              <a:lnSpc>
                <a:spcPct val="115000"/>
              </a:lnSpc>
              <a:spcBef>
                <a:spcPts val="0"/>
              </a:spcBef>
              <a:spcAft>
                <a:spcPts val="0"/>
              </a:spcAft>
              <a:buSzPts val="1400"/>
              <a:buNone/>
            </a:pPr>
            <a:r>
              <a:rPr lang="en-US" dirty="0"/>
              <a:t>	Popcorn share, with the moderator affirming and sometimes gently correcting. When someone shares a good agree statement first ask the group to say what was good about it. </a:t>
            </a:r>
            <a:endParaRPr dirty="0"/>
          </a:p>
          <a:p>
            <a:pPr marL="0" lvl="0" indent="457200" algn="l" rtl="0">
              <a:lnSpc>
                <a:spcPct val="115000"/>
              </a:lnSpc>
              <a:spcBef>
                <a:spcPts val="0"/>
              </a:spcBef>
              <a:spcAft>
                <a:spcPts val="0"/>
              </a:spcAft>
              <a:buSzPts val="1400"/>
              <a:buNone/>
            </a:pPr>
            <a:r>
              <a:rPr lang="en-US" dirty="0"/>
              <a:t> If the </a:t>
            </a:r>
            <a:r>
              <a:rPr lang="en-US" dirty="0" err="1"/>
              <a:t>skillshare</a:t>
            </a:r>
            <a:r>
              <a:rPr lang="en-US" dirty="0"/>
              <a:t> requires correcting, do that yourself by first finding something good about it, and then offering a corrective. (Example: you did a good agree statement and then went on to offer your own perspective without waiting for the person to affirm that you got it.]</a:t>
            </a:r>
            <a:endParaRPr dirty="0"/>
          </a:p>
          <a:p>
            <a:pPr marL="0" lvl="0" indent="0" algn="l" rtl="0">
              <a:lnSpc>
                <a:spcPct val="100000"/>
              </a:lnSpc>
              <a:spcBef>
                <a:spcPts val="0"/>
              </a:spcBef>
              <a:spcAft>
                <a:spcPts val="0"/>
              </a:spcAft>
              <a:buSzPts val="1400"/>
              <a:buNone/>
            </a:pPr>
            <a:endParaRPr b="1" dirty="0"/>
          </a:p>
        </p:txBody>
      </p:sp>
      <p:sp>
        <p:nvSpPr>
          <p:cNvPr id="363" name="Google Shape;363;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Clr>
                <a:schemeClr val="dk1"/>
              </a:buClr>
              <a:buSzPts val="1100"/>
              <a:buFont typeface="Arial"/>
              <a:buNone/>
            </a:pPr>
            <a:r>
              <a:rPr lang="en-US" b="1">
                <a:highlight>
                  <a:srgbClr val="00FFFF"/>
                </a:highlight>
                <a:latin typeface="Times New Roman"/>
                <a:ea typeface="Times New Roman"/>
                <a:cs typeface="Times New Roman"/>
                <a:sym typeface="Times New Roman"/>
              </a:rPr>
              <a:t>MOD210:37</a:t>
            </a:r>
            <a:endParaRPr b="1">
              <a:highlight>
                <a:srgbClr val="00FFFF"/>
              </a:highlight>
              <a:latin typeface="Times New Roman"/>
              <a:ea typeface="Times New Roman"/>
              <a:cs typeface="Times New Roman"/>
              <a:sym typeface="Times New Roman"/>
            </a:endParaRPr>
          </a:p>
          <a:p>
            <a:pPr marL="0" marR="21590" lvl="0" indent="0" algn="l" rtl="0">
              <a:lnSpc>
                <a:spcPct val="100000"/>
              </a:lnSpc>
              <a:spcBef>
                <a:spcPts val="0"/>
              </a:spcBef>
              <a:spcAft>
                <a:spcPts val="0"/>
              </a:spcAft>
              <a:buSzPts val="1400"/>
              <a:buNone/>
            </a:pPr>
            <a:endParaRPr b="1">
              <a:latin typeface="Times New Roman"/>
              <a:ea typeface="Times New Roman"/>
              <a:cs typeface="Times New Roman"/>
              <a:sym typeface="Times New Roman"/>
            </a:endParaRPr>
          </a:p>
          <a:p>
            <a:pPr marL="0" marR="21590" lvl="0" indent="0" algn="l" rtl="0">
              <a:lnSpc>
                <a:spcPct val="100000"/>
              </a:lnSpc>
              <a:spcBef>
                <a:spcPts val="0"/>
              </a:spcBef>
              <a:spcAft>
                <a:spcPts val="0"/>
              </a:spcAft>
              <a:buSzPts val="1400"/>
              <a:buNone/>
            </a:pPr>
            <a:r>
              <a:rPr lang="en-US">
                <a:latin typeface="Times New Roman"/>
                <a:ea typeface="Times New Roman"/>
                <a:cs typeface="Times New Roman"/>
                <a:sym typeface="Times New Roman"/>
              </a:rPr>
              <a:t>((Have this slide up for the personal reflection time as well as the pair time…..))</a:t>
            </a:r>
            <a:endParaRPr>
              <a:latin typeface="Times New Roman"/>
              <a:ea typeface="Times New Roman"/>
              <a:cs typeface="Times New Roman"/>
              <a:sym typeface="Times New Roman"/>
            </a:endParaRPr>
          </a:p>
        </p:txBody>
      </p:sp>
      <p:sp>
        <p:nvSpPr>
          <p:cNvPr id="377" name="Google Shape;377;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a:highlight>
                  <a:srgbClr val="FF0000"/>
                </a:highlight>
              </a:rPr>
              <a:t>MOD1 - 10:04</a:t>
            </a:r>
            <a:endParaRPr sz="1400">
              <a:highlight>
                <a:srgbClr val="FF0000"/>
              </a:highlight>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Cover the points on the slide</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Photo link</a:t>
            </a:r>
            <a:endParaRPr sz="1400"/>
          </a:p>
          <a:p>
            <a:pPr marL="0" lvl="0" indent="0" algn="l" rtl="0">
              <a:lnSpc>
                <a:spcPct val="100000"/>
              </a:lnSpc>
              <a:spcBef>
                <a:spcPts val="0"/>
              </a:spcBef>
              <a:spcAft>
                <a:spcPts val="0"/>
              </a:spcAft>
              <a:buSzPts val="1400"/>
              <a:buNone/>
            </a:pPr>
            <a:r>
              <a:rPr lang="en-US" sz="1400" u="sng">
                <a:solidFill>
                  <a:schemeClr val="hlink"/>
                </a:solidFill>
                <a:hlinkClick r:id="rId3"/>
              </a:rPr>
              <a:t>https://drive.google.com/file/d/1HCaNqOscQkJCI75F9DhsQb_4XaoR1gFN/view?usp=sharing</a:t>
            </a:r>
            <a:endParaRPr sz="1400"/>
          </a:p>
        </p:txBody>
      </p:sp>
      <p:sp>
        <p:nvSpPr>
          <p:cNvPr id="169" name="Google Shape;16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a:highlight>
                  <a:srgbClr val="FF0000"/>
                </a:highlight>
              </a:rPr>
              <a:t>MOD1 10:37</a:t>
            </a:r>
            <a:endParaRPr sz="1400" b="1"/>
          </a:p>
          <a:p>
            <a:pPr marL="0" lvl="0" indent="0" algn="l" rtl="0">
              <a:lnSpc>
                <a:spcPct val="100000"/>
              </a:lnSpc>
              <a:spcBef>
                <a:spcPts val="0"/>
              </a:spcBef>
              <a:spcAft>
                <a:spcPts val="0"/>
              </a:spcAft>
              <a:buClr>
                <a:schemeClr val="dk1"/>
              </a:buClr>
              <a:buSzPts val="1400"/>
              <a:buFont typeface="Arial"/>
              <a:buNone/>
            </a:pPr>
            <a:endParaRPr sz="1400" b="1"/>
          </a:p>
          <a:p>
            <a:pPr marL="0" lvl="0" indent="0" algn="l" rtl="0">
              <a:lnSpc>
                <a:spcPct val="100000"/>
              </a:lnSpc>
              <a:spcBef>
                <a:spcPts val="0"/>
              </a:spcBef>
              <a:spcAft>
                <a:spcPts val="0"/>
              </a:spcAft>
              <a:buSzPts val="1400"/>
              <a:buNone/>
            </a:pPr>
            <a:r>
              <a:rPr lang="en-US" sz="1800" i="1"/>
              <a:t>(Popcorn share with the group - 5 minutes - comment if possible on recognizing a common value, aspiration, or concern as part of </a:t>
            </a:r>
            <a:endParaRPr sz="1800" i="1"/>
          </a:p>
          <a:p>
            <a:pPr marL="0" lvl="0" indent="0" algn="l" rtl="0">
              <a:lnSpc>
                <a:spcPct val="100000"/>
              </a:lnSpc>
              <a:spcBef>
                <a:spcPts val="0"/>
              </a:spcBef>
              <a:spcAft>
                <a:spcPts val="0"/>
              </a:spcAft>
              <a:buSzPts val="1400"/>
              <a:buNone/>
            </a:pPr>
            <a:r>
              <a:rPr lang="en-US" sz="1800" i="1"/>
              <a:t>CONNECTING, ACCURATELY DISAGREEING, FOCUSING ON POLICY NOT MOTIVE, BEING CONSISTENT)</a:t>
            </a:r>
            <a:endParaRPr sz="1800" i="1"/>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Photo link</a:t>
            </a:r>
            <a:endParaRPr sz="1400"/>
          </a:p>
          <a:p>
            <a:pPr marL="0" lvl="0" indent="0" algn="l" rtl="0">
              <a:lnSpc>
                <a:spcPct val="100000"/>
              </a:lnSpc>
              <a:spcBef>
                <a:spcPts val="0"/>
              </a:spcBef>
              <a:spcAft>
                <a:spcPts val="0"/>
              </a:spcAft>
              <a:buSzPts val="1400"/>
              <a:buNone/>
            </a:pPr>
            <a:r>
              <a:rPr lang="en-US" sz="1400" u="sng">
                <a:solidFill>
                  <a:schemeClr val="hlink"/>
                </a:solidFill>
                <a:hlinkClick r:id="rId3"/>
              </a:rPr>
              <a:t>https://drive.google.com/file/d/1l-Cc7UHSF42Wex3rBQtk6MUK9KU5ZAOG/view?usp=sharing</a:t>
            </a:r>
            <a:endParaRPr sz="1400"/>
          </a:p>
        </p:txBody>
      </p:sp>
      <p:sp>
        <p:nvSpPr>
          <p:cNvPr id="389" name="Google Shape;389;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1:notes"/>
          <p:cNvSpPr txBox="1">
            <a:spLocks noGrp="1"/>
          </p:cNvSpPr>
          <p:nvPr>
            <p:ph type="body" idx="1"/>
          </p:nvPr>
        </p:nvSpPr>
        <p:spPr>
          <a:xfrm>
            <a:off x="685800" y="4400550"/>
            <a:ext cx="5486400" cy="4431216"/>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Clr>
                <a:schemeClr val="dk1"/>
              </a:buClr>
              <a:buSzPts val="1100"/>
              <a:buFont typeface="Arial"/>
              <a:buNone/>
            </a:pPr>
            <a:r>
              <a:rPr lang="en-US" b="1" dirty="0">
                <a:highlight>
                  <a:srgbClr val="00FFFF"/>
                </a:highlight>
                <a:latin typeface="Times New Roman"/>
                <a:ea typeface="Times New Roman"/>
                <a:cs typeface="Times New Roman"/>
                <a:sym typeface="Times New Roman"/>
              </a:rPr>
              <a:t>MOD2 10:42</a:t>
            </a:r>
            <a:endParaRPr b="1" dirty="0">
              <a:latin typeface="Times New Roman"/>
              <a:ea typeface="Times New Roman"/>
              <a:cs typeface="Times New Roman"/>
              <a:sym typeface="Times New Roman"/>
            </a:endParaRPr>
          </a:p>
          <a:p>
            <a:pPr marL="0" lvl="0" indent="0" algn="l" rtl="0">
              <a:lnSpc>
                <a:spcPct val="115000"/>
              </a:lnSpc>
              <a:spcBef>
                <a:spcPts val="0"/>
              </a:spcBef>
              <a:spcAft>
                <a:spcPts val="0"/>
              </a:spcAft>
              <a:buSzPts val="1400"/>
              <a:buNone/>
            </a:pPr>
            <a:r>
              <a:rPr lang="en-US" dirty="0"/>
              <a:t>Braver Angels (</a:t>
            </a:r>
            <a:r>
              <a:rPr lang="en-US" u="sng" dirty="0">
                <a:solidFill>
                  <a:srgbClr val="0000FF"/>
                </a:solidFill>
                <a:hlinkClick r:id="rId3">
                  <a:extLst>
                    <a:ext uri="{A12FA001-AC4F-418D-AE19-62706E023703}">
                      <ahyp:hlinkClr xmlns:ahyp="http://schemas.microsoft.com/office/drawing/2018/hyperlinkcolor" val="tx"/>
                    </a:ext>
                  </a:extLst>
                </a:hlinkClick>
              </a:rPr>
              <a:t>braverangels.org/</a:t>
            </a:r>
            <a:r>
              <a:rPr lang="en-US" dirty="0"/>
              <a:t>) is a national citizens organization bringing Americans together to bridge the partisan divide and strengthen our democratic republic. Embracing </a:t>
            </a:r>
            <a:r>
              <a:rPr lang="en-US" b="1" i="1" dirty="0"/>
              <a:t>values of respect, humility, honesty, and responsible citizenship</a:t>
            </a:r>
            <a:r>
              <a:rPr lang="en-US" dirty="0"/>
              <a:t>, our goal is not to change people’s views of issues, but to change their views of</a:t>
            </a:r>
            <a:r>
              <a:rPr lang="en-US" i="1" u="sng" dirty="0"/>
              <a:t> each other. </a:t>
            </a:r>
            <a:endParaRPr i="1" u="sng" dirty="0"/>
          </a:p>
          <a:p>
            <a:pPr marL="0" lvl="0" indent="0" algn="l" rtl="0">
              <a:lnSpc>
                <a:spcPct val="115000"/>
              </a:lnSpc>
              <a:spcBef>
                <a:spcPts val="0"/>
              </a:spcBef>
              <a:spcAft>
                <a:spcPts val="0"/>
              </a:spcAft>
              <a:buClr>
                <a:schemeClr val="dk1"/>
              </a:buClr>
              <a:buSzPts val="1100"/>
              <a:buFont typeface="Arial"/>
              <a:buNone/>
            </a:pPr>
            <a:endParaRPr i="1" u="sng" dirty="0"/>
          </a:p>
          <a:p>
            <a:pPr marL="0" lvl="0" indent="0" algn="l" rtl="0">
              <a:lnSpc>
                <a:spcPct val="115000"/>
              </a:lnSpc>
              <a:spcBef>
                <a:spcPts val="0"/>
              </a:spcBef>
              <a:spcAft>
                <a:spcPts val="0"/>
              </a:spcAft>
              <a:buClr>
                <a:schemeClr val="dk1"/>
              </a:buClr>
              <a:buSzPts val="1100"/>
              <a:buFont typeface="Arial"/>
              <a:buNone/>
            </a:pPr>
            <a:r>
              <a:rPr lang="en-US" u="sng" dirty="0"/>
              <a:t>The Braver Angels Pledge</a:t>
            </a:r>
            <a:endParaRPr dirty="0"/>
          </a:p>
          <a:p>
            <a:pPr marL="628650" marR="0" lvl="0" indent="-342900" algn="l" rtl="0">
              <a:lnSpc>
                <a:spcPct val="100000"/>
              </a:lnSpc>
              <a:spcBef>
                <a:spcPts val="0"/>
              </a:spcBef>
              <a:spcAft>
                <a:spcPts val="0"/>
              </a:spcAft>
              <a:buClr>
                <a:schemeClr val="dk1"/>
              </a:buClr>
              <a:buSzPts val="1800"/>
              <a:buFont typeface="Calibri"/>
              <a:buChar char="●"/>
            </a:pPr>
            <a:r>
              <a:rPr lang="en-US" dirty="0"/>
              <a:t>As individuals, we try to understand the other side’s point of view, even if we don’t agree with it.</a:t>
            </a:r>
            <a:endParaRPr dirty="0"/>
          </a:p>
          <a:p>
            <a:pPr marL="628650" lvl="0" indent="-342900" algn="l" rtl="0">
              <a:lnSpc>
                <a:spcPct val="100000"/>
              </a:lnSpc>
              <a:spcBef>
                <a:spcPts val="0"/>
              </a:spcBef>
              <a:spcAft>
                <a:spcPts val="0"/>
              </a:spcAft>
              <a:buClr>
                <a:schemeClr val="dk1"/>
              </a:buClr>
              <a:buSzPts val="1800"/>
              <a:buFont typeface="Calibri"/>
              <a:buChar char="●"/>
            </a:pPr>
            <a:r>
              <a:rPr lang="en-US" dirty="0"/>
              <a:t>In our communities, we engage those we disagree with, looking for common ground and ways to work together.</a:t>
            </a:r>
            <a:endParaRPr dirty="0"/>
          </a:p>
          <a:p>
            <a:pPr marL="628650" lvl="0" indent="-342900" algn="l" rtl="0">
              <a:lnSpc>
                <a:spcPct val="100000"/>
              </a:lnSpc>
              <a:spcBef>
                <a:spcPts val="0"/>
              </a:spcBef>
              <a:spcAft>
                <a:spcPts val="0"/>
              </a:spcAft>
              <a:buClr>
                <a:schemeClr val="dk1"/>
              </a:buClr>
              <a:buSzPts val="1800"/>
              <a:buFont typeface="Calibri"/>
              <a:buChar char="●"/>
            </a:pPr>
            <a:r>
              <a:rPr lang="en-US" dirty="0"/>
              <a:t>In politics, we support principles that bring us together rather than divide us.</a:t>
            </a:r>
            <a:endParaRPr dirty="0"/>
          </a:p>
          <a:p>
            <a:pPr marL="0" lvl="0" indent="0" algn="l" rtl="0">
              <a:lnSpc>
                <a:spcPct val="100000"/>
              </a:lnSpc>
              <a:spcBef>
                <a:spcPts val="0"/>
              </a:spcBef>
              <a:spcAft>
                <a:spcPts val="0"/>
              </a:spcAft>
              <a:buClr>
                <a:schemeClr val="dk1"/>
              </a:buClr>
              <a:buSzPts val="1100"/>
              <a:buFont typeface="Arial"/>
              <a:buNone/>
            </a:pPr>
            <a:r>
              <a:rPr lang="en-US" u="sng" dirty="0"/>
              <a:t>Braver Politics</a:t>
            </a:r>
            <a:endParaRPr dirty="0"/>
          </a:p>
          <a:p>
            <a:pPr marL="0" lvl="0" indent="0" algn="l" rtl="0">
              <a:lnSpc>
                <a:spcPct val="115000"/>
              </a:lnSpc>
              <a:spcBef>
                <a:spcPts val="0"/>
              </a:spcBef>
              <a:spcAft>
                <a:spcPts val="0"/>
              </a:spcAft>
              <a:buClr>
                <a:schemeClr val="dk1"/>
              </a:buClr>
              <a:buSzPts val="1100"/>
              <a:buFont typeface="Arial"/>
              <a:buNone/>
            </a:pPr>
            <a:r>
              <a:rPr lang="en-US" dirty="0"/>
              <a:t>An initiative of Braver Angels, Braver Politics fosters opportunities for elected officials and their staff to </a:t>
            </a:r>
            <a:r>
              <a:rPr lang="en-US" b="1" i="1" dirty="0"/>
              <a:t>develop the skills and commitment to work together in goodwill across political differences</a:t>
            </a:r>
            <a:r>
              <a:rPr lang="en-US" dirty="0">
                <a:solidFill>
                  <a:srgbClr val="0070C0"/>
                </a:solidFill>
              </a:rPr>
              <a:t>. </a:t>
            </a:r>
            <a:r>
              <a:rPr lang="en-US" dirty="0"/>
              <a:t>We envision American political institutions remade in the spirit of citizenship, common purpose, and trust between voters and the officials they elect. </a:t>
            </a:r>
            <a:r>
              <a:rPr lang="en-US" i="1" dirty="0"/>
              <a:t> </a:t>
            </a:r>
            <a:endParaRPr dirty="0"/>
          </a:p>
          <a:p>
            <a:pPr marL="0" lvl="0" indent="0" algn="l" rtl="0">
              <a:lnSpc>
                <a:spcPct val="115000"/>
              </a:lnSpc>
              <a:spcBef>
                <a:spcPts val="0"/>
              </a:spcBef>
              <a:spcAft>
                <a:spcPts val="0"/>
              </a:spcAft>
              <a:buSzPts val="1400"/>
              <a:buNone/>
            </a:pPr>
            <a:endParaRPr b="1" dirty="0">
              <a:latin typeface="Times New Roman"/>
              <a:ea typeface="Times New Roman"/>
              <a:cs typeface="Times New Roman"/>
              <a:sym typeface="Times New Roman"/>
            </a:endParaRPr>
          </a:p>
        </p:txBody>
      </p:sp>
      <p:sp>
        <p:nvSpPr>
          <p:cNvPr id="401" name="Google Shape;401;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d3aaa11ee8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sz="1400" dirty="0"/>
              <a:t>Remember the adage that says when you point one finger at someone else, there are three pointing back at you? That’s what drives me to work with Braver Angels. </a:t>
            </a:r>
            <a:endParaRPr sz="1400" dirty="0"/>
          </a:p>
          <a:p>
            <a:pPr marL="457200" lvl="0" indent="0" algn="l" rtl="0">
              <a:spcBef>
                <a:spcPts val="0"/>
              </a:spcBef>
              <a:spcAft>
                <a:spcPts val="0"/>
              </a:spcAft>
              <a:buNone/>
            </a:pPr>
            <a:endParaRPr sz="1400" dirty="0"/>
          </a:p>
          <a:p>
            <a:pPr marL="457200" lvl="0" indent="-317500" algn="l" rtl="0">
              <a:spcBef>
                <a:spcPts val="0"/>
              </a:spcBef>
              <a:spcAft>
                <a:spcPts val="0"/>
              </a:spcAft>
              <a:buClr>
                <a:schemeClr val="dk1"/>
              </a:buClr>
              <a:buSzPts val="1400"/>
              <a:buChar char="●"/>
            </a:pPr>
            <a:r>
              <a:rPr lang="en-US" sz="1400" dirty="0"/>
              <a:t>Some may scoff at this or scorn our attempts to feel better about and build relationships with those on the other political side. Some may even openly act against coming together.  </a:t>
            </a:r>
            <a:endParaRPr sz="1400" dirty="0"/>
          </a:p>
          <a:p>
            <a:pPr marL="457200" lvl="0" indent="0" algn="l" rtl="0">
              <a:spcBef>
                <a:spcPts val="0"/>
              </a:spcBef>
              <a:spcAft>
                <a:spcPts val="0"/>
              </a:spcAft>
              <a:buNone/>
            </a:pPr>
            <a:endParaRPr sz="1400" dirty="0"/>
          </a:p>
          <a:p>
            <a:pPr marL="457200" lvl="0" indent="-317500" algn="l" rtl="0">
              <a:spcBef>
                <a:spcPts val="0"/>
              </a:spcBef>
              <a:spcAft>
                <a:spcPts val="0"/>
              </a:spcAft>
              <a:buClr>
                <a:schemeClr val="dk1"/>
              </a:buClr>
              <a:buSzPts val="1400"/>
              <a:buChar char="●"/>
            </a:pPr>
            <a:r>
              <a:rPr lang="en-US" sz="1400" dirty="0"/>
              <a:t>(Click) But, I will leave you with the quote from Abraham Lincoln that I shared at the beginning. And I hope you have a greater appreciation of his wisdom: </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endParaRPr dirty="0"/>
          </a:p>
          <a:p>
            <a:pPr marL="457200" lvl="0" indent="0" algn="l" rtl="0">
              <a:spcBef>
                <a:spcPts val="0"/>
              </a:spcBef>
              <a:spcAft>
                <a:spcPts val="0"/>
              </a:spcAft>
              <a:buNone/>
            </a:pPr>
            <a:endParaRPr sz="1400" dirty="0"/>
          </a:p>
          <a:p>
            <a:pPr marL="0" lvl="0" indent="0" algn="l" rtl="0">
              <a:spcBef>
                <a:spcPts val="0"/>
              </a:spcBef>
              <a:spcAft>
                <a:spcPts val="0"/>
              </a:spcAft>
              <a:buNone/>
            </a:pPr>
            <a:endParaRPr sz="1400" dirty="0"/>
          </a:p>
          <a:p>
            <a:pPr marL="0" lvl="0" indent="0" algn="l" rtl="0">
              <a:spcBef>
                <a:spcPts val="0"/>
              </a:spcBef>
              <a:spcAft>
                <a:spcPts val="0"/>
              </a:spcAft>
              <a:buNone/>
            </a:pPr>
            <a:endParaRPr dirty="0"/>
          </a:p>
        </p:txBody>
      </p:sp>
      <p:sp>
        <p:nvSpPr>
          <p:cNvPr id="411" name="Google Shape;411;g3d3aaa11ee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dirty="0">
                <a:highlight>
                  <a:srgbClr val="FF0000"/>
                </a:highlight>
              </a:rPr>
              <a:t>MOD1 10:47</a:t>
            </a:r>
            <a:endParaRPr sz="1400" b="1" dirty="0">
              <a:highlight>
                <a:srgbClr val="FF0000"/>
              </a:highlight>
            </a:endParaRPr>
          </a:p>
          <a:p>
            <a:pPr marL="0" lvl="0" indent="0" algn="l" rtl="0">
              <a:lnSpc>
                <a:spcPct val="100000"/>
              </a:lnSpc>
              <a:spcBef>
                <a:spcPts val="0"/>
              </a:spcBef>
              <a:spcAft>
                <a:spcPts val="0"/>
              </a:spcAft>
              <a:buClr>
                <a:schemeClr val="dk1"/>
              </a:buClr>
              <a:buSzPts val="1400"/>
              <a:buFont typeface="Arial"/>
              <a:buNone/>
            </a:pPr>
            <a:endParaRPr sz="1400" b="1" dirty="0">
              <a:highlight>
                <a:srgbClr val="FF0000"/>
              </a:highlight>
            </a:endParaRPr>
          </a:p>
          <a:p>
            <a:pPr marL="0" lvl="0" indent="0" algn="l" rtl="0">
              <a:lnSpc>
                <a:spcPct val="100000"/>
              </a:lnSpc>
              <a:spcBef>
                <a:spcPts val="0"/>
              </a:spcBef>
              <a:spcAft>
                <a:spcPts val="0"/>
              </a:spcAft>
              <a:buClr>
                <a:schemeClr val="dk1"/>
              </a:buClr>
              <a:buSzPts val="1400"/>
              <a:buFont typeface="Arial"/>
              <a:buNone/>
            </a:pPr>
            <a:r>
              <a:rPr lang="en-US" sz="1400" b="1" dirty="0"/>
              <a:t>BA has a range of experiences tailored to address polarization - ranging from:</a:t>
            </a:r>
            <a:endParaRPr sz="1400" b="1" dirty="0"/>
          </a:p>
          <a:p>
            <a:pPr marL="0" lvl="0" indent="0" algn="l" rtl="0">
              <a:lnSpc>
                <a:spcPct val="100000"/>
              </a:lnSpc>
              <a:spcBef>
                <a:spcPts val="0"/>
              </a:spcBef>
              <a:spcAft>
                <a:spcPts val="0"/>
              </a:spcAft>
              <a:buClr>
                <a:schemeClr val="dk1"/>
              </a:buClr>
              <a:buSzPts val="1400"/>
              <a:buFont typeface="Arial"/>
              <a:buNone/>
            </a:pPr>
            <a:endParaRPr sz="1400" b="1" dirty="0"/>
          </a:p>
          <a:p>
            <a:pPr marL="0" lvl="0" indent="0" algn="l" rtl="0">
              <a:lnSpc>
                <a:spcPct val="100000"/>
              </a:lnSpc>
              <a:spcBef>
                <a:spcPts val="0"/>
              </a:spcBef>
              <a:spcAft>
                <a:spcPts val="0"/>
              </a:spcAft>
              <a:buClr>
                <a:schemeClr val="dk1"/>
              </a:buClr>
              <a:buSzPts val="1400"/>
              <a:buFont typeface="Arial"/>
              <a:buNone/>
            </a:pPr>
            <a:r>
              <a:rPr lang="en-US" sz="1400" b="1" u="sng" dirty="0"/>
              <a:t>Experience Workshops</a:t>
            </a:r>
            <a:r>
              <a:rPr lang="en-US" sz="1400" b="1" dirty="0"/>
              <a:t> which generate connection and understanding between Reds and Blues through exercises designed to help participants clarify disagreements, reduce stereotyped thinking, and discover common values.</a:t>
            </a:r>
            <a:endParaRPr sz="1400" b="1" dirty="0"/>
          </a:p>
          <a:p>
            <a:pPr marL="0" lvl="0" indent="0" algn="l" rtl="0">
              <a:lnSpc>
                <a:spcPct val="100000"/>
              </a:lnSpc>
              <a:spcBef>
                <a:spcPts val="0"/>
              </a:spcBef>
              <a:spcAft>
                <a:spcPts val="0"/>
              </a:spcAft>
              <a:buClr>
                <a:schemeClr val="dk1"/>
              </a:buClr>
              <a:buSzPts val="1400"/>
              <a:buFont typeface="Arial"/>
              <a:buNone/>
            </a:pPr>
            <a:endParaRPr sz="1400" b="1" dirty="0"/>
          </a:p>
          <a:p>
            <a:pPr marL="0" lvl="0" indent="0" algn="l" rtl="0">
              <a:lnSpc>
                <a:spcPct val="100000"/>
              </a:lnSpc>
              <a:spcBef>
                <a:spcPts val="0"/>
              </a:spcBef>
              <a:spcAft>
                <a:spcPts val="0"/>
              </a:spcAft>
              <a:buClr>
                <a:schemeClr val="dk1"/>
              </a:buClr>
              <a:buSzPts val="1400"/>
              <a:buFont typeface="Arial"/>
              <a:buNone/>
            </a:pPr>
            <a:r>
              <a:rPr lang="en-US" sz="1400" b="1" u="sng" dirty="0"/>
              <a:t>Skills workshops</a:t>
            </a:r>
            <a:r>
              <a:rPr lang="en-US" sz="1400" b="1" dirty="0"/>
              <a:t> which workshops equip participants with the tools needed to communicate in a constructive, empathetic way</a:t>
            </a:r>
            <a:endParaRPr sz="1400" b="1" dirty="0"/>
          </a:p>
          <a:p>
            <a:pPr marL="0" lvl="0" indent="0" algn="l" rtl="0">
              <a:lnSpc>
                <a:spcPct val="100000"/>
              </a:lnSpc>
              <a:spcBef>
                <a:spcPts val="0"/>
              </a:spcBef>
              <a:spcAft>
                <a:spcPts val="0"/>
              </a:spcAft>
              <a:buClr>
                <a:schemeClr val="dk1"/>
              </a:buClr>
              <a:buSzPts val="1100"/>
              <a:buFont typeface="Arial"/>
              <a:buNone/>
            </a:pPr>
            <a:r>
              <a:rPr lang="en-US" sz="1400" b="1" dirty="0"/>
              <a:t>and better navigate difficult political conversations with the people in their lives.</a:t>
            </a:r>
            <a:endParaRPr sz="1400" b="1" dirty="0"/>
          </a:p>
          <a:p>
            <a:pPr marL="0" lvl="0" indent="0" algn="l" rtl="0">
              <a:lnSpc>
                <a:spcPct val="100000"/>
              </a:lnSpc>
              <a:spcBef>
                <a:spcPts val="0"/>
              </a:spcBef>
              <a:spcAft>
                <a:spcPts val="0"/>
              </a:spcAft>
              <a:buClr>
                <a:schemeClr val="dk1"/>
              </a:buClr>
              <a:buSzPts val="1100"/>
              <a:buFont typeface="Arial"/>
              <a:buNone/>
            </a:pPr>
            <a:endParaRPr sz="1400" b="1" dirty="0"/>
          </a:p>
          <a:p>
            <a:pPr marL="0" lvl="0" indent="0" algn="l" rtl="0">
              <a:lnSpc>
                <a:spcPct val="100000"/>
              </a:lnSpc>
              <a:spcBef>
                <a:spcPts val="0"/>
              </a:spcBef>
              <a:spcAft>
                <a:spcPts val="0"/>
              </a:spcAft>
              <a:buClr>
                <a:schemeClr val="dk1"/>
              </a:buClr>
              <a:buSzPts val="1100"/>
              <a:buFont typeface="Arial"/>
              <a:buNone/>
            </a:pPr>
            <a:r>
              <a:rPr lang="en-US" sz="1400" b="1" u="sng" dirty="0"/>
              <a:t>Braver Angel Debates</a:t>
            </a:r>
            <a:r>
              <a:rPr lang="en-US" sz="1400" b="1" dirty="0"/>
              <a:t> which are an opportunity to explore controversial issues through a parliamentary format, which encourages everyone to share their perspectives, ensures civility in disagreement, and strives for learning for all.</a:t>
            </a:r>
            <a:endParaRPr sz="1400" b="1" dirty="0"/>
          </a:p>
          <a:p>
            <a:pPr marL="0" lvl="0" indent="0" algn="l" rtl="0">
              <a:lnSpc>
                <a:spcPct val="100000"/>
              </a:lnSpc>
              <a:spcBef>
                <a:spcPts val="0"/>
              </a:spcBef>
              <a:spcAft>
                <a:spcPts val="0"/>
              </a:spcAft>
              <a:buClr>
                <a:schemeClr val="dk1"/>
              </a:buClr>
              <a:buSzPts val="1100"/>
              <a:buFont typeface="Arial"/>
              <a:buNone/>
            </a:pPr>
            <a:endParaRPr sz="1400" b="1" dirty="0"/>
          </a:p>
          <a:p>
            <a:pPr marL="0" lvl="0" indent="0" algn="l" rtl="0">
              <a:lnSpc>
                <a:spcPct val="100000"/>
              </a:lnSpc>
              <a:spcBef>
                <a:spcPts val="0"/>
              </a:spcBef>
              <a:spcAft>
                <a:spcPts val="0"/>
              </a:spcAft>
              <a:buClr>
                <a:schemeClr val="dk1"/>
              </a:buClr>
              <a:buSzPts val="1100"/>
              <a:buFont typeface="Arial"/>
              <a:buNone/>
            </a:pPr>
            <a:r>
              <a:rPr lang="en-US" sz="1400" b="1" u="sng" dirty="0"/>
              <a:t>Collaborataive Action </a:t>
            </a:r>
            <a:r>
              <a:rPr lang="en-US" sz="1400" b="1" dirty="0"/>
              <a:t>which allow a wide range of citizens to explore and agree upon solutions for local issues.</a:t>
            </a:r>
            <a:endParaRPr sz="1400" b="1" dirty="0"/>
          </a:p>
          <a:p>
            <a:pPr marL="0" lvl="0" indent="0" algn="l" rtl="0">
              <a:lnSpc>
                <a:spcPct val="100000"/>
              </a:lnSpc>
              <a:spcBef>
                <a:spcPts val="0"/>
              </a:spcBef>
              <a:spcAft>
                <a:spcPts val="0"/>
              </a:spcAft>
              <a:buClr>
                <a:schemeClr val="dk1"/>
              </a:buClr>
              <a:buSzPts val="1100"/>
              <a:buFont typeface="Arial"/>
              <a:buNone/>
            </a:pPr>
            <a:endParaRPr sz="1400" b="1" dirty="0"/>
          </a:p>
          <a:p>
            <a:pPr marL="0" lvl="0" indent="0" algn="l" rtl="0">
              <a:lnSpc>
                <a:spcPct val="100000"/>
              </a:lnSpc>
              <a:spcBef>
                <a:spcPts val="0"/>
              </a:spcBef>
              <a:spcAft>
                <a:spcPts val="0"/>
              </a:spcAft>
              <a:buClr>
                <a:schemeClr val="dk1"/>
              </a:buClr>
              <a:buSzPts val="1100"/>
              <a:buFont typeface="Arial"/>
              <a:buNone/>
            </a:pPr>
            <a:r>
              <a:rPr lang="en-US" sz="1400" b="1" u="sng" dirty="0"/>
              <a:t>Book/Film Clubs</a:t>
            </a:r>
            <a:r>
              <a:rPr lang="en-US" sz="1400" b="1" dirty="0"/>
              <a:t> which use Braver Angel principles to maximize viewpoint diversity in discussing and exploring works in print and film.</a:t>
            </a:r>
            <a:endParaRPr sz="1400" b="1" dirty="0"/>
          </a:p>
          <a:p>
            <a:pPr marL="0" lvl="0" indent="0" algn="l" rtl="0">
              <a:lnSpc>
                <a:spcPct val="100000"/>
              </a:lnSpc>
              <a:spcBef>
                <a:spcPts val="0"/>
              </a:spcBef>
              <a:spcAft>
                <a:spcPts val="0"/>
              </a:spcAft>
              <a:buClr>
                <a:schemeClr val="dk1"/>
              </a:buClr>
              <a:buSzPts val="1400"/>
              <a:buFont typeface="Arial"/>
              <a:buNone/>
            </a:pPr>
            <a:endParaRPr sz="1400" b="1" dirty="0"/>
          </a:p>
          <a:p>
            <a:pPr marL="0" lvl="0" indent="0" algn="l" rtl="0">
              <a:lnSpc>
                <a:spcPct val="100000"/>
              </a:lnSpc>
              <a:spcBef>
                <a:spcPts val="0"/>
              </a:spcBef>
              <a:spcAft>
                <a:spcPts val="0"/>
              </a:spcAft>
              <a:buClr>
                <a:schemeClr val="dk1"/>
              </a:buClr>
              <a:buSzPts val="1400"/>
              <a:buFont typeface="Arial"/>
              <a:buNone/>
            </a:pPr>
            <a:endParaRPr sz="1400" b="1" dirty="0"/>
          </a:p>
        </p:txBody>
      </p:sp>
      <p:sp>
        <p:nvSpPr>
          <p:cNvPr id="421" name="Google Shape;421;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Clr>
                <a:schemeClr val="dk1"/>
              </a:buClr>
              <a:buSzPts val="1400"/>
              <a:buFont typeface="Arial"/>
              <a:buNone/>
            </a:pPr>
            <a:r>
              <a:rPr lang="en-US" sz="1400" b="1">
                <a:highlight>
                  <a:srgbClr val="FF0000"/>
                </a:highlight>
              </a:rPr>
              <a:t>MOD110:49</a:t>
            </a:r>
            <a:endParaRPr sz="1400" b="1">
              <a:highlight>
                <a:srgbClr val="FF0000"/>
              </a:highlight>
            </a:endParaRPr>
          </a:p>
          <a:p>
            <a:pPr marL="0" lvl="0" indent="0" algn="l" rtl="0">
              <a:lnSpc>
                <a:spcPct val="100000"/>
              </a:lnSpc>
              <a:spcBef>
                <a:spcPts val="0"/>
              </a:spcBef>
              <a:spcAft>
                <a:spcPts val="0"/>
              </a:spcAft>
              <a:buClr>
                <a:schemeClr val="dk1"/>
              </a:buClr>
              <a:buSzPts val="1400"/>
              <a:buFont typeface="Arial"/>
              <a:buNone/>
            </a:pPr>
            <a:endParaRPr sz="1400" b="1">
              <a:highlight>
                <a:srgbClr val="FF0000"/>
              </a:highlight>
            </a:endParaRPr>
          </a:p>
          <a:p>
            <a:pPr marL="0" lvl="0" indent="0" algn="l" rtl="0">
              <a:lnSpc>
                <a:spcPct val="100000"/>
              </a:lnSpc>
              <a:spcBef>
                <a:spcPts val="0"/>
              </a:spcBef>
              <a:spcAft>
                <a:spcPts val="0"/>
              </a:spcAft>
              <a:buClr>
                <a:schemeClr val="dk1"/>
              </a:buClr>
              <a:buSzPts val="1400"/>
              <a:buFont typeface="Arial"/>
              <a:buNone/>
            </a:pPr>
            <a:r>
              <a:rPr lang="en-US" sz="1400">
                <a:solidFill>
                  <a:srgbClr val="231F20"/>
                </a:solidFill>
                <a:highlight>
                  <a:srgbClr val="FFFFFF"/>
                </a:highlight>
                <a:latin typeface="Arial"/>
                <a:ea typeface="Arial"/>
                <a:cs typeface="Arial"/>
                <a:sym typeface="Arial"/>
              </a:rPr>
              <a:t>The Braver School Communities initiative engages high school and middle school students, parents, teachers, staff, administrators, and school board members </a:t>
            </a:r>
            <a:r>
              <a:rPr lang="en-US" sz="1400" i="1">
                <a:solidFill>
                  <a:srgbClr val="231F20"/>
                </a:solidFill>
                <a:highlight>
                  <a:srgbClr val="FFFFFF"/>
                </a:highlight>
                <a:latin typeface="Arial"/>
                <a:ea typeface="Arial"/>
                <a:cs typeface="Arial"/>
                <a:sym typeface="Arial"/>
              </a:rPr>
              <a:t>in bridge-building efforts.</a:t>
            </a:r>
            <a:endParaRPr sz="1400" b="1"/>
          </a:p>
        </p:txBody>
      </p:sp>
      <p:sp>
        <p:nvSpPr>
          <p:cNvPr id="433" name="Google Shape;433;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a:highlight>
                  <a:srgbClr val="FF0000"/>
                </a:highlight>
              </a:rPr>
              <a:t>MOD1 10:51</a:t>
            </a:r>
            <a:endParaRPr sz="1400" b="1">
              <a:highlight>
                <a:srgbClr val="FF0000"/>
              </a:highlight>
            </a:endParaRPr>
          </a:p>
          <a:p>
            <a:pPr marL="0" lvl="0" indent="0" algn="l" rtl="0">
              <a:lnSpc>
                <a:spcPct val="100000"/>
              </a:lnSpc>
              <a:spcBef>
                <a:spcPts val="0"/>
              </a:spcBef>
              <a:spcAft>
                <a:spcPts val="0"/>
              </a:spcAft>
              <a:buClr>
                <a:schemeClr val="dk1"/>
              </a:buClr>
              <a:buSzPts val="1400"/>
              <a:buFont typeface="Arial"/>
              <a:buNone/>
            </a:pPr>
            <a:endParaRPr sz="1400" b="1">
              <a:highlight>
                <a:srgbClr val="FF0000"/>
              </a:highlight>
            </a:endParaRPr>
          </a:p>
          <a:p>
            <a:pPr marL="0" lvl="0" indent="0" algn="l" rtl="0">
              <a:lnSpc>
                <a:spcPct val="100000"/>
              </a:lnSpc>
              <a:spcBef>
                <a:spcPts val="0"/>
              </a:spcBef>
              <a:spcAft>
                <a:spcPts val="0"/>
              </a:spcAft>
              <a:buClr>
                <a:schemeClr val="dk1"/>
              </a:buClr>
              <a:buSzPts val="1400"/>
              <a:buFont typeface="Arial"/>
              <a:buNone/>
            </a:pPr>
            <a:r>
              <a:rPr lang="en-US" sz="1500">
                <a:solidFill>
                  <a:srgbClr val="231F20"/>
                </a:solidFill>
                <a:highlight>
                  <a:srgbClr val="FFFFFF"/>
                </a:highlight>
                <a:latin typeface="Arial"/>
                <a:ea typeface="Arial"/>
                <a:cs typeface="Arial"/>
                <a:sym typeface="Arial"/>
              </a:rPr>
              <a:t>Through Braver Politics, we’re helping local, state, and national legislators bring open dialogue and a collaborative work ethic to their deliberative bodies through our specially-developed programs, including workshops, debates, and town halls.</a:t>
            </a:r>
            <a:endParaRPr sz="1500">
              <a:solidFill>
                <a:srgbClr val="231F20"/>
              </a:solidFill>
              <a:highlight>
                <a:srgbClr val="FFFFFF"/>
              </a:highlight>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sz="1500">
              <a:solidFill>
                <a:srgbClr val="231F20"/>
              </a:solidFill>
              <a:highlight>
                <a:srgbClr val="FFFFFF"/>
              </a:highlight>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sz="1500">
                <a:solidFill>
                  <a:srgbClr val="231F20"/>
                </a:solidFill>
                <a:highlight>
                  <a:srgbClr val="FFFFFF"/>
                </a:highlight>
                <a:latin typeface="Arial"/>
                <a:ea typeface="Arial"/>
                <a:cs typeface="Arial"/>
                <a:sym typeface="Arial"/>
              </a:rPr>
              <a:t>Of note, is a recent post from the Speaker of the House in the state of New Hampshire</a:t>
            </a:r>
            <a:endParaRPr sz="1500">
              <a:solidFill>
                <a:srgbClr val="231F20"/>
              </a:solidFill>
              <a:highlight>
                <a:srgbClr val="FFFFFF"/>
              </a:highlight>
              <a:latin typeface="Arial"/>
              <a:ea typeface="Arial"/>
              <a:cs typeface="Arial"/>
              <a:sym typeface="Arial"/>
            </a:endParaRPr>
          </a:p>
        </p:txBody>
      </p:sp>
      <p:sp>
        <p:nvSpPr>
          <p:cNvPr id="446" name="Google Shape;446;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highlight>
                  <a:srgbClr val="00FFFF"/>
                </a:highlight>
                <a:latin typeface="Times New Roman"/>
                <a:ea typeface="Times New Roman"/>
                <a:cs typeface="Times New Roman"/>
                <a:sym typeface="Times New Roman"/>
              </a:rPr>
              <a:t>MOD2 11:01-</a:t>
            </a:r>
            <a:r>
              <a:rPr lang="en-US" b="1">
                <a:latin typeface="Times New Roman"/>
                <a:ea typeface="Times New Roman"/>
                <a:cs typeface="Times New Roman"/>
                <a:sym typeface="Times New Roman"/>
              </a:rPr>
              <a:t> 3 mins or until until we start Q+A</a:t>
            </a:r>
            <a:endParaRPr b="1">
              <a:latin typeface="Times New Roman"/>
              <a:ea typeface="Times New Roman"/>
              <a:cs typeface="Times New Roman"/>
              <a:sym typeface="Times New Roman"/>
            </a:endParaRPr>
          </a:p>
          <a:p>
            <a:pPr marL="0" lvl="0" indent="0" algn="l" rtl="0">
              <a:lnSpc>
                <a:spcPct val="115000"/>
              </a:lnSpc>
              <a:spcBef>
                <a:spcPts val="0"/>
              </a:spcBef>
              <a:spcAft>
                <a:spcPts val="0"/>
              </a:spcAft>
              <a:buSzPts val="1400"/>
              <a:buNone/>
            </a:pPr>
            <a:endParaRPr b="1">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dk1"/>
              </a:buClr>
              <a:buSzPts val="1800"/>
              <a:buFont typeface="Calibri"/>
              <a:buChar char="●"/>
            </a:pPr>
            <a:r>
              <a:rPr lang="en-US" sz="1800"/>
              <a:t>Check out: “How do you hope to use these skills in your life?”  </a:t>
            </a:r>
            <a:endParaRPr sz="1800"/>
          </a:p>
          <a:p>
            <a:pPr marL="457200" lvl="0" indent="0" algn="l" rtl="0">
              <a:lnSpc>
                <a:spcPct val="115000"/>
              </a:lnSpc>
              <a:spcBef>
                <a:spcPts val="0"/>
              </a:spcBef>
              <a:spcAft>
                <a:spcPts val="0"/>
              </a:spcAft>
              <a:buClr>
                <a:schemeClr val="dk1"/>
              </a:buClr>
              <a:buSzPts val="1100"/>
              <a:buFont typeface="Arial"/>
              <a:buNone/>
            </a:pPr>
            <a:r>
              <a:rPr lang="en-US" sz="1800"/>
              <a:t>Brief moment of reflection. </a:t>
            </a:r>
            <a:endParaRPr sz="1800"/>
          </a:p>
          <a:p>
            <a:pPr marL="457200" lvl="0" indent="0" algn="l" rtl="0">
              <a:lnSpc>
                <a:spcPct val="115000"/>
              </a:lnSpc>
              <a:spcBef>
                <a:spcPts val="0"/>
              </a:spcBef>
              <a:spcAft>
                <a:spcPts val="0"/>
              </a:spcAft>
              <a:buClr>
                <a:schemeClr val="dk1"/>
              </a:buClr>
              <a:buSzPts val="1100"/>
              <a:buFont typeface="Arial"/>
              <a:buNone/>
            </a:pPr>
            <a:r>
              <a:rPr lang="en-US" sz="1800"/>
              <a:t>With a small group, ask everyone to respond. </a:t>
            </a:r>
            <a:endParaRPr sz="1800"/>
          </a:p>
          <a:p>
            <a:pPr marL="457200" lvl="0" indent="0" algn="l" rtl="0">
              <a:lnSpc>
                <a:spcPct val="115000"/>
              </a:lnSpc>
              <a:spcBef>
                <a:spcPts val="0"/>
              </a:spcBef>
              <a:spcAft>
                <a:spcPts val="0"/>
              </a:spcAft>
              <a:buClr>
                <a:schemeClr val="dk1"/>
              </a:buClr>
              <a:buSzPts val="1100"/>
              <a:buFont typeface="Arial"/>
              <a:buNone/>
            </a:pPr>
            <a:r>
              <a:rPr lang="en-US" sz="1800"/>
              <a:t>In larger groups, put them in pairs and then ask for a few people to report out. </a:t>
            </a:r>
            <a:endParaRPr sz="1800"/>
          </a:p>
          <a:p>
            <a:pPr marL="457200" lvl="0" indent="0" algn="l" rtl="0">
              <a:lnSpc>
                <a:spcPct val="115000"/>
              </a:lnSpc>
              <a:spcBef>
                <a:spcPts val="0"/>
              </a:spcBef>
              <a:spcAft>
                <a:spcPts val="0"/>
              </a:spcAft>
              <a:buClr>
                <a:schemeClr val="dk1"/>
              </a:buClr>
              <a:buSzPts val="1100"/>
              <a:buFont typeface="Arial"/>
              <a:buNone/>
            </a:pPr>
            <a:r>
              <a:rPr lang="en-US" sz="1800"/>
              <a:t>If you are short on time, skip the breakouts and ask for a few to share.</a:t>
            </a:r>
            <a:endParaRPr sz="1800"/>
          </a:p>
          <a:p>
            <a:pPr marL="0" lvl="0" indent="0" algn="l" rtl="0">
              <a:lnSpc>
                <a:spcPct val="100000"/>
              </a:lnSpc>
              <a:spcBef>
                <a:spcPts val="800"/>
              </a:spcBef>
              <a:spcAft>
                <a:spcPts val="0"/>
              </a:spcAft>
              <a:buSzPts val="1400"/>
              <a:buNone/>
            </a:pPr>
            <a:endParaRPr sz="1800"/>
          </a:p>
        </p:txBody>
      </p:sp>
      <p:sp>
        <p:nvSpPr>
          <p:cNvPr id="458" name="Google Shape;458;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Clr>
                <a:schemeClr val="dk1"/>
              </a:buClr>
              <a:buSzPts val="1400"/>
              <a:buFont typeface="Arial"/>
              <a:buNone/>
            </a:pPr>
            <a:r>
              <a:rPr lang="en-US" sz="1400" b="1">
                <a:highlight>
                  <a:srgbClr val="FF0000"/>
                </a:highlight>
              </a:rPr>
              <a:t>MOD1 10:05</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Cover the points on the slide</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Photo link</a:t>
            </a:r>
            <a:endParaRPr sz="1400"/>
          </a:p>
          <a:p>
            <a:pPr marL="0" lvl="0" indent="0" algn="l" rtl="0">
              <a:lnSpc>
                <a:spcPct val="100000"/>
              </a:lnSpc>
              <a:spcBef>
                <a:spcPts val="0"/>
              </a:spcBef>
              <a:spcAft>
                <a:spcPts val="0"/>
              </a:spcAft>
              <a:buSzPts val="1400"/>
              <a:buNone/>
            </a:pPr>
            <a:r>
              <a:rPr lang="en-US" sz="1400" u="sng">
                <a:solidFill>
                  <a:schemeClr val="hlink"/>
                </a:solidFill>
                <a:hlinkClick r:id="rId3"/>
              </a:rPr>
              <a:t>https://drive.google.com/file/d/1U05QOhZUo9UvTh_mc5-eSjlxqdXhI4sD/view?usp=sharing</a:t>
            </a:r>
            <a:endParaRPr sz="1400"/>
          </a:p>
        </p:txBody>
      </p:sp>
      <p:sp>
        <p:nvSpPr>
          <p:cNvPr id="181" name="Google Shape;181;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dirty="0"/>
          </a:p>
          <a:p>
            <a:pPr marL="0" lvl="0" indent="0" algn="l" rtl="0">
              <a:lnSpc>
                <a:spcPct val="100000"/>
              </a:lnSpc>
              <a:spcBef>
                <a:spcPts val="0"/>
              </a:spcBef>
              <a:spcAft>
                <a:spcPts val="0"/>
              </a:spcAft>
              <a:buSzPts val="1400"/>
              <a:buNone/>
            </a:pPr>
            <a:r>
              <a:rPr lang="en-US" sz="1400" b="1" dirty="0">
                <a:highlight>
                  <a:srgbClr val="FF0000"/>
                </a:highlight>
              </a:rPr>
              <a:t>MOD1 10:06</a:t>
            </a:r>
          </a:p>
          <a:p>
            <a:pPr marL="0" lvl="0" indent="0" algn="l" rtl="0">
              <a:lnSpc>
                <a:spcPct val="100000"/>
              </a:lnSpc>
              <a:spcBef>
                <a:spcPts val="0"/>
              </a:spcBef>
              <a:spcAft>
                <a:spcPts val="0"/>
              </a:spcAft>
              <a:buSzPts val="1400"/>
              <a:buNone/>
            </a:pPr>
            <a:endParaRPr lang="en-US" sz="1400" b="1" dirty="0">
              <a:highlight>
                <a:srgbClr val="FF0000"/>
              </a:highlight>
            </a:endParaRPr>
          </a:p>
          <a:p>
            <a:pPr marL="0" lvl="0" indent="0" algn="l" rtl="0">
              <a:lnSpc>
                <a:spcPct val="100000"/>
              </a:lnSpc>
              <a:spcBef>
                <a:spcPts val="0"/>
              </a:spcBef>
              <a:spcAft>
                <a:spcPts val="0"/>
              </a:spcAft>
              <a:buSzPts val="1400"/>
              <a:buNone/>
            </a:pPr>
            <a:r>
              <a:rPr lang="en-US" sz="1400" b="1" dirty="0">
                <a:highlight>
                  <a:srgbClr val="FF0000"/>
                </a:highlight>
              </a:rPr>
              <a:t>Disagreement alone is not bad.  Differences are what make life exciting and interesting.  It’s when we turn our differences into stereotyping, hatred, disdain, distrust -  that can hurt us.  That becomes polarization.   </a:t>
            </a:r>
          </a:p>
          <a:p>
            <a:pPr marL="0" lvl="0" indent="0" algn="l" rtl="0">
              <a:lnSpc>
                <a:spcPct val="100000"/>
              </a:lnSpc>
              <a:spcBef>
                <a:spcPts val="0"/>
              </a:spcBef>
              <a:spcAft>
                <a:spcPts val="0"/>
              </a:spcAft>
              <a:buSzPts val="1400"/>
              <a:buNone/>
            </a:pPr>
            <a:r>
              <a:rPr lang="en-US" sz="1400" b="1" dirty="0">
                <a:highlight>
                  <a:srgbClr val="FF0000"/>
                </a:highlight>
              </a:rPr>
              <a:t>.</a:t>
            </a:r>
          </a:p>
          <a:p>
            <a:pPr marL="0" lvl="0" indent="0" algn="l" rtl="0">
              <a:lnSpc>
                <a:spcPct val="100000"/>
              </a:lnSpc>
              <a:spcBef>
                <a:spcPts val="0"/>
              </a:spcBef>
              <a:spcAft>
                <a:spcPts val="0"/>
              </a:spcAft>
              <a:buSzPts val="1400"/>
              <a:buNone/>
            </a:pPr>
            <a:r>
              <a:rPr lang="en-US" sz="1400" b="1" dirty="0">
                <a:highlight>
                  <a:srgbClr val="FF0000"/>
                </a:highlight>
              </a:rPr>
              <a:t>Polarization is a phenomenon when people feel more negatively, even hatred, toward others who differ on issues, hot topics, group affiliation, and/or political parties.  Sadly, we see polarization with political parties and attitudes about specific issues– affecting schools, religious denominations, colleges, civics organizations, businesses, hospitals.  It can affect families and friends.  </a:t>
            </a:r>
          </a:p>
          <a:p>
            <a:pPr marL="0" lvl="0" indent="0" algn="l" rtl="0">
              <a:lnSpc>
                <a:spcPct val="100000"/>
              </a:lnSpc>
              <a:spcBef>
                <a:spcPts val="0"/>
              </a:spcBef>
              <a:spcAft>
                <a:spcPts val="0"/>
              </a:spcAft>
              <a:buSzPts val="1400"/>
              <a:buNone/>
            </a:pPr>
            <a:endParaRPr lang="en-US" sz="1400" b="1" dirty="0">
              <a:highlight>
                <a:srgbClr val="FF0000"/>
              </a:highlight>
            </a:endParaRPr>
          </a:p>
          <a:p>
            <a:pPr marL="0" lvl="0" indent="0" algn="l" rtl="0">
              <a:lnSpc>
                <a:spcPct val="100000"/>
              </a:lnSpc>
              <a:spcBef>
                <a:spcPts val="0"/>
              </a:spcBef>
              <a:spcAft>
                <a:spcPts val="0"/>
              </a:spcAft>
              <a:buSzPts val="1400"/>
              <a:buNone/>
            </a:pPr>
            <a:r>
              <a:rPr lang="en-US" sz="1400" b="1" dirty="0">
                <a:highlight>
                  <a:srgbClr val="FF0000"/>
                </a:highlight>
              </a:rPr>
              <a:t>Think about how divisive mask wearing was during the height of pandemic.  Disagreement often turned into anger and hatred – not about the virus, but about people who held positions so strongly - hatred was directed toward others who felt differently from each other. </a:t>
            </a:r>
          </a:p>
          <a:p>
            <a:pPr marL="0" lvl="0" indent="0" algn="l" rtl="0">
              <a:lnSpc>
                <a:spcPct val="100000"/>
              </a:lnSpc>
              <a:spcBef>
                <a:spcPts val="0"/>
              </a:spcBef>
              <a:spcAft>
                <a:spcPts val="0"/>
              </a:spcAft>
              <a:buSzPts val="1400"/>
              <a:buNone/>
            </a:pPr>
            <a:r>
              <a:rPr lang="en-US" sz="1400" b="1" dirty="0">
                <a:highlight>
                  <a:srgbClr val="FF0000"/>
                </a:highlight>
              </a:rPr>
              <a:t>It’s okay to disagree with someone’s ideas or beliefs, but polarization is when we take those differences in ideas and turn them into distrust and hatred of the other PERSON.</a:t>
            </a:r>
          </a:p>
          <a:p>
            <a:pPr marL="0" lvl="0" indent="0" algn="l" rtl="0">
              <a:lnSpc>
                <a:spcPct val="100000"/>
              </a:lnSpc>
              <a:spcBef>
                <a:spcPts val="0"/>
              </a:spcBef>
              <a:spcAft>
                <a:spcPts val="0"/>
              </a:spcAft>
              <a:buSzPts val="1400"/>
              <a:buNone/>
            </a:pPr>
            <a:endParaRPr sz="1400" b="1" dirty="0">
              <a:highlight>
                <a:srgbClr val="FF0000"/>
              </a:highlight>
            </a:endParaRPr>
          </a:p>
          <a:p>
            <a:pPr marL="0" lvl="0" indent="0" algn="l" rtl="0">
              <a:lnSpc>
                <a:spcPct val="100000"/>
              </a:lnSpc>
              <a:spcBef>
                <a:spcPts val="0"/>
              </a:spcBef>
              <a:spcAft>
                <a:spcPts val="0"/>
              </a:spcAft>
              <a:buSzPts val="1400"/>
              <a:buNone/>
            </a:pPr>
            <a:endParaRPr sz="1400" b="1" dirty="0">
              <a:highlight>
                <a:srgbClr val="FF0000"/>
              </a:highlight>
            </a:endParaRPr>
          </a:p>
          <a:p>
            <a:pPr marL="0" lvl="0" indent="0" algn="l" rtl="0">
              <a:lnSpc>
                <a:spcPct val="100000"/>
              </a:lnSpc>
              <a:spcBef>
                <a:spcPts val="0"/>
              </a:spcBef>
              <a:spcAft>
                <a:spcPts val="0"/>
              </a:spcAft>
              <a:buSzPts val="1400"/>
              <a:buNone/>
            </a:pPr>
            <a:r>
              <a:rPr lang="en-US" sz="1400" b="1" dirty="0"/>
              <a:t>NOTE THE QUOTES ARE A BUILD</a:t>
            </a:r>
            <a:endParaRPr sz="1400" b="1" dirty="0"/>
          </a:p>
          <a:p>
            <a:pPr marL="0" lvl="0" indent="0" algn="l" rtl="0">
              <a:lnSpc>
                <a:spcPct val="100000"/>
              </a:lnSpc>
              <a:spcBef>
                <a:spcPts val="0"/>
              </a:spcBef>
              <a:spcAft>
                <a:spcPts val="0"/>
              </a:spcAft>
              <a:buSzPts val="1400"/>
              <a:buNone/>
            </a:pPr>
            <a:endParaRPr sz="1400" b="1" dirty="0"/>
          </a:p>
          <a:p>
            <a:pPr marL="0" lvl="0" indent="0" algn="l" rtl="0">
              <a:lnSpc>
                <a:spcPct val="100000"/>
              </a:lnSpc>
              <a:spcBef>
                <a:spcPts val="0"/>
              </a:spcBef>
              <a:spcAft>
                <a:spcPts val="0"/>
              </a:spcAft>
              <a:buSzPts val="1400"/>
              <a:buNone/>
            </a:pPr>
            <a:r>
              <a:rPr lang="en-US" sz="1400" b="1" dirty="0"/>
              <a:t>Recent research by one of the nation’s foremost research groups shows that Americans are exhausted when thinking about politics. And if they are not exhausted -they are angry. </a:t>
            </a:r>
            <a:endParaRPr sz="1400" b="1" dirty="0"/>
          </a:p>
          <a:p>
            <a:pPr marL="0" lvl="0" indent="0" algn="l" rtl="0">
              <a:lnSpc>
                <a:spcPct val="100000"/>
              </a:lnSpc>
              <a:spcBef>
                <a:spcPts val="0"/>
              </a:spcBef>
              <a:spcAft>
                <a:spcPts val="0"/>
              </a:spcAft>
              <a:buSzPts val="1400"/>
              <a:buNone/>
            </a:pPr>
            <a:endParaRPr sz="1400" b="1" dirty="0"/>
          </a:p>
          <a:p>
            <a:pPr marL="0" lvl="0" indent="0" algn="l" rtl="0">
              <a:lnSpc>
                <a:spcPct val="100000"/>
              </a:lnSpc>
              <a:spcBef>
                <a:spcPts val="0"/>
              </a:spcBef>
              <a:spcAft>
                <a:spcPts val="0"/>
              </a:spcAft>
              <a:buSzPts val="1400"/>
              <a:buNone/>
            </a:pPr>
            <a:r>
              <a:rPr lang="en-US" sz="1400" b="1" dirty="0"/>
              <a:t>There were several personal statements of note in this study - here are some examples:</a:t>
            </a:r>
            <a:endParaRPr sz="1400" b="1" dirty="0"/>
          </a:p>
          <a:p>
            <a:pPr marL="0" lvl="0" indent="0" algn="l" rtl="0">
              <a:lnSpc>
                <a:spcPct val="100000"/>
              </a:lnSpc>
              <a:spcBef>
                <a:spcPts val="0"/>
              </a:spcBef>
              <a:spcAft>
                <a:spcPts val="0"/>
              </a:spcAft>
              <a:buSzPts val="1400"/>
              <a:buNone/>
            </a:pPr>
            <a:endParaRPr sz="1400" b="1" dirty="0"/>
          </a:p>
          <a:p>
            <a:pPr marL="0" lvl="0" indent="0" algn="l" rtl="0">
              <a:lnSpc>
                <a:spcPct val="100000"/>
              </a:lnSpc>
              <a:spcBef>
                <a:spcPts val="0"/>
              </a:spcBef>
              <a:spcAft>
                <a:spcPts val="0"/>
              </a:spcAft>
              <a:buSzPts val="1400"/>
              <a:buNone/>
            </a:pPr>
            <a:r>
              <a:rPr lang="en-US" sz="1400" b="1" dirty="0"/>
              <a:t>Click thru the points</a:t>
            </a:r>
          </a:p>
          <a:p>
            <a:pPr marL="0" lvl="0" indent="0" algn="l" rtl="0">
              <a:lnSpc>
                <a:spcPct val="100000"/>
              </a:lnSpc>
              <a:spcBef>
                <a:spcPts val="0"/>
              </a:spcBef>
              <a:spcAft>
                <a:spcPts val="0"/>
              </a:spcAft>
              <a:buSzPts val="1400"/>
              <a:buNone/>
            </a:pPr>
            <a:endParaRPr sz="1400" b="1" dirty="0"/>
          </a:p>
        </p:txBody>
      </p:sp>
      <p:sp>
        <p:nvSpPr>
          <p:cNvPr id="193" name="Google Shape;19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d3aaa11ee8_0_29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28600" algn="l" rtl="0">
              <a:spcBef>
                <a:spcPts val="0"/>
              </a:spcBef>
              <a:spcAft>
                <a:spcPts val="0"/>
              </a:spcAft>
              <a:buClr>
                <a:schemeClr val="dk1"/>
              </a:buClr>
              <a:buSzPts val="1400"/>
              <a:buNone/>
            </a:pPr>
            <a:r>
              <a:rPr lang="en-US" sz="1400" dirty="0">
                <a:solidFill>
                  <a:schemeClr val="dk1"/>
                </a:solidFill>
              </a:rPr>
              <a:t>This is a diagram we use at Braver Angels, it comes from our Depolarizing Within workshop. </a:t>
            </a:r>
            <a:endParaRPr sz="1400" dirty="0">
              <a:solidFill>
                <a:schemeClr val="dk1"/>
              </a:solidFill>
            </a:endParaRPr>
          </a:p>
          <a:p>
            <a:pPr marL="914400" lvl="1" indent="-228600" algn="l" rtl="0">
              <a:spcBef>
                <a:spcPts val="0"/>
              </a:spcBef>
              <a:spcAft>
                <a:spcPts val="0"/>
              </a:spcAft>
              <a:buClr>
                <a:schemeClr val="dk1"/>
              </a:buClr>
              <a:buSzPts val="1400"/>
              <a:buNone/>
            </a:pPr>
            <a:r>
              <a:rPr lang="en-US" sz="1400" dirty="0">
                <a:solidFill>
                  <a:schemeClr val="dk1"/>
                </a:solidFill>
              </a:rPr>
              <a:t>In the red area are the emotions </a:t>
            </a:r>
            <a:endParaRPr sz="1400" dirty="0">
              <a:solidFill>
                <a:schemeClr val="dk1"/>
              </a:solidFill>
            </a:endParaRPr>
          </a:p>
          <a:p>
            <a:pPr marL="914400" lvl="1" indent="-228600" algn="l" rtl="0">
              <a:spcBef>
                <a:spcPts val="0"/>
              </a:spcBef>
              <a:spcAft>
                <a:spcPts val="0"/>
              </a:spcAft>
              <a:buClr>
                <a:schemeClr val="dk1"/>
              </a:buClr>
              <a:buSzPts val="1400"/>
              <a:buNone/>
            </a:pPr>
            <a:r>
              <a:rPr lang="en-US" sz="1400" dirty="0">
                <a:solidFill>
                  <a:schemeClr val="dk1"/>
                </a:solidFill>
              </a:rPr>
              <a:t>At the top are key phrases we might hear, say, or think.</a:t>
            </a:r>
            <a:endParaRPr sz="1400" dirty="0">
              <a:solidFill>
                <a:schemeClr val="dk1"/>
              </a:solidFill>
            </a:endParaRPr>
          </a:p>
          <a:p>
            <a:pPr marL="914400" lvl="1" indent="-228600" algn="l" rtl="0">
              <a:spcBef>
                <a:spcPts val="0"/>
              </a:spcBef>
              <a:spcAft>
                <a:spcPts val="0"/>
              </a:spcAft>
              <a:buClr>
                <a:schemeClr val="dk1"/>
              </a:buClr>
              <a:buSzPts val="1400"/>
              <a:buNone/>
            </a:pPr>
            <a:r>
              <a:rPr lang="en-US" sz="1400" dirty="0">
                <a:solidFill>
                  <a:schemeClr val="dk1"/>
                </a:solidFill>
              </a:rPr>
              <a:t>And in the middle are the views of the “other” </a:t>
            </a:r>
            <a:br>
              <a:rPr lang="en-US" sz="1400" dirty="0">
                <a:solidFill>
                  <a:schemeClr val="dk1"/>
                </a:solidFill>
              </a:rPr>
            </a:br>
            <a:endParaRPr sz="1400" dirty="0">
              <a:solidFill>
                <a:schemeClr val="dk1"/>
              </a:solidFill>
            </a:endParaRPr>
          </a:p>
          <a:p>
            <a:pPr marL="457200" lvl="0" indent="-228600" algn="l" rtl="0">
              <a:spcBef>
                <a:spcPts val="0"/>
              </a:spcBef>
              <a:spcAft>
                <a:spcPts val="0"/>
              </a:spcAft>
              <a:buClr>
                <a:schemeClr val="dk1"/>
              </a:buClr>
              <a:buSzPts val="1400"/>
              <a:buNone/>
            </a:pPr>
            <a:r>
              <a:rPr lang="en-US" sz="1400" dirty="0">
                <a:solidFill>
                  <a:schemeClr val="dk1"/>
                </a:solidFill>
              </a:rPr>
              <a:t>Our goal is to move ourselves clockwise on this diagram. It’s not always easy. As I mentioned, it takes practice. But from my perspective, the personal benefits are so valuable.  </a:t>
            </a:r>
            <a:r>
              <a:rPr lang="en-US" sz="1400" dirty="0"/>
              <a:t>The invitation is to see people with a </a:t>
            </a:r>
            <a:r>
              <a:rPr lang="en-US" sz="1400" dirty="0">
                <a:solidFill>
                  <a:schemeClr val="dk1"/>
                </a:solidFill>
              </a:rPr>
              <a:t>different ideological grounding as human beings have an important perspective even it I disagree with it.</a:t>
            </a:r>
            <a:endParaRPr sz="1400" dirty="0">
              <a:solidFill>
                <a:schemeClr val="dk1"/>
              </a:solidFill>
            </a:endParaRPr>
          </a:p>
        </p:txBody>
      </p:sp>
      <p:sp>
        <p:nvSpPr>
          <p:cNvPr id="204" name="Google Shape;204;g3d3aaa11ee8_0_2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b="1">
                <a:highlight>
                  <a:srgbClr val="FF0000"/>
                </a:highlight>
              </a:rPr>
              <a:t>MOD1 10:08</a:t>
            </a:r>
            <a:endParaRPr sz="1400">
              <a:solidFill>
                <a:srgbClr val="FF0000"/>
              </a:solidFill>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800"/>
              <a:t>Set up the question and then a 5 minute popcorn share (or until no shares….)</a:t>
            </a:r>
            <a:endParaRPr sz="18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Photo link</a:t>
            </a:r>
            <a:endParaRPr sz="1400"/>
          </a:p>
          <a:p>
            <a:pPr marL="0" lvl="0" indent="0" algn="l" rtl="0">
              <a:lnSpc>
                <a:spcPct val="100000"/>
              </a:lnSpc>
              <a:spcBef>
                <a:spcPts val="0"/>
              </a:spcBef>
              <a:spcAft>
                <a:spcPts val="0"/>
              </a:spcAft>
              <a:buSzPts val="1400"/>
              <a:buNone/>
            </a:pPr>
            <a:r>
              <a:rPr lang="en-US" sz="1400" u="sng">
                <a:solidFill>
                  <a:schemeClr val="hlink"/>
                </a:solidFill>
                <a:hlinkClick r:id="rId3"/>
              </a:rPr>
              <a:t>https://drive.google.com/file/d/1kByfYQ60JJ-_xs0UQjW4VSG1S97I_CTz/view?usp=sharing</a:t>
            </a:r>
            <a:endParaRPr sz="1400"/>
          </a:p>
        </p:txBody>
      </p:sp>
      <p:sp>
        <p:nvSpPr>
          <p:cNvPr id="215" name="Google Shape;21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Clr>
                <a:schemeClr val="dk1"/>
              </a:buClr>
              <a:buSzPts val="1100"/>
              <a:buFont typeface="Arial"/>
              <a:buNone/>
            </a:pPr>
            <a:r>
              <a:rPr lang="en-US" b="1" dirty="0">
                <a:highlight>
                  <a:srgbClr val="00FFFF"/>
                </a:highlight>
                <a:latin typeface="Times New Roman"/>
                <a:ea typeface="Times New Roman"/>
                <a:cs typeface="Times New Roman"/>
                <a:sym typeface="Times New Roman"/>
              </a:rPr>
              <a:t>MOD2 10:13</a:t>
            </a:r>
            <a:endParaRPr b="1" dirty="0">
              <a:latin typeface="Times New Roman"/>
              <a:ea typeface="Times New Roman"/>
              <a:cs typeface="Times New Roman"/>
              <a:sym typeface="Times New Roman"/>
            </a:endParaRPr>
          </a:p>
          <a:p>
            <a:pPr marL="0" lvl="0" indent="0" algn="l" rtl="0">
              <a:lnSpc>
                <a:spcPct val="115000"/>
              </a:lnSpc>
              <a:spcBef>
                <a:spcPts val="0"/>
              </a:spcBef>
              <a:spcAft>
                <a:spcPts val="0"/>
              </a:spcAft>
              <a:buSzPts val="1400"/>
              <a:buNone/>
            </a:pPr>
            <a:endParaRPr dirty="0">
              <a:latin typeface="Times New Roman"/>
              <a:ea typeface="Times New Roman"/>
              <a:cs typeface="Times New Roman"/>
              <a:sym typeface="Times New Roman"/>
            </a:endParaRPr>
          </a:p>
          <a:p>
            <a:pPr marL="0" lvl="0" indent="0" algn="l" rtl="0">
              <a:lnSpc>
                <a:spcPct val="115000"/>
              </a:lnSpc>
              <a:spcBef>
                <a:spcPts val="0"/>
              </a:spcBef>
              <a:spcAft>
                <a:spcPts val="0"/>
              </a:spcAft>
              <a:buSzPts val="1400"/>
              <a:buNone/>
            </a:pPr>
            <a:r>
              <a:rPr lang="en-US" sz="1800" dirty="0"/>
              <a:t>While we will not take the time to go through the exercises in our Depolarizing from Within workshop, I will share two key principles I’ve hinted at that underly our workshops</a:t>
            </a:r>
            <a:endParaRPr sz="1800" dirty="0"/>
          </a:p>
        </p:txBody>
      </p:sp>
      <p:sp>
        <p:nvSpPr>
          <p:cNvPr id="227" name="Google Shape;227;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Clr>
                <a:schemeClr val="dk1"/>
              </a:buClr>
              <a:buSzPts val="1100"/>
              <a:buFont typeface="Arial"/>
              <a:buNone/>
            </a:pPr>
            <a:r>
              <a:rPr lang="en-US" b="1">
                <a:highlight>
                  <a:srgbClr val="00FFFF"/>
                </a:highlight>
                <a:latin typeface="Times New Roman"/>
                <a:ea typeface="Times New Roman"/>
                <a:cs typeface="Times New Roman"/>
                <a:sym typeface="Times New Roman"/>
              </a:rPr>
              <a:t>MOD2 10:14</a:t>
            </a:r>
            <a:endParaRPr b="1">
              <a:highlight>
                <a:srgbClr val="00FFFF"/>
              </a:highlight>
              <a:latin typeface="Times New Roman"/>
              <a:ea typeface="Times New Roman"/>
              <a:cs typeface="Times New Roman"/>
              <a:sym typeface="Times New Roman"/>
            </a:endParaRPr>
          </a:p>
          <a:p>
            <a:pPr marL="0" marR="21590" lvl="0" indent="0" algn="l" rtl="0">
              <a:lnSpc>
                <a:spcPct val="100000"/>
              </a:lnSpc>
              <a:spcBef>
                <a:spcPts val="0"/>
              </a:spcBef>
              <a:spcAft>
                <a:spcPts val="0"/>
              </a:spcAft>
              <a:buSzPts val="1400"/>
              <a:buNone/>
            </a:pPr>
            <a:endParaRPr b="1">
              <a:latin typeface="Times New Roman"/>
              <a:ea typeface="Times New Roman"/>
              <a:cs typeface="Times New Roman"/>
              <a:sym typeface="Times New Roman"/>
            </a:endParaRPr>
          </a:p>
          <a:p>
            <a:pPr marL="0" marR="21590" lvl="0" indent="0" algn="l" rtl="0">
              <a:lnSpc>
                <a:spcPct val="100000"/>
              </a:lnSpc>
              <a:spcBef>
                <a:spcPts val="0"/>
              </a:spcBef>
              <a:spcAft>
                <a:spcPts val="0"/>
              </a:spcAft>
              <a:buSzPts val="1400"/>
              <a:buNone/>
            </a:pPr>
            <a:r>
              <a:rPr lang="en-US" sz="1800" b="1"/>
              <a:t>#1 - Aim for understanding rather than changing someone’s mind </a:t>
            </a:r>
            <a:endParaRPr sz="1800" b="1"/>
          </a:p>
          <a:p>
            <a:pPr marL="0" lvl="0" indent="400050" algn="l" rtl="0">
              <a:lnSpc>
                <a:spcPct val="115000"/>
              </a:lnSpc>
              <a:spcBef>
                <a:spcPts val="0"/>
              </a:spcBef>
              <a:spcAft>
                <a:spcPts val="0"/>
              </a:spcAft>
              <a:buClr>
                <a:schemeClr val="dk1"/>
              </a:buClr>
              <a:buSzPts val="1100"/>
              <a:buFont typeface="Arial"/>
              <a:buNone/>
            </a:pPr>
            <a:endParaRPr sz="1800" b="1"/>
          </a:p>
          <a:p>
            <a:pPr marL="857250" marR="21590" lvl="0" indent="-342900" algn="l" rtl="0">
              <a:lnSpc>
                <a:spcPct val="100000"/>
              </a:lnSpc>
              <a:spcBef>
                <a:spcPts val="0"/>
              </a:spcBef>
              <a:spcAft>
                <a:spcPts val="0"/>
              </a:spcAft>
              <a:buClr>
                <a:schemeClr val="dk1"/>
              </a:buClr>
              <a:buSzPts val="1800"/>
              <a:buFont typeface="Calibri"/>
              <a:buChar char="●"/>
            </a:pPr>
            <a:r>
              <a:rPr lang="en-US" sz="1800"/>
              <a:t>This involves two people understanding each other’s positions and their rationales for holding them. It means that you could summarize the other’s view in a way they would recognize as correct.</a:t>
            </a:r>
            <a:endParaRPr sz="1800" b="1"/>
          </a:p>
          <a:p>
            <a:pPr marL="857250" marR="21590" lvl="0" indent="-342900" algn="l" rtl="0">
              <a:lnSpc>
                <a:spcPct val="100000"/>
              </a:lnSpc>
              <a:spcBef>
                <a:spcPts val="0"/>
              </a:spcBef>
              <a:spcAft>
                <a:spcPts val="0"/>
              </a:spcAft>
              <a:buClr>
                <a:schemeClr val="dk1"/>
              </a:buClr>
              <a:buSzPts val="1800"/>
              <a:buFont typeface="Calibri"/>
              <a:buChar char="●"/>
            </a:pPr>
            <a:r>
              <a:rPr lang="en-US" sz="1800"/>
              <a:t>This focuses on the real issues and it often reveals areas of overlap or agreement.</a:t>
            </a:r>
            <a:endParaRPr sz="1800" b="1"/>
          </a:p>
          <a:p>
            <a:pPr marL="0" lvl="0" indent="0" algn="l" rtl="0">
              <a:lnSpc>
                <a:spcPct val="100000"/>
              </a:lnSpc>
              <a:spcBef>
                <a:spcPts val="800"/>
              </a:spcBef>
              <a:spcAft>
                <a:spcPts val="0"/>
              </a:spcAft>
              <a:buSzPts val="1400"/>
              <a:buNone/>
            </a:pPr>
            <a:endParaRPr sz="1800"/>
          </a:p>
          <a:p>
            <a:pPr marL="0" lvl="0" indent="0" algn="l" rtl="0">
              <a:lnSpc>
                <a:spcPct val="100000"/>
              </a:lnSpc>
              <a:spcBef>
                <a:spcPts val="800"/>
              </a:spcBef>
              <a:spcAft>
                <a:spcPts val="0"/>
              </a:spcAft>
              <a:buSzPts val="1400"/>
              <a:buNone/>
            </a:pPr>
            <a:r>
              <a:rPr lang="en-US" sz="1400"/>
              <a:t>Photo link</a:t>
            </a:r>
            <a:endParaRPr sz="1400"/>
          </a:p>
          <a:p>
            <a:pPr marL="0" lvl="0" indent="0" algn="l" rtl="0">
              <a:lnSpc>
                <a:spcPct val="100000"/>
              </a:lnSpc>
              <a:spcBef>
                <a:spcPts val="800"/>
              </a:spcBef>
              <a:spcAft>
                <a:spcPts val="0"/>
              </a:spcAft>
              <a:buSzPts val="1400"/>
              <a:buNone/>
            </a:pPr>
            <a:r>
              <a:rPr lang="en-US" sz="1400" u="sng">
                <a:solidFill>
                  <a:schemeClr val="hlink"/>
                </a:solidFill>
                <a:hlinkClick r:id="rId3"/>
              </a:rPr>
              <a:t>https://drive.google.com/file/d/1ELB6JigMcGk3KOsYTb3Vz9ZPFyq2vV2d/view?usp=sharing</a:t>
            </a:r>
            <a:endParaRPr sz="1400"/>
          </a:p>
        </p:txBody>
      </p:sp>
      <p:sp>
        <p:nvSpPr>
          <p:cNvPr id="239" name="Google Shape;239;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21590" lvl="0" indent="0" algn="l" rtl="0">
              <a:lnSpc>
                <a:spcPct val="100000"/>
              </a:lnSpc>
              <a:spcBef>
                <a:spcPts val="1000"/>
              </a:spcBef>
              <a:spcAft>
                <a:spcPts val="0"/>
              </a:spcAft>
              <a:buSzPts val="1400"/>
              <a:buNone/>
            </a:pPr>
            <a:r>
              <a:rPr lang="en-US" b="1">
                <a:highlight>
                  <a:srgbClr val="00FFFF"/>
                </a:highlight>
                <a:latin typeface="Times New Roman"/>
                <a:ea typeface="Times New Roman"/>
                <a:cs typeface="Times New Roman"/>
                <a:sym typeface="Times New Roman"/>
              </a:rPr>
              <a:t>MOD2 10:16</a:t>
            </a:r>
            <a:endParaRPr b="1">
              <a:highlight>
                <a:srgbClr val="00FFFF"/>
              </a:highlight>
              <a:latin typeface="Times New Roman"/>
              <a:ea typeface="Times New Roman"/>
              <a:cs typeface="Times New Roman"/>
              <a:sym typeface="Times New Roman"/>
            </a:endParaRPr>
          </a:p>
          <a:p>
            <a:pPr marL="0" marR="21590" lvl="0" indent="0" algn="l" rtl="0">
              <a:lnSpc>
                <a:spcPct val="100000"/>
              </a:lnSpc>
              <a:spcBef>
                <a:spcPts val="1000"/>
              </a:spcBef>
              <a:spcAft>
                <a:spcPts val="0"/>
              </a:spcAft>
              <a:buSzPts val="1400"/>
              <a:buNone/>
            </a:pPr>
            <a:r>
              <a:rPr lang="en-US" sz="1800" b="1">
                <a:latin typeface="Times New Roman"/>
                <a:ea typeface="Times New Roman"/>
                <a:cs typeface="Times New Roman"/>
                <a:sym typeface="Times New Roman"/>
              </a:rPr>
              <a:t>#2 - Connect First, Then Share Your Perspective.</a:t>
            </a:r>
            <a:endParaRPr sz="1800" b="1">
              <a:latin typeface="Times New Roman"/>
              <a:ea typeface="Times New Roman"/>
              <a:cs typeface="Times New Roman"/>
              <a:sym typeface="Times New Roman"/>
            </a:endParaRPr>
          </a:p>
          <a:p>
            <a:pPr marL="628650" lvl="0" indent="0" algn="l" rtl="0">
              <a:lnSpc>
                <a:spcPct val="115000"/>
              </a:lnSpc>
              <a:spcBef>
                <a:spcPts val="0"/>
              </a:spcBef>
              <a:spcAft>
                <a:spcPts val="0"/>
              </a:spcAft>
              <a:buClr>
                <a:schemeClr val="dk1"/>
              </a:buClr>
              <a:buSzPts val="1100"/>
              <a:buFont typeface="Arial"/>
              <a:buNone/>
            </a:pPr>
            <a:endParaRPr sz="1800" b="1">
              <a:latin typeface="Times New Roman"/>
              <a:ea typeface="Times New Roman"/>
              <a:cs typeface="Times New Roman"/>
              <a:sym typeface="Times New Roman"/>
            </a:endParaRPr>
          </a:p>
          <a:p>
            <a:pPr marL="857250" marR="21590" lvl="0" indent="-342900" algn="l" rtl="0">
              <a:lnSpc>
                <a:spcPct val="100000"/>
              </a:lnSpc>
              <a:spcBef>
                <a:spcPts val="0"/>
              </a:spcBef>
              <a:spcAft>
                <a:spcPts val="0"/>
              </a:spcAft>
              <a:buClr>
                <a:schemeClr val="dk1"/>
              </a:buClr>
              <a:buSzPts val="1800"/>
              <a:buFont typeface="Noto Sans Symbols"/>
              <a:buChar char="●"/>
            </a:pPr>
            <a:r>
              <a:rPr lang="en-US" sz="1800">
                <a:latin typeface="Times New Roman"/>
                <a:ea typeface="Times New Roman"/>
                <a:cs typeface="Times New Roman"/>
                <a:sym typeface="Times New Roman"/>
              </a:rPr>
              <a:t>Disagreements often go this way: You say up, I say down. You say left, I say right. You say it’s money well spent. I say we can’t afford it. The result is impasse or escalation. </a:t>
            </a:r>
            <a:endParaRPr sz="1800">
              <a:latin typeface="Times New Roman"/>
              <a:ea typeface="Times New Roman"/>
              <a:cs typeface="Times New Roman"/>
              <a:sym typeface="Times New Roman"/>
            </a:endParaRPr>
          </a:p>
          <a:p>
            <a:pPr marL="857250" marR="21590" lvl="0" indent="-342900" algn="l" rtl="0">
              <a:lnSpc>
                <a:spcPct val="100000"/>
              </a:lnSpc>
              <a:spcBef>
                <a:spcPts val="0"/>
              </a:spcBef>
              <a:spcAft>
                <a:spcPts val="0"/>
              </a:spcAft>
              <a:buClr>
                <a:schemeClr val="dk1"/>
              </a:buClr>
              <a:buSzPts val="1800"/>
              <a:buFont typeface="Noto Sans Symbols"/>
              <a:buChar char="●"/>
            </a:pPr>
            <a:r>
              <a:rPr lang="en-US" sz="1800">
                <a:latin typeface="Times New Roman"/>
                <a:ea typeface="Times New Roman"/>
                <a:cs typeface="Times New Roman"/>
                <a:sym typeface="Times New Roman"/>
              </a:rPr>
              <a:t>Instead start with some version of “I get that you see this as….” Or “If I understand your position, your concern is that…. Did I get that right?</a:t>
            </a:r>
            <a:endParaRPr b="1">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sz="1400"/>
              <a:t>Photo link</a:t>
            </a:r>
            <a:endParaRPr sz="1400"/>
          </a:p>
          <a:p>
            <a:pPr marL="0" lvl="0" indent="0" algn="l" rtl="0">
              <a:lnSpc>
                <a:spcPct val="100000"/>
              </a:lnSpc>
              <a:spcBef>
                <a:spcPts val="0"/>
              </a:spcBef>
              <a:spcAft>
                <a:spcPts val="0"/>
              </a:spcAft>
              <a:buSzPts val="1400"/>
              <a:buNone/>
            </a:pPr>
            <a:r>
              <a:rPr lang="en-US" sz="1400" u="sng">
                <a:solidFill>
                  <a:schemeClr val="hlink"/>
                </a:solidFill>
                <a:hlinkClick r:id="rId3"/>
              </a:rPr>
              <a:t>https://drive.google.com/file/d/1lRaHcJaarF7_BbVJpZanIy5GiqlZPObb/view?usp=sharing</a:t>
            </a:r>
            <a:endParaRPr sz="1400"/>
          </a:p>
        </p:txBody>
      </p:sp>
      <p:sp>
        <p:nvSpPr>
          <p:cNvPr id="251" name="Google Shape;251;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8" name="Google Shape;18;p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2"/>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2"/>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 name="Google Shape;23;p2"/>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
        <p:cNvGrpSpPr/>
        <p:nvPr/>
      </p:nvGrpSpPr>
      <p:grpSpPr>
        <a:xfrm>
          <a:off x="0" y="0"/>
          <a:ext cx="0" cy="0"/>
          <a:chOff x="0" y="0"/>
          <a:chExt cx="0" cy="0"/>
        </a:xfrm>
      </p:grpSpPr>
      <p:sp>
        <p:nvSpPr>
          <p:cNvPr id="102" name="Google Shape;102;p1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2"/>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4" name="Google Shape;104;p1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12"/>
          <p:cNvSpPr/>
          <p:nvPr/>
        </p:nvSpPr>
        <p:spPr>
          <a:xfrm>
            <a:off x="320553" y="317575"/>
            <a:ext cx="322800" cy="32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12"/>
          <p:cNvSpPr/>
          <p:nvPr/>
        </p:nvSpPr>
        <p:spPr>
          <a:xfrm>
            <a:off x="11468368" y="6141982"/>
            <a:ext cx="368400" cy="36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12"/>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12"/>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 name="Google Shape;112;p12"/>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3"/>
        <p:cNvGrpSpPr/>
        <p:nvPr/>
      </p:nvGrpSpPr>
      <p:grpSpPr>
        <a:xfrm>
          <a:off x="0" y="0"/>
          <a:ext cx="0" cy="0"/>
          <a:chOff x="0" y="0"/>
          <a:chExt cx="0" cy="0"/>
        </a:xfrm>
      </p:grpSpPr>
      <p:sp>
        <p:nvSpPr>
          <p:cNvPr id="114" name="Google Shape;114;p1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3"/>
          <p:cNvSpPr>
            <a:spLocks noGrp="1"/>
          </p:cNvSpPr>
          <p:nvPr>
            <p:ph type="pic" idx="2"/>
          </p:nvPr>
        </p:nvSpPr>
        <p:spPr>
          <a:xfrm>
            <a:off x="5183188" y="987425"/>
            <a:ext cx="6172200" cy="4873500"/>
          </a:xfrm>
          <a:prstGeom prst="rect">
            <a:avLst/>
          </a:prstGeom>
          <a:noFill/>
          <a:ln>
            <a:noFill/>
          </a:ln>
        </p:spPr>
      </p:sp>
      <p:sp>
        <p:nvSpPr>
          <p:cNvPr id="116" name="Google Shape;116;p1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7" name="Google Shape;117;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13"/>
          <p:cNvSpPr/>
          <p:nvPr/>
        </p:nvSpPr>
        <p:spPr>
          <a:xfrm>
            <a:off x="320553" y="317575"/>
            <a:ext cx="322800" cy="32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13"/>
          <p:cNvSpPr/>
          <p:nvPr/>
        </p:nvSpPr>
        <p:spPr>
          <a:xfrm>
            <a:off x="11468368" y="6141982"/>
            <a:ext cx="368400" cy="36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13"/>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13"/>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13"/>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14"/>
          <p:cNvSpPr/>
          <p:nvPr/>
        </p:nvSpPr>
        <p:spPr>
          <a:xfrm>
            <a:off x="320553" y="317575"/>
            <a:ext cx="322800" cy="32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14"/>
          <p:cNvSpPr/>
          <p:nvPr/>
        </p:nvSpPr>
        <p:spPr>
          <a:xfrm>
            <a:off x="11468368" y="6141982"/>
            <a:ext cx="368400" cy="36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14"/>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14"/>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5" name="Google Shape;135;p14"/>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15"/>
          <p:cNvSpPr/>
          <p:nvPr/>
        </p:nvSpPr>
        <p:spPr>
          <a:xfrm>
            <a:off x="320553" y="317575"/>
            <a:ext cx="322800" cy="32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15"/>
          <p:cNvSpPr/>
          <p:nvPr/>
        </p:nvSpPr>
        <p:spPr>
          <a:xfrm>
            <a:off x="11468368" y="6141982"/>
            <a:ext cx="368400" cy="36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15"/>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15"/>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6" name="Google Shape;146;p15"/>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7"/>
        <p:cNvGrpSpPr/>
        <p:nvPr/>
      </p:nvGrpSpPr>
      <p:grpSpPr>
        <a:xfrm>
          <a:off x="0" y="0"/>
          <a:ext cx="0" cy="0"/>
          <a:chOff x="0" y="0"/>
          <a:chExt cx="0" cy="0"/>
        </a:xfrm>
      </p:grpSpPr>
      <p:sp>
        <p:nvSpPr>
          <p:cNvPr id="148" name="Google Shape;148;p16"/>
          <p:cNvSpPr/>
          <p:nvPr/>
        </p:nvSpPr>
        <p:spPr>
          <a:xfrm>
            <a:off x="0" y="5825333"/>
            <a:ext cx="12192000" cy="10323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 name="Google Shape;149;p16"/>
          <p:cNvSpPr txBox="1">
            <a:spLocks noGrp="1"/>
          </p:cNvSpPr>
          <p:nvPr>
            <p:ph type="body" idx="1"/>
          </p:nvPr>
        </p:nvSpPr>
        <p:spPr>
          <a:xfrm>
            <a:off x="415600" y="6028533"/>
            <a:ext cx="10639200" cy="614100"/>
          </a:xfrm>
          <a:prstGeom prst="rect">
            <a:avLst/>
          </a:prstGeom>
        </p:spPr>
        <p:txBody>
          <a:bodyPr spcFirstLastPara="1" wrap="square" lIns="91425" tIns="45700" rIns="91425" bIns="45700" anchor="ctr" anchorCtr="0">
            <a:noAutofit/>
          </a:bodyPr>
          <a:lstStyle>
            <a:lvl1pPr marL="457200" lvl="0" indent="-228600">
              <a:lnSpc>
                <a:spcPct val="100000"/>
              </a:lnSpc>
              <a:spcBef>
                <a:spcPts val="1000"/>
              </a:spcBef>
              <a:spcAft>
                <a:spcPts val="0"/>
              </a:spcAft>
              <a:buClr>
                <a:schemeClr val="lt1"/>
              </a:buClr>
              <a:buSzPts val="2800"/>
              <a:buFont typeface="Merriweather"/>
              <a:buNone/>
              <a:defRPr>
                <a:solidFill>
                  <a:schemeClr val="lt1"/>
                </a:solidFill>
                <a:latin typeface="Merriweather"/>
                <a:ea typeface="Merriweather"/>
                <a:cs typeface="Merriweather"/>
                <a:sym typeface="Merriweather"/>
              </a:defRPr>
            </a:lvl1pPr>
          </a:lstStyle>
          <a:p>
            <a:endParaRPr/>
          </a:p>
        </p:txBody>
      </p:sp>
      <p:sp>
        <p:nvSpPr>
          <p:cNvPr id="150" name="Google Shape;150;p1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445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7984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281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5810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82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7" name="Google Shape;27;p3"/>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620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204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321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980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715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652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5"/>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5"/>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5"/>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6"/>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6"/>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1" name="Google Shape;51;p6"/>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
        <p:cNvGrpSpPr/>
        <p:nvPr/>
      </p:nvGrpSpPr>
      <p:grpSpPr>
        <a:xfrm>
          <a:off x="0" y="0"/>
          <a:ext cx="0" cy="0"/>
          <a:chOff x="0" y="0"/>
          <a:chExt cx="0" cy="0"/>
        </a:xfrm>
      </p:grpSpPr>
      <p:sp>
        <p:nvSpPr>
          <p:cNvPr id="53" name="Google Shape;53;p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5" name="Google Shape;55;p7"/>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8"/>
          <p:cNvSpPr/>
          <p:nvPr/>
        </p:nvSpPr>
        <p:spPr>
          <a:xfrm>
            <a:off x="320553" y="317575"/>
            <a:ext cx="322800" cy="32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8"/>
          <p:cNvSpPr/>
          <p:nvPr/>
        </p:nvSpPr>
        <p:spPr>
          <a:xfrm>
            <a:off x="11468368" y="6141982"/>
            <a:ext cx="368400" cy="36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8"/>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8"/>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7" name="Google Shape;67;p8"/>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9"/>
          <p:cNvSpPr/>
          <p:nvPr/>
        </p:nvSpPr>
        <p:spPr>
          <a:xfrm>
            <a:off x="320553" y="317575"/>
            <a:ext cx="322800" cy="32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9"/>
          <p:cNvSpPr/>
          <p:nvPr/>
        </p:nvSpPr>
        <p:spPr>
          <a:xfrm>
            <a:off x="11468368" y="6141982"/>
            <a:ext cx="368400" cy="36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9"/>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9"/>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1" name="Google Shape;81;p9"/>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10"/>
          <p:cNvSpPr/>
          <p:nvPr/>
        </p:nvSpPr>
        <p:spPr>
          <a:xfrm>
            <a:off x="320553" y="317575"/>
            <a:ext cx="322800" cy="32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0"/>
          <p:cNvSpPr/>
          <p:nvPr/>
        </p:nvSpPr>
        <p:spPr>
          <a:xfrm>
            <a:off x="11468368" y="6141982"/>
            <a:ext cx="368400" cy="36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0"/>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0"/>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1" name="Google Shape;91;p10"/>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11"/>
          <p:cNvSpPr/>
          <p:nvPr/>
        </p:nvSpPr>
        <p:spPr>
          <a:xfrm>
            <a:off x="320553" y="317575"/>
            <a:ext cx="322800" cy="32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11"/>
          <p:cNvSpPr/>
          <p:nvPr/>
        </p:nvSpPr>
        <p:spPr>
          <a:xfrm>
            <a:off x="11468368" y="6141982"/>
            <a:ext cx="368400" cy="365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1"/>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11"/>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 name="Google Shape;100;p11"/>
          <p:cNvPicPr preferRelativeResize="0"/>
          <p:nvPr/>
        </p:nvPicPr>
        <p:blipFill rotWithShape="1">
          <a:blip r:embed="rId2">
            <a:alphaModFix/>
          </a:blip>
          <a:srcRect l="18267"/>
          <a:stretch/>
        </p:blipFill>
        <p:spPr>
          <a:xfrm>
            <a:off x="9448799" y="49540"/>
            <a:ext cx="2693669" cy="47549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4445912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39270" b="-649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6092" y="6091232"/>
            <a:ext cx="5410200" cy="279885"/>
          </a:xfrm>
          <a:prstGeom prst="rect">
            <a:avLst/>
          </a:prstGeom>
        </p:spPr>
        <p:txBody>
          <a:bodyPr lIns="0" tIns="0" rIns="0" bIns="0" rtlCol="0" anchor="t">
            <a:spAutoFit/>
          </a:bodyPr>
          <a:lstStyle/>
          <a:p>
            <a:pPr marL="0" marR="0" lvl="0" indent="0" algn="l" defTabSz="609630" rtl="0" eaLnBrk="1" fontAlgn="auto" latinLnBrk="0" hangingPunct="1">
              <a:lnSpc>
                <a:spcPts val="2253"/>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0055B8"/>
                </a:solidFill>
                <a:effectLst/>
                <a:uLnTx/>
                <a:uFillTx/>
                <a:latin typeface="Klinic Slab 2"/>
                <a:ea typeface="Klinic Slab 2"/>
                <a:cs typeface="Klinic Slab 2"/>
                <a:sym typeface="Klinic Slab 2"/>
              </a:rPr>
              <a:t>Thursday, May 14</a:t>
            </a:r>
            <a:r>
              <a:rPr kumimoji="0" lang="en-US" sz="1733" b="1" i="0" u="none" strike="noStrike" kern="1200" cap="none" spc="0" normalizeH="0" baseline="30000" noProof="0" dirty="0">
                <a:ln>
                  <a:noFill/>
                </a:ln>
                <a:solidFill>
                  <a:srgbClr val="0055B8"/>
                </a:solidFill>
                <a:effectLst/>
                <a:uLnTx/>
                <a:uFillTx/>
                <a:latin typeface="Klinic Slab 2"/>
                <a:ea typeface="Klinic Slab 2"/>
                <a:cs typeface="Klinic Slab 2"/>
                <a:sym typeface="Klinic Slab 2"/>
              </a:rPr>
              <a:t>th</a:t>
            </a:r>
            <a:r>
              <a:rPr kumimoji="0" lang="en-US" sz="1733" b="1" i="0" u="none" strike="noStrike" kern="1200" cap="none" spc="0" normalizeH="0" baseline="0" noProof="0" dirty="0">
                <a:ln>
                  <a:noFill/>
                </a:ln>
                <a:solidFill>
                  <a:srgbClr val="0055B8"/>
                </a:solidFill>
                <a:effectLst/>
                <a:uLnTx/>
                <a:uFillTx/>
                <a:latin typeface="Klinic Slab 2"/>
                <a:ea typeface="Klinic Slab 2"/>
                <a:cs typeface="Klinic Slab 2"/>
                <a:sym typeface="Klinic Slab 2"/>
              </a:rPr>
              <a:t> | </a:t>
            </a:r>
            <a:r>
              <a:rPr lang="en-US" sz="1733" b="1" kern="1200" dirty="0">
                <a:solidFill>
                  <a:srgbClr val="0055B8"/>
                </a:solidFill>
                <a:latin typeface="Klinic Slab 2"/>
                <a:ea typeface="Klinic Slab 2"/>
                <a:cs typeface="Klinic Slab 2"/>
                <a:sym typeface="Klinic Slab 2"/>
              </a:rPr>
              <a:t>2:15</a:t>
            </a:r>
            <a:r>
              <a:rPr kumimoji="0" lang="en-US" sz="1733" b="1" i="0" u="none" strike="noStrike" kern="1200" cap="none" spc="0" normalizeH="0" baseline="0" noProof="0" dirty="0">
                <a:ln>
                  <a:noFill/>
                </a:ln>
                <a:solidFill>
                  <a:srgbClr val="0055B8"/>
                </a:solidFill>
                <a:effectLst/>
                <a:uLnTx/>
                <a:uFillTx/>
                <a:latin typeface="Klinic Slab 2"/>
                <a:ea typeface="Klinic Slab 2"/>
                <a:cs typeface="Klinic Slab 2"/>
                <a:sym typeface="Klinic Slab 2"/>
              </a:rPr>
              <a:t>pm </a:t>
            </a:r>
          </a:p>
        </p:txBody>
      </p:sp>
      <p:sp>
        <p:nvSpPr>
          <p:cNvPr id="5" name="TextBox 5"/>
          <p:cNvSpPr txBox="1"/>
          <p:nvPr/>
        </p:nvSpPr>
        <p:spPr>
          <a:xfrm>
            <a:off x="720724" y="1967061"/>
            <a:ext cx="10911135" cy="1949252"/>
          </a:xfrm>
          <a:prstGeom prst="rect">
            <a:avLst/>
          </a:prstGeom>
        </p:spPr>
        <p:txBody>
          <a:bodyPr wrap="square" lIns="0" tIns="0" rIns="0" bIns="0" rtlCol="0" anchor="t">
            <a:spAutoFit/>
          </a:bodyPr>
          <a:lstStyle/>
          <a:p>
            <a:pPr marL="0" marR="0" lvl="0" indent="0" algn="l" defTabSz="609630" rtl="0" eaLnBrk="1" fontAlgn="auto" latinLnBrk="0" hangingPunct="1">
              <a:lnSpc>
                <a:spcPts val="758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5B8"/>
                </a:solidFill>
                <a:effectLst/>
                <a:uLnTx/>
                <a:uFillTx/>
                <a:latin typeface="Gotham"/>
                <a:ea typeface="Gotham"/>
                <a:cs typeface="Gotham"/>
                <a:sym typeface="Gotham"/>
              </a:rPr>
              <a:t>Skills for Disagreeing Better - Lessons from Braver Angels</a:t>
            </a:r>
          </a:p>
        </p:txBody>
      </p:sp>
      <p:sp>
        <p:nvSpPr>
          <p:cNvPr id="6" name="AutoShape 6"/>
          <p:cNvSpPr/>
          <p:nvPr/>
        </p:nvSpPr>
        <p:spPr>
          <a:xfrm>
            <a:off x="0" y="-19050"/>
            <a:ext cx="12192000" cy="0"/>
          </a:xfrm>
          <a:prstGeom prst="line">
            <a:avLst/>
          </a:prstGeom>
          <a:ln w="85725" cap="flat">
            <a:solidFill>
              <a:srgbClr val="4DBFAA"/>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52"/>
        <p:cNvGrpSpPr/>
        <p:nvPr/>
      </p:nvGrpSpPr>
      <p:grpSpPr>
        <a:xfrm>
          <a:off x="0" y="0"/>
          <a:ext cx="0" cy="0"/>
          <a:chOff x="0" y="0"/>
          <a:chExt cx="0" cy="0"/>
        </a:xfrm>
      </p:grpSpPr>
      <p:pic>
        <p:nvPicPr>
          <p:cNvPr id="253" name="Google Shape;253;p25"/>
          <p:cNvPicPr preferRelativeResize="0"/>
          <p:nvPr/>
        </p:nvPicPr>
        <p:blipFill rotWithShape="1">
          <a:blip r:embed="rId3">
            <a:alphaModFix/>
          </a:blip>
          <a:srcRect l="16317" b="9132"/>
          <a:stretch/>
        </p:blipFill>
        <p:spPr>
          <a:xfrm>
            <a:off x="-75" y="0"/>
            <a:ext cx="9473376" cy="6858000"/>
          </a:xfrm>
          <a:prstGeom prst="rect">
            <a:avLst/>
          </a:prstGeom>
          <a:noFill/>
          <a:ln>
            <a:noFill/>
          </a:ln>
        </p:spPr>
      </p:pic>
      <p:sp>
        <p:nvSpPr>
          <p:cNvPr id="254" name="Google Shape;254;p25"/>
          <p:cNvSpPr/>
          <p:nvPr/>
        </p:nvSpPr>
        <p:spPr>
          <a:xfrm flipH="1">
            <a:off x="4459500" y="0"/>
            <a:ext cx="77325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25"/>
          <p:cNvSpPr txBox="1">
            <a:spLocks noGrp="1"/>
          </p:cNvSpPr>
          <p:nvPr>
            <p:ph type="title"/>
          </p:nvPr>
        </p:nvSpPr>
        <p:spPr>
          <a:xfrm>
            <a:off x="7669800" y="2428951"/>
            <a:ext cx="4427400" cy="2000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a:t>#2</a:t>
            </a:r>
            <a:endParaRPr sz="4800"/>
          </a:p>
          <a:p>
            <a:pPr marL="0" lvl="0" indent="0" algn="l" rtl="0">
              <a:lnSpc>
                <a:spcPct val="90000"/>
              </a:lnSpc>
              <a:spcBef>
                <a:spcPts val="0"/>
              </a:spcBef>
              <a:spcAft>
                <a:spcPts val="0"/>
              </a:spcAft>
              <a:buSzPts val="6000"/>
              <a:buNone/>
            </a:pPr>
            <a:r>
              <a:rPr lang="en-US" sz="4000"/>
              <a:t>Connect First</a:t>
            </a:r>
            <a:endParaRPr sz="4000"/>
          </a:p>
          <a:p>
            <a:pPr marL="0" lvl="0" indent="0" algn="l" rtl="0">
              <a:lnSpc>
                <a:spcPct val="90000"/>
              </a:lnSpc>
              <a:spcBef>
                <a:spcPts val="0"/>
              </a:spcBef>
              <a:spcAft>
                <a:spcPts val="0"/>
              </a:spcAft>
              <a:buSzPts val="6000"/>
              <a:buNone/>
            </a:pPr>
            <a:r>
              <a:rPr lang="en-US" sz="4000"/>
              <a:t>Then</a:t>
            </a:r>
            <a:endParaRPr sz="4000"/>
          </a:p>
          <a:p>
            <a:pPr marL="0" lvl="0" indent="0" algn="l" rtl="0">
              <a:lnSpc>
                <a:spcPct val="90000"/>
              </a:lnSpc>
              <a:spcBef>
                <a:spcPts val="0"/>
              </a:spcBef>
              <a:spcAft>
                <a:spcPts val="0"/>
              </a:spcAft>
              <a:buSzPts val="6000"/>
              <a:buNone/>
            </a:pPr>
            <a:r>
              <a:rPr lang="en-US" sz="4000"/>
              <a:t>Share your Perspective</a:t>
            </a:r>
            <a:endParaRPr sz="4000"/>
          </a:p>
        </p:txBody>
      </p:sp>
      <p:sp>
        <p:nvSpPr>
          <p:cNvPr id="256" name="Google Shape;256;p25"/>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p25"/>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8" name="Google Shape;258;p25"/>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259" name="Google Shape;259;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pic>
        <p:nvPicPr>
          <p:cNvPr id="260" name="Google Shape;260;p25"/>
          <p:cNvPicPr preferRelativeResize="0"/>
          <p:nvPr/>
        </p:nvPicPr>
        <p:blipFill rotWithShape="1">
          <a:blip r:embed="rId5">
            <a:alphaModFix/>
          </a:blip>
          <a:srcRect/>
          <a:stretch/>
        </p:blipFill>
        <p:spPr>
          <a:xfrm>
            <a:off x="4321175" y="5043825"/>
            <a:ext cx="632425" cy="668000"/>
          </a:xfrm>
          <a:prstGeom prst="rect">
            <a:avLst/>
          </a:prstGeom>
          <a:noFill/>
          <a:ln>
            <a:noFill/>
          </a:ln>
        </p:spPr>
      </p:pic>
      <p:pic>
        <p:nvPicPr>
          <p:cNvPr id="2" name="Picture 1">
            <a:extLst>
              <a:ext uri="{FF2B5EF4-FFF2-40B4-BE49-F238E27FC236}">
                <a16:creationId xmlns:a16="http://schemas.microsoft.com/office/drawing/2014/main" id="{28A42A03-EF9E-8DCA-7157-31BF1E56259D}"/>
              </a:ext>
            </a:extLst>
          </p:cNvPr>
          <p:cNvPicPr>
            <a:picLocks noChangeAspect="1"/>
          </p:cNvPicPr>
          <p:nvPr/>
        </p:nvPicPr>
        <p:blipFill>
          <a:blip r:embed="rId6"/>
          <a:stretch>
            <a:fillRect/>
          </a:stretch>
        </p:blipFill>
        <p:spPr>
          <a:xfrm>
            <a:off x="8919201" y="64008"/>
            <a:ext cx="554784" cy="6462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65"/>
        <p:cNvGrpSpPr/>
        <p:nvPr/>
      </p:nvGrpSpPr>
      <p:grpSpPr>
        <a:xfrm>
          <a:off x="0" y="0"/>
          <a:ext cx="0" cy="0"/>
          <a:chOff x="0" y="0"/>
          <a:chExt cx="0" cy="0"/>
        </a:xfrm>
      </p:grpSpPr>
      <p:pic>
        <p:nvPicPr>
          <p:cNvPr id="266" name="Google Shape;266;p26"/>
          <p:cNvPicPr preferRelativeResize="0"/>
          <p:nvPr/>
        </p:nvPicPr>
        <p:blipFill rotWithShape="1">
          <a:blip r:embed="rId3">
            <a:alphaModFix/>
          </a:blip>
          <a:srcRect/>
          <a:stretch/>
        </p:blipFill>
        <p:spPr>
          <a:xfrm>
            <a:off x="0" y="0"/>
            <a:ext cx="9210066" cy="6907549"/>
          </a:xfrm>
          <a:prstGeom prst="rect">
            <a:avLst/>
          </a:prstGeom>
          <a:noFill/>
          <a:ln>
            <a:noFill/>
          </a:ln>
        </p:spPr>
      </p:pic>
      <p:sp>
        <p:nvSpPr>
          <p:cNvPr id="267" name="Google Shape;267;p26"/>
          <p:cNvSpPr/>
          <p:nvPr/>
        </p:nvSpPr>
        <p:spPr>
          <a:xfrm flipH="1">
            <a:off x="3715499" y="0"/>
            <a:ext cx="84804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26"/>
          <p:cNvSpPr txBox="1">
            <a:spLocks noGrp="1"/>
          </p:cNvSpPr>
          <p:nvPr>
            <p:ph type="title"/>
          </p:nvPr>
        </p:nvSpPr>
        <p:spPr>
          <a:xfrm>
            <a:off x="7768500" y="2820897"/>
            <a:ext cx="4427400" cy="1216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3600"/>
              <a:t>Essential</a:t>
            </a:r>
            <a:endParaRPr sz="3600"/>
          </a:p>
          <a:p>
            <a:pPr marL="0" lvl="0" indent="0" algn="l" rtl="0">
              <a:lnSpc>
                <a:spcPct val="90000"/>
              </a:lnSpc>
              <a:spcBef>
                <a:spcPts val="0"/>
              </a:spcBef>
              <a:spcAft>
                <a:spcPts val="0"/>
              </a:spcAft>
              <a:buSzPts val="6000"/>
              <a:buNone/>
            </a:pPr>
            <a:r>
              <a:rPr lang="en-US" sz="3600"/>
              <a:t>Skills</a:t>
            </a:r>
            <a:endParaRPr sz="3000"/>
          </a:p>
        </p:txBody>
      </p:sp>
      <p:sp>
        <p:nvSpPr>
          <p:cNvPr id="269" name="Google Shape;269;p26"/>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26"/>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1" name="Google Shape;271;p26"/>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272" name="Google Shape;272;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pic>
        <p:nvPicPr>
          <p:cNvPr id="2" name="Picture 1">
            <a:extLst>
              <a:ext uri="{FF2B5EF4-FFF2-40B4-BE49-F238E27FC236}">
                <a16:creationId xmlns:a16="http://schemas.microsoft.com/office/drawing/2014/main" id="{28EB96CF-0E82-12F5-557A-D37E25718B04}"/>
              </a:ext>
            </a:extLst>
          </p:cNvPr>
          <p:cNvPicPr>
            <a:picLocks noChangeAspect="1"/>
          </p:cNvPicPr>
          <p:nvPr/>
        </p:nvPicPr>
        <p:blipFill>
          <a:blip r:embed="rId5"/>
          <a:stretch>
            <a:fillRect/>
          </a:stretch>
        </p:blipFill>
        <p:spPr>
          <a:xfrm>
            <a:off x="8840584" y="49540"/>
            <a:ext cx="554784" cy="6462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77"/>
        <p:cNvGrpSpPr/>
        <p:nvPr/>
      </p:nvGrpSpPr>
      <p:grpSpPr>
        <a:xfrm>
          <a:off x="0" y="0"/>
          <a:ext cx="0" cy="0"/>
          <a:chOff x="0" y="0"/>
          <a:chExt cx="0" cy="0"/>
        </a:xfrm>
      </p:grpSpPr>
      <p:pic>
        <p:nvPicPr>
          <p:cNvPr id="278" name="Google Shape;278;p27"/>
          <p:cNvPicPr preferRelativeResize="0"/>
          <p:nvPr/>
        </p:nvPicPr>
        <p:blipFill rotWithShape="1">
          <a:blip r:embed="rId3">
            <a:alphaModFix/>
          </a:blip>
          <a:srcRect l="31852"/>
          <a:stretch/>
        </p:blipFill>
        <p:spPr>
          <a:xfrm>
            <a:off x="-73" y="0"/>
            <a:ext cx="7499251" cy="6858001"/>
          </a:xfrm>
          <a:prstGeom prst="rect">
            <a:avLst/>
          </a:prstGeom>
          <a:noFill/>
          <a:ln>
            <a:noFill/>
          </a:ln>
        </p:spPr>
      </p:pic>
      <p:sp>
        <p:nvSpPr>
          <p:cNvPr id="279" name="Google Shape;279;p27"/>
          <p:cNvSpPr/>
          <p:nvPr/>
        </p:nvSpPr>
        <p:spPr>
          <a:xfrm flipH="1">
            <a:off x="2070000" y="0"/>
            <a:ext cx="10122000" cy="68580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27"/>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1" name="Google Shape;281;p27"/>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27"/>
          <p:cNvSpPr txBox="1"/>
          <p:nvPr/>
        </p:nvSpPr>
        <p:spPr>
          <a:xfrm>
            <a:off x="5839775" y="939550"/>
            <a:ext cx="6302700" cy="5416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4800"/>
              <a:buFont typeface="Arial"/>
              <a:buNone/>
            </a:pPr>
            <a:r>
              <a:rPr lang="en-US" sz="4400" b="1"/>
              <a:t>LAPP Skills</a:t>
            </a:r>
            <a:endParaRPr sz="4400" b="1"/>
          </a:p>
          <a:p>
            <a:pPr marL="0" lvl="0" indent="0" algn="l" rtl="0">
              <a:spcBef>
                <a:spcPts val="0"/>
              </a:spcBef>
              <a:spcAft>
                <a:spcPts val="0"/>
              </a:spcAft>
              <a:buClr>
                <a:srgbClr val="000000"/>
              </a:buClr>
              <a:buSzPts val="4800"/>
              <a:buFont typeface="Arial"/>
              <a:buNone/>
            </a:pPr>
            <a:endParaRPr sz="1600"/>
          </a:p>
          <a:p>
            <a:pPr marL="0" lvl="0" indent="0" algn="l" rtl="0">
              <a:spcBef>
                <a:spcPts val="0"/>
              </a:spcBef>
              <a:spcAft>
                <a:spcPts val="0"/>
              </a:spcAft>
              <a:buClr>
                <a:srgbClr val="000000"/>
              </a:buClr>
              <a:buSzPts val="4800"/>
              <a:buFont typeface="Arial"/>
              <a:buNone/>
            </a:pPr>
            <a:r>
              <a:rPr lang="en-US" sz="3300" b="1"/>
              <a:t>Part 1: Listen to Understand</a:t>
            </a:r>
            <a:r>
              <a:rPr lang="en-US" sz="3300"/>
              <a:t> </a:t>
            </a:r>
            <a:endParaRPr sz="3300"/>
          </a:p>
          <a:p>
            <a:pPr marL="457200" lvl="0" indent="-438150" algn="l" rtl="0">
              <a:spcBef>
                <a:spcPts val="0"/>
              </a:spcBef>
              <a:spcAft>
                <a:spcPts val="0"/>
              </a:spcAft>
              <a:buSzPts val="3300"/>
              <a:buChar char="•"/>
            </a:pPr>
            <a:r>
              <a:rPr lang="en-US" sz="3300" b="1"/>
              <a:t>L</a:t>
            </a:r>
            <a:r>
              <a:rPr lang="en-US" sz="3300"/>
              <a:t>isten</a:t>
            </a:r>
            <a:endParaRPr sz="3300"/>
          </a:p>
          <a:p>
            <a:pPr marL="457200" lvl="0" indent="-438150" algn="l" rtl="0">
              <a:spcBef>
                <a:spcPts val="0"/>
              </a:spcBef>
              <a:spcAft>
                <a:spcPts val="0"/>
              </a:spcAft>
              <a:buSzPts val="3300"/>
              <a:buChar char="•"/>
            </a:pPr>
            <a:r>
              <a:rPr lang="en-US" sz="3300" b="1"/>
              <a:t>A</a:t>
            </a:r>
            <a:r>
              <a:rPr lang="en-US" sz="3300"/>
              <a:t>cknowledge/</a:t>
            </a:r>
            <a:r>
              <a:rPr lang="en-US" sz="3300" b="1"/>
              <a:t>A</a:t>
            </a:r>
            <a:r>
              <a:rPr lang="en-US" sz="3300"/>
              <a:t>gree</a:t>
            </a:r>
            <a:endParaRPr sz="3300"/>
          </a:p>
          <a:p>
            <a:pPr marL="0" lvl="0" indent="0" algn="l" rtl="0">
              <a:spcBef>
                <a:spcPts val="0"/>
              </a:spcBef>
              <a:spcAft>
                <a:spcPts val="0"/>
              </a:spcAft>
              <a:buNone/>
            </a:pPr>
            <a:endParaRPr sz="1000"/>
          </a:p>
          <a:p>
            <a:pPr marL="457200" lvl="0" indent="0" algn="l" rtl="0">
              <a:spcBef>
                <a:spcPts val="0"/>
              </a:spcBef>
              <a:spcAft>
                <a:spcPts val="0"/>
              </a:spcAft>
              <a:buNone/>
            </a:pPr>
            <a:r>
              <a:rPr lang="en-US" sz="3300" i="1"/>
              <a:t>Make sure you’ve made the other person feel heard.</a:t>
            </a:r>
            <a:endParaRPr sz="3300" i="1"/>
          </a:p>
          <a:p>
            <a:pPr marL="457200" lvl="0" indent="0" algn="l" rtl="0">
              <a:spcBef>
                <a:spcPts val="0"/>
              </a:spcBef>
              <a:spcAft>
                <a:spcPts val="0"/>
              </a:spcAft>
              <a:buNone/>
            </a:pPr>
            <a:endParaRPr sz="1000"/>
          </a:p>
          <a:p>
            <a:pPr marL="0" lvl="0" indent="0" algn="l" rtl="0">
              <a:spcBef>
                <a:spcPts val="0"/>
              </a:spcBef>
              <a:spcAft>
                <a:spcPts val="0"/>
              </a:spcAft>
              <a:buNone/>
            </a:pPr>
            <a:r>
              <a:rPr lang="en-US" sz="3000" b="1"/>
              <a:t>P</a:t>
            </a:r>
            <a:r>
              <a:rPr lang="en-US" sz="3300" b="1"/>
              <a:t>art 2:  Speaking Up</a:t>
            </a:r>
            <a:endParaRPr sz="3300" b="1"/>
          </a:p>
          <a:p>
            <a:pPr marL="457200" lvl="0" indent="-438150" algn="l" rtl="0">
              <a:spcBef>
                <a:spcPts val="0"/>
              </a:spcBef>
              <a:spcAft>
                <a:spcPts val="0"/>
              </a:spcAft>
              <a:buSzPts val="3300"/>
              <a:buChar char="•"/>
            </a:pPr>
            <a:r>
              <a:rPr lang="en-US" sz="3300" b="1"/>
              <a:t>P</a:t>
            </a:r>
            <a:r>
              <a:rPr lang="en-US" sz="3300"/>
              <a:t>ivot</a:t>
            </a:r>
            <a:endParaRPr sz="3300"/>
          </a:p>
          <a:p>
            <a:pPr marL="457200" lvl="0" indent="-438150" algn="l" rtl="0">
              <a:spcBef>
                <a:spcPts val="0"/>
              </a:spcBef>
              <a:spcAft>
                <a:spcPts val="0"/>
              </a:spcAft>
              <a:buSzPts val="3300"/>
              <a:buChar char="•"/>
            </a:pPr>
            <a:r>
              <a:rPr lang="en-US" sz="3300" b="1"/>
              <a:t>P</a:t>
            </a:r>
            <a:r>
              <a:rPr lang="en-US" sz="3300"/>
              <a:t>erspective</a:t>
            </a:r>
            <a:endParaRPr sz="3300"/>
          </a:p>
        </p:txBody>
      </p:sp>
      <p:pic>
        <p:nvPicPr>
          <p:cNvPr id="283" name="Google Shape;283;p27"/>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284" name="Google Shape;284;p2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pic>
        <p:nvPicPr>
          <p:cNvPr id="2" name="Picture 1">
            <a:extLst>
              <a:ext uri="{FF2B5EF4-FFF2-40B4-BE49-F238E27FC236}">
                <a16:creationId xmlns:a16="http://schemas.microsoft.com/office/drawing/2014/main" id="{A105A063-2ECD-6CB0-634A-D89ACFAB7549}"/>
              </a:ext>
            </a:extLst>
          </p:cNvPr>
          <p:cNvPicPr>
            <a:picLocks noChangeAspect="1"/>
          </p:cNvPicPr>
          <p:nvPr/>
        </p:nvPicPr>
        <p:blipFill>
          <a:blip r:embed="rId5"/>
          <a:stretch>
            <a:fillRect/>
          </a:stretch>
        </p:blipFill>
        <p:spPr>
          <a:xfrm>
            <a:off x="8844483" y="0"/>
            <a:ext cx="554784" cy="646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xEl>
                                              <p:pRg st="0" end="0"/>
                                            </p:txEl>
                                          </p:spTgt>
                                        </p:tgtEl>
                                        <p:attrNameLst>
                                          <p:attrName>style.visibility</p:attrName>
                                        </p:attrNameLst>
                                      </p:cBhvr>
                                      <p:to>
                                        <p:strVal val="visible"/>
                                      </p:to>
                                    </p:set>
                                    <p:animEffect transition="in" filter="fade">
                                      <p:cBhvr>
                                        <p:cTn id="7" dur="500"/>
                                        <p:tgtEl>
                                          <p:spTgt spid="28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2">
                                            <p:txEl>
                                              <p:pRg st="1" end="1"/>
                                            </p:txEl>
                                          </p:spTgt>
                                        </p:tgtEl>
                                        <p:attrNameLst>
                                          <p:attrName>style.visibility</p:attrName>
                                        </p:attrNameLst>
                                      </p:cBhvr>
                                      <p:to>
                                        <p:strVal val="visible"/>
                                      </p:to>
                                    </p:set>
                                    <p:animEffect transition="in" filter="fade">
                                      <p:cBhvr>
                                        <p:cTn id="10" dur="500"/>
                                        <p:tgtEl>
                                          <p:spTgt spid="28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2">
                                            <p:txEl>
                                              <p:pRg st="2" end="2"/>
                                            </p:txEl>
                                          </p:spTgt>
                                        </p:tgtEl>
                                        <p:attrNameLst>
                                          <p:attrName>style.visibility</p:attrName>
                                        </p:attrNameLst>
                                      </p:cBhvr>
                                      <p:to>
                                        <p:strVal val="visible"/>
                                      </p:to>
                                    </p:set>
                                    <p:animEffect transition="in" filter="fade">
                                      <p:cBhvr>
                                        <p:cTn id="13" dur="500"/>
                                        <p:tgtEl>
                                          <p:spTgt spid="28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82">
                                            <p:txEl>
                                              <p:pRg st="3" end="3"/>
                                            </p:txEl>
                                          </p:spTgt>
                                        </p:tgtEl>
                                        <p:attrNameLst>
                                          <p:attrName>style.visibility</p:attrName>
                                        </p:attrNameLst>
                                      </p:cBhvr>
                                      <p:to>
                                        <p:strVal val="visible"/>
                                      </p:to>
                                    </p:set>
                                    <p:animEffect transition="in" filter="fade">
                                      <p:cBhvr>
                                        <p:cTn id="16" dur="500"/>
                                        <p:tgtEl>
                                          <p:spTgt spid="28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82">
                                            <p:txEl>
                                              <p:pRg st="4" end="4"/>
                                            </p:txEl>
                                          </p:spTgt>
                                        </p:tgtEl>
                                        <p:attrNameLst>
                                          <p:attrName>style.visibility</p:attrName>
                                        </p:attrNameLst>
                                      </p:cBhvr>
                                      <p:to>
                                        <p:strVal val="visible"/>
                                      </p:to>
                                    </p:set>
                                    <p:animEffect transition="in" filter="fade">
                                      <p:cBhvr>
                                        <p:cTn id="19" dur="500"/>
                                        <p:tgtEl>
                                          <p:spTgt spid="28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82">
                                            <p:txEl>
                                              <p:pRg st="5" end="5"/>
                                            </p:txEl>
                                          </p:spTgt>
                                        </p:tgtEl>
                                        <p:attrNameLst>
                                          <p:attrName>style.visibility</p:attrName>
                                        </p:attrNameLst>
                                      </p:cBhvr>
                                      <p:to>
                                        <p:strVal val="visible"/>
                                      </p:to>
                                    </p:set>
                                    <p:animEffect transition="in" filter="fade">
                                      <p:cBhvr>
                                        <p:cTn id="22" dur="500"/>
                                        <p:tgtEl>
                                          <p:spTgt spid="28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82">
                                            <p:txEl>
                                              <p:pRg st="6" end="6"/>
                                            </p:txEl>
                                          </p:spTgt>
                                        </p:tgtEl>
                                        <p:attrNameLst>
                                          <p:attrName>style.visibility</p:attrName>
                                        </p:attrNameLst>
                                      </p:cBhvr>
                                      <p:to>
                                        <p:strVal val="visible"/>
                                      </p:to>
                                    </p:set>
                                    <p:animEffect transition="in" filter="fade">
                                      <p:cBhvr>
                                        <p:cTn id="25" dur="500"/>
                                        <p:tgtEl>
                                          <p:spTgt spid="28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82">
                                            <p:txEl>
                                              <p:pRg st="7" end="7"/>
                                            </p:txEl>
                                          </p:spTgt>
                                        </p:tgtEl>
                                        <p:attrNameLst>
                                          <p:attrName>style.visibility</p:attrName>
                                        </p:attrNameLst>
                                      </p:cBhvr>
                                      <p:to>
                                        <p:strVal val="visible"/>
                                      </p:to>
                                    </p:set>
                                    <p:animEffect transition="in" filter="fade">
                                      <p:cBhvr>
                                        <p:cTn id="28" dur="500"/>
                                        <p:tgtEl>
                                          <p:spTgt spid="282">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82">
                                            <p:txEl>
                                              <p:pRg st="8" end="8"/>
                                            </p:txEl>
                                          </p:spTgt>
                                        </p:tgtEl>
                                        <p:attrNameLst>
                                          <p:attrName>style.visibility</p:attrName>
                                        </p:attrNameLst>
                                      </p:cBhvr>
                                      <p:to>
                                        <p:strVal val="visible"/>
                                      </p:to>
                                    </p:set>
                                    <p:animEffect transition="in" filter="fade">
                                      <p:cBhvr>
                                        <p:cTn id="31" dur="500"/>
                                        <p:tgtEl>
                                          <p:spTgt spid="282">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82">
                                            <p:txEl>
                                              <p:pRg st="9" end="9"/>
                                            </p:txEl>
                                          </p:spTgt>
                                        </p:tgtEl>
                                        <p:attrNameLst>
                                          <p:attrName>style.visibility</p:attrName>
                                        </p:attrNameLst>
                                      </p:cBhvr>
                                      <p:to>
                                        <p:strVal val="visible"/>
                                      </p:to>
                                    </p:set>
                                    <p:animEffect transition="in" filter="fade">
                                      <p:cBhvr>
                                        <p:cTn id="34" dur="500"/>
                                        <p:tgtEl>
                                          <p:spTgt spid="282">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82">
                                            <p:txEl>
                                              <p:pRg st="10" end="10"/>
                                            </p:txEl>
                                          </p:spTgt>
                                        </p:tgtEl>
                                        <p:attrNameLst>
                                          <p:attrName>style.visibility</p:attrName>
                                        </p:attrNameLst>
                                      </p:cBhvr>
                                      <p:to>
                                        <p:strVal val="visible"/>
                                      </p:to>
                                    </p:set>
                                    <p:animEffect transition="in" filter="fade">
                                      <p:cBhvr>
                                        <p:cTn id="37" dur="500"/>
                                        <p:tgtEl>
                                          <p:spTgt spid="28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89"/>
        <p:cNvGrpSpPr/>
        <p:nvPr/>
      </p:nvGrpSpPr>
      <p:grpSpPr>
        <a:xfrm>
          <a:off x="0" y="0"/>
          <a:ext cx="0" cy="0"/>
          <a:chOff x="0" y="0"/>
          <a:chExt cx="0" cy="0"/>
        </a:xfrm>
      </p:grpSpPr>
      <p:pic>
        <p:nvPicPr>
          <p:cNvPr id="290" name="Google Shape;290;p28"/>
          <p:cNvPicPr preferRelativeResize="0"/>
          <p:nvPr/>
        </p:nvPicPr>
        <p:blipFill rotWithShape="1">
          <a:blip r:embed="rId3">
            <a:alphaModFix/>
          </a:blip>
          <a:srcRect l="12087"/>
          <a:stretch/>
        </p:blipFill>
        <p:spPr>
          <a:xfrm>
            <a:off x="-75" y="76200"/>
            <a:ext cx="10718049" cy="6858000"/>
          </a:xfrm>
          <a:prstGeom prst="rect">
            <a:avLst/>
          </a:prstGeom>
          <a:noFill/>
          <a:ln>
            <a:noFill/>
          </a:ln>
        </p:spPr>
      </p:pic>
      <p:sp>
        <p:nvSpPr>
          <p:cNvPr id="291" name="Google Shape;291;p28"/>
          <p:cNvSpPr/>
          <p:nvPr/>
        </p:nvSpPr>
        <p:spPr>
          <a:xfrm flipH="1">
            <a:off x="5393100" y="0"/>
            <a:ext cx="67989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p28"/>
          <p:cNvSpPr txBox="1">
            <a:spLocks noGrp="1"/>
          </p:cNvSpPr>
          <p:nvPr>
            <p:ph type="title"/>
          </p:nvPr>
        </p:nvSpPr>
        <p:spPr>
          <a:xfrm>
            <a:off x="8307650" y="2516375"/>
            <a:ext cx="3888300" cy="907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a:t>Acknowledge</a:t>
            </a:r>
            <a:endParaRPr sz="4800"/>
          </a:p>
        </p:txBody>
      </p:sp>
      <p:sp>
        <p:nvSpPr>
          <p:cNvPr id="293" name="Google Shape;293;p28"/>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4" name="Google Shape;294;p28"/>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5" name="Google Shape;295;p28"/>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296" name="Google Shape;296;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pic>
        <p:nvPicPr>
          <p:cNvPr id="297" name="Google Shape;297;p28"/>
          <p:cNvPicPr preferRelativeResize="0"/>
          <p:nvPr/>
        </p:nvPicPr>
        <p:blipFill rotWithShape="1">
          <a:blip r:embed="rId5">
            <a:alphaModFix/>
          </a:blip>
          <a:srcRect/>
          <a:stretch/>
        </p:blipFill>
        <p:spPr>
          <a:xfrm rot="360063">
            <a:off x="3914775" y="4973975"/>
            <a:ext cx="377850" cy="399100"/>
          </a:xfrm>
          <a:prstGeom prst="rect">
            <a:avLst/>
          </a:prstGeom>
          <a:noFill/>
          <a:ln>
            <a:noFill/>
          </a:ln>
        </p:spPr>
      </p:pic>
      <p:pic>
        <p:nvPicPr>
          <p:cNvPr id="2" name="Picture 1">
            <a:extLst>
              <a:ext uri="{FF2B5EF4-FFF2-40B4-BE49-F238E27FC236}">
                <a16:creationId xmlns:a16="http://schemas.microsoft.com/office/drawing/2014/main" id="{0E0B233C-9E69-AB30-B139-AC88AC1F2C5C}"/>
              </a:ext>
            </a:extLst>
          </p:cNvPr>
          <p:cNvPicPr>
            <a:picLocks noChangeAspect="1"/>
          </p:cNvPicPr>
          <p:nvPr/>
        </p:nvPicPr>
        <p:blipFill>
          <a:blip r:embed="rId6"/>
          <a:stretch>
            <a:fillRect/>
          </a:stretch>
        </p:blipFill>
        <p:spPr>
          <a:xfrm>
            <a:off x="8890065" y="39135"/>
            <a:ext cx="554784" cy="64623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02"/>
        <p:cNvGrpSpPr/>
        <p:nvPr/>
      </p:nvGrpSpPr>
      <p:grpSpPr>
        <a:xfrm>
          <a:off x="0" y="0"/>
          <a:ext cx="0" cy="0"/>
          <a:chOff x="0" y="0"/>
          <a:chExt cx="0" cy="0"/>
        </a:xfrm>
      </p:grpSpPr>
      <p:pic>
        <p:nvPicPr>
          <p:cNvPr id="303" name="Google Shape;303;p29"/>
          <p:cNvPicPr preferRelativeResize="0"/>
          <p:nvPr/>
        </p:nvPicPr>
        <p:blipFill rotWithShape="1">
          <a:blip r:embed="rId3">
            <a:alphaModFix/>
          </a:blip>
          <a:srcRect l="19054" t="14520" b="3813"/>
          <a:stretch/>
        </p:blipFill>
        <p:spPr>
          <a:xfrm>
            <a:off x="-75" y="0"/>
            <a:ext cx="9062700" cy="6858000"/>
          </a:xfrm>
          <a:prstGeom prst="rect">
            <a:avLst/>
          </a:prstGeom>
          <a:noFill/>
          <a:ln>
            <a:noFill/>
          </a:ln>
        </p:spPr>
      </p:pic>
      <p:sp>
        <p:nvSpPr>
          <p:cNvPr id="304" name="Google Shape;304;p29"/>
          <p:cNvSpPr/>
          <p:nvPr/>
        </p:nvSpPr>
        <p:spPr>
          <a:xfrm flipH="1">
            <a:off x="4903500" y="0"/>
            <a:ext cx="72885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29"/>
          <p:cNvSpPr txBox="1">
            <a:spLocks noGrp="1"/>
          </p:cNvSpPr>
          <p:nvPr>
            <p:ph type="title"/>
          </p:nvPr>
        </p:nvSpPr>
        <p:spPr>
          <a:xfrm>
            <a:off x="8610600" y="3085375"/>
            <a:ext cx="3507900" cy="892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a:t>Agree</a:t>
            </a:r>
            <a:endParaRPr sz="4800"/>
          </a:p>
        </p:txBody>
      </p:sp>
      <p:sp>
        <p:nvSpPr>
          <p:cNvPr id="306" name="Google Shape;306;p29"/>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29"/>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8" name="Google Shape;308;p29"/>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309" name="Google Shape;309;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pic>
        <p:nvPicPr>
          <p:cNvPr id="2" name="Picture 1">
            <a:extLst>
              <a:ext uri="{FF2B5EF4-FFF2-40B4-BE49-F238E27FC236}">
                <a16:creationId xmlns:a16="http://schemas.microsoft.com/office/drawing/2014/main" id="{A0F4E106-327B-1B62-CD03-B828DC8A89B1}"/>
              </a:ext>
            </a:extLst>
          </p:cNvPr>
          <p:cNvPicPr>
            <a:picLocks noChangeAspect="1"/>
          </p:cNvPicPr>
          <p:nvPr/>
        </p:nvPicPr>
        <p:blipFill>
          <a:blip r:embed="rId5"/>
          <a:stretch>
            <a:fillRect/>
          </a:stretch>
        </p:blipFill>
        <p:spPr>
          <a:xfrm>
            <a:off x="8868867" y="39135"/>
            <a:ext cx="554784" cy="6462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14"/>
        <p:cNvGrpSpPr/>
        <p:nvPr/>
      </p:nvGrpSpPr>
      <p:grpSpPr>
        <a:xfrm>
          <a:off x="0" y="0"/>
          <a:ext cx="0" cy="0"/>
          <a:chOff x="0" y="0"/>
          <a:chExt cx="0" cy="0"/>
        </a:xfrm>
      </p:grpSpPr>
      <p:pic>
        <p:nvPicPr>
          <p:cNvPr id="315" name="Google Shape;315;p30"/>
          <p:cNvPicPr preferRelativeResize="0"/>
          <p:nvPr/>
        </p:nvPicPr>
        <p:blipFill rotWithShape="1">
          <a:blip r:embed="rId3">
            <a:alphaModFix/>
          </a:blip>
          <a:srcRect l="9999"/>
          <a:stretch/>
        </p:blipFill>
        <p:spPr>
          <a:xfrm>
            <a:off x="0" y="0"/>
            <a:ext cx="8229525" cy="6858000"/>
          </a:xfrm>
          <a:prstGeom prst="rect">
            <a:avLst/>
          </a:prstGeom>
          <a:noFill/>
          <a:ln>
            <a:noFill/>
          </a:ln>
        </p:spPr>
      </p:pic>
      <p:sp>
        <p:nvSpPr>
          <p:cNvPr id="316" name="Google Shape;316;p30"/>
          <p:cNvSpPr/>
          <p:nvPr/>
        </p:nvSpPr>
        <p:spPr>
          <a:xfrm flipH="1">
            <a:off x="4903500" y="0"/>
            <a:ext cx="72885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30"/>
          <p:cNvSpPr txBox="1">
            <a:spLocks noGrp="1"/>
          </p:cNvSpPr>
          <p:nvPr>
            <p:ph type="title"/>
          </p:nvPr>
        </p:nvSpPr>
        <p:spPr>
          <a:xfrm>
            <a:off x="8610600" y="3085375"/>
            <a:ext cx="3507900" cy="892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a:t>Perspective</a:t>
            </a:r>
            <a:endParaRPr sz="4800"/>
          </a:p>
        </p:txBody>
      </p:sp>
      <p:sp>
        <p:nvSpPr>
          <p:cNvPr id="318" name="Google Shape;318;p30"/>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30"/>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0" name="Google Shape;320;p30"/>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321" name="Google Shape;321;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pic>
        <p:nvPicPr>
          <p:cNvPr id="322" name="Google Shape;322;p30"/>
          <p:cNvPicPr preferRelativeResize="0"/>
          <p:nvPr/>
        </p:nvPicPr>
        <p:blipFill rotWithShape="1">
          <a:blip r:embed="rId5">
            <a:alphaModFix/>
          </a:blip>
          <a:srcRect/>
          <a:stretch/>
        </p:blipFill>
        <p:spPr>
          <a:xfrm rot="-1649319">
            <a:off x="1358918" y="3489401"/>
            <a:ext cx="382212" cy="341224"/>
          </a:xfrm>
          <a:prstGeom prst="rect">
            <a:avLst/>
          </a:prstGeom>
          <a:noFill/>
          <a:ln>
            <a:noFill/>
          </a:ln>
        </p:spPr>
      </p:pic>
      <p:pic>
        <p:nvPicPr>
          <p:cNvPr id="323" name="Google Shape;323;p30"/>
          <p:cNvPicPr preferRelativeResize="0"/>
          <p:nvPr/>
        </p:nvPicPr>
        <p:blipFill rotWithShape="1">
          <a:blip r:embed="rId5">
            <a:alphaModFix/>
          </a:blip>
          <a:srcRect/>
          <a:stretch/>
        </p:blipFill>
        <p:spPr>
          <a:xfrm rot="812087">
            <a:off x="5718193" y="3360863"/>
            <a:ext cx="382212" cy="341224"/>
          </a:xfrm>
          <a:prstGeom prst="rect">
            <a:avLst/>
          </a:prstGeom>
          <a:noFill/>
          <a:ln>
            <a:noFill/>
          </a:ln>
        </p:spPr>
      </p:pic>
      <p:pic>
        <p:nvPicPr>
          <p:cNvPr id="2" name="Picture 1">
            <a:extLst>
              <a:ext uri="{FF2B5EF4-FFF2-40B4-BE49-F238E27FC236}">
                <a16:creationId xmlns:a16="http://schemas.microsoft.com/office/drawing/2014/main" id="{3D68322F-73A0-1BF1-C6E0-CA5CBEDB23DC}"/>
              </a:ext>
            </a:extLst>
          </p:cNvPr>
          <p:cNvPicPr>
            <a:picLocks noChangeAspect="1"/>
          </p:cNvPicPr>
          <p:nvPr/>
        </p:nvPicPr>
        <p:blipFill>
          <a:blip r:embed="rId6"/>
          <a:stretch>
            <a:fillRect/>
          </a:stretch>
        </p:blipFill>
        <p:spPr>
          <a:xfrm>
            <a:off x="8894015" y="-20564"/>
            <a:ext cx="554784" cy="6462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28"/>
        <p:cNvGrpSpPr/>
        <p:nvPr/>
      </p:nvGrpSpPr>
      <p:grpSpPr>
        <a:xfrm>
          <a:off x="0" y="0"/>
          <a:ext cx="0" cy="0"/>
          <a:chOff x="0" y="0"/>
          <a:chExt cx="0" cy="0"/>
        </a:xfrm>
      </p:grpSpPr>
      <p:pic>
        <p:nvPicPr>
          <p:cNvPr id="329" name="Google Shape;329;p31"/>
          <p:cNvPicPr preferRelativeResize="0"/>
          <p:nvPr/>
        </p:nvPicPr>
        <p:blipFill rotWithShape="1">
          <a:blip r:embed="rId3">
            <a:alphaModFix/>
          </a:blip>
          <a:srcRect l="11855"/>
          <a:stretch/>
        </p:blipFill>
        <p:spPr>
          <a:xfrm>
            <a:off x="-75" y="0"/>
            <a:ext cx="9067800" cy="6858000"/>
          </a:xfrm>
          <a:prstGeom prst="rect">
            <a:avLst/>
          </a:prstGeom>
          <a:noFill/>
          <a:ln>
            <a:noFill/>
          </a:ln>
        </p:spPr>
      </p:pic>
      <p:sp>
        <p:nvSpPr>
          <p:cNvPr id="330" name="Google Shape;330;p31"/>
          <p:cNvSpPr/>
          <p:nvPr/>
        </p:nvSpPr>
        <p:spPr>
          <a:xfrm flipH="1">
            <a:off x="4878000" y="0"/>
            <a:ext cx="73140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p31"/>
          <p:cNvSpPr txBox="1">
            <a:spLocks noGrp="1"/>
          </p:cNvSpPr>
          <p:nvPr>
            <p:ph type="title"/>
          </p:nvPr>
        </p:nvSpPr>
        <p:spPr>
          <a:xfrm>
            <a:off x="7768500" y="2617975"/>
            <a:ext cx="4427400" cy="1915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a:t>Skills+Practice</a:t>
            </a:r>
            <a:endParaRPr sz="4800"/>
          </a:p>
          <a:p>
            <a:pPr marL="0" lvl="0" indent="0" algn="l" rtl="0">
              <a:lnSpc>
                <a:spcPct val="90000"/>
              </a:lnSpc>
              <a:spcBef>
                <a:spcPts val="0"/>
              </a:spcBef>
              <a:spcAft>
                <a:spcPts val="0"/>
              </a:spcAft>
              <a:buSzPts val="6000"/>
              <a:buNone/>
            </a:pPr>
            <a:endParaRPr sz="4800"/>
          </a:p>
          <a:p>
            <a:pPr marL="0" lvl="0" indent="0" algn="l" rtl="0">
              <a:lnSpc>
                <a:spcPct val="90000"/>
              </a:lnSpc>
              <a:spcBef>
                <a:spcPts val="0"/>
              </a:spcBef>
              <a:spcAft>
                <a:spcPts val="0"/>
              </a:spcAft>
              <a:buSzPts val="6000"/>
              <a:buNone/>
            </a:pPr>
            <a:r>
              <a:rPr lang="en-US" sz="4800"/>
              <a:t>Agree</a:t>
            </a:r>
            <a:endParaRPr sz="4800"/>
          </a:p>
        </p:txBody>
      </p:sp>
      <p:sp>
        <p:nvSpPr>
          <p:cNvPr id="332" name="Google Shape;332;p31"/>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31"/>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 name="Google Shape;334;p31"/>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335" name="Google Shape;335;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pic>
        <p:nvPicPr>
          <p:cNvPr id="2" name="Picture 1">
            <a:extLst>
              <a:ext uri="{FF2B5EF4-FFF2-40B4-BE49-F238E27FC236}">
                <a16:creationId xmlns:a16="http://schemas.microsoft.com/office/drawing/2014/main" id="{3DFA70E2-F62A-3924-BE64-A35C1E519287}"/>
              </a:ext>
            </a:extLst>
          </p:cNvPr>
          <p:cNvPicPr>
            <a:picLocks noChangeAspect="1"/>
          </p:cNvPicPr>
          <p:nvPr/>
        </p:nvPicPr>
        <p:blipFill>
          <a:blip r:embed="rId5"/>
          <a:stretch>
            <a:fillRect/>
          </a:stretch>
        </p:blipFill>
        <p:spPr>
          <a:xfrm>
            <a:off x="8864169" y="49540"/>
            <a:ext cx="554784" cy="6462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40"/>
        <p:cNvGrpSpPr/>
        <p:nvPr/>
      </p:nvGrpSpPr>
      <p:grpSpPr>
        <a:xfrm>
          <a:off x="0" y="0"/>
          <a:ext cx="0" cy="0"/>
          <a:chOff x="0" y="0"/>
          <a:chExt cx="0" cy="0"/>
        </a:xfrm>
      </p:grpSpPr>
      <p:sp>
        <p:nvSpPr>
          <p:cNvPr id="341" name="Google Shape;341;p32"/>
          <p:cNvSpPr/>
          <p:nvPr/>
        </p:nvSpPr>
        <p:spPr>
          <a:xfrm flipH="1">
            <a:off x="3711599" y="0"/>
            <a:ext cx="84804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32"/>
          <p:cNvSpPr txBox="1">
            <a:spLocks noGrp="1"/>
          </p:cNvSpPr>
          <p:nvPr>
            <p:ph type="title"/>
          </p:nvPr>
        </p:nvSpPr>
        <p:spPr>
          <a:xfrm>
            <a:off x="8258130" y="1817371"/>
            <a:ext cx="3448140" cy="3075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dirty="0"/>
              <a:t>Agree</a:t>
            </a:r>
            <a:endParaRPr sz="4800" dirty="0"/>
          </a:p>
          <a:p>
            <a:pPr marL="0" lvl="0" indent="0" algn="l" rtl="0">
              <a:lnSpc>
                <a:spcPct val="90000"/>
              </a:lnSpc>
              <a:spcBef>
                <a:spcPts val="0"/>
              </a:spcBef>
              <a:spcAft>
                <a:spcPts val="0"/>
              </a:spcAft>
              <a:buSzPts val="6000"/>
              <a:buNone/>
            </a:pPr>
            <a:endParaRPr sz="4800" dirty="0"/>
          </a:p>
          <a:p>
            <a:pPr marL="0" lvl="0" indent="0" algn="l" rtl="0">
              <a:lnSpc>
                <a:spcPct val="90000"/>
              </a:lnSpc>
              <a:spcBef>
                <a:spcPts val="0"/>
              </a:spcBef>
              <a:spcAft>
                <a:spcPts val="0"/>
              </a:spcAft>
              <a:buSzPts val="6000"/>
              <a:buNone/>
            </a:pPr>
            <a:r>
              <a:rPr lang="en-US" sz="4800" dirty="0"/>
              <a:t>Practice</a:t>
            </a:r>
            <a:endParaRPr sz="4800" dirty="0"/>
          </a:p>
          <a:p>
            <a:pPr marL="0" lvl="0" indent="0" algn="l" rtl="0">
              <a:lnSpc>
                <a:spcPct val="90000"/>
              </a:lnSpc>
              <a:spcBef>
                <a:spcPts val="0"/>
              </a:spcBef>
              <a:spcAft>
                <a:spcPts val="0"/>
              </a:spcAft>
              <a:buSzPts val="6000"/>
              <a:buNone/>
            </a:pPr>
            <a:endParaRPr sz="4800" dirty="0"/>
          </a:p>
          <a:p>
            <a:pPr marL="0" lvl="0" indent="0" algn="l" rtl="0">
              <a:lnSpc>
                <a:spcPct val="90000"/>
              </a:lnSpc>
              <a:spcBef>
                <a:spcPts val="0"/>
              </a:spcBef>
              <a:spcAft>
                <a:spcPts val="0"/>
              </a:spcAft>
              <a:buSzPts val="6000"/>
              <a:buNone/>
            </a:pPr>
            <a:r>
              <a:rPr lang="en-US" sz="3000" i="1" u="sng" dirty="0"/>
              <a:t>Prompt 1</a:t>
            </a:r>
            <a:endParaRPr sz="3000" i="1" u="sng" dirty="0"/>
          </a:p>
        </p:txBody>
      </p:sp>
      <p:sp>
        <p:nvSpPr>
          <p:cNvPr id="343" name="Google Shape;343;p32"/>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p32"/>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5" name="Google Shape;345;p32"/>
          <p:cNvPicPr preferRelativeResize="0"/>
          <p:nvPr/>
        </p:nvPicPr>
        <p:blipFill rotWithShape="1">
          <a:blip r:embed="rId3">
            <a:alphaModFix/>
          </a:blip>
          <a:srcRect l="18267"/>
          <a:stretch/>
        </p:blipFill>
        <p:spPr>
          <a:xfrm>
            <a:off x="9448799" y="49540"/>
            <a:ext cx="2693669" cy="475492"/>
          </a:xfrm>
          <a:prstGeom prst="rect">
            <a:avLst/>
          </a:prstGeom>
          <a:noFill/>
          <a:ln>
            <a:noFill/>
          </a:ln>
        </p:spPr>
      </p:pic>
      <p:sp>
        <p:nvSpPr>
          <p:cNvPr id="346" name="Google Shape;346;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pic>
        <p:nvPicPr>
          <p:cNvPr id="2" name="Picture 1">
            <a:extLst>
              <a:ext uri="{FF2B5EF4-FFF2-40B4-BE49-F238E27FC236}">
                <a16:creationId xmlns:a16="http://schemas.microsoft.com/office/drawing/2014/main" id="{896DFFDC-174E-9919-32C3-AE685AB53FEA}"/>
              </a:ext>
            </a:extLst>
          </p:cNvPr>
          <p:cNvPicPr>
            <a:picLocks noChangeAspect="1"/>
          </p:cNvPicPr>
          <p:nvPr/>
        </p:nvPicPr>
        <p:blipFill>
          <a:blip r:embed="rId4"/>
          <a:stretch>
            <a:fillRect/>
          </a:stretch>
        </p:blipFill>
        <p:spPr>
          <a:xfrm>
            <a:off x="8844484" y="49540"/>
            <a:ext cx="554784" cy="646232"/>
          </a:xfrm>
          <a:prstGeom prst="rect">
            <a:avLst/>
          </a:prstGeom>
        </p:spPr>
      </p:pic>
      <p:sp>
        <p:nvSpPr>
          <p:cNvPr id="3" name="Speech Bubble: Oval 2">
            <a:extLst>
              <a:ext uri="{FF2B5EF4-FFF2-40B4-BE49-F238E27FC236}">
                <a16:creationId xmlns:a16="http://schemas.microsoft.com/office/drawing/2014/main" id="{AD7ABBCE-A040-98E5-E9BE-1669839F4312}"/>
              </a:ext>
            </a:extLst>
          </p:cNvPr>
          <p:cNvSpPr/>
          <p:nvPr/>
        </p:nvSpPr>
        <p:spPr>
          <a:xfrm>
            <a:off x="1167866" y="219307"/>
            <a:ext cx="6781800" cy="5786027"/>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8EF25B-F00E-0817-4088-71E356E108EA}"/>
              </a:ext>
            </a:extLst>
          </p:cNvPr>
          <p:cNvSpPr txBox="1"/>
          <p:nvPr/>
        </p:nvSpPr>
        <p:spPr>
          <a:xfrm>
            <a:off x="2128938" y="911717"/>
            <a:ext cx="5413248" cy="4401205"/>
          </a:xfrm>
          <a:prstGeom prst="rect">
            <a:avLst/>
          </a:prstGeom>
          <a:noFill/>
        </p:spPr>
        <p:txBody>
          <a:bodyPr wrap="square" rtlCol="0">
            <a:spAutoFit/>
          </a:bodyPr>
          <a:lstStyle/>
          <a:p>
            <a:r>
              <a:rPr lang="en-US" sz="2000" b="1" i="1" dirty="0"/>
              <a:t>For Low-Income, High-Density Housing:</a:t>
            </a:r>
          </a:p>
          <a:p>
            <a:r>
              <a:rPr lang="en-US" sz="2000" dirty="0"/>
              <a:t>Home prices are sky high.  Working people simply can’t afford the American Dream: owning their own home.  I want that golf course to be high-density housing.   That way, people can live and work in our city.  It will give them a chance to build equity rather than pay rent. Besides, golf courses guzzle up water for those rich people who can actually afford the game.   Those selfish, “NIMBY“- not in my backyard people are only thinking of themselves. Sure, they talk a good line of helping people get homes, but not when it affects their community.  How hypocritical!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52"/>
        <p:cNvGrpSpPr/>
        <p:nvPr/>
      </p:nvGrpSpPr>
      <p:grpSpPr>
        <a:xfrm>
          <a:off x="0" y="0"/>
          <a:ext cx="0" cy="0"/>
          <a:chOff x="0" y="0"/>
          <a:chExt cx="0" cy="0"/>
        </a:xfrm>
      </p:grpSpPr>
      <p:sp>
        <p:nvSpPr>
          <p:cNvPr id="353" name="Google Shape;353;p33"/>
          <p:cNvSpPr/>
          <p:nvPr/>
        </p:nvSpPr>
        <p:spPr>
          <a:xfrm flipH="1">
            <a:off x="3711599" y="0"/>
            <a:ext cx="84804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 name="Google Shape;354;p33"/>
          <p:cNvSpPr txBox="1">
            <a:spLocks noGrp="1"/>
          </p:cNvSpPr>
          <p:nvPr>
            <p:ph type="title"/>
          </p:nvPr>
        </p:nvSpPr>
        <p:spPr>
          <a:xfrm>
            <a:off x="7768500" y="1834425"/>
            <a:ext cx="4427400" cy="3075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dirty="0"/>
              <a:t>Agree</a:t>
            </a:r>
            <a:endParaRPr sz="4800" dirty="0"/>
          </a:p>
          <a:p>
            <a:pPr marL="0" lvl="0" indent="0" algn="l" rtl="0">
              <a:lnSpc>
                <a:spcPct val="90000"/>
              </a:lnSpc>
              <a:spcBef>
                <a:spcPts val="0"/>
              </a:spcBef>
              <a:spcAft>
                <a:spcPts val="0"/>
              </a:spcAft>
              <a:buSzPts val="6000"/>
              <a:buNone/>
            </a:pPr>
            <a:endParaRPr sz="4800" dirty="0"/>
          </a:p>
          <a:p>
            <a:pPr marL="0" lvl="0" indent="0" algn="l" rtl="0">
              <a:lnSpc>
                <a:spcPct val="90000"/>
              </a:lnSpc>
              <a:spcBef>
                <a:spcPts val="0"/>
              </a:spcBef>
              <a:spcAft>
                <a:spcPts val="0"/>
              </a:spcAft>
              <a:buSzPts val="6000"/>
              <a:buNone/>
            </a:pPr>
            <a:r>
              <a:rPr lang="en-US" sz="4800" dirty="0"/>
              <a:t>Practice</a:t>
            </a:r>
            <a:endParaRPr sz="4800" dirty="0"/>
          </a:p>
          <a:p>
            <a:pPr marL="0" lvl="0" indent="0" algn="l" rtl="0">
              <a:lnSpc>
                <a:spcPct val="90000"/>
              </a:lnSpc>
              <a:spcBef>
                <a:spcPts val="0"/>
              </a:spcBef>
              <a:spcAft>
                <a:spcPts val="0"/>
              </a:spcAft>
              <a:buSzPts val="6000"/>
              <a:buNone/>
            </a:pPr>
            <a:endParaRPr sz="4800" dirty="0"/>
          </a:p>
          <a:p>
            <a:pPr marL="0" lvl="0" indent="0" algn="l" rtl="0">
              <a:lnSpc>
                <a:spcPct val="90000"/>
              </a:lnSpc>
              <a:spcBef>
                <a:spcPts val="0"/>
              </a:spcBef>
              <a:spcAft>
                <a:spcPts val="0"/>
              </a:spcAft>
              <a:buSzPts val="6000"/>
              <a:buNone/>
            </a:pPr>
            <a:r>
              <a:rPr lang="en-US" sz="3000" i="1" u="sng" dirty="0"/>
              <a:t>Prompt 2</a:t>
            </a:r>
            <a:endParaRPr sz="3000" i="1" u="sng" dirty="0"/>
          </a:p>
        </p:txBody>
      </p:sp>
      <p:sp>
        <p:nvSpPr>
          <p:cNvPr id="355" name="Google Shape;355;p33"/>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p33"/>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7" name="Google Shape;357;p33"/>
          <p:cNvPicPr preferRelativeResize="0"/>
          <p:nvPr/>
        </p:nvPicPr>
        <p:blipFill rotWithShape="1">
          <a:blip r:embed="rId3">
            <a:alphaModFix/>
          </a:blip>
          <a:srcRect l="18267"/>
          <a:stretch/>
        </p:blipFill>
        <p:spPr>
          <a:xfrm>
            <a:off x="9448799" y="49540"/>
            <a:ext cx="2693669" cy="475492"/>
          </a:xfrm>
          <a:prstGeom prst="rect">
            <a:avLst/>
          </a:prstGeom>
          <a:noFill/>
          <a:ln>
            <a:noFill/>
          </a:ln>
        </p:spPr>
      </p:pic>
      <p:sp>
        <p:nvSpPr>
          <p:cNvPr id="358" name="Google Shape;358;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pic>
        <p:nvPicPr>
          <p:cNvPr id="2" name="Picture 1">
            <a:extLst>
              <a:ext uri="{FF2B5EF4-FFF2-40B4-BE49-F238E27FC236}">
                <a16:creationId xmlns:a16="http://schemas.microsoft.com/office/drawing/2014/main" id="{278669CD-28F9-A4AC-3375-87B6E2069954}"/>
              </a:ext>
            </a:extLst>
          </p:cNvPr>
          <p:cNvPicPr>
            <a:picLocks noChangeAspect="1"/>
          </p:cNvPicPr>
          <p:nvPr/>
        </p:nvPicPr>
        <p:blipFill>
          <a:blip r:embed="rId4"/>
          <a:stretch>
            <a:fillRect/>
          </a:stretch>
        </p:blipFill>
        <p:spPr>
          <a:xfrm>
            <a:off x="8890114" y="35677"/>
            <a:ext cx="554784" cy="646232"/>
          </a:xfrm>
          <a:prstGeom prst="rect">
            <a:avLst/>
          </a:prstGeom>
        </p:spPr>
      </p:pic>
      <p:pic>
        <p:nvPicPr>
          <p:cNvPr id="3" name="Picture 2">
            <a:extLst>
              <a:ext uri="{FF2B5EF4-FFF2-40B4-BE49-F238E27FC236}">
                <a16:creationId xmlns:a16="http://schemas.microsoft.com/office/drawing/2014/main" id="{64695321-D3F3-961A-925D-483A95530B5E}"/>
              </a:ext>
            </a:extLst>
          </p:cNvPr>
          <p:cNvPicPr>
            <a:picLocks noChangeAspect="1"/>
          </p:cNvPicPr>
          <p:nvPr/>
        </p:nvPicPr>
        <p:blipFill>
          <a:blip r:embed="rId5"/>
          <a:stretch>
            <a:fillRect/>
          </a:stretch>
        </p:blipFill>
        <p:spPr>
          <a:xfrm>
            <a:off x="883401" y="101587"/>
            <a:ext cx="6822015" cy="6541575"/>
          </a:xfrm>
          <a:prstGeom prst="rect">
            <a:avLst/>
          </a:prstGeom>
        </p:spPr>
      </p:pic>
      <p:sp>
        <p:nvSpPr>
          <p:cNvPr id="4" name="TextBox 3">
            <a:extLst>
              <a:ext uri="{FF2B5EF4-FFF2-40B4-BE49-F238E27FC236}">
                <a16:creationId xmlns:a16="http://schemas.microsoft.com/office/drawing/2014/main" id="{6A906C3A-BC2E-371E-3F1B-7A4D249F02DC}"/>
              </a:ext>
            </a:extLst>
          </p:cNvPr>
          <p:cNvSpPr txBox="1"/>
          <p:nvPr/>
        </p:nvSpPr>
        <p:spPr>
          <a:xfrm>
            <a:off x="1828836" y="1022300"/>
            <a:ext cx="5413248" cy="3970318"/>
          </a:xfrm>
          <a:prstGeom prst="rect">
            <a:avLst/>
          </a:prstGeom>
          <a:noFill/>
        </p:spPr>
        <p:txBody>
          <a:bodyPr wrap="square" rtlCol="0">
            <a:spAutoFit/>
          </a:bodyPr>
          <a:lstStyle/>
          <a:p>
            <a:r>
              <a:rPr lang="en-US" sz="1800" b="1" i="1" dirty="0"/>
              <a:t>Against the Low-Income, High-Density Housing:  </a:t>
            </a:r>
          </a:p>
          <a:p>
            <a:r>
              <a:rPr lang="en-US" sz="1800" dirty="0"/>
              <a:t>Did you hear about turning that golf course into 3,100 housing units on 193 acres?  That’s 16 units per acre. That’s significantly higher than most suburban and even urban communities.   That land is currently designated as open space, protected by a voter-approved initiative.  Why can’t leaders and developers follow the people’s vote?  Their big profits and greed are the key motivators for this project, not the working class.  If they really wanted good housing, they wouldn’t pack them in like sardines.  Think of all the added traffic and air pollution.  There’s got to be a better way.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64"/>
        <p:cNvGrpSpPr/>
        <p:nvPr/>
      </p:nvGrpSpPr>
      <p:grpSpPr>
        <a:xfrm>
          <a:off x="0" y="0"/>
          <a:ext cx="0" cy="0"/>
          <a:chOff x="0" y="0"/>
          <a:chExt cx="0" cy="0"/>
        </a:xfrm>
      </p:grpSpPr>
      <p:pic>
        <p:nvPicPr>
          <p:cNvPr id="365" name="Google Shape;365;p34"/>
          <p:cNvPicPr preferRelativeResize="0"/>
          <p:nvPr/>
        </p:nvPicPr>
        <p:blipFill rotWithShape="1">
          <a:blip r:embed="rId3">
            <a:alphaModFix/>
          </a:blip>
          <a:srcRect l="16296"/>
          <a:stretch/>
        </p:blipFill>
        <p:spPr>
          <a:xfrm>
            <a:off x="-75" y="0"/>
            <a:ext cx="8610675" cy="6858000"/>
          </a:xfrm>
          <a:prstGeom prst="rect">
            <a:avLst/>
          </a:prstGeom>
          <a:noFill/>
          <a:ln w="9525" cap="flat" cmpd="sng">
            <a:solidFill>
              <a:srgbClr val="CCCCCC"/>
            </a:solidFill>
            <a:prstDash val="solid"/>
            <a:round/>
            <a:headEnd type="none" w="sm" len="sm"/>
            <a:tailEnd type="none" w="sm" len="sm"/>
          </a:ln>
        </p:spPr>
      </p:pic>
      <p:sp>
        <p:nvSpPr>
          <p:cNvPr id="366" name="Google Shape;366;p34"/>
          <p:cNvSpPr/>
          <p:nvPr/>
        </p:nvSpPr>
        <p:spPr>
          <a:xfrm flipH="1">
            <a:off x="4444500" y="0"/>
            <a:ext cx="77475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34"/>
          <p:cNvSpPr txBox="1">
            <a:spLocks noGrp="1"/>
          </p:cNvSpPr>
          <p:nvPr>
            <p:ph type="title"/>
          </p:nvPr>
        </p:nvSpPr>
        <p:spPr>
          <a:xfrm>
            <a:off x="7768500" y="1097100"/>
            <a:ext cx="4427400" cy="4663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a:t>Agree</a:t>
            </a:r>
            <a:endParaRPr sz="4800"/>
          </a:p>
          <a:p>
            <a:pPr marL="0" lvl="0" indent="0" algn="l" rtl="0">
              <a:lnSpc>
                <a:spcPct val="90000"/>
              </a:lnSpc>
              <a:spcBef>
                <a:spcPts val="0"/>
              </a:spcBef>
              <a:spcAft>
                <a:spcPts val="0"/>
              </a:spcAft>
              <a:buSzPts val="6000"/>
              <a:buNone/>
            </a:pPr>
            <a:r>
              <a:rPr lang="en-US" sz="4800"/>
              <a:t>Practice</a:t>
            </a:r>
            <a:endParaRPr sz="4800"/>
          </a:p>
          <a:p>
            <a:pPr marL="914400" lvl="0" indent="-381000" algn="l" rtl="0">
              <a:lnSpc>
                <a:spcPct val="90000"/>
              </a:lnSpc>
              <a:spcBef>
                <a:spcPts val="0"/>
              </a:spcBef>
              <a:spcAft>
                <a:spcPts val="0"/>
              </a:spcAft>
              <a:buSzPts val="2400"/>
              <a:buChar char="●"/>
            </a:pPr>
            <a:r>
              <a:rPr lang="en-US" sz="2400"/>
              <a:t>Write down - word for word</a:t>
            </a:r>
            <a:endParaRPr sz="2400"/>
          </a:p>
          <a:p>
            <a:pPr marL="1371600" lvl="0" indent="0" algn="l" rtl="0">
              <a:lnSpc>
                <a:spcPct val="90000"/>
              </a:lnSpc>
              <a:spcBef>
                <a:spcPts val="0"/>
              </a:spcBef>
              <a:spcAft>
                <a:spcPts val="0"/>
              </a:spcAft>
              <a:buSzPts val="6000"/>
              <a:buNone/>
            </a:pPr>
            <a:endParaRPr sz="2400"/>
          </a:p>
          <a:p>
            <a:pPr marL="914400" lvl="0" indent="-381000" algn="l" rtl="0">
              <a:lnSpc>
                <a:spcPct val="90000"/>
              </a:lnSpc>
              <a:spcBef>
                <a:spcPts val="0"/>
              </a:spcBef>
              <a:spcAft>
                <a:spcPts val="0"/>
              </a:spcAft>
              <a:buSzPts val="2400"/>
              <a:buChar char="●"/>
            </a:pPr>
            <a:r>
              <a:rPr lang="en-US" sz="2400"/>
              <a:t>Pair and read</a:t>
            </a:r>
            <a:endParaRPr sz="2400"/>
          </a:p>
          <a:p>
            <a:pPr marL="1371600" lvl="0" indent="0" algn="l" rtl="0">
              <a:lnSpc>
                <a:spcPct val="90000"/>
              </a:lnSpc>
              <a:spcBef>
                <a:spcPts val="0"/>
              </a:spcBef>
              <a:spcAft>
                <a:spcPts val="0"/>
              </a:spcAft>
              <a:buSzPts val="6000"/>
              <a:buNone/>
            </a:pPr>
            <a:endParaRPr sz="2400"/>
          </a:p>
          <a:p>
            <a:pPr marL="914400" lvl="0" indent="-381000" algn="l" rtl="0">
              <a:lnSpc>
                <a:spcPct val="90000"/>
              </a:lnSpc>
              <a:spcBef>
                <a:spcPts val="0"/>
              </a:spcBef>
              <a:spcAft>
                <a:spcPts val="0"/>
              </a:spcAft>
              <a:buSzPts val="2400"/>
              <a:buChar char="●"/>
            </a:pPr>
            <a:r>
              <a:rPr lang="en-US" sz="2400"/>
              <a:t>Discuss how statement reflected the SKILL of agreeing </a:t>
            </a:r>
            <a:endParaRPr sz="4800"/>
          </a:p>
        </p:txBody>
      </p:sp>
      <p:sp>
        <p:nvSpPr>
          <p:cNvPr id="368" name="Google Shape;368;p34"/>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p34"/>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0" name="Google Shape;370;p34"/>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371" name="Google Shape;371;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
        <p:nvSpPr>
          <p:cNvPr id="372" name="Google Shape;372;p34"/>
          <p:cNvSpPr/>
          <p:nvPr/>
        </p:nvSpPr>
        <p:spPr>
          <a:xfrm rot="251095">
            <a:off x="1752665" y="2952277"/>
            <a:ext cx="505648" cy="397046"/>
          </a:xfrm>
          <a:prstGeom prst="flowChartAlternateProcess">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34"/>
          <p:cNvSpPr/>
          <p:nvPr/>
        </p:nvSpPr>
        <p:spPr>
          <a:xfrm rot="251171">
            <a:off x="4679202" y="3358999"/>
            <a:ext cx="328777" cy="210856"/>
          </a:xfrm>
          <a:prstGeom prst="flowChartAlternateProcess">
            <a:avLst/>
          </a:prstGeom>
          <a:solidFill>
            <a:srgbClr val="D9D9D9"/>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01DADBA3-0C32-7FE4-8BB6-8AEC96D884F4}"/>
              </a:ext>
            </a:extLst>
          </p:cNvPr>
          <p:cNvPicPr>
            <a:picLocks noChangeAspect="1"/>
          </p:cNvPicPr>
          <p:nvPr/>
        </p:nvPicPr>
        <p:blipFill>
          <a:blip r:embed="rId5"/>
          <a:stretch>
            <a:fillRect/>
          </a:stretch>
        </p:blipFill>
        <p:spPr>
          <a:xfrm>
            <a:off x="8893251" y="-9144"/>
            <a:ext cx="554784" cy="6462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55"/>
        <p:cNvGrpSpPr/>
        <p:nvPr/>
      </p:nvGrpSpPr>
      <p:grpSpPr>
        <a:xfrm>
          <a:off x="0" y="0"/>
          <a:ext cx="0" cy="0"/>
          <a:chOff x="0" y="0"/>
          <a:chExt cx="0" cy="0"/>
        </a:xfrm>
      </p:grpSpPr>
      <p:pic>
        <p:nvPicPr>
          <p:cNvPr id="156" name="Google Shape;156;p17"/>
          <p:cNvPicPr preferRelativeResize="0"/>
          <p:nvPr/>
        </p:nvPicPr>
        <p:blipFill rotWithShape="1">
          <a:blip r:embed="rId3">
            <a:alphaModFix/>
          </a:blip>
          <a:srcRect/>
          <a:stretch/>
        </p:blipFill>
        <p:spPr>
          <a:xfrm>
            <a:off x="-75" y="-1"/>
            <a:ext cx="10289536" cy="6857999"/>
          </a:xfrm>
          <a:prstGeom prst="rect">
            <a:avLst/>
          </a:prstGeom>
          <a:noFill/>
          <a:ln>
            <a:noFill/>
          </a:ln>
        </p:spPr>
      </p:pic>
      <p:sp>
        <p:nvSpPr>
          <p:cNvPr id="157" name="Google Shape;157;p17"/>
          <p:cNvSpPr/>
          <p:nvPr/>
        </p:nvSpPr>
        <p:spPr>
          <a:xfrm flipH="1">
            <a:off x="5526875" y="0"/>
            <a:ext cx="6615600" cy="68580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17"/>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pic>
        <p:nvPicPr>
          <p:cNvPr id="160" name="Google Shape;160;p17"/>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161" name="Google Shape;161;p17"/>
          <p:cNvSpPr txBox="1">
            <a:spLocks noGrp="1"/>
          </p:cNvSpPr>
          <p:nvPr>
            <p:ph type="title"/>
          </p:nvPr>
        </p:nvSpPr>
        <p:spPr>
          <a:xfrm>
            <a:off x="8074500" y="1453625"/>
            <a:ext cx="4117500" cy="181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Font typeface="Arial"/>
              <a:buNone/>
            </a:pPr>
            <a:r>
              <a:rPr lang="en-US" sz="4100">
                <a:solidFill>
                  <a:srgbClr val="000000"/>
                </a:solidFill>
              </a:rPr>
              <a:t>Skills for Disagreeing Better </a:t>
            </a:r>
            <a:endParaRPr sz="4800">
              <a:solidFill>
                <a:srgbClr val="000000"/>
              </a:solidFill>
            </a:endParaRPr>
          </a:p>
        </p:txBody>
      </p:sp>
      <p:sp>
        <p:nvSpPr>
          <p:cNvPr id="162" name="Google Shape;162;p17"/>
          <p:cNvSpPr txBox="1"/>
          <p:nvPr/>
        </p:nvSpPr>
        <p:spPr>
          <a:xfrm>
            <a:off x="6660000" y="3805850"/>
            <a:ext cx="5532000" cy="1583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300"/>
              <a:buFont typeface="Arial"/>
              <a:buNone/>
            </a:pPr>
            <a:r>
              <a:rPr lang="en-US" sz="2300" b="1" dirty="0">
                <a:solidFill>
                  <a:srgbClr val="666666"/>
                </a:solidFill>
                <a:latin typeface="Roboto"/>
                <a:ea typeface="Roboto"/>
                <a:cs typeface="Roboto"/>
                <a:sym typeface="Roboto"/>
              </a:rPr>
              <a:t>Denise Chiavetta</a:t>
            </a:r>
            <a:endParaRPr sz="2300" b="1" dirty="0">
              <a:solidFill>
                <a:srgbClr val="666666"/>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2300"/>
              <a:buFont typeface="Arial"/>
              <a:buNone/>
            </a:pPr>
            <a:r>
              <a:rPr lang="en-US" sz="2300" b="1" dirty="0">
                <a:solidFill>
                  <a:srgbClr val="666666"/>
                </a:solidFill>
                <a:latin typeface="Roboto"/>
                <a:ea typeface="Roboto"/>
                <a:cs typeface="Roboto"/>
                <a:sym typeface="Roboto"/>
              </a:rPr>
              <a:t>State Coordinator</a:t>
            </a:r>
          </a:p>
          <a:p>
            <a:pPr marL="0" marR="0" lvl="0" indent="0" algn="r" rtl="0">
              <a:lnSpc>
                <a:spcPct val="100000"/>
              </a:lnSpc>
              <a:spcBef>
                <a:spcPts val="0"/>
              </a:spcBef>
              <a:spcAft>
                <a:spcPts val="0"/>
              </a:spcAft>
              <a:buClr>
                <a:srgbClr val="000000"/>
              </a:buClr>
              <a:buSzPts val="2300"/>
              <a:buFont typeface="Arial"/>
              <a:buNone/>
            </a:pPr>
            <a:r>
              <a:rPr lang="en-US" sz="2300" b="1" dirty="0">
                <a:solidFill>
                  <a:srgbClr val="666666"/>
                </a:solidFill>
                <a:latin typeface="Roboto"/>
                <a:ea typeface="Roboto"/>
                <a:cs typeface="Roboto"/>
                <a:sym typeface="Roboto"/>
              </a:rPr>
              <a:t>Braver Angels of Georgia</a:t>
            </a:r>
            <a:endParaRPr sz="2300" b="1" dirty="0">
              <a:solidFill>
                <a:srgbClr val="666666"/>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2300"/>
              <a:buFont typeface="Arial"/>
              <a:buNone/>
            </a:pPr>
            <a:endParaRPr lang="en-US" sz="1000" b="1" dirty="0">
              <a:solidFill>
                <a:srgbClr val="666666"/>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2300"/>
              <a:buFont typeface="Arial"/>
              <a:buNone/>
            </a:pPr>
            <a:r>
              <a:rPr lang="en-US" sz="2300" b="1" dirty="0">
                <a:solidFill>
                  <a:srgbClr val="666666"/>
                </a:solidFill>
                <a:latin typeface="Roboto"/>
                <a:ea typeface="Roboto"/>
                <a:cs typeface="Roboto"/>
                <a:sym typeface="Roboto"/>
              </a:rPr>
              <a:t>NLC-RISC</a:t>
            </a:r>
          </a:p>
          <a:p>
            <a:pPr marL="0" marR="0" lvl="0" indent="0" algn="r" rtl="0">
              <a:lnSpc>
                <a:spcPct val="100000"/>
              </a:lnSpc>
              <a:spcBef>
                <a:spcPts val="0"/>
              </a:spcBef>
              <a:spcAft>
                <a:spcPts val="0"/>
              </a:spcAft>
              <a:buClr>
                <a:srgbClr val="000000"/>
              </a:buClr>
              <a:buSzPts val="2300"/>
              <a:buFont typeface="Arial"/>
              <a:buNone/>
            </a:pPr>
            <a:r>
              <a:rPr lang="en-US" sz="2300" b="1" dirty="0">
                <a:solidFill>
                  <a:srgbClr val="666666"/>
                </a:solidFill>
                <a:latin typeface="Roboto"/>
                <a:ea typeface="Roboto"/>
                <a:cs typeface="Roboto"/>
                <a:sym typeface="Roboto"/>
              </a:rPr>
              <a:t>Trustees Conference</a:t>
            </a:r>
          </a:p>
          <a:p>
            <a:pPr marL="0" marR="0" lvl="0" indent="0" algn="r" rtl="0">
              <a:lnSpc>
                <a:spcPct val="100000"/>
              </a:lnSpc>
              <a:spcBef>
                <a:spcPts val="0"/>
              </a:spcBef>
              <a:spcAft>
                <a:spcPts val="0"/>
              </a:spcAft>
              <a:buClr>
                <a:srgbClr val="000000"/>
              </a:buClr>
              <a:buSzPts val="2300"/>
              <a:buFont typeface="Arial"/>
              <a:buNone/>
            </a:pPr>
            <a:r>
              <a:rPr lang="en-US" sz="2300" b="1" dirty="0">
                <a:solidFill>
                  <a:srgbClr val="666666"/>
                </a:solidFill>
                <a:latin typeface="Roboto"/>
                <a:ea typeface="Roboto"/>
                <a:cs typeface="Roboto"/>
                <a:sym typeface="Roboto"/>
              </a:rPr>
              <a:t>May 14, 2026 </a:t>
            </a:r>
            <a:r>
              <a:rPr lang="en-US" sz="2300" b="1" i="0" u="none" strike="noStrike" cap="none" dirty="0">
                <a:solidFill>
                  <a:srgbClr val="666666"/>
                </a:solidFill>
                <a:latin typeface="Roboto"/>
                <a:ea typeface="Roboto"/>
                <a:cs typeface="Roboto"/>
                <a:sym typeface="Roboto"/>
              </a:rPr>
              <a:t> </a:t>
            </a:r>
            <a:endParaRPr sz="2300" b="1" i="0" u="none" strike="noStrike" cap="none" dirty="0">
              <a:solidFill>
                <a:srgbClr val="666666"/>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2300"/>
              <a:buFont typeface="Arial"/>
              <a:buNone/>
            </a:pPr>
            <a:endParaRPr sz="2300" b="1" i="0" u="none" strike="noStrike" cap="none" dirty="0">
              <a:solidFill>
                <a:srgbClr val="666666"/>
              </a:solidFill>
              <a:latin typeface="Roboto"/>
              <a:ea typeface="Roboto"/>
              <a:cs typeface="Roboto"/>
              <a:sym typeface="Roboto"/>
            </a:endParaRPr>
          </a:p>
        </p:txBody>
      </p:sp>
      <p:sp>
        <p:nvSpPr>
          <p:cNvPr id="163" name="Google Shape;163;p17"/>
          <p:cNvSpPr txBox="1"/>
          <p:nvPr/>
        </p:nvSpPr>
        <p:spPr>
          <a:xfrm>
            <a:off x="10005175" y="6492900"/>
            <a:ext cx="1932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 Braver Angels 2023</a:t>
            </a:r>
            <a:endParaRPr sz="1000" b="0" i="0" u="none" strike="noStrike" cap="none">
              <a:solidFill>
                <a:srgbClr val="000000"/>
              </a:solidFill>
              <a:latin typeface="Arial"/>
              <a:ea typeface="Arial"/>
              <a:cs typeface="Arial"/>
              <a:sym typeface="Arial"/>
            </a:endParaRPr>
          </a:p>
        </p:txBody>
      </p:sp>
      <p:pic>
        <p:nvPicPr>
          <p:cNvPr id="164" name="Google Shape;164;p17"/>
          <p:cNvPicPr preferRelativeResize="0"/>
          <p:nvPr/>
        </p:nvPicPr>
        <p:blipFill rotWithShape="1">
          <a:blip r:embed="rId5">
            <a:alphaModFix/>
          </a:blip>
          <a:srcRect l="8060" t="28656" r="76463" b="24649"/>
          <a:stretch/>
        </p:blipFill>
        <p:spPr>
          <a:xfrm>
            <a:off x="8883350" y="0"/>
            <a:ext cx="553550" cy="643850"/>
          </a:xfrm>
          <a:prstGeom prst="rect">
            <a:avLst/>
          </a:prstGeom>
          <a:noFill/>
          <a:ln>
            <a:noFill/>
          </a:ln>
        </p:spPr>
      </p:pic>
      <p:sp>
        <p:nvSpPr>
          <p:cNvPr id="165" name="Google Shape;165;p17"/>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78"/>
        <p:cNvGrpSpPr/>
        <p:nvPr/>
      </p:nvGrpSpPr>
      <p:grpSpPr>
        <a:xfrm>
          <a:off x="0" y="0"/>
          <a:ext cx="0" cy="0"/>
          <a:chOff x="0" y="0"/>
          <a:chExt cx="0" cy="0"/>
        </a:xfrm>
      </p:grpSpPr>
      <p:sp>
        <p:nvSpPr>
          <p:cNvPr id="379" name="Google Shape;379;p35"/>
          <p:cNvSpPr/>
          <p:nvPr/>
        </p:nvSpPr>
        <p:spPr>
          <a:xfrm flipH="1">
            <a:off x="4370400" y="49540"/>
            <a:ext cx="84804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p35"/>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1" name="Google Shape;381;p35"/>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2" name="Google Shape;382;p35"/>
          <p:cNvPicPr preferRelativeResize="0"/>
          <p:nvPr/>
        </p:nvPicPr>
        <p:blipFill rotWithShape="1">
          <a:blip r:embed="rId3">
            <a:alphaModFix/>
          </a:blip>
          <a:srcRect l="18267"/>
          <a:stretch/>
        </p:blipFill>
        <p:spPr>
          <a:xfrm>
            <a:off x="9448799" y="49540"/>
            <a:ext cx="2693669" cy="475492"/>
          </a:xfrm>
          <a:prstGeom prst="rect">
            <a:avLst/>
          </a:prstGeom>
          <a:noFill/>
          <a:ln>
            <a:noFill/>
          </a:ln>
        </p:spPr>
      </p:pic>
      <p:sp>
        <p:nvSpPr>
          <p:cNvPr id="383" name="Google Shape;383;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graphicFrame>
        <p:nvGraphicFramePr>
          <p:cNvPr id="384" name="Google Shape;384;p35"/>
          <p:cNvGraphicFramePr/>
          <p:nvPr>
            <p:extLst>
              <p:ext uri="{D42A27DB-BD31-4B8C-83A1-F6EECF244321}">
                <p14:modId xmlns:p14="http://schemas.microsoft.com/office/powerpoint/2010/main" val="171523772"/>
              </p:ext>
            </p:extLst>
          </p:nvPr>
        </p:nvGraphicFramePr>
        <p:xfrm>
          <a:off x="419100" y="1257300"/>
          <a:ext cx="10287000" cy="4990562"/>
        </p:xfrm>
        <a:graphic>
          <a:graphicData uri="http://schemas.openxmlformats.org/drawingml/2006/table">
            <a:tbl>
              <a:tblPr>
                <a:noFill/>
                <a:tableStyleId>{F7E7CA85-39AE-4C47-8142-20FBAF16F74D}</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marR="0" lvl="0" indent="0" algn="l" rtl="0">
                        <a:lnSpc>
                          <a:spcPct val="115000"/>
                        </a:lnSpc>
                        <a:spcBef>
                          <a:spcPts val="0"/>
                        </a:spcBef>
                        <a:spcAft>
                          <a:spcPts val="0"/>
                        </a:spcAft>
                        <a:buClr>
                          <a:schemeClr val="dk1"/>
                        </a:buClr>
                        <a:buSzPts val="1100"/>
                        <a:buFont typeface="Arial"/>
                        <a:buNone/>
                      </a:pPr>
                      <a:r>
                        <a:rPr lang="en-US" sz="1800" b="1" dirty="0">
                          <a:solidFill>
                            <a:schemeClr val="dk1"/>
                          </a:solidFill>
                        </a:rPr>
                        <a:t>Home prices are sky high.  Working people simply can’t afford the American Dream: owning their own home.  I want that golf course to be high-density housing.   That way, people can live and work in our city.  It will give them a chance to build equity rather than pay rent. Besides, golf courses guzzle up water for those rich people who can actually afford the game.   Those selfish, “NIMBY“- not in my backyard people are only thinking of themselves. Sure, they talk a good line of helping people get homes, but not when it affects their community.  How hypocritical! </a:t>
                      </a:r>
                    </a:p>
                    <a:p>
                      <a:pPr marL="0" marR="0" lvl="0" indent="0" algn="l" rtl="0">
                        <a:lnSpc>
                          <a:spcPct val="100000"/>
                        </a:lnSpc>
                        <a:spcBef>
                          <a:spcPts val="140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en-US" sz="1800" b="1" dirty="0">
                          <a:solidFill>
                            <a:schemeClr val="dk1"/>
                          </a:solidFill>
                        </a:rPr>
                        <a:t>Did you hear about turning that golf course into 3,100 housing units on 193 acres?  That’s 16 units per acre. That’s significantly higher than most suburban and even urban communities.   That land is currently designated as open space, protected by a voter-approved initiative.  Why can’t leaders and developers follow the people’s vote?  Their big profits and greed are the key motivators for this project, not the working class.  If they really wanted good housing, they wouldn’t pack them in like sardines.  Think of all the added traffic and air pollution.  There’s got to be a better way. </a:t>
                      </a:r>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85" name="Google Shape;385;p35"/>
          <p:cNvSpPr txBox="1"/>
          <p:nvPr/>
        </p:nvSpPr>
        <p:spPr>
          <a:xfrm>
            <a:off x="228568" y="444766"/>
            <a:ext cx="11913900" cy="114900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000"/>
              </a:spcBef>
              <a:spcAft>
                <a:spcPts val="0"/>
              </a:spcAft>
              <a:buClr>
                <a:schemeClr val="dk1"/>
              </a:buClr>
              <a:buSzPts val="1100"/>
              <a:buFont typeface="Arial"/>
              <a:buNone/>
            </a:pPr>
            <a:r>
              <a:rPr lang="en-US" sz="2000" b="1" i="1" u="sng" strike="noStrike" cap="none" dirty="0">
                <a:solidFill>
                  <a:schemeClr val="dk1"/>
                </a:solidFill>
                <a:latin typeface="+mj-lt"/>
                <a:ea typeface="Times New Roman"/>
                <a:cs typeface="Times New Roman"/>
                <a:sym typeface="Times New Roman"/>
              </a:rPr>
              <a:t>Write an AGREE statement for the prompt that is MOST DIFFERENT from your own position   </a:t>
            </a:r>
            <a:endParaRPr sz="2000" b="1" i="1" u="sng" strike="noStrike" cap="none" dirty="0">
              <a:solidFill>
                <a:schemeClr val="dk1"/>
              </a:solidFill>
              <a:latin typeface="+mj-lt"/>
              <a:ea typeface="Times New Roman"/>
              <a:cs typeface="Times New Roman"/>
              <a:sym typeface="Times New Roman"/>
            </a:endParaRPr>
          </a:p>
          <a:p>
            <a:pPr marL="0" marR="0" lvl="0" indent="0" algn="l" rtl="0">
              <a:lnSpc>
                <a:spcPct val="100000"/>
              </a:lnSpc>
              <a:spcBef>
                <a:spcPts val="60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57C5579D-7D13-8AAC-9468-8549A4D36284}"/>
              </a:ext>
            </a:extLst>
          </p:cNvPr>
          <p:cNvPicPr>
            <a:picLocks noChangeAspect="1"/>
          </p:cNvPicPr>
          <p:nvPr/>
        </p:nvPicPr>
        <p:blipFill>
          <a:blip r:embed="rId4"/>
          <a:stretch>
            <a:fillRect/>
          </a:stretch>
        </p:blipFill>
        <p:spPr>
          <a:xfrm>
            <a:off x="8892647" y="11873"/>
            <a:ext cx="554784" cy="64623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390"/>
        <p:cNvGrpSpPr/>
        <p:nvPr/>
      </p:nvGrpSpPr>
      <p:grpSpPr>
        <a:xfrm>
          <a:off x="0" y="0"/>
          <a:ext cx="0" cy="0"/>
          <a:chOff x="0" y="0"/>
          <a:chExt cx="0" cy="0"/>
        </a:xfrm>
      </p:grpSpPr>
      <p:pic>
        <p:nvPicPr>
          <p:cNvPr id="391" name="Google Shape;391;p36"/>
          <p:cNvPicPr preferRelativeResize="0"/>
          <p:nvPr/>
        </p:nvPicPr>
        <p:blipFill rotWithShape="1">
          <a:blip r:embed="rId3">
            <a:alphaModFix/>
          </a:blip>
          <a:srcRect b="46088"/>
          <a:stretch/>
        </p:blipFill>
        <p:spPr>
          <a:xfrm>
            <a:off x="0" y="0"/>
            <a:ext cx="8480400" cy="6858000"/>
          </a:xfrm>
          <a:prstGeom prst="rect">
            <a:avLst/>
          </a:prstGeom>
          <a:noFill/>
          <a:ln>
            <a:noFill/>
          </a:ln>
        </p:spPr>
      </p:pic>
      <p:sp>
        <p:nvSpPr>
          <p:cNvPr id="392" name="Google Shape;392;p36"/>
          <p:cNvSpPr/>
          <p:nvPr/>
        </p:nvSpPr>
        <p:spPr>
          <a:xfrm flipH="1">
            <a:off x="3711599" y="0"/>
            <a:ext cx="84804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p36"/>
          <p:cNvSpPr txBox="1">
            <a:spLocks noGrp="1"/>
          </p:cNvSpPr>
          <p:nvPr>
            <p:ph type="title"/>
          </p:nvPr>
        </p:nvSpPr>
        <p:spPr>
          <a:xfrm>
            <a:off x="7768500" y="2522081"/>
            <a:ext cx="4427400" cy="1176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3000"/>
              <a:t>Group Share - Agree </a:t>
            </a:r>
            <a:endParaRPr sz="3000"/>
          </a:p>
          <a:p>
            <a:pPr marL="457200" lvl="0" indent="0" algn="l" rtl="0">
              <a:lnSpc>
                <a:spcPct val="90000"/>
              </a:lnSpc>
              <a:spcBef>
                <a:spcPts val="0"/>
              </a:spcBef>
              <a:spcAft>
                <a:spcPts val="0"/>
              </a:spcAft>
              <a:buSzPts val="6000"/>
              <a:buNone/>
            </a:pPr>
            <a:endParaRPr sz="3000"/>
          </a:p>
        </p:txBody>
      </p:sp>
      <p:sp>
        <p:nvSpPr>
          <p:cNvPr id="394" name="Google Shape;394;p36"/>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5" name="Google Shape;395;p36"/>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6" name="Google Shape;396;p36"/>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397" name="Google Shape;397;p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pic>
        <p:nvPicPr>
          <p:cNvPr id="2" name="Picture 1">
            <a:extLst>
              <a:ext uri="{FF2B5EF4-FFF2-40B4-BE49-F238E27FC236}">
                <a16:creationId xmlns:a16="http://schemas.microsoft.com/office/drawing/2014/main" id="{90E4FD2F-2B5D-52DB-EAAB-1CF0B857700B}"/>
              </a:ext>
            </a:extLst>
          </p:cNvPr>
          <p:cNvPicPr>
            <a:picLocks noChangeAspect="1"/>
          </p:cNvPicPr>
          <p:nvPr/>
        </p:nvPicPr>
        <p:blipFill>
          <a:blip r:embed="rId5"/>
          <a:stretch>
            <a:fillRect/>
          </a:stretch>
        </p:blipFill>
        <p:spPr>
          <a:xfrm>
            <a:off x="8890114" y="0"/>
            <a:ext cx="554784" cy="64623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402"/>
        <p:cNvGrpSpPr/>
        <p:nvPr/>
      </p:nvGrpSpPr>
      <p:grpSpPr>
        <a:xfrm>
          <a:off x="0" y="0"/>
          <a:ext cx="0" cy="0"/>
          <a:chOff x="0" y="0"/>
          <a:chExt cx="0" cy="0"/>
        </a:xfrm>
      </p:grpSpPr>
      <p:sp>
        <p:nvSpPr>
          <p:cNvPr id="403" name="Google Shape;403;p37"/>
          <p:cNvSpPr/>
          <p:nvPr/>
        </p:nvSpPr>
        <p:spPr>
          <a:xfrm flipH="1">
            <a:off x="3711599" y="0"/>
            <a:ext cx="84804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p37"/>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5" name="Google Shape;405;p37"/>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6" name="Google Shape;406;p37"/>
          <p:cNvPicPr preferRelativeResize="0"/>
          <p:nvPr/>
        </p:nvPicPr>
        <p:blipFill rotWithShape="1">
          <a:blip r:embed="rId3">
            <a:alphaModFix/>
          </a:blip>
          <a:srcRect l="18267"/>
          <a:stretch/>
        </p:blipFill>
        <p:spPr>
          <a:xfrm>
            <a:off x="9448799" y="49540"/>
            <a:ext cx="2693669" cy="475492"/>
          </a:xfrm>
          <a:prstGeom prst="rect">
            <a:avLst/>
          </a:prstGeom>
          <a:noFill/>
          <a:ln>
            <a:noFill/>
          </a:ln>
        </p:spPr>
      </p:pic>
      <p:sp>
        <p:nvSpPr>
          <p:cNvPr id="407" name="Google Shape;407;p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pic>
        <p:nvPicPr>
          <p:cNvPr id="408" name="Google Shape;408;p37" title="Screenshot 2025-08-19 at 2.35.22 PM.png"/>
          <p:cNvPicPr preferRelativeResize="0"/>
          <p:nvPr/>
        </p:nvPicPr>
        <p:blipFill>
          <a:blip r:embed="rId4">
            <a:alphaModFix/>
          </a:blip>
          <a:stretch>
            <a:fillRect/>
          </a:stretch>
        </p:blipFill>
        <p:spPr>
          <a:xfrm>
            <a:off x="944963" y="138388"/>
            <a:ext cx="8272189" cy="6581226"/>
          </a:xfrm>
          <a:prstGeom prst="rect">
            <a:avLst/>
          </a:prstGeom>
          <a:noFill/>
          <a:ln>
            <a:noFill/>
          </a:ln>
        </p:spPr>
      </p:pic>
      <p:pic>
        <p:nvPicPr>
          <p:cNvPr id="2" name="Picture 1">
            <a:extLst>
              <a:ext uri="{FF2B5EF4-FFF2-40B4-BE49-F238E27FC236}">
                <a16:creationId xmlns:a16="http://schemas.microsoft.com/office/drawing/2014/main" id="{E889205F-7DFD-F1F1-9D33-0A69CDFE6D4D}"/>
              </a:ext>
            </a:extLst>
          </p:cNvPr>
          <p:cNvPicPr>
            <a:picLocks noChangeAspect="1"/>
          </p:cNvPicPr>
          <p:nvPr/>
        </p:nvPicPr>
        <p:blipFill>
          <a:blip r:embed="rId5"/>
          <a:stretch>
            <a:fillRect/>
          </a:stretch>
        </p:blipFill>
        <p:spPr>
          <a:xfrm>
            <a:off x="8940444" y="49540"/>
            <a:ext cx="554784" cy="64623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8"/>
          <p:cNvSpPr txBox="1"/>
          <p:nvPr/>
        </p:nvSpPr>
        <p:spPr>
          <a:xfrm>
            <a:off x="7186821" y="4205868"/>
            <a:ext cx="4067700" cy="184800"/>
          </a:xfrm>
          <a:prstGeom prst="rect">
            <a:avLst/>
          </a:prstGeom>
          <a:noFill/>
          <a:ln>
            <a:noFill/>
          </a:ln>
        </p:spPr>
        <p:txBody>
          <a:bodyPr spcFirstLastPara="1" wrap="square" lIns="0" tIns="0" rIns="0" bIns="0" anchor="t" anchorCtr="0">
            <a:spAutoFit/>
          </a:bodyPr>
          <a:lstStyle/>
          <a:p>
            <a:pPr marL="0" marR="0" lvl="0" indent="0" algn="l" rtl="0">
              <a:lnSpc>
                <a:spcPct val="163277"/>
              </a:lnSpc>
              <a:spcBef>
                <a:spcPts val="0"/>
              </a:spcBef>
              <a:spcAft>
                <a:spcPts val="0"/>
              </a:spcAft>
              <a:buNone/>
            </a:pPr>
            <a:endParaRPr sz="1200">
              <a:solidFill>
                <a:schemeClr val="dk1"/>
              </a:solidFill>
              <a:latin typeface="Calibri"/>
              <a:ea typeface="Calibri"/>
              <a:cs typeface="Calibri"/>
              <a:sym typeface="Calibri"/>
            </a:endParaRPr>
          </a:p>
        </p:txBody>
      </p:sp>
      <p:sp>
        <p:nvSpPr>
          <p:cNvPr id="414" name="Google Shape;414;p38"/>
          <p:cNvSpPr txBox="1"/>
          <p:nvPr/>
        </p:nvSpPr>
        <p:spPr>
          <a:xfrm>
            <a:off x="500268" y="3213185"/>
            <a:ext cx="4067700" cy="184800"/>
          </a:xfrm>
          <a:prstGeom prst="rect">
            <a:avLst/>
          </a:prstGeom>
          <a:noFill/>
          <a:ln>
            <a:noFill/>
          </a:ln>
        </p:spPr>
        <p:txBody>
          <a:bodyPr spcFirstLastPara="1" wrap="square" lIns="0" tIns="0" rIns="0" bIns="0" anchor="t" anchorCtr="0">
            <a:spAutoFit/>
          </a:bodyPr>
          <a:lstStyle/>
          <a:p>
            <a:pPr marL="0" marR="0" lvl="0" indent="0" algn="ctr" rtl="0">
              <a:lnSpc>
                <a:spcPct val="163277"/>
              </a:lnSpc>
              <a:spcBef>
                <a:spcPts val="0"/>
              </a:spcBef>
              <a:spcAft>
                <a:spcPts val="0"/>
              </a:spcAft>
              <a:buNone/>
            </a:pPr>
            <a:endParaRPr sz="1200">
              <a:solidFill>
                <a:schemeClr val="dk1"/>
              </a:solidFill>
              <a:latin typeface="Calibri"/>
              <a:ea typeface="Calibri"/>
              <a:cs typeface="Calibri"/>
              <a:sym typeface="Calibri"/>
            </a:endParaRPr>
          </a:p>
        </p:txBody>
      </p:sp>
      <p:sp>
        <p:nvSpPr>
          <p:cNvPr id="415" name="Google Shape;415;p38"/>
          <p:cNvSpPr txBox="1"/>
          <p:nvPr/>
        </p:nvSpPr>
        <p:spPr>
          <a:xfrm>
            <a:off x="1401950" y="1396983"/>
            <a:ext cx="4688700" cy="3817200"/>
          </a:xfrm>
          <a:prstGeom prst="rect">
            <a:avLst/>
          </a:prstGeom>
          <a:noFill/>
          <a:ln>
            <a:noFill/>
          </a:ln>
        </p:spPr>
        <p:txBody>
          <a:bodyPr spcFirstLastPara="1" wrap="square" lIns="60950" tIns="60950" rIns="60950" bIns="60950" anchor="t" anchorCtr="0">
            <a:spAutoFit/>
          </a:bodyPr>
          <a:lstStyle/>
          <a:p>
            <a:pPr marL="0" lvl="0" indent="0" algn="ctr" rtl="0">
              <a:spcBef>
                <a:spcPts val="0"/>
              </a:spcBef>
              <a:spcAft>
                <a:spcPts val="0"/>
              </a:spcAft>
              <a:buNone/>
            </a:pPr>
            <a:r>
              <a:rPr lang="en-US" sz="4800" dirty="0">
                <a:solidFill>
                  <a:srgbClr val="1D3A97"/>
                </a:solidFill>
                <a:latin typeface="Libre Franklin SemiBold"/>
                <a:ea typeface="Libre Franklin SemiBold"/>
                <a:cs typeface="Libre Franklin SemiBold"/>
                <a:sym typeface="Libre Franklin SemiBold"/>
              </a:rPr>
              <a:t>“I do not like that man. I must get to know him better.</a:t>
            </a:r>
            <a:r>
              <a:rPr lang="en-US" sz="4800" b="1" dirty="0">
                <a:solidFill>
                  <a:srgbClr val="1D3A97"/>
                </a:solidFill>
                <a:latin typeface="Libre Franklin"/>
                <a:ea typeface="Libre Franklin"/>
                <a:cs typeface="Libre Franklin"/>
                <a:sym typeface="Libre Franklin"/>
              </a:rPr>
              <a:t>”</a:t>
            </a:r>
            <a:r>
              <a:rPr lang="en-US" sz="4800" dirty="0">
                <a:solidFill>
                  <a:srgbClr val="1D3A97"/>
                </a:solidFill>
                <a:latin typeface="Libre Franklin SemiBold"/>
                <a:ea typeface="Libre Franklin SemiBold"/>
                <a:cs typeface="Libre Franklin SemiBold"/>
                <a:sym typeface="Libre Franklin SemiBold"/>
              </a:rPr>
              <a:t> </a:t>
            </a:r>
            <a:endParaRPr sz="4800" dirty="0">
              <a:solidFill>
                <a:srgbClr val="1D3A97"/>
              </a:solidFill>
              <a:latin typeface="Libre Franklin SemiBold"/>
              <a:ea typeface="Libre Franklin SemiBold"/>
              <a:cs typeface="Libre Franklin SemiBold"/>
              <a:sym typeface="Libre Franklin SemiBold"/>
            </a:endParaRPr>
          </a:p>
        </p:txBody>
      </p:sp>
      <p:pic>
        <p:nvPicPr>
          <p:cNvPr id="416" name="Google Shape;416;p38" descr="Logo&#10;&#10;Description automatically generated"/>
          <p:cNvPicPr preferRelativeResize="0"/>
          <p:nvPr/>
        </p:nvPicPr>
        <p:blipFill rotWithShape="1">
          <a:blip r:embed="rId3">
            <a:alphaModFix/>
          </a:blip>
          <a:srcRect/>
          <a:stretch/>
        </p:blipFill>
        <p:spPr>
          <a:xfrm>
            <a:off x="11254533" y="5958261"/>
            <a:ext cx="753166" cy="755573"/>
          </a:xfrm>
          <a:prstGeom prst="rect">
            <a:avLst/>
          </a:prstGeom>
          <a:noFill/>
          <a:ln>
            <a:noFill/>
          </a:ln>
        </p:spPr>
      </p:pic>
      <p:pic>
        <p:nvPicPr>
          <p:cNvPr id="417" name="Google Shape;417;p38"/>
          <p:cNvPicPr preferRelativeResize="0"/>
          <p:nvPr/>
        </p:nvPicPr>
        <p:blipFill>
          <a:blip r:embed="rId4">
            <a:alphaModFix/>
          </a:blip>
          <a:stretch>
            <a:fillRect/>
          </a:stretch>
        </p:blipFill>
        <p:spPr>
          <a:xfrm>
            <a:off x="6856238" y="0"/>
            <a:ext cx="4568700" cy="5885100"/>
          </a:xfrm>
          <a:prstGeom prst="roundRect">
            <a:avLst>
              <a:gd name="adj" fmla="val 16667"/>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422"/>
        <p:cNvGrpSpPr/>
        <p:nvPr/>
      </p:nvGrpSpPr>
      <p:grpSpPr>
        <a:xfrm>
          <a:off x="0" y="0"/>
          <a:ext cx="0" cy="0"/>
          <a:chOff x="0" y="0"/>
          <a:chExt cx="0" cy="0"/>
        </a:xfrm>
      </p:grpSpPr>
      <p:pic>
        <p:nvPicPr>
          <p:cNvPr id="423" name="Google Shape;423;p39"/>
          <p:cNvPicPr preferRelativeResize="0"/>
          <p:nvPr/>
        </p:nvPicPr>
        <p:blipFill rotWithShape="1">
          <a:blip r:embed="rId3">
            <a:alphaModFix/>
          </a:blip>
          <a:srcRect l="11190"/>
          <a:stretch/>
        </p:blipFill>
        <p:spPr>
          <a:xfrm>
            <a:off x="-74" y="0"/>
            <a:ext cx="10216426" cy="6858000"/>
          </a:xfrm>
          <a:prstGeom prst="rect">
            <a:avLst/>
          </a:prstGeom>
          <a:noFill/>
          <a:ln>
            <a:noFill/>
          </a:ln>
        </p:spPr>
      </p:pic>
      <p:sp>
        <p:nvSpPr>
          <p:cNvPr id="424" name="Google Shape;424;p39"/>
          <p:cNvSpPr/>
          <p:nvPr/>
        </p:nvSpPr>
        <p:spPr>
          <a:xfrm flipH="1">
            <a:off x="4718100" y="0"/>
            <a:ext cx="74739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5" name="Google Shape;425;p39"/>
          <p:cNvSpPr txBox="1">
            <a:spLocks noGrp="1"/>
          </p:cNvSpPr>
          <p:nvPr>
            <p:ph type="title"/>
          </p:nvPr>
        </p:nvSpPr>
        <p:spPr>
          <a:xfrm>
            <a:off x="8368802" y="2085249"/>
            <a:ext cx="3695100" cy="391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3600" u="sng" dirty="0"/>
              <a:t>Offerings to address polarization</a:t>
            </a:r>
            <a:endParaRPr sz="3600" u="sng" dirty="0"/>
          </a:p>
          <a:p>
            <a:pPr marL="0" lvl="0" indent="0" algn="ctr" rtl="0">
              <a:lnSpc>
                <a:spcPct val="90000"/>
              </a:lnSpc>
              <a:spcBef>
                <a:spcPts val="0"/>
              </a:spcBef>
              <a:spcAft>
                <a:spcPts val="0"/>
              </a:spcAft>
              <a:buSzPts val="6000"/>
              <a:buNone/>
            </a:pPr>
            <a:endParaRPr sz="3600" u="sng" dirty="0"/>
          </a:p>
          <a:p>
            <a:pPr marL="457200" lvl="0" indent="-419100" algn="l" rtl="0">
              <a:lnSpc>
                <a:spcPct val="90000"/>
              </a:lnSpc>
              <a:spcBef>
                <a:spcPts val="0"/>
              </a:spcBef>
              <a:spcAft>
                <a:spcPts val="0"/>
              </a:spcAft>
              <a:buSzPts val="3000"/>
              <a:buChar char="●"/>
            </a:pPr>
            <a:r>
              <a:rPr lang="en-US" sz="3000" dirty="0"/>
              <a:t>Workshops</a:t>
            </a:r>
            <a:endParaRPr sz="3000" dirty="0"/>
          </a:p>
          <a:p>
            <a:pPr marL="914400" lvl="0" indent="0" algn="l" rtl="0">
              <a:lnSpc>
                <a:spcPct val="90000"/>
              </a:lnSpc>
              <a:spcBef>
                <a:spcPts val="0"/>
              </a:spcBef>
              <a:spcAft>
                <a:spcPts val="0"/>
              </a:spcAft>
              <a:buSzPts val="6000"/>
              <a:buNone/>
            </a:pPr>
            <a:endParaRPr sz="3000" dirty="0"/>
          </a:p>
          <a:p>
            <a:pPr marL="457200" lvl="0" indent="-419100" algn="l" rtl="0">
              <a:lnSpc>
                <a:spcPct val="90000"/>
              </a:lnSpc>
              <a:spcBef>
                <a:spcPts val="0"/>
              </a:spcBef>
              <a:spcAft>
                <a:spcPts val="0"/>
              </a:spcAft>
              <a:buSzPts val="3000"/>
              <a:buChar char="●"/>
            </a:pPr>
            <a:r>
              <a:rPr lang="en-US" sz="3000" dirty="0"/>
              <a:t>Debates</a:t>
            </a:r>
            <a:endParaRPr sz="3000" dirty="0"/>
          </a:p>
          <a:p>
            <a:pPr marL="914400" lvl="0" indent="0" algn="l" rtl="0">
              <a:lnSpc>
                <a:spcPct val="90000"/>
              </a:lnSpc>
              <a:spcBef>
                <a:spcPts val="0"/>
              </a:spcBef>
              <a:spcAft>
                <a:spcPts val="0"/>
              </a:spcAft>
              <a:buSzPts val="6000"/>
              <a:buNone/>
            </a:pPr>
            <a:endParaRPr sz="3000" dirty="0"/>
          </a:p>
          <a:p>
            <a:pPr marL="457200" lvl="0" indent="-419100" algn="l" rtl="0">
              <a:lnSpc>
                <a:spcPct val="90000"/>
              </a:lnSpc>
              <a:spcBef>
                <a:spcPts val="0"/>
              </a:spcBef>
              <a:spcAft>
                <a:spcPts val="0"/>
              </a:spcAft>
              <a:buSzPts val="3000"/>
              <a:buChar char="●"/>
            </a:pPr>
            <a:r>
              <a:rPr lang="en-US" sz="3000" dirty="0"/>
              <a:t>Collaborative Action</a:t>
            </a:r>
            <a:endParaRPr sz="3000" dirty="0"/>
          </a:p>
          <a:p>
            <a:pPr marL="914400" lvl="0" indent="0" algn="l" rtl="0">
              <a:lnSpc>
                <a:spcPct val="90000"/>
              </a:lnSpc>
              <a:spcBef>
                <a:spcPts val="0"/>
              </a:spcBef>
              <a:spcAft>
                <a:spcPts val="0"/>
              </a:spcAft>
              <a:buSzPts val="6000"/>
              <a:buNone/>
            </a:pPr>
            <a:endParaRPr sz="3000" dirty="0"/>
          </a:p>
          <a:p>
            <a:pPr marL="457200" lvl="0" indent="-419100" algn="l" rtl="0">
              <a:lnSpc>
                <a:spcPct val="90000"/>
              </a:lnSpc>
              <a:spcBef>
                <a:spcPts val="0"/>
              </a:spcBef>
              <a:spcAft>
                <a:spcPts val="0"/>
              </a:spcAft>
              <a:buSzPts val="3000"/>
              <a:buChar char="●"/>
            </a:pPr>
            <a:r>
              <a:rPr lang="en-US" sz="3000" dirty="0"/>
              <a:t>Book/Film Club</a:t>
            </a:r>
            <a:endParaRPr sz="3000" dirty="0"/>
          </a:p>
        </p:txBody>
      </p:sp>
      <p:sp>
        <p:nvSpPr>
          <p:cNvPr id="426" name="Google Shape;426;p39"/>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7" name="Google Shape;427;p39"/>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8" name="Google Shape;428;p39"/>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429" name="Google Shape;429;p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pic>
        <p:nvPicPr>
          <p:cNvPr id="2" name="Picture 1">
            <a:extLst>
              <a:ext uri="{FF2B5EF4-FFF2-40B4-BE49-F238E27FC236}">
                <a16:creationId xmlns:a16="http://schemas.microsoft.com/office/drawing/2014/main" id="{A9ABCAD1-987C-8795-39D2-04398D4F53F9}"/>
              </a:ext>
            </a:extLst>
          </p:cNvPr>
          <p:cNvPicPr>
            <a:picLocks noChangeAspect="1"/>
          </p:cNvPicPr>
          <p:nvPr/>
        </p:nvPicPr>
        <p:blipFill>
          <a:blip r:embed="rId5"/>
          <a:stretch>
            <a:fillRect/>
          </a:stretch>
        </p:blipFill>
        <p:spPr>
          <a:xfrm>
            <a:off x="8844483" y="38168"/>
            <a:ext cx="554784" cy="64623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434"/>
        <p:cNvGrpSpPr/>
        <p:nvPr/>
      </p:nvGrpSpPr>
      <p:grpSpPr>
        <a:xfrm>
          <a:off x="0" y="0"/>
          <a:ext cx="0" cy="0"/>
          <a:chOff x="0" y="0"/>
          <a:chExt cx="0" cy="0"/>
        </a:xfrm>
      </p:grpSpPr>
      <p:pic>
        <p:nvPicPr>
          <p:cNvPr id="435" name="Google Shape;435;p40"/>
          <p:cNvPicPr preferRelativeResize="0"/>
          <p:nvPr/>
        </p:nvPicPr>
        <p:blipFill rotWithShape="1">
          <a:blip r:embed="rId3">
            <a:alphaModFix/>
          </a:blip>
          <a:srcRect l="18197" r="18197"/>
          <a:stretch/>
        </p:blipFill>
        <p:spPr>
          <a:xfrm>
            <a:off x="7" y="8"/>
            <a:ext cx="10561050" cy="6858000"/>
          </a:xfrm>
          <a:prstGeom prst="rect">
            <a:avLst/>
          </a:prstGeom>
          <a:noFill/>
          <a:ln>
            <a:noFill/>
          </a:ln>
        </p:spPr>
      </p:pic>
      <p:sp>
        <p:nvSpPr>
          <p:cNvPr id="436" name="Google Shape;436;p40"/>
          <p:cNvSpPr/>
          <p:nvPr/>
        </p:nvSpPr>
        <p:spPr>
          <a:xfrm flipH="1">
            <a:off x="4718100" y="0"/>
            <a:ext cx="74739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40"/>
          <p:cNvSpPr txBox="1">
            <a:spLocks noGrp="1"/>
          </p:cNvSpPr>
          <p:nvPr>
            <p:ph type="title"/>
          </p:nvPr>
        </p:nvSpPr>
        <p:spPr>
          <a:xfrm>
            <a:off x="8192650" y="1564525"/>
            <a:ext cx="4000800" cy="391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3600" u="sng" dirty="0"/>
              <a:t>Offerings</a:t>
            </a:r>
            <a:endParaRPr sz="3600" u="sng" dirty="0"/>
          </a:p>
          <a:p>
            <a:pPr marL="0" lvl="0" indent="0" algn="ctr" rtl="0">
              <a:lnSpc>
                <a:spcPct val="90000"/>
              </a:lnSpc>
              <a:spcBef>
                <a:spcPts val="0"/>
              </a:spcBef>
              <a:spcAft>
                <a:spcPts val="0"/>
              </a:spcAft>
              <a:buSzPts val="6000"/>
              <a:buNone/>
            </a:pPr>
            <a:endParaRPr sz="3600" u="sng" dirty="0"/>
          </a:p>
          <a:p>
            <a:pPr marL="457200" lvl="0" indent="-419100" algn="l" rtl="0">
              <a:lnSpc>
                <a:spcPct val="90000"/>
              </a:lnSpc>
              <a:spcBef>
                <a:spcPts val="0"/>
              </a:spcBef>
              <a:spcAft>
                <a:spcPts val="0"/>
              </a:spcAft>
              <a:buSzPts val="3000"/>
              <a:buChar char="●"/>
            </a:pPr>
            <a:r>
              <a:rPr lang="en-US" sz="3000" dirty="0"/>
              <a:t>Braver Education</a:t>
            </a:r>
            <a:endParaRPr sz="3000" dirty="0"/>
          </a:p>
          <a:p>
            <a:pPr marL="1371600" lvl="1" indent="-419100" algn="l" rtl="0">
              <a:lnSpc>
                <a:spcPct val="90000"/>
              </a:lnSpc>
              <a:spcBef>
                <a:spcPts val="0"/>
              </a:spcBef>
              <a:spcAft>
                <a:spcPts val="0"/>
              </a:spcAft>
              <a:buSzPts val="3000"/>
              <a:buChar char="○"/>
            </a:pPr>
            <a:r>
              <a:rPr lang="en-US" sz="3000" dirty="0"/>
              <a:t>College</a:t>
            </a:r>
            <a:endParaRPr sz="3000" dirty="0"/>
          </a:p>
          <a:p>
            <a:pPr marL="1371600" lvl="1" indent="-419100" algn="l" rtl="0">
              <a:lnSpc>
                <a:spcPct val="90000"/>
              </a:lnSpc>
              <a:spcBef>
                <a:spcPts val="0"/>
              </a:spcBef>
              <a:spcAft>
                <a:spcPts val="0"/>
              </a:spcAft>
              <a:buSzPts val="3000"/>
              <a:buChar char="○"/>
            </a:pPr>
            <a:r>
              <a:rPr lang="en-US" sz="3000" dirty="0"/>
              <a:t>High School</a:t>
            </a:r>
            <a:endParaRPr sz="3000" dirty="0"/>
          </a:p>
          <a:p>
            <a:pPr marL="1371600" lvl="1" indent="-419100" algn="l" rtl="0">
              <a:lnSpc>
                <a:spcPct val="90000"/>
              </a:lnSpc>
              <a:spcBef>
                <a:spcPts val="0"/>
              </a:spcBef>
              <a:spcAft>
                <a:spcPts val="0"/>
              </a:spcAft>
              <a:buSzPts val="3000"/>
              <a:buChar char="○"/>
            </a:pPr>
            <a:r>
              <a:rPr lang="en-US" sz="3000" dirty="0"/>
              <a:t>Administration</a:t>
            </a:r>
            <a:endParaRPr sz="3000" dirty="0"/>
          </a:p>
          <a:p>
            <a:pPr marL="1371600" lvl="1" indent="-419100" algn="l" rtl="0">
              <a:lnSpc>
                <a:spcPct val="90000"/>
              </a:lnSpc>
              <a:spcBef>
                <a:spcPts val="0"/>
              </a:spcBef>
              <a:spcAft>
                <a:spcPts val="0"/>
              </a:spcAft>
              <a:buSzPts val="3000"/>
              <a:buChar char="○"/>
            </a:pPr>
            <a:r>
              <a:rPr lang="en-US" sz="3000" dirty="0"/>
              <a:t>Public Boards</a:t>
            </a:r>
            <a:endParaRPr sz="3000" dirty="0"/>
          </a:p>
        </p:txBody>
      </p:sp>
      <p:sp>
        <p:nvSpPr>
          <p:cNvPr id="438" name="Google Shape;438;p40"/>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40"/>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0" name="Google Shape;440;p40"/>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441" name="Google Shape;441;p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
        <p:nvSpPr>
          <p:cNvPr id="442" name="Google Shape;442;p4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MOD1</a:t>
            </a: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EC287C2-EFE2-9ADC-EFEC-06D07D337CA5}"/>
              </a:ext>
            </a:extLst>
          </p:cNvPr>
          <p:cNvPicPr>
            <a:picLocks noChangeAspect="1"/>
          </p:cNvPicPr>
          <p:nvPr/>
        </p:nvPicPr>
        <p:blipFill>
          <a:blip r:embed="rId5"/>
          <a:stretch>
            <a:fillRect/>
          </a:stretch>
        </p:blipFill>
        <p:spPr>
          <a:xfrm>
            <a:off x="8893978" y="17519"/>
            <a:ext cx="554784" cy="64623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447"/>
        <p:cNvGrpSpPr/>
        <p:nvPr/>
      </p:nvGrpSpPr>
      <p:grpSpPr>
        <a:xfrm>
          <a:off x="0" y="0"/>
          <a:ext cx="0" cy="0"/>
          <a:chOff x="0" y="0"/>
          <a:chExt cx="0" cy="0"/>
        </a:xfrm>
      </p:grpSpPr>
      <p:sp>
        <p:nvSpPr>
          <p:cNvPr id="448" name="Google Shape;448;p41"/>
          <p:cNvSpPr/>
          <p:nvPr/>
        </p:nvSpPr>
        <p:spPr>
          <a:xfrm flipH="1">
            <a:off x="4718100" y="0"/>
            <a:ext cx="74739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41"/>
          <p:cNvSpPr txBox="1">
            <a:spLocks noGrp="1"/>
          </p:cNvSpPr>
          <p:nvPr>
            <p:ph type="title"/>
          </p:nvPr>
        </p:nvSpPr>
        <p:spPr>
          <a:xfrm>
            <a:off x="7862450" y="1564525"/>
            <a:ext cx="4331100" cy="3352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3600" u="sng"/>
              <a:t>Offerings</a:t>
            </a:r>
            <a:endParaRPr sz="3600" u="sng"/>
          </a:p>
          <a:p>
            <a:pPr marL="0" lvl="0" indent="0" algn="ctr" rtl="0">
              <a:lnSpc>
                <a:spcPct val="90000"/>
              </a:lnSpc>
              <a:spcBef>
                <a:spcPts val="0"/>
              </a:spcBef>
              <a:spcAft>
                <a:spcPts val="0"/>
              </a:spcAft>
              <a:buSzPts val="6000"/>
              <a:buNone/>
            </a:pPr>
            <a:endParaRPr sz="3600" u="sng"/>
          </a:p>
          <a:p>
            <a:pPr marL="457200" lvl="0" indent="-419100" algn="l" rtl="0">
              <a:lnSpc>
                <a:spcPct val="90000"/>
              </a:lnSpc>
              <a:spcBef>
                <a:spcPts val="0"/>
              </a:spcBef>
              <a:spcAft>
                <a:spcPts val="0"/>
              </a:spcAft>
              <a:buSzPts val="3000"/>
              <a:buChar char="●"/>
            </a:pPr>
            <a:r>
              <a:rPr lang="en-US" sz="3000"/>
              <a:t>Braver Politics</a:t>
            </a:r>
            <a:endParaRPr sz="3000"/>
          </a:p>
          <a:p>
            <a:pPr marL="1371600" lvl="1" indent="-419100" algn="l" rtl="0">
              <a:lnSpc>
                <a:spcPct val="90000"/>
              </a:lnSpc>
              <a:spcBef>
                <a:spcPts val="0"/>
              </a:spcBef>
              <a:spcAft>
                <a:spcPts val="0"/>
              </a:spcAft>
              <a:buSzPts val="3000"/>
              <a:buChar char="○"/>
            </a:pPr>
            <a:r>
              <a:rPr lang="en-US" sz="3000"/>
              <a:t>Elected Representatives</a:t>
            </a:r>
            <a:endParaRPr sz="3000"/>
          </a:p>
          <a:p>
            <a:pPr marL="1371600" lvl="1" indent="-419100" algn="l" rtl="0">
              <a:lnSpc>
                <a:spcPct val="90000"/>
              </a:lnSpc>
              <a:spcBef>
                <a:spcPts val="0"/>
              </a:spcBef>
              <a:spcAft>
                <a:spcPts val="0"/>
              </a:spcAft>
              <a:buSzPts val="3000"/>
              <a:buChar char="○"/>
            </a:pPr>
            <a:r>
              <a:rPr lang="en-US" sz="3000"/>
              <a:t>Government Professionals</a:t>
            </a:r>
            <a:endParaRPr sz="3000"/>
          </a:p>
        </p:txBody>
      </p:sp>
      <p:sp>
        <p:nvSpPr>
          <p:cNvPr id="450" name="Google Shape;450;p41"/>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1" name="Google Shape;451;p41"/>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2" name="Google Shape;452;p41"/>
          <p:cNvPicPr preferRelativeResize="0"/>
          <p:nvPr/>
        </p:nvPicPr>
        <p:blipFill rotWithShape="1">
          <a:blip r:embed="rId3">
            <a:alphaModFix/>
          </a:blip>
          <a:srcRect l="18267"/>
          <a:stretch/>
        </p:blipFill>
        <p:spPr>
          <a:xfrm>
            <a:off x="9448799" y="49540"/>
            <a:ext cx="2693669" cy="475492"/>
          </a:xfrm>
          <a:prstGeom prst="rect">
            <a:avLst/>
          </a:prstGeom>
          <a:noFill/>
          <a:ln>
            <a:noFill/>
          </a:ln>
        </p:spPr>
      </p:pic>
      <p:sp>
        <p:nvSpPr>
          <p:cNvPr id="453" name="Google Shape;453;p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pic>
        <p:nvPicPr>
          <p:cNvPr id="454" name="Google Shape;454;p41"/>
          <p:cNvPicPr preferRelativeResize="0"/>
          <p:nvPr/>
        </p:nvPicPr>
        <p:blipFill rotWithShape="1">
          <a:blip r:embed="rId4">
            <a:alphaModFix/>
          </a:blip>
          <a:srcRect/>
          <a:stretch/>
        </p:blipFill>
        <p:spPr>
          <a:xfrm>
            <a:off x="950700" y="385075"/>
            <a:ext cx="6038956" cy="6270600"/>
          </a:xfrm>
          <a:prstGeom prst="rect">
            <a:avLst/>
          </a:prstGeom>
          <a:noFill/>
          <a:ln w="9525" cap="flat" cmpd="sng">
            <a:solidFill>
              <a:srgbClr val="595959"/>
            </a:solidFill>
            <a:prstDash val="solid"/>
            <a:round/>
            <a:headEnd type="none" w="sm" len="sm"/>
            <a:tailEnd type="none" w="sm" len="sm"/>
          </a:ln>
        </p:spPr>
      </p:pic>
      <p:pic>
        <p:nvPicPr>
          <p:cNvPr id="2" name="Picture 1">
            <a:extLst>
              <a:ext uri="{FF2B5EF4-FFF2-40B4-BE49-F238E27FC236}">
                <a16:creationId xmlns:a16="http://schemas.microsoft.com/office/drawing/2014/main" id="{BA52E286-BE2B-FA66-C719-640E3CBAD652}"/>
              </a:ext>
            </a:extLst>
          </p:cNvPr>
          <p:cNvPicPr>
            <a:picLocks noChangeAspect="1"/>
          </p:cNvPicPr>
          <p:nvPr/>
        </p:nvPicPr>
        <p:blipFill>
          <a:blip r:embed="rId5"/>
          <a:stretch>
            <a:fillRect/>
          </a:stretch>
        </p:blipFill>
        <p:spPr>
          <a:xfrm>
            <a:off x="8892465" y="49540"/>
            <a:ext cx="554784" cy="64623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459"/>
        <p:cNvGrpSpPr/>
        <p:nvPr/>
      </p:nvGrpSpPr>
      <p:grpSpPr>
        <a:xfrm>
          <a:off x="0" y="0"/>
          <a:ext cx="0" cy="0"/>
          <a:chOff x="0" y="0"/>
          <a:chExt cx="0" cy="0"/>
        </a:xfrm>
      </p:grpSpPr>
      <p:pic>
        <p:nvPicPr>
          <p:cNvPr id="460" name="Google Shape;460;p42"/>
          <p:cNvPicPr preferRelativeResize="0"/>
          <p:nvPr/>
        </p:nvPicPr>
        <p:blipFill rotWithShape="1">
          <a:blip r:embed="rId3">
            <a:alphaModFix/>
          </a:blip>
          <a:srcRect l="12503"/>
          <a:stretch/>
        </p:blipFill>
        <p:spPr>
          <a:xfrm>
            <a:off x="-75" y="0"/>
            <a:ext cx="8000999" cy="6858001"/>
          </a:xfrm>
          <a:prstGeom prst="rect">
            <a:avLst/>
          </a:prstGeom>
          <a:noFill/>
          <a:ln>
            <a:noFill/>
          </a:ln>
        </p:spPr>
      </p:pic>
      <p:sp>
        <p:nvSpPr>
          <p:cNvPr id="461" name="Google Shape;461;p42"/>
          <p:cNvSpPr/>
          <p:nvPr/>
        </p:nvSpPr>
        <p:spPr>
          <a:xfrm flipH="1">
            <a:off x="3711599" y="0"/>
            <a:ext cx="84804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42"/>
          <p:cNvSpPr txBox="1">
            <a:spLocks noGrp="1"/>
          </p:cNvSpPr>
          <p:nvPr>
            <p:ph type="title"/>
          </p:nvPr>
        </p:nvSpPr>
        <p:spPr>
          <a:xfrm>
            <a:off x="8270050" y="2128050"/>
            <a:ext cx="3550800" cy="2601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Arial"/>
              <a:buNone/>
            </a:pPr>
            <a:r>
              <a:rPr lang="en-US" sz="4800"/>
              <a:t>Check Out</a:t>
            </a:r>
            <a:endParaRPr sz="4800"/>
          </a:p>
          <a:p>
            <a:pPr marL="0" lvl="0" indent="0" algn="l" rtl="0">
              <a:lnSpc>
                <a:spcPct val="90000"/>
              </a:lnSpc>
              <a:spcBef>
                <a:spcPts val="0"/>
              </a:spcBef>
              <a:spcAft>
                <a:spcPts val="0"/>
              </a:spcAft>
              <a:buClr>
                <a:schemeClr val="lt1"/>
              </a:buClr>
              <a:buSzPts val="6000"/>
              <a:buFont typeface="Arial"/>
              <a:buNone/>
            </a:pPr>
            <a:endParaRPr sz="4800"/>
          </a:p>
          <a:p>
            <a:pPr marL="0" lvl="0" indent="0" algn="l" rtl="0">
              <a:lnSpc>
                <a:spcPct val="90000"/>
              </a:lnSpc>
              <a:spcBef>
                <a:spcPts val="0"/>
              </a:spcBef>
              <a:spcAft>
                <a:spcPts val="0"/>
              </a:spcAft>
              <a:buClr>
                <a:schemeClr val="lt1"/>
              </a:buClr>
              <a:buSzPts val="6000"/>
              <a:buFont typeface="Arial"/>
              <a:buNone/>
            </a:pPr>
            <a:r>
              <a:rPr lang="en-US" sz="3000" i="1"/>
              <a:t>“How do you hope to use these skills in your life?”</a:t>
            </a:r>
            <a:endParaRPr sz="3000" i="1"/>
          </a:p>
        </p:txBody>
      </p:sp>
      <p:sp>
        <p:nvSpPr>
          <p:cNvPr id="463" name="Google Shape;463;p42"/>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4" name="Google Shape;464;p42"/>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5" name="Google Shape;465;p42"/>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466" name="Google Shape;466;p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pic>
        <p:nvPicPr>
          <p:cNvPr id="2" name="Picture 1">
            <a:extLst>
              <a:ext uri="{FF2B5EF4-FFF2-40B4-BE49-F238E27FC236}">
                <a16:creationId xmlns:a16="http://schemas.microsoft.com/office/drawing/2014/main" id="{7D09393F-C527-E1FE-DA03-F11B6E056DF5}"/>
              </a:ext>
            </a:extLst>
          </p:cNvPr>
          <p:cNvPicPr>
            <a:picLocks noChangeAspect="1"/>
          </p:cNvPicPr>
          <p:nvPr/>
        </p:nvPicPr>
        <p:blipFill>
          <a:blip r:embed="rId5"/>
          <a:stretch>
            <a:fillRect/>
          </a:stretch>
        </p:blipFill>
        <p:spPr>
          <a:xfrm>
            <a:off x="8868263" y="28204"/>
            <a:ext cx="554784" cy="6462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70"/>
        <p:cNvGrpSpPr/>
        <p:nvPr/>
      </p:nvGrpSpPr>
      <p:grpSpPr>
        <a:xfrm>
          <a:off x="0" y="0"/>
          <a:ext cx="0" cy="0"/>
          <a:chOff x="0" y="0"/>
          <a:chExt cx="0" cy="0"/>
        </a:xfrm>
      </p:grpSpPr>
      <p:pic>
        <p:nvPicPr>
          <p:cNvPr id="171" name="Google Shape;171;p18"/>
          <p:cNvPicPr preferRelativeResize="0"/>
          <p:nvPr/>
        </p:nvPicPr>
        <p:blipFill rotWithShape="1">
          <a:blip r:embed="rId3">
            <a:alphaModFix/>
          </a:blip>
          <a:srcRect/>
          <a:stretch/>
        </p:blipFill>
        <p:spPr>
          <a:xfrm>
            <a:off x="0" y="-3"/>
            <a:ext cx="12192000" cy="6858000"/>
          </a:xfrm>
          <a:prstGeom prst="rect">
            <a:avLst/>
          </a:prstGeom>
          <a:noFill/>
          <a:ln>
            <a:noFill/>
          </a:ln>
        </p:spPr>
      </p:pic>
      <p:sp>
        <p:nvSpPr>
          <p:cNvPr id="172" name="Google Shape;172;p18"/>
          <p:cNvSpPr/>
          <p:nvPr/>
        </p:nvSpPr>
        <p:spPr>
          <a:xfrm flipH="1">
            <a:off x="5223000" y="0"/>
            <a:ext cx="69690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18"/>
          <p:cNvSpPr txBox="1">
            <a:spLocks noGrp="1"/>
          </p:cNvSpPr>
          <p:nvPr>
            <p:ph type="title"/>
          </p:nvPr>
        </p:nvSpPr>
        <p:spPr>
          <a:xfrm>
            <a:off x="7444075" y="1126775"/>
            <a:ext cx="4749300" cy="4907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Arial"/>
              <a:buNone/>
            </a:pPr>
            <a:r>
              <a:rPr lang="en-US" sz="4800" dirty="0"/>
              <a:t>Desired Outcomes</a:t>
            </a:r>
            <a:endParaRPr sz="4800" dirty="0"/>
          </a:p>
          <a:p>
            <a:pPr marL="0" lvl="0" indent="0" algn="l" rtl="0">
              <a:lnSpc>
                <a:spcPct val="90000"/>
              </a:lnSpc>
              <a:spcBef>
                <a:spcPts val="0"/>
              </a:spcBef>
              <a:spcAft>
                <a:spcPts val="0"/>
              </a:spcAft>
              <a:buClr>
                <a:schemeClr val="lt1"/>
              </a:buClr>
              <a:buSzPts val="6000"/>
              <a:buFont typeface="Arial"/>
              <a:buNone/>
            </a:pPr>
            <a:endParaRPr sz="2400" dirty="0"/>
          </a:p>
          <a:p>
            <a:pPr marL="457200" lvl="0" indent="-381000" algn="l" rtl="0">
              <a:lnSpc>
                <a:spcPct val="90000"/>
              </a:lnSpc>
              <a:spcBef>
                <a:spcPts val="0"/>
              </a:spcBef>
              <a:spcAft>
                <a:spcPts val="0"/>
              </a:spcAft>
              <a:buSzPts val="2400"/>
              <a:buChar char="●"/>
            </a:pPr>
            <a:r>
              <a:rPr lang="en-US" sz="2400" dirty="0"/>
              <a:t>Awareness of the impact of polarization</a:t>
            </a:r>
            <a:endParaRPr sz="2400" dirty="0"/>
          </a:p>
          <a:p>
            <a:pPr marL="457200" lvl="0" indent="0" algn="l" rtl="0">
              <a:lnSpc>
                <a:spcPct val="90000"/>
              </a:lnSpc>
              <a:spcBef>
                <a:spcPts val="0"/>
              </a:spcBef>
              <a:spcAft>
                <a:spcPts val="0"/>
              </a:spcAft>
              <a:buSzPts val="6000"/>
              <a:buNone/>
            </a:pPr>
            <a:endParaRPr sz="2400" dirty="0"/>
          </a:p>
          <a:p>
            <a:pPr marL="457200" lvl="0" indent="-381000" algn="l" rtl="0">
              <a:lnSpc>
                <a:spcPct val="90000"/>
              </a:lnSpc>
              <a:spcBef>
                <a:spcPts val="0"/>
              </a:spcBef>
              <a:spcAft>
                <a:spcPts val="0"/>
              </a:spcAft>
              <a:buSzPts val="2400"/>
              <a:buChar char="●"/>
            </a:pPr>
            <a:r>
              <a:rPr lang="en-US" sz="2400" dirty="0"/>
              <a:t>Experience of skill building in an abbreviated format</a:t>
            </a:r>
            <a:endParaRPr sz="2400" dirty="0"/>
          </a:p>
          <a:p>
            <a:pPr marL="457200" lvl="0" indent="0" algn="l" rtl="0">
              <a:lnSpc>
                <a:spcPct val="90000"/>
              </a:lnSpc>
              <a:spcBef>
                <a:spcPts val="0"/>
              </a:spcBef>
              <a:spcAft>
                <a:spcPts val="0"/>
              </a:spcAft>
              <a:buSzPts val="6000"/>
              <a:buNone/>
            </a:pPr>
            <a:endParaRPr sz="2400" dirty="0"/>
          </a:p>
          <a:p>
            <a:pPr marL="457200" lvl="0" indent="-381000" algn="l" rtl="0">
              <a:lnSpc>
                <a:spcPct val="90000"/>
              </a:lnSpc>
              <a:spcBef>
                <a:spcPts val="0"/>
              </a:spcBef>
              <a:spcAft>
                <a:spcPts val="0"/>
              </a:spcAft>
              <a:buSzPts val="2400"/>
              <a:buChar char="●"/>
            </a:pPr>
            <a:r>
              <a:rPr lang="en-US" sz="2400" dirty="0"/>
              <a:t>Awareness of Braver Angels as an organization and our offerings</a:t>
            </a:r>
            <a:endParaRPr sz="2400" dirty="0"/>
          </a:p>
          <a:p>
            <a:pPr marL="0" lvl="0" indent="0" algn="l" rtl="0">
              <a:lnSpc>
                <a:spcPct val="90000"/>
              </a:lnSpc>
              <a:spcBef>
                <a:spcPts val="0"/>
              </a:spcBef>
              <a:spcAft>
                <a:spcPts val="0"/>
              </a:spcAft>
              <a:buSzPts val="6000"/>
              <a:buNone/>
            </a:pPr>
            <a:endParaRPr sz="2400" dirty="0"/>
          </a:p>
        </p:txBody>
      </p:sp>
      <p:sp>
        <p:nvSpPr>
          <p:cNvPr id="174" name="Google Shape;174;p18"/>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p18"/>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18"/>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177" name="Google Shape;177;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pic>
        <p:nvPicPr>
          <p:cNvPr id="2" name="Picture 1">
            <a:extLst>
              <a:ext uri="{FF2B5EF4-FFF2-40B4-BE49-F238E27FC236}">
                <a16:creationId xmlns:a16="http://schemas.microsoft.com/office/drawing/2014/main" id="{93082397-F179-98AF-1AB8-ED58B9A4181C}"/>
              </a:ext>
            </a:extLst>
          </p:cNvPr>
          <p:cNvPicPr>
            <a:picLocks noChangeAspect="1"/>
          </p:cNvPicPr>
          <p:nvPr/>
        </p:nvPicPr>
        <p:blipFill>
          <a:blip r:embed="rId5"/>
          <a:stretch>
            <a:fillRect/>
          </a:stretch>
        </p:blipFill>
        <p:spPr>
          <a:xfrm>
            <a:off x="8892640" y="-20466"/>
            <a:ext cx="554784" cy="646232"/>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82"/>
        <p:cNvGrpSpPr/>
        <p:nvPr/>
      </p:nvGrpSpPr>
      <p:grpSpPr>
        <a:xfrm>
          <a:off x="0" y="0"/>
          <a:ext cx="0" cy="0"/>
          <a:chOff x="0" y="0"/>
          <a:chExt cx="0" cy="0"/>
        </a:xfrm>
      </p:grpSpPr>
      <p:pic>
        <p:nvPicPr>
          <p:cNvPr id="183" name="Google Shape;183;p19"/>
          <p:cNvPicPr preferRelativeResize="0"/>
          <p:nvPr/>
        </p:nvPicPr>
        <p:blipFill rotWithShape="1">
          <a:blip r:embed="rId3">
            <a:alphaModFix/>
          </a:blip>
          <a:srcRect/>
          <a:stretch/>
        </p:blipFill>
        <p:spPr>
          <a:xfrm>
            <a:off x="0" y="49548"/>
            <a:ext cx="10212675" cy="6808450"/>
          </a:xfrm>
          <a:prstGeom prst="rect">
            <a:avLst/>
          </a:prstGeom>
          <a:noFill/>
          <a:ln>
            <a:noFill/>
          </a:ln>
        </p:spPr>
      </p:pic>
      <p:sp>
        <p:nvSpPr>
          <p:cNvPr id="184" name="Google Shape;184;p19"/>
          <p:cNvSpPr/>
          <p:nvPr/>
        </p:nvSpPr>
        <p:spPr>
          <a:xfrm flipH="1">
            <a:off x="5066700" y="0"/>
            <a:ext cx="71253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19"/>
          <p:cNvSpPr txBox="1">
            <a:spLocks noGrp="1"/>
          </p:cNvSpPr>
          <p:nvPr>
            <p:ph type="title"/>
          </p:nvPr>
        </p:nvSpPr>
        <p:spPr>
          <a:xfrm>
            <a:off x="8011375" y="1409850"/>
            <a:ext cx="4131000" cy="4526100"/>
          </a:xfrm>
          <a:prstGeom prst="rect">
            <a:avLst/>
          </a:prstGeom>
          <a:noFill/>
          <a:ln>
            <a:noFill/>
          </a:ln>
        </p:spPr>
        <p:txBody>
          <a:bodyPr spcFirstLastPara="1" wrap="square" lIns="91425" tIns="45700" rIns="91425" bIns="45700" anchor="b" anchorCtr="0">
            <a:noAutofit/>
          </a:bodyPr>
          <a:lstStyle/>
          <a:p>
            <a:pPr marL="457200" lvl="0" indent="0" algn="l" rtl="0">
              <a:lnSpc>
                <a:spcPct val="90000"/>
              </a:lnSpc>
              <a:spcBef>
                <a:spcPts val="0"/>
              </a:spcBef>
              <a:spcAft>
                <a:spcPts val="0"/>
              </a:spcAft>
              <a:buSzPts val="6000"/>
              <a:buNone/>
            </a:pPr>
            <a:r>
              <a:rPr lang="en-US" sz="4800" dirty="0"/>
              <a:t>Agenda</a:t>
            </a:r>
            <a:endParaRPr sz="4800" dirty="0"/>
          </a:p>
          <a:p>
            <a:pPr marL="0" lvl="0" indent="0" algn="l" rtl="0">
              <a:lnSpc>
                <a:spcPct val="90000"/>
              </a:lnSpc>
              <a:spcBef>
                <a:spcPts val="0"/>
              </a:spcBef>
              <a:spcAft>
                <a:spcPts val="0"/>
              </a:spcAft>
              <a:buSzPts val="6000"/>
              <a:buNone/>
            </a:pPr>
            <a:endParaRPr sz="2400" dirty="0"/>
          </a:p>
          <a:p>
            <a:pPr marL="914400" lvl="1" indent="-381000" algn="l" rtl="0">
              <a:lnSpc>
                <a:spcPct val="90000"/>
              </a:lnSpc>
              <a:spcBef>
                <a:spcPts val="0"/>
              </a:spcBef>
              <a:spcAft>
                <a:spcPts val="0"/>
              </a:spcAft>
              <a:buSzPts val="2400"/>
              <a:buChar char="○"/>
            </a:pPr>
            <a:r>
              <a:rPr lang="en-US" sz="2400" dirty="0"/>
              <a:t>The problem of polarization</a:t>
            </a:r>
            <a:endParaRPr sz="2400" dirty="0"/>
          </a:p>
          <a:p>
            <a:pPr marL="914400" lvl="0" indent="0" algn="l" rtl="0">
              <a:lnSpc>
                <a:spcPct val="90000"/>
              </a:lnSpc>
              <a:spcBef>
                <a:spcPts val="0"/>
              </a:spcBef>
              <a:spcAft>
                <a:spcPts val="0"/>
              </a:spcAft>
              <a:buSzPts val="6000"/>
              <a:buNone/>
            </a:pPr>
            <a:endParaRPr sz="2400" dirty="0"/>
          </a:p>
          <a:p>
            <a:pPr marL="914400" lvl="1" indent="-381000" algn="l" rtl="0">
              <a:lnSpc>
                <a:spcPct val="90000"/>
              </a:lnSpc>
              <a:spcBef>
                <a:spcPts val="0"/>
              </a:spcBef>
              <a:spcAft>
                <a:spcPts val="0"/>
              </a:spcAft>
              <a:buSzPts val="2400"/>
              <a:buChar char="○"/>
            </a:pPr>
            <a:r>
              <a:rPr lang="en-US" sz="2400" dirty="0"/>
              <a:t>Sample skill-building workshop structure</a:t>
            </a:r>
            <a:endParaRPr sz="2400" dirty="0"/>
          </a:p>
          <a:p>
            <a:pPr marL="914400" lvl="0" indent="0" algn="l" rtl="0">
              <a:lnSpc>
                <a:spcPct val="90000"/>
              </a:lnSpc>
              <a:spcBef>
                <a:spcPts val="0"/>
              </a:spcBef>
              <a:spcAft>
                <a:spcPts val="0"/>
              </a:spcAft>
              <a:buSzPts val="6000"/>
              <a:buNone/>
            </a:pPr>
            <a:endParaRPr sz="2400" dirty="0"/>
          </a:p>
          <a:p>
            <a:pPr marL="914400" lvl="1" indent="-381000" algn="l" rtl="0">
              <a:lnSpc>
                <a:spcPct val="90000"/>
              </a:lnSpc>
              <a:spcBef>
                <a:spcPts val="0"/>
              </a:spcBef>
              <a:spcAft>
                <a:spcPts val="0"/>
              </a:spcAft>
              <a:buSzPts val="2400"/>
              <a:buChar char="○"/>
            </a:pPr>
            <a:r>
              <a:rPr lang="en-US" sz="2400" dirty="0"/>
              <a:t>“Mini-experience”</a:t>
            </a:r>
            <a:endParaRPr sz="2400" dirty="0"/>
          </a:p>
          <a:p>
            <a:pPr marL="914400" lvl="0" indent="0" algn="l" rtl="0">
              <a:lnSpc>
                <a:spcPct val="90000"/>
              </a:lnSpc>
              <a:spcBef>
                <a:spcPts val="0"/>
              </a:spcBef>
              <a:spcAft>
                <a:spcPts val="0"/>
              </a:spcAft>
              <a:buSzPts val="6000"/>
              <a:buNone/>
            </a:pPr>
            <a:endParaRPr sz="2400" dirty="0"/>
          </a:p>
          <a:p>
            <a:pPr marL="914400" lvl="1" indent="-381000" algn="l" rtl="0">
              <a:lnSpc>
                <a:spcPct val="90000"/>
              </a:lnSpc>
              <a:spcBef>
                <a:spcPts val="0"/>
              </a:spcBef>
              <a:spcAft>
                <a:spcPts val="0"/>
              </a:spcAft>
              <a:buSzPts val="2400"/>
              <a:buChar char="○"/>
            </a:pPr>
            <a:r>
              <a:rPr lang="en-US" sz="2400" dirty="0"/>
              <a:t>Braver Angels as an organization</a:t>
            </a:r>
            <a:endParaRPr sz="2400" dirty="0"/>
          </a:p>
        </p:txBody>
      </p:sp>
      <p:sp>
        <p:nvSpPr>
          <p:cNvPr id="186" name="Google Shape;186;p19"/>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p19"/>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8" name="Google Shape;188;p19"/>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189" name="Google Shape;189;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pic>
        <p:nvPicPr>
          <p:cNvPr id="2" name="Picture 1">
            <a:extLst>
              <a:ext uri="{FF2B5EF4-FFF2-40B4-BE49-F238E27FC236}">
                <a16:creationId xmlns:a16="http://schemas.microsoft.com/office/drawing/2014/main" id="{B014543E-F2AE-C2A9-019D-2C856125B523}"/>
              </a:ext>
            </a:extLst>
          </p:cNvPr>
          <p:cNvPicPr>
            <a:picLocks noChangeAspect="1"/>
          </p:cNvPicPr>
          <p:nvPr/>
        </p:nvPicPr>
        <p:blipFill>
          <a:blip r:embed="rId5"/>
          <a:stretch>
            <a:fillRect/>
          </a:stretch>
        </p:blipFill>
        <p:spPr>
          <a:xfrm>
            <a:off x="8894015" y="56933"/>
            <a:ext cx="554784" cy="64623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194"/>
        <p:cNvGrpSpPr/>
        <p:nvPr/>
      </p:nvGrpSpPr>
      <p:grpSpPr>
        <a:xfrm>
          <a:off x="0" y="0"/>
          <a:ext cx="0" cy="0"/>
          <a:chOff x="0" y="0"/>
          <a:chExt cx="0" cy="0"/>
        </a:xfrm>
      </p:grpSpPr>
      <p:sp>
        <p:nvSpPr>
          <p:cNvPr id="195" name="Google Shape;195;p20"/>
          <p:cNvSpPr/>
          <p:nvPr/>
        </p:nvSpPr>
        <p:spPr>
          <a:xfrm flipH="1">
            <a:off x="3711599" y="0"/>
            <a:ext cx="84804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20"/>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20"/>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8" name="Google Shape;198;p20"/>
          <p:cNvPicPr preferRelativeResize="0"/>
          <p:nvPr/>
        </p:nvPicPr>
        <p:blipFill rotWithShape="1">
          <a:blip r:embed="rId3">
            <a:alphaModFix/>
          </a:blip>
          <a:srcRect l="18267"/>
          <a:stretch/>
        </p:blipFill>
        <p:spPr>
          <a:xfrm>
            <a:off x="9448799" y="49540"/>
            <a:ext cx="2693669" cy="475492"/>
          </a:xfrm>
          <a:prstGeom prst="rect">
            <a:avLst/>
          </a:prstGeom>
          <a:noFill/>
          <a:ln>
            <a:noFill/>
          </a:ln>
        </p:spPr>
      </p:pic>
      <p:sp>
        <p:nvSpPr>
          <p:cNvPr id="199" name="Google Shape;199;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pic>
        <p:nvPicPr>
          <p:cNvPr id="200" name="Google Shape;200;p20"/>
          <p:cNvPicPr preferRelativeResize="0"/>
          <p:nvPr/>
        </p:nvPicPr>
        <p:blipFill rotWithShape="1">
          <a:blip r:embed="rId4">
            <a:alphaModFix/>
          </a:blip>
          <a:srcRect/>
          <a:stretch/>
        </p:blipFill>
        <p:spPr>
          <a:xfrm>
            <a:off x="1170385" y="1539375"/>
            <a:ext cx="7314048" cy="4880788"/>
          </a:xfrm>
          <a:prstGeom prst="rect">
            <a:avLst/>
          </a:prstGeom>
          <a:noFill/>
          <a:ln w="9525" cap="flat" cmpd="sng">
            <a:solidFill>
              <a:schemeClr val="dk2"/>
            </a:solidFill>
            <a:prstDash val="solid"/>
            <a:round/>
            <a:headEnd type="none" w="sm" len="sm"/>
            <a:tailEnd type="none" w="sm" len="sm"/>
          </a:ln>
        </p:spPr>
      </p:pic>
      <p:sp>
        <p:nvSpPr>
          <p:cNvPr id="201" name="Google Shape;201;p20"/>
          <p:cNvSpPr txBox="1"/>
          <p:nvPr/>
        </p:nvSpPr>
        <p:spPr>
          <a:xfrm>
            <a:off x="8610600" y="1539375"/>
            <a:ext cx="3484500" cy="35086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1"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chemeClr val="dk1"/>
                </a:solidFill>
                <a:latin typeface="Arial"/>
                <a:ea typeface="Arial"/>
                <a:cs typeface="Arial"/>
                <a:sym typeface="Arial"/>
              </a:rPr>
              <a:t>“I feel like my point of view is unwelcome”</a:t>
            </a:r>
            <a:endParaRPr sz="1800" b="1"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chemeClr val="dk1"/>
                </a:solidFill>
                <a:latin typeface="Arial"/>
                <a:ea typeface="Arial"/>
                <a:cs typeface="Arial"/>
                <a:sym typeface="Arial"/>
              </a:rPr>
              <a:t>“It seems like there is no place for my faith in public”</a:t>
            </a:r>
            <a:endParaRPr sz="1800" b="1"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chemeClr val="dk1"/>
                </a:solidFill>
                <a:latin typeface="Arial"/>
                <a:ea typeface="Arial"/>
                <a:cs typeface="Arial"/>
                <a:sym typeface="Arial"/>
              </a:rPr>
              <a:t>“I have lost closeness I used to have with friends or family”</a:t>
            </a:r>
            <a:endParaRPr sz="1800" b="1"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chemeClr val="dk1"/>
                </a:solidFill>
                <a:latin typeface="Arial"/>
                <a:ea typeface="Arial"/>
                <a:cs typeface="Arial"/>
                <a:sym typeface="Arial"/>
              </a:rPr>
              <a:t>“I don’t feel comfortable sharing my views”</a:t>
            </a:r>
            <a:endParaRPr sz="1800" b="1" i="1" u="none" strike="noStrike" cap="none" dirty="0">
              <a:solidFill>
                <a:schemeClr val="dk1"/>
              </a:solidFill>
              <a:latin typeface="Arial"/>
              <a:ea typeface="Arial"/>
              <a:cs typeface="Arial"/>
              <a:sym typeface="Arial"/>
            </a:endParaRPr>
          </a:p>
        </p:txBody>
      </p:sp>
      <p:sp>
        <p:nvSpPr>
          <p:cNvPr id="3" name="TextBox 2">
            <a:extLst>
              <a:ext uri="{FF2B5EF4-FFF2-40B4-BE49-F238E27FC236}">
                <a16:creationId xmlns:a16="http://schemas.microsoft.com/office/drawing/2014/main" id="{E8F5C75D-4602-7DFC-354E-91BD0A55DE8A}"/>
              </a:ext>
            </a:extLst>
          </p:cNvPr>
          <p:cNvSpPr txBox="1"/>
          <p:nvPr/>
        </p:nvSpPr>
        <p:spPr>
          <a:xfrm>
            <a:off x="963168" y="616705"/>
            <a:ext cx="8388096" cy="830997"/>
          </a:xfrm>
          <a:prstGeom prst="rect">
            <a:avLst/>
          </a:prstGeom>
          <a:noFill/>
        </p:spPr>
        <p:txBody>
          <a:bodyPr wrap="square" rtlCol="0">
            <a:spAutoFit/>
          </a:bodyPr>
          <a:lstStyle/>
          <a:p>
            <a:r>
              <a:rPr lang="en-US" sz="4800" b="1" dirty="0"/>
              <a:t>The Problem of Polarization</a:t>
            </a:r>
          </a:p>
        </p:txBody>
      </p:sp>
      <p:pic>
        <p:nvPicPr>
          <p:cNvPr id="2" name="Picture 1">
            <a:extLst>
              <a:ext uri="{FF2B5EF4-FFF2-40B4-BE49-F238E27FC236}">
                <a16:creationId xmlns:a16="http://schemas.microsoft.com/office/drawing/2014/main" id="{64B200F6-D8EC-C574-25FA-3EC4CECEBA68}"/>
              </a:ext>
            </a:extLst>
          </p:cNvPr>
          <p:cNvPicPr>
            <a:picLocks noChangeAspect="1"/>
          </p:cNvPicPr>
          <p:nvPr/>
        </p:nvPicPr>
        <p:blipFill>
          <a:blip r:embed="rId5"/>
          <a:stretch>
            <a:fillRect/>
          </a:stretch>
        </p:blipFill>
        <p:spPr>
          <a:xfrm>
            <a:off x="8844484" y="78269"/>
            <a:ext cx="554784" cy="646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1"/>
          <p:cNvSpPr txBox="1"/>
          <p:nvPr/>
        </p:nvSpPr>
        <p:spPr>
          <a:xfrm>
            <a:off x="7186821" y="4205868"/>
            <a:ext cx="4068000" cy="184800"/>
          </a:xfrm>
          <a:prstGeom prst="rect">
            <a:avLst/>
          </a:prstGeom>
          <a:noFill/>
          <a:ln>
            <a:noFill/>
          </a:ln>
        </p:spPr>
        <p:txBody>
          <a:bodyPr spcFirstLastPara="1" wrap="square" lIns="0" tIns="0" rIns="0" bIns="0" anchor="t" anchorCtr="0">
            <a:spAutoFit/>
          </a:bodyPr>
          <a:lstStyle/>
          <a:p>
            <a:pPr marL="0" marR="0" lvl="0" indent="0" algn="l" rtl="0">
              <a:lnSpc>
                <a:spcPct val="163277"/>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207" name="Google Shape;207;p21" descr="Logo&#10;&#10;Description automatically generated"/>
          <p:cNvPicPr preferRelativeResize="0"/>
          <p:nvPr/>
        </p:nvPicPr>
        <p:blipFill rotWithShape="1">
          <a:blip r:embed="rId3">
            <a:alphaModFix/>
          </a:blip>
          <a:srcRect/>
          <a:stretch/>
        </p:blipFill>
        <p:spPr>
          <a:xfrm>
            <a:off x="11254533" y="5958261"/>
            <a:ext cx="753167" cy="755572"/>
          </a:xfrm>
          <a:prstGeom prst="rect">
            <a:avLst/>
          </a:prstGeom>
          <a:noFill/>
          <a:ln>
            <a:noFill/>
          </a:ln>
        </p:spPr>
      </p:pic>
      <p:pic>
        <p:nvPicPr>
          <p:cNvPr id="208" name="Google Shape;208;p21"/>
          <p:cNvPicPr preferRelativeResize="0"/>
          <p:nvPr/>
        </p:nvPicPr>
        <p:blipFill rotWithShape="1">
          <a:blip r:embed="rId4">
            <a:alphaModFix/>
          </a:blip>
          <a:srcRect l="4658" t="7394" r="3099" b="20746"/>
          <a:stretch/>
        </p:blipFill>
        <p:spPr>
          <a:xfrm>
            <a:off x="1092233" y="277000"/>
            <a:ext cx="10405436" cy="5363100"/>
          </a:xfrm>
          <a:prstGeom prst="rect">
            <a:avLst/>
          </a:prstGeom>
          <a:noFill/>
          <a:ln>
            <a:noFill/>
          </a:ln>
        </p:spPr>
      </p:pic>
      <p:sp>
        <p:nvSpPr>
          <p:cNvPr id="209" name="Google Shape;209;p21"/>
          <p:cNvSpPr/>
          <p:nvPr/>
        </p:nvSpPr>
        <p:spPr>
          <a:xfrm>
            <a:off x="2537300" y="277000"/>
            <a:ext cx="1725300" cy="6381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0" name="Google Shape;210;p21"/>
          <p:cNvSpPr/>
          <p:nvPr/>
        </p:nvSpPr>
        <p:spPr>
          <a:xfrm>
            <a:off x="4958833" y="4205867"/>
            <a:ext cx="1725300" cy="9405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 name="Google Shape;211;p21"/>
          <p:cNvSpPr/>
          <p:nvPr/>
        </p:nvSpPr>
        <p:spPr>
          <a:xfrm>
            <a:off x="2146233" y="5495100"/>
            <a:ext cx="1725300" cy="2892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A55EF834-949E-6F8E-D170-E89AFB056B61}"/>
              </a:ext>
            </a:extLst>
          </p:cNvPr>
          <p:cNvSpPr txBox="1"/>
          <p:nvPr/>
        </p:nvSpPr>
        <p:spPr>
          <a:xfrm>
            <a:off x="2006633" y="6003206"/>
            <a:ext cx="8771095" cy="523220"/>
          </a:xfrm>
          <a:prstGeom prst="rect">
            <a:avLst/>
          </a:prstGeom>
          <a:noFill/>
        </p:spPr>
        <p:txBody>
          <a:bodyPr wrap="square" rtlCol="0">
            <a:spAutoFit/>
          </a:bodyPr>
          <a:lstStyle/>
          <a:p>
            <a:r>
              <a:rPr lang="en-US" sz="2800" b="1" dirty="0">
                <a:solidFill>
                  <a:schemeClr val="bg1"/>
                </a:solidFill>
              </a:rPr>
              <a:t>DE-polarizing begins with  “Know Thyself”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16"/>
        <p:cNvGrpSpPr/>
        <p:nvPr/>
      </p:nvGrpSpPr>
      <p:grpSpPr>
        <a:xfrm>
          <a:off x="0" y="0"/>
          <a:ext cx="0" cy="0"/>
          <a:chOff x="0" y="0"/>
          <a:chExt cx="0" cy="0"/>
        </a:xfrm>
      </p:grpSpPr>
      <p:pic>
        <p:nvPicPr>
          <p:cNvPr id="217" name="Google Shape;217;p22"/>
          <p:cNvPicPr preferRelativeResize="0"/>
          <p:nvPr/>
        </p:nvPicPr>
        <p:blipFill rotWithShape="1">
          <a:blip r:embed="rId3">
            <a:alphaModFix/>
          </a:blip>
          <a:srcRect l="12072" b="14529"/>
          <a:stretch/>
        </p:blipFill>
        <p:spPr>
          <a:xfrm>
            <a:off x="-75" y="0"/>
            <a:ext cx="10584699" cy="6857999"/>
          </a:xfrm>
          <a:prstGeom prst="rect">
            <a:avLst/>
          </a:prstGeom>
          <a:noFill/>
          <a:ln>
            <a:noFill/>
          </a:ln>
        </p:spPr>
      </p:pic>
      <p:sp>
        <p:nvSpPr>
          <p:cNvPr id="218" name="Google Shape;218;p22"/>
          <p:cNvSpPr/>
          <p:nvPr/>
        </p:nvSpPr>
        <p:spPr>
          <a:xfrm flipH="1">
            <a:off x="4688100" y="0"/>
            <a:ext cx="75039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2"/>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p22"/>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1" name="Google Shape;221;p22"/>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222" name="Google Shape;222;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
        <p:nvSpPr>
          <p:cNvPr id="223" name="Google Shape;223;p22"/>
          <p:cNvSpPr txBox="1"/>
          <p:nvPr/>
        </p:nvSpPr>
        <p:spPr>
          <a:xfrm>
            <a:off x="8610600" y="1892713"/>
            <a:ext cx="3181200" cy="341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1" u="none" strike="noStrike" cap="none">
                <a:solidFill>
                  <a:schemeClr val="dk1"/>
                </a:solidFill>
                <a:latin typeface="Arial"/>
                <a:ea typeface="Arial"/>
                <a:cs typeface="Arial"/>
                <a:sym typeface="Arial"/>
              </a:rPr>
              <a:t>How is polarization making your conversations across differences difficult today?</a:t>
            </a:r>
            <a:endParaRPr sz="3000" b="0" i="1" u="none" strike="noStrike" cap="none">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3951D85F-4A80-2664-6F04-29CD90E5AE71}"/>
              </a:ext>
            </a:extLst>
          </p:cNvPr>
          <p:cNvPicPr>
            <a:picLocks noChangeAspect="1"/>
          </p:cNvPicPr>
          <p:nvPr/>
        </p:nvPicPr>
        <p:blipFill>
          <a:blip r:embed="rId5"/>
          <a:stretch>
            <a:fillRect/>
          </a:stretch>
        </p:blipFill>
        <p:spPr>
          <a:xfrm>
            <a:off x="8892648" y="0"/>
            <a:ext cx="554784" cy="64623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28"/>
        <p:cNvGrpSpPr/>
        <p:nvPr/>
      </p:nvGrpSpPr>
      <p:grpSpPr>
        <a:xfrm>
          <a:off x="0" y="0"/>
          <a:ext cx="0" cy="0"/>
          <a:chOff x="0" y="0"/>
          <a:chExt cx="0" cy="0"/>
        </a:xfrm>
      </p:grpSpPr>
      <p:pic>
        <p:nvPicPr>
          <p:cNvPr id="229" name="Google Shape;229;p23"/>
          <p:cNvPicPr preferRelativeResize="0"/>
          <p:nvPr/>
        </p:nvPicPr>
        <p:blipFill rotWithShape="1">
          <a:blip r:embed="rId3">
            <a:alphaModFix/>
          </a:blip>
          <a:srcRect/>
          <a:stretch/>
        </p:blipFill>
        <p:spPr>
          <a:xfrm>
            <a:off x="0" y="-1"/>
            <a:ext cx="8945992" cy="6857999"/>
          </a:xfrm>
          <a:prstGeom prst="rect">
            <a:avLst/>
          </a:prstGeom>
          <a:noFill/>
          <a:ln>
            <a:noFill/>
          </a:ln>
        </p:spPr>
      </p:pic>
      <p:sp>
        <p:nvSpPr>
          <p:cNvPr id="230" name="Google Shape;230;p23"/>
          <p:cNvSpPr/>
          <p:nvPr/>
        </p:nvSpPr>
        <p:spPr>
          <a:xfrm flipH="1">
            <a:off x="5526300" y="-49540"/>
            <a:ext cx="66657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23"/>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23"/>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4" name="Google Shape;234;p23"/>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235" name="Google Shape;235;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
        <p:nvSpPr>
          <p:cNvPr id="2" name="TextBox 1">
            <a:extLst>
              <a:ext uri="{FF2B5EF4-FFF2-40B4-BE49-F238E27FC236}">
                <a16:creationId xmlns:a16="http://schemas.microsoft.com/office/drawing/2014/main" id="{F10A80C1-9530-4407-002F-2A825AF6B21A}"/>
              </a:ext>
            </a:extLst>
          </p:cNvPr>
          <p:cNvSpPr txBox="1"/>
          <p:nvPr/>
        </p:nvSpPr>
        <p:spPr>
          <a:xfrm>
            <a:off x="8471862" y="1621105"/>
            <a:ext cx="3482235" cy="3416320"/>
          </a:xfrm>
          <a:prstGeom prst="rect">
            <a:avLst/>
          </a:prstGeom>
          <a:noFill/>
        </p:spPr>
        <p:txBody>
          <a:bodyPr wrap="square" rtlCol="0">
            <a:spAutoFit/>
          </a:bodyPr>
          <a:lstStyle/>
          <a:p>
            <a:r>
              <a:rPr lang="en-US" sz="3600" dirty="0"/>
              <a:t>Key Principles from Braver Angels’ “Depolarizing from Within” Workshop </a:t>
            </a:r>
          </a:p>
        </p:txBody>
      </p:sp>
      <p:sp>
        <p:nvSpPr>
          <p:cNvPr id="4" name="Title 3">
            <a:extLst>
              <a:ext uri="{FF2B5EF4-FFF2-40B4-BE49-F238E27FC236}">
                <a16:creationId xmlns:a16="http://schemas.microsoft.com/office/drawing/2014/main" id="{FF5A44BB-BFB9-1B81-9716-B5E1D36A5700}"/>
              </a:ext>
            </a:extLst>
          </p:cNvPr>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id="{7EF1900A-6E01-5EC6-3D43-F49459C67B34}"/>
              </a:ext>
            </a:extLst>
          </p:cNvPr>
          <p:cNvPicPr>
            <a:picLocks noChangeAspect="1"/>
          </p:cNvPicPr>
          <p:nvPr/>
        </p:nvPicPr>
        <p:blipFill>
          <a:blip r:embed="rId5"/>
          <a:stretch>
            <a:fillRect/>
          </a:stretch>
        </p:blipFill>
        <p:spPr>
          <a:xfrm>
            <a:off x="8892648" y="-9916"/>
            <a:ext cx="554784" cy="6462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240"/>
        <p:cNvGrpSpPr/>
        <p:nvPr/>
      </p:nvGrpSpPr>
      <p:grpSpPr>
        <a:xfrm>
          <a:off x="0" y="0"/>
          <a:ext cx="0" cy="0"/>
          <a:chOff x="0" y="0"/>
          <a:chExt cx="0" cy="0"/>
        </a:xfrm>
      </p:grpSpPr>
      <p:pic>
        <p:nvPicPr>
          <p:cNvPr id="241" name="Google Shape;241;p24"/>
          <p:cNvPicPr preferRelativeResize="0"/>
          <p:nvPr/>
        </p:nvPicPr>
        <p:blipFill rotWithShape="1">
          <a:blip r:embed="rId3">
            <a:alphaModFix/>
          </a:blip>
          <a:srcRect l="12595"/>
          <a:stretch/>
        </p:blipFill>
        <p:spPr>
          <a:xfrm>
            <a:off x="-75" y="0"/>
            <a:ext cx="8991675" cy="6858000"/>
          </a:xfrm>
          <a:prstGeom prst="rect">
            <a:avLst/>
          </a:prstGeom>
          <a:noFill/>
          <a:ln>
            <a:noFill/>
          </a:ln>
        </p:spPr>
      </p:pic>
      <p:sp>
        <p:nvSpPr>
          <p:cNvPr id="242" name="Google Shape;242;p24"/>
          <p:cNvSpPr/>
          <p:nvPr/>
        </p:nvSpPr>
        <p:spPr>
          <a:xfrm flipH="1">
            <a:off x="4650000" y="0"/>
            <a:ext cx="7542000" cy="6858000"/>
          </a:xfrm>
          <a:prstGeom prst="rect">
            <a:avLst/>
          </a:prstGeom>
          <a:gradFill>
            <a:gsLst>
              <a:gs pos="0">
                <a:srgbClr val="FFFFFF">
                  <a:alpha val="0"/>
                </a:srgbClr>
              </a:gs>
              <a:gs pos="19000">
                <a:srgbClr val="FFFFFF">
                  <a:alpha val="36862"/>
                </a:srgbClr>
              </a:gs>
              <a:gs pos="35000">
                <a:srgbClr val="FFFFFF">
                  <a:alpha val="76078"/>
                </a:srgbClr>
              </a:gs>
              <a:gs pos="48000">
                <a:schemeClr val="lt1"/>
              </a:gs>
              <a:gs pos="100000">
                <a:schemeClr val="lt1"/>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p24"/>
          <p:cNvSpPr txBox="1">
            <a:spLocks noGrp="1"/>
          </p:cNvSpPr>
          <p:nvPr>
            <p:ph type="title"/>
          </p:nvPr>
        </p:nvSpPr>
        <p:spPr>
          <a:xfrm>
            <a:off x="7715075" y="1668299"/>
            <a:ext cx="4427400" cy="3521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sz="4800"/>
              <a:t>#1</a:t>
            </a:r>
            <a:endParaRPr sz="4800"/>
          </a:p>
          <a:p>
            <a:pPr marL="0" lvl="0" indent="0" algn="l" rtl="0">
              <a:lnSpc>
                <a:spcPct val="90000"/>
              </a:lnSpc>
              <a:spcBef>
                <a:spcPts val="0"/>
              </a:spcBef>
              <a:spcAft>
                <a:spcPts val="0"/>
              </a:spcAft>
              <a:buSzPts val="6000"/>
              <a:buNone/>
            </a:pPr>
            <a:r>
              <a:rPr lang="en-US" sz="4000"/>
              <a:t>Aim for Listening to Understanding Rather than Changing Someone’s Mind</a:t>
            </a:r>
            <a:endParaRPr sz="4000"/>
          </a:p>
        </p:txBody>
      </p:sp>
      <p:sp>
        <p:nvSpPr>
          <p:cNvPr id="244" name="Google Shape;244;p24"/>
          <p:cNvSpPr/>
          <p:nvPr/>
        </p:nvSpPr>
        <p:spPr>
          <a:xfrm rot="5400000">
            <a:off x="-5617" y="5551"/>
            <a:ext cx="724500" cy="713400"/>
          </a:xfrm>
          <a:prstGeom prst="corner">
            <a:avLst>
              <a:gd name="adj1" fmla="val 50000"/>
              <a:gd name="adj2" fmla="val 50000"/>
            </a:avLst>
          </a:prstGeom>
          <a:solidFill>
            <a:srgbClr val="E6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24"/>
          <p:cNvSpPr/>
          <p:nvPr/>
        </p:nvSpPr>
        <p:spPr>
          <a:xfrm rot="-5400000">
            <a:off x="11474417" y="6139049"/>
            <a:ext cx="724500" cy="713400"/>
          </a:xfrm>
          <a:prstGeom prst="corner">
            <a:avLst>
              <a:gd name="adj1" fmla="val 50000"/>
              <a:gd name="adj2" fmla="val 50000"/>
            </a:avLst>
          </a:prstGeom>
          <a:solidFill>
            <a:srgbClr val="1D3A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6" name="Google Shape;246;p24"/>
          <p:cNvPicPr preferRelativeResize="0"/>
          <p:nvPr/>
        </p:nvPicPr>
        <p:blipFill rotWithShape="1">
          <a:blip r:embed="rId4">
            <a:alphaModFix/>
          </a:blip>
          <a:srcRect l="18267"/>
          <a:stretch/>
        </p:blipFill>
        <p:spPr>
          <a:xfrm>
            <a:off x="9448799" y="49540"/>
            <a:ext cx="2693669" cy="475492"/>
          </a:xfrm>
          <a:prstGeom prst="rect">
            <a:avLst/>
          </a:prstGeom>
          <a:noFill/>
          <a:ln>
            <a:noFill/>
          </a:ln>
        </p:spPr>
      </p:pic>
      <p:sp>
        <p:nvSpPr>
          <p:cNvPr id="247" name="Google Shape;247;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pic>
        <p:nvPicPr>
          <p:cNvPr id="2" name="Picture 1">
            <a:extLst>
              <a:ext uri="{FF2B5EF4-FFF2-40B4-BE49-F238E27FC236}">
                <a16:creationId xmlns:a16="http://schemas.microsoft.com/office/drawing/2014/main" id="{BDB465D3-944E-47DE-C28E-DD0E989F9293}"/>
              </a:ext>
            </a:extLst>
          </p:cNvPr>
          <p:cNvPicPr>
            <a:picLocks noChangeAspect="1"/>
          </p:cNvPicPr>
          <p:nvPr/>
        </p:nvPicPr>
        <p:blipFill>
          <a:blip r:embed="rId5"/>
          <a:stretch>
            <a:fillRect/>
          </a:stretch>
        </p:blipFill>
        <p:spPr>
          <a:xfrm>
            <a:off x="8892648" y="15240"/>
            <a:ext cx="554784" cy="64623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f32a0eaf7fc2e76b6b8e981f079b6e64">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386c881864e3ff887009f62c50d3dd5e"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11db4f-c83e-4f19-9b1a-85740e60a0ff">
      <Terms xmlns="http://schemas.microsoft.com/office/infopath/2007/PartnerControls"/>
    </lcf76f155ced4ddcb4097134ff3c332f>
    <TaxCatchAll xmlns="d3176b68-ad26-48d2-8a37-5330accca0f9"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B0D32E-00B0-45EB-8744-5673C66C76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11db4f-c83e-4f19-9b1a-85740e60a0ff"/>
    <ds:schemaRef ds:uri="d3176b68-ad26-48d2-8a37-5330accca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406609-8687-44FA-808A-688E133A4ABD}">
  <ds:schemaRefs>
    <ds:schemaRef ds:uri="http://schemas.microsoft.com/office/2006/metadata/properties"/>
    <ds:schemaRef ds:uri="http://schemas.microsoft.com/office/infopath/2007/PartnerControls"/>
    <ds:schemaRef ds:uri="3311db4f-c83e-4f19-9b1a-85740e60a0ff"/>
    <ds:schemaRef ds:uri="d3176b68-ad26-48d2-8a37-5330accca0f9"/>
    <ds:schemaRef ds:uri="http://schemas.microsoft.com/sharepoint/v3"/>
  </ds:schemaRefs>
</ds:datastoreItem>
</file>

<file path=customXml/itemProps3.xml><?xml version="1.0" encoding="utf-8"?>
<ds:datastoreItem xmlns:ds="http://schemas.openxmlformats.org/officeDocument/2006/customXml" ds:itemID="{A4BFAEA9-1748-4B0A-828A-2BF2563851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9808</TotalTime>
  <Words>3781</Words>
  <Application>Microsoft Office PowerPoint</Application>
  <PresentationFormat>Widescreen</PresentationFormat>
  <Paragraphs>397</Paragraphs>
  <Slides>27</Slides>
  <Notes>26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Klinic Slab 2</vt:lpstr>
      <vt:lpstr>Merriweather</vt:lpstr>
      <vt:lpstr>Noto Sans Symbols</vt:lpstr>
      <vt:lpstr>Libre Franklin</vt:lpstr>
      <vt:lpstr>Arial</vt:lpstr>
      <vt:lpstr>Times New Roman</vt:lpstr>
      <vt:lpstr>Roboto</vt:lpstr>
      <vt:lpstr>Calibri</vt:lpstr>
      <vt:lpstr>Libre Franklin SemiBold</vt:lpstr>
      <vt:lpstr>Gotham</vt:lpstr>
      <vt:lpstr>Office Theme</vt:lpstr>
      <vt:lpstr>Office Theme</vt:lpstr>
      <vt:lpstr>3_Office Theme</vt:lpstr>
      <vt:lpstr>PowerPoint Presentation</vt:lpstr>
      <vt:lpstr>Skills for Disagreeing Better </vt:lpstr>
      <vt:lpstr>Desired Outcomes  Awareness of the impact of polarization  Experience of skill building in an abbreviated format  Awareness of Braver Angels as an organization and our offerings </vt:lpstr>
      <vt:lpstr>Agenda  The problem of polarization  Sample skill-building workshop structure  “Mini-experience”  Braver Angels as an organization</vt:lpstr>
      <vt:lpstr>PowerPoint Presentation</vt:lpstr>
      <vt:lpstr>PowerPoint Presentation</vt:lpstr>
      <vt:lpstr>PowerPoint Presentation</vt:lpstr>
      <vt:lpstr>PowerPoint Presentation</vt:lpstr>
      <vt:lpstr>#1 Aim for Listening to Understanding Rather than Changing Someone’s Mind</vt:lpstr>
      <vt:lpstr>#2 Connect First Then Share your Perspective</vt:lpstr>
      <vt:lpstr>Essential Skills</vt:lpstr>
      <vt:lpstr>PowerPoint Presentation</vt:lpstr>
      <vt:lpstr>Acknowledge</vt:lpstr>
      <vt:lpstr>Agree</vt:lpstr>
      <vt:lpstr>Perspective</vt:lpstr>
      <vt:lpstr>Skills+Practice  Agree</vt:lpstr>
      <vt:lpstr>Agree  Practice  Prompt 1</vt:lpstr>
      <vt:lpstr>Agree  Practice  Prompt 2</vt:lpstr>
      <vt:lpstr>Agree Practice Write down - word for word  Pair and read  Discuss how statement reflected the SKILL of agreeing </vt:lpstr>
      <vt:lpstr>PowerPoint Presentation</vt:lpstr>
      <vt:lpstr>Group Share - Agree  </vt:lpstr>
      <vt:lpstr>PowerPoint Presentation</vt:lpstr>
      <vt:lpstr>PowerPoint Presentation</vt:lpstr>
      <vt:lpstr>Offerings to address polarization  Workshops  Debates  Collaborative Action  Book/Film Club</vt:lpstr>
      <vt:lpstr>Offerings  Braver Education College High School Administration Public Boards</vt:lpstr>
      <vt:lpstr>Offerings  Braver Politics Elected Representatives Government Professionals</vt:lpstr>
      <vt:lpstr>Check Out  “How do you hope to use these skills in your 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Denise Chiavetta</dc:creator>
  <cp:lastModifiedBy>Erin Peterson</cp:lastModifiedBy>
  <cp:revision>4</cp:revision>
  <dcterms:modified xsi:type="dcterms:W3CDTF">2026-05-08T21:24:02Z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MediaServiceImageTags">
    <vt:lpwstr/>
  </property>
</Properties>
</file>