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omments/modernComment_10A_0.xml" ContentType="application/vnd.ms-powerpoint.comments+xml"/>
  <Override PartName="/ppt/comments/modernComment_10B_0.xml" ContentType="application/vnd.ms-powerpoint.comments+xml"/>
  <Override PartName="/ppt/comments/modernComment_117_D2EAD2BB.xml" ContentType="application/vnd.ms-powerpoint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56" r:id="rId3"/>
    <p:sldId id="257" r:id="rId4"/>
    <p:sldId id="259" r:id="rId5"/>
    <p:sldId id="260" r:id="rId6"/>
    <p:sldId id="274" r:id="rId7"/>
    <p:sldId id="261" r:id="rId8"/>
    <p:sldId id="262" r:id="rId9"/>
    <p:sldId id="271" r:id="rId10"/>
    <p:sldId id="27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03E911-F16B-2566-267F-E166D9EEABB2}" name="Melissa A. Scott" initials="MS" userId="S::melissa.a.scott@phila.gov::630af644-96b3-4471-b82b-b0cd1e9171a4" providerId="AD"/>
  <p188:author id="{FB5AA758-9464-52E3-1CA2-B8C84B7F110B}" name="Madison Lee" initials="ML" userId="S::madison.lee@phila.gov::66a3397e-6399-46d1-8551-74934df0fd81" providerId="AD"/>
  <p188:author id="{E47169D2-80E1-F120-147E-8137A9A98A76}" name="Madison Lee" initials="ML" userId="S::Madison.Lee@phila.gov::66a3397e-6399-46d1-8551-74934df0fd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1"/>
    <p:restoredTop sz="94719"/>
  </p:normalViewPr>
  <p:slideViewPr>
    <p:cSldViewPr snapToGrid="0">
      <p:cViewPr varScale="1">
        <p:scale>
          <a:sx n="70" d="100"/>
          <a:sy n="70" d="100"/>
        </p:scale>
        <p:origin x="32" y="1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comments/modernComment_10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E95629-8740-412E-B0DF-1DB98A0C699B}" authorId="{FB5AA758-9464-52E3-1CA2-B8C84B7F110B}" status="resolved" created="2026-05-08T19:50:52.90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6"/>
      <ac:picMk id="2" creationId="{00000000-0000-0000-0000-000000000000}"/>
    </ac:deMkLst>
    <p188:replyLst>
      <p188:reply id="{042C478E-B348-4AC5-93D8-6B7C20BD281A}" authorId="{C203E911-F16B-2566-267F-E166D9EEABB2}" created="2026-05-12T19:55:45.911">
        <p188:txBody>
          <a:bodyPr/>
          <a:lstStyle/>
          <a:p>
            <a:r>
              <a:rPr lang="en-US"/>
              <a:t>fixed</a:t>
            </a:r>
          </a:p>
        </p188:txBody>
      </p188:reply>
    </p188:replyLst>
    <p188:txBody>
      <a:bodyPr/>
      <a:lstStyle/>
      <a:p>
        <a:r>
          <a:rPr lang="en-US"/>
          <a:t>Need to rework sentence under Key 4</a:t>
        </a:r>
      </a:p>
    </p188:txBody>
  </p188:cm>
</p188:cmLst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8FA619-A72D-4185-B886-E365470741F4}" authorId="{FB5AA758-9464-52E3-1CA2-B8C84B7F110B}" created="2026-05-08T19:51:45.223">
    <pc:sldMkLst xmlns:pc="http://schemas.microsoft.com/office/powerpoint/2013/main/command">
      <pc:docMk/>
      <pc:sldMk cId="0" sldId="267"/>
    </pc:sldMkLst>
    <p188:txBody>
      <a:bodyPr/>
      <a:lstStyle/>
      <a:p>
        <a:r>
          <a:rPr lang="en-US"/>
          <a:t>Should it just say - The Diagnostic Engine: Project Health Check, with the sentence under? </a:t>
        </a:r>
      </a:p>
    </p188:txBody>
  </p188:cm>
</p188:cmLst>
</file>

<file path=ppt/comments/modernComment_117_D2EAD2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908989-38AE-B249-B1CF-122E3CDE5204}" authorId="{E47169D2-80E1-F120-147E-8137A9A98A76}" created="2026-05-12T22:06:25.654">
    <pc:sldMkLst xmlns:pc="http://schemas.microsoft.com/office/powerpoint/2013/main/command">
      <pc:docMk/>
      <pc:sldMk cId="3538604731" sldId="279"/>
    </pc:sldMkLst>
    <p188:txBody>
      <a:bodyPr/>
      <a:lstStyle/>
      <a:p>
        <a:r>
          <a:rPr lang="en-US"/>
          <a:t>[@Melissa] the sign is missing an "I"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F551B-0436-46C2-9893-48F12A55FDB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BD42C-C31A-4821-9668-C5FE92101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4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14fd056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14fd0562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e14fd0562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10A_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0B_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117_D2EAD2BB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e14fd0562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e14fd0562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0"/>
            <a:ext cx="16372111" cy="1185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7F1217F2-1ED1-21C6-DC83-7D8C04F74909}"/>
              </a:ext>
            </a:extLst>
          </p:cNvPr>
          <p:cNvSpPr txBox="1"/>
          <p:nvPr/>
        </p:nvSpPr>
        <p:spPr>
          <a:xfrm>
            <a:off x="844317" y="1937400"/>
            <a:ext cx="1583563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17"/>
            <a:r>
              <a:rPr lang="en-US" sz="10000" b="1" dirty="0">
                <a:solidFill>
                  <a:srgbClr val="0055B8"/>
                </a:solidFill>
                <a:latin typeface="Gotham"/>
                <a:ea typeface="Gotham"/>
                <a:cs typeface="Gotham"/>
                <a:sym typeface="Gotham"/>
              </a:rPr>
              <a:t>Reimagining City Government: People, Trust</a:t>
            </a:r>
          </a:p>
          <a:p>
            <a:pPr defTabSz="406417"/>
            <a:r>
              <a:rPr lang="en-US" sz="10000" b="1" dirty="0">
                <a:solidFill>
                  <a:srgbClr val="0055B8"/>
                </a:solidFill>
                <a:latin typeface="Gotham"/>
                <a:ea typeface="Gotham"/>
                <a:cs typeface="Gotham"/>
                <a:sym typeface="Gotham"/>
              </a:rPr>
              <a:t>&amp; Technology in Action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D65745F-DFF1-A465-1435-60F42F6BB087}"/>
              </a:ext>
            </a:extLst>
          </p:cNvPr>
          <p:cNvSpPr txBox="1"/>
          <p:nvPr/>
        </p:nvSpPr>
        <p:spPr>
          <a:xfrm>
            <a:off x="844317" y="7795560"/>
            <a:ext cx="6273895" cy="264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17">
              <a:lnSpc>
                <a:spcPts val="1503"/>
              </a:lnSpc>
            </a:pPr>
            <a:r>
              <a:rPr lang="en-US" sz="3556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Thursday, May 14</a:t>
            </a:r>
            <a:r>
              <a:rPr lang="en-US" sz="3556" b="1" baseline="30000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th</a:t>
            </a:r>
            <a:r>
              <a:rPr lang="en-US" sz="3556" b="1" dirty="0">
                <a:solidFill>
                  <a:srgbClr val="0055B8"/>
                </a:solidFill>
                <a:latin typeface="Klinic Slab 2"/>
                <a:ea typeface="Klinic Slab 2"/>
                <a:cs typeface="Klinic Slab 2"/>
                <a:sym typeface="Klinic Slab 2"/>
              </a:rPr>
              <a:t> | 3:30pm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FF3BF-7907-A321-B51D-1046949F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52"/>
            <a:ext cx="8436341" cy="457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BB195-1B8F-D35F-2F9F-871F9CFC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75" y="1326173"/>
            <a:ext cx="7186571" cy="562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29236-555F-277B-931B-DAD4096F5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4246"/>
            <a:ext cx="8211563" cy="31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3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2579"/>
          <a:stretch>
            <a:fillRect/>
          </a:stretch>
        </p:blipFill>
        <p:spPr>
          <a:xfrm>
            <a:off x="0" y="25400"/>
            <a:ext cx="16265005" cy="88467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2877"/>
          <a:stretch>
            <a:fillRect/>
          </a:stretch>
        </p:blipFill>
        <p:spPr>
          <a:xfrm>
            <a:off x="0" y="25400"/>
            <a:ext cx="16265005" cy="88197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3770"/>
          <a:stretch>
            <a:fillRect/>
          </a:stretch>
        </p:blipFill>
        <p:spPr>
          <a:xfrm>
            <a:off x="0" y="25400"/>
            <a:ext cx="16265005" cy="8738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-140" b="2903"/>
          <a:stretch>
            <a:fillRect/>
          </a:stretch>
        </p:blipFill>
        <p:spPr>
          <a:xfrm>
            <a:off x="0" y="25400"/>
            <a:ext cx="16256000" cy="8817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363EB0-2F62-3927-AFF8-D2A6913D44DD}"/>
              </a:ext>
            </a:extLst>
          </p:cNvPr>
          <p:cNvSpPr/>
          <p:nvPr/>
        </p:nvSpPr>
        <p:spPr>
          <a:xfrm>
            <a:off x="680615" y="1495551"/>
            <a:ext cx="9487655" cy="781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88925-0492-B498-B24B-FE01F24B2E5C}"/>
              </a:ext>
            </a:extLst>
          </p:cNvPr>
          <p:cNvSpPr txBox="1"/>
          <p:nvPr/>
        </p:nvSpPr>
        <p:spPr>
          <a:xfrm>
            <a:off x="836494" y="1503022"/>
            <a:ext cx="933104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latin typeface="Calibri"/>
                <a:ea typeface="Calibri"/>
                <a:cs typeface="Calibri"/>
              </a:rPr>
              <a:t>The Foundation Imperative emphasizes that lasting innovation begins with strong infrastructure, resilient teams, and reliable systems.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722D5-6B97-363F-8AC3-550D441F32C9}"/>
              </a:ext>
            </a:extLst>
          </p:cNvPr>
          <p:cNvSpPr txBox="1"/>
          <p:nvPr/>
        </p:nvSpPr>
        <p:spPr>
          <a:xfrm>
            <a:off x="797338" y="1503564"/>
            <a:ext cx="944099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+mn-lt"/>
                <a:cs typeface="+mn-lt"/>
              </a:rPr>
              <a:t>Strengthening governance infrastructure and standardizing processes</a:t>
            </a:r>
            <a:endParaRPr lang="en-US" sz="3200">
              <a:ea typeface="Calibri"/>
              <a:cs typeface="Calibri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9EE5D-968B-0E78-F13D-60CEF59C3041}"/>
              </a:ext>
            </a:extLst>
          </p:cNvPr>
          <p:cNvSpPr/>
          <p:nvPr/>
        </p:nvSpPr>
        <p:spPr>
          <a:xfrm>
            <a:off x="6810857" y="684195"/>
            <a:ext cx="2684797" cy="793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9101F1-8976-9E7B-E42F-0E497303919A}"/>
              </a:ext>
            </a:extLst>
          </p:cNvPr>
          <p:cNvSpPr/>
          <p:nvPr/>
        </p:nvSpPr>
        <p:spPr>
          <a:xfrm>
            <a:off x="9486167" y="684922"/>
            <a:ext cx="1043567" cy="793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2E37D-BC32-C543-93DC-D180FA175B97}"/>
              </a:ext>
            </a:extLst>
          </p:cNvPr>
          <p:cNvSpPr txBox="1"/>
          <p:nvPr/>
        </p:nvSpPr>
        <p:spPr>
          <a:xfrm>
            <a:off x="-28093" y="1620245"/>
            <a:ext cx="16316244" cy="751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EA73C-9AE6-0591-919B-8B47B798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4840" y="-2425"/>
            <a:ext cx="21329649" cy="91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9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5000">
        <p:fade thruBlk="1"/>
      </p:transition>
    </mc:Choice>
    <mc:Fallback xmlns="">
      <p:transition spd="slow" advTm="15000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54CA-C935-B92A-E60B-1DCD71252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F9EFD-E366-48B9-A261-ABDEB6F97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335"/>
            <a:ext cx="16256000" cy="915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3592"/>
          <a:stretch>
            <a:fillRect/>
          </a:stretch>
        </p:blipFill>
        <p:spPr>
          <a:xfrm>
            <a:off x="0" y="25400"/>
            <a:ext cx="16265005" cy="8754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69D784-C692-2C7D-B45D-9015B873BDD1}"/>
              </a:ext>
            </a:extLst>
          </p:cNvPr>
          <p:cNvSpPr/>
          <p:nvPr/>
        </p:nvSpPr>
        <p:spPr>
          <a:xfrm>
            <a:off x="1135143" y="2278060"/>
            <a:ext cx="8275217" cy="1679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D2914-581E-5E85-9E96-51397F7A049B}"/>
              </a:ext>
            </a:extLst>
          </p:cNvPr>
          <p:cNvSpPr txBox="1"/>
          <p:nvPr/>
        </p:nvSpPr>
        <p:spPr>
          <a:xfrm>
            <a:off x="1132843" y="1920741"/>
            <a:ext cx="9112738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6600" b="1" baseline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Philadelphia's Strategic </a:t>
            </a:r>
            <a:r>
              <a:rPr lang="en-US" sz="6600">
                <a:latin typeface="Calibri"/>
                <a:ea typeface="Segoe UI"/>
                <a:cs typeface="Segoe UI"/>
              </a:rPr>
              <a:t>​</a:t>
            </a:r>
            <a:endParaRPr lang="en-US"/>
          </a:p>
          <a:p>
            <a:pPr rtl="0"/>
            <a:r>
              <a:rPr lang="en-US" sz="6600" b="1" baseline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Operating </a:t>
            </a:r>
            <a:r>
              <a:rPr lang="en-US" sz="6600" b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Plan</a:t>
            </a:r>
            <a:endParaRPr lang="en-US" sz="6600" b="1" baseline="0">
              <a:solidFill>
                <a:srgbClr val="000000"/>
              </a:solidFill>
              <a:latin typeface="Calibri"/>
              <a:ea typeface="Segoe UI"/>
              <a:cs typeface="Segoe UI"/>
            </a:endParaRPr>
          </a:p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9799E0-E259-B400-BEF5-E523E9A210CA}"/>
              </a:ext>
            </a:extLst>
          </p:cNvPr>
          <p:cNvSpPr/>
          <p:nvPr/>
        </p:nvSpPr>
        <p:spPr>
          <a:xfrm>
            <a:off x="10169637" y="326548"/>
            <a:ext cx="5722364" cy="8365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94949D-DEBB-46A1-C102-A1343FB2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36" t="-1839" r="30280" b="-8770"/>
          <a:stretch>
            <a:fillRect/>
          </a:stretch>
        </p:blipFill>
        <p:spPr>
          <a:xfrm>
            <a:off x="10201696" y="329341"/>
            <a:ext cx="5243102" cy="90874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54FB-A697-8630-F189-286514B6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C19BF-906C-0E98-5C17-F3ED3203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01BCA-DBFC-1E2F-0027-1F6572F11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87F79-AB19-1597-F469-96BB627B3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1EADC-FF9B-5AEE-727F-6ADA26B64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61F8D-323D-7DB1-296C-06CEB9AF4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71BE3-50D3-C94D-E68F-65039711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89694-6D76-842A-0107-38655A28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20" y="0"/>
            <a:ext cx="16391220" cy="92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0C9C4-04E9-25D0-E815-4FD04A15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37EAB-194F-6A30-8309-A81E2C6DC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3688C-B03E-A213-07AE-DCC40906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7D29F-6314-EBC9-E158-66A5D63F4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77409-BF36-0D67-56F8-F60F1D71F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F3853-8137-83AE-A12A-A5EA18647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1747-A7A3-7F33-7E22-58B86FF1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2F3EA-834F-A505-A880-6A76A4D4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F6CA-5CAB-A3AD-FF09-EF2B0426F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03E8D-626A-C2DB-56AA-3E8D4A6A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F4AE1-B459-E2C6-B139-43708674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E4351-3AF2-B501-340A-04C27BC6A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3770"/>
          <a:stretch>
            <a:fillRect/>
          </a:stretch>
        </p:blipFill>
        <p:spPr>
          <a:xfrm>
            <a:off x="0" y="25400"/>
            <a:ext cx="16265005" cy="87387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9993-96AE-7093-F627-ACBBA768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0E0D5-2B51-DB8C-C9AE-BDA1FF63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133A5-1BEF-AB76-AE69-520F197D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D9319-28F4-5670-E407-16D26DFF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9ABBD-CE1F-15E9-87AE-7CFC50323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87C16-AA57-9C17-C7A8-3004DE7C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5EBB8-25E2-5CBE-CDA1-BF037DAA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9210C-092E-CFAB-9B18-5D86F8873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9E6FB-57DB-775B-D725-3A534943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4C369-57F8-174C-8D56-3ADD990A4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B663-C547-4E8D-C912-BA8969C40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358C3-1AAE-06C8-3384-05BF7C7D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3377" y="978"/>
            <a:ext cx="18931888" cy="91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5000">
        <p:fade/>
      </p:transition>
    </mc:Choice>
    <mc:Fallback xmlns="">
      <p:transition spd="slow" advTm="3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3175"/>
          <a:stretch>
            <a:fillRect/>
          </a:stretch>
        </p:blipFill>
        <p:spPr>
          <a:xfrm>
            <a:off x="0" y="25400"/>
            <a:ext cx="16265005" cy="87927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E912F-FFCB-E98B-3FCD-2E0AAE40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" y="551"/>
            <a:ext cx="16249650" cy="88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9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141" r="-55" b="2579"/>
          <a:stretch>
            <a:fillRect/>
          </a:stretch>
        </p:blipFill>
        <p:spPr>
          <a:xfrm>
            <a:off x="0" y="25400"/>
            <a:ext cx="16265005" cy="88467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664" t="454" r="609" b="2579"/>
          <a:stretch>
            <a:fillRect/>
          </a:stretch>
        </p:blipFill>
        <p:spPr>
          <a:xfrm>
            <a:off x="0" y="25400"/>
            <a:ext cx="16265006" cy="87927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62BD7-B72B-1AE9-BB5D-B403DF5F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"/>
            <a:ext cx="16249650" cy="80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f32a0eaf7fc2e76b6b8e981f079b6e64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386c881864e3ff887009f62c50d3dd5e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33317AD-7F67-43A5-A63E-DDC8D21B6E0A}"/>
</file>

<file path=customXml/itemProps2.xml><?xml version="1.0" encoding="utf-8"?>
<ds:datastoreItem xmlns:ds="http://schemas.openxmlformats.org/officeDocument/2006/customXml" ds:itemID="{CE15069E-2392-431B-826C-F3EE409DE9D7}"/>
</file>

<file path=customXml/itemProps3.xml><?xml version="1.0" encoding="utf-8"?>
<ds:datastoreItem xmlns:ds="http://schemas.openxmlformats.org/officeDocument/2006/customXml" ds:itemID="{8F6663E0-4EA5-4F73-960E-C7730A481D28}"/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48</Words>
  <Application>Microsoft Office PowerPoint</Application>
  <PresentationFormat>Custom</PresentationFormat>
  <Paragraphs>8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Arial</vt:lpstr>
      <vt:lpstr>Calibri</vt:lpstr>
      <vt:lpstr>Gotham</vt:lpstr>
      <vt:lpstr>Klinic Slab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Madison Lee</dc:creator>
  <cp:lastModifiedBy>Sophie DeHoff</cp:lastModifiedBy>
  <cp:revision>3</cp:revision>
  <dcterms:created xsi:type="dcterms:W3CDTF">2006-08-16T00:00:00Z</dcterms:created>
  <dcterms:modified xsi:type="dcterms:W3CDTF">2026-05-14T17:32:27Z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</Properties>
</file>