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9" r:id="rId5"/>
  </p:sldMasterIdLst>
  <p:notesMasterIdLst>
    <p:notesMasterId r:id="rId33"/>
  </p:notesMasterIdLst>
  <p:handoutMasterIdLst>
    <p:handoutMasterId r:id="rId34"/>
  </p:handoutMasterIdLst>
  <p:sldIdLst>
    <p:sldId id="569" r:id="rId6"/>
    <p:sldId id="256" r:id="rId7"/>
    <p:sldId id="329" r:id="rId8"/>
    <p:sldId id="326" r:id="rId9"/>
    <p:sldId id="321" r:id="rId10"/>
    <p:sldId id="304" r:id="rId11"/>
    <p:sldId id="327" r:id="rId12"/>
    <p:sldId id="322" r:id="rId13"/>
    <p:sldId id="303" r:id="rId14"/>
    <p:sldId id="286" r:id="rId15"/>
    <p:sldId id="313" r:id="rId16"/>
    <p:sldId id="285" r:id="rId17"/>
    <p:sldId id="328" r:id="rId18"/>
    <p:sldId id="314" r:id="rId19"/>
    <p:sldId id="309" r:id="rId20"/>
    <p:sldId id="315" r:id="rId21"/>
    <p:sldId id="316" r:id="rId22"/>
    <p:sldId id="323" r:id="rId23"/>
    <p:sldId id="317" r:id="rId24"/>
    <p:sldId id="324" r:id="rId25"/>
    <p:sldId id="307" r:id="rId26"/>
    <p:sldId id="270" r:id="rId27"/>
    <p:sldId id="325" r:id="rId28"/>
    <p:sldId id="318" r:id="rId29"/>
    <p:sldId id="319" r:id="rId30"/>
    <p:sldId id="320" r:id="rId31"/>
    <p:sldId id="330" r:id="rId32"/>
  </p:sldIdLst>
  <p:sldSz cx="12192000" cy="6858000"/>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36" userDrawn="1">
          <p15:clr>
            <a:srgbClr val="A4A3A4"/>
          </p15:clr>
        </p15:guide>
        <p15:guide id="6" orient="horz" pos="1992" userDrawn="1">
          <p15:clr>
            <a:srgbClr val="A4A3A4"/>
          </p15:clr>
        </p15:guide>
        <p15:guide id="7" pos="3360" userDrawn="1">
          <p15:clr>
            <a:srgbClr val="A4A3A4"/>
          </p15:clr>
        </p15:guide>
        <p15:guide id="8" orient="horz" pos="24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8A6"/>
    <a:srgbClr val="090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CEA50-7B1D-4ADD-9BB4-405023C7C55B}" v="1" dt="2026-05-08T21:35:15.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95" autoAdjust="0"/>
  </p:normalViewPr>
  <p:slideViewPr>
    <p:cSldViewPr snapToGrid="0">
      <p:cViewPr varScale="1">
        <p:scale>
          <a:sx n="76" d="100"/>
          <a:sy n="76" d="100"/>
        </p:scale>
        <p:origin x="48" y="472"/>
      </p:cViewPr>
      <p:guideLst>
        <p:guide orient="horz" pos="336"/>
        <p:guide orient="horz" pos="1992"/>
        <p:guide pos="3360"/>
        <p:guide orient="horz" pos="2472"/>
      </p:guideLst>
    </p:cSldViewPr>
  </p:slideViewPr>
  <p:outlineViewPr>
    <p:cViewPr>
      <p:scale>
        <a:sx n="33" d="100"/>
        <a:sy n="33" d="100"/>
      </p:scale>
      <p:origin x="0" y="-2239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eterson" userId="f7db407f-204f-45df-b879-31dfe1434a51" providerId="ADAL" clId="{1CDB0469-A65D-4EBB-91F1-537C7FB46BB0}"/>
    <pc:docChg chg="addSld modSld">
      <pc:chgData name="Erin Peterson" userId="f7db407f-204f-45df-b879-31dfe1434a51" providerId="ADAL" clId="{1CDB0469-A65D-4EBB-91F1-537C7FB46BB0}" dt="2026-05-08T21:35:32.676" v="1"/>
      <pc:docMkLst>
        <pc:docMk/>
      </pc:docMkLst>
      <pc:sldChg chg="modSp add mod">
        <pc:chgData name="Erin Peterson" userId="f7db407f-204f-45df-b879-31dfe1434a51" providerId="ADAL" clId="{1CDB0469-A65D-4EBB-91F1-537C7FB46BB0}" dt="2026-05-08T21:35:32.676" v="1"/>
        <pc:sldMkLst>
          <pc:docMk/>
          <pc:sldMk cId="0" sldId="569"/>
        </pc:sldMkLst>
        <pc:spChg chg="mod">
          <ac:chgData name="Erin Peterson" userId="f7db407f-204f-45df-b879-31dfe1434a51" providerId="ADAL" clId="{1CDB0469-A65D-4EBB-91F1-537C7FB46BB0}" dt="2026-05-08T21:35:32.676" v="1"/>
          <ac:spMkLst>
            <pc:docMk/>
            <pc:sldMk cId="0" sldId="569"/>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E2E88-DFC3-4683-837B-C410163B9DC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AED5465-3006-42E0-B701-04EDCBDFD22F}">
      <dgm:prSet phldrT="[Text]"/>
      <dgm:spPr/>
      <dgm:t>
        <a:bodyPr/>
        <a:lstStyle/>
        <a:p>
          <a:r>
            <a:rPr lang="en-US" dirty="0"/>
            <a:t>Claims Estimates</a:t>
          </a:r>
        </a:p>
      </dgm:t>
    </dgm:pt>
    <dgm:pt modelId="{914C281A-E6A6-4987-AC80-5D19D8CEDD90}" type="parTrans" cxnId="{BAC4DF63-7DA7-44BE-91A0-207A4163DA77}">
      <dgm:prSet/>
      <dgm:spPr/>
      <dgm:t>
        <a:bodyPr/>
        <a:lstStyle/>
        <a:p>
          <a:endParaRPr lang="en-US"/>
        </a:p>
      </dgm:t>
    </dgm:pt>
    <dgm:pt modelId="{EEB7559C-625F-47F7-A943-D06451B37042}" type="sibTrans" cxnId="{BAC4DF63-7DA7-44BE-91A0-207A4163DA77}">
      <dgm:prSet/>
      <dgm:spPr/>
      <dgm:t>
        <a:bodyPr/>
        <a:lstStyle/>
        <a:p>
          <a:endParaRPr lang="en-US"/>
        </a:p>
      </dgm:t>
    </dgm:pt>
    <dgm:pt modelId="{787EAAF8-B1F5-4569-8756-C0C945B294E7}">
      <dgm:prSet phldrT="[Text]"/>
      <dgm:spPr/>
      <dgm:t>
        <a:bodyPr/>
        <a:lstStyle/>
        <a:p>
          <a:r>
            <a:rPr lang="en-US" dirty="0"/>
            <a:t>Work Comp = $16.7M</a:t>
          </a:r>
        </a:p>
      </dgm:t>
    </dgm:pt>
    <dgm:pt modelId="{F8D09B61-EB8C-4D7C-9FA6-DA65A12B69CC}" type="parTrans" cxnId="{67FD0608-4B24-4528-9AA5-90749331E7AB}">
      <dgm:prSet/>
      <dgm:spPr/>
      <dgm:t>
        <a:bodyPr/>
        <a:lstStyle/>
        <a:p>
          <a:endParaRPr lang="en-US"/>
        </a:p>
      </dgm:t>
    </dgm:pt>
    <dgm:pt modelId="{AE7E8E90-0E29-4926-A54E-7FF53740F608}" type="sibTrans" cxnId="{67FD0608-4B24-4528-9AA5-90749331E7AB}">
      <dgm:prSet/>
      <dgm:spPr/>
      <dgm:t>
        <a:bodyPr/>
        <a:lstStyle/>
        <a:p>
          <a:endParaRPr lang="en-US"/>
        </a:p>
      </dgm:t>
    </dgm:pt>
    <dgm:pt modelId="{F83A5521-7AE9-4F44-9FD5-56A9B57531F7}">
      <dgm:prSet phldrT="[Text]"/>
      <dgm:spPr/>
      <dgm:t>
        <a:bodyPr/>
        <a:lstStyle/>
        <a:p>
          <a:r>
            <a:rPr lang="en-US" dirty="0"/>
            <a:t>Property = $9.1M</a:t>
          </a:r>
        </a:p>
      </dgm:t>
    </dgm:pt>
    <dgm:pt modelId="{0E4DE40D-322A-4890-9CA5-217AA02E8530}" type="parTrans" cxnId="{F9A4D62B-9540-43C2-90C0-2F44C4519170}">
      <dgm:prSet/>
      <dgm:spPr/>
      <dgm:t>
        <a:bodyPr/>
        <a:lstStyle/>
        <a:p>
          <a:endParaRPr lang="en-US"/>
        </a:p>
      </dgm:t>
    </dgm:pt>
    <dgm:pt modelId="{ED04B49C-DA10-45B8-AE87-5FC7E7E9D662}" type="sibTrans" cxnId="{F9A4D62B-9540-43C2-90C0-2F44C4519170}">
      <dgm:prSet/>
      <dgm:spPr/>
      <dgm:t>
        <a:bodyPr/>
        <a:lstStyle/>
        <a:p>
          <a:endParaRPr lang="en-US"/>
        </a:p>
      </dgm:t>
    </dgm:pt>
    <dgm:pt modelId="{681466C5-73A3-4E56-9DFC-C6B9E564786B}">
      <dgm:prSet phldrT="[Text]"/>
      <dgm:spPr/>
      <dgm:t>
        <a:bodyPr/>
        <a:lstStyle/>
        <a:p>
          <a:r>
            <a:rPr lang="en-US" dirty="0"/>
            <a:t>Actuarial Factors</a:t>
          </a:r>
        </a:p>
      </dgm:t>
    </dgm:pt>
    <dgm:pt modelId="{46311FBB-F8F6-4657-A036-56FE54D35EC1}" type="parTrans" cxnId="{7164C367-8B71-45F5-AF7D-84AA37F11D94}">
      <dgm:prSet/>
      <dgm:spPr/>
      <dgm:t>
        <a:bodyPr/>
        <a:lstStyle/>
        <a:p>
          <a:endParaRPr lang="en-US"/>
        </a:p>
      </dgm:t>
    </dgm:pt>
    <dgm:pt modelId="{1546B637-A665-49C9-AD18-DE9D19279716}" type="sibTrans" cxnId="{7164C367-8B71-45F5-AF7D-84AA37F11D94}">
      <dgm:prSet/>
      <dgm:spPr/>
      <dgm:t>
        <a:bodyPr/>
        <a:lstStyle/>
        <a:p>
          <a:endParaRPr lang="en-US"/>
        </a:p>
      </dgm:t>
    </dgm:pt>
    <dgm:pt modelId="{3F6AFF9A-6A9C-40BF-8956-BE9ED4708B15}">
      <dgm:prSet phldrT="[Text]"/>
      <dgm:spPr/>
      <dgm:t>
        <a:bodyPr/>
        <a:lstStyle/>
        <a:p>
          <a:r>
            <a:rPr lang="en-US" dirty="0"/>
            <a:t>WC = 1.2x</a:t>
          </a:r>
        </a:p>
      </dgm:t>
    </dgm:pt>
    <dgm:pt modelId="{058DA8A3-8B1B-4F6A-A933-78D8E9318B11}" type="parTrans" cxnId="{71BAF6E8-B329-4738-9495-A6224BFC0702}">
      <dgm:prSet/>
      <dgm:spPr/>
      <dgm:t>
        <a:bodyPr/>
        <a:lstStyle/>
        <a:p>
          <a:endParaRPr lang="en-US"/>
        </a:p>
      </dgm:t>
    </dgm:pt>
    <dgm:pt modelId="{82130A6E-5FA8-4DA8-899C-6E0639C2F673}" type="sibTrans" cxnId="{71BAF6E8-B329-4738-9495-A6224BFC0702}">
      <dgm:prSet/>
      <dgm:spPr/>
      <dgm:t>
        <a:bodyPr/>
        <a:lstStyle/>
        <a:p>
          <a:endParaRPr lang="en-US"/>
        </a:p>
      </dgm:t>
    </dgm:pt>
    <dgm:pt modelId="{61B7586E-3E66-4E62-8FD7-238C49755A8E}">
      <dgm:prSet phldrT="[Text]"/>
      <dgm:spPr/>
      <dgm:t>
        <a:bodyPr/>
        <a:lstStyle/>
        <a:p>
          <a:r>
            <a:rPr lang="en-US" dirty="0"/>
            <a:t>Liability = 1.8x</a:t>
          </a:r>
        </a:p>
      </dgm:t>
    </dgm:pt>
    <dgm:pt modelId="{3F4F84D9-7F3F-4F26-A7AD-256E942815F5}" type="parTrans" cxnId="{6E9000CD-E71F-46CC-84C2-F5DE255FD937}">
      <dgm:prSet/>
      <dgm:spPr/>
      <dgm:t>
        <a:bodyPr/>
        <a:lstStyle/>
        <a:p>
          <a:endParaRPr lang="en-US"/>
        </a:p>
      </dgm:t>
    </dgm:pt>
    <dgm:pt modelId="{4B86A110-9FCF-4B84-A030-F418BCC3351E}" type="sibTrans" cxnId="{6E9000CD-E71F-46CC-84C2-F5DE255FD937}">
      <dgm:prSet/>
      <dgm:spPr/>
      <dgm:t>
        <a:bodyPr/>
        <a:lstStyle/>
        <a:p>
          <a:endParaRPr lang="en-US"/>
        </a:p>
      </dgm:t>
    </dgm:pt>
    <dgm:pt modelId="{9E3DFFE9-D964-4A5C-AE73-3E2DA2203D6E}">
      <dgm:prSet phldrT="[Text]"/>
      <dgm:spPr/>
      <dgm:t>
        <a:bodyPr/>
        <a:lstStyle/>
        <a:p>
          <a:r>
            <a:rPr lang="en-US" dirty="0"/>
            <a:t>Claims Expense</a:t>
          </a:r>
        </a:p>
      </dgm:t>
    </dgm:pt>
    <dgm:pt modelId="{3DD54597-7CBD-45E5-B45E-DB05E21F1282}" type="parTrans" cxnId="{75A71009-B8BC-4B1C-931F-8A452B3270C1}">
      <dgm:prSet/>
      <dgm:spPr/>
      <dgm:t>
        <a:bodyPr/>
        <a:lstStyle/>
        <a:p>
          <a:endParaRPr lang="en-US"/>
        </a:p>
      </dgm:t>
    </dgm:pt>
    <dgm:pt modelId="{089CBDDF-34ED-4FAB-919B-D4871B68CE73}" type="sibTrans" cxnId="{75A71009-B8BC-4B1C-931F-8A452B3270C1}">
      <dgm:prSet/>
      <dgm:spPr/>
      <dgm:t>
        <a:bodyPr/>
        <a:lstStyle/>
        <a:p>
          <a:endParaRPr lang="en-US"/>
        </a:p>
      </dgm:t>
    </dgm:pt>
    <dgm:pt modelId="{8FC806F1-7E30-42DF-817A-A79357CBEBB2}">
      <dgm:prSet phldrT="[Text]"/>
      <dgm:spPr/>
      <dgm:t>
        <a:bodyPr/>
        <a:lstStyle/>
        <a:p>
          <a:r>
            <a:rPr lang="en-US" dirty="0"/>
            <a:t>WC = $20M</a:t>
          </a:r>
        </a:p>
      </dgm:t>
    </dgm:pt>
    <dgm:pt modelId="{755D3737-F6DA-4EA0-BD13-F4D7040C0E03}" type="parTrans" cxnId="{6C629E15-3601-4F3A-ABC5-2EA1B2D77E5C}">
      <dgm:prSet/>
      <dgm:spPr/>
      <dgm:t>
        <a:bodyPr/>
        <a:lstStyle/>
        <a:p>
          <a:endParaRPr lang="en-US"/>
        </a:p>
      </dgm:t>
    </dgm:pt>
    <dgm:pt modelId="{1430EE2F-488F-45F2-AEDA-14F69B381F21}" type="sibTrans" cxnId="{6C629E15-3601-4F3A-ABC5-2EA1B2D77E5C}">
      <dgm:prSet/>
      <dgm:spPr/>
      <dgm:t>
        <a:bodyPr/>
        <a:lstStyle/>
        <a:p>
          <a:endParaRPr lang="en-US"/>
        </a:p>
      </dgm:t>
    </dgm:pt>
    <dgm:pt modelId="{40305441-85B0-42BD-B416-BC70D1F570CC}">
      <dgm:prSet phldrT="[Text]"/>
      <dgm:spPr/>
      <dgm:t>
        <a:bodyPr/>
        <a:lstStyle/>
        <a:p>
          <a:r>
            <a:rPr lang="en-US" dirty="0"/>
            <a:t>Health = $20M</a:t>
          </a:r>
        </a:p>
      </dgm:t>
    </dgm:pt>
    <dgm:pt modelId="{F506E04C-F9DB-4449-8BA7-FEF246682281}" type="parTrans" cxnId="{418F5AE7-DED6-4178-8268-C1689A234907}">
      <dgm:prSet/>
      <dgm:spPr/>
      <dgm:t>
        <a:bodyPr/>
        <a:lstStyle/>
        <a:p>
          <a:endParaRPr lang="en-US"/>
        </a:p>
      </dgm:t>
    </dgm:pt>
    <dgm:pt modelId="{D31EEF8B-FD87-4274-AAA9-97A030E75B96}" type="sibTrans" cxnId="{418F5AE7-DED6-4178-8268-C1689A234907}">
      <dgm:prSet/>
      <dgm:spPr/>
      <dgm:t>
        <a:bodyPr/>
        <a:lstStyle/>
        <a:p>
          <a:endParaRPr lang="en-US"/>
        </a:p>
      </dgm:t>
    </dgm:pt>
    <dgm:pt modelId="{F51A6B6F-5883-47A0-8783-6A99C0023B39}">
      <dgm:prSet phldrT="[Text]"/>
      <dgm:spPr/>
      <dgm:t>
        <a:bodyPr/>
        <a:lstStyle/>
        <a:p>
          <a:r>
            <a:rPr lang="en-US" dirty="0"/>
            <a:t>Liability = $5.6M</a:t>
          </a:r>
        </a:p>
      </dgm:t>
    </dgm:pt>
    <dgm:pt modelId="{98E3FA92-D6F2-4500-B405-CF104AE46D89}" type="parTrans" cxnId="{75E290D9-8BBF-4342-900B-CEBDAE093531}">
      <dgm:prSet/>
      <dgm:spPr/>
      <dgm:t>
        <a:bodyPr/>
        <a:lstStyle/>
        <a:p>
          <a:endParaRPr lang="en-US"/>
        </a:p>
      </dgm:t>
    </dgm:pt>
    <dgm:pt modelId="{3889929C-D8A9-40AB-B55D-209478DFFFB1}" type="sibTrans" cxnId="{75E290D9-8BBF-4342-900B-CEBDAE093531}">
      <dgm:prSet/>
      <dgm:spPr/>
      <dgm:t>
        <a:bodyPr/>
        <a:lstStyle/>
        <a:p>
          <a:endParaRPr lang="en-US"/>
        </a:p>
      </dgm:t>
    </dgm:pt>
    <dgm:pt modelId="{5F3E1A65-8A2C-424E-AC40-85765BF59D69}">
      <dgm:prSet phldrT="[Text]"/>
      <dgm:spPr/>
      <dgm:t>
        <a:bodyPr/>
        <a:lstStyle/>
        <a:p>
          <a:r>
            <a:rPr lang="en-US" dirty="0"/>
            <a:t>Health = $19M</a:t>
          </a:r>
        </a:p>
      </dgm:t>
    </dgm:pt>
    <dgm:pt modelId="{FAF5F89C-01F4-4952-970D-9F10EAEA6E6F}" type="parTrans" cxnId="{F41CB179-1DBA-4046-BAF5-7DD9263879A7}">
      <dgm:prSet/>
      <dgm:spPr/>
      <dgm:t>
        <a:bodyPr/>
        <a:lstStyle/>
        <a:p>
          <a:endParaRPr lang="en-US"/>
        </a:p>
      </dgm:t>
    </dgm:pt>
    <dgm:pt modelId="{F51C2E46-A6D9-40BA-8268-B7CF408932F1}" type="sibTrans" cxnId="{F41CB179-1DBA-4046-BAF5-7DD9263879A7}">
      <dgm:prSet/>
      <dgm:spPr/>
      <dgm:t>
        <a:bodyPr/>
        <a:lstStyle/>
        <a:p>
          <a:endParaRPr lang="en-US"/>
        </a:p>
      </dgm:t>
    </dgm:pt>
    <dgm:pt modelId="{679648D4-7D0E-4E79-BDB1-0880F12E8F82}">
      <dgm:prSet phldrT="[Text]"/>
      <dgm:spPr/>
      <dgm:t>
        <a:bodyPr/>
        <a:lstStyle/>
        <a:p>
          <a:r>
            <a:rPr lang="en-US" dirty="0"/>
            <a:t>Property = 1.1x</a:t>
          </a:r>
        </a:p>
      </dgm:t>
    </dgm:pt>
    <dgm:pt modelId="{A8370971-7151-4EBA-A2AA-84C7157BE968}" type="parTrans" cxnId="{0366B698-814B-454A-B93F-1E95FFEF5B4D}">
      <dgm:prSet/>
      <dgm:spPr/>
      <dgm:t>
        <a:bodyPr/>
        <a:lstStyle/>
        <a:p>
          <a:endParaRPr lang="en-US"/>
        </a:p>
      </dgm:t>
    </dgm:pt>
    <dgm:pt modelId="{BA805169-A7C9-4145-9C0D-30EC0E170F5F}" type="sibTrans" cxnId="{0366B698-814B-454A-B93F-1E95FFEF5B4D}">
      <dgm:prSet/>
      <dgm:spPr/>
      <dgm:t>
        <a:bodyPr/>
        <a:lstStyle/>
        <a:p>
          <a:endParaRPr lang="en-US"/>
        </a:p>
      </dgm:t>
    </dgm:pt>
    <dgm:pt modelId="{5E96077B-2EAC-4B00-874B-0A892D251DF6}">
      <dgm:prSet phldrT="[Text]"/>
      <dgm:spPr/>
      <dgm:t>
        <a:bodyPr/>
        <a:lstStyle/>
        <a:p>
          <a:r>
            <a:rPr lang="en-US" dirty="0"/>
            <a:t>Health = 1.05x</a:t>
          </a:r>
        </a:p>
      </dgm:t>
    </dgm:pt>
    <dgm:pt modelId="{D030C0C5-46B2-4695-9031-264FEC094017}" type="parTrans" cxnId="{14399A79-E0AC-48D4-8178-4068FAF500C1}">
      <dgm:prSet/>
      <dgm:spPr/>
      <dgm:t>
        <a:bodyPr/>
        <a:lstStyle/>
        <a:p>
          <a:endParaRPr lang="en-US"/>
        </a:p>
      </dgm:t>
    </dgm:pt>
    <dgm:pt modelId="{DB5731F8-1D26-47E8-ABF2-49C4419F0859}" type="sibTrans" cxnId="{14399A79-E0AC-48D4-8178-4068FAF500C1}">
      <dgm:prSet/>
      <dgm:spPr/>
      <dgm:t>
        <a:bodyPr/>
        <a:lstStyle/>
        <a:p>
          <a:endParaRPr lang="en-US"/>
        </a:p>
      </dgm:t>
    </dgm:pt>
    <dgm:pt modelId="{49FF6869-A86D-4571-97B9-1776A0560A03}">
      <dgm:prSet phldrT="[Text]"/>
      <dgm:spPr/>
      <dgm:t>
        <a:bodyPr/>
        <a:lstStyle/>
        <a:p>
          <a:r>
            <a:rPr lang="en-US" dirty="0"/>
            <a:t>Liability = $10M</a:t>
          </a:r>
        </a:p>
      </dgm:t>
    </dgm:pt>
    <dgm:pt modelId="{217F1E49-60C3-440B-9AE1-299442C66848}" type="parTrans" cxnId="{DF2357B7-99B7-416B-AC18-EBBA74FF26D2}">
      <dgm:prSet/>
      <dgm:spPr/>
      <dgm:t>
        <a:bodyPr/>
        <a:lstStyle/>
        <a:p>
          <a:endParaRPr lang="en-US"/>
        </a:p>
      </dgm:t>
    </dgm:pt>
    <dgm:pt modelId="{848392F7-D093-42D8-9DF9-A2B4F6F4F52B}" type="sibTrans" cxnId="{DF2357B7-99B7-416B-AC18-EBBA74FF26D2}">
      <dgm:prSet/>
      <dgm:spPr/>
      <dgm:t>
        <a:bodyPr/>
        <a:lstStyle/>
        <a:p>
          <a:endParaRPr lang="en-US"/>
        </a:p>
      </dgm:t>
    </dgm:pt>
    <dgm:pt modelId="{8E94CFA2-1737-4AA1-8869-0FA055684FB0}">
      <dgm:prSet phldrT="[Text]"/>
      <dgm:spPr/>
      <dgm:t>
        <a:bodyPr/>
        <a:lstStyle/>
        <a:p>
          <a:r>
            <a:rPr lang="en-US" dirty="0"/>
            <a:t>Property = $10M</a:t>
          </a:r>
        </a:p>
      </dgm:t>
    </dgm:pt>
    <dgm:pt modelId="{95AEB913-04A1-4B5D-B269-A43C0C51FD40}" type="parTrans" cxnId="{107C8B69-9168-4353-9423-D26130812037}">
      <dgm:prSet/>
      <dgm:spPr/>
      <dgm:t>
        <a:bodyPr/>
        <a:lstStyle/>
        <a:p>
          <a:endParaRPr lang="en-US"/>
        </a:p>
      </dgm:t>
    </dgm:pt>
    <dgm:pt modelId="{8AC435E4-5760-4576-B963-2D9E79BDACBB}" type="sibTrans" cxnId="{107C8B69-9168-4353-9423-D26130812037}">
      <dgm:prSet/>
      <dgm:spPr/>
      <dgm:t>
        <a:bodyPr/>
        <a:lstStyle/>
        <a:p>
          <a:endParaRPr lang="en-US"/>
        </a:p>
      </dgm:t>
    </dgm:pt>
    <dgm:pt modelId="{7E4D7ECE-DA8A-4479-BA5E-5E8BE331A329}" type="pres">
      <dgm:prSet presAssocID="{803E2E88-DFC3-4683-837B-C410163B9DCC}" presName="Name0" presStyleCnt="0">
        <dgm:presLayoutVars>
          <dgm:dir/>
          <dgm:animLvl val="lvl"/>
          <dgm:resizeHandles val="exact"/>
        </dgm:presLayoutVars>
      </dgm:prSet>
      <dgm:spPr/>
    </dgm:pt>
    <dgm:pt modelId="{D8351FF7-6A70-47F0-92F8-E8F49DEC861E}" type="pres">
      <dgm:prSet presAssocID="{803E2E88-DFC3-4683-837B-C410163B9DCC}" presName="tSp" presStyleCnt="0"/>
      <dgm:spPr/>
    </dgm:pt>
    <dgm:pt modelId="{ABE39D97-410E-4AE9-BD6C-8C9B668D7EA1}" type="pres">
      <dgm:prSet presAssocID="{803E2E88-DFC3-4683-837B-C410163B9DCC}" presName="bSp" presStyleCnt="0"/>
      <dgm:spPr/>
    </dgm:pt>
    <dgm:pt modelId="{8BA3A53A-C171-4A30-A25F-DA2503A211C7}" type="pres">
      <dgm:prSet presAssocID="{803E2E88-DFC3-4683-837B-C410163B9DCC}" presName="process" presStyleCnt="0"/>
      <dgm:spPr/>
    </dgm:pt>
    <dgm:pt modelId="{40B27242-02E1-4570-944A-AE5734419322}" type="pres">
      <dgm:prSet presAssocID="{6AED5465-3006-42E0-B701-04EDCBDFD22F}" presName="composite1" presStyleCnt="0"/>
      <dgm:spPr/>
    </dgm:pt>
    <dgm:pt modelId="{FC23593D-3A94-42DD-A67F-D4DB818B8D44}" type="pres">
      <dgm:prSet presAssocID="{6AED5465-3006-42E0-B701-04EDCBDFD22F}" presName="dummyNode1" presStyleLbl="node1" presStyleIdx="0" presStyleCnt="3"/>
      <dgm:spPr/>
    </dgm:pt>
    <dgm:pt modelId="{88FD28CB-CF3D-4DF7-9CD8-6AF19A8D0CA7}" type="pres">
      <dgm:prSet presAssocID="{6AED5465-3006-42E0-B701-04EDCBDFD22F}" presName="childNode1" presStyleLbl="bgAcc1" presStyleIdx="0" presStyleCnt="3">
        <dgm:presLayoutVars>
          <dgm:bulletEnabled val="1"/>
        </dgm:presLayoutVars>
      </dgm:prSet>
      <dgm:spPr/>
    </dgm:pt>
    <dgm:pt modelId="{3157F61A-64E8-4DB3-B3AA-AB517C7A12A4}" type="pres">
      <dgm:prSet presAssocID="{6AED5465-3006-42E0-B701-04EDCBDFD22F}" presName="childNode1tx" presStyleLbl="bgAcc1" presStyleIdx="0" presStyleCnt="3">
        <dgm:presLayoutVars>
          <dgm:bulletEnabled val="1"/>
        </dgm:presLayoutVars>
      </dgm:prSet>
      <dgm:spPr/>
    </dgm:pt>
    <dgm:pt modelId="{73F71B19-2055-4E43-9DD0-10FF993DD4E5}" type="pres">
      <dgm:prSet presAssocID="{6AED5465-3006-42E0-B701-04EDCBDFD22F}" presName="parentNode1" presStyleLbl="node1" presStyleIdx="0" presStyleCnt="3">
        <dgm:presLayoutVars>
          <dgm:chMax val="1"/>
          <dgm:bulletEnabled val="1"/>
        </dgm:presLayoutVars>
      </dgm:prSet>
      <dgm:spPr/>
    </dgm:pt>
    <dgm:pt modelId="{85E90532-7645-4AEC-9DDE-35CC45264A61}" type="pres">
      <dgm:prSet presAssocID="{6AED5465-3006-42E0-B701-04EDCBDFD22F}" presName="connSite1" presStyleCnt="0"/>
      <dgm:spPr/>
    </dgm:pt>
    <dgm:pt modelId="{BD164288-26C2-4420-A49A-02A0BA645F3C}" type="pres">
      <dgm:prSet presAssocID="{EEB7559C-625F-47F7-A943-D06451B37042}" presName="Name9" presStyleLbl="sibTrans2D1" presStyleIdx="0" presStyleCnt="2"/>
      <dgm:spPr/>
    </dgm:pt>
    <dgm:pt modelId="{C4C650B9-8065-4E41-B3BE-B9D137D2CFEB}" type="pres">
      <dgm:prSet presAssocID="{681466C5-73A3-4E56-9DFC-C6B9E564786B}" presName="composite2" presStyleCnt="0"/>
      <dgm:spPr/>
    </dgm:pt>
    <dgm:pt modelId="{1F76E8E7-E6C1-432F-95B1-4B47824F0FE6}" type="pres">
      <dgm:prSet presAssocID="{681466C5-73A3-4E56-9DFC-C6B9E564786B}" presName="dummyNode2" presStyleLbl="node1" presStyleIdx="0" presStyleCnt="3"/>
      <dgm:spPr/>
    </dgm:pt>
    <dgm:pt modelId="{E7061894-0328-4A4E-ACDD-7F2C690B9998}" type="pres">
      <dgm:prSet presAssocID="{681466C5-73A3-4E56-9DFC-C6B9E564786B}" presName="childNode2" presStyleLbl="bgAcc1" presStyleIdx="1" presStyleCnt="3">
        <dgm:presLayoutVars>
          <dgm:bulletEnabled val="1"/>
        </dgm:presLayoutVars>
      </dgm:prSet>
      <dgm:spPr/>
    </dgm:pt>
    <dgm:pt modelId="{E8A32C81-AF9F-4B56-8054-072EBB0D0895}" type="pres">
      <dgm:prSet presAssocID="{681466C5-73A3-4E56-9DFC-C6B9E564786B}" presName="childNode2tx" presStyleLbl="bgAcc1" presStyleIdx="1" presStyleCnt="3">
        <dgm:presLayoutVars>
          <dgm:bulletEnabled val="1"/>
        </dgm:presLayoutVars>
      </dgm:prSet>
      <dgm:spPr/>
    </dgm:pt>
    <dgm:pt modelId="{B75B79C7-C0F6-4BE0-B829-078D5A448CC9}" type="pres">
      <dgm:prSet presAssocID="{681466C5-73A3-4E56-9DFC-C6B9E564786B}" presName="parentNode2" presStyleLbl="node1" presStyleIdx="1" presStyleCnt="3">
        <dgm:presLayoutVars>
          <dgm:chMax val="0"/>
          <dgm:bulletEnabled val="1"/>
        </dgm:presLayoutVars>
      </dgm:prSet>
      <dgm:spPr/>
    </dgm:pt>
    <dgm:pt modelId="{4F669856-ACE2-4414-A503-F24582CF7A44}" type="pres">
      <dgm:prSet presAssocID="{681466C5-73A3-4E56-9DFC-C6B9E564786B}" presName="connSite2" presStyleCnt="0"/>
      <dgm:spPr/>
    </dgm:pt>
    <dgm:pt modelId="{D54B12B7-E361-4084-8D27-40A6219C9205}" type="pres">
      <dgm:prSet presAssocID="{1546B637-A665-49C9-AD18-DE9D19279716}" presName="Name18" presStyleLbl="sibTrans2D1" presStyleIdx="1" presStyleCnt="2"/>
      <dgm:spPr/>
    </dgm:pt>
    <dgm:pt modelId="{3E1CE880-42F1-4A4F-B82A-33340F16B8F3}" type="pres">
      <dgm:prSet presAssocID="{9E3DFFE9-D964-4A5C-AE73-3E2DA2203D6E}" presName="composite1" presStyleCnt="0"/>
      <dgm:spPr/>
    </dgm:pt>
    <dgm:pt modelId="{420D5D1B-03AF-4526-9ED4-E3BEFD0182CB}" type="pres">
      <dgm:prSet presAssocID="{9E3DFFE9-D964-4A5C-AE73-3E2DA2203D6E}" presName="dummyNode1" presStyleLbl="node1" presStyleIdx="1" presStyleCnt="3"/>
      <dgm:spPr/>
    </dgm:pt>
    <dgm:pt modelId="{DA958416-F0AA-471D-9F47-2AC95DCE651C}" type="pres">
      <dgm:prSet presAssocID="{9E3DFFE9-D964-4A5C-AE73-3E2DA2203D6E}" presName="childNode1" presStyleLbl="bgAcc1" presStyleIdx="2" presStyleCnt="3">
        <dgm:presLayoutVars>
          <dgm:bulletEnabled val="1"/>
        </dgm:presLayoutVars>
      </dgm:prSet>
      <dgm:spPr/>
    </dgm:pt>
    <dgm:pt modelId="{4DCB1F32-9C65-4FE2-9783-462D8663708E}" type="pres">
      <dgm:prSet presAssocID="{9E3DFFE9-D964-4A5C-AE73-3E2DA2203D6E}" presName="childNode1tx" presStyleLbl="bgAcc1" presStyleIdx="2" presStyleCnt="3">
        <dgm:presLayoutVars>
          <dgm:bulletEnabled val="1"/>
        </dgm:presLayoutVars>
      </dgm:prSet>
      <dgm:spPr/>
    </dgm:pt>
    <dgm:pt modelId="{97B96D90-2684-4008-8940-CC2433D54FE7}" type="pres">
      <dgm:prSet presAssocID="{9E3DFFE9-D964-4A5C-AE73-3E2DA2203D6E}" presName="parentNode1" presStyleLbl="node1" presStyleIdx="2" presStyleCnt="3">
        <dgm:presLayoutVars>
          <dgm:chMax val="1"/>
          <dgm:bulletEnabled val="1"/>
        </dgm:presLayoutVars>
      </dgm:prSet>
      <dgm:spPr/>
    </dgm:pt>
    <dgm:pt modelId="{C9C96FE7-88F5-4C11-AE73-5B3C1045D850}" type="pres">
      <dgm:prSet presAssocID="{9E3DFFE9-D964-4A5C-AE73-3E2DA2203D6E}" presName="connSite1" presStyleCnt="0"/>
      <dgm:spPr/>
    </dgm:pt>
  </dgm:ptLst>
  <dgm:cxnLst>
    <dgm:cxn modelId="{14438907-CAB8-4B26-BF86-2F8B5AD4AFEB}" type="presOf" srcId="{679648D4-7D0E-4E79-BDB1-0880F12E8F82}" destId="{E7061894-0328-4A4E-ACDD-7F2C690B9998}" srcOrd="0" destOrd="2" presId="urn:microsoft.com/office/officeart/2005/8/layout/hProcess4"/>
    <dgm:cxn modelId="{67FD0608-4B24-4528-9AA5-90749331E7AB}" srcId="{6AED5465-3006-42E0-B701-04EDCBDFD22F}" destId="{787EAAF8-B1F5-4569-8756-C0C945B294E7}" srcOrd="0" destOrd="0" parTransId="{F8D09B61-EB8C-4D7C-9FA6-DA65A12B69CC}" sibTransId="{AE7E8E90-0E29-4926-A54E-7FF53740F608}"/>
    <dgm:cxn modelId="{75A71009-B8BC-4B1C-931F-8A452B3270C1}" srcId="{803E2E88-DFC3-4683-837B-C410163B9DCC}" destId="{9E3DFFE9-D964-4A5C-AE73-3E2DA2203D6E}" srcOrd="2" destOrd="0" parTransId="{3DD54597-7CBD-45E5-B45E-DB05E21F1282}" sibTransId="{089CBDDF-34ED-4FAB-919B-D4871B68CE73}"/>
    <dgm:cxn modelId="{05B0090E-A999-499C-83B9-C6A1604AD0F8}" type="presOf" srcId="{3F6AFF9A-6A9C-40BF-8956-BE9ED4708B15}" destId="{E7061894-0328-4A4E-ACDD-7F2C690B9998}" srcOrd="0" destOrd="0" presId="urn:microsoft.com/office/officeart/2005/8/layout/hProcess4"/>
    <dgm:cxn modelId="{6C629E15-3601-4F3A-ABC5-2EA1B2D77E5C}" srcId="{9E3DFFE9-D964-4A5C-AE73-3E2DA2203D6E}" destId="{8FC806F1-7E30-42DF-817A-A79357CBEBB2}" srcOrd="0" destOrd="0" parTransId="{755D3737-F6DA-4EA0-BD13-F4D7040C0E03}" sibTransId="{1430EE2F-488F-45F2-AEDA-14F69B381F21}"/>
    <dgm:cxn modelId="{F639991D-17F2-4D1E-8A36-2502EE3499C7}" type="presOf" srcId="{61B7586E-3E66-4E62-8FD7-238C49755A8E}" destId="{E7061894-0328-4A4E-ACDD-7F2C690B9998}" srcOrd="0" destOrd="1" presId="urn:microsoft.com/office/officeart/2005/8/layout/hProcess4"/>
    <dgm:cxn modelId="{D2825A27-979A-4354-A6A6-0A9DCCD05B27}" type="presOf" srcId="{40305441-85B0-42BD-B416-BC70D1F570CC}" destId="{DA958416-F0AA-471D-9F47-2AC95DCE651C}" srcOrd="0" destOrd="3" presId="urn:microsoft.com/office/officeart/2005/8/layout/hProcess4"/>
    <dgm:cxn modelId="{F9A4D62B-9540-43C2-90C0-2F44C4519170}" srcId="{6AED5465-3006-42E0-B701-04EDCBDFD22F}" destId="{F83A5521-7AE9-4F44-9FD5-56A9B57531F7}" srcOrd="2" destOrd="0" parTransId="{0E4DE40D-322A-4890-9CA5-217AA02E8530}" sibTransId="{ED04B49C-DA10-45B8-AE87-5FC7E7E9D662}"/>
    <dgm:cxn modelId="{41A07E5C-AE67-4763-9841-39AC0F7EAA70}" type="presOf" srcId="{5E96077B-2EAC-4B00-874B-0A892D251DF6}" destId="{E7061894-0328-4A4E-ACDD-7F2C690B9998}" srcOrd="0" destOrd="3" presId="urn:microsoft.com/office/officeart/2005/8/layout/hProcess4"/>
    <dgm:cxn modelId="{BAC4DF63-7DA7-44BE-91A0-207A4163DA77}" srcId="{803E2E88-DFC3-4683-837B-C410163B9DCC}" destId="{6AED5465-3006-42E0-B701-04EDCBDFD22F}" srcOrd="0" destOrd="0" parTransId="{914C281A-E6A6-4987-AC80-5D19D8CEDD90}" sibTransId="{EEB7559C-625F-47F7-A943-D06451B37042}"/>
    <dgm:cxn modelId="{E58DD465-BED8-4AE3-A9D1-5CF3F69231B7}" type="presOf" srcId="{F83A5521-7AE9-4F44-9FD5-56A9B57531F7}" destId="{3157F61A-64E8-4DB3-B3AA-AB517C7A12A4}" srcOrd="1" destOrd="2" presId="urn:microsoft.com/office/officeart/2005/8/layout/hProcess4"/>
    <dgm:cxn modelId="{7164C367-8B71-45F5-AF7D-84AA37F11D94}" srcId="{803E2E88-DFC3-4683-837B-C410163B9DCC}" destId="{681466C5-73A3-4E56-9DFC-C6B9E564786B}" srcOrd="1" destOrd="0" parTransId="{46311FBB-F8F6-4657-A036-56FE54D35EC1}" sibTransId="{1546B637-A665-49C9-AD18-DE9D19279716}"/>
    <dgm:cxn modelId="{107C8B69-9168-4353-9423-D26130812037}" srcId="{9E3DFFE9-D964-4A5C-AE73-3E2DA2203D6E}" destId="{8E94CFA2-1737-4AA1-8869-0FA055684FB0}" srcOrd="2" destOrd="0" parTransId="{95AEB913-04A1-4B5D-B269-A43C0C51FD40}" sibTransId="{8AC435E4-5760-4576-B963-2D9E79BDACBB}"/>
    <dgm:cxn modelId="{FDEA976D-7F75-47EB-BBEE-1B172C011B82}" type="presOf" srcId="{8E94CFA2-1737-4AA1-8869-0FA055684FB0}" destId="{4DCB1F32-9C65-4FE2-9783-462D8663708E}" srcOrd="1" destOrd="2" presId="urn:microsoft.com/office/officeart/2005/8/layout/hProcess4"/>
    <dgm:cxn modelId="{F2DA226F-F805-4AB3-A36A-760C7C6ED587}" type="presOf" srcId="{F51A6B6F-5883-47A0-8783-6A99C0023B39}" destId="{88FD28CB-CF3D-4DF7-9CD8-6AF19A8D0CA7}" srcOrd="0" destOrd="1" presId="urn:microsoft.com/office/officeart/2005/8/layout/hProcess4"/>
    <dgm:cxn modelId="{92302172-F022-4AC1-9CF3-3E1470F6A328}" type="presOf" srcId="{8FC806F1-7E30-42DF-817A-A79357CBEBB2}" destId="{DA958416-F0AA-471D-9F47-2AC95DCE651C}" srcOrd="0" destOrd="0" presId="urn:microsoft.com/office/officeart/2005/8/layout/hProcess4"/>
    <dgm:cxn modelId="{87E9C877-D2FA-4CC1-A88B-7E36099E717F}" type="presOf" srcId="{9E3DFFE9-D964-4A5C-AE73-3E2DA2203D6E}" destId="{97B96D90-2684-4008-8940-CC2433D54FE7}" srcOrd="0" destOrd="0" presId="urn:microsoft.com/office/officeart/2005/8/layout/hProcess4"/>
    <dgm:cxn modelId="{14399A79-E0AC-48D4-8178-4068FAF500C1}" srcId="{681466C5-73A3-4E56-9DFC-C6B9E564786B}" destId="{5E96077B-2EAC-4B00-874B-0A892D251DF6}" srcOrd="3" destOrd="0" parTransId="{D030C0C5-46B2-4695-9031-264FEC094017}" sibTransId="{DB5731F8-1D26-47E8-ABF2-49C4419F0859}"/>
    <dgm:cxn modelId="{F41CB179-1DBA-4046-BAF5-7DD9263879A7}" srcId="{6AED5465-3006-42E0-B701-04EDCBDFD22F}" destId="{5F3E1A65-8A2C-424E-AC40-85765BF59D69}" srcOrd="3" destOrd="0" parTransId="{FAF5F89C-01F4-4952-970D-9F10EAEA6E6F}" sibTransId="{F51C2E46-A6D9-40BA-8268-B7CF408932F1}"/>
    <dgm:cxn modelId="{19BE2C8B-C652-466C-B1C6-53270D32BE00}" type="presOf" srcId="{681466C5-73A3-4E56-9DFC-C6B9E564786B}" destId="{B75B79C7-C0F6-4BE0-B829-078D5A448CC9}" srcOrd="0" destOrd="0" presId="urn:microsoft.com/office/officeart/2005/8/layout/hProcess4"/>
    <dgm:cxn modelId="{FAEE0591-FE7A-4170-A9DD-8D3021AFB7A5}" type="presOf" srcId="{6AED5465-3006-42E0-B701-04EDCBDFD22F}" destId="{73F71B19-2055-4E43-9DD0-10FF993DD4E5}" srcOrd="0" destOrd="0" presId="urn:microsoft.com/office/officeart/2005/8/layout/hProcess4"/>
    <dgm:cxn modelId="{2F84E691-A36F-4C59-8908-E0EDEA280E86}" type="presOf" srcId="{F51A6B6F-5883-47A0-8783-6A99C0023B39}" destId="{3157F61A-64E8-4DB3-B3AA-AB517C7A12A4}" srcOrd="1" destOrd="1" presId="urn:microsoft.com/office/officeart/2005/8/layout/hProcess4"/>
    <dgm:cxn modelId="{9C99F892-404E-4340-8064-5B84162C7AB2}" type="presOf" srcId="{1546B637-A665-49C9-AD18-DE9D19279716}" destId="{D54B12B7-E361-4084-8D27-40A6219C9205}" srcOrd="0" destOrd="0" presId="urn:microsoft.com/office/officeart/2005/8/layout/hProcess4"/>
    <dgm:cxn modelId="{0366B698-814B-454A-B93F-1E95FFEF5B4D}" srcId="{681466C5-73A3-4E56-9DFC-C6B9E564786B}" destId="{679648D4-7D0E-4E79-BDB1-0880F12E8F82}" srcOrd="2" destOrd="0" parTransId="{A8370971-7151-4EBA-A2AA-84C7157BE968}" sibTransId="{BA805169-A7C9-4145-9C0D-30EC0E170F5F}"/>
    <dgm:cxn modelId="{16BB03A3-37E8-4EC0-BBB2-344D95816172}" type="presOf" srcId="{5E96077B-2EAC-4B00-874B-0A892D251DF6}" destId="{E8A32C81-AF9F-4B56-8054-072EBB0D0895}" srcOrd="1" destOrd="3" presId="urn:microsoft.com/office/officeart/2005/8/layout/hProcess4"/>
    <dgm:cxn modelId="{256BC9A3-8463-49AA-A6BD-9DBB575DF5E4}" type="presOf" srcId="{49FF6869-A86D-4571-97B9-1776A0560A03}" destId="{4DCB1F32-9C65-4FE2-9783-462D8663708E}" srcOrd="1" destOrd="1" presId="urn:microsoft.com/office/officeart/2005/8/layout/hProcess4"/>
    <dgm:cxn modelId="{3D8938AB-ADC0-4A79-951D-558DEDE4670D}" type="presOf" srcId="{49FF6869-A86D-4571-97B9-1776A0560A03}" destId="{DA958416-F0AA-471D-9F47-2AC95DCE651C}" srcOrd="0" destOrd="1" presId="urn:microsoft.com/office/officeart/2005/8/layout/hProcess4"/>
    <dgm:cxn modelId="{43354FAF-DA64-4284-A709-163B8827DF37}" type="presOf" srcId="{803E2E88-DFC3-4683-837B-C410163B9DCC}" destId="{7E4D7ECE-DA8A-4479-BA5E-5E8BE331A329}" srcOrd="0" destOrd="0" presId="urn:microsoft.com/office/officeart/2005/8/layout/hProcess4"/>
    <dgm:cxn modelId="{DF2357B7-99B7-416B-AC18-EBBA74FF26D2}" srcId="{9E3DFFE9-D964-4A5C-AE73-3E2DA2203D6E}" destId="{49FF6869-A86D-4571-97B9-1776A0560A03}" srcOrd="1" destOrd="0" parTransId="{217F1E49-60C3-440B-9AE1-299442C66848}" sibTransId="{848392F7-D093-42D8-9DF9-A2B4F6F4F52B}"/>
    <dgm:cxn modelId="{B9D09BB8-FBBC-4FFB-A53E-17543C02D1AF}" type="presOf" srcId="{8E94CFA2-1737-4AA1-8869-0FA055684FB0}" destId="{DA958416-F0AA-471D-9F47-2AC95DCE651C}" srcOrd="0" destOrd="2" presId="urn:microsoft.com/office/officeart/2005/8/layout/hProcess4"/>
    <dgm:cxn modelId="{910BC8B8-84D8-472E-9A5F-6B119EB78771}" type="presOf" srcId="{F83A5521-7AE9-4F44-9FD5-56A9B57531F7}" destId="{88FD28CB-CF3D-4DF7-9CD8-6AF19A8D0CA7}" srcOrd="0" destOrd="2" presId="urn:microsoft.com/office/officeart/2005/8/layout/hProcess4"/>
    <dgm:cxn modelId="{9DC0F9BB-F51C-4DCA-AC2F-383A7E1C2212}" type="presOf" srcId="{8FC806F1-7E30-42DF-817A-A79357CBEBB2}" destId="{4DCB1F32-9C65-4FE2-9783-462D8663708E}" srcOrd="1" destOrd="0" presId="urn:microsoft.com/office/officeart/2005/8/layout/hProcess4"/>
    <dgm:cxn modelId="{6E9000CD-E71F-46CC-84C2-F5DE255FD937}" srcId="{681466C5-73A3-4E56-9DFC-C6B9E564786B}" destId="{61B7586E-3E66-4E62-8FD7-238C49755A8E}" srcOrd="1" destOrd="0" parTransId="{3F4F84D9-7F3F-4F26-A7AD-256E942815F5}" sibTransId="{4B86A110-9FCF-4B84-A030-F418BCC3351E}"/>
    <dgm:cxn modelId="{6CBB91D7-6D7C-4066-97D4-EC878849B3B0}" type="presOf" srcId="{787EAAF8-B1F5-4569-8756-C0C945B294E7}" destId="{3157F61A-64E8-4DB3-B3AA-AB517C7A12A4}" srcOrd="1" destOrd="0" presId="urn:microsoft.com/office/officeart/2005/8/layout/hProcess4"/>
    <dgm:cxn modelId="{75E290D9-8BBF-4342-900B-CEBDAE093531}" srcId="{6AED5465-3006-42E0-B701-04EDCBDFD22F}" destId="{F51A6B6F-5883-47A0-8783-6A99C0023B39}" srcOrd="1" destOrd="0" parTransId="{98E3FA92-D6F2-4500-B405-CF104AE46D89}" sibTransId="{3889929C-D8A9-40AB-B55D-209478DFFFB1}"/>
    <dgm:cxn modelId="{FF0D98DA-BE17-4C98-AF66-68A86226D1A0}" type="presOf" srcId="{679648D4-7D0E-4E79-BDB1-0880F12E8F82}" destId="{E8A32C81-AF9F-4B56-8054-072EBB0D0895}" srcOrd="1" destOrd="2" presId="urn:microsoft.com/office/officeart/2005/8/layout/hProcess4"/>
    <dgm:cxn modelId="{F84B62DB-7F82-46BC-911E-17DB2BC2F376}" type="presOf" srcId="{EEB7559C-625F-47F7-A943-D06451B37042}" destId="{BD164288-26C2-4420-A49A-02A0BA645F3C}" srcOrd="0" destOrd="0" presId="urn:microsoft.com/office/officeart/2005/8/layout/hProcess4"/>
    <dgm:cxn modelId="{E2EB08E2-FC8A-418A-9C7D-2241F4599B94}" type="presOf" srcId="{5F3E1A65-8A2C-424E-AC40-85765BF59D69}" destId="{3157F61A-64E8-4DB3-B3AA-AB517C7A12A4}" srcOrd="1" destOrd="3" presId="urn:microsoft.com/office/officeart/2005/8/layout/hProcess4"/>
    <dgm:cxn modelId="{AAE69CE2-31D5-4BA9-AD75-06C80E39DD72}" type="presOf" srcId="{5F3E1A65-8A2C-424E-AC40-85765BF59D69}" destId="{88FD28CB-CF3D-4DF7-9CD8-6AF19A8D0CA7}" srcOrd="0" destOrd="3" presId="urn:microsoft.com/office/officeart/2005/8/layout/hProcess4"/>
    <dgm:cxn modelId="{418F5AE7-DED6-4178-8268-C1689A234907}" srcId="{9E3DFFE9-D964-4A5C-AE73-3E2DA2203D6E}" destId="{40305441-85B0-42BD-B416-BC70D1F570CC}" srcOrd="3" destOrd="0" parTransId="{F506E04C-F9DB-4449-8BA7-FEF246682281}" sibTransId="{D31EEF8B-FD87-4274-AAA9-97A030E75B96}"/>
    <dgm:cxn modelId="{45FAC0E7-C3B2-44C9-AA7E-0DCC7D08F074}" type="presOf" srcId="{787EAAF8-B1F5-4569-8756-C0C945B294E7}" destId="{88FD28CB-CF3D-4DF7-9CD8-6AF19A8D0CA7}" srcOrd="0" destOrd="0" presId="urn:microsoft.com/office/officeart/2005/8/layout/hProcess4"/>
    <dgm:cxn modelId="{71BAF6E8-B329-4738-9495-A6224BFC0702}" srcId="{681466C5-73A3-4E56-9DFC-C6B9E564786B}" destId="{3F6AFF9A-6A9C-40BF-8956-BE9ED4708B15}" srcOrd="0" destOrd="0" parTransId="{058DA8A3-8B1B-4F6A-A933-78D8E9318B11}" sibTransId="{82130A6E-5FA8-4DA8-899C-6E0639C2F673}"/>
    <dgm:cxn modelId="{2E7CA2F0-C32D-4400-96F2-353750C7C3CB}" type="presOf" srcId="{40305441-85B0-42BD-B416-BC70D1F570CC}" destId="{4DCB1F32-9C65-4FE2-9783-462D8663708E}" srcOrd="1" destOrd="3" presId="urn:microsoft.com/office/officeart/2005/8/layout/hProcess4"/>
    <dgm:cxn modelId="{5800DDF2-413C-43C9-953D-854EB5C5EB15}" type="presOf" srcId="{3F6AFF9A-6A9C-40BF-8956-BE9ED4708B15}" destId="{E8A32C81-AF9F-4B56-8054-072EBB0D0895}" srcOrd="1" destOrd="0" presId="urn:microsoft.com/office/officeart/2005/8/layout/hProcess4"/>
    <dgm:cxn modelId="{050F04FA-8E17-4674-9774-BE6CDBECE007}" type="presOf" srcId="{61B7586E-3E66-4E62-8FD7-238C49755A8E}" destId="{E8A32C81-AF9F-4B56-8054-072EBB0D0895}" srcOrd="1" destOrd="1" presId="urn:microsoft.com/office/officeart/2005/8/layout/hProcess4"/>
    <dgm:cxn modelId="{0693DD50-36F5-4EE9-9A49-27A63DE211FF}" type="presParOf" srcId="{7E4D7ECE-DA8A-4479-BA5E-5E8BE331A329}" destId="{D8351FF7-6A70-47F0-92F8-E8F49DEC861E}" srcOrd="0" destOrd="0" presId="urn:microsoft.com/office/officeart/2005/8/layout/hProcess4"/>
    <dgm:cxn modelId="{B39F3A2D-88E9-40C8-99CB-117DCD5D2597}" type="presParOf" srcId="{7E4D7ECE-DA8A-4479-BA5E-5E8BE331A329}" destId="{ABE39D97-410E-4AE9-BD6C-8C9B668D7EA1}" srcOrd="1" destOrd="0" presId="urn:microsoft.com/office/officeart/2005/8/layout/hProcess4"/>
    <dgm:cxn modelId="{7FE8C0FA-FCC9-4136-8801-E98D5C311F5D}" type="presParOf" srcId="{7E4D7ECE-DA8A-4479-BA5E-5E8BE331A329}" destId="{8BA3A53A-C171-4A30-A25F-DA2503A211C7}" srcOrd="2" destOrd="0" presId="urn:microsoft.com/office/officeart/2005/8/layout/hProcess4"/>
    <dgm:cxn modelId="{CE83B389-9AD2-4408-BEEC-CBECA50BED49}" type="presParOf" srcId="{8BA3A53A-C171-4A30-A25F-DA2503A211C7}" destId="{40B27242-02E1-4570-944A-AE5734419322}" srcOrd="0" destOrd="0" presId="urn:microsoft.com/office/officeart/2005/8/layout/hProcess4"/>
    <dgm:cxn modelId="{CEF07F49-1234-4142-B1A8-7707F98C2217}" type="presParOf" srcId="{40B27242-02E1-4570-944A-AE5734419322}" destId="{FC23593D-3A94-42DD-A67F-D4DB818B8D44}" srcOrd="0" destOrd="0" presId="urn:microsoft.com/office/officeart/2005/8/layout/hProcess4"/>
    <dgm:cxn modelId="{D3689488-101A-45ED-A18F-1C01BF23EF9C}" type="presParOf" srcId="{40B27242-02E1-4570-944A-AE5734419322}" destId="{88FD28CB-CF3D-4DF7-9CD8-6AF19A8D0CA7}" srcOrd="1" destOrd="0" presId="urn:microsoft.com/office/officeart/2005/8/layout/hProcess4"/>
    <dgm:cxn modelId="{C27D7C8D-4888-483B-863B-72F5C4C21B8E}" type="presParOf" srcId="{40B27242-02E1-4570-944A-AE5734419322}" destId="{3157F61A-64E8-4DB3-B3AA-AB517C7A12A4}" srcOrd="2" destOrd="0" presId="urn:microsoft.com/office/officeart/2005/8/layout/hProcess4"/>
    <dgm:cxn modelId="{B396F38F-2889-4B0E-B1B0-FFB7C24092B3}" type="presParOf" srcId="{40B27242-02E1-4570-944A-AE5734419322}" destId="{73F71B19-2055-4E43-9DD0-10FF993DD4E5}" srcOrd="3" destOrd="0" presId="urn:microsoft.com/office/officeart/2005/8/layout/hProcess4"/>
    <dgm:cxn modelId="{80120889-A216-44AD-9E34-D5A712ABD767}" type="presParOf" srcId="{40B27242-02E1-4570-944A-AE5734419322}" destId="{85E90532-7645-4AEC-9DDE-35CC45264A61}" srcOrd="4" destOrd="0" presId="urn:microsoft.com/office/officeart/2005/8/layout/hProcess4"/>
    <dgm:cxn modelId="{25D19EC8-FF5B-4113-8975-D254B871EF15}" type="presParOf" srcId="{8BA3A53A-C171-4A30-A25F-DA2503A211C7}" destId="{BD164288-26C2-4420-A49A-02A0BA645F3C}" srcOrd="1" destOrd="0" presId="urn:microsoft.com/office/officeart/2005/8/layout/hProcess4"/>
    <dgm:cxn modelId="{FB58176D-4380-4A30-AD71-142D56C13FA9}" type="presParOf" srcId="{8BA3A53A-C171-4A30-A25F-DA2503A211C7}" destId="{C4C650B9-8065-4E41-B3BE-B9D137D2CFEB}" srcOrd="2" destOrd="0" presId="urn:microsoft.com/office/officeart/2005/8/layout/hProcess4"/>
    <dgm:cxn modelId="{EB547FD2-52A4-4B3E-B1DB-19F9CC09226C}" type="presParOf" srcId="{C4C650B9-8065-4E41-B3BE-B9D137D2CFEB}" destId="{1F76E8E7-E6C1-432F-95B1-4B47824F0FE6}" srcOrd="0" destOrd="0" presId="urn:microsoft.com/office/officeart/2005/8/layout/hProcess4"/>
    <dgm:cxn modelId="{23477BBF-EDA7-49D3-977A-82C05A9D8EEB}" type="presParOf" srcId="{C4C650B9-8065-4E41-B3BE-B9D137D2CFEB}" destId="{E7061894-0328-4A4E-ACDD-7F2C690B9998}" srcOrd="1" destOrd="0" presId="urn:microsoft.com/office/officeart/2005/8/layout/hProcess4"/>
    <dgm:cxn modelId="{596F2889-8420-4CBE-9209-683914774DB9}" type="presParOf" srcId="{C4C650B9-8065-4E41-B3BE-B9D137D2CFEB}" destId="{E8A32C81-AF9F-4B56-8054-072EBB0D0895}" srcOrd="2" destOrd="0" presId="urn:microsoft.com/office/officeart/2005/8/layout/hProcess4"/>
    <dgm:cxn modelId="{80F7660F-2B68-443A-AB7F-2BA957F41452}" type="presParOf" srcId="{C4C650B9-8065-4E41-B3BE-B9D137D2CFEB}" destId="{B75B79C7-C0F6-4BE0-B829-078D5A448CC9}" srcOrd="3" destOrd="0" presId="urn:microsoft.com/office/officeart/2005/8/layout/hProcess4"/>
    <dgm:cxn modelId="{2C56AFD3-D7FB-4470-9A0F-E54C991F1503}" type="presParOf" srcId="{C4C650B9-8065-4E41-B3BE-B9D137D2CFEB}" destId="{4F669856-ACE2-4414-A503-F24582CF7A44}" srcOrd="4" destOrd="0" presId="urn:microsoft.com/office/officeart/2005/8/layout/hProcess4"/>
    <dgm:cxn modelId="{BC55ED44-D014-483B-8882-3FC3BD3AFF1A}" type="presParOf" srcId="{8BA3A53A-C171-4A30-A25F-DA2503A211C7}" destId="{D54B12B7-E361-4084-8D27-40A6219C9205}" srcOrd="3" destOrd="0" presId="urn:microsoft.com/office/officeart/2005/8/layout/hProcess4"/>
    <dgm:cxn modelId="{FD42E343-58E9-43DE-A2A1-530665D33E78}" type="presParOf" srcId="{8BA3A53A-C171-4A30-A25F-DA2503A211C7}" destId="{3E1CE880-42F1-4A4F-B82A-33340F16B8F3}" srcOrd="4" destOrd="0" presId="urn:microsoft.com/office/officeart/2005/8/layout/hProcess4"/>
    <dgm:cxn modelId="{66185C3D-4C60-4A31-8FA5-E1FDB0AB8D79}" type="presParOf" srcId="{3E1CE880-42F1-4A4F-B82A-33340F16B8F3}" destId="{420D5D1B-03AF-4526-9ED4-E3BEFD0182CB}" srcOrd="0" destOrd="0" presId="urn:microsoft.com/office/officeart/2005/8/layout/hProcess4"/>
    <dgm:cxn modelId="{4D0525CA-4D57-49CC-810A-836A2191A78F}" type="presParOf" srcId="{3E1CE880-42F1-4A4F-B82A-33340F16B8F3}" destId="{DA958416-F0AA-471D-9F47-2AC95DCE651C}" srcOrd="1" destOrd="0" presId="urn:microsoft.com/office/officeart/2005/8/layout/hProcess4"/>
    <dgm:cxn modelId="{101C373D-A5A7-4FE5-9998-469386975EF1}" type="presParOf" srcId="{3E1CE880-42F1-4A4F-B82A-33340F16B8F3}" destId="{4DCB1F32-9C65-4FE2-9783-462D8663708E}" srcOrd="2" destOrd="0" presId="urn:microsoft.com/office/officeart/2005/8/layout/hProcess4"/>
    <dgm:cxn modelId="{A7B27E8D-1D25-44B0-B97C-A3309A4EF60C}" type="presParOf" srcId="{3E1CE880-42F1-4A4F-B82A-33340F16B8F3}" destId="{97B96D90-2684-4008-8940-CC2433D54FE7}" srcOrd="3" destOrd="0" presId="urn:microsoft.com/office/officeart/2005/8/layout/hProcess4"/>
    <dgm:cxn modelId="{33B417E7-50E5-4E17-BF6B-735A09E28CF2}" type="presParOf" srcId="{3E1CE880-42F1-4A4F-B82A-33340F16B8F3}" destId="{C9C96FE7-88F5-4C11-AE73-5B3C1045D85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D28CB-CF3D-4DF7-9CD8-6AF19A8D0CA7}">
      <dsp:nvSpPr>
        <dsp:cNvPr id="0" name=""/>
        <dsp:cNvSpPr/>
      </dsp:nvSpPr>
      <dsp:spPr>
        <a:xfrm>
          <a:off x="412" y="1865044"/>
          <a:ext cx="2754297" cy="22717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Work Comp = $16.7M</a:t>
          </a:r>
        </a:p>
        <a:p>
          <a:pPr marL="228600" lvl="1" indent="-228600" algn="l" defTabSz="933450">
            <a:lnSpc>
              <a:spcPct val="90000"/>
            </a:lnSpc>
            <a:spcBef>
              <a:spcPct val="0"/>
            </a:spcBef>
            <a:spcAft>
              <a:spcPct val="15000"/>
            </a:spcAft>
            <a:buChar char="•"/>
          </a:pPr>
          <a:r>
            <a:rPr lang="en-US" sz="2100" kern="1200" dirty="0"/>
            <a:t>Liability = $5.6M</a:t>
          </a:r>
        </a:p>
        <a:p>
          <a:pPr marL="228600" lvl="1" indent="-228600" algn="l" defTabSz="933450">
            <a:lnSpc>
              <a:spcPct val="90000"/>
            </a:lnSpc>
            <a:spcBef>
              <a:spcPct val="0"/>
            </a:spcBef>
            <a:spcAft>
              <a:spcPct val="15000"/>
            </a:spcAft>
            <a:buChar char="•"/>
          </a:pPr>
          <a:r>
            <a:rPr lang="en-US" sz="2100" kern="1200" dirty="0"/>
            <a:t>Property = $9.1M</a:t>
          </a:r>
        </a:p>
        <a:p>
          <a:pPr marL="228600" lvl="1" indent="-228600" algn="l" defTabSz="933450">
            <a:lnSpc>
              <a:spcPct val="90000"/>
            </a:lnSpc>
            <a:spcBef>
              <a:spcPct val="0"/>
            </a:spcBef>
            <a:spcAft>
              <a:spcPct val="15000"/>
            </a:spcAft>
            <a:buChar char="•"/>
          </a:pPr>
          <a:r>
            <a:rPr lang="en-US" sz="2100" kern="1200" dirty="0"/>
            <a:t>Health = $19M</a:t>
          </a:r>
        </a:p>
      </dsp:txBody>
      <dsp:txXfrm>
        <a:off x="52691" y="1917323"/>
        <a:ext cx="2649739" cy="1680364"/>
      </dsp:txXfrm>
    </dsp:sp>
    <dsp:sp modelId="{BD164288-26C2-4420-A49A-02A0BA645F3C}">
      <dsp:nvSpPr>
        <dsp:cNvPr id="0" name=""/>
        <dsp:cNvSpPr/>
      </dsp:nvSpPr>
      <dsp:spPr>
        <a:xfrm>
          <a:off x="1570016" y="2484251"/>
          <a:ext cx="2922022" cy="2922022"/>
        </a:xfrm>
        <a:prstGeom prst="leftCircularArrow">
          <a:avLst>
            <a:gd name="adj1" fmla="val 2762"/>
            <a:gd name="adj2" fmla="val 336784"/>
            <a:gd name="adj3" fmla="val 2112295"/>
            <a:gd name="adj4" fmla="val 9024489"/>
            <a:gd name="adj5" fmla="val 32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F71B19-2055-4E43-9DD0-10FF993DD4E5}">
      <dsp:nvSpPr>
        <dsp:cNvPr id="0" name=""/>
        <dsp:cNvSpPr/>
      </dsp:nvSpPr>
      <dsp:spPr>
        <a:xfrm>
          <a:off x="612478" y="3649966"/>
          <a:ext cx="2448264" cy="9735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Claims Estimates</a:t>
          </a:r>
        </a:p>
      </dsp:txBody>
      <dsp:txXfrm>
        <a:off x="640994" y="3678482"/>
        <a:ext cx="2391232" cy="916562"/>
      </dsp:txXfrm>
    </dsp:sp>
    <dsp:sp modelId="{E7061894-0328-4A4E-ACDD-7F2C690B9998}">
      <dsp:nvSpPr>
        <dsp:cNvPr id="0" name=""/>
        <dsp:cNvSpPr/>
      </dsp:nvSpPr>
      <dsp:spPr>
        <a:xfrm>
          <a:off x="3445059" y="1865044"/>
          <a:ext cx="2754297" cy="22717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WC = 1.2x</a:t>
          </a:r>
        </a:p>
        <a:p>
          <a:pPr marL="228600" lvl="1" indent="-228600" algn="l" defTabSz="933450">
            <a:lnSpc>
              <a:spcPct val="90000"/>
            </a:lnSpc>
            <a:spcBef>
              <a:spcPct val="0"/>
            </a:spcBef>
            <a:spcAft>
              <a:spcPct val="15000"/>
            </a:spcAft>
            <a:buChar char="•"/>
          </a:pPr>
          <a:r>
            <a:rPr lang="en-US" sz="2100" kern="1200" dirty="0"/>
            <a:t>Liability = 1.8x</a:t>
          </a:r>
        </a:p>
        <a:p>
          <a:pPr marL="228600" lvl="1" indent="-228600" algn="l" defTabSz="933450">
            <a:lnSpc>
              <a:spcPct val="90000"/>
            </a:lnSpc>
            <a:spcBef>
              <a:spcPct val="0"/>
            </a:spcBef>
            <a:spcAft>
              <a:spcPct val="15000"/>
            </a:spcAft>
            <a:buChar char="•"/>
          </a:pPr>
          <a:r>
            <a:rPr lang="en-US" sz="2100" kern="1200" dirty="0"/>
            <a:t>Property = 1.1x</a:t>
          </a:r>
        </a:p>
        <a:p>
          <a:pPr marL="228600" lvl="1" indent="-228600" algn="l" defTabSz="933450">
            <a:lnSpc>
              <a:spcPct val="90000"/>
            </a:lnSpc>
            <a:spcBef>
              <a:spcPct val="0"/>
            </a:spcBef>
            <a:spcAft>
              <a:spcPct val="15000"/>
            </a:spcAft>
            <a:buChar char="•"/>
          </a:pPr>
          <a:r>
            <a:rPr lang="en-US" sz="2100" kern="1200" dirty="0"/>
            <a:t>Health = 1.05x</a:t>
          </a:r>
        </a:p>
      </dsp:txBody>
      <dsp:txXfrm>
        <a:off x="3497338" y="2404120"/>
        <a:ext cx="2649739" cy="1680364"/>
      </dsp:txXfrm>
    </dsp:sp>
    <dsp:sp modelId="{D54B12B7-E361-4084-8D27-40A6219C9205}">
      <dsp:nvSpPr>
        <dsp:cNvPr id="0" name=""/>
        <dsp:cNvSpPr/>
      </dsp:nvSpPr>
      <dsp:spPr>
        <a:xfrm>
          <a:off x="4991711" y="506461"/>
          <a:ext cx="3273960" cy="3273960"/>
        </a:xfrm>
        <a:prstGeom prst="circularArrow">
          <a:avLst>
            <a:gd name="adj1" fmla="val 2465"/>
            <a:gd name="adj2" fmla="val 298513"/>
            <a:gd name="adj3" fmla="val 19525977"/>
            <a:gd name="adj4" fmla="val 12575511"/>
            <a:gd name="adj5" fmla="val 287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5B79C7-C0F6-4BE0-B829-078D5A448CC9}">
      <dsp:nvSpPr>
        <dsp:cNvPr id="0" name=""/>
        <dsp:cNvSpPr/>
      </dsp:nvSpPr>
      <dsp:spPr>
        <a:xfrm>
          <a:off x="4057125" y="1378247"/>
          <a:ext cx="2448264" cy="9735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Actuarial Factors</a:t>
          </a:r>
        </a:p>
      </dsp:txBody>
      <dsp:txXfrm>
        <a:off x="4085641" y="1406763"/>
        <a:ext cx="2391232" cy="916562"/>
      </dsp:txXfrm>
    </dsp:sp>
    <dsp:sp modelId="{DA958416-F0AA-471D-9F47-2AC95DCE651C}">
      <dsp:nvSpPr>
        <dsp:cNvPr id="0" name=""/>
        <dsp:cNvSpPr/>
      </dsp:nvSpPr>
      <dsp:spPr>
        <a:xfrm>
          <a:off x="6889707" y="1865044"/>
          <a:ext cx="2754297" cy="22717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WC = $20M</a:t>
          </a:r>
        </a:p>
        <a:p>
          <a:pPr marL="228600" lvl="1" indent="-228600" algn="l" defTabSz="933450">
            <a:lnSpc>
              <a:spcPct val="90000"/>
            </a:lnSpc>
            <a:spcBef>
              <a:spcPct val="0"/>
            </a:spcBef>
            <a:spcAft>
              <a:spcPct val="15000"/>
            </a:spcAft>
            <a:buChar char="•"/>
          </a:pPr>
          <a:r>
            <a:rPr lang="en-US" sz="2100" kern="1200" dirty="0"/>
            <a:t>Liability = $10M</a:t>
          </a:r>
        </a:p>
        <a:p>
          <a:pPr marL="228600" lvl="1" indent="-228600" algn="l" defTabSz="933450">
            <a:lnSpc>
              <a:spcPct val="90000"/>
            </a:lnSpc>
            <a:spcBef>
              <a:spcPct val="0"/>
            </a:spcBef>
            <a:spcAft>
              <a:spcPct val="15000"/>
            </a:spcAft>
            <a:buChar char="•"/>
          </a:pPr>
          <a:r>
            <a:rPr lang="en-US" sz="2100" kern="1200" dirty="0"/>
            <a:t>Property = $10M</a:t>
          </a:r>
        </a:p>
        <a:p>
          <a:pPr marL="228600" lvl="1" indent="-228600" algn="l" defTabSz="933450">
            <a:lnSpc>
              <a:spcPct val="90000"/>
            </a:lnSpc>
            <a:spcBef>
              <a:spcPct val="0"/>
            </a:spcBef>
            <a:spcAft>
              <a:spcPct val="15000"/>
            </a:spcAft>
            <a:buChar char="•"/>
          </a:pPr>
          <a:r>
            <a:rPr lang="en-US" sz="2100" kern="1200" dirty="0"/>
            <a:t>Health = $20M</a:t>
          </a:r>
        </a:p>
      </dsp:txBody>
      <dsp:txXfrm>
        <a:off x="6941986" y="1917323"/>
        <a:ext cx="2649739" cy="1680364"/>
      </dsp:txXfrm>
    </dsp:sp>
    <dsp:sp modelId="{97B96D90-2684-4008-8940-CC2433D54FE7}">
      <dsp:nvSpPr>
        <dsp:cNvPr id="0" name=""/>
        <dsp:cNvSpPr/>
      </dsp:nvSpPr>
      <dsp:spPr>
        <a:xfrm>
          <a:off x="7501773" y="3649966"/>
          <a:ext cx="2448264" cy="9735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Claims Expense</a:t>
          </a:r>
        </a:p>
      </dsp:txBody>
      <dsp:txXfrm>
        <a:off x="7530289" y="3678482"/>
        <a:ext cx="2391232" cy="9165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031A82-4A00-4794-A488-59AC186D7CF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1C85656-A361-4B32-99B1-66591145F7D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214AEED-FF0D-4512-BD5F-9F077F06D9A7}" type="datetimeFigureOut">
              <a:rPr lang="en-US" smtClean="0"/>
              <a:t>5/8/2026</a:t>
            </a:fld>
            <a:endParaRPr lang="en-US" dirty="0"/>
          </a:p>
        </p:txBody>
      </p:sp>
      <p:sp>
        <p:nvSpPr>
          <p:cNvPr id="4" name="Footer Placeholder 3">
            <a:extLst>
              <a:ext uri="{FF2B5EF4-FFF2-40B4-BE49-F238E27FC236}">
                <a16:creationId xmlns:a16="http://schemas.microsoft.com/office/drawing/2014/main" id="{C51AFD4F-E871-421C-96C6-CCFAA872CB3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0FE0EF6-A335-4727-9E75-458707395EE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7C8AB8-F519-4C44-A217-B2548CA6E52D}" type="slidenum">
              <a:rPr lang="en-US" smtClean="0"/>
              <a:t>‹#›</a:t>
            </a:fld>
            <a:endParaRPr lang="en-US" dirty="0"/>
          </a:p>
        </p:txBody>
      </p:sp>
    </p:spTree>
    <p:extLst>
      <p:ext uri="{BB962C8B-B14F-4D97-AF65-F5344CB8AC3E}">
        <p14:creationId xmlns:p14="http://schemas.microsoft.com/office/powerpoint/2010/main" val="2816409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AF9B45-E22A-4A9C-91D5-81685A72A6FA}" type="datetimeFigureOut">
              <a:rPr lang="en-US" smtClean="0"/>
              <a:t>5/8/2026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303549-A82F-409E-AD53-534267A0E10B}" type="slidenum">
              <a:rPr lang="en-US" smtClean="0"/>
              <a:t>‹#›</a:t>
            </a:fld>
            <a:endParaRPr lang="en-US" dirty="0"/>
          </a:p>
        </p:txBody>
      </p:sp>
    </p:spTree>
    <p:extLst>
      <p:ext uri="{BB962C8B-B14F-4D97-AF65-F5344CB8AC3E}">
        <p14:creationId xmlns:p14="http://schemas.microsoft.com/office/powerpoint/2010/main" val="408664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6</a:t>
            </a:fld>
            <a:endParaRPr lang="en-US" dirty="0"/>
          </a:p>
        </p:txBody>
      </p:sp>
    </p:spTree>
    <p:extLst>
      <p:ext uri="{BB962C8B-B14F-4D97-AF65-F5344CB8AC3E}">
        <p14:creationId xmlns:p14="http://schemas.microsoft.com/office/powerpoint/2010/main" val="256346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C402-8D6E-D030-2B44-245F37070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2D6D1-189C-4B7D-D31B-6A5169F9D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C6DF5-3273-8B02-2132-6F02099437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3BA0BC-0F71-CC96-748B-B5C63D00848D}"/>
              </a:ext>
            </a:extLst>
          </p:cNvPr>
          <p:cNvSpPr>
            <a:spLocks noGrp="1"/>
          </p:cNvSpPr>
          <p:nvPr>
            <p:ph type="sldNum" sz="quarter" idx="5"/>
          </p:nvPr>
        </p:nvSpPr>
        <p:spPr/>
        <p:txBody>
          <a:bodyPr/>
          <a:lstStyle/>
          <a:p>
            <a:fld id="{22303549-A82F-409E-AD53-534267A0E10B}" type="slidenum">
              <a:rPr lang="en-US" smtClean="0"/>
              <a:t>11</a:t>
            </a:fld>
            <a:endParaRPr lang="en-US" dirty="0"/>
          </a:p>
        </p:txBody>
      </p:sp>
    </p:spTree>
    <p:extLst>
      <p:ext uri="{BB962C8B-B14F-4D97-AF65-F5344CB8AC3E}">
        <p14:creationId xmlns:p14="http://schemas.microsoft.com/office/powerpoint/2010/main" val="183124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12</a:t>
            </a:fld>
            <a:endParaRPr lang="en-US" dirty="0"/>
          </a:p>
        </p:txBody>
      </p:sp>
    </p:spTree>
    <p:extLst>
      <p:ext uri="{BB962C8B-B14F-4D97-AF65-F5344CB8AC3E}">
        <p14:creationId xmlns:p14="http://schemas.microsoft.com/office/powerpoint/2010/main" val="182554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2E9DA-E7AC-B876-3C54-0279997EE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54DD6-51F5-386D-3770-3F77C6089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765D6-4E74-7CB6-11FC-360C21E013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55B93-226E-CA0D-EA4A-0E59F11E93B2}"/>
              </a:ext>
            </a:extLst>
          </p:cNvPr>
          <p:cNvSpPr>
            <a:spLocks noGrp="1"/>
          </p:cNvSpPr>
          <p:nvPr>
            <p:ph type="sldNum" sz="quarter" idx="5"/>
          </p:nvPr>
        </p:nvSpPr>
        <p:spPr/>
        <p:txBody>
          <a:bodyPr/>
          <a:lstStyle/>
          <a:p>
            <a:fld id="{22303549-A82F-409E-AD53-534267A0E10B}" type="slidenum">
              <a:rPr lang="en-US" smtClean="0"/>
              <a:t>14</a:t>
            </a:fld>
            <a:endParaRPr lang="en-US" dirty="0"/>
          </a:p>
        </p:txBody>
      </p:sp>
    </p:spTree>
    <p:extLst>
      <p:ext uri="{BB962C8B-B14F-4D97-AF65-F5344CB8AC3E}">
        <p14:creationId xmlns:p14="http://schemas.microsoft.com/office/powerpoint/2010/main" val="266070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9684-FC1E-A495-4201-74D133AAD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86373-CF79-BB85-583F-740DFB5B6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8D7E3-5A04-45B6-EB75-E5B045781D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8DCC36-4299-B381-F59F-50B34A95823C}"/>
              </a:ext>
            </a:extLst>
          </p:cNvPr>
          <p:cNvSpPr>
            <a:spLocks noGrp="1"/>
          </p:cNvSpPr>
          <p:nvPr>
            <p:ph type="sldNum" sz="quarter" idx="5"/>
          </p:nvPr>
        </p:nvSpPr>
        <p:spPr/>
        <p:txBody>
          <a:bodyPr/>
          <a:lstStyle/>
          <a:p>
            <a:fld id="{22303549-A82F-409E-AD53-534267A0E10B}" type="slidenum">
              <a:rPr lang="en-US" smtClean="0"/>
              <a:t>16</a:t>
            </a:fld>
            <a:endParaRPr lang="en-US" dirty="0"/>
          </a:p>
        </p:txBody>
      </p:sp>
    </p:spTree>
    <p:extLst>
      <p:ext uri="{BB962C8B-B14F-4D97-AF65-F5344CB8AC3E}">
        <p14:creationId xmlns:p14="http://schemas.microsoft.com/office/powerpoint/2010/main" val="199570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21</a:t>
            </a:fld>
            <a:endParaRPr lang="en-US" dirty="0"/>
          </a:p>
        </p:txBody>
      </p:sp>
    </p:spTree>
    <p:extLst>
      <p:ext uri="{BB962C8B-B14F-4D97-AF65-F5344CB8AC3E}">
        <p14:creationId xmlns:p14="http://schemas.microsoft.com/office/powerpoint/2010/main" val="371708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22</a:t>
            </a:fld>
            <a:endParaRPr lang="en-US" dirty="0"/>
          </a:p>
        </p:txBody>
      </p:sp>
    </p:spTree>
    <p:extLst>
      <p:ext uri="{BB962C8B-B14F-4D97-AF65-F5344CB8AC3E}">
        <p14:creationId xmlns:p14="http://schemas.microsoft.com/office/powerpoint/2010/main" val="357915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25</a:t>
            </a:fld>
            <a:endParaRPr lang="en-US" dirty="0"/>
          </a:p>
        </p:txBody>
      </p:sp>
    </p:spTree>
    <p:extLst>
      <p:ext uri="{BB962C8B-B14F-4D97-AF65-F5344CB8AC3E}">
        <p14:creationId xmlns:p14="http://schemas.microsoft.com/office/powerpoint/2010/main" val="47876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3549-A82F-409E-AD53-534267A0E10B}" type="slidenum">
              <a:rPr lang="en-US" smtClean="0"/>
              <a:t>26</a:t>
            </a:fld>
            <a:endParaRPr lang="en-US" dirty="0"/>
          </a:p>
        </p:txBody>
      </p:sp>
    </p:spTree>
    <p:extLst>
      <p:ext uri="{BB962C8B-B14F-4D97-AF65-F5344CB8AC3E}">
        <p14:creationId xmlns:p14="http://schemas.microsoft.com/office/powerpoint/2010/main" val="409719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379641C-8260-44A4-9F71-E216C07A38B4}"/>
              </a:ext>
            </a:extLst>
          </p:cNvPr>
          <p:cNvSpPr>
            <a:spLocks noGrp="1"/>
          </p:cNvSpPr>
          <p:nvPr>
            <p:ph type="pic" sz="quarter" idx="14"/>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4416742 h 6858000"/>
              <a:gd name="connsiteX5" fmla="*/ 9142476 w 12188952"/>
              <a:gd name="connsiteY5" fmla="*/ 4416742 h 6858000"/>
              <a:gd name="connsiteX6" fmla="*/ 9142476 w 12188952"/>
              <a:gd name="connsiteY6" fmla="*/ 4188142 h 6858000"/>
              <a:gd name="connsiteX7" fmla="*/ 0 w 12188952"/>
              <a:gd name="connsiteY7" fmla="*/ 4188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4416742"/>
                </a:lnTo>
                <a:lnTo>
                  <a:pt x="9142476" y="4416742"/>
                </a:lnTo>
                <a:lnTo>
                  <a:pt x="9142476" y="4188142"/>
                </a:lnTo>
                <a:lnTo>
                  <a:pt x="0" y="4188142"/>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4636008"/>
            <a:ext cx="9144000" cy="1107959"/>
          </a:xfrm>
        </p:spPr>
        <p:txBody>
          <a:bodyPr anchor="b" anchorCtr="0"/>
          <a:lstStyle>
            <a:lvl1pPr algn="l">
              <a:defRPr sz="6000">
                <a:solidFill>
                  <a:schemeClr val="bg1"/>
                </a:solidFill>
              </a:defRPr>
            </a:lvl1pPr>
          </a:lstStyle>
          <a:p>
            <a:r>
              <a:rPr lang="en-US" dirty="0"/>
              <a:t>CLICK TO EDIT TITLE</a:t>
            </a:r>
          </a:p>
        </p:txBody>
      </p:sp>
      <p:sp>
        <p:nvSpPr>
          <p:cNvPr id="12" name="Text Placeholder 11">
            <a:extLst>
              <a:ext uri="{FF2B5EF4-FFF2-40B4-BE49-F238E27FC236}">
                <a16:creationId xmlns:a16="http://schemas.microsoft.com/office/drawing/2014/main" id="{779D466B-640E-419A-8701-FA39B12DD959}"/>
              </a:ext>
            </a:extLst>
          </p:cNvPr>
          <p:cNvSpPr>
            <a:spLocks noGrp="1"/>
          </p:cNvSpPr>
          <p:nvPr>
            <p:ph type="body" sz="quarter" idx="13" hasCustomPrompt="1"/>
          </p:nvPr>
        </p:nvSpPr>
        <p:spPr>
          <a:xfrm>
            <a:off x="841248" y="5742432"/>
            <a:ext cx="7953375" cy="457200"/>
          </a:xfrm>
        </p:spPr>
        <p:txBody>
          <a:bodyPr>
            <a:noAutofit/>
          </a:bodyPr>
          <a:lstStyle>
            <a:lvl1pPr marL="0" indent="0">
              <a:buNone/>
              <a:defRPr sz="1800">
                <a:solidFill>
                  <a:schemeClr val="bg1"/>
                </a:solidFill>
                <a:latin typeface="+mn-lt"/>
              </a:defRPr>
            </a:lvl1pPr>
            <a:lvl2pPr marL="457200" indent="0">
              <a:buNone/>
              <a:defRPr sz="2400">
                <a:solidFill>
                  <a:schemeClr val="bg1"/>
                </a:solidFill>
                <a:latin typeface="+mn-lt"/>
              </a:defRPr>
            </a:lvl2pPr>
            <a:lvl3pPr marL="914400" indent="0">
              <a:buNone/>
              <a:defRPr sz="2400">
                <a:solidFill>
                  <a:schemeClr val="bg1"/>
                </a:solidFill>
                <a:latin typeface="+mn-lt"/>
              </a:defRPr>
            </a:lvl3pPr>
            <a:lvl4pPr marL="1371600" indent="0">
              <a:buNone/>
              <a:defRPr sz="2400">
                <a:solidFill>
                  <a:schemeClr val="bg1"/>
                </a:solidFill>
                <a:latin typeface="+mn-lt"/>
              </a:defRPr>
            </a:lvl4pPr>
            <a:lvl5pPr marL="1828800" indent="0">
              <a:buNone/>
              <a:defRPr sz="2400">
                <a:solidFill>
                  <a:schemeClr val="bg1"/>
                </a:solidFill>
                <a:latin typeface="+mn-lt"/>
              </a:defRPr>
            </a:lvl5pPr>
          </a:lstStyle>
          <a:p>
            <a:pPr lvl="0"/>
            <a:r>
              <a:rPr lang="en-US" dirty="0"/>
              <a:t>Click to edit text</a:t>
            </a:r>
          </a:p>
        </p:txBody>
      </p:sp>
      <p:sp>
        <p:nvSpPr>
          <p:cNvPr id="17" name="Rectangle 16">
            <a:extLst>
              <a:ext uri="{FF2B5EF4-FFF2-40B4-BE49-F238E27FC236}">
                <a16:creationId xmlns:a16="http://schemas.microsoft.com/office/drawing/2014/main" id="{80659D50-D55F-4F3D-8F15-5B1F1F2B4B96}"/>
              </a:ext>
              <a:ext uri="{C183D7F6-B498-43B3-948B-1728B52AA6E4}">
                <adec:decorative xmlns:adec="http://schemas.microsoft.com/office/drawing/2017/decorative" val="1"/>
              </a:ext>
            </a:extLst>
          </p:cNvPr>
          <p:cNvSpPr/>
          <p:nvPr userDrawn="1"/>
        </p:nvSpPr>
        <p:spPr>
          <a:xfrm>
            <a:off x="0" y="4188142"/>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B2621B9-2641-4DA3-B7D6-D577C25CF2E9}"/>
              </a:ext>
            </a:extLst>
          </p:cNvPr>
          <p:cNvSpPr>
            <a:spLocks noGrp="1"/>
          </p:cNvSpPr>
          <p:nvPr>
            <p:ph type="pic" sz="quarter" idx="34"/>
          </p:nvPr>
        </p:nvSpPr>
        <p:spPr>
          <a:xfrm>
            <a:off x="1524" y="0"/>
            <a:ext cx="12188952" cy="6858000"/>
          </a:xfrm>
          <a:custGeom>
            <a:avLst/>
            <a:gdLst>
              <a:gd name="connsiteX0" fmla="*/ 1030351 w 12188952"/>
              <a:gd name="connsiteY0" fmla="*/ 3231845 h 6858000"/>
              <a:gd name="connsiteX1" fmla="*/ 1030351 w 12188952"/>
              <a:gd name="connsiteY1" fmla="*/ 3460445 h 6858000"/>
              <a:gd name="connsiteX2" fmla="*/ 11122333 w 12188952"/>
              <a:gd name="connsiteY2" fmla="*/ 3460445 h 6858000"/>
              <a:gd name="connsiteX3" fmla="*/ 11122333 w 12188952"/>
              <a:gd name="connsiteY3" fmla="*/ 3231845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1030351" y="3231845"/>
                </a:moveTo>
                <a:lnTo>
                  <a:pt x="1030351" y="3460445"/>
                </a:lnTo>
                <a:lnTo>
                  <a:pt x="11122333" y="3460445"/>
                </a:lnTo>
                <a:lnTo>
                  <a:pt x="11122333" y="3231845"/>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lgn="ctr">
              <a:defRPr>
                <a:solidFill>
                  <a:schemeClr val="bg1"/>
                </a:solidFill>
              </a:defRPr>
            </a:lvl1pPr>
          </a:lstStyle>
          <a:p>
            <a:r>
              <a:rPr lang="en-US" dirty="0"/>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bg1"/>
                </a:solidFill>
              </a:defRPr>
            </a:lvl1pPr>
          </a:lstStyle>
          <a:p>
            <a:fld id="{19B51A1E-902D-48AF-9020-955120F399B6}" type="slidenum">
              <a:rPr lang="en-ZA" smtClean="0"/>
              <a:pPr/>
              <a:t>‹#›</a:t>
            </a:fld>
            <a:endParaRPr lang="en-ZA"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069848" y="2121408"/>
            <a:ext cx="2560320" cy="914400"/>
          </a:xfrm>
          <a:prstGeom prst="rect">
            <a:avLst/>
          </a:prstGeom>
          <a:noFill/>
        </p:spPr>
        <p:txBody>
          <a:bodyPr anchor="b">
            <a:noAutofit/>
          </a:bodyPr>
          <a:lstStyle>
            <a:lvl1pPr marL="0" indent="0" algn="ctr">
              <a:spcBef>
                <a:spcPts val="0"/>
              </a:spcBef>
              <a:spcAft>
                <a:spcPts val="0"/>
              </a:spcAft>
              <a:buNone/>
              <a:defRPr sz="6000">
                <a:ln w="15875">
                  <a:solidFill>
                    <a:schemeClr val="bg1">
                      <a:lumMod val="85000"/>
                    </a:schemeClr>
                  </a:solidFill>
                </a:ln>
                <a:no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800600" y="2121408"/>
            <a:ext cx="2560320" cy="914400"/>
          </a:xfrm>
          <a:prstGeom prst="rect">
            <a:avLst/>
          </a:prstGeom>
          <a:noFill/>
        </p:spPr>
        <p:txBody>
          <a:bodyPr vert="horz" lIns="0" tIns="0" rIns="0" bIns="0" rtlCol="0" anchor="b">
            <a:noAutofit/>
          </a:bodyPr>
          <a:lstStyle>
            <a:lvl1pPr marL="0" indent="0" algn="ctr">
              <a:spcBef>
                <a:spcPts val="0"/>
              </a:spcBef>
              <a:spcAft>
                <a:spcPts val="0"/>
              </a:spcAft>
              <a:buNone/>
              <a:defRPr lang="en-ZA" sz="6000" dirty="0">
                <a:ln w="15875">
                  <a:solidFill>
                    <a:schemeClr val="bg1">
                      <a:lumMod val="85000"/>
                    </a:schemeClr>
                  </a:solidFill>
                </a:ln>
                <a:noFill/>
                <a:latin typeface="+mj-lt"/>
              </a:defRPr>
            </a:lvl1pPr>
          </a:lstStyle>
          <a:p>
            <a:pPr marL="266700" lvl="0" indent="-266700" algn="ctr"/>
            <a:r>
              <a:rPr lang="en-US" dirty="0"/>
              <a:t>2</a:t>
            </a:r>
            <a:endParaRPr lang="en-ZA" dirty="0"/>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31351" y="2121408"/>
            <a:ext cx="2592505" cy="914400"/>
          </a:xfrm>
          <a:prstGeom prst="rect">
            <a:avLst/>
          </a:prstGeom>
          <a:noFill/>
        </p:spPr>
        <p:txBody>
          <a:bodyPr vert="horz" lIns="0" tIns="0" rIns="0" bIns="0" rtlCol="0" anchor="b">
            <a:noAutofit/>
          </a:bodyPr>
          <a:lstStyle>
            <a:lvl1pPr marL="0" indent="0" algn="ctr">
              <a:spcBef>
                <a:spcPts val="0"/>
              </a:spcBef>
              <a:spcAft>
                <a:spcPts val="0"/>
              </a:spcAft>
              <a:buNone/>
              <a:defRPr lang="en-ZA" sz="6000" dirty="0">
                <a:ln w="15875">
                  <a:solidFill>
                    <a:schemeClr val="bg1">
                      <a:lumMod val="85000"/>
                    </a:schemeClr>
                  </a:solidFill>
                </a:ln>
                <a:noFill/>
                <a:latin typeface="+mj-lt"/>
              </a:defRPr>
            </a:lvl1pPr>
          </a:lstStyle>
          <a:p>
            <a:pPr marL="266700" lvl="0" indent="-266700" algn="ctr"/>
            <a:r>
              <a:rPr lang="en-US" dirty="0"/>
              <a:t>3</a:t>
            </a:r>
            <a:endParaRPr lang="en-ZA" dirty="0"/>
          </a:p>
        </p:txBody>
      </p:sp>
      <p:sp>
        <p:nvSpPr>
          <p:cNvPr id="4" name="Text Placeholder 3">
            <a:extLst>
              <a:ext uri="{FF2B5EF4-FFF2-40B4-BE49-F238E27FC236}">
                <a16:creationId xmlns:a16="http://schemas.microsoft.com/office/drawing/2014/main" id="{B31369B8-B3F7-44DF-975B-57630CED624E}"/>
              </a:ext>
            </a:extLst>
          </p:cNvPr>
          <p:cNvSpPr>
            <a:spLocks noGrp="1"/>
          </p:cNvSpPr>
          <p:nvPr>
            <p:ph type="body" sz="quarter" idx="35" hasCustomPrompt="1"/>
          </p:nvPr>
        </p:nvSpPr>
        <p:spPr>
          <a:xfrm>
            <a:off x="1069848" y="3730752"/>
            <a:ext cx="2560320" cy="118872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3" name="Text Placeholder 3">
            <a:extLst>
              <a:ext uri="{FF2B5EF4-FFF2-40B4-BE49-F238E27FC236}">
                <a16:creationId xmlns:a16="http://schemas.microsoft.com/office/drawing/2014/main" id="{8199533E-4480-4EF0-855E-F0FC142777BF}"/>
              </a:ext>
            </a:extLst>
          </p:cNvPr>
          <p:cNvSpPr>
            <a:spLocks noGrp="1"/>
          </p:cNvSpPr>
          <p:nvPr>
            <p:ph type="body" sz="quarter" idx="36" hasCustomPrompt="1"/>
          </p:nvPr>
        </p:nvSpPr>
        <p:spPr>
          <a:xfrm>
            <a:off x="4800600" y="3730752"/>
            <a:ext cx="2560320" cy="118872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4" name="Text Placeholder 3">
            <a:extLst>
              <a:ext uri="{FF2B5EF4-FFF2-40B4-BE49-F238E27FC236}">
                <a16:creationId xmlns:a16="http://schemas.microsoft.com/office/drawing/2014/main" id="{58E1CB88-990B-431E-A733-AF73E3090549}"/>
              </a:ext>
            </a:extLst>
          </p:cNvPr>
          <p:cNvSpPr>
            <a:spLocks noGrp="1"/>
          </p:cNvSpPr>
          <p:nvPr>
            <p:ph type="body" sz="quarter" idx="37" hasCustomPrompt="1"/>
          </p:nvPr>
        </p:nvSpPr>
        <p:spPr>
          <a:xfrm>
            <a:off x="8531352" y="3730752"/>
            <a:ext cx="2560320" cy="118872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15" name="Date Placeholder 4">
            <a:extLst>
              <a:ext uri="{FF2B5EF4-FFF2-40B4-BE49-F238E27FC236}">
                <a16:creationId xmlns:a16="http://schemas.microsoft.com/office/drawing/2014/main" id="{DCF4F2F5-E92C-4ECF-9FDE-3E0CE4FBFCA8}"/>
              </a:ext>
            </a:extLst>
          </p:cNvPr>
          <p:cNvSpPr>
            <a:spLocks noGrp="1"/>
          </p:cNvSpPr>
          <p:nvPr>
            <p:ph type="dt" sz="half" idx="38"/>
          </p:nvPr>
        </p:nvSpPr>
        <p:spPr>
          <a:xfrm>
            <a:off x="838200" y="6356350"/>
            <a:ext cx="2743200" cy="365125"/>
          </a:xfrm>
        </p:spPr>
        <p:txBody>
          <a:bodyPr/>
          <a:lstStyle>
            <a:lvl1pPr>
              <a:defRPr>
                <a:solidFill>
                  <a:schemeClr val="bg1"/>
                </a:solidFill>
              </a:defRPr>
            </a:lvl1pPr>
          </a:lstStyle>
          <a:p>
            <a:r>
              <a:rPr lang="en-US" dirty="0"/>
              <a:t>7/14/20XX</a:t>
            </a:r>
          </a:p>
        </p:txBody>
      </p:sp>
      <p:sp>
        <p:nvSpPr>
          <p:cNvPr id="19" name="Rectangle 18">
            <a:extLst>
              <a:ext uri="{FF2B5EF4-FFF2-40B4-BE49-F238E27FC236}">
                <a16:creationId xmlns:a16="http://schemas.microsoft.com/office/drawing/2014/main" id="{825807F6-AD25-4B86-8D5C-5DBE4B0D304E}"/>
              </a:ext>
              <a:ext uri="{C183D7F6-B498-43B3-948B-1728B52AA6E4}">
                <adec:decorative xmlns:adec="http://schemas.microsoft.com/office/drawing/2017/decorative" val="1"/>
              </a:ext>
            </a:extLst>
          </p:cNvPr>
          <p:cNvSpPr/>
          <p:nvPr userDrawn="1"/>
        </p:nvSpPr>
        <p:spPr>
          <a:xfrm>
            <a:off x="1031875" y="3231845"/>
            <a:ext cx="10091982"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946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7A6EC474-5258-4E26-A871-01200EC78559}"/>
              </a:ext>
            </a:extLst>
          </p:cNvPr>
          <p:cNvSpPr>
            <a:spLocks noGrp="1"/>
          </p:cNvSpPr>
          <p:nvPr>
            <p:ph type="pic" sz="quarter" idx="13"/>
          </p:nvPr>
        </p:nvSpPr>
        <p:spPr>
          <a:xfrm>
            <a:off x="1524" y="0"/>
            <a:ext cx="12188952" cy="6858000"/>
          </a:xfrm>
          <a:custGeom>
            <a:avLst/>
            <a:gdLst>
              <a:gd name="connsiteX0" fmla="*/ 2816352 w 12188952"/>
              <a:gd name="connsiteY0" fmla="*/ 1690688 h 6858000"/>
              <a:gd name="connsiteX1" fmla="*/ 2816352 w 12188952"/>
              <a:gd name="connsiteY1" fmla="*/ 5576888 h 6858000"/>
              <a:gd name="connsiteX2" fmla="*/ 3044952 w 12188952"/>
              <a:gd name="connsiteY2" fmla="*/ 5576888 h 6858000"/>
              <a:gd name="connsiteX3" fmla="*/ 3044952 w 12188952"/>
              <a:gd name="connsiteY3" fmla="*/ 169068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2816352" y="1690688"/>
                </a:moveTo>
                <a:lnTo>
                  <a:pt x="2816352" y="5576888"/>
                </a:lnTo>
                <a:lnTo>
                  <a:pt x="3044952" y="5576888"/>
                </a:lnTo>
                <a:lnTo>
                  <a:pt x="3044952" y="1690688"/>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11" name="Text Placeholder 6">
            <a:extLst>
              <a:ext uri="{FF2B5EF4-FFF2-40B4-BE49-F238E27FC236}">
                <a16:creationId xmlns:a16="http://schemas.microsoft.com/office/drawing/2014/main" id="{4F54F31D-9C5E-4286-8D0E-6318D6D19D1E}"/>
              </a:ext>
            </a:extLst>
          </p:cNvPr>
          <p:cNvSpPr>
            <a:spLocks noGrp="1"/>
          </p:cNvSpPr>
          <p:nvPr>
            <p:ph type="body" sz="quarter" idx="25"/>
          </p:nvPr>
        </p:nvSpPr>
        <p:spPr>
          <a:xfrm>
            <a:off x="3048000" y="1690688"/>
            <a:ext cx="9144000" cy="3886200"/>
          </a:xfrm>
          <a:solidFill>
            <a:schemeClr val="bg1">
              <a:alpha val="93000"/>
            </a:schemeClr>
          </a:solidFill>
        </p:spPr>
        <p:txBody>
          <a:bodyPr lIns="411480" tIns="566928" rIns="4937760" bIns="3063240" anchor="b">
            <a:noAutofit/>
          </a:bodyPr>
          <a:lstStyle>
            <a:lvl1pPr marL="0" indent="0">
              <a:buNone/>
              <a:defRPr sz="1800" cap="all" baseline="0">
                <a:solidFill>
                  <a:schemeClr val="accent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3383280" y="365125"/>
            <a:ext cx="7894320" cy="1325563"/>
          </a:xfrm>
        </p:spPr>
        <p:txBody>
          <a:bodyPr/>
          <a:lstStyle>
            <a:lvl1pPr algn="l">
              <a:defRPr>
                <a:solidFill>
                  <a:schemeClr val="bg1"/>
                </a:solidFill>
              </a:defRPr>
            </a:lvl1pPr>
          </a:lstStyle>
          <a:p>
            <a:r>
              <a:rPr lang="en-US" dirty="0"/>
              <a:t>CLICK TO EDIT TITLE</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hasCustomPrompt="1"/>
          </p:nvPr>
        </p:nvSpPr>
        <p:spPr>
          <a:xfrm>
            <a:off x="3392488" y="2686050"/>
            <a:ext cx="3657600" cy="2743200"/>
          </a:xfrm>
        </p:spPr>
        <p:txBody>
          <a:bodyPr>
            <a:normAutofit/>
          </a:bodyPr>
          <a:lstStyle>
            <a:lvl1pPr marL="0" indent="0">
              <a:lnSpc>
                <a:spcPts val="2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7629525" y="1919288"/>
            <a:ext cx="3657600" cy="640080"/>
          </a:xfrm>
        </p:spPr>
        <p:txBody>
          <a:bodyPr anchor="b">
            <a:norm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hasCustomPrompt="1"/>
          </p:nvPr>
        </p:nvSpPr>
        <p:spPr>
          <a:xfrm>
            <a:off x="7629525" y="2686050"/>
            <a:ext cx="3657600" cy="2743200"/>
          </a:xfrm>
        </p:spPr>
        <p:txBody>
          <a:bodyPr>
            <a:normAutofit/>
          </a:bodyPr>
          <a:lstStyle>
            <a:lvl1pPr marL="0" indent="0">
              <a:lnSpc>
                <a:spcPts val="2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r>
              <a:rPr lang="en-US" dirty="0"/>
              <a:t>7/14/20XX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
        <p:nvSpPr>
          <p:cNvPr id="15" name="Rectangle 14">
            <a:extLst>
              <a:ext uri="{FF2B5EF4-FFF2-40B4-BE49-F238E27FC236}">
                <a16:creationId xmlns:a16="http://schemas.microsoft.com/office/drawing/2014/main" id="{F0D2B628-14C7-401D-8451-24C64BCF3CCA}"/>
              </a:ext>
              <a:ext uri="{C183D7F6-B498-43B3-948B-1728B52AA6E4}">
                <adec:decorative xmlns:adec="http://schemas.microsoft.com/office/drawing/2017/decorative" val="1"/>
              </a:ext>
            </a:extLst>
          </p:cNvPr>
          <p:cNvSpPr/>
          <p:nvPr userDrawn="1"/>
        </p:nvSpPr>
        <p:spPr>
          <a:xfrm>
            <a:off x="2817876" y="1690688"/>
            <a:ext cx="228600"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746981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wth">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121B4B07-1B80-41CF-89AC-82A7628C9D74}"/>
              </a:ext>
            </a:extLst>
          </p:cNvPr>
          <p:cNvSpPr>
            <a:spLocks noGrp="1"/>
          </p:cNvSpPr>
          <p:nvPr>
            <p:ph type="pic" sz="quarter" idx="13"/>
          </p:nvPr>
        </p:nvSpPr>
        <p:spPr>
          <a:xfrm>
            <a:off x="1524" y="0"/>
            <a:ext cx="12188952" cy="6858000"/>
          </a:xfrm>
          <a:custGeom>
            <a:avLst/>
            <a:gdLst>
              <a:gd name="connsiteX0" fmla="*/ 7789164 w 12188952"/>
              <a:gd name="connsiteY0" fmla="*/ 2468880 h 6858000"/>
              <a:gd name="connsiteX1" fmla="*/ 7789164 w 12188952"/>
              <a:gd name="connsiteY1" fmla="*/ 2697480 h 6858000"/>
              <a:gd name="connsiteX2" fmla="*/ 10715244 w 12188952"/>
              <a:gd name="connsiteY2" fmla="*/ 2697480 h 6858000"/>
              <a:gd name="connsiteX3" fmla="*/ 10715244 w 12188952"/>
              <a:gd name="connsiteY3" fmla="*/ 2468880 h 6858000"/>
              <a:gd name="connsiteX4" fmla="*/ 4634484 w 12188952"/>
              <a:gd name="connsiteY4" fmla="*/ 2468880 h 6858000"/>
              <a:gd name="connsiteX5" fmla="*/ 4634484 w 12188952"/>
              <a:gd name="connsiteY5" fmla="*/ 2697480 h 6858000"/>
              <a:gd name="connsiteX6" fmla="*/ 7560564 w 12188952"/>
              <a:gd name="connsiteY6" fmla="*/ 2697480 h 6858000"/>
              <a:gd name="connsiteX7" fmla="*/ 7560564 w 12188952"/>
              <a:gd name="connsiteY7" fmla="*/ 2468880 h 6858000"/>
              <a:gd name="connsiteX8" fmla="*/ 1443228 w 12188952"/>
              <a:gd name="connsiteY8" fmla="*/ 2468880 h 6858000"/>
              <a:gd name="connsiteX9" fmla="*/ 1443228 w 12188952"/>
              <a:gd name="connsiteY9" fmla="*/ 2697480 h 6858000"/>
              <a:gd name="connsiteX10" fmla="*/ 4369308 w 12188952"/>
              <a:gd name="connsiteY10" fmla="*/ 2697480 h 6858000"/>
              <a:gd name="connsiteX11" fmla="*/ 4369308 w 12188952"/>
              <a:gd name="connsiteY11" fmla="*/ 2468880 h 6858000"/>
              <a:gd name="connsiteX12" fmla="*/ 0 w 12188952"/>
              <a:gd name="connsiteY12" fmla="*/ 0 h 6858000"/>
              <a:gd name="connsiteX13" fmla="*/ 12188952 w 12188952"/>
              <a:gd name="connsiteY13" fmla="*/ 0 h 6858000"/>
              <a:gd name="connsiteX14" fmla="*/ 12188952 w 12188952"/>
              <a:gd name="connsiteY14" fmla="*/ 6858000 h 6858000"/>
              <a:gd name="connsiteX15" fmla="*/ 0 w 12188952"/>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88952" h="6858000">
                <a:moveTo>
                  <a:pt x="7789164" y="2468880"/>
                </a:moveTo>
                <a:lnTo>
                  <a:pt x="7789164" y="2697480"/>
                </a:lnTo>
                <a:lnTo>
                  <a:pt x="10715244" y="2697480"/>
                </a:lnTo>
                <a:lnTo>
                  <a:pt x="10715244" y="2468880"/>
                </a:lnTo>
                <a:close/>
                <a:moveTo>
                  <a:pt x="4634484" y="2468880"/>
                </a:moveTo>
                <a:lnTo>
                  <a:pt x="4634484" y="2697480"/>
                </a:lnTo>
                <a:lnTo>
                  <a:pt x="7560564" y="2697480"/>
                </a:lnTo>
                <a:lnTo>
                  <a:pt x="7560564" y="2468880"/>
                </a:lnTo>
                <a:close/>
                <a:moveTo>
                  <a:pt x="1443228" y="2468880"/>
                </a:moveTo>
                <a:lnTo>
                  <a:pt x="1443228" y="2697480"/>
                </a:lnTo>
                <a:lnTo>
                  <a:pt x="4369308" y="2697480"/>
                </a:lnTo>
                <a:lnTo>
                  <a:pt x="4369308" y="2468880"/>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bg1"/>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bg1"/>
                </a:solidFill>
              </a:defRPr>
            </a:lvl1pPr>
          </a:lstStyle>
          <a:p>
            <a:fld id="{19B51A1E-902D-48AF-9020-955120F399B6}" type="slidenum">
              <a:rPr lang="en-ZA" smtClean="0"/>
              <a:pPr/>
              <a:t>‹#›</a:t>
            </a:fld>
            <a:endParaRPr lang="en-ZA" dirty="0"/>
          </a:p>
        </p:txBody>
      </p:sp>
      <p:sp>
        <p:nvSpPr>
          <p:cNvPr id="4" name="Text Placeholder 3">
            <a:extLst>
              <a:ext uri="{FF2B5EF4-FFF2-40B4-BE49-F238E27FC236}">
                <a16:creationId xmlns:a16="http://schemas.microsoft.com/office/drawing/2014/main" id="{38840922-E552-4901-81AD-E458DA6BF7FE}"/>
              </a:ext>
            </a:extLst>
          </p:cNvPr>
          <p:cNvSpPr>
            <a:spLocks noGrp="1"/>
          </p:cNvSpPr>
          <p:nvPr>
            <p:ph type="body" sz="quarter" idx="39" hasCustomPrompt="1"/>
          </p:nvPr>
        </p:nvSpPr>
        <p:spPr>
          <a:xfrm>
            <a:off x="1066800" y="1525143"/>
            <a:ext cx="10058400" cy="548640"/>
          </a:xfrm>
        </p:spPr>
        <p:txBody>
          <a:bodyPr>
            <a:noAutofit/>
          </a:bodyPr>
          <a:lstStyle>
            <a:lvl1pPr marL="0" indent="0" algn="ctr">
              <a:buNone/>
              <a:defRPr sz="2000">
                <a:solidFill>
                  <a:schemeClr val="bg1"/>
                </a:solidFill>
                <a:latin typeface="+mj-lt"/>
              </a:defRPr>
            </a:lvl1pPr>
            <a:lvl2pPr marL="457200" indent="0" algn="ctr">
              <a:buNone/>
              <a:defRPr sz="2400">
                <a:latin typeface="+mj-lt"/>
              </a:defRPr>
            </a:lvl2pPr>
            <a:lvl3pPr marL="914400" indent="0" algn="ctr">
              <a:buNone/>
              <a:defRPr sz="2400">
                <a:latin typeface="+mj-lt"/>
              </a:defRPr>
            </a:lvl3pPr>
            <a:lvl4pPr marL="1371600" indent="0" algn="ctr">
              <a:buNone/>
              <a:defRPr sz="2400">
                <a:latin typeface="+mj-lt"/>
              </a:defRPr>
            </a:lvl4pPr>
            <a:lvl5pPr marL="1828800" indent="0" algn="ctr">
              <a:buNone/>
              <a:defRPr sz="2400">
                <a:latin typeface="+mj-lt"/>
              </a:defRPr>
            </a:lvl5pPr>
          </a:lstStyle>
          <a:p>
            <a:pPr lvl="0"/>
            <a:r>
              <a:rPr lang="en-US" dirty="0"/>
              <a:t>Click to edit subtitle</a:t>
            </a:r>
          </a:p>
        </p:txBody>
      </p:sp>
      <p:sp>
        <p:nvSpPr>
          <p:cNvPr id="17" name="Date Placeholder 6">
            <a:extLst>
              <a:ext uri="{FF2B5EF4-FFF2-40B4-BE49-F238E27FC236}">
                <a16:creationId xmlns:a16="http://schemas.microsoft.com/office/drawing/2014/main" id="{5DC05003-DC7F-4DC2-9902-F09425302D88}"/>
              </a:ext>
            </a:extLst>
          </p:cNvPr>
          <p:cNvSpPr>
            <a:spLocks noGrp="1"/>
          </p:cNvSpPr>
          <p:nvPr>
            <p:ph type="dt" sz="half" idx="40"/>
          </p:nvPr>
        </p:nvSpPr>
        <p:spPr>
          <a:xfrm>
            <a:off x="838200" y="6356350"/>
            <a:ext cx="2743200" cy="365125"/>
          </a:xfrm>
        </p:spPr>
        <p:txBody>
          <a:bodyPr/>
          <a:lstStyle>
            <a:lvl1pPr>
              <a:defRPr>
                <a:solidFill>
                  <a:schemeClr val="bg1"/>
                </a:solidFill>
              </a:defRPr>
            </a:lvl1pPr>
          </a:lstStyle>
          <a:p>
            <a:r>
              <a:rPr lang="en-US" dirty="0"/>
              <a:t>7/14/20XX</a:t>
            </a:r>
          </a:p>
        </p:txBody>
      </p:sp>
      <p:sp>
        <p:nvSpPr>
          <p:cNvPr id="16" name="Text Placeholder 8">
            <a:extLst>
              <a:ext uri="{FF2B5EF4-FFF2-40B4-BE49-F238E27FC236}">
                <a16:creationId xmlns:a16="http://schemas.microsoft.com/office/drawing/2014/main" id="{7E5DD934-36C9-4200-9B07-20B7B5F9B9D3}"/>
              </a:ext>
            </a:extLst>
          </p:cNvPr>
          <p:cNvSpPr>
            <a:spLocks noGrp="1"/>
          </p:cNvSpPr>
          <p:nvPr>
            <p:ph type="body" sz="quarter" idx="41" hasCustomPrompt="1"/>
          </p:nvPr>
        </p:nvSpPr>
        <p:spPr>
          <a:xfrm>
            <a:off x="1444752" y="2697480"/>
            <a:ext cx="2926080" cy="2504064"/>
          </a:xfrm>
          <a:solidFill>
            <a:schemeClr val="bg1">
              <a:alpha val="90000"/>
            </a:schemeClr>
          </a:solidFill>
        </p:spPr>
        <p:txBody>
          <a:bodyPr tIns="502920">
            <a:noAutofit/>
          </a:bodyPr>
          <a:lstStyle>
            <a:lvl1pPr marL="0" indent="0" algn="ctr">
              <a:buFont typeface="Arial" panose="020B0604020202020204" pitchFamily="34" charset="0"/>
              <a:buNone/>
              <a:defRPr sz="1800" cap="all" baseline="0">
                <a:solidFill>
                  <a:schemeClr val="accent1"/>
                </a:solidFill>
                <a:latin typeface="+mj-lt"/>
              </a:defRPr>
            </a:lvl1pPr>
          </a:lstStyle>
          <a:p>
            <a:pPr lvl="0"/>
            <a:r>
              <a:rPr lang="en-US" dirty="0"/>
              <a:t>Bullet 2</a:t>
            </a:r>
            <a:endParaRPr lang="en-ZA" dirty="0"/>
          </a:p>
        </p:txBody>
      </p:sp>
      <p:sp>
        <p:nvSpPr>
          <p:cNvPr id="18" name="Text Placeholder 8">
            <a:extLst>
              <a:ext uri="{FF2B5EF4-FFF2-40B4-BE49-F238E27FC236}">
                <a16:creationId xmlns:a16="http://schemas.microsoft.com/office/drawing/2014/main" id="{6131369D-6688-434C-89C0-00892AA26C87}"/>
              </a:ext>
            </a:extLst>
          </p:cNvPr>
          <p:cNvSpPr>
            <a:spLocks noGrp="1"/>
          </p:cNvSpPr>
          <p:nvPr>
            <p:ph type="body" sz="quarter" idx="42" hasCustomPrompt="1"/>
          </p:nvPr>
        </p:nvSpPr>
        <p:spPr>
          <a:xfrm>
            <a:off x="4636008" y="2697587"/>
            <a:ext cx="2926080" cy="2505345"/>
          </a:xfrm>
          <a:solidFill>
            <a:schemeClr val="bg1">
              <a:alpha val="90000"/>
            </a:schemeClr>
          </a:solidFill>
        </p:spPr>
        <p:txBody>
          <a:bodyPr tIns="502920">
            <a:noAutofit/>
          </a:bodyPr>
          <a:lstStyle>
            <a:lvl1pPr marL="0" indent="0" algn="ctr">
              <a:buFont typeface="Arial" panose="020B0604020202020204" pitchFamily="34" charset="0"/>
              <a:buNone/>
              <a:defRPr sz="1800" cap="all" baseline="0">
                <a:solidFill>
                  <a:schemeClr val="accent1"/>
                </a:solidFill>
                <a:latin typeface="+mj-lt"/>
              </a:defRPr>
            </a:lvl1pPr>
          </a:lstStyle>
          <a:p>
            <a:pPr lvl="0"/>
            <a:r>
              <a:rPr lang="en-US" dirty="0"/>
              <a:t>Bullet 3</a:t>
            </a:r>
            <a:endParaRPr lang="en-ZA" dirty="0"/>
          </a:p>
        </p:txBody>
      </p:sp>
      <p:sp>
        <p:nvSpPr>
          <p:cNvPr id="19" name="Text Placeholder 8">
            <a:extLst>
              <a:ext uri="{FF2B5EF4-FFF2-40B4-BE49-F238E27FC236}">
                <a16:creationId xmlns:a16="http://schemas.microsoft.com/office/drawing/2014/main" id="{255864CA-BF08-4C2C-88EB-589BDFBE27B3}"/>
              </a:ext>
            </a:extLst>
          </p:cNvPr>
          <p:cNvSpPr>
            <a:spLocks noGrp="1"/>
          </p:cNvSpPr>
          <p:nvPr>
            <p:ph type="body" sz="quarter" idx="43" hasCustomPrompt="1"/>
          </p:nvPr>
        </p:nvSpPr>
        <p:spPr>
          <a:xfrm>
            <a:off x="7790688" y="2697587"/>
            <a:ext cx="2926080" cy="2505345"/>
          </a:xfrm>
          <a:solidFill>
            <a:schemeClr val="bg1">
              <a:alpha val="90000"/>
            </a:schemeClr>
          </a:solidFill>
        </p:spPr>
        <p:txBody>
          <a:bodyPr tIns="502920">
            <a:noAutofit/>
          </a:bodyPr>
          <a:lstStyle>
            <a:lvl1pPr marL="0" indent="0" algn="ctr">
              <a:buFont typeface="Arial" panose="020B0604020202020204" pitchFamily="34" charset="0"/>
              <a:buNone/>
              <a:defRPr sz="1800" cap="all" baseline="0">
                <a:solidFill>
                  <a:schemeClr val="accent1"/>
                </a:solidFill>
                <a:latin typeface="+mj-lt"/>
              </a:defRPr>
            </a:lvl1pPr>
          </a:lstStyle>
          <a:p>
            <a:pPr lvl="0"/>
            <a:r>
              <a:rPr lang="en-US" dirty="0"/>
              <a:t>Bullet 4</a:t>
            </a:r>
            <a:endParaRPr lang="en-ZA" dirty="0"/>
          </a:p>
        </p:txBody>
      </p:sp>
      <p:sp>
        <p:nvSpPr>
          <p:cNvPr id="29" name="Rectangle 28">
            <a:extLst>
              <a:ext uri="{FF2B5EF4-FFF2-40B4-BE49-F238E27FC236}">
                <a16:creationId xmlns:a16="http://schemas.microsoft.com/office/drawing/2014/main" id="{9B0287FA-646A-4E57-8C1A-1931B75F19B1}"/>
              </a:ext>
              <a:ext uri="{C183D7F6-B498-43B3-948B-1728B52AA6E4}">
                <adec:decorative xmlns:adec="http://schemas.microsoft.com/office/drawing/2017/decorative" val="1"/>
              </a:ext>
            </a:extLst>
          </p:cNvPr>
          <p:cNvSpPr/>
          <p:nvPr userDrawn="1"/>
        </p:nvSpPr>
        <p:spPr>
          <a:xfrm>
            <a:off x="4636008" y="2468880"/>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ED43C36-F674-49C6-8542-3721B150B182}"/>
              </a:ext>
              <a:ext uri="{C183D7F6-B498-43B3-948B-1728B52AA6E4}">
                <adec:decorative xmlns:adec="http://schemas.microsoft.com/office/drawing/2017/decorative" val="1"/>
              </a:ext>
            </a:extLst>
          </p:cNvPr>
          <p:cNvSpPr/>
          <p:nvPr userDrawn="1"/>
        </p:nvSpPr>
        <p:spPr>
          <a:xfrm>
            <a:off x="7790688" y="2468880"/>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CF3302-2960-44AC-A88C-4C281751163B}"/>
              </a:ext>
              <a:ext uri="{C183D7F6-B498-43B3-948B-1728B52AA6E4}">
                <adec:decorative xmlns:adec="http://schemas.microsoft.com/office/drawing/2017/decorative" val="1"/>
              </a:ext>
            </a:extLst>
          </p:cNvPr>
          <p:cNvSpPr/>
          <p:nvPr userDrawn="1"/>
        </p:nvSpPr>
        <p:spPr>
          <a:xfrm>
            <a:off x="1444752" y="2468880"/>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673352" y="3584448"/>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873775" y="3584448"/>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8019288" y="3584448"/>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Tree>
    <p:extLst>
      <p:ext uri="{BB962C8B-B14F-4D97-AF65-F5344CB8AC3E}">
        <p14:creationId xmlns:p14="http://schemas.microsoft.com/office/powerpoint/2010/main" val="309957838"/>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65000"/>
                    <a:lumOff val="3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65000"/>
                    <a:lumOff val="35000"/>
                  </a:schemeClr>
                </a:solidFill>
              </a:defRPr>
            </a:lvl1pPr>
          </a:lstStyle>
          <a:p>
            <a:fld id="{19B51A1E-902D-48AF-9020-955120F399B6}" type="slidenum">
              <a:rPr lang="en-ZA" smtClean="0"/>
              <a:pPr/>
              <a:t>‹#›</a:t>
            </a:fld>
            <a:endParaRPr lang="en-ZA" dirty="0"/>
          </a:p>
        </p:txBody>
      </p:sp>
      <p:sp>
        <p:nvSpPr>
          <p:cNvPr id="15" name="Text Placeholder 5">
            <a:extLst>
              <a:ext uri="{FF2B5EF4-FFF2-40B4-BE49-F238E27FC236}">
                <a16:creationId xmlns:a16="http://schemas.microsoft.com/office/drawing/2014/main" id="{5487709A-3CB5-4242-9D31-5DAC5D0494A9}"/>
              </a:ext>
            </a:extLst>
          </p:cNvPr>
          <p:cNvSpPr>
            <a:spLocks noGrp="1"/>
          </p:cNvSpPr>
          <p:nvPr>
            <p:ph type="body" sz="quarter" idx="12" hasCustomPrompt="1"/>
          </p:nvPr>
        </p:nvSpPr>
        <p:spPr>
          <a:xfrm>
            <a:off x="5109000" y="2130552"/>
            <a:ext cx="2011680" cy="274320"/>
          </a:xfrm>
        </p:spPr>
        <p:txBody>
          <a:bodyPr/>
          <a:lstStyle>
            <a:lvl1pPr marL="0" indent="0" algn="ctr">
              <a:buFont typeface="Arial" panose="020B0604020202020204" pitchFamily="34" charset="0"/>
              <a:buNone/>
              <a:defRPr sz="1400">
                <a:solidFill>
                  <a:schemeClr val="tx1"/>
                </a:solidFill>
                <a:latin typeface="+mj-lt"/>
              </a:defRPr>
            </a:lvl1pPr>
          </a:lstStyle>
          <a:p>
            <a:pPr lvl="0"/>
            <a:r>
              <a:rPr lang="en-US" dirty="0"/>
              <a:t>Quadrant Title</a:t>
            </a:r>
          </a:p>
        </p:txBody>
      </p:sp>
      <p:sp>
        <p:nvSpPr>
          <p:cNvPr id="16" name="Text Placeholder 5">
            <a:extLst>
              <a:ext uri="{FF2B5EF4-FFF2-40B4-BE49-F238E27FC236}">
                <a16:creationId xmlns:a16="http://schemas.microsoft.com/office/drawing/2014/main" id="{D81AA656-0DD9-4717-8FC2-4C8C03D0634D}"/>
              </a:ext>
            </a:extLst>
          </p:cNvPr>
          <p:cNvSpPr>
            <a:spLocks noGrp="1"/>
          </p:cNvSpPr>
          <p:nvPr>
            <p:ph type="body" sz="quarter" idx="13" hasCustomPrompt="1"/>
          </p:nvPr>
        </p:nvSpPr>
        <p:spPr>
          <a:xfrm>
            <a:off x="5109000" y="5184648"/>
            <a:ext cx="2011680" cy="274320"/>
          </a:xfrm>
        </p:spPr>
        <p:txBody>
          <a:bodyPr/>
          <a:lstStyle>
            <a:lvl1pPr marL="0" indent="0" algn="ctr">
              <a:buFont typeface="Arial" panose="020B0604020202020204" pitchFamily="34" charset="0"/>
              <a:buNone/>
              <a:defRPr sz="1400">
                <a:solidFill>
                  <a:schemeClr val="tx1"/>
                </a:solidFill>
                <a:latin typeface="+mj-lt"/>
              </a:defRPr>
            </a:lvl1pPr>
          </a:lstStyle>
          <a:p>
            <a:pPr lvl="0"/>
            <a:r>
              <a:rPr lang="en-US" dirty="0"/>
              <a:t>Quadrant Title</a:t>
            </a:r>
          </a:p>
        </p:txBody>
      </p:sp>
      <p:sp>
        <p:nvSpPr>
          <p:cNvPr id="17" name="Text Placeholder 5">
            <a:extLst>
              <a:ext uri="{FF2B5EF4-FFF2-40B4-BE49-F238E27FC236}">
                <a16:creationId xmlns:a16="http://schemas.microsoft.com/office/drawing/2014/main" id="{970652C9-A2DF-48D4-9530-B3F495F7A401}"/>
              </a:ext>
            </a:extLst>
          </p:cNvPr>
          <p:cNvSpPr>
            <a:spLocks noGrp="1"/>
          </p:cNvSpPr>
          <p:nvPr>
            <p:ph type="body" sz="quarter" idx="14" hasCustomPrompt="1"/>
          </p:nvPr>
        </p:nvSpPr>
        <p:spPr>
          <a:xfrm>
            <a:off x="841248" y="3273552"/>
            <a:ext cx="2011680" cy="274320"/>
          </a:xfrm>
        </p:spPr>
        <p:txBody>
          <a:bodyPr/>
          <a:lstStyle>
            <a:lvl1pPr marL="0" indent="0" algn="l">
              <a:buFont typeface="Arial" panose="020B0604020202020204" pitchFamily="34" charset="0"/>
              <a:buNone/>
              <a:defRPr sz="1400">
                <a:solidFill>
                  <a:schemeClr val="tx1"/>
                </a:solidFill>
                <a:latin typeface="+mj-lt"/>
              </a:defRPr>
            </a:lvl1pPr>
          </a:lstStyle>
          <a:p>
            <a:pPr lvl="0"/>
            <a:r>
              <a:rPr lang="en-US" dirty="0"/>
              <a:t>Quadrant Title</a:t>
            </a:r>
          </a:p>
        </p:txBody>
      </p:sp>
      <p:sp>
        <p:nvSpPr>
          <p:cNvPr id="18" name="Text Placeholder 5">
            <a:extLst>
              <a:ext uri="{FF2B5EF4-FFF2-40B4-BE49-F238E27FC236}">
                <a16:creationId xmlns:a16="http://schemas.microsoft.com/office/drawing/2014/main" id="{FBD279E7-C7DE-4501-9F36-BA9F05FFFF5C}"/>
              </a:ext>
            </a:extLst>
          </p:cNvPr>
          <p:cNvSpPr>
            <a:spLocks noGrp="1"/>
          </p:cNvSpPr>
          <p:nvPr>
            <p:ph type="body" sz="quarter" idx="15" hasCustomPrompt="1"/>
          </p:nvPr>
        </p:nvSpPr>
        <p:spPr>
          <a:xfrm>
            <a:off x="9345168" y="3273552"/>
            <a:ext cx="2011680" cy="274320"/>
          </a:xfrm>
        </p:spPr>
        <p:txBody>
          <a:bodyPr/>
          <a:lstStyle>
            <a:lvl1pPr marL="0" indent="0" algn="r">
              <a:buFont typeface="Arial" panose="020B0604020202020204" pitchFamily="34" charset="0"/>
              <a:buNone/>
              <a:defRPr sz="1400">
                <a:solidFill>
                  <a:schemeClr val="tx1"/>
                </a:solidFill>
                <a:latin typeface="+mj-lt"/>
              </a:defRPr>
            </a:lvl1pPr>
          </a:lstStyle>
          <a:p>
            <a:pPr lvl="0"/>
            <a:r>
              <a:rPr lang="en-US" dirty="0"/>
              <a:t>Quadrant Title</a:t>
            </a:r>
          </a:p>
        </p:txBody>
      </p:sp>
      <p:cxnSp>
        <p:nvCxnSpPr>
          <p:cNvPr id="19" name="Straight Connector 18">
            <a:extLst>
              <a:ext uri="{FF2B5EF4-FFF2-40B4-BE49-F238E27FC236}">
                <a16:creationId xmlns:a16="http://schemas.microsoft.com/office/drawing/2014/main" id="{514BA6D1-4FDE-40E9-9F24-4719889A55F7}"/>
              </a:ext>
            </a:extLst>
          </p:cNvPr>
          <p:cNvCxnSpPr>
            <a:cxnSpLocks/>
          </p:cNvCxnSpPr>
          <p:nvPr userDrawn="1"/>
        </p:nvCxnSpPr>
        <p:spPr>
          <a:xfrm>
            <a:off x="929640" y="3631616"/>
            <a:ext cx="1033272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A3B553-82A9-403C-B8D4-D8C8A4A395B7}"/>
              </a:ext>
            </a:extLst>
          </p:cNvPr>
          <p:cNvCxnSpPr>
            <a:cxnSpLocks/>
          </p:cNvCxnSpPr>
          <p:nvPr userDrawn="1"/>
        </p:nvCxnSpPr>
        <p:spPr>
          <a:xfrm>
            <a:off x="6096000" y="2473690"/>
            <a:ext cx="0" cy="256032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Date Placeholder 4">
            <a:extLst>
              <a:ext uri="{FF2B5EF4-FFF2-40B4-BE49-F238E27FC236}">
                <a16:creationId xmlns:a16="http://schemas.microsoft.com/office/drawing/2014/main" id="{25C7676A-1D83-4D31-9C74-59C46F152534}"/>
              </a:ext>
            </a:extLst>
          </p:cNvPr>
          <p:cNvSpPr>
            <a:spLocks noGrp="1"/>
          </p:cNvSpPr>
          <p:nvPr>
            <p:ph type="dt" sz="half" idx="16"/>
          </p:nvPr>
        </p:nvSpPr>
        <p:spPr>
          <a:xfrm>
            <a:off x="838200" y="6356350"/>
            <a:ext cx="2743200" cy="365125"/>
          </a:xfrm>
        </p:spPr>
        <p:txBody>
          <a:bodyPr/>
          <a:lstStyle>
            <a:lvl1pPr>
              <a:defRPr>
                <a:solidFill>
                  <a:schemeClr val="tx1">
                    <a:lumMod val="65000"/>
                    <a:lumOff val="35000"/>
                  </a:schemeClr>
                </a:solidFill>
              </a:defRPr>
            </a:lvl1pPr>
          </a:lstStyle>
          <a:p>
            <a:r>
              <a:rPr lang="en-US" dirty="0"/>
              <a:t>7/14/20XX</a:t>
            </a:r>
          </a:p>
        </p:txBody>
      </p:sp>
    </p:spTree>
    <p:extLst>
      <p:ext uri="{BB962C8B-B14F-4D97-AF65-F5344CB8AC3E}">
        <p14:creationId xmlns:p14="http://schemas.microsoft.com/office/powerpoint/2010/main" val="48790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839788" y="1933902"/>
            <a:ext cx="5157787" cy="567697"/>
          </a:xfrm>
        </p:spPr>
        <p:txBody>
          <a:bodyPr anchor="b" anchorCtr="0">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172200" y="1933902"/>
            <a:ext cx="5183188" cy="567697"/>
          </a:xfrm>
        </p:spPr>
        <p:txBody>
          <a:bodyPr anchor="b" anchorCtr="0">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dirty="0"/>
              <a:t>7/14/20XX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ADF6BB91-26DF-45B2-B1D3-508C39F349CD}"/>
              </a:ext>
            </a:extLst>
          </p:cNvPr>
          <p:cNvSpPr>
            <a:spLocks noGrp="1"/>
          </p:cNvSpPr>
          <p:nvPr>
            <p:ph type="body" sz="quarter" idx="13" hasCustomPrompt="1"/>
          </p:nvPr>
        </p:nvSpPr>
        <p:spPr>
          <a:xfrm>
            <a:off x="836613" y="1482296"/>
            <a:ext cx="8321040" cy="365125"/>
          </a:xfrm>
        </p:spPr>
        <p:txBody>
          <a:bodyPr>
            <a:noAutofit/>
          </a:bodyPr>
          <a:lstStyle>
            <a:lvl1pPr marL="0" indent="0">
              <a:buNone/>
              <a:defRPr sz="200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Click to edit subtitle</a:t>
            </a:r>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US" dirty="0"/>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65000"/>
                    <a:lumOff val="3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65000"/>
                    <a:lumOff val="35000"/>
                  </a:schemeClr>
                </a:solidFill>
              </a:defRPr>
            </a:lvl1pPr>
          </a:lstStyle>
          <a:p>
            <a:fld id="{19B51A1E-902D-48AF-9020-955120F399B6}" type="slidenum">
              <a:rPr lang="en-ZA" smtClean="0"/>
              <a:pPr/>
              <a:t>‹#›</a:t>
            </a:fld>
            <a:endParaRPr lang="en-ZA" dirty="0"/>
          </a:p>
        </p:txBody>
      </p:sp>
      <p:sp>
        <p:nvSpPr>
          <p:cNvPr id="38" name="Text Placeholder 10">
            <a:extLst>
              <a:ext uri="{FF2B5EF4-FFF2-40B4-BE49-F238E27FC236}">
                <a16:creationId xmlns:a16="http://schemas.microsoft.com/office/drawing/2014/main" id="{51F6740D-79A8-4846-A90A-F1FF9BBDD00D}"/>
              </a:ext>
            </a:extLst>
          </p:cNvPr>
          <p:cNvSpPr>
            <a:spLocks noGrp="1"/>
          </p:cNvSpPr>
          <p:nvPr>
            <p:ph type="body" sz="quarter" idx="33" hasCustomPrompt="1"/>
          </p:nvPr>
        </p:nvSpPr>
        <p:spPr>
          <a:xfrm>
            <a:off x="914399" y="3422952"/>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39" name="Text Placeholder 10">
            <a:extLst>
              <a:ext uri="{FF2B5EF4-FFF2-40B4-BE49-F238E27FC236}">
                <a16:creationId xmlns:a16="http://schemas.microsoft.com/office/drawing/2014/main" id="{93E06E79-FBB7-4594-8FC7-631D174541D7}"/>
              </a:ext>
            </a:extLst>
          </p:cNvPr>
          <p:cNvSpPr>
            <a:spLocks noGrp="1"/>
          </p:cNvSpPr>
          <p:nvPr>
            <p:ph type="body" sz="quarter" idx="34" hasCustomPrompt="1"/>
          </p:nvPr>
        </p:nvSpPr>
        <p:spPr>
          <a:xfrm>
            <a:off x="196596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5B6D7F47-7406-4B82-8180-F3AD59BC6561}"/>
              </a:ext>
            </a:extLst>
          </p:cNvPr>
          <p:cNvSpPr>
            <a:spLocks noGrp="1"/>
          </p:cNvSpPr>
          <p:nvPr>
            <p:ph type="body" sz="quarter" idx="35" hasCustomPrompt="1"/>
          </p:nvPr>
        </p:nvSpPr>
        <p:spPr>
          <a:xfrm>
            <a:off x="275388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5B79AE07-3E86-4374-9F86-8B70E8158AB1}"/>
              </a:ext>
            </a:extLst>
          </p:cNvPr>
          <p:cNvSpPr>
            <a:spLocks noGrp="1"/>
          </p:cNvSpPr>
          <p:nvPr>
            <p:ph type="body" sz="quarter" idx="36" hasCustomPrompt="1"/>
          </p:nvPr>
        </p:nvSpPr>
        <p:spPr>
          <a:xfrm>
            <a:off x="354180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2" name="Text Placeholder 10">
            <a:extLst>
              <a:ext uri="{FF2B5EF4-FFF2-40B4-BE49-F238E27FC236}">
                <a16:creationId xmlns:a16="http://schemas.microsoft.com/office/drawing/2014/main" id="{C939686F-A239-4AFE-AF56-38497CCD7491}"/>
              </a:ext>
            </a:extLst>
          </p:cNvPr>
          <p:cNvSpPr>
            <a:spLocks noGrp="1"/>
          </p:cNvSpPr>
          <p:nvPr>
            <p:ph type="body" sz="quarter" idx="37" hasCustomPrompt="1"/>
          </p:nvPr>
        </p:nvSpPr>
        <p:spPr>
          <a:xfrm>
            <a:off x="432972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A634BB4E-B10D-4761-A0B8-EBC734EC96DD}"/>
              </a:ext>
            </a:extLst>
          </p:cNvPr>
          <p:cNvSpPr>
            <a:spLocks noGrp="1"/>
          </p:cNvSpPr>
          <p:nvPr>
            <p:ph type="body" sz="quarter" idx="38" hasCustomPrompt="1"/>
          </p:nvPr>
        </p:nvSpPr>
        <p:spPr>
          <a:xfrm>
            <a:off x="914400" y="4224228"/>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44" name="Text Placeholder 10">
            <a:extLst>
              <a:ext uri="{FF2B5EF4-FFF2-40B4-BE49-F238E27FC236}">
                <a16:creationId xmlns:a16="http://schemas.microsoft.com/office/drawing/2014/main" id="{869255BD-A63E-4BFC-9D2A-E5EABC1DCD81}"/>
              </a:ext>
            </a:extLst>
          </p:cNvPr>
          <p:cNvSpPr>
            <a:spLocks noGrp="1"/>
          </p:cNvSpPr>
          <p:nvPr>
            <p:ph type="body" sz="quarter" idx="39" hasCustomPrompt="1"/>
          </p:nvPr>
        </p:nvSpPr>
        <p:spPr>
          <a:xfrm>
            <a:off x="511764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31C27FFA-6FA2-4F90-9543-8AE7E5B90E48}"/>
              </a:ext>
            </a:extLst>
          </p:cNvPr>
          <p:cNvSpPr>
            <a:spLocks noGrp="1"/>
          </p:cNvSpPr>
          <p:nvPr>
            <p:ph type="body" sz="quarter" idx="40" hasCustomPrompt="1"/>
          </p:nvPr>
        </p:nvSpPr>
        <p:spPr>
          <a:xfrm>
            <a:off x="590556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DAA9F46A-F074-488E-91DA-AAC5D23406E1}"/>
              </a:ext>
            </a:extLst>
          </p:cNvPr>
          <p:cNvSpPr>
            <a:spLocks noGrp="1"/>
          </p:cNvSpPr>
          <p:nvPr>
            <p:ph type="body" sz="quarter" idx="41" hasCustomPrompt="1"/>
          </p:nvPr>
        </p:nvSpPr>
        <p:spPr>
          <a:xfrm>
            <a:off x="669348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24F6FE0C-DA66-4BE4-B1CB-AE552497A035}"/>
              </a:ext>
            </a:extLst>
          </p:cNvPr>
          <p:cNvSpPr>
            <a:spLocks noGrp="1"/>
          </p:cNvSpPr>
          <p:nvPr>
            <p:ph type="body" sz="quarter" idx="42" hasCustomPrompt="1"/>
          </p:nvPr>
        </p:nvSpPr>
        <p:spPr>
          <a:xfrm>
            <a:off x="905724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E02CB3CF-9E17-4C7C-913F-21EFADB96CBD}"/>
              </a:ext>
            </a:extLst>
          </p:cNvPr>
          <p:cNvSpPr>
            <a:spLocks noGrp="1"/>
          </p:cNvSpPr>
          <p:nvPr>
            <p:ph type="body" sz="quarter" idx="43" hasCustomPrompt="1"/>
          </p:nvPr>
        </p:nvSpPr>
        <p:spPr>
          <a:xfrm>
            <a:off x="748140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D3AC456D-7AB5-4BB9-8F76-B607929996B1}"/>
              </a:ext>
            </a:extLst>
          </p:cNvPr>
          <p:cNvSpPr>
            <a:spLocks noGrp="1"/>
          </p:cNvSpPr>
          <p:nvPr>
            <p:ph type="body" sz="quarter" idx="44" hasCustomPrompt="1"/>
          </p:nvPr>
        </p:nvSpPr>
        <p:spPr>
          <a:xfrm>
            <a:off x="826932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C5E41A6A-28FF-4A75-BA52-2FA05EE92EC7}"/>
              </a:ext>
            </a:extLst>
          </p:cNvPr>
          <p:cNvSpPr>
            <a:spLocks noGrp="1"/>
          </p:cNvSpPr>
          <p:nvPr>
            <p:ph type="body" sz="quarter" idx="45" hasCustomPrompt="1"/>
          </p:nvPr>
        </p:nvSpPr>
        <p:spPr>
          <a:xfrm>
            <a:off x="9845160"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7A1FCD8B-8332-4362-80BA-3DBB4442605C}"/>
              </a:ext>
            </a:extLst>
          </p:cNvPr>
          <p:cNvSpPr>
            <a:spLocks noGrp="1"/>
          </p:cNvSpPr>
          <p:nvPr>
            <p:ph type="body" sz="quarter" idx="46" hasCustomPrompt="1"/>
          </p:nvPr>
        </p:nvSpPr>
        <p:spPr>
          <a:xfrm>
            <a:off x="10633085" y="357039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2" name="Text Placeholder 10">
            <a:extLst>
              <a:ext uri="{FF2B5EF4-FFF2-40B4-BE49-F238E27FC236}">
                <a16:creationId xmlns:a16="http://schemas.microsoft.com/office/drawing/2014/main" id="{F2B53D10-BB76-4138-AAB8-844DCD895BDE}"/>
              </a:ext>
            </a:extLst>
          </p:cNvPr>
          <p:cNvSpPr>
            <a:spLocks noGrp="1"/>
          </p:cNvSpPr>
          <p:nvPr>
            <p:ph type="body" sz="quarter" idx="47" hasCustomPrompt="1"/>
          </p:nvPr>
        </p:nvSpPr>
        <p:spPr>
          <a:xfrm>
            <a:off x="1969915"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A14739AB-36C4-4467-BA10-CEA1DF2894EF}"/>
              </a:ext>
            </a:extLst>
          </p:cNvPr>
          <p:cNvSpPr>
            <a:spLocks noGrp="1"/>
          </p:cNvSpPr>
          <p:nvPr>
            <p:ph type="body" sz="quarter" idx="48" hasCustomPrompt="1"/>
          </p:nvPr>
        </p:nvSpPr>
        <p:spPr>
          <a:xfrm>
            <a:off x="2757602"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024E2A82-D649-44D9-BAA0-65A603E113BB}"/>
              </a:ext>
            </a:extLst>
          </p:cNvPr>
          <p:cNvSpPr>
            <a:spLocks noGrp="1"/>
          </p:cNvSpPr>
          <p:nvPr>
            <p:ph type="body" sz="quarter" idx="49" hasCustomPrompt="1"/>
          </p:nvPr>
        </p:nvSpPr>
        <p:spPr>
          <a:xfrm>
            <a:off x="3545289"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5E9DBCF1-3DA9-4975-9B75-DEFC550B69C1}"/>
              </a:ext>
            </a:extLst>
          </p:cNvPr>
          <p:cNvSpPr>
            <a:spLocks noGrp="1"/>
          </p:cNvSpPr>
          <p:nvPr>
            <p:ph type="body" sz="quarter" idx="50" hasCustomPrompt="1"/>
          </p:nvPr>
        </p:nvSpPr>
        <p:spPr>
          <a:xfrm>
            <a:off x="4332976"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CD04D2E9-E8EB-43F6-9734-AE8BEED8D892}"/>
              </a:ext>
            </a:extLst>
          </p:cNvPr>
          <p:cNvSpPr>
            <a:spLocks noGrp="1"/>
          </p:cNvSpPr>
          <p:nvPr>
            <p:ph type="body" sz="quarter" idx="51" hasCustomPrompt="1"/>
          </p:nvPr>
        </p:nvSpPr>
        <p:spPr>
          <a:xfrm>
            <a:off x="5120663"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DCAF80E4-457C-461E-9E59-6EA9934B8F5F}"/>
              </a:ext>
            </a:extLst>
          </p:cNvPr>
          <p:cNvSpPr>
            <a:spLocks noGrp="1"/>
          </p:cNvSpPr>
          <p:nvPr>
            <p:ph type="body" sz="quarter" idx="52" hasCustomPrompt="1"/>
          </p:nvPr>
        </p:nvSpPr>
        <p:spPr>
          <a:xfrm>
            <a:off x="5908350"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8A2813EA-E62D-4E2E-A97F-38974F23C88E}"/>
              </a:ext>
            </a:extLst>
          </p:cNvPr>
          <p:cNvSpPr>
            <a:spLocks noGrp="1"/>
          </p:cNvSpPr>
          <p:nvPr>
            <p:ph type="body" sz="quarter" idx="53" hasCustomPrompt="1"/>
          </p:nvPr>
        </p:nvSpPr>
        <p:spPr>
          <a:xfrm>
            <a:off x="6696037"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0A4E7225-8A60-45A3-ACE7-2D6D1EA3306D}"/>
              </a:ext>
            </a:extLst>
          </p:cNvPr>
          <p:cNvSpPr>
            <a:spLocks noGrp="1"/>
          </p:cNvSpPr>
          <p:nvPr>
            <p:ph type="body" sz="quarter" idx="54" hasCustomPrompt="1"/>
          </p:nvPr>
        </p:nvSpPr>
        <p:spPr>
          <a:xfrm>
            <a:off x="9059098"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FD6DF9FE-80AE-43C3-B35A-B0B773A636E5}"/>
              </a:ext>
            </a:extLst>
          </p:cNvPr>
          <p:cNvSpPr>
            <a:spLocks noGrp="1"/>
          </p:cNvSpPr>
          <p:nvPr>
            <p:ph type="body" sz="quarter" idx="55" hasCustomPrompt="1"/>
          </p:nvPr>
        </p:nvSpPr>
        <p:spPr>
          <a:xfrm>
            <a:off x="7483724"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725DE269-1E5D-4437-B997-CCFE8800082F}"/>
              </a:ext>
            </a:extLst>
          </p:cNvPr>
          <p:cNvSpPr>
            <a:spLocks noGrp="1"/>
          </p:cNvSpPr>
          <p:nvPr>
            <p:ph type="body" sz="quarter" idx="56" hasCustomPrompt="1"/>
          </p:nvPr>
        </p:nvSpPr>
        <p:spPr>
          <a:xfrm>
            <a:off x="8271411"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2" name="Text Placeholder 10">
            <a:extLst>
              <a:ext uri="{FF2B5EF4-FFF2-40B4-BE49-F238E27FC236}">
                <a16:creationId xmlns:a16="http://schemas.microsoft.com/office/drawing/2014/main" id="{EAE25BBD-7B98-417B-B9FC-B2DF70FAFDC0}"/>
              </a:ext>
            </a:extLst>
          </p:cNvPr>
          <p:cNvSpPr>
            <a:spLocks noGrp="1"/>
          </p:cNvSpPr>
          <p:nvPr>
            <p:ph type="body" sz="quarter" idx="57" hasCustomPrompt="1"/>
          </p:nvPr>
        </p:nvSpPr>
        <p:spPr>
          <a:xfrm>
            <a:off x="9846785"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3" name="Text Placeholder 10">
            <a:extLst>
              <a:ext uri="{FF2B5EF4-FFF2-40B4-BE49-F238E27FC236}">
                <a16:creationId xmlns:a16="http://schemas.microsoft.com/office/drawing/2014/main" id="{0A4DF189-5583-4731-8F70-2578793E0244}"/>
              </a:ext>
            </a:extLst>
          </p:cNvPr>
          <p:cNvSpPr>
            <a:spLocks noGrp="1"/>
          </p:cNvSpPr>
          <p:nvPr>
            <p:ph type="body" sz="quarter" idx="58" hasCustomPrompt="1"/>
          </p:nvPr>
        </p:nvSpPr>
        <p:spPr>
          <a:xfrm>
            <a:off x="10634472" y="435745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5" name="Text Placeholder 3">
            <a:extLst>
              <a:ext uri="{FF2B5EF4-FFF2-40B4-BE49-F238E27FC236}">
                <a16:creationId xmlns:a16="http://schemas.microsoft.com/office/drawing/2014/main" id="{06405A2E-994F-49B5-ABCB-1CA1FCEB08C7}"/>
              </a:ext>
            </a:extLst>
          </p:cNvPr>
          <p:cNvSpPr>
            <a:spLocks noGrp="1"/>
          </p:cNvSpPr>
          <p:nvPr>
            <p:ph type="body" sz="quarter" idx="59" hasCustomPrompt="1"/>
          </p:nvPr>
        </p:nvSpPr>
        <p:spPr>
          <a:xfrm>
            <a:off x="5360987" y="2055840"/>
            <a:ext cx="1828800" cy="696885"/>
          </a:xfrm>
          <a:noFill/>
          <a:ln w="12700">
            <a:solidFill>
              <a:schemeClr val="accent3"/>
            </a:solidFill>
          </a:ln>
        </p:spPr>
        <p:txBody>
          <a:bodyPr tIns="36000" anchor="ctr" anchorCtr="1">
            <a:normAutofit/>
          </a:bodyPr>
          <a:lstStyle>
            <a:lvl1pPr marL="0" indent="0" algn="ctr">
              <a:lnSpc>
                <a:spcPct val="100000"/>
              </a:lnSpc>
              <a:buNone/>
              <a:defRPr sz="1200">
                <a:solidFill>
                  <a:schemeClr val="tx1">
                    <a:lumMod val="75000"/>
                    <a:lumOff val="25000"/>
                  </a:schemeClr>
                </a:solidFill>
                <a:latin typeface="+mj-lt"/>
              </a:defRPr>
            </a:lvl1pPr>
          </a:lstStyle>
          <a:p>
            <a:pPr lvl="0"/>
            <a:r>
              <a:rPr lang="en-US" dirty="0"/>
              <a:t>Item Title</a:t>
            </a:r>
            <a:endParaRPr lang="en-ZA" dirty="0"/>
          </a:p>
        </p:txBody>
      </p:sp>
      <p:sp>
        <p:nvSpPr>
          <p:cNvPr id="67" name="Date Placeholder 4">
            <a:extLst>
              <a:ext uri="{FF2B5EF4-FFF2-40B4-BE49-F238E27FC236}">
                <a16:creationId xmlns:a16="http://schemas.microsoft.com/office/drawing/2014/main" id="{33000A7A-B075-4FF0-8FCA-89256A1A66C8}"/>
              </a:ext>
            </a:extLst>
          </p:cNvPr>
          <p:cNvSpPr>
            <a:spLocks noGrp="1"/>
          </p:cNvSpPr>
          <p:nvPr>
            <p:ph type="dt" sz="half" idx="61"/>
          </p:nvPr>
        </p:nvSpPr>
        <p:spPr>
          <a:xfrm>
            <a:off x="838200" y="6356350"/>
            <a:ext cx="2743200" cy="365125"/>
          </a:xfrm>
        </p:spPr>
        <p:txBody>
          <a:bodyPr/>
          <a:lstStyle>
            <a:lvl1pPr>
              <a:defRPr>
                <a:solidFill>
                  <a:schemeClr val="tx1">
                    <a:lumMod val="65000"/>
                    <a:lumOff val="35000"/>
                  </a:schemeClr>
                </a:solidFill>
              </a:defRPr>
            </a:lvl1pPr>
          </a:lstStyle>
          <a:p>
            <a:r>
              <a:rPr lang="en-US" dirty="0"/>
              <a:t>7/14/20XX</a:t>
            </a:r>
          </a:p>
        </p:txBody>
      </p:sp>
      <p:sp>
        <p:nvSpPr>
          <p:cNvPr id="3" name="Rectangle 2">
            <a:extLst>
              <a:ext uri="{FF2B5EF4-FFF2-40B4-BE49-F238E27FC236}">
                <a16:creationId xmlns:a16="http://schemas.microsoft.com/office/drawing/2014/main" id="{57AB03C7-C423-4EA2-AC0C-C153413E216C}"/>
              </a:ext>
            </a:extLst>
          </p:cNvPr>
          <p:cNvSpPr/>
          <p:nvPr userDrawn="1"/>
        </p:nvSpPr>
        <p:spPr>
          <a:xfrm>
            <a:off x="929640" y="3943857"/>
            <a:ext cx="1033272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0281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365760"/>
            <a:ext cx="10515600" cy="1325563"/>
          </a:xfrm>
        </p:spPr>
        <p:txBody>
          <a:bodyPr/>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35702293"/>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dirty="0"/>
              <a:t>7/14/20XX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28" name="Picture Placeholder 27">
            <a:extLst>
              <a:ext uri="{FF2B5EF4-FFF2-40B4-BE49-F238E27FC236}">
                <a16:creationId xmlns:a16="http://schemas.microsoft.com/office/drawing/2014/main" id="{8A4789F7-47F3-492F-8AE6-209A1044F3DD}"/>
              </a:ext>
            </a:extLst>
          </p:cNvPr>
          <p:cNvSpPr>
            <a:spLocks noGrp="1"/>
          </p:cNvSpPr>
          <p:nvPr>
            <p:ph type="pic" sz="quarter" idx="13"/>
          </p:nvPr>
        </p:nvSpPr>
        <p:spPr>
          <a:xfrm>
            <a:off x="914400" y="2047876"/>
            <a:ext cx="2103120" cy="2913793"/>
          </a:xfrm>
          <a:custGeom>
            <a:avLst/>
            <a:gdLst>
              <a:gd name="connsiteX0" fmla="*/ 0 w 2103120"/>
              <a:gd name="connsiteY0" fmla="*/ 0 h 2913793"/>
              <a:gd name="connsiteX1" fmla="*/ 2103120 w 2103120"/>
              <a:gd name="connsiteY1" fmla="*/ 0 h 2913793"/>
              <a:gd name="connsiteX2" fmla="*/ 2103120 w 2103120"/>
              <a:gd name="connsiteY2" fmla="*/ 2913793 h 2913793"/>
              <a:gd name="connsiteX3" fmla="*/ 0 w 2103120"/>
              <a:gd name="connsiteY3" fmla="*/ 2913793 h 2913793"/>
            </a:gdLst>
            <a:ahLst/>
            <a:cxnLst>
              <a:cxn ang="0">
                <a:pos x="connsiteX0" y="connsiteY0"/>
              </a:cxn>
              <a:cxn ang="0">
                <a:pos x="connsiteX1" y="connsiteY1"/>
              </a:cxn>
              <a:cxn ang="0">
                <a:pos x="connsiteX2" y="connsiteY2"/>
              </a:cxn>
              <a:cxn ang="0">
                <a:pos x="connsiteX3" y="connsiteY3"/>
              </a:cxn>
            </a:cxnLst>
            <a:rect l="l" t="t" r="r" b="b"/>
            <a:pathLst>
              <a:path w="2103120" h="2913793">
                <a:moveTo>
                  <a:pt x="0" y="0"/>
                </a:moveTo>
                <a:lnTo>
                  <a:pt x="2103120" y="0"/>
                </a:lnTo>
                <a:lnTo>
                  <a:pt x="2103120" y="2913793"/>
                </a:lnTo>
                <a:lnTo>
                  <a:pt x="0" y="2913793"/>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9" name="Text Placeholder 8">
            <a:extLst>
              <a:ext uri="{FF2B5EF4-FFF2-40B4-BE49-F238E27FC236}">
                <a16:creationId xmlns:a16="http://schemas.microsoft.com/office/drawing/2014/main" id="{51E566A4-E145-4128-B0EB-DEE6D486BE8A}"/>
              </a:ext>
            </a:extLst>
          </p:cNvPr>
          <p:cNvSpPr>
            <a:spLocks noGrp="1"/>
          </p:cNvSpPr>
          <p:nvPr>
            <p:ph type="body" sz="quarter" idx="14" hasCustomPrompt="1"/>
          </p:nvPr>
        </p:nvSpPr>
        <p:spPr>
          <a:xfrm>
            <a:off x="911352"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1" name="Text Placeholder 10">
            <a:extLst>
              <a:ext uri="{FF2B5EF4-FFF2-40B4-BE49-F238E27FC236}">
                <a16:creationId xmlns:a16="http://schemas.microsoft.com/office/drawing/2014/main" id="{0B143611-92A8-4EFD-9C6A-0D18F4DE154D}"/>
              </a:ext>
            </a:extLst>
          </p:cNvPr>
          <p:cNvSpPr>
            <a:spLocks noGrp="1"/>
          </p:cNvSpPr>
          <p:nvPr>
            <p:ph type="body" sz="quarter" idx="15" hasCustomPrompt="1"/>
          </p:nvPr>
        </p:nvSpPr>
        <p:spPr>
          <a:xfrm>
            <a:off x="911352"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7" name="Picture Placeholder 26">
            <a:extLst>
              <a:ext uri="{FF2B5EF4-FFF2-40B4-BE49-F238E27FC236}">
                <a16:creationId xmlns:a16="http://schemas.microsoft.com/office/drawing/2014/main" id="{25A9EE92-C505-4777-B442-72C5A0BDCBF7}"/>
              </a:ext>
            </a:extLst>
          </p:cNvPr>
          <p:cNvSpPr>
            <a:spLocks noGrp="1"/>
          </p:cNvSpPr>
          <p:nvPr>
            <p:ph type="pic" sz="quarter" idx="16"/>
          </p:nvPr>
        </p:nvSpPr>
        <p:spPr>
          <a:xfrm>
            <a:off x="366776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3017520 h 3017520"/>
              <a:gd name="connsiteX3" fmla="*/ 2102104 w 2103120"/>
              <a:gd name="connsiteY3" fmla="*/ 3017520 h 3017520"/>
              <a:gd name="connsiteX4" fmla="*/ 2102104 w 2103120"/>
              <a:gd name="connsiteY4" fmla="*/ 2910625 h 3017520"/>
              <a:gd name="connsiteX5" fmla="*/ 0 w 2103120"/>
              <a:gd name="connsiteY5" fmla="*/ 2910625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3017520"/>
                </a:lnTo>
                <a:lnTo>
                  <a:pt x="2102104" y="3017520"/>
                </a:lnTo>
                <a:lnTo>
                  <a:pt x="2102104" y="2910625"/>
                </a:lnTo>
                <a:lnTo>
                  <a:pt x="0" y="2910625"/>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13" name="Text Placeholder 8">
            <a:extLst>
              <a:ext uri="{FF2B5EF4-FFF2-40B4-BE49-F238E27FC236}">
                <a16:creationId xmlns:a16="http://schemas.microsoft.com/office/drawing/2014/main" id="{0224436F-4BCF-481B-B0A9-C4AE888185BE}"/>
              </a:ext>
            </a:extLst>
          </p:cNvPr>
          <p:cNvSpPr>
            <a:spLocks noGrp="1"/>
          </p:cNvSpPr>
          <p:nvPr>
            <p:ph type="body" sz="quarter" idx="17" hasCustomPrompt="1"/>
          </p:nvPr>
        </p:nvSpPr>
        <p:spPr>
          <a:xfrm>
            <a:off x="3666744"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4" name="Text Placeholder 10">
            <a:extLst>
              <a:ext uri="{FF2B5EF4-FFF2-40B4-BE49-F238E27FC236}">
                <a16:creationId xmlns:a16="http://schemas.microsoft.com/office/drawing/2014/main" id="{CE81F848-2A43-484F-8AB0-8E45A1507945}"/>
              </a:ext>
            </a:extLst>
          </p:cNvPr>
          <p:cNvSpPr>
            <a:spLocks noGrp="1"/>
          </p:cNvSpPr>
          <p:nvPr>
            <p:ph type="body" sz="quarter" idx="18" hasCustomPrompt="1"/>
          </p:nvPr>
        </p:nvSpPr>
        <p:spPr>
          <a:xfrm>
            <a:off x="3666744"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6" name="Picture Placeholder 25">
            <a:extLst>
              <a:ext uri="{FF2B5EF4-FFF2-40B4-BE49-F238E27FC236}">
                <a16:creationId xmlns:a16="http://schemas.microsoft.com/office/drawing/2014/main" id="{B98E2731-9AE8-4D4E-969E-814287EE84AB}"/>
              </a:ext>
            </a:extLst>
          </p:cNvPr>
          <p:cNvSpPr>
            <a:spLocks noGrp="1"/>
          </p:cNvSpPr>
          <p:nvPr>
            <p:ph type="pic" sz="quarter" idx="19"/>
          </p:nvPr>
        </p:nvSpPr>
        <p:spPr>
          <a:xfrm>
            <a:off x="642112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3017520 h 3017520"/>
              <a:gd name="connsiteX3" fmla="*/ 2100725 w 2103120"/>
              <a:gd name="connsiteY3" fmla="*/ 3017520 h 3017520"/>
              <a:gd name="connsiteX4" fmla="*/ 2100725 w 2103120"/>
              <a:gd name="connsiteY4" fmla="*/ 2910625 h 3017520"/>
              <a:gd name="connsiteX5" fmla="*/ 0 w 2103120"/>
              <a:gd name="connsiteY5" fmla="*/ 2910625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3017520"/>
                </a:lnTo>
                <a:lnTo>
                  <a:pt x="2100725" y="3017520"/>
                </a:lnTo>
                <a:lnTo>
                  <a:pt x="2100725" y="2910625"/>
                </a:lnTo>
                <a:lnTo>
                  <a:pt x="0" y="2910625"/>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16" name="Text Placeholder 8">
            <a:extLst>
              <a:ext uri="{FF2B5EF4-FFF2-40B4-BE49-F238E27FC236}">
                <a16:creationId xmlns:a16="http://schemas.microsoft.com/office/drawing/2014/main" id="{AB0DA7E8-8D66-4F86-86F2-604044642B80}"/>
              </a:ext>
            </a:extLst>
          </p:cNvPr>
          <p:cNvSpPr>
            <a:spLocks noGrp="1"/>
          </p:cNvSpPr>
          <p:nvPr>
            <p:ph type="body" sz="quarter" idx="20" hasCustomPrompt="1"/>
          </p:nvPr>
        </p:nvSpPr>
        <p:spPr>
          <a:xfrm>
            <a:off x="6419088"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0">
            <a:extLst>
              <a:ext uri="{FF2B5EF4-FFF2-40B4-BE49-F238E27FC236}">
                <a16:creationId xmlns:a16="http://schemas.microsoft.com/office/drawing/2014/main" id="{3DC8F7DC-7D79-452D-89D4-DC0155C96864}"/>
              </a:ext>
            </a:extLst>
          </p:cNvPr>
          <p:cNvSpPr>
            <a:spLocks noGrp="1"/>
          </p:cNvSpPr>
          <p:nvPr>
            <p:ph type="body" sz="quarter" idx="21" hasCustomPrompt="1"/>
          </p:nvPr>
        </p:nvSpPr>
        <p:spPr>
          <a:xfrm>
            <a:off x="6419088"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5" name="Picture Placeholder 24">
            <a:extLst>
              <a:ext uri="{FF2B5EF4-FFF2-40B4-BE49-F238E27FC236}">
                <a16:creationId xmlns:a16="http://schemas.microsoft.com/office/drawing/2014/main" id="{ACF06764-EDD6-4592-AF7B-7BF92AF387F7}"/>
              </a:ext>
            </a:extLst>
          </p:cNvPr>
          <p:cNvSpPr>
            <a:spLocks noGrp="1"/>
          </p:cNvSpPr>
          <p:nvPr>
            <p:ph type="pic" sz="quarter" idx="22"/>
          </p:nvPr>
        </p:nvSpPr>
        <p:spPr>
          <a:xfrm>
            <a:off x="9174480" y="2047875"/>
            <a:ext cx="2103120" cy="3017520"/>
          </a:xfrm>
          <a:custGeom>
            <a:avLst/>
            <a:gdLst>
              <a:gd name="connsiteX0" fmla="*/ 0 w 2103120"/>
              <a:gd name="connsiteY0" fmla="*/ 0 h 3017520"/>
              <a:gd name="connsiteX1" fmla="*/ 2103120 w 2103120"/>
              <a:gd name="connsiteY1" fmla="*/ 0 h 3017520"/>
              <a:gd name="connsiteX2" fmla="*/ 2103120 w 2103120"/>
              <a:gd name="connsiteY2" fmla="*/ 2910625 h 3017520"/>
              <a:gd name="connsiteX3" fmla="*/ 2268 w 2103120"/>
              <a:gd name="connsiteY3" fmla="*/ 2910625 h 3017520"/>
              <a:gd name="connsiteX4" fmla="*/ 2268 w 2103120"/>
              <a:gd name="connsiteY4" fmla="*/ 3017520 h 3017520"/>
              <a:gd name="connsiteX5" fmla="*/ 0 w 2103120"/>
              <a:gd name="connsiteY5" fmla="*/ 301752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3017520">
                <a:moveTo>
                  <a:pt x="0" y="0"/>
                </a:moveTo>
                <a:lnTo>
                  <a:pt x="2103120" y="0"/>
                </a:lnTo>
                <a:lnTo>
                  <a:pt x="2103120" y="2910625"/>
                </a:lnTo>
                <a:lnTo>
                  <a:pt x="2268" y="2910625"/>
                </a:lnTo>
                <a:lnTo>
                  <a:pt x="2268" y="3017520"/>
                </a:lnTo>
                <a:lnTo>
                  <a:pt x="0" y="301752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19" name="Text Placeholder 8">
            <a:extLst>
              <a:ext uri="{FF2B5EF4-FFF2-40B4-BE49-F238E27FC236}">
                <a16:creationId xmlns:a16="http://schemas.microsoft.com/office/drawing/2014/main" id="{0810DF3C-ABDE-477A-AAF0-72B27ED17495}"/>
              </a:ext>
            </a:extLst>
          </p:cNvPr>
          <p:cNvSpPr>
            <a:spLocks noGrp="1"/>
          </p:cNvSpPr>
          <p:nvPr>
            <p:ph type="body" sz="quarter" idx="23" hasCustomPrompt="1"/>
          </p:nvPr>
        </p:nvSpPr>
        <p:spPr>
          <a:xfrm>
            <a:off x="9171432" y="5257800"/>
            <a:ext cx="2103120" cy="27432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0" name="Text Placeholder 10">
            <a:extLst>
              <a:ext uri="{FF2B5EF4-FFF2-40B4-BE49-F238E27FC236}">
                <a16:creationId xmlns:a16="http://schemas.microsoft.com/office/drawing/2014/main" id="{EBB0D63B-5F58-422A-A566-A7DE54E85F3B}"/>
              </a:ext>
            </a:extLst>
          </p:cNvPr>
          <p:cNvSpPr>
            <a:spLocks noGrp="1"/>
          </p:cNvSpPr>
          <p:nvPr>
            <p:ph type="body" sz="quarter" idx="24" hasCustomPrompt="1"/>
          </p:nvPr>
        </p:nvSpPr>
        <p:spPr>
          <a:xfrm>
            <a:off x="9171432" y="5551170"/>
            <a:ext cx="2103120" cy="36576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29" name="Rectangle 28">
            <a:extLst>
              <a:ext uri="{FF2B5EF4-FFF2-40B4-BE49-F238E27FC236}">
                <a16:creationId xmlns:a16="http://schemas.microsoft.com/office/drawing/2014/main" id="{EBFF9948-88DC-4F9B-ADAB-743B4534E394}"/>
              </a:ext>
              <a:ext uri="{C183D7F6-B498-43B3-948B-1728B52AA6E4}">
                <adec:decorative xmlns:adec="http://schemas.microsoft.com/office/drawing/2017/decorative" val="1"/>
              </a:ext>
            </a:extLst>
          </p:cNvPr>
          <p:cNvSpPr/>
          <p:nvPr userDrawn="1"/>
        </p:nvSpPr>
        <p:spPr>
          <a:xfrm>
            <a:off x="914400" y="496166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4AB8730-C1E9-4C39-AD6B-791ECCB2A856}"/>
              </a:ext>
              <a:ext uri="{C183D7F6-B498-43B3-948B-1728B52AA6E4}">
                <adec:decorative xmlns:adec="http://schemas.microsoft.com/office/drawing/2017/decorative" val="1"/>
              </a:ext>
            </a:extLst>
          </p:cNvPr>
          <p:cNvSpPr/>
          <p:nvPr userDrawn="1"/>
        </p:nvSpPr>
        <p:spPr>
          <a:xfrm>
            <a:off x="3666744"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D0B1428-A83E-4197-AB02-D6F4EE2027A3}"/>
              </a:ext>
              <a:ext uri="{C183D7F6-B498-43B3-948B-1728B52AA6E4}">
                <adec:decorative xmlns:adec="http://schemas.microsoft.com/office/drawing/2017/decorative" val="1"/>
              </a:ext>
            </a:extLst>
          </p:cNvPr>
          <p:cNvSpPr/>
          <p:nvPr userDrawn="1"/>
        </p:nvSpPr>
        <p:spPr>
          <a:xfrm>
            <a:off x="6418725"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4BAF707-3808-4238-963B-95584798BE51}"/>
              </a:ext>
              <a:ext uri="{C183D7F6-B498-43B3-948B-1728B52AA6E4}">
                <adec:decorative xmlns:adec="http://schemas.microsoft.com/office/drawing/2017/decorative" val="1"/>
              </a:ext>
            </a:extLst>
          </p:cNvPr>
          <p:cNvSpPr/>
          <p:nvPr userDrawn="1"/>
        </p:nvSpPr>
        <p:spPr>
          <a:xfrm>
            <a:off x="9176748" y="4958500"/>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8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dirty="0"/>
              <a:t>7/14/20XX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44" name="Picture Placeholder 43">
            <a:extLst>
              <a:ext uri="{FF2B5EF4-FFF2-40B4-BE49-F238E27FC236}">
                <a16:creationId xmlns:a16="http://schemas.microsoft.com/office/drawing/2014/main" id="{D0D0D822-3E52-4D3E-BD04-0A87AF2312B0}"/>
              </a:ext>
            </a:extLst>
          </p:cNvPr>
          <p:cNvSpPr>
            <a:spLocks noGrp="1"/>
          </p:cNvSpPr>
          <p:nvPr>
            <p:ph type="pic" sz="quarter" idx="13"/>
          </p:nvPr>
        </p:nvSpPr>
        <p:spPr>
          <a:xfrm>
            <a:off x="91440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264244 h 1371600"/>
              <a:gd name="connsiteX3" fmla="*/ 142 w 2103120"/>
              <a:gd name="connsiteY3" fmla="*/ 1264244 h 1371600"/>
              <a:gd name="connsiteX4" fmla="*/ 142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64244"/>
                </a:lnTo>
                <a:lnTo>
                  <a:pt x="142" y="1264244"/>
                </a:lnTo>
                <a:lnTo>
                  <a:pt x="142" y="1371600"/>
                </a:lnTo>
                <a:lnTo>
                  <a:pt x="0" y="1371600"/>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51E566A4-E145-4128-B0EB-DEE6D486BE8A}"/>
              </a:ext>
            </a:extLst>
          </p:cNvPr>
          <p:cNvSpPr>
            <a:spLocks noGrp="1"/>
          </p:cNvSpPr>
          <p:nvPr>
            <p:ph type="body" sz="quarter" idx="14" hasCustomPrompt="1"/>
          </p:nvPr>
        </p:nvSpPr>
        <p:spPr>
          <a:xfrm>
            <a:off x="911352"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1" name="Text Placeholder 10">
            <a:extLst>
              <a:ext uri="{FF2B5EF4-FFF2-40B4-BE49-F238E27FC236}">
                <a16:creationId xmlns:a16="http://schemas.microsoft.com/office/drawing/2014/main" id="{0B143611-92A8-4EFD-9C6A-0D18F4DE154D}"/>
              </a:ext>
            </a:extLst>
          </p:cNvPr>
          <p:cNvSpPr>
            <a:spLocks noGrp="1"/>
          </p:cNvSpPr>
          <p:nvPr>
            <p:ph type="body" sz="quarter" idx="15" hasCustomPrompt="1"/>
          </p:nvPr>
        </p:nvSpPr>
        <p:spPr>
          <a:xfrm>
            <a:off x="911352"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3" name="Picture Placeholder 42">
            <a:extLst>
              <a:ext uri="{FF2B5EF4-FFF2-40B4-BE49-F238E27FC236}">
                <a16:creationId xmlns:a16="http://schemas.microsoft.com/office/drawing/2014/main" id="{F1850C15-0C47-405D-A6CC-FC41802A67C8}"/>
              </a:ext>
            </a:extLst>
          </p:cNvPr>
          <p:cNvSpPr>
            <a:spLocks noGrp="1"/>
          </p:cNvSpPr>
          <p:nvPr>
            <p:ph type="pic" sz="quarter" idx="16"/>
          </p:nvPr>
        </p:nvSpPr>
        <p:spPr>
          <a:xfrm>
            <a:off x="366776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2683 w 2103120"/>
              <a:gd name="connsiteY3" fmla="*/ 1371600 h 1371600"/>
              <a:gd name="connsiteX4" fmla="*/ 2102683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2683" y="1371600"/>
                </a:lnTo>
                <a:lnTo>
                  <a:pt x="2102683" y="1266213"/>
                </a:lnTo>
                <a:lnTo>
                  <a:pt x="0" y="1266213"/>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13" name="Text Placeholder 8">
            <a:extLst>
              <a:ext uri="{FF2B5EF4-FFF2-40B4-BE49-F238E27FC236}">
                <a16:creationId xmlns:a16="http://schemas.microsoft.com/office/drawing/2014/main" id="{0224436F-4BCF-481B-B0A9-C4AE888185BE}"/>
              </a:ext>
            </a:extLst>
          </p:cNvPr>
          <p:cNvSpPr>
            <a:spLocks noGrp="1"/>
          </p:cNvSpPr>
          <p:nvPr>
            <p:ph type="body" sz="quarter" idx="17" hasCustomPrompt="1"/>
          </p:nvPr>
        </p:nvSpPr>
        <p:spPr>
          <a:xfrm>
            <a:off x="3666744"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4" name="Text Placeholder 10">
            <a:extLst>
              <a:ext uri="{FF2B5EF4-FFF2-40B4-BE49-F238E27FC236}">
                <a16:creationId xmlns:a16="http://schemas.microsoft.com/office/drawing/2014/main" id="{CE81F848-2A43-484F-8AB0-8E45A1507945}"/>
              </a:ext>
            </a:extLst>
          </p:cNvPr>
          <p:cNvSpPr>
            <a:spLocks noGrp="1"/>
          </p:cNvSpPr>
          <p:nvPr>
            <p:ph type="body" sz="quarter" idx="18" hasCustomPrompt="1"/>
          </p:nvPr>
        </p:nvSpPr>
        <p:spPr>
          <a:xfrm>
            <a:off x="3666744"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2" name="Picture Placeholder 41">
            <a:extLst>
              <a:ext uri="{FF2B5EF4-FFF2-40B4-BE49-F238E27FC236}">
                <a16:creationId xmlns:a16="http://schemas.microsoft.com/office/drawing/2014/main" id="{4BE5C88B-BE08-4186-BF4E-95E5811D1874}"/>
              </a:ext>
            </a:extLst>
          </p:cNvPr>
          <p:cNvSpPr>
            <a:spLocks noGrp="1"/>
          </p:cNvSpPr>
          <p:nvPr>
            <p:ph type="pic" sz="quarter" idx="19"/>
          </p:nvPr>
        </p:nvSpPr>
        <p:spPr>
          <a:xfrm>
            <a:off x="642112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0867 w 2103120"/>
              <a:gd name="connsiteY3" fmla="*/ 1371600 h 1371600"/>
              <a:gd name="connsiteX4" fmla="*/ 2100867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0867" y="1371600"/>
                </a:lnTo>
                <a:lnTo>
                  <a:pt x="2100867" y="1266213"/>
                </a:lnTo>
                <a:lnTo>
                  <a:pt x="0" y="1266213"/>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16" name="Text Placeholder 8">
            <a:extLst>
              <a:ext uri="{FF2B5EF4-FFF2-40B4-BE49-F238E27FC236}">
                <a16:creationId xmlns:a16="http://schemas.microsoft.com/office/drawing/2014/main" id="{AB0DA7E8-8D66-4F86-86F2-604044642B80}"/>
              </a:ext>
            </a:extLst>
          </p:cNvPr>
          <p:cNvSpPr>
            <a:spLocks noGrp="1"/>
          </p:cNvSpPr>
          <p:nvPr>
            <p:ph type="body" sz="quarter" idx="20" hasCustomPrompt="1"/>
          </p:nvPr>
        </p:nvSpPr>
        <p:spPr>
          <a:xfrm>
            <a:off x="6419088"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0">
            <a:extLst>
              <a:ext uri="{FF2B5EF4-FFF2-40B4-BE49-F238E27FC236}">
                <a16:creationId xmlns:a16="http://schemas.microsoft.com/office/drawing/2014/main" id="{3DC8F7DC-7D79-452D-89D4-DC0155C96864}"/>
              </a:ext>
            </a:extLst>
          </p:cNvPr>
          <p:cNvSpPr>
            <a:spLocks noGrp="1"/>
          </p:cNvSpPr>
          <p:nvPr>
            <p:ph type="body" sz="quarter" idx="21" hasCustomPrompt="1"/>
          </p:nvPr>
        </p:nvSpPr>
        <p:spPr>
          <a:xfrm>
            <a:off x="6419088"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1" name="Picture Placeholder 40">
            <a:extLst>
              <a:ext uri="{FF2B5EF4-FFF2-40B4-BE49-F238E27FC236}">
                <a16:creationId xmlns:a16="http://schemas.microsoft.com/office/drawing/2014/main" id="{CF3E2C3A-A072-436A-8C0E-682F06540C4F}"/>
              </a:ext>
            </a:extLst>
          </p:cNvPr>
          <p:cNvSpPr>
            <a:spLocks noGrp="1"/>
          </p:cNvSpPr>
          <p:nvPr>
            <p:ph type="pic" sz="quarter" idx="22"/>
          </p:nvPr>
        </p:nvSpPr>
        <p:spPr>
          <a:xfrm>
            <a:off x="9174480" y="2047875"/>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1667 w 2103120"/>
              <a:gd name="connsiteY3" fmla="*/ 1371600 h 1371600"/>
              <a:gd name="connsiteX4" fmla="*/ 2101667 w 2103120"/>
              <a:gd name="connsiteY4" fmla="*/ 1266213 h 1371600"/>
              <a:gd name="connsiteX5" fmla="*/ 0 w 2103120"/>
              <a:gd name="connsiteY5" fmla="*/ 126621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1667" y="1371600"/>
                </a:lnTo>
                <a:lnTo>
                  <a:pt x="2101667" y="1266213"/>
                </a:lnTo>
                <a:lnTo>
                  <a:pt x="0" y="1266213"/>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19" name="Text Placeholder 8">
            <a:extLst>
              <a:ext uri="{FF2B5EF4-FFF2-40B4-BE49-F238E27FC236}">
                <a16:creationId xmlns:a16="http://schemas.microsoft.com/office/drawing/2014/main" id="{0810DF3C-ABDE-477A-AAF0-72B27ED17495}"/>
              </a:ext>
            </a:extLst>
          </p:cNvPr>
          <p:cNvSpPr>
            <a:spLocks noGrp="1"/>
          </p:cNvSpPr>
          <p:nvPr>
            <p:ph type="body" sz="quarter" idx="23" hasCustomPrompt="1"/>
          </p:nvPr>
        </p:nvSpPr>
        <p:spPr>
          <a:xfrm>
            <a:off x="9171432" y="3524652"/>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0" name="Text Placeholder 10">
            <a:extLst>
              <a:ext uri="{FF2B5EF4-FFF2-40B4-BE49-F238E27FC236}">
                <a16:creationId xmlns:a16="http://schemas.microsoft.com/office/drawing/2014/main" id="{EBB0D63B-5F58-422A-A566-A7DE54E85F3B}"/>
              </a:ext>
            </a:extLst>
          </p:cNvPr>
          <p:cNvSpPr>
            <a:spLocks noGrp="1"/>
          </p:cNvSpPr>
          <p:nvPr>
            <p:ph type="body" sz="quarter" idx="24" hasCustomPrompt="1"/>
          </p:nvPr>
        </p:nvSpPr>
        <p:spPr>
          <a:xfrm>
            <a:off x="9171432" y="3774234"/>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5" name="Picture Placeholder 44">
            <a:extLst>
              <a:ext uri="{FF2B5EF4-FFF2-40B4-BE49-F238E27FC236}">
                <a16:creationId xmlns:a16="http://schemas.microsoft.com/office/drawing/2014/main" id="{20DAF781-CA6C-43D3-B553-E58DBF509A4A}"/>
              </a:ext>
            </a:extLst>
          </p:cNvPr>
          <p:cNvSpPr>
            <a:spLocks noGrp="1"/>
          </p:cNvSpPr>
          <p:nvPr>
            <p:ph type="pic" sz="quarter" idx="25"/>
          </p:nvPr>
        </p:nvSpPr>
        <p:spPr>
          <a:xfrm>
            <a:off x="91744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22" name="Text Placeholder 8">
            <a:extLst>
              <a:ext uri="{FF2B5EF4-FFF2-40B4-BE49-F238E27FC236}">
                <a16:creationId xmlns:a16="http://schemas.microsoft.com/office/drawing/2014/main" id="{E502DEDD-A955-4A8D-9A05-828A01CE551D}"/>
              </a:ext>
            </a:extLst>
          </p:cNvPr>
          <p:cNvSpPr>
            <a:spLocks noGrp="1"/>
          </p:cNvSpPr>
          <p:nvPr>
            <p:ph type="body" sz="quarter" idx="26" hasCustomPrompt="1"/>
          </p:nvPr>
        </p:nvSpPr>
        <p:spPr>
          <a:xfrm>
            <a:off x="914400"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3" name="Text Placeholder 10">
            <a:extLst>
              <a:ext uri="{FF2B5EF4-FFF2-40B4-BE49-F238E27FC236}">
                <a16:creationId xmlns:a16="http://schemas.microsoft.com/office/drawing/2014/main" id="{E76CEA8C-8899-44E0-9F47-106A711A4CC1}"/>
              </a:ext>
            </a:extLst>
          </p:cNvPr>
          <p:cNvSpPr>
            <a:spLocks noGrp="1"/>
          </p:cNvSpPr>
          <p:nvPr>
            <p:ph type="body" sz="quarter" idx="27" hasCustomPrompt="1"/>
          </p:nvPr>
        </p:nvSpPr>
        <p:spPr>
          <a:xfrm>
            <a:off x="914400"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6" name="Picture Placeholder 45">
            <a:extLst>
              <a:ext uri="{FF2B5EF4-FFF2-40B4-BE49-F238E27FC236}">
                <a16:creationId xmlns:a16="http://schemas.microsoft.com/office/drawing/2014/main" id="{4DE21878-7282-49DF-A1B3-B38F5A85F71A}"/>
              </a:ext>
            </a:extLst>
          </p:cNvPr>
          <p:cNvSpPr>
            <a:spLocks noGrp="1"/>
          </p:cNvSpPr>
          <p:nvPr>
            <p:ph type="pic" sz="quarter" idx="28"/>
          </p:nvPr>
        </p:nvSpPr>
        <p:spPr>
          <a:xfrm>
            <a:off x="367080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102728 w 2103120"/>
              <a:gd name="connsiteY3" fmla="*/ 1371600 h 1371600"/>
              <a:gd name="connsiteX4" fmla="*/ 2102728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102728" y="1371600"/>
                </a:lnTo>
                <a:lnTo>
                  <a:pt x="2102728" y="1277995"/>
                </a:lnTo>
                <a:lnTo>
                  <a:pt x="0" y="1277995"/>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25" name="Text Placeholder 8">
            <a:extLst>
              <a:ext uri="{FF2B5EF4-FFF2-40B4-BE49-F238E27FC236}">
                <a16:creationId xmlns:a16="http://schemas.microsoft.com/office/drawing/2014/main" id="{3179BABC-F01C-4C09-BE82-C1C218CA476F}"/>
              </a:ext>
            </a:extLst>
          </p:cNvPr>
          <p:cNvSpPr>
            <a:spLocks noGrp="1"/>
          </p:cNvSpPr>
          <p:nvPr>
            <p:ph type="body" sz="quarter" idx="29" hasCustomPrompt="1"/>
          </p:nvPr>
        </p:nvSpPr>
        <p:spPr>
          <a:xfrm>
            <a:off x="3669792"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6" name="Text Placeholder 10">
            <a:extLst>
              <a:ext uri="{FF2B5EF4-FFF2-40B4-BE49-F238E27FC236}">
                <a16:creationId xmlns:a16="http://schemas.microsoft.com/office/drawing/2014/main" id="{7B1CE826-A5B2-4507-ADB0-BD2BFE4B8BB9}"/>
              </a:ext>
            </a:extLst>
          </p:cNvPr>
          <p:cNvSpPr>
            <a:spLocks noGrp="1"/>
          </p:cNvSpPr>
          <p:nvPr>
            <p:ph type="body" sz="quarter" idx="30" hasCustomPrompt="1"/>
          </p:nvPr>
        </p:nvSpPr>
        <p:spPr>
          <a:xfrm>
            <a:off x="3669792"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7" name="Picture Placeholder 46">
            <a:extLst>
              <a:ext uri="{FF2B5EF4-FFF2-40B4-BE49-F238E27FC236}">
                <a16:creationId xmlns:a16="http://schemas.microsoft.com/office/drawing/2014/main" id="{09624F3D-E589-4C68-B98A-566CCAAA98D1}"/>
              </a:ext>
            </a:extLst>
          </p:cNvPr>
          <p:cNvSpPr>
            <a:spLocks noGrp="1"/>
          </p:cNvSpPr>
          <p:nvPr>
            <p:ph type="pic" sz="quarter" idx="31"/>
          </p:nvPr>
        </p:nvSpPr>
        <p:spPr>
          <a:xfrm>
            <a:off x="642416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098017 w 2103120"/>
              <a:gd name="connsiteY3" fmla="*/ 1371600 h 1371600"/>
              <a:gd name="connsiteX4" fmla="*/ 2098017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098017" y="1371600"/>
                </a:lnTo>
                <a:lnTo>
                  <a:pt x="2098017" y="1277995"/>
                </a:lnTo>
                <a:lnTo>
                  <a:pt x="0" y="1277995"/>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28" name="Text Placeholder 8">
            <a:extLst>
              <a:ext uri="{FF2B5EF4-FFF2-40B4-BE49-F238E27FC236}">
                <a16:creationId xmlns:a16="http://schemas.microsoft.com/office/drawing/2014/main" id="{6F19331A-27CF-4270-B991-C2E97C6E6CA3}"/>
              </a:ext>
            </a:extLst>
          </p:cNvPr>
          <p:cNvSpPr>
            <a:spLocks noGrp="1"/>
          </p:cNvSpPr>
          <p:nvPr>
            <p:ph type="body" sz="quarter" idx="32" hasCustomPrompt="1"/>
          </p:nvPr>
        </p:nvSpPr>
        <p:spPr>
          <a:xfrm>
            <a:off x="6422136"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9" name="Text Placeholder 10">
            <a:extLst>
              <a:ext uri="{FF2B5EF4-FFF2-40B4-BE49-F238E27FC236}">
                <a16:creationId xmlns:a16="http://schemas.microsoft.com/office/drawing/2014/main" id="{C123301D-8AA0-4C65-B928-3902E4793B59}"/>
              </a:ext>
            </a:extLst>
          </p:cNvPr>
          <p:cNvSpPr>
            <a:spLocks noGrp="1"/>
          </p:cNvSpPr>
          <p:nvPr>
            <p:ph type="body" sz="quarter" idx="33" hasCustomPrompt="1"/>
          </p:nvPr>
        </p:nvSpPr>
        <p:spPr>
          <a:xfrm>
            <a:off x="6422136"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8" name="Picture Placeholder 47">
            <a:extLst>
              <a:ext uri="{FF2B5EF4-FFF2-40B4-BE49-F238E27FC236}">
                <a16:creationId xmlns:a16="http://schemas.microsoft.com/office/drawing/2014/main" id="{09B16E22-2B7C-413C-9283-51DBE7DF0F62}"/>
              </a:ext>
            </a:extLst>
          </p:cNvPr>
          <p:cNvSpPr>
            <a:spLocks noGrp="1"/>
          </p:cNvSpPr>
          <p:nvPr>
            <p:ph type="pic" sz="quarter" idx="34"/>
          </p:nvPr>
        </p:nvSpPr>
        <p:spPr>
          <a:xfrm>
            <a:off x="9177528" y="4261336"/>
            <a:ext cx="2103120" cy="1371600"/>
          </a:xfrm>
          <a:custGeom>
            <a:avLst/>
            <a:gdLst>
              <a:gd name="connsiteX0" fmla="*/ 0 w 2103120"/>
              <a:gd name="connsiteY0" fmla="*/ 0 h 1371600"/>
              <a:gd name="connsiteX1" fmla="*/ 2103120 w 2103120"/>
              <a:gd name="connsiteY1" fmla="*/ 0 h 1371600"/>
              <a:gd name="connsiteX2" fmla="*/ 2103120 w 2103120"/>
              <a:gd name="connsiteY2" fmla="*/ 1371600 h 1371600"/>
              <a:gd name="connsiteX3" fmla="*/ 2097024 w 2103120"/>
              <a:gd name="connsiteY3" fmla="*/ 1371600 h 1371600"/>
              <a:gd name="connsiteX4" fmla="*/ 2097024 w 2103120"/>
              <a:gd name="connsiteY4" fmla="*/ 1277995 h 1371600"/>
              <a:gd name="connsiteX5" fmla="*/ 0 w 2103120"/>
              <a:gd name="connsiteY5" fmla="*/ 127799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371600"/>
                </a:lnTo>
                <a:lnTo>
                  <a:pt x="2097024" y="1371600"/>
                </a:lnTo>
                <a:lnTo>
                  <a:pt x="2097024" y="1277995"/>
                </a:lnTo>
                <a:lnTo>
                  <a:pt x="0" y="1277995"/>
                </a:lnTo>
                <a:close/>
              </a:path>
            </a:pathLst>
          </a:custGeom>
          <a:solidFill>
            <a:schemeClr val="accent6">
              <a:lumMod val="20000"/>
              <a:lumOff val="80000"/>
            </a:schemeClr>
          </a:solidFill>
        </p:spPr>
        <p:txBody>
          <a:bodyPr wrap="square">
            <a:noAutofit/>
          </a:bodyPr>
          <a:lstStyle>
            <a:lvl1pPr>
              <a:defRPr sz="1800"/>
            </a:lvl1pPr>
          </a:lstStyle>
          <a:p>
            <a:r>
              <a:rPr lang="en-US"/>
              <a:t>Click icon to add picture</a:t>
            </a:r>
            <a:endParaRPr lang="en-US" dirty="0"/>
          </a:p>
        </p:txBody>
      </p:sp>
      <p:sp>
        <p:nvSpPr>
          <p:cNvPr id="31" name="Text Placeholder 8">
            <a:extLst>
              <a:ext uri="{FF2B5EF4-FFF2-40B4-BE49-F238E27FC236}">
                <a16:creationId xmlns:a16="http://schemas.microsoft.com/office/drawing/2014/main" id="{9E095B1F-8D49-4766-951D-A60C5BA5DB41}"/>
              </a:ext>
            </a:extLst>
          </p:cNvPr>
          <p:cNvSpPr>
            <a:spLocks noGrp="1"/>
          </p:cNvSpPr>
          <p:nvPr>
            <p:ph type="body" sz="quarter" idx="35" hasCustomPrompt="1"/>
          </p:nvPr>
        </p:nvSpPr>
        <p:spPr>
          <a:xfrm>
            <a:off x="9174480" y="57381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32" name="Text Placeholder 10">
            <a:extLst>
              <a:ext uri="{FF2B5EF4-FFF2-40B4-BE49-F238E27FC236}">
                <a16:creationId xmlns:a16="http://schemas.microsoft.com/office/drawing/2014/main" id="{A3C30BF1-DCAF-4FF7-AE62-42A77BBB551F}"/>
              </a:ext>
            </a:extLst>
          </p:cNvPr>
          <p:cNvSpPr>
            <a:spLocks noGrp="1"/>
          </p:cNvSpPr>
          <p:nvPr>
            <p:ph type="body" sz="quarter" idx="36" hasCustomPrompt="1"/>
          </p:nvPr>
        </p:nvSpPr>
        <p:spPr>
          <a:xfrm>
            <a:off x="9174480" y="6001343"/>
            <a:ext cx="2103120" cy="22860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dirty="0"/>
              <a:t>Title</a:t>
            </a:r>
          </a:p>
        </p:txBody>
      </p:sp>
      <p:sp>
        <p:nvSpPr>
          <p:cNvPr id="49" name="Rectangle 48">
            <a:extLst>
              <a:ext uri="{FF2B5EF4-FFF2-40B4-BE49-F238E27FC236}">
                <a16:creationId xmlns:a16="http://schemas.microsoft.com/office/drawing/2014/main" id="{554DA5CF-5D2A-43B4-85A8-340C8F7BBA9B}"/>
              </a:ext>
              <a:ext uri="{C183D7F6-B498-43B3-948B-1728B52AA6E4}">
                <adec:decorative xmlns:adec="http://schemas.microsoft.com/office/drawing/2017/decorative" val="1"/>
              </a:ext>
            </a:extLst>
          </p:cNvPr>
          <p:cNvSpPr/>
          <p:nvPr userDrawn="1"/>
        </p:nvSpPr>
        <p:spPr>
          <a:xfrm>
            <a:off x="914542" y="3312119"/>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6B1FEE3-D401-47CB-80E6-52D6DF510D77}"/>
              </a:ext>
              <a:ext uri="{C183D7F6-B498-43B3-948B-1728B52AA6E4}">
                <adec:decorative xmlns:adec="http://schemas.microsoft.com/office/drawing/2017/decorative" val="1"/>
              </a:ext>
            </a:extLst>
          </p:cNvPr>
          <p:cNvSpPr/>
          <p:nvPr userDrawn="1"/>
        </p:nvSpPr>
        <p:spPr>
          <a:xfrm>
            <a:off x="3667323"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D86A78-C607-45C6-8641-1AF4A5F073EE}"/>
              </a:ext>
              <a:ext uri="{C183D7F6-B498-43B3-948B-1728B52AA6E4}">
                <adec:decorative xmlns:adec="http://schemas.microsoft.com/office/drawing/2017/decorative" val="1"/>
              </a:ext>
            </a:extLst>
          </p:cNvPr>
          <p:cNvSpPr/>
          <p:nvPr userDrawn="1"/>
        </p:nvSpPr>
        <p:spPr>
          <a:xfrm>
            <a:off x="6418867"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B84BFDA8-0351-4C99-8911-2034DAE3D78E}"/>
              </a:ext>
              <a:ext uri="{C183D7F6-B498-43B3-948B-1728B52AA6E4}">
                <adec:decorative xmlns:adec="http://schemas.microsoft.com/office/drawing/2017/decorative" val="1"/>
              </a:ext>
            </a:extLst>
          </p:cNvPr>
          <p:cNvSpPr/>
          <p:nvPr userDrawn="1"/>
        </p:nvSpPr>
        <p:spPr>
          <a:xfrm>
            <a:off x="9173027" y="3314088"/>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1896FDB4-943E-4915-BFB5-FBF28C1F0DB4}"/>
              </a:ext>
              <a:ext uri="{C183D7F6-B498-43B3-948B-1728B52AA6E4}">
                <adec:decorative xmlns:adec="http://schemas.microsoft.com/office/drawing/2017/decorative" val="1"/>
              </a:ext>
            </a:extLst>
          </p:cNvPr>
          <p:cNvSpPr/>
          <p:nvPr userDrawn="1"/>
        </p:nvSpPr>
        <p:spPr>
          <a:xfrm>
            <a:off x="918072" y="5537362"/>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DE6F848-8616-4A39-B962-93F75C4718F8}"/>
              </a:ext>
              <a:ext uri="{C183D7F6-B498-43B3-948B-1728B52AA6E4}">
                <adec:decorative xmlns:adec="http://schemas.microsoft.com/office/drawing/2017/decorative" val="1"/>
              </a:ext>
            </a:extLst>
          </p:cNvPr>
          <p:cNvSpPr/>
          <p:nvPr userDrawn="1"/>
        </p:nvSpPr>
        <p:spPr>
          <a:xfrm>
            <a:off x="3670416"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06A04BD-9213-47EF-B5B0-2684E430D182}"/>
              </a:ext>
              <a:ext uri="{C183D7F6-B498-43B3-948B-1728B52AA6E4}">
                <adec:decorative xmlns:adec="http://schemas.microsoft.com/office/drawing/2017/decorative" val="1"/>
              </a:ext>
            </a:extLst>
          </p:cNvPr>
          <p:cNvSpPr/>
          <p:nvPr userDrawn="1"/>
        </p:nvSpPr>
        <p:spPr>
          <a:xfrm>
            <a:off x="6419065"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869DE2A-F897-46B0-B840-A2597892490B}"/>
              </a:ext>
              <a:ext uri="{C183D7F6-B498-43B3-948B-1728B52AA6E4}">
                <adec:decorative xmlns:adec="http://schemas.microsoft.com/office/drawing/2017/decorative" val="1"/>
              </a:ext>
            </a:extLst>
          </p:cNvPr>
          <p:cNvSpPr/>
          <p:nvPr userDrawn="1"/>
        </p:nvSpPr>
        <p:spPr>
          <a:xfrm>
            <a:off x="9171432" y="5539331"/>
            <a:ext cx="2103120" cy="10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421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7" y="365760"/>
            <a:ext cx="10515600" cy="1325563"/>
          </a:xfrm>
        </p:spPr>
        <p:txBody>
          <a:bodyPr/>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9DD0C4E2-C56D-415A-A93E-7E5A3DD9BBEA}"/>
              </a:ext>
            </a:extLst>
          </p:cNvPr>
          <p:cNvSpPr>
            <a:spLocks noGrp="1"/>
          </p:cNvSpPr>
          <p:nvPr>
            <p:ph type="body" sz="quarter" idx="14" hasCustomPrompt="1"/>
          </p:nvPr>
        </p:nvSpPr>
        <p:spPr>
          <a:xfrm>
            <a:off x="914400"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3" name="Text Placeholder 12">
            <a:extLst>
              <a:ext uri="{FF2B5EF4-FFF2-40B4-BE49-F238E27FC236}">
                <a16:creationId xmlns:a16="http://schemas.microsoft.com/office/drawing/2014/main" id="{63466F58-8094-496E-8FA6-A2A07D706ECA}"/>
              </a:ext>
            </a:extLst>
          </p:cNvPr>
          <p:cNvSpPr>
            <a:spLocks noGrp="1"/>
          </p:cNvSpPr>
          <p:nvPr>
            <p:ph type="body" sz="quarter" idx="15" hasCustomPrompt="1"/>
          </p:nvPr>
        </p:nvSpPr>
        <p:spPr>
          <a:xfrm>
            <a:off x="914400"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7" name="Content Placeholder 6">
            <a:extLst>
              <a:ext uri="{FF2B5EF4-FFF2-40B4-BE49-F238E27FC236}">
                <a16:creationId xmlns:a16="http://schemas.microsoft.com/office/drawing/2014/main" id="{27ECF580-8E4E-43A8-957B-F86F1C61ADA4}"/>
              </a:ext>
            </a:extLst>
          </p:cNvPr>
          <p:cNvSpPr>
            <a:spLocks noGrp="1"/>
          </p:cNvSpPr>
          <p:nvPr>
            <p:ph sz="quarter" idx="22" hasCustomPrompt="1"/>
          </p:nvPr>
        </p:nvSpPr>
        <p:spPr>
          <a:xfrm>
            <a:off x="914400"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0" name="Text Placeholder 10">
            <a:extLst>
              <a:ext uri="{FF2B5EF4-FFF2-40B4-BE49-F238E27FC236}">
                <a16:creationId xmlns:a16="http://schemas.microsoft.com/office/drawing/2014/main" id="{58B05749-818D-4447-958A-FEF293220AE8}"/>
              </a:ext>
            </a:extLst>
          </p:cNvPr>
          <p:cNvSpPr>
            <a:spLocks noGrp="1"/>
          </p:cNvSpPr>
          <p:nvPr>
            <p:ph type="body" sz="quarter" idx="23" hasCustomPrompt="1"/>
          </p:nvPr>
        </p:nvSpPr>
        <p:spPr>
          <a:xfrm>
            <a:off x="3602736"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21" name="Text Placeholder 12">
            <a:extLst>
              <a:ext uri="{FF2B5EF4-FFF2-40B4-BE49-F238E27FC236}">
                <a16:creationId xmlns:a16="http://schemas.microsoft.com/office/drawing/2014/main" id="{7F20B9D5-25D9-47F8-A972-A75CCB164FD5}"/>
              </a:ext>
            </a:extLst>
          </p:cNvPr>
          <p:cNvSpPr>
            <a:spLocks noGrp="1"/>
          </p:cNvSpPr>
          <p:nvPr>
            <p:ph type="body" sz="quarter" idx="24" hasCustomPrompt="1"/>
          </p:nvPr>
        </p:nvSpPr>
        <p:spPr>
          <a:xfrm>
            <a:off x="3602736"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2" name="Content Placeholder 6">
            <a:extLst>
              <a:ext uri="{FF2B5EF4-FFF2-40B4-BE49-F238E27FC236}">
                <a16:creationId xmlns:a16="http://schemas.microsoft.com/office/drawing/2014/main" id="{41B075AD-BF48-4749-9202-8150B2107377}"/>
              </a:ext>
            </a:extLst>
          </p:cNvPr>
          <p:cNvSpPr>
            <a:spLocks noGrp="1"/>
          </p:cNvSpPr>
          <p:nvPr>
            <p:ph sz="quarter" idx="25" hasCustomPrompt="1"/>
          </p:nvPr>
        </p:nvSpPr>
        <p:spPr>
          <a:xfrm>
            <a:off x="3603626"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3" name="Text Placeholder 10">
            <a:extLst>
              <a:ext uri="{FF2B5EF4-FFF2-40B4-BE49-F238E27FC236}">
                <a16:creationId xmlns:a16="http://schemas.microsoft.com/office/drawing/2014/main" id="{95B953E6-3C98-4798-A4E9-1B1440A15A51}"/>
              </a:ext>
            </a:extLst>
          </p:cNvPr>
          <p:cNvSpPr>
            <a:spLocks noGrp="1"/>
          </p:cNvSpPr>
          <p:nvPr>
            <p:ph type="body" sz="quarter" idx="26" hasCustomPrompt="1"/>
          </p:nvPr>
        </p:nvSpPr>
        <p:spPr>
          <a:xfrm>
            <a:off x="8982077"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24" name="Text Placeholder 12">
            <a:extLst>
              <a:ext uri="{FF2B5EF4-FFF2-40B4-BE49-F238E27FC236}">
                <a16:creationId xmlns:a16="http://schemas.microsoft.com/office/drawing/2014/main" id="{65B3E813-F032-4E15-B3D8-B0B967E18400}"/>
              </a:ext>
            </a:extLst>
          </p:cNvPr>
          <p:cNvSpPr>
            <a:spLocks noGrp="1"/>
          </p:cNvSpPr>
          <p:nvPr>
            <p:ph type="body" sz="quarter" idx="27" hasCustomPrompt="1"/>
          </p:nvPr>
        </p:nvSpPr>
        <p:spPr>
          <a:xfrm>
            <a:off x="8982077"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5" name="Content Placeholder 6">
            <a:extLst>
              <a:ext uri="{FF2B5EF4-FFF2-40B4-BE49-F238E27FC236}">
                <a16:creationId xmlns:a16="http://schemas.microsoft.com/office/drawing/2014/main" id="{3A1AE7A9-C278-4553-BA87-9A37448FE965}"/>
              </a:ext>
            </a:extLst>
          </p:cNvPr>
          <p:cNvSpPr>
            <a:spLocks noGrp="1"/>
          </p:cNvSpPr>
          <p:nvPr>
            <p:ph sz="quarter" idx="28" hasCustomPrompt="1"/>
          </p:nvPr>
        </p:nvSpPr>
        <p:spPr>
          <a:xfrm>
            <a:off x="8982077"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6" name="Text Placeholder 10">
            <a:extLst>
              <a:ext uri="{FF2B5EF4-FFF2-40B4-BE49-F238E27FC236}">
                <a16:creationId xmlns:a16="http://schemas.microsoft.com/office/drawing/2014/main" id="{1408D2FA-A2B1-4447-8C50-0F16D70CE9D2}"/>
              </a:ext>
            </a:extLst>
          </p:cNvPr>
          <p:cNvSpPr>
            <a:spLocks noGrp="1"/>
          </p:cNvSpPr>
          <p:nvPr>
            <p:ph type="body" sz="quarter" idx="29" hasCustomPrompt="1"/>
          </p:nvPr>
        </p:nvSpPr>
        <p:spPr>
          <a:xfrm>
            <a:off x="6291072" y="4333934"/>
            <a:ext cx="2286000" cy="548640"/>
          </a:xfrm>
        </p:spPr>
        <p:txBody>
          <a:bodyPr>
            <a:noAutofit/>
          </a:bodyPr>
          <a:lstStyle>
            <a:lvl1pPr marL="0" indent="0" algn="ctr">
              <a:buNone/>
              <a:defRPr sz="1800">
                <a:solidFill>
                  <a:schemeClr val="accent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27" name="Text Placeholder 12">
            <a:extLst>
              <a:ext uri="{FF2B5EF4-FFF2-40B4-BE49-F238E27FC236}">
                <a16:creationId xmlns:a16="http://schemas.microsoft.com/office/drawing/2014/main" id="{68834F1C-0151-4D96-9804-08CAEEDB3495}"/>
              </a:ext>
            </a:extLst>
          </p:cNvPr>
          <p:cNvSpPr>
            <a:spLocks noGrp="1"/>
          </p:cNvSpPr>
          <p:nvPr>
            <p:ph type="body" sz="quarter" idx="30" hasCustomPrompt="1"/>
          </p:nvPr>
        </p:nvSpPr>
        <p:spPr>
          <a:xfrm>
            <a:off x="6291072" y="5235467"/>
            <a:ext cx="2286000" cy="731520"/>
          </a:xfrm>
        </p:spPr>
        <p:txBody>
          <a:bodyPr>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8" name="Content Placeholder 6">
            <a:extLst>
              <a:ext uri="{FF2B5EF4-FFF2-40B4-BE49-F238E27FC236}">
                <a16:creationId xmlns:a16="http://schemas.microsoft.com/office/drawing/2014/main" id="{DB26BE5E-69FC-43BF-BD74-25B62546B252}"/>
              </a:ext>
            </a:extLst>
          </p:cNvPr>
          <p:cNvSpPr>
            <a:spLocks noGrp="1"/>
          </p:cNvSpPr>
          <p:nvPr>
            <p:ph sz="quarter" idx="31" hasCustomPrompt="1"/>
          </p:nvPr>
        </p:nvSpPr>
        <p:spPr>
          <a:xfrm>
            <a:off x="6292852" y="2004810"/>
            <a:ext cx="2286000" cy="21717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9" name="Text Placeholder 12">
            <a:extLst>
              <a:ext uri="{FF2B5EF4-FFF2-40B4-BE49-F238E27FC236}">
                <a16:creationId xmlns:a16="http://schemas.microsoft.com/office/drawing/2014/main" id="{E9D71C6C-8090-42D9-AA7D-9D858A089829}"/>
              </a:ext>
            </a:extLst>
          </p:cNvPr>
          <p:cNvSpPr>
            <a:spLocks noGrp="1"/>
          </p:cNvSpPr>
          <p:nvPr>
            <p:ph type="body" sz="quarter" idx="32" hasCustomPrompt="1"/>
          </p:nvPr>
        </p:nvSpPr>
        <p:spPr>
          <a:xfrm>
            <a:off x="914400"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30" name="Text Placeholder 12">
            <a:extLst>
              <a:ext uri="{FF2B5EF4-FFF2-40B4-BE49-F238E27FC236}">
                <a16:creationId xmlns:a16="http://schemas.microsoft.com/office/drawing/2014/main" id="{ADBCB0A2-01FA-4A56-9187-2141478D277E}"/>
              </a:ext>
            </a:extLst>
          </p:cNvPr>
          <p:cNvSpPr>
            <a:spLocks noGrp="1"/>
          </p:cNvSpPr>
          <p:nvPr>
            <p:ph type="body" sz="quarter" idx="33" hasCustomPrompt="1"/>
          </p:nvPr>
        </p:nvSpPr>
        <p:spPr>
          <a:xfrm>
            <a:off x="3602736"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31" name="Text Placeholder 12">
            <a:extLst>
              <a:ext uri="{FF2B5EF4-FFF2-40B4-BE49-F238E27FC236}">
                <a16:creationId xmlns:a16="http://schemas.microsoft.com/office/drawing/2014/main" id="{A8DA037D-3115-4D06-B62B-8B2361C1B73D}"/>
              </a:ext>
            </a:extLst>
          </p:cNvPr>
          <p:cNvSpPr>
            <a:spLocks noGrp="1"/>
          </p:cNvSpPr>
          <p:nvPr>
            <p:ph type="body" sz="quarter" idx="34" hasCustomPrompt="1"/>
          </p:nvPr>
        </p:nvSpPr>
        <p:spPr>
          <a:xfrm>
            <a:off x="8982077"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32" name="Text Placeholder 12">
            <a:extLst>
              <a:ext uri="{FF2B5EF4-FFF2-40B4-BE49-F238E27FC236}">
                <a16:creationId xmlns:a16="http://schemas.microsoft.com/office/drawing/2014/main" id="{2CE21E27-DF2A-4809-8004-DBD3CB8C9D75}"/>
              </a:ext>
            </a:extLst>
          </p:cNvPr>
          <p:cNvSpPr>
            <a:spLocks noGrp="1"/>
          </p:cNvSpPr>
          <p:nvPr>
            <p:ph type="body" sz="quarter" idx="35" hasCustomPrompt="1"/>
          </p:nvPr>
        </p:nvSpPr>
        <p:spPr>
          <a:xfrm>
            <a:off x="6291072" y="4912335"/>
            <a:ext cx="2286000" cy="274320"/>
          </a:xfrm>
        </p:spPr>
        <p:txBody>
          <a:bodyPr>
            <a:noAutofit/>
          </a:bodyPr>
          <a:lstStyle>
            <a:lvl1pPr marL="0" indent="0" algn="ctr">
              <a:lnSpc>
                <a:spcPts val="2000"/>
              </a:lnSpc>
              <a:spcBef>
                <a:spcPts val="0"/>
              </a:spcBef>
              <a:buNone/>
              <a:defRPr sz="16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Tree>
    <p:extLst>
      <p:ext uri="{BB962C8B-B14F-4D97-AF65-F5344CB8AC3E}">
        <p14:creationId xmlns:p14="http://schemas.microsoft.com/office/powerpoint/2010/main" val="1628668314"/>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0D8038A-5827-4846-97D5-0DEF7A92C9C5}"/>
              </a:ext>
            </a:extLst>
          </p:cNvPr>
          <p:cNvSpPr>
            <a:spLocks noGrp="1"/>
          </p:cNvSpPr>
          <p:nvPr>
            <p:ph type="pic" sz="quarter" idx="13"/>
          </p:nvPr>
        </p:nvSpPr>
        <p:spPr>
          <a:xfrm>
            <a:off x="228600" y="0"/>
            <a:ext cx="11961876" cy="6858000"/>
          </a:xfrm>
          <a:custGeom>
            <a:avLst/>
            <a:gdLst>
              <a:gd name="connsiteX0" fmla="*/ 0 w 11961876"/>
              <a:gd name="connsiteY0" fmla="*/ 0 h 6858000"/>
              <a:gd name="connsiteX1" fmla="*/ 11961876 w 11961876"/>
              <a:gd name="connsiteY1" fmla="*/ 0 h 6858000"/>
              <a:gd name="connsiteX2" fmla="*/ 11961876 w 11961876"/>
              <a:gd name="connsiteY2" fmla="*/ 6858000 h 6858000"/>
              <a:gd name="connsiteX3" fmla="*/ 0 w 119618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61876" h="6858000">
                <a:moveTo>
                  <a:pt x="0" y="0"/>
                </a:moveTo>
                <a:lnTo>
                  <a:pt x="11961876" y="0"/>
                </a:lnTo>
                <a:lnTo>
                  <a:pt x="11961876"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199" y="2578608"/>
            <a:ext cx="4297680" cy="914400"/>
          </a:xfrm>
        </p:spPr>
        <p:txBody>
          <a:bodyPr anchor="b" anchorCtr="0"/>
          <a:lstStyle/>
          <a:p>
            <a:r>
              <a:rPr lang="en-US" dirty="0"/>
              <a:t>CLICK TO EDIT TITLE </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38199" y="3721608"/>
            <a:ext cx="4297680" cy="2286000"/>
          </a:xfrm>
        </p:spPr>
        <p:txBody>
          <a:bodyPr>
            <a:normAutofit/>
          </a:bodyPr>
          <a:lstStyle>
            <a:lvl1pPr marL="0" indent="0">
              <a:lnSpc>
                <a:spcPts val="2400"/>
              </a:lnSpc>
              <a:buNone/>
              <a:defRPr sz="1400"/>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0" name="Rectangle 9">
            <a:extLst>
              <a:ext uri="{FF2B5EF4-FFF2-40B4-BE49-F238E27FC236}">
                <a16:creationId xmlns:a16="http://schemas.microsoft.com/office/drawing/2014/main" id="{E3A951D3-FDD2-4A48-9F77-7EB69F3AAC62}"/>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0D24C9D2-B921-4FAF-8173-CF9B37D4F8FA}"/>
              </a:ext>
            </a:extLst>
          </p:cNvPr>
          <p:cNvSpPr>
            <a:spLocks noGrp="1"/>
          </p:cNvSpPr>
          <p:nvPr>
            <p:ph type="body" sz="quarter" idx="14" hasCustomPrompt="1"/>
          </p:nvPr>
        </p:nvSpPr>
        <p:spPr>
          <a:xfrm>
            <a:off x="10713720" y="-68580"/>
            <a:ext cx="1737360" cy="6858000"/>
          </a:xfrm>
        </p:spPr>
        <p:txBody>
          <a:bodyPr vert="vert270" anchor="t">
            <a:noAutofit/>
          </a:bodyPr>
          <a:lstStyle>
            <a:lvl1pPr marL="0" indent="0">
              <a:spcBef>
                <a:spcPts val="0"/>
              </a:spcBef>
              <a:buNone/>
              <a:defRPr sz="135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a:r>
              <a:rPr lang="en-US" dirty="0"/>
              <a:t>About</a:t>
            </a:r>
          </a:p>
        </p:txBody>
      </p:sp>
    </p:spTree>
    <p:extLst>
      <p:ext uri="{BB962C8B-B14F-4D97-AF65-F5344CB8AC3E}">
        <p14:creationId xmlns:p14="http://schemas.microsoft.com/office/powerpoint/2010/main" val="3644859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F1B0119-8B53-4329-89FD-7688250A12F9}"/>
              </a:ext>
            </a:extLst>
          </p:cNvPr>
          <p:cNvSpPr>
            <a:spLocks noGrp="1"/>
          </p:cNvSpPr>
          <p:nvPr>
            <p:ph type="pic" sz="quarter" idx="13"/>
          </p:nvPr>
        </p:nvSpPr>
        <p:spPr>
          <a:xfrm>
            <a:off x="458724" y="481369"/>
            <a:ext cx="11274552" cy="2743200"/>
          </a:xfrm>
          <a:custGeom>
            <a:avLst/>
            <a:gdLst>
              <a:gd name="connsiteX0" fmla="*/ 0 w 11274552"/>
              <a:gd name="connsiteY0" fmla="*/ 0 h 2743200"/>
              <a:gd name="connsiteX1" fmla="*/ 11274552 w 11274552"/>
              <a:gd name="connsiteY1" fmla="*/ 0 h 2743200"/>
              <a:gd name="connsiteX2" fmla="*/ 11274552 w 11274552"/>
              <a:gd name="connsiteY2" fmla="*/ 2743200 h 2743200"/>
              <a:gd name="connsiteX3" fmla="*/ 5730217 w 11274552"/>
              <a:gd name="connsiteY3" fmla="*/ 2743200 h 2743200"/>
              <a:gd name="connsiteX4" fmla="*/ 5730217 w 11274552"/>
              <a:gd name="connsiteY4" fmla="*/ 1118831 h 2743200"/>
              <a:gd name="connsiteX5" fmla="*/ 5522399 w 11274552"/>
              <a:gd name="connsiteY5" fmla="*/ 1118831 h 2743200"/>
              <a:gd name="connsiteX6" fmla="*/ 5522399 w 11274552"/>
              <a:gd name="connsiteY6" fmla="*/ 2743200 h 2743200"/>
              <a:gd name="connsiteX7" fmla="*/ 0 w 11274552"/>
              <a:gd name="connsiteY7"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4552" h="2743200">
                <a:moveTo>
                  <a:pt x="0" y="0"/>
                </a:moveTo>
                <a:lnTo>
                  <a:pt x="11274552" y="0"/>
                </a:lnTo>
                <a:lnTo>
                  <a:pt x="11274552" y="2743200"/>
                </a:lnTo>
                <a:lnTo>
                  <a:pt x="5730217" y="2743200"/>
                </a:lnTo>
                <a:lnTo>
                  <a:pt x="5730217" y="1118831"/>
                </a:lnTo>
                <a:lnTo>
                  <a:pt x="5522399" y="1118831"/>
                </a:lnTo>
                <a:lnTo>
                  <a:pt x="5522399" y="2743200"/>
                </a:lnTo>
                <a:lnTo>
                  <a:pt x="0" y="27432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3592386"/>
            <a:ext cx="4572000" cy="1325563"/>
          </a:xfrm>
        </p:spPr>
        <p:txBody>
          <a:bodyPr anchor="t" anchorCtr="0"/>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dirty="0"/>
              <a:t>Pitch deck title</a:t>
            </a:r>
          </a:p>
        </p:txBody>
      </p:sp>
      <p:sp>
        <p:nvSpPr>
          <p:cNvPr id="15" name="Text Placeholder 12">
            <a:extLst>
              <a:ext uri="{FF2B5EF4-FFF2-40B4-BE49-F238E27FC236}">
                <a16:creationId xmlns:a16="http://schemas.microsoft.com/office/drawing/2014/main" id="{FEDD6309-46B2-4D7D-A1E2-8F04609BF7B3}"/>
              </a:ext>
            </a:extLst>
          </p:cNvPr>
          <p:cNvSpPr>
            <a:spLocks noGrp="1"/>
          </p:cNvSpPr>
          <p:nvPr>
            <p:ph type="body" sz="quarter" idx="17" hasCustomPrompt="1"/>
          </p:nvPr>
        </p:nvSpPr>
        <p:spPr>
          <a:xfrm>
            <a:off x="6489391" y="3546349"/>
            <a:ext cx="5248656" cy="1920240"/>
          </a:xfrm>
        </p:spPr>
        <p:txBody>
          <a:bodyPr>
            <a:no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1" name="Rectangle 10">
            <a:extLst>
              <a:ext uri="{FF2B5EF4-FFF2-40B4-BE49-F238E27FC236}">
                <a16:creationId xmlns:a16="http://schemas.microsoft.com/office/drawing/2014/main" id="{95C8E637-78B0-4855-A6B1-C2DE56F3644F}"/>
              </a:ext>
              <a:ext uri="{C183D7F6-B498-43B3-948B-1728B52AA6E4}">
                <adec:decorative xmlns:adec="http://schemas.microsoft.com/office/drawing/2017/decorative" val="1"/>
              </a:ext>
            </a:extLst>
          </p:cNvPr>
          <p:cNvSpPr/>
          <p:nvPr userDrawn="1"/>
        </p:nvSpPr>
        <p:spPr>
          <a:xfrm>
            <a:off x="5981123" y="1600200"/>
            <a:ext cx="207818"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2">
            <a:extLst>
              <a:ext uri="{FF2B5EF4-FFF2-40B4-BE49-F238E27FC236}">
                <a16:creationId xmlns:a16="http://schemas.microsoft.com/office/drawing/2014/main" id="{89A89CDF-EE53-4D5A-BA2F-B21F454E10AE}"/>
              </a:ext>
            </a:extLst>
          </p:cNvPr>
          <p:cNvSpPr>
            <a:spLocks noGrp="1"/>
          </p:cNvSpPr>
          <p:nvPr>
            <p:ph type="body" sz="quarter" idx="14" hasCustomPrompt="1"/>
          </p:nvPr>
        </p:nvSpPr>
        <p:spPr>
          <a:xfrm>
            <a:off x="5239512" y="5503164"/>
            <a:ext cx="6958584" cy="1371600"/>
          </a:xfrm>
        </p:spPr>
        <p:txBody>
          <a:bodyPr vert="horz" bIns="0" anchor="t">
            <a:noAutofit/>
          </a:bodyPr>
          <a:lstStyle>
            <a:lvl1pPr marL="0" indent="0" algn="r">
              <a:lnSpc>
                <a:spcPct val="100000"/>
              </a:lnSpc>
              <a:spcBef>
                <a:spcPts val="0"/>
              </a:spcBef>
              <a:buNone/>
              <a:defRPr sz="11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a:r>
              <a:rPr lang="en-US" dirty="0"/>
              <a:t>Summary</a:t>
            </a:r>
          </a:p>
        </p:txBody>
      </p:sp>
    </p:spTree>
    <p:extLst>
      <p:ext uri="{BB962C8B-B14F-4D97-AF65-F5344CB8AC3E}">
        <p14:creationId xmlns:p14="http://schemas.microsoft.com/office/powerpoint/2010/main" val="4266790934"/>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4ED48F4-DBCF-44E9-BDD6-E6E63CAB7350}"/>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3423562 h 6858000"/>
              <a:gd name="connsiteX3" fmla="*/ 7502172 w 12188952"/>
              <a:gd name="connsiteY3" fmla="*/ 3423562 h 6858000"/>
              <a:gd name="connsiteX4" fmla="*/ 7502172 w 12188952"/>
              <a:gd name="connsiteY4" fmla="*/ 3652162 h 6858000"/>
              <a:gd name="connsiteX5" fmla="*/ 12188952 w 12188952"/>
              <a:gd name="connsiteY5" fmla="*/ 3652162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3423562"/>
                </a:lnTo>
                <a:lnTo>
                  <a:pt x="7502172" y="3423562"/>
                </a:lnTo>
                <a:lnTo>
                  <a:pt x="7502172" y="3652162"/>
                </a:lnTo>
                <a:lnTo>
                  <a:pt x="12188952" y="3652162"/>
                </a:lnTo>
                <a:lnTo>
                  <a:pt x="12188952"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bg1"/>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
        <p:nvSpPr>
          <p:cNvPr id="9" name="Content Placeholder 2">
            <a:extLst>
              <a:ext uri="{FF2B5EF4-FFF2-40B4-BE49-F238E27FC236}">
                <a16:creationId xmlns:a16="http://schemas.microsoft.com/office/drawing/2014/main" id="{77D5655F-601C-49CF-925B-4467144804D6}"/>
              </a:ext>
            </a:extLst>
          </p:cNvPr>
          <p:cNvSpPr>
            <a:spLocks noGrp="1"/>
          </p:cNvSpPr>
          <p:nvPr>
            <p:ph idx="14" hasCustomPrompt="1"/>
          </p:nvPr>
        </p:nvSpPr>
        <p:spPr>
          <a:xfrm>
            <a:off x="7467603" y="4681728"/>
            <a:ext cx="3838731" cy="1645920"/>
          </a:xfrm>
        </p:spPr>
        <p:txBody>
          <a:bodyPr>
            <a:normAutofit/>
          </a:bodyPr>
          <a:lstStyle>
            <a:lvl1pPr marL="0" indent="0">
              <a:lnSpc>
                <a:spcPct val="100000"/>
              </a:lnSpc>
              <a:buNone/>
              <a:defRPr sz="1400">
                <a:solidFill>
                  <a:schemeClr val="bg1"/>
                </a:solidFill>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dirty="0"/>
              <a:t>Click to edit text</a:t>
            </a:r>
          </a:p>
        </p:txBody>
      </p:sp>
      <p:sp>
        <p:nvSpPr>
          <p:cNvPr id="12" name="Rectangle 11">
            <a:extLst>
              <a:ext uri="{FF2B5EF4-FFF2-40B4-BE49-F238E27FC236}">
                <a16:creationId xmlns:a16="http://schemas.microsoft.com/office/drawing/2014/main" id="{53A4EE02-E082-4906-9F26-21DA131BE270}"/>
              </a:ext>
              <a:ext uri="{C183D7F6-B498-43B3-948B-1728B52AA6E4}">
                <adec:decorative xmlns:adec="http://schemas.microsoft.com/office/drawing/2017/decorative" val="1"/>
              </a:ext>
            </a:extLst>
          </p:cNvPr>
          <p:cNvSpPr/>
          <p:nvPr userDrawn="1"/>
        </p:nvSpPr>
        <p:spPr>
          <a:xfrm>
            <a:off x="7503696" y="3423562"/>
            <a:ext cx="46867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49F40A-2F72-4059-80C0-FD3038B0C3D5}"/>
              </a:ext>
            </a:extLst>
          </p:cNvPr>
          <p:cNvSpPr>
            <a:spLocks noGrp="1"/>
          </p:cNvSpPr>
          <p:nvPr>
            <p:ph type="title"/>
          </p:nvPr>
        </p:nvSpPr>
        <p:spPr>
          <a:xfrm>
            <a:off x="7465854" y="3941064"/>
            <a:ext cx="3840480" cy="640080"/>
          </a:xfrm>
        </p:spPr>
        <p:txBody>
          <a:bodyPr anchor="t"/>
          <a:lstStyle>
            <a:lvl1pPr>
              <a:spcBef>
                <a:spcPts val="1000"/>
              </a:spcBef>
              <a:defRPr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3176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7/14/20XX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7/14/20XX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CAF9B-D406-4E4F-B804-AF188F651834}"/>
              </a:ext>
            </a:extLst>
          </p:cNvPr>
          <p:cNvSpPr>
            <a:spLocks noGrp="1"/>
          </p:cNvSpPr>
          <p:nvPr>
            <p:ph type="dt" sz="half" idx="10"/>
          </p:nvPr>
        </p:nvSpPr>
        <p:spPr/>
        <p:txBody>
          <a:bodyPr/>
          <a:lstStyle/>
          <a:p>
            <a:r>
              <a:rPr lang="en-US" dirty="0"/>
              <a:t>7/14/20XX</a:t>
            </a:r>
          </a:p>
        </p:txBody>
      </p:sp>
      <p:sp>
        <p:nvSpPr>
          <p:cNvPr id="6" name="Footer Placeholder 5">
            <a:extLst>
              <a:ext uri="{FF2B5EF4-FFF2-40B4-BE49-F238E27FC236}">
                <a16:creationId xmlns:a16="http://schemas.microsoft.com/office/drawing/2014/main" id="{47E5FF7C-B4CA-48C1-B1A5-2AA329D34317}"/>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473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C8DB6-2902-FB0F-5BA4-34F326C3AD68}"/>
              </a:ext>
            </a:extLst>
          </p:cNvPr>
          <p:cNvSpPr>
            <a:spLocks noGrp="1"/>
          </p:cNvSpPr>
          <p:nvPr>
            <p:ph type="dt" sz="half" idx="10"/>
          </p:nvPr>
        </p:nvSpPr>
        <p:spPr/>
        <p:txBody>
          <a:bodyPr/>
          <a:lstStyle/>
          <a:p>
            <a:r>
              <a:rPr lang="en-US"/>
              <a:t>7/14/20XX</a:t>
            </a:r>
            <a:endParaRPr lang="en-US" dirty="0"/>
          </a:p>
        </p:txBody>
      </p:sp>
      <p:sp>
        <p:nvSpPr>
          <p:cNvPr id="3" name="Footer Placeholder 2">
            <a:extLst>
              <a:ext uri="{FF2B5EF4-FFF2-40B4-BE49-F238E27FC236}">
                <a16:creationId xmlns:a16="http://schemas.microsoft.com/office/drawing/2014/main" id="{BD03EC38-9052-F598-A2EA-1D55D3ACAE05}"/>
              </a:ext>
            </a:extLst>
          </p:cNvPr>
          <p:cNvSpPr>
            <a:spLocks noGrp="1"/>
          </p:cNvSpPr>
          <p:nvPr>
            <p:ph type="ftr" sz="quarter" idx="11"/>
          </p:nvPr>
        </p:nvSpPr>
        <p:spPr/>
        <p:txBody>
          <a:bodyPr/>
          <a:lstStyle/>
          <a:p>
            <a:r>
              <a:rPr lang="en-US"/>
              <a:t>Pitch deck title</a:t>
            </a:r>
            <a:endParaRPr lang="en-US" dirty="0"/>
          </a:p>
        </p:txBody>
      </p:sp>
      <p:sp>
        <p:nvSpPr>
          <p:cNvPr id="4" name="Slide Number Placeholder 3">
            <a:extLst>
              <a:ext uri="{FF2B5EF4-FFF2-40B4-BE49-F238E27FC236}">
                <a16:creationId xmlns:a16="http://schemas.microsoft.com/office/drawing/2014/main" id="{686F06A4-C7AA-A83C-9D00-6D78D3CB759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7838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54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4730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87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8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6A9CEDC6-C07A-4AA6-A03A-799447ACA932}"/>
              </a:ext>
            </a:extLst>
          </p:cNvPr>
          <p:cNvSpPr>
            <a:spLocks noGrp="1"/>
          </p:cNvSpPr>
          <p:nvPr>
            <p:ph type="pic" sz="quarter" idx="13"/>
          </p:nvPr>
        </p:nvSpPr>
        <p:spPr>
          <a:xfrm>
            <a:off x="1524" y="0"/>
            <a:ext cx="12188952" cy="6858000"/>
          </a:xfrm>
          <a:custGeom>
            <a:avLst/>
            <a:gdLst>
              <a:gd name="connsiteX0" fmla="*/ 10025044 w 12188952"/>
              <a:gd name="connsiteY0" fmla="*/ 1464945 h 6858000"/>
              <a:gd name="connsiteX1" fmla="*/ 10025044 w 12188952"/>
              <a:gd name="connsiteY1" fmla="*/ 6219825 h 6858000"/>
              <a:gd name="connsiteX2" fmla="*/ 10253644 w 12188952"/>
              <a:gd name="connsiteY2" fmla="*/ 6219825 h 6858000"/>
              <a:gd name="connsiteX3" fmla="*/ 10253644 w 12188952"/>
              <a:gd name="connsiteY3" fmla="*/ 1464945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10025044" y="1464945"/>
                </a:moveTo>
                <a:lnTo>
                  <a:pt x="10025044" y="6219825"/>
                </a:lnTo>
                <a:lnTo>
                  <a:pt x="10253644" y="6219825"/>
                </a:lnTo>
                <a:lnTo>
                  <a:pt x="10253644" y="1464945"/>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7109C03-4D2D-4A2D-AC74-49353ED38B56}"/>
              </a:ext>
            </a:extLst>
          </p:cNvPr>
          <p:cNvSpPr>
            <a:spLocks noGrp="1"/>
          </p:cNvSpPr>
          <p:nvPr>
            <p:ph type="body" sz="quarter" idx="25"/>
          </p:nvPr>
        </p:nvSpPr>
        <p:spPr>
          <a:xfrm>
            <a:off x="0" y="1465263"/>
            <a:ext cx="10026650" cy="4754562"/>
          </a:xfrm>
          <a:solidFill>
            <a:schemeClr val="bg1">
              <a:alpha val="93000"/>
            </a:schemeClr>
          </a:solidFill>
        </p:spPr>
        <p:txBody>
          <a:bodyPr lIns="1005840" tIns="502920">
            <a:noAutofit/>
          </a:bodyPr>
          <a:lstStyle>
            <a:lvl1pPr marL="0" indent="0">
              <a:buNone/>
              <a:defRPr sz="1800" cap="all" baseline="0">
                <a:solidFill>
                  <a:schemeClr val="accent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365125"/>
            <a:ext cx="8562475" cy="1325563"/>
          </a:xfrm>
        </p:spPr>
        <p:txBody>
          <a:bodyPr/>
          <a:lstStyle>
            <a:lvl1pPr>
              <a:defRPr>
                <a:solidFill>
                  <a:schemeClr val="bg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bg1"/>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23" name="Text Placeholder 12">
            <a:extLst>
              <a:ext uri="{FF2B5EF4-FFF2-40B4-BE49-F238E27FC236}">
                <a16:creationId xmlns:a16="http://schemas.microsoft.com/office/drawing/2014/main" id="{9EDE4DA5-D561-434E-9452-95025C316A45}"/>
              </a:ext>
            </a:extLst>
          </p:cNvPr>
          <p:cNvSpPr>
            <a:spLocks noGrp="1"/>
          </p:cNvSpPr>
          <p:nvPr>
            <p:ph type="body" sz="quarter" idx="24" hasCustomPrompt="1"/>
          </p:nvPr>
        </p:nvSpPr>
        <p:spPr>
          <a:xfrm>
            <a:off x="10734040" y="-68580"/>
            <a:ext cx="1737360" cy="6858000"/>
          </a:xfrm>
        </p:spPr>
        <p:txBody>
          <a:bodyPr vert="vert270" anchor="t">
            <a:noAutofit/>
          </a:bodyPr>
          <a:lstStyle>
            <a:lvl1pPr marL="0" indent="0">
              <a:spcBef>
                <a:spcPts val="0"/>
              </a:spcBef>
              <a:buNone/>
              <a:defRPr sz="13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a:r>
              <a:rPr lang="en-US" dirty="0"/>
              <a:t>Problem</a:t>
            </a:r>
          </a:p>
        </p:txBody>
      </p:sp>
      <p:sp>
        <p:nvSpPr>
          <p:cNvPr id="27" name="Rectangle 26">
            <a:extLst>
              <a:ext uri="{FF2B5EF4-FFF2-40B4-BE49-F238E27FC236}">
                <a16:creationId xmlns:a16="http://schemas.microsoft.com/office/drawing/2014/main" id="{3A8936FC-DF00-4C6C-A5FA-13B0BFCC3E58}"/>
              </a:ext>
            </a:extLst>
          </p:cNvPr>
          <p:cNvSpPr/>
          <p:nvPr userDrawn="1"/>
        </p:nvSpPr>
        <p:spPr>
          <a:xfrm>
            <a:off x="10026568" y="1464945"/>
            <a:ext cx="228600" cy="4754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C25BE32D-3FC4-4B1B-808E-E2897BC2F70F}"/>
              </a:ext>
            </a:extLst>
          </p:cNvPr>
          <p:cNvSpPr>
            <a:spLocks noGrp="1"/>
          </p:cNvSpPr>
          <p:nvPr>
            <p:ph type="body" sz="quarter" idx="15" hasCustomPrompt="1"/>
          </p:nvPr>
        </p:nvSpPr>
        <p:spPr>
          <a:xfrm>
            <a:off x="914274" y="2242336"/>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5" name="Text Placeholder 10">
            <a:extLst>
              <a:ext uri="{FF2B5EF4-FFF2-40B4-BE49-F238E27FC236}">
                <a16:creationId xmlns:a16="http://schemas.microsoft.com/office/drawing/2014/main" id="{413E5A31-C8FF-4B6C-AE00-99F85789634D}"/>
              </a:ext>
            </a:extLst>
          </p:cNvPr>
          <p:cNvSpPr>
            <a:spLocks noGrp="1"/>
          </p:cNvSpPr>
          <p:nvPr>
            <p:ph type="body" sz="quarter" idx="16" hasCustomPrompt="1"/>
          </p:nvPr>
        </p:nvSpPr>
        <p:spPr>
          <a:xfrm>
            <a:off x="914525" y="3218688"/>
            <a:ext cx="388620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6" name="Text Placeholder 13">
            <a:extLst>
              <a:ext uri="{FF2B5EF4-FFF2-40B4-BE49-F238E27FC236}">
                <a16:creationId xmlns:a16="http://schemas.microsoft.com/office/drawing/2014/main" id="{99346137-3239-4162-9799-29D8E0B44CA8}"/>
              </a:ext>
            </a:extLst>
          </p:cNvPr>
          <p:cNvSpPr>
            <a:spLocks noGrp="1"/>
          </p:cNvSpPr>
          <p:nvPr>
            <p:ph type="body" sz="quarter" idx="17" hasCustomPrompt="1"/>
          </p:nvPr>
        </p:nvSpPr>
        <p:spPr>
          <a:xfrm>
            <a:off x="914399" y="3545967"/>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7" name="Text Placeholder 10">
            <a:extLst>
              <a:ext uri="{FF2B5EF4-FFF2-40B4-BE49-F238E27FC236}">
                <a16:creationId xmlns:a16="http://schemas.microsoft.com/office/drawing/2014/main" id="{BDD18F8A-C2BE-429D-BB7C-9390EEEE5261}"/>
              </a:ext>
            </a:extLst>
          </p:cNvPr>
          <p:cNvSpPr>
            <a:spLocks noGrp="1"/>
          </p:cNvSpPr>
          <p:nvPr>
            <p:ph type="body" sz="quarter" idx="18" hasCustomPrompt="1"/>
          </p:nvPr>
        </p:nvSpPr>
        <p:spPr>
          <a:xfrm>
            <a:off x="5590801" y="1916113"/>
            <a:ext cx="388620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8" name="Text Placeholder 13">
            <a:extLst>
              <a:ext uri="{FF2B5EF4-FFF2-40B4-BE49-F238E27FC236}">
                <a16:creationId xmlns:a16="http://schemas.microsoft.com/office/drawing/2014/main" id="{AFDC9EA4-0AAA-467C-9B89-6966F6E4BB03}"/>
              </a:ext>
            </a:extLst>
          </p:cNvPr>
          <p:cNvSpPr>
            <a:spLocks noGrp="1"/>
          </p:cNvSpPr>
          <p:nvPr>
            <p:ph type="body" sz="quarter" idx="19" hasCustomPrompt="1"/>
          </p:nvPr>
        </p:nvSpPr>
        <p:spPr>
          <a:xfrm>
            <a:off x="5590675" y="2242336"/>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9" name="Text Placeholder 10">
            <a:extLst>
              <a:ext uri="{FF2B5EF4-FFF2-40B4-BE49-F238E27FC236}">
                <a16:creationId xmlns:a16="http://schemas.microsoft.com/office/drawing/2014/main" id="{31ECD896-8F8E-404E-BBAD-FBFCBBE3DFEF}"/>
              </a:ext>
            </a:extLst>
          </p:cNvPr>
          <p:cNvSpPr>
            <a:spLocks noGrp="1"/>
          </p:cNvSpPr>
          <p:nvPr>
            <p:ph type="body" sz="quarter" idx="20" hasCustomPrompt="1"/>
          </p:nvPr>
        </p:nvSpPr>
        <p:spPr>
          <a:xfrm>
            <a:off x="5590801" y="3218688"/>
            <a:ext cx="388620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0" name="Text Placeholder 13">
            <a:extLst>
              <a:ext uri="{FF2B5EF4-FFF2-40B4-BE49-F238E27FC236}">
                <a16:creationId xmlns:a16="http://schemas.microsoft.com/office/drawing/2014/main" id="{6BEE435C-8719-41E1-838A-87FB6B0BA23C}"/>
              </a:ext>
            </a:extLst>
          </p:cNvPr>
          <p:cNvSpPr>
            <a:spLocks noGrp="1"/>
          </p:cNvSpPr>
          <p:nvPr>
            <p:ph type="body" sz="quarter" idx="21" hasCustomPrompt="1"/>
          </p:nvPr>
        </p:nvSpPr>
        <p:spPr>
          <a:xfrm>
            <a:off x="5590675" y="3545967"/>
            <a:ext cx="3886200" cy="914400"/>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1" name="Text Placeholder 10">
            <a:extLst>
              <a:ext uri="{FF2B5EF4-FFF2-40B4-BE49-F238E27FC236}">
                <a16:creationId xmlns:a16="http://schemas.microsoft.com/office/drawing/2014/main" id="{9DAC0554-380F-4627-9E3C-FCDA9EE3B9E8}"/>
              </a:ext>
            </a:extLst>
          </p:cNvPr>
          <p:cNvSpPr>
            <a:spLocks noGrp="1"/>
          </p:cNvSpPr>
          <p:nvPr>
            <p:ph type="body" sz="quarter" idx="22" hasCustomPrompt="1"/>
          </p:nvPr>
        </p:nvSpPr>
        <p:spPr>
          <a:xfrm>
            <a:off x="914525" y="4709160"/>
            <a:ext cx="388620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2" name="Text Placeholder 13">
            <a:extLst>
              <a:ext uri="{FF2B5EF4-FFF2-40B4-BE49-F238E27FC236}">
                <a16:creationId xmlns:a16="http://schemas.microsoft.com/office/drawing/2014/main" id="{32C9479E-1665-465C-9B07-8AC7E3F4B630}"/>
              </a:ext>
            </a:extLst>
          </p:cNvPr>
          <p:cNvSpPr>
            <a:spLocks noGrp="1"/>
          </p:cNvSpPr>
          <p:nvPr>
            <p:ph type="body" sz="quarter" idx="23" hasCustomPrompt="1"/>
          </p:nvPr>
        </p:nvSpPr>
        <p:spPr>
          <a:xfrm>
            <a:off x="914399" y="5036439"/>
            <a:ext cx="3886200" cy="737604"/>
          </a:xfrm>
        </p:spPr>
        <p:txBody>
          <a:bodyPr>
            <a:normAutofit/>
          </a:bodyPr>
          <a:lstStyle>
            <a:lvl1pPr marL="0" indent="0">
              <a:lnSpc>
                <a:spcPts val="2000"/>
              </a:lnSpc>
              <a:spcBef>
                <a:spcPts val="0"/>
              </a:spcBef>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Tree>
    <p:extLst>
      <p:ext uri="{BB962C8B-B14F-4D97-AF65-F5344CB8AC3E}">
        <p14:creationId xmlns:p14="http://schemas.microsoft.com/office/powerpoint/2010/main" val="2883616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2383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0741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9991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1650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442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968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71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067F4C-584F-4D26-A9F4-7E8E3F096140}"/>
              </a:ext>
              <a:ext uri="{C183D7F6-B498-43B3-948B-1728B52AA6E4}">
                <adec:decorative xmlns:adec="http://schemas.microsoft.com/office/drawing/2017/decorative" val="1"/>
              </a:ext>
            </a:extLst>
          </p:cNvPr>
          <p:cNvSpPr/>
          <p:nvPr userDrawn="1"/>
        </p:nvSpPr>
        <p:spPr>
          <a:xfrm>
            <a:off x="4159926" y="1569034"/>
            <a:ext cx="7193874"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0">
            <a:extLst>
              <a:ext uri="{FF2B5EF4-FFF2-40B4-BE49-F238E27FC236}">
                <a16:creationId xmlns:a16="http://schemas.microsoft.com/office/drawing/2014/main" id="{6C968367-11F9-40B5-B54F-1555B837CABC}"/>
              </a:ext>
            </a:extLst>
          </p:cNvPr>
          <p:cNvSpPr>
            <a:spLocks noGrp="1"/>
          </p:cNvSpPr>
          <p:nvPr>
            <p:ph type="pic" sz="quarter" idx="13"/>
          </p:nvPr>
        </p:nvSpPr>
        <p:spPr>
          <a:xfrm>
            <a:off x="933630" y="548640"/>
            <a:ext cx="4389120" cy="5760720"/>
          </a:xfrm>
          <a:solidFill>
            <a:schemeClr val="accent6">
              <a:lumMod val="20000"/>
              <a:lumOff val="8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155363" y="365125"/>
            <a:ext cx="5103007" cy="1325563"/>
          </a:xfrm>
        </p:spPr>
        <p:txBody>
          <a:bodyPr/>
          <a:lstStyle>
            <a:lvl1pPr>
              <a:defRPr>
                <a:solidFill>
                  <a:schemeClr val="tx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tx1">
                    <a:lumMod val="65000"/>
                    <a:lumOff val="3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tx1">
                    <a:lumMod val="65000"/>
                    <a:lumOff val="3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78C38614-0243-4ABA-A367-8875F339D658}"/>
              </a:ext>
            </a:extLst>
          </p:cNvPr>
          <p:cNvSpPr>
            <a:spLocks noGrp="1"/>
          </p:cNvSpPr>
          <p:nvPr>
            <p:ph type="body" sz="quarter" idx="14" hasCustomPrompt="1"/>
          </p:nvPr>
        </p:nvSpPr>
        <p:spPr>
          <a:xfrm>
            <a:off x="6153182" y="2093976"/>
            <a:ext cx="512064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4" name="Text Placeholder 13">
            <a:extLst>
              <a:ext uri="{FF2B5EF4-FFF2-40B4-BE49-F238E27FC236}">
                <a16:creationId xmlns:a16="http://schemas.microsoft.com/office/drawing/2014/main" id="{C25BE32D-3FC4-4B1B-808E-E2897BC2F70F}"/>
              </a:ext>
            </a:extLst>
          </p:cNvPr>
          <p:cNvSpPr>
            <a:spLocks noGrp="1"/>
          </p:cNvSpPr>
          <p:nvPr>
            <p:ph type="body" sz="quarter" idx="15" hasCustomPrompt="1"/>
          </p:nvPr>
        </p:nvSpPr>
        <p:spPr>
          <a:xfrm>
            <a:off x="6153056" y="2422684"/>
            <a:ext cx="5120640" cy="64008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5" name="Text Placeholder 10">
            <a:extLst>
              <a:ext uri="{FF2B5EF4-FFF2-40B4-BE49-F238E27FC236}">
                <a16:creationId xmlns:a16="http://schemas.microsoft.com/office/drawing/2014/main" id="{413E5A31-C8FF-4B6C-AE00-99F85789634D}"/>
              </a:ext>
            </a:extLst>
          </p:cNvPr>
          <p:cNvSpPr>
            <a:spLocks noGrp="1"/>
          </p:cNvSpPr>
          <p:nvPr>
            <p:ph type="body" sz="quarter" idx="16" hasCustomPrompt="1"/>
          </p:nvPr>
        </p:nvSpPr>
        <p:spPr>
          <a:xfrm>
            <a:off x="6153307" y="3227832"/>
            <a:ext cx="512064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16" name="Text Placeholder 13">
            <a:extLst>
              <a:ext uri="{FF2B5EF4-FFF2-40B4-BE49-F238E27FC236}">
                <a16:creationId xmlns:a16="http://schemas.microsoft.com/office/drawing/2014/main" id="{99346137-3239-4162-9799-29D8E0B44CA8}"/>
              </a:ext>
            </a:extLst>
          </p:cNvPr>
          <p:cNvSpPr>
            <a:spLocks noGrp="1"/>
          </p:cNvSpPr>
          <p:nvPr>
            <p:ph type="body" sz="quarter" idx="17" hasCustomPrompt="1"/>
          </p:nvPr>
        </p:nvSpPr>
        <p:spPr>
          <a:xfrm>
            <a:off x="6153181" y="3559290"/>
            <a:ext cx="5120640" cy="45720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1" name="Text Placeholder 10">
            <a:extLst>
              <a:ext uri="{FF2B5EF4-FFF2-40B4-BE49-F238E27FC236}">
                <a16:creationId xmlns:a16="http://schemas.microsoft.com/office/drawing/2014/main" id="{005E970C-F216-4C13-B637-2CD29EB1F737}"/>
              </a:ext>
            </a:extLst>
          </p:cNvPr>
          <p:cNvSpPr>
            <a:spLocks noGrp="1"/>
          </p:cNvSpPr>
          <p:nvPr>
            <p:ph type="body" sz="quarter" idx="18" hasCustomPrompt="1"/>
          </p:nvPr>
        </p:nvSpPr>
        <p:spPr>
          <a:xfrm>
            <a:off x="6149167" y="4059936"/>
            <a:ext cx="512064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2" name="Text Placeholder 13">
            <a:extLst>
              <a:ext uri="{FF2B5EF4-FFF2-40B4-BE49-F238E27FC236}">
                <a16:creationId xmlns:a16="http://schemas.microsoft.com/office/drawing/2014/main" id="{FD54B08D-52AA-478D-9A22-40F57CEFF5E6}"/>
              </a:ext>
            </a:extLst>
          </p:cNvPr>
          <p:cNvSpPr>
            <a:spLocks noGrp="1"/>
          </p:cNvSpPr>
          <p:nvPr>
            <p:ph type="body" sz="quarter" idx="19" hasCustomPrompt="1"/>
          </p:nvPr>
        </p:nvSpPr>
        <p:spPr>
          <a:xfrm>
            <a:off x="6149041" y="4388168"/>
            <a:ext cx="5120640" cy="64008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3" name="Text Placeholder 10">
            <a:extLst>
              <a:ext uri="{FF2B5EF4-FFF2-40B4-BE49-F238E27FC236}">
                <a16:creationId xmlns:a16="http://schemas.microsoft.com/office/drawing/2014/main" id="{78434772-1E65-4475-A328-95A7B2445794}"/>
              </a:ext>
            </a:extLst>
          </p:cNvPr>
          <p:cNvSpPr>
            <a:spLocks noGrp="1"/>
          </p:cNvSpPr>
          <p:nvPr>
            <p:ph type="body" sz="quarter" idx="20" hasCustomPrompt="1"/>
          </p:nvPr>
        </p:nvSpPr>
        <p:spPr>
          <a:xfrm>
            <a:off x="6149292" y="5202936"/>
            <a:ext cx="5120640" cy="320040"/>
          </a:xfrm>
        </p:spPr>
        <p:txBody>
          <a:bodyPr>
            <a:noAutofit/>
          </a:bodyPr>
          <a:lstStyle>
            <a:lvl1pPr marL="0" indent="0">
              <a:buNone/>
              <a:defRPr sz="1800" cap="all" baseline="0">
                <a:solidFill>
                  <a:schemeClr val="accent1"/>
                </a:solidFill>
                <a:latin typeface="+mj-lt"/>
              </a:defRPr>
            </a:lvl1pPr>
            <a:lvl2pPr marL="457200" indent="0">
              <a:buNone/>
              <a:defRPr sz="2000">
                <a:solidFill>
                  <a:schemeClr val="accent1"/>
                </a:solidFill>
                <a:latin typeface="+mj-lt"/>
              </a:defRPr>
            </a:lvl2pPr>
            <a:lvl3pPr marL="914400" indent="0">
              <a:buNone/>
              <a:defRPr sz="2000">
                <a:solidFill>
                  <a:schemeClr val="accent1"/>
                </a:solidFill>
                <a:latin typeface="+mj-lt"/>
              </a:defRPr>
            </a:lvl3pPr>
            <a:lvl4pPr marL="1371600" indent="0">
              <a:buNone/>
              <a:defRPr sz="2000">
                <a:solidFill>
                  <a:schemeClr val="accent1"/>
                </a:solidFill>
                <a:latin typeface="+mj-lt"/>
              </a:defRPr>
            </a:lvl4pPr>
            <a:lvl5pPr marL="1828800" indent="0">
              <a:buNone/>
              <a:defRPr sz="2000">
                <a:solidFill>
                  <a:schemeClr val="accent1"/>
                </a:solidFill>
                <a:latin typeface="+mj-lt"/>
              </a:defRPr>
            </a:lvl5pPr>
          </a:lstStyle>
          <a:p>
            <a:pPr lvl="0"/>
            <a:r>
              <a:rPr lang="en-US" dirty="0"/>
              <a:t>CLICK TO EDIT TEXT</a:t>
            </a:r>
          </a:p>
        </p:txBody>
      </p:sp>
      <p:sp>
        <p:nvSpPr>
          <p:cNvPr id="24" name="Text Placeholder 13">
            <a:extLst>
              <a:ext uri="{FF2B5EF4-FFF2-40B4-BE49-F238E27FC236}">
                <a16:creationId xmlns:a16="http://schemas.microsoft.com/office/drawing/2014/main" id="{16497897-EF41-49AE-B577-23E1843D2DEA}"/>
              </a:ext>
            </a:extLst>
          </p:cNvPr>
          <p:cNvSpPr>
            <a:spLocks noGrp="1"/>
          </p:cNvSpPr>
          <p:nvPr>
            <p:ph type="body" sz="quarter" idx="21" hasCustomPrompt="1"/>
          </p:nvPr>
        </p:nvSpPr>
        <p:spPr>
          <a:xfrm>
            <a:off x="6149166" y="5535502"/>
            <a:ext cx="5120640" cy="640080"/>
          </a:xfrm>
        </p:spPr>
        <p:txBody>
          <a:bodyPr>
            <a:normAutofit/>
          </a:bodyPr>
          <a:lstStyle>
            <a:lvl1pPr marL="0" indent="0">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Tree>
    <p:extLst>
      <p:ext uri="{BB962C8B-B14F-4D97-AF65-F5344CB8AC3E}">
        <p14:creationId xmlns:p14="http://schemas.microsoft.com/office/powerpoint/2010/main" val="130744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2412796-7042-4809-B0D2-CA19D0001B30}"/>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2560590 h 6858000"/>
              <a:gd name="connsiteX5" fmla="*/ 4876038 w 12188952"/>
              <a:gd name="connsiteY5" fmla="*/ 2560590 h 6858000"/>
              <a:gd name="connsiteX6" fmla="*/ 4876038 w 12188952"/>
              <a:gd name="connsiteY6" fmla="*/ 2331990 h 6858000"/>
              <a:gd name="connsiteX7" fmla="*/ 0 w 12188952"/>
              <a:gd name="connsiteY7" fmla="*/ 23319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2560590"/>
                </a:lnTo>
                <a:lnTo>
                  <a:pt x="4876038" y="2560590"/>
                </a:lnTo>
                <a:lnTo>
                  <a:pt x="4876038" y="2331990"/>
                </a:lnTo>
                <a:lnTo>
                  <a:pt x="0" y="233199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858957"/>
            <a:ext cx="4032504" cy="1325563"/>
          </a:xfrm>
        </p:spPr>
        <p:txBody>
          <a:bodyPr/>
          <a:lstStyle>
            <a:lvl1pPr algn="r">
              <a:defRPr>
                <a:solidFill>
                  <a:schemeClr val="bg1"/>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bg1"/>
                </a:solidFill>
              </a:defRPr>
            </a:lvl1p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9DD0C4E2-C56D-415A-A93E-7E5A3DD9BBEA}"/>
              </a:ext>
            </a:extLst>
          </p:cNvPr>
          <p:cNvSpPr>
            <a:spLocks noGrp="1"/>
          </p:cNvSpPr>
          <p:nvPr>
            <p:ph type="body" sz="quarter" idx="14" hasCustomPrompt="1"/>
          </p:nvPr>
        </p:nvSpPr>
        <p:spPr>
          <a:xfrm>
            <a:off x="5638800" y="1173329"/>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3" name="Text Placeholder 12">
            <a:extLst>
              <a:ext uri="{FF2B5EF4-FFF2-40B4-BE49-F238E27FC236}">
                <a16:creationId xmlns:a16="http://schemas.microsoft.com/office/drawing/2014/main" id="{63466F58-8094-496E-8FA6-A2A07D706ECA}"/>
              </a:ext>
            </a:extLst>
          </p:cNvPr>
          <p:cNvSpPr>
            <a:spLocks noGrp="1"/>
          </p:cNvSpPr>
          <p:nvPr>
            <p:ph type="body" sz="quarter" idx="15" hasCustomPrompt="1"/>
          </p:nvPr>
        </p:nvSpPr>
        <p:spPr>
          <a:xfrm>
            <a:off x="5638800" y="1522412"/>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4" name="Text Placeholder 10">
            <a:extLst>
              <a:ext uri="{FF2B5EF4-FFF2-40B4-BE49-F238E27FC236}">
                <a16:creationId xmlns:a16="http://schemas.microsoft.com/office/drawing/2014/main" id="{35CDA3A0-B53D-4D18-9792-E99DB7DFDFCD}"/>
              </a:ext>
            </a:extLst>
          </p:cNvPr>
          <p:cNvSpPr>
            <a:spLocks noGrp="1"/>
          </p:cNvSpPr>
          <p:nvPr>
            <p:ph type="body" sz="quarter" idx="16" hasCustomPrompt="1"/>
          </p:nvPr>
        </p:nvSpPr>
        <p:spPr>
          <a:xfrm>
            <a:off x="5638800" y="2743993"/>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5" name="Text Placeholder 12">
            <a:extLst>
              <a:ext uri="{FF2B5EF4-FFF2-40B4-BE49-F238E27FC236}">
                <a16:creationId xmlns:a16="http://schemas.microsoft.com/office/drawing/2014/main" id="{FEDD6309-46B2-4D7D-A1E2-8F04609BF7B3}"/>
              </a:ext>
            </a:extLst>
          </p:cNvPr>
          <p:cNvSpPr>
            <a:spLocks noGrp="1"/>
          </p:cNvSpPr>
          <p:nvPr>
            <p:ph type="body" sz="quarter" idx="17" hasCustomPrompt="1"/>
          </p:nvPr>
        </p:nvSpPr>
        <p:spPr>
          <a:xfrm>
            <a:off x="5638800" y="3074026"/>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6" name="Text Placeholder 10">
            <a:extLst>
              <a:ext uri="{FF2B5EF4-FFF2-40B4-BE49-F238E27FC236}">
                <a16:creationId xmlns:a16="http://schemas.microsoft.com/office/drawing/2014/main" id="{DF7E20CD-913D-437E-9659-9C125387ECA7}"/>
              </a:ext>
            </a:extLst>
          </p:cNvPr>
          <p:cNvSpPr>
            <a:spLocks noGrp="1"/>
          </p:cNvSpPr>
          <p:nvPr>
            <p:ph type="body" sz="quarter" idx="18" hasCustomPrompt="1"/>
          </p:nvPr>
        </p:nvSpPr>
        <p:spPr>
          <a:xfrm>
            <a:off x="8686038" y="1182807"/>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7" name="Text Placeholder 12">
            <a:extLst>
              <a:ext uri="{FF2B5EF4-FFF2-40B4-BE49-F238E27FC236}">
                <a16:creationId xmlns:a16="http://schemas.microsoft.com/office/drawing/2014/main" id="{DB390311-D71A-47E1-A6A4-FC519992545C}"/>
              </a:ext>
            </a:extLst>
          </p:cNvPr>
          <p:cNvSpPr>
            <a:spLocks noGrp="1"/>
          </p:cNvSpPr>
          <p:nvPr>
            <p:ph type="body" sz="quarter" idx="19" hasCustomPrompt="1"/>
          </p:nvPr>
        </p:nvSpPr>
        <p:spPr>
          <a:xfrm>
            <a:off x="8686038" y="1531890"/>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18" name="Text Placeholder 10">
            <a:extLst>
              <a:ext uri="{FF2B5EF4-FFF2-40B4-BE49-F238E27FC236}">
                <a16:creationId xmlns:a16="http://schemas.microsoft.com/office/drawing/2014/main" id="{A6F112C5-2301-4903-8FFC-3D13F2BD7D9F}"/>
              </a:ext>
            </a:extLst>
          </p:cNvPr>
          <p:cNvSpPr>
            <a:spLocks noGrp="1"/>
          </p:cNvSpPr>
          <p:nvPr>
            <p:ph type="body" sz="quarter" idx="20" hasCustomPrompt="1"/>
          </p:nvPr>
        </p:nvSpPr>
        <p:spPr>
          <a:xfrm>
            <a:off x="8686038" y="2753471"/>
            <a:ext cx="2743200" cy="365760"/>
          </a:xfrm>
        </p:spPr>
        <p:txBody>
          <a:bodyPr>
            <a:noAutofit/>
          </a:bodyPr>
          <a:lstStyle>
            <a:lvl1pPr marL="0" indent="0">
              <a:buNone/>
              <a:defRPr sz="1800" cap="all" baseline="0">
                <a:solidFill>
                  <a:schemeClr val="bg1"/>
                </a:solidFill>
                <a:latin typeface="+mj-lt"/>
              </a:defRPr>
            </a:lvl1pPr>
            <a:lvl2pPr marL="457200" indent="0">
              <a:buNone/>
              <a:defRPr sz="1800">
                <a:latin typeface="+mj-lt"/>
              </a:defRPr>
            </a:lvl2pPr>
            <a:lvl3pPr marL="914400" indent="0">
              <a:buNone/>
              <a:defRPr sz="1800">
                <a:latin typeface="+mj-lt"/>
              </a:defRPr>
            </a:lvl3pPr>
            <a:lvl4pPr marL="1371600" indent="0">
              <a:buNone/>
              <a:defRPr sz="1800">
                <a:latin typeface="+mj-lt"/>
              </a:defRPr>
            </a:lvl4pPr>
            <a:lvl5pPr marL="1828800" indent="0">
              <a:buNone/>
              <a:defRPr sz="1800">
                <a:latin typeface="+mj-lt"/>
              </a:defRPr>
            </a:lvl5pPr>
          </a:lstStyle>
          <a:p>
            <a:pPr lvl="0"/>
            <a:r>
              <a:rPr lang="en-US" dirty="0"/>
              <a:t>Click to edit subtitle</a:t>
            </a:r>
          </a:p>
        </p:txBody>
      </p:sp>
      <p:sp>
        <p:nvSpPr>
          <p:cNvPr id="19" name="Text Placeholder 12">
            <a:extLst>
              <a:ext uri="{FF2B5EF4-FFF2-40B4-BE49-F238E27FC236}">
                <a16:creationId xmlns:a16="http://schemas.microsoft.com/office/drawing/2014/main" id="{867721ED-86DF-4220-A638-CB65E0B5B126}"/>
              </a:ext>
            </a:extLst>
          </p:cNvPr>
          <p:cNvSpPr>
            <a:spLocks noGrp="1"/>
          </p:cNvSpPr>
          <p:nvPr>
            <p:ph type="body" sz="quarter" idx="21" hasCustomPrompt="1"/>
          </p:nvPr>
        </p:nvSpPr>
        <p:spPr>
          <a:xfrm>
            <a:off x="8686038" y="3083504"/>
            <a:ext cx="2743200" cy="914400"/>
          </a:xfrm>
        </p:spPr>
        <p:txBody>
          <a:bodyPr>
            <a:noAutofit/>
          </a:bodyPr>
          <a:lstStyle>
            <a:lvl1pPr marL="0" indent="0">
              <a:lnSpc>
                <a:spcPts val="2000"/>
              </a:lnSpc>
              <a:spcBef>
                <a:spcPts val="0"/>
              </a:spcBef>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text</a:t>
            </a:r>
          </a:p>
        </p:txBody>
      </p:sp>
      <p:sp>
        <p:nvSpPr>
          <p:cNvPr id="23" name="Rectangle 22">
            <a:extLst>
              <a:ext uri="{FF2B5EF4-FFF2-40B4-BE49-F238E27FC236}">
                <a16:creationId xmlns:a16="http://schemas.microsoft.com/office/drawing/2014/main" id="{5620BB15-729F-4427-9DF3-6861F012AED2}"/>
              </a:ext>
              <a:ext uri="{C183D7F6-B498-43B3-948B-1728B52AA6E4}">
                <adec:decorative xmlns:adec="http://schemas.microsoft.com/office/drawing/2017/decorative" val="1"/>
              </a:ext>
            </a:extLst>
          </p:cNvPr>
          <p:cNvSpPr/>
          <p:nvPr userDrawn="1"/>
        </p:nvSpPr>
        <p:spPr>
          <a:xfrm>
            <a:off x="0" y="2331990"/>
            <a:ext cx="4877562"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7E32A88-04B9-4879-A7DA-64134B3784C4}"/>
              </a:ext>
            </a:extLst>
          </p:cNvPr>
          <p:cNvSpPr>
            <a:spLocks noGrp="1"/>
          </p:cNvSpPr>
          <p:nvPr>
            <p:ph type="pic" sz="quarter" idx="13"/>
          </p:nvPr>
        </p:nvSpPr>
        <p:spPr>
          <a:xfrm>
            <a:off x="228600" y="0"/>
            <a:ext cx="11961876" cy="6858000"/>
          </a:xfrm>
          <a:custGeom>
            <a:avLst/>
            <a:gdLst>
              <a:gd name="connsiteX0" fmla="*/ 0 w 11961876"/>
              <a:gd name="connsiteY0" fmla="*/ 0 h 6858000"/>
              <a:gd name="connsiteX1" fmla="*/ 11961876 w 11961876"/>
              <a:gd name="connsiteY1" fmla="*/ 0 h 6858000"/>
              <a:gd name="connsiteX2" fmla="*/ 11961876 w 11961876"/>
              <a:gd name="connsiteY2" fmla="*/ 6858000 h 6858000"/>
              <a:gd name="connsiteX3" fmla="*/ 0 w 119618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61876" h="6858000">
                <a:moveTo>
                  <a:pt x="0" y="0"/>
                </a:moveTo>
                <a:lnTo>
                  <a:pt x="11961876" y="0"/>
                </a:lnTo>
                <a:lnTo>
                  <a:pt x="11961876"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398" y="365760"/>
            <a:ext cx="6400800" cy="1325563"/>
          </a:xfrm>
        </p:spPr>
        <p:txBody>
          <a:body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914401" y="2000292"/>
            <a:ext cx="3162299" cy="3409907"/>
          </a:xfrm>
        </p:spPr>
        <p:txBody>
          <a:bodyPr>
            <a:normAutofit/>
          </a:bodyPr>
          <a:lstStyle>
            <a:lvl1pPr marL="0" indent="0">
              <a:lnSpc>
                <a:spcPts val="2400"/>
              </a:lnSpc>
              <a:spcBef>
                <a:spcPts val="0"/>
              </a:spcBef>
              <a:buNone/>
              <a:defRPr sz="18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7/14/20XX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1" name="Rectangle 10">
            <a:extLst>
              <a:ext uri="{FF2B5EF4-FFF2-40B4-BE49-F238E27FC236}">
                <a16:creationId xmlns:a16="http://schemas.microsoft.com/office/drawing/2014/main" id="{E5FFA2B6-6061-4DC2-8233-A48FB7AA8F27}"/>
              </a:ext>
              <a:ext uri="{C183D7F6-B498-43B3-948B-1728B52AA6E4}">
                <adec:decorative xmlns:adec="http://schemas.microsoft.com/office/drawing/2017/decorative" val="1"/>
              </a:ext>
            </a:extLst>
          </p:cNvPr>
          <p:cNvSpPr/>
          <p:nvPr userDrawn="1"/>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2">
            <a:extLst>
              <a:ext uri="{FF2B5EF4-FFF2-40B4-BE49-F238E27FC236}">
                <a16:creationId xmlns:a16="http://schemas.microsoft.com/office/drawing/2014/main" id="{4A219D8E-BB95-4BDA-98A2-097D1BFA7494}"/>
              </a:ext>
            </a:extLst>
          </p:cNvPr>
          <p:cNvSpPr>
            <a:spLocks noGrp="1"/>
          </p:cNvSpPr>
          <p:nvPr>
            <p:ph type="body" sz="quarter" idx="14" hasCustomPrompt="1"/>
          </p:nvPr>
        </p:nvSpPr>
        <p:spPr>
          <a:xfrm>
            <a:off x="5239512" y="5513832"/>
            <a:ext cx="6958584" cy="1371600"/>
          </a:xfrm>
        </p:spPr>
        <p:txBody>
          <a:bodyPr vert="horz" bIns="0" anchor="t">
            <a:noAutofit/>
          </a:bodyPr>
          <a:lstStyle>
            <a:lvl1pPr marL="0" indent="0" algn="r">
              <a:lnSpc>
                <a:spcPct val="100000"/>
              </a:lnSpc>
              <a:spcBef>
                <a:spcPts val="0"/>
              </a:spcBef>
              <a:buNone/>
              <a:defRPr sz="11000" cap="all" baseline="0">
                <a:solidFill>
                  <a:schemeClr val="bg1">
                    <a:lumMod val="95000"/>
                  </a:schemeClr>
                </a:solidFill>
                <a:latin typeface="Source Sans Pro ExtraLight" panose="020B0303030403020204" pitchFamily="34" charset="0"/>
                <a:ea typeface="Source Sans Pro ExtraLight" panose="020B0303030403020204" pitchFamily="34" charset="0"/>
              </a:defRPr>
            </a:lvl1pPr>
          </a:lstStyle>
          <a:p>
            <a:pPr lvl="0"/>
            <a:r>
              <a:rPr lang="en-US" dirty="0"/>
              <a:t>Benefits</a:t>
            </a:r>
          </a:p>
        </p:txBody>
      </p:sp>
    </p:spTree>
    <p:extLst>
      <p:ext uri="{BB962C8B-B14F-4D97-AF65-F5344CB8AC3E}">
        <p14:creationId xmlns:p14="http://schemas.microsoft.com/office/powerpoint/2010/main" val="22784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5A412B8-4256-47AC-A275-1AC354C4C6E9}"/>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4926523 h 6858000"/>
              <a:gd name="connsiteX5" fmla="*/ 9142476 w 12188952"/>
              <a:gd name="connsiteY5" fmla="*/ 4926523 h 6858000"/>
              <a:gd name="connsiteX6" fmla="*/ 9142476 w 12188952"/>
              <a:gd name="connsiteY6" fmla="*/ 4697923 h 6858000"/>
              <a:gd name="connsiteX7" fmla="*/ 0 w 12188952"/>
              <a:gd name="connsiteY7" fmla="*/ 4697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4926523"/>
                </a:lnTo>
                <a:lnTo>
                  <a:pt x="9142476" y="4926523"/>
                </a:lnTo>
                <a:lnTo>
                  <a:pt x="9142476" y="4697923"/>
                </a:lnTo>
                <a:lnTo>
                  <a:pt x="0" y="4697923"/>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5084064"/>
            <a:ext cx="8311896" cy="1049254"/>
          </a:xfrm>
        </p:spPr>
        <p:txBody>
          <a:bodyPr anchor="b">
            <a:normAutofit/>
          </a:bodyPr>
          <a:lstStyle>
            <a:lvl1pPr algn="r">
              <a:defRPr sz="4800">
                <a:solidFill>
                  <a:schemeClr val="bg1"/>
                </a:solidFill>
              </a:defRPr>
            </a:lvl1pPr>
          </a:lstStyle>
          <a:p>
            <a:r>
              <a:rPr lang="en-US" dirty="0"/>
              <a:t>CLICK TO EDIT TITLE</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7/14/20XX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0" name="Rectangle 9">
            <a:extLst>
              <a:ext uri="{FF2B5EF4-FFF2-40B4-BE49-F238E27FC236}">
                <a16:creationId xmlns:a16="http://schemas.microsoft.com/office/drawing/2014/main" id="{2DBCBD4E-87D0-4BA6-A1B4-3DC9452A36AB}"/>
              </a:ext>
              <a:ext uri="{C183D7F6-B498-43B3-948B-1728B52AA6E4}">
                <adec:decorative xmlns:adec="http://schemas.microsoft.com/office/drawing/2017/decorative" val="1"/>
              </a:ext>
            </a:extLst>
          </p:cNvPr>
          <p:cNvSpPr/>
          <p:nvPr userDrawn="1"/>
        </p:nvSpPr>
        <p:spPr>
          <a:xfrm>
            <a:off x="0" y="4697923"/>
            <a:ext cx="91440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165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B695704B-E527-4A3C-9B8B-CDEB8724F0F9}"/>
              </a:ext>
            </a:extLst>
          </p:cNvPr>
          <p:cNvSpPr>
            <a:spLocks noGrp="1"/>
          </p:cNvSpPr>
          <p:nvPr>
            <p:ph type="pic" sz="quarter" idx="13"/>
          </p:nvPr>
        </p:nvSpPr>
        <p:spPr>
          <a:xfrm>
            <a:off x="1524" y="0"/>
            <a:ext cx="12188952" cy="6858000"/>
          </a:xfrm>
          <a:custGeom>
            <a:avLst/>
            <a:gdLst>
              <a:gd name="connsiteX0" fmla="*/ 7789164 w 12188952"/>
              <a:gd name="connsiteY0" fmla="*/ 2258568 h 6858000"/>
              <a:gd name="connsiteX1" fmla="*/ 7789164 w 12188952"/>
              <a:gd name="connsiteY1" fmla="*/ 2487168 h 6858000"/>
              <a:gd name="connsiteX2" fmla="*/ 10715244 w 12188952"/>
              <a:gd name="connsiteY2" fmla="*/ 2487168 h 6858000"/>
              <a:gd name="connsiteX3" fmla="*/ 10715244 w 12188952"/>
              <a:gd name="connsiteY3" fmla="*/ 2258568 h 6858000"/>
              <a:gd name="connsiteX4" fmla="*/ 4634484 w 12188952"/>
              <a:gd name="connsiteY4" fmla="*/ 2258568 h 6858000"/>
              <a:gd name="connsiteX5" fmla="*/ 4634484 w 12188952"/>
              <a:gd name="connsiteY5" fmla="*/ 2487168 h 6858000"/>
              <a:gd name="connsiteX6" fmla="*/ 7560564 w 12188952"/>
              <a:gd name="connsiteY6" fmla="*/ 2487168 h 6858000"/>
              <a:gd name="connsiteX7" fmla="*/ 7560564 w 12188952"/>
              <a:gd name="connsiteY7" fmla="*/ 2258568 h 6858000"/>
              <a:gd name="connsiteX8" fmla="*/ 1443228 w 12188952"/>
              <a:gd name="connsiteY8" fmla="*/ 2258568 h 6858000"/>
              <a:gd name="connsiteX9" fmla="*/ 1443228 w 12188952"/>
              <a:gd name="connsiteY9" fmla="*/ 2487168 h 6858000"/>
              <a:gd name="connsiteX10" fmla="*/ 4369308 w 12188952"/>
              <a:gd name="connsiteY10" fmla="*/ 2487168 h 6858000"/>
              <a:gd name="connsiteX11" fmla="*/ 4369308 w 12188952"/>
              <a:gd name="connsiteY11" fmla="*/ 2258568 h 6858000"/>
              <a:gd name="connsiteX12" fmla="*/ 0 w 12188952"/>
              <a:gd name="connsiteY12" fmla="*/ 0 h 6858000"/>
              <a:gd name="connsiteX13" fmla="*/ 12188952 w 12188952"/>
              <a:gd name="connsiteY13" fmla="*/ 0 h 6858000"/>
              <a:gd name="connsiteX14" fmla="*/ 12188952 w 12188952"/>
              <a:gd name="connsiteY14" fmla="*/ 6858000 h 6858000"/>
              <a:gd name="connsiteX15" fmla="*/ 0 w 12188952"/>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88952" h="6858000">
                <a:moveTo>
                  <a:pt x="7789164" y="2258568"/>
                </a:moveTo>
                <a:lnTo>
                  <a:pt x="7789164" y="2487168"/>
                </a:lnTo>
                <a:lnTo>
                  <a:pt x="10715244" y="2487168"/>
                </a:lnTo>
                <a:lnTo>
                  <a:pt x="10715244" y="2258568"/>
                </a:lnTo>
                <a:close/>
                <a:moveTo>
                  <a:pt x="4634484" y="2258568"/>
                </a:moveTo>
                <a:lnTo>
                  <a:pt x="4634484" y="2487168"/>
                </a:lnTo>
                <a:lnTo>
                  <a:pt x="7560564" y="2487168"/>
                </a:lnTo>
                <a:lnTo>
                  <a:pt x="7560564" y="2258568"/>
                </a:lnTo>
                <a:close/>
                <a:moveTo>
                  <a:pt x="1443228" y="2258568"/>
                </a:moveTo>
                <a:lnTo>
                  <a:pt x="1443228" y="2487168"/>
                </a:lnTo>
                <a:lnTo>
                  <a:pt x="4369308" y="2487168"/>
                </a:lnTo>
                <a:lnTo>
                  <a:pt x="4369308" y="2258568"/>
                </a:lnTo>
                <a:close/>
                <a:moveTo>
                  <a:pt x="0" y="0"/>
                </a:moveTo>
                <a:lnTo>
                  <a:pt x="12188952" y="0"/>
                </a:lnTo>
                <a:lnTo>
                  <a:pt x="12188952" y="6858000"/>
                </a:lnTo>
                <a:lnTo>
                  <a:pt x="0" y="6858000"/>
                </a:lnTo>
                <a:close/>
              </a:path>
            </a:pathLst>
          </a:custGeom>
          <a:solidFill>
            <a:schemeClr val="accent6">
              <a:lumMod val="20000"/>
              <a:lumOff val="80000"/>
            </a:schemeClr>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bg1"/>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bg1"/>
                </a:solidFill>
              </a:defRPr>
            </a:lvl1pPr>
          </a:lstStyle>
          <a:p>
            <a:fld id="{19B51A1E-902D-48AF-9020-955120F399B6}" type="slidenum">
              <a:rPr lang="en-ZA" smtClean="0"/>
              <a:pPr/>
              <a:t>‹#›</a:t>
            </a:fld>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444752" y="2487165"/>
            <a:ext cx="2926080" cy="2714379"/>
          </a:xfrm>
          <a:solidFill>
            <a:schemeClr val="bg1">
              <a:alpha val="85000"/>
            </a:schemeClr>
          </a:solidFill>
        </p:spPr>
        <p:txBody>
          <a:bodyPr tIns="429768">
            <a:noAutofit/>
          </a:bodyPr>
          <a:lstStyle>
            <a:lvl1pPr marL="0" indent="0" algn="ctr">
              <a:buFont typeface="Arial" panose="020B0604020202020204" pitchFamily="34" charset="0"/>
              <a:buNone/>
              <a:defRPr sz="1800" cap="all" baseline="0">
                <a:solidFill>
                  <a:schemeClr val="accent1"/>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673352" y="3374136"/>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636008" y="2487165"/>
            <a:ext cx="2926080" cy="2715768"/>
          </a:xfrm>
          <a:solidFill>
            <a:schemeClr val="bg1">
              <a:alpha val="85000"/>
            </a:schemeClr>
          </a:solidFill>
        </p:spPr>
        <p:txBody>
          <a:bodyPr tIns="429768"/>
          <a:lstStyle>
            <a:lvl1pPr marL="0" indent="0" algn="ctr">
              <a:buFont typeface="Arial" panose="020B0604020202020204" pitchFamily="34" charset="0"/>
              <a:buNone/>
              <a:defRPr sz="1800" cap="all" baseline="0">
                <a:solidFill>
                  <a:schemeClr val="accent1"/>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873775" y="3374136"/>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790688" y="2487165"/>
            <a:ext cx="2926080" cy="2715768"/>
          </a:xfrm>
          <a:solidFill>
            <a:schemeClr val="bg1">
              <a:alpha val="85000"/>
            </a:schemeClr>
          </a:solidFill>
        </p:spPr>
        <p:txBody>
          <a:bodyPr tIns="429768"/>
          <a:lstStyle>
            <a:lvl1pPr marL="0" indent="0" algn="ctr">
              <a:buFont typeface="Arial" panose="020B0604020202020204" pitchFamily="34" charset="0"/>
              <a:buNone/>
              <a:defRPr sz="1800" cap="all" baseline="0">
                <a:solidFill>
                  <a:schemeClr val="accent1"/>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8019288" y="3374136"/>
            <a:ext cx="2468880" cy="1371600"/>
          </a:xfrm>
        </p:spPr>
        <p:txBody>
          <a:bodyPr/>
          <a:lstStyle>
            <a:lvl1pPr marL="0" indent="0" algn="ctr">
              <a:lnSpc>
                <a:spcPts val="2200"/>
              </a:lnSpc>
              <a:spcBef>
                <a:spcPts val="0"/>
              </a:spcBef>
              <a:buNone/>
              <a:defRPr sz="1400">
                <a:solidFill>
                  <a:schemeClr val="tx1"/>
                </a:solidFill>
              </a:defRPr>
            </a:lvl1pPr>
          </a:lstStyle>
          <a:p>
            <a:pPr lvl="0"/>
            <a:r>
              <a:rPr lang="en-US" dirty="0"/>
              <a:t>Bullet Description</a:t>
            </a:r>
            <a:endParaRPr lang="en-ZA" dirty="0"/>
          </a:p>
        </p:txBody>
      </p:sp>
      <p:sp>
        <p:nvSpPr>
          <p:cNvPr id="16" name="Date Placeholder 4">
            <a:extLst>
              <a:ext uri="{FF2B5EF4-FFF2-40B4-BE49-F238E27FC236}">
                <a16:creationId xmlns:a16="http://schemas.microsoft.com/office/drawing/2014/main" id="{C0256D1E-8A29-4C0A-8641-E823E877CF86}"/>
              </a:ext>
            </a:extLst>
          </p:cNvPr>
          <p:cNvSpPr>
            <a:spLocks noGrp="1"/>
          </p:cNvSpPr>
          <p:nvPr>
            <p:ph type="dt" sz="half" idx="39"/>
          </p:nvPr>
        </p:nvSpPr>
        <p:spPr>
          <a:xfrm>
            <a:off x="838200" y="6356350"/>
            <a:ext cx="2743200" cy="365125"/>
          </a:xfrm>
        </p:spPr>
        <p:txBody>
          <a:bodyPr/>
          <a:lstStyle>
            <a:lvl1pPr>
              <a:defRPr>
                <a:solidFill>
                  <a:schemeClr val="bg1"/>
                </a:solidFill>
              </a:defRPr>
            </a:lvl1pPr>
          </a:lstStyle>
          <a:p>
            <a:r>
              <a:rPr lang="en-US" dirty="0"/>
              <a:t>7/14/20XX</a:t>
            </a:r>
          </a:p>
        </p:txBody>
      </p:sp>
      <p:sp>
        <p:nvSpPr>
          <p:cNvPr id="26" name="Rectangle 25">
            <a:extLst>
              <a:ext uri="{FF2B5EF4-FFF2-40B4-BE49-F238E27FC236}">
                <a16:creationId xmlns:a16="http://schemas.microsoft.com/office/drawing/2014/main" id="{370B45ED-DCCD-4701-9ACC-9C83B74D1710}"/>
              </a:ext>
              <a:ext uri="{C183D7F6-B498-43B3-948B-1728B52AA6E4}">
                <adec:decorative xmlns:adec="http://schemas.microsoft.com/office/drawing/2017/decorative" val="1"/>
              </a:ext>
            </a:extLst>
          </p:cNvPr>
          <p:cNvSpPr/>
          <p:nvPr userDrawn="1"/>
        </p:nvSpPr>
        <p:spPr>
          <a:xfrm>
            <a:off x="1444752" y="2258568"/>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9508955-3B0C-44CA-B1F9-AD0E70CDB035}"/>
              </a:ext>
              <a:ext uri="{C183D7F6-B498-43B3-948B-1728B52AA6E4}">
                <adec:decorative xmlns:adec="http://schemas.microsoft.com/office/drawing/2017/decorative" val="1"/>
              </a:ext>
            </a:extLst>
          </p:cNvPr>
          <p:cNvSpPr/>
          <p:nvPr userDrawn="1"/>
        </p:nvSpPr>
        <p:spPr>
          <a:xfrm>
            <a:off x="4636008" y="2258568"/>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12ACAA-EEDE-4C74-AF6C-6A7D06F73BAB}"/>
              </a:ext>
              <a:ext uri="{C183D7F6-B498-43B3-948B-1728B52AA6E4}">
                <adec:decorative xmlns:adec="http://schemas.microsoft.com/office/drawing/2017/decorative" val="1"/>
              </a:ext>
            </a:extLst>
          </p:cNvPr>
          <p:cNvSpPr/>
          <p:nvPr userDrawn="1"/>
        </p:nvSpPr>
        <p:spPr>
          <a:xfrm>
            <a:off x="7790688" y="2258568"/>
            <a:ext cx="292608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602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27AEA2E6-E265-44DE-9F3F-657ECFF5D138}"/>
              </a:ext>
            </a:extLst>
          </p:cNvPr>
          <p:cNvSpPr>
            <a:spLocks noGrp="1"/>
          </p:cNvSpPr>
          <p:nvPr>
            <p:ph type="pic" sz="quarter" idx="34"/>
          </p:nvPr>
        </p:nvSpPr>
        <p:spPr>
          <a:xfrm>
            <a:off x="1524" y="0"/>
            <a:ext cx="12188952" cy="6858000"/>
          </a:xfrm>
          <a:solidFill>
            <a:schemeClr val="accent6">
              <a:lumMod val="20000"/>
              <a:lumOff val="80000"/>
            </a:schemeClr>
          </a:solidFill>
        </p:spPr>
        <p:txBody>
          <a:bodyPr/>
          <a:lstStyle/>
          <a:p>
            <a:r>
              <a:rPr lang="en-US"/>
              <a:t>Click icon to add picture</a:t>
            </a:r>
            <a:endParaRPr lang="en-US" dirty="0"/>
          </a:p>
        </p:txBody>
      </p:sp>
      <p:sp>
        <p:nvSpPr>
          <p:cNvPr id="5" name="Text Placeholder 4">
            <a:extLst>
              <a:ext uri="{FF2B5EF4-FFF2-40B4-BE49-F238E27FC236}">
                <a16:creationId xmlns:a16="http://schemas.microsoft.com/office/drawing/2014/main" id="{1C37569F-733B-494F-B7CB-231805209077}"/>
              </a:ext>
            </a:extLst>
          </p:cNvPr>
          <p:cNvSpPr>
            <a:spLocks noGrp="1"/>
          </p:cNvSpPr>
          <p:nvPr>
            <p:ph type="body" sz="quarter" idx="39" hasCustomPrompt="1"/>
          </p:nvPr>
        </p:nvSpPr>
        <p:spPr>
          <a:xfrm>
            <a:off x="0" y="2258568"/>
            <a:ext cx="12190476" cy="2743200"/>
          </a:xfrm>
          <a:solidFill>
            <a:schemeClr val="accent2">
              <a:alpha val="95000"/>
            </a:schemeClr>
          </a:solid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lgn="ctr">
              <a:defRPr>
                <a:solidFill>
                  <a:schemeClr val="bg1"/>
                </a:solidFill>
              </a:defRPr>
            </a:lvl1pPr>
          </a:lstStyle>
          <a:p>
            <a:r>
              <a:rPr lang="en-US" dirty="0"/>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bg1"/>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bg1"/>
                </a:solidFill>
              </a:defRPr>
            </a:lvl1pPr>
          </a:lstStyle>
          <a:p>
            <a:fld id="{19B51A1E-902D-48AF-9020-955120F399B6}" type="slidenum">
              <a:rPr lang="en-ZA" smtClean="0"/>
              <a:pPr/>
              <a:t>‹#›</a:t>
            </a:fld>
            <a:endParaRPr lang="en-ZA"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767130" y="2752344"/>
            <a:ext cx="2560320" cy="603504"/>
          </a:xfrm>
          <a:prstGeom prst="rect">
            <a:avLst/>
          </a:prstGeom>
          <a:noFill/>
        </p:spPr>
        <p:txBody>
          <a:bodyPr anchor="ctr" anchorCtr="0">
            <a:normAutofit/>
          </a:bodyPr>
          <a:lstStyle>
            <a:lvl1pPr marL="0" indent="0" algn="ctr">
              <a:spcBef>
                <a:spcPts val="0"/>
              </a:spcBef>
              <a:spcAft>
                <a:spcPts val="0"/>
              </a:spcAft>
              <a:buNone/>
              <a:defRPr sz="3600">
                <a:solidFill>
                  <a:schemeClr val="accent2">
                    <a:lumMod val="20000"/>
                    <a:lumOff val="80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815840" y="2752344"/>
            <a:ext cx="2560320" cy="603504"/>
          </a:xfrm>
          <a:prstGeom prst="rect">
            <a:avLst/>
          </a:prstGeom>
          <a:noFill/>
        </p:spPr>
        <p:txBody>
          <a:bodyPr vert="horz" lIns="0" tIns="0" rIns="0" bIns="0" rtlCol="0" anchor="ctr" anchorCtr="0">
            <a:noAutofit/>
          </a:bodyPr>
          <a:lstStyle>
            <a:lvl1pPr marL="0" indent="0" algn="ctr">
              <a:spcBef>
                <a:spcPts val="0"/>
              </a:spcBef>
              <a:spcAft>
                <a:spcPts val="0"/>
              </a:spcAft>
              <a:buNone/>
              <a:defRPr lang="en-ZA" sz="3600" dirty="0">
                <a:solidFill>
                  <a:schemeClr val="accent2">
                    <a:lumMod val="20000"/>
                    <a:lumOff val="80000"/>
                  </a:schemeClr>
                </a:solidFill>
                <a:latin typeface="+mj-lt"/>
              </a:defRPr>
            </a:lvl1pPr>
          </a:lstStyle>
          <a:p>
            <a:pPr marL="266700" lvl="0" indent="-266700" algn="ctr"/>
            <a:r>
              <a:rPr lang="en-US" dirty="0"/>
              <a:t>2</a:t>
            </a:r>
            <a:endParaRPr lang="en-ZA" dirty="0"/>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7867194" y="2752344"/>
            <a:ext cx="2560320" cy="603504"/>
          </a:xfrm>
          <a:prstGeom prst="rect">
            <a:avLst/>
          </a:prstGeom>
          <a:noFill/>
        </p:spPr>
        <p:txBody>
          <a:bodyPr vert="horz" lIns="0" tIns="0" rIns="0" bIns="0" rtlCol="0" anchor="ctr" anchorCtr="0">
            <a:noAutofit/>
          </a:bodyPr>
          <a:lstStyle>
            <a:lvl1pPr marL="0" indent="0" algn="ctr">
              <a:spcBef>
                <a:spcPts val="0"/>
              </a:spcBef>
              <a:spcAft>
                <a:spcPts val="0"/>
              </a:spcAft>
              <a:buNone/>
              <a:defRPr lang="en-ZA" sz="3600" dirty="0">
                <a:solidFill>
                  <a:schemeClr val="accent2">
                    <a:lumMod val="20000"/>
                    <a:lumOff val="80000"/>
                  </a:schemeClr>
                </a:solidFill>
                <a:latin typeface="+mj-lt"/>
              </a:defRPr>
            </a:lvl1pPr>
          </a:lstStyle>
          <a:p>
            <a:pPr marL="266700" lvl="0" indent="-266700" algn="ctr"/>
            <a:r>
              <a:rPr lang="en-US" dirty="0"/>
              <a:t>3</a:t>
            </a:r>
            <a:endParaRPr lang="en-ZA" dirty="0"/>
          </a:p>
        </p:txBody>
      </p:sp>
      <p:sp>
        <p:nvSpPr>
          <p:cNvPr id="4" name="Text Placeholder 3">
            <a:extLst>
              <a:ext uri="{FF2B5EF4-FFF2-40B4-BE49-F238E27FC236}">
                <a16:creationId xmlns:a16="http://schemas.microsoft.com/office/drawing/2014/main" id="{B31369B8-B3F7-44DF-975B-57630CED624E}"/>
              </a:ext>
            </a:extLst>
          </p:cNvPr>
          <p:cNvSpPr>
            <a:spLocks noGrp="1"/>
          </p:cNvSpPr>
          <p:nvPr>
            <p:ph type="body" sz="quarter" idx="35" hasCustomPrompt="1"/>
          </p:nvPr>
        </p:nvSpPr>
        <p:spPr>
          <a:xfrm>
            <a:off x="1767130" y="3502152"/>
            <a:ext cx="2560320" cy="137160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3" name="Text Placeholder 3">
            <a:extLst>
              <a:ext uri="{FF2B5EF4-FFF2-40B4-BE49-F238E27FC236}">
                <a16:creationId xmlns:a16="http://schemas.microsoft.com/office/drawing/2014/main" id="{8199533E-4480-4EF0-855E-F0FC142777BF}"/>
              </a:ext>
            </a:extLst>
          </p:cNvPr>
          <p:cNvSpPr>
            <a:spLocks noGrp="1"/>
          </p:cNvSpPr>
          <p:nvPr>
            <p:ph type="body" sz="quarter" idx="36" hasCustomPrompt="1"/>
          </p:nvPr>
        </p:nvSpPr>
        <p:spPr>
          <a:xfrm>
            <a:off x="4815840" y="3502152"/>
            <a:ext cx="2560320" cy="137160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24" name="Text Placeholder 3">
            <a:extLst>
              <a:ext uri="{FF2B5EF4-FFF2-40B4-BE49-F238E27FC236}">
                <a16:creationId xmlns:a16="http://schemas.microsoft.com/office/drawing/2014/main" id="{58E1CB88-990B-431E-A733-AF73E3090549}"/>
              </a:ext>
            </a:extLst>
          </p:cNvPr>
          <p:cNvSpPr>
            <a:spLocks noGrp="1"/>
          </p:cNvSpPr>
          <p:nvPr>
            <p:ph type="body" sz="quarter" idx="37" hasCustomPrompt="1"/>
          </p:nvPr>
        </p:nvSpPr>
        <p:spPr>
          <a:xfrm>
            <a:off x="7867194" y="3502152"/>
            <a:ext cx="2560320" cy="1371600"/>
          </a:xfrm>
        </p:spPr>
        <p:txBody>
          <a:bodyPr>
            <a:noAutofit/>
          </a:bodyPr>
          <a:lstStyle>
            <a:lvl1pPr marL="0" indent="0" algn="ctr">
              <a:buNone/>
              <a:defRPr sz="14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dirty="0"/>
              <a:t>CLICK TO EDIT TEXT</a:t>
            </a:r>
          </a:p>
        </p:txBody>
      </p:sp>
      <p:sp>
        <p:nvSpPr>
          <p:cNvPr id="15" name="Date Placeholder 4">
            <a:extLst>
              <a:ext uri="{FF2B5EF4-FFF2-40B4-BE49-F238E27FC236}">
                <a16:creationId xmlns:a16="http://schemas.microsoft.com/office/drawing/2014/main" id="{DCF4F2F5-E92C-4ECF-9FDE-3E0CE4FBFCA8}"/>
              </a:ext>
            </a:extLst>
          </p:cNvPr>
          <p:cNvSpPr>
            <a:spLocks noGrp="1"/>
          </p:cNvSpPr>
          <p:nvPr>
            <p:ph type="dt" sz="half" idx="38"/>
          </p:nvPr>
        </p:nvSpPr>
        <p:spPr>
          <a:xfrm>
            <a:off x="838200" y="6356350"/>
            <a:ext cx="2743200" cy="365125"/>
          </a:xfrm>
        </p:spPr>
        <p:txBody>
          <a:bodyPr/>
          <a:lstStyle>
            <a:lvl1pPr>
              <a:defRPr>
                <a:solidFill>
                  <a:schemeClr val="bg1"/>
                </a:solidFill>
              </a:defRPr>
            </a:lvl1pPr>
          </a:lstStyle>
          <a:p>
            <a:r>
              <a:rPr lang="en-US" dirty="0"/>
              <a:t>7/14/20XX</a:t>
            </a:r>
          </a:p>
        </p:txBody>
      </p:sp>
    </p:spTree>
    <p:extLst>
      <p:ext uri="{BB962C8B-B14F-4D97-AF65-F5344CB8AC3E}">
        <p14:creationId xmlns:p14="http://schemas.microsoft.com/office/powerpoint/2010/main" val="287640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dirty="0"/>
              <a:t>7/14/20XX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85" r:id="rId4"/>
    <p:sldLayoutId id="2147483650" r:id="rId5"/>
    <p:sldLayoutId id="2147483669" r:id="rId6"/>
    <p:sldLayoutId id="2147483651" r:id="rId7"/>
    <p:sldLayoutId id="2147483671" r:id="rId8"/>
    <p:sldLayoutId id="2147483683" r:id="rId9"/>
    <p:sldLayoutId id="2147483687" r:id="rId10"/>
    <p:sldLayoutId id="2147483672" r:id="rId11"/>
    <p:sldLayoutId id="2147483680" r:id="rId12"/>
    <p:sldLayoutId id="2147483678" r:id="rId13"/>
    <p:sldLayoutId id="2147483653" r:id="rId14"/>
    <p:sldLayoutId id="2147483677" r:id="rId15"/>
    <p:sldLayoutId id="2147483673" r:id="rId16"/>
    <p:sldLayoutId id="2147483654" r:id="rId17"/>
    <p:sldLayoutId id="2147483674" r:id="rId18"/>
    <p:sldLayoutId id="2147483675" r:id="rId19"/>
    <p:sldLayoutId id="2147483676" r:id="rId20"/>
    <p:sldLayoutId id="2147483668" r:id="rId21"/>
    <p:sldLayoutId id="2147483652" r:id="rId22"/>
    <p:sldLayoutId id="2147483656" r:id="rId23"/>
    <p:sldLayoutId id="2147483657" r:id="rId24"/>
    <p:sldLayoutId id="2147483688" r:id="rId2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6" userDrawn="1">
          <p15:clr>
            <a:srgbClr val="5ACBF0"/>
          </p15:clr>
        </p15:guide>
        <p15:guide id="2" pos="2568" userDrawn="1">
          <p15:clr>
            <a:srgbClr val="5ACBF0"/>
          </p15:clr>
        </p15:guide>
        <p15:guide id="3" pos="5760" userDrawn="1">
          <p15:clr>
            <a:srgbClr val="F26B43"/>
          </p15:clr>
        </p15:guide>
        <p15:guide id="4" pos="1920" userDrawn="1">
          <p15:clr>
            <a:srgbClr val="F26B43"/>
          </p15:clr>
        </p15:guide>
        <p15:guide id="5" pos="3840" userDrawn="1">
          <p15:clr>
            <a:srgbClr val="F26B43"/>
          </p15:clr>
        </p15:guide>
        <p15:guide id="6" pos="576" userDrawn="1">
          <p15:clr>
            <a:srgbClr val="000000"/>
          </p15:clr>
        </p15:guide>
        <p15:guide id="7" pos="7104"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513320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3.svg"/><Relationship Id="rId4"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9.svg"/><Relationship Id="rId4"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5.svg"/><Relationship Id="rId4"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svg"/><Relationship Id="rId4"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39270" b="-649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6092" y="6091232"/>
            <a:ext cx="5410200" cy="271806"/>
          </a:xfrm>
          <a:prstGeom prst="rect">
            <a:avLst/>
          </a:prstGeom>
        </p:spPr>
        <p:txBody>
          <a:bodyPr lIns="0" tIns="0" rIns="0" bIns="0" rtlCol="0" anchor="t">
            <a:spAutoFit/>
          </a:bodyPr>
          <a:lstStyle/>
          <a:p>
            <a:pPr marL="0" marR="0" lvl="0" indent="0" algn="l" defTabSz="609630" rtl="0" eaLnBrk="1" fontAlgn="auto" latinLnBrk="0" hangingPunct="1">
              <a:lnSpc>
                <a:spcPts val="2253"/>
              </a:lnSpc>
              <a:spcBef>
                <a:spcPts val="0"/>
              </a:spcBef>
              <a:spcAft>
                <a:spcPts val="0"/>
              </a:spcAft>
              <a:buClrTx/>
              <a:buSzTx/>
              <a:buFontTx/>
              <a:buNone/>
              <a:tabLst/>
              <a:defRPr/>
            </a:pPr>
            <a:r>
              <a:rPr kumimoji="0" lang="en-US" sz="1733" b="1" i="0" u="none" strike="noStrike" kern="1200" cap="none" spc="0" normalizeH="0" baseline="0" noProof="0" dirty="0">
                <a:ln>
                  <a:noFill/>
                </a:ln>
                <a:solidFill>
                  <a:srgbClr val="0055B8"/>
                </a:solidFill>
                <a:effectLst/>
                <a:uLnTx/>
                <a:uFillTx/>
                <a:latin typeface="Klinic Slab 2"/>
                <a:ea typeface="Klinic Slab 2"/>
                <a:cs typeface="Klinic Slab 2"/>
                <a:sym typeface="Klinic Slab 2"/>
              </a:rPr>
              <a:t>Thursday, May 14</a:t>
            </a:r>
            <a:r>
              <a:rPr kumimoji="0" lang="en-US" sz="1733" b="1" i="0" u="none" strike="noStrike" kern="1200" cap="none" spc="0" normalizeH="0" baseline="30000" noProof="0" dirty="0">
                <a:ln>
                  <a:noFill/>
                </a:ln>
                <a:solidFill>
                  <a:srgbClr val="0055B8"/>
                </a:solidFill>
                <a:effectLst/>
                <a:uLnTx/>
                <a:uFillTx/>
                <a:latin typeface="Klinic Slab 2"/>
                <a:ea typeface="Klinic Slab 2"/>
                <a:cs typeface="Klinic Slab 2"/>
                <a:sym typeface="Klinic Slab 2"/>
              </a:rPr>
              <a:t>th</a:t>
            </a:r>
            <a:r>
              <a:rPr kumimoji="0" lang="en-US" sz="1733" b="1" i="0" u="none" strike="noStrike" kern="1200" cap="none" spc="0" normalizeH="0" baseline="0" noProof="0" dirty="0">
                <a:ln>
                  <a:noFill/>
                </a:ln>
                <a:solidFill>
                  <a:srgbClr val="0055B8"/>
                </a:solidFill>
                <a:effectLst/>
                <a:uLnTx/>
                <a:uFillTx/>
                <a:latin typeface="Klinic Slab 2"/>
                <a:ea typeface="Klinic Slab 2"/>
                <a:cs typeface="Klinic Slab 2"/>
                <a:sym typeface="Klinic Slab 2"/>
              </a:rPr>
              <a:t> | 1:00pm </a:t>
            </a:r>
          </a:p>
        </p:txBody>
      </p:sp>
      <p:sp>
        <p:nvSpPr>
          <p:cNvPr id="5" name="TextBox 5"/>
          <p:cNvSpPr txBox="1"/>
          <p:nvPr/>
        </p:nvSpPr>
        <p:spPr>
          <a:xfrm>
            <a:off x="720724" y="1967061"/>
            <a:ext cx="10911135" cy="1949252"/>
          </a:xfrm>
          <a:prstGeom prst="rect">
            <a:avLst/>
          </a:prstGeom>
        </p:spPr>
        <p:txBody>
          <a:bodyPr wrap="square" lIns="0" tIns="0" rIns="0" bIns="0" rtlCol="0" anchor="t">
            <a:spAutoFit/>
          </a:bodyPr>
          <a:lstStyle/>
          <a:p>
            <a:pPr marL="0" marR="0" lvl="0" indent="0" algn="l" defTabSz="609630" rtl="0" eaLnBrk="1" fontAlgn="auto" latinLnBrk="0" hangingPunct="1">
              <a:lnSpc>
                <a:spcPts val="7584"/>
              </a:lnSpc>
              <a:spcBef>
                <a:spcPts val="0"/>
              </a:spcBef>
              <a:spcAft>
                <a:spcPts val="0"/>
              </a:spcAft>
              <a:buClrTx/>
              <a:buSzTx/>
              <a:buFontTx/>
              <a:buNone/>
              <a:tabLst/>
              <a:defRPr/>
            </a:pPr>
            <a:r>
              <a:rPr kumimoji="0" lang="en-US" sz="6600" b="1" i="0" u="none" strike="noStrike" kern="1200" cap="none" spc="0" normalizeH="0" baseline="0" noProof="0">
                <a:ln>
                  <a:noFill/>
                </a:ln>
                <a:solidFill>
                  <a:srgbClr val="0055B8"/>
                </a:solidFill>
                <a:effectLst/>
                <a:uLnTx/>
                <a:uFillTx/>
                <a:latin typeface="Gotham"/>
                <a:ea typeface="Gotham"/>
                <a:cs typeface="Gotham"/>
                <a:sym typeface="Gotham"/>
              </a:rPr>
              <a:t>Navigating Pool Finance: Planning, Risk &amp; Strategy</a:t>
            </a:r>
            <a:endParaRPr kumimoji="0" lang="en-US" sz="6600" b="1" i="0" u="none" strike="noStrike" kern="1200" cap="none" spc="0" normalizeH="0" baseline="0" noProof="0" dirty="0">
              <a:ln>
                <a:noFill/>
              </a:ln>
              <a:solidFill>
                <a:srgbClr val="0055B8"/>
              </a:solidFill>
              <a:effectLst/>
              <a:uLnTx/>
              <a:uFillTx/>
              <a:latin typeface="Gotham"/>
              <a:ea typeface="Gotham"/>
              <a:cs typeface="Gotham"/>
              <a:sym typeface="Gotham"/>
            </a:endParaRPr>
          </a:p>
        </p:txBody>
      </p:sp>
      <p:sp>
        <p:nvSpPr>
          <p:cNvPr id="6" name="AutoShape 6"/>
          <p:cNvSpPr/>
          <p:nvPr/>
        </p:nvSpPr>
        <p:spPr>
          <a:xfrm>
            <a:off x="0" y="-19050"/>
            <a:ext cx="12192000" cy="0"/>
          </a:xfrm>
          <a:prstGeom prst="line">
            <a:avLst/>
          </a:prstGeom>
          <a:ln w="85725" cap="flat">
            <a:solidFill>
              <a:srgbClr val="4DBFAA"/>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p:txBody>
          <a:bodyPr/>
          <a:lstStyle/>
          <a:p>
            <a:r>
              <a:rPr lang="en-US" dirty="0"/>
              <a:t>BUDGET EXAMPLES</a:t>
            </a:r>
          </a:p>
        </p:txBody>
      </p:sp>
      <p:pic>
        <p:nvPicPr>
          <p:cNvPr id="4" name="Picture 3">
            <a:extLst>
              <a:ext uri="{FF2B5EF4-FFF2-40B4-BE49-F238E27FC236}">
                <a16:creationId xmlns:a16="http://schemas.microsoft.com/office/drawing/2014/main" id="{3B740945-F7FF-828A-8F33-04D70B944170}"/>
              </a:ext>
            </a:extLst>
          </p:cNvPr>
          <p:cNvPicPr>
            <a:picLocks noChangeAspect="1"/>
          </p:cNvPicPr>
          <p:nvPr/>
        </p:nvPicPr>
        <p:blipFill>
          <a:blip r:embed="rId2">
            <a:alphaModFix amt="20000"/>
          </a:blip>
          <a:stretch>
            <a:fillRect/>
          </a:stretch>
        </p:blipFill>
        <p:spPr>
          <a:xfrm>
            <a:off x="0" y="0"/>
            <a:ext cx="12192000" cy="6858000"/>
          </a:xfrm>
          <a:prstGeom prst="rect">
            <a:avLst/>
          </a:prstGeom>
        </p:spPr>
      </p:pic>
      <p:graphicFrame>
        <p:nvGraphicFramePr>
          <p:cNvPr id="9" name="Table 9">
            <a:extLst>
              <a:ext uri="{FF2B5EF4-FFF2-40B4-BE49-F238E27FC236}">
                <a16:creationId xmlns:a16="http://schemas.microsoft.com/office/drawing/2014/main" id="{4FEE1642-B122-4C8C-812B-30F133EF6C27}"/>
              </a:ext>
            </a:extLst>
          </p:cNvPr>
          <p:cNvGraphicFramePr>
            <a:graphicFrameLocks noGrp="1"/>
          </p:cNvGraphicFramePr>
          <p:nvPr>
            <p:ph type="tbl" sz="quarter" idx="4294967295"/>
            <p:extLst>
              <p:ext uri="{D42A27DB-BD31-4B8C-83A1-F6EECF244321}">
                <p14:modId xmlns:p14="http://schemas.microsoft.com/office/powerpoint/2010/main" val="1103662577"/>
              </p:ext>
            </p:extLst>
          </p:nvPr>
        </p:nvGraphicFramePr>
        <p:xfrm>
          <a:off x="914400" y="1460744"/>
          <a:ext cx="8686800" cy="4188072"/>
        </p:xfrm>
        <a:graphic>
          <a:graphicData uri="http://schemas.openxmlformats.org/drawingml/2006/table">
            <a:tbl>
              <a:tblPr firstRow="1" bandRow="1">
                <a:tableStyleId>{F2DE63D5-997A-4646-A377-4702673A728D}</a:tableStyleId>
              </a:tblPr>
              <a:tblGrid>
                <a:gridCol w="3171825">
                  <a:extLst>
                    <a:ext uri="{9D8B030D-6E8A-4147-A177-3AD203B41FA5}">
                      <a16:colId xmlns:a16="http://schemas.microsoft.com/office/drawing/2014/main" val="3446012419"/>
                    </a:ext>
                  </a:extLst>
                </a:gridCol>
                <a:gridCol w="1800225">
                  <a:extLst>
                    <a:ext uri="{9D8B030D-6E8A-4147-A177-3AD203B41FA5}">
                      <a16:colId xmlns:a16="http://schemas.microsoft.com/office/drawing/2014/main" val="4052646397"/>
                    </a:ext>
                  </a:extLst>
                </a:gridCol>
                <a:gridCol w="1857375">
                  <a:extLst>
                    <a:ext uri="{9D8B030D-6E8A-4147-A177-3AD203B41FA5}">
                      <a16:colId xmlns:a16="http://schemas.microsoft.com/office/drawing/2014/main" val="4143077477"/>
                    </a:ext>
                  </a:extLst>
                </a:gridCol>
                <a:gridCol w="1857375">
                  <a:extLst>
                    <a:ext uri="{9D8B030D-6E8A-4147-A177-3AD203B41FA5}">
                      <a16:colId xmlns:a16="http://schemas.microsoft.com/office/drawing/2014/main" val="3235153012"/>
                    </a:ext>
                  </a:extLst>
                </a:gridCol>
              </a:tblGrid>
              <a:tr h="349006">
                <a:tc>
                  <a:txBody>
                    <a:bodyPr/>
                    <a:lstStyle/>
                    <a:p>
                      <a:pPr algn="l" fontAlgn="b"/>
                      <a:endParaRPr lang="en-US" sz="1400" b="0" i="0" u="none" strike="noStrike" dirty="0">
                        <a:solidFill>
                          <a:schemeClr val="bg1"/>
                        </a:solidFill>
                        <a:effectLst/>
                        <a:latin typeface="+mn-lt"/>
                      </a:endParaRPr>
                    </a:p>
                  </a:txBody>
                  <a:tcPr marL="288000" anchor="b"/>
                </a:tc>
                <a:tc>
                  <a:txBody>
                    <a:bodyPr/>
                    <a:lstStyle/>
                    <a:p>
                      <a:pPr algn="r" fontAlgn="b"/>
                      <a:r>
                        <a:rPr lang="en-US" sz="1400" b="1" u="none" strike="noStrike" dirty="0">
                          <a:solidFill>
                            <a:schemeClr val="bg1"/>
                          </a:solidFill>
                          <a:effectLst/>
                        </a:rPr>
                        <a:t>Positive Net Income</a:t>
                      </a:r>
                      <a:endParaRPr lang="en-US" sz="1400" b="1" i="0" u="none" strike="noStrike" dirty="0">
                        <a:solidFill>
                          <a:schemeClr val="bg1"/>
                        </a:solidFill>
                        <a:effectLst/>
                        <a:latin typeface="+mn-lt"/>
                      </a:endParaRPr>
                    </a:p>
                  </a:txBody>
                  <a:tcPr anchor="ctr"/>
                </a:tc>
                <a:tc>
                  <a:txBody>
                    <a:bodyPr/>
                    <a:lstStyle/>
                    <a:p>
                      <a:pPr algn="r" fontAlgn="b"/>
                      <a:r>
                        <a:rPr lang="en-US" sz="1400" b="1" u="none" strike="noStrike" dirty="0">
                          <a:solidFill>
                            <a:schemeClr val="bg1"/>
                          </a:solidFill>
                          <a:effectLst/>
                        </a:rPr>
                        <a:t>Negative Net Income</a:t>
                      </a:r>
                      <a:endParaRPr lang="en-US" sz="1400" b="1" i="0" u="none" strike="noStrike" dirty="0">
                        <a:solidFill>
                          <a:schemeClr val="bg1"/>
                        </a:solidFill>
                        <a:effectLst/>
                        <a:latin typeface="+mn-lt"/>
                      </a:endParaRPr>
                    </a:p>
                  </a:txBody>
                  <a:tcPr anchor="ctr"/>
                </a:tc>
                <a:tc>
                  <a:txBody>
                    <a:bodyPr/>
                    <a:lstStyle/>
                    <a:p>
                      <a:pPr algn="r" fontAlgn="b"/>
                      <a:r>
                        <a:rPr lang="en-US" sz="1400" b="1" i="0" u="none" strike="noStrike" dirty="0">
                          <a:solidFill>
                            <a:schemeClr val="bg1"/>
                          </a:solidFill>
                          <a:effectLst/>
                          <a:latin typeface="+mn-lt"/>
                        </a:rPr>
                        <a:t>Percent of Total</a:t>
                      </a:r>
                    </a:p>
                  </a:txBody>
                  <a:tcPr anchor="ctr"/>
                </a:tc>
                <a:extLst>
                  <a:ext uri="{0D108BD9-81ED-4DB2-BD59-A6C34878D82A}">
                    <a16:rowId xmlns:a16="http://schemas.microsoft.com/office/drawing/2014/main" val="4140773105"/>
                  </a:ext>
                </a:extLst>
              </a:tr>
              <a:tr h="349006">
                <a:tc>
                  <a:txBody>
                    <a:bodyPr/>
                    <a:lstStyle/>
                    <a:p>
                      <a:pPr algn="l" fontAlgn="b"/>
                      <a:r>
                        <a:rPr lang="en-US" sz="1400" b="0" i="0" u="none" strike="noStrike" dirty="0">
                          <a:solidFill>
                            <a:schemeClr val="tx1"/>
                          </a:solidFill>
                          <a:effectLst/>
                          <a:latin typeface="+mn-lt"/>
                        </a:rPr>
                        <a:t>Revenues:</a:t>
                      </a:r>
                    </a:p>
                  </a:txBody>
                  <a:tcPr marL="288000"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142911372"/>
                  </a:ext>
                </a:extLst>
              </a:tr>
              <a:tr h="349006">
                <a:tc>
                  <a:txBody>
                    <a:bodyPr/>
                    <a:lstStyle/>
                    <a:p>
                      <a:pPr lvl="1" algn="l" fontAlgn="b"/>
                      <a:r>
                        <a:rPr lang="en-US" sz="1400" b="0" u="none" strike="noStrike" dirty="0">
                          <a:solidFill>
                            <a:schemeClr val="tx1"/>
                          </a:solidFill>
                          <a:effectLst/>
                        </a:rPr>
                        <a:t>Gross Premium (Contributions)</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90,000,000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543393929"/>
                  </a:ext>
                </a:extLst>
              </a:tr>
              <a:tr h="349006">
                <a:tc>
                  <a:txBody>
                    <a:bodyPr/>
                    <a:lstStyle/>
                    <a:p>
                      <a:pPr lvl="1" algn="l" fontAlgn="b"/>
                      <a:r>
                        <a:rPr lang="en-US" sz="1400" b="0" u="none" strike="noStrike" dirty="0">
                          <a:solidFill>
                            <a:schemeClr val="tx1"/>
                          </a:solidFill>
                          <a:effectLst/>
                        </a:rPr>
                        <a:t>Investment Income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5,000,000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5,000,000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55711469"/>
                  </a:ext>
                </a:extLst>
              </a:tr>
              <a:tr h="349006">
                <a:tc>
                  <a:txBody>
                    <a:bodyPr/>
                    <a:lstStyle/>
                    <a:p>
                      <a:pPr algn="l" fontAlgn="b"/>
                      <a:r>
                        <a:rPr lang="en-US" sz="1400" b="1" u="none" strike="noStrike" dirty="0">
                          <a:solidFill>
                            <a:schemeClr val="tx1"/>
                          </a:solidFill>
                          <a:effectLst/>
                        </a:rPr>
                        <a:t>Total Revenues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105,000,000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95,000,000</a:t>
                      </a:r>
                      <a:endParaRPr lang="en-US" sz="1400" b="1"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365120011"/>
                  </a:ext>
                </a:extLst>
              </a:tr>
              <a:tr h="349006">
                <a:tc>
                  <a:txBody>
                    <a:bodyPr/>
                    <a:lstStyle/>
                    <a:p>
                      <a:pPr algn="l" fontAlgn="b"/>
                      <a:r>
                        <a:rPr lang="en-US" sz="1400" b="0" u="none" strike="noStrike" dirty="0">
                          <a:solidFill>
                            <a:schemeClr val="tx1"/>
                          </a:solidFill>
                          <a:effectLst/>
                        </a:rPr>
                        <a:t>Expenses:</a:t>
                      </a:r>
                      <a:endParaRPr lang="en-US" sz="1400" b="0" i="0" u="none" strike="noStrike" dirty="0">
                        <a:solidFill>
                          <a:schemeClr val="tx1"/>
                        </a:solidFill>
                        <a:effectLst/>
                        <a:latin typeface="+mn-lt"/>
                      </a:endParaRPr>
                    </a:p>
                  </a:txBody>
                  <a:tcPr marL="288000"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241422160"/>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Claims Expense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60,000,000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60,000,000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60%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662407092"/>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Reinsurance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806368409"/>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Administration</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20,000,000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879688327"/>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Other</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613433075"/>
                  </a:ext>
                </a:extLst>
              </a:tr>
              <a:tr h="349006">
                <a:tc>
                  <a:txBody>
                    <a:bodyPr/>
                    <a:lstStyle/>
                    <a:p>
                      <a:pPr algn="l" fontAlgn="b"/>
                      <a:r>
                        <a:rPr lang="en-US" sz="1400" b="1" u="none" strike="noStrike" dirty="0">
                          <a:solidFill>
                            <a:schemeClr val="tx1"/>
                          </a:solidFill>
                          <a:effectLst/>
                        </a:rPr>
                        <a:t>Total Expenses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100,000,000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100,000,000</a:t>
                      </a:r>
                      <a:endParaRPr lang="en-US" sz="1400" b="1"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301145645"/>
                  </a:ext>
                </a:extLst>
              </a:tr>
              <a:tr h="349006">
                <a:tc>
                  <a:txBody>
                    <a:bodyPr/>
                    <a:lstStyle/>
                    <a:p>
                      <a:pPr algn="l" fontAlgn="b"/>
                      <a:r>
                        <a:rPr lang="en-US" sz="1400" b="1" i="0" u="none" strike="noStrike" dirty="0">
                          <a:solidFill>
                            <a:schemeClr val="tx1"/>
                          </a:solidFill>
                          <a:effectLst/>
                          <a:latin typeface="+mn-lt"/>
                        </a:rPr>
                        <a:t>Net Income</a:t>
                      </a:r>
                    </a:p>
                  </a:txBody>
                  <a:tcPr marL="288000" anchor="ctr"/>
                </a:tc>
                <a:tc>
                  <a:txBody>
                    <a:bodyPr/>
                    <a:lstStyle/>
                    <a:p>
                      <a:pPr algn="r" fontAlgn="b"/>
                      <a:r>
                        <a:rPr lang="en-US" sz="1400" b="1" i="0" u="none" strike="noStrike" dirty="0">
                          <a:solidFill>
                            <a:srgbClr val="00B050"/>
                          </a:solidFill>
                          <a:effectLst/>
                          <a:latin typeface="+mn-lt"/>
                        </a:rPr>
                        <a:t>5,000,000</a:t>
                      </a:r>
                    </a:p>
                  </a:txBody>
                  <a:tcPr anchor="ctr"/>
                </a:tc>
                <a:tc>
                  <a:txBody>
                    <a:bodyPr/>
                    <a:lstStyle/>
                    <a:p>
                      <a:pPr algn="r" fontAlgn="b"/>
                      <a:r>
                        <a:rPr lang="en-US" sz="1400" b="1" i="0" u="none" strike="noStrike" dirty="0">
                          <a:solidFill>
                            <a:srgbClr val="FF0000"/>
                          </a:solidFill>
                          <a:effectLst/>
                          <a:latin typeface="+mn-lt"/>
                        </a:rPr>
                        <a:t>(5,000,000)</a:t>
                      </a: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752936192"/>
                  </a:ext>
                </a:extLst>
              </a:tr>
            </a:tbl>
          </a:graphicData>
        </a:graphic>
      </p:graphicFrame>
      <p:sp>
        <p:nvSpPr>
          <p:cNvPr id="2" name="Speech Bubble: Rectangle with Corners Rounded 1">
            <a:extLst>
              <a:ext uri="{FF2B5EF4-FFF2-40B4-BE49-F238E27FC236}">
                <a16:creationId xmlns:a16="http://schemas.microsoft.com/office/drawing/2014/main" id="{725E2F49-178E-3958-8F39-644A15B8591B}"/>
              </a:ext>
            </a:extLst>
          </p:cNvPr>
          <p:cNvSpPr/>
          <p:nvPr/>
        </p:nvSpPr>
        <p:spPr>
          <a:xfrm>
            <a:off x="2667000" y="5915025"/>
            <a:ext cx="3438525" cy="762000"/>
          </a:xfrm>
          <a:prstGeom prst="wedgeRoundRectCallout">
            <a:avLst>
              <a:gd name="adj1" fmla="val 25728"/>
              <a:gd name="adj2" fmla="val -91563"/>
              <a:gd name="adj3" fmla="val 1666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Strategy:</a:t>
            </a:r>
            <a:r>
              <a:rPr lang="en-US" sz="1400" dirty="0">
                <a:solidFill>
                  <a:schemeClr val="bg1"/>
                </a:solidFill>
              </a:rPr>
              <a:t> Premiums to cover expenses. Investment Income is “gravy” and surplus growth strategy.</a:t>
            </a:r>
          </a:p>
        </p:txBody>
      </p:sp>
      <p:sp>
        <p:nvSpPr>
          <p:cNvPr id="3" name="Speech Bubble: Rectangle with Corners Rounded 2">
            <a:extLst>
              <a:ext uri="{FF2B5EF4-FFF2-40B4-BE49-F238E27FC236}">
                <a16:creationId xmlns:a16="http://schemas.microsoft.com/office/drawing/2014/main" id="{96CDB32A-7185-7A21-6943-3E2C65BF9E9B}"/>
              </a:ext>
            </a:extLst>
          </p:cNvPr>
          <p:cNvSpPr/>
          <p:nvPr/>
        </p:nvSpPr>
        <p:spPr>
          <a:xfrm>
            <a:off x="6324600" y="5905500"/>
            <a:ext cx="3438525" cy="762000"/>
          </a:xfrm>
          <a:prstGeom prst="wedgeRoundRectCallout">
            <a:avLst>
              <a:gd name="adj1" fmla="val -27735"/>
              <a:gd name="adj2" fmla="val -89063"/>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Strategy:</a:t>
            </a:r>
            <a:r>
              <a:rPr lang="en-US" sz="1400" dirty="0">
                <a:solidFill>
                  <a:schemeClr val="bg1"/>
                </a:solidFill>
              </a:rPr>
              <a:t> Spending surplus to offset rates, improve services, or member dividends.</a:t>
            </a:r>
          </a:p>
        </p:txBody>
      </p:sp>
      <p:sp>
        <p:nvSpPr>
          <p:cNvPr id="12" name="Oval 11">
            <a:extLst>
              <a:ext uri="{FF2B5EF4-FFF2-40B4-BE49-F238E27FC236}">
                <a16:creationId xmlns:a16="http://schemas.microsoft.com/office/drawing/2014/main" id="{AD4F14D8-68F1-AD8D-8406-6A78C7ED40FC}"/>
              </a:ext>
            </a:extLst>
          </p:cNvPr>
          <p:cNvSpPr/>
          <p:nvPr/>
        </p:nvSpPr>
        <p:spPr>
          <a:xfrm>
            <a:off x="8881387" y="4243292"/>
            <a:ext cx="445979" cy="763425"/>
          </a:xfrm>
          <a:prstGeom prst="ellipse">
            <a:avLst/>
          </a:prstGeom>
          <a:noFill/>
          <a:ln w="25400">
            <a:solidFill>
              <a:srgbClr val="0388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B9CE7C49-C33B-DA30-2D21-E28EE172270A}"/>
              </a:ext>
            </a:extLst>
          </p:cNvPr>
          <p:cNvSpPr/>
          <p:nvPr/>
        </p:nvSpPr>
        <p:spPr>
          <a:xfrm>
            <a:off x="9674351" y="3305175"/>
            <a:ext cx="2355723" cy="2189507"/>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Claims Expense + Reinsurance expenses = 70-75% of total expenses</a:t>
            </a:r>
          </a:p>
          <a:p>
            <a:endParaRPr lang="en-US" sz="1400" dirty="0">
              <a:solidFill>
                <a:schemeClr val="bg1"/>
              </a:solidFill>
            </a:endParaRPr>
          </a:p>
          <a:p>
            <a:endParaRPr lang="en-US" sz="1400" dirty="0">
              <a:solidFill>
                <a:schemeClr val="bg1"/>
              </a:solidFill>
            </a:endParaRPr>
          </a:p>
          <a:p>
            <a:r>
              <a:rPr lang="en-US" sz="1400" dirty="0">
                <a:solidFill>
                  <a:schemeClr val="bg1"/>
                </a:solidFill>
              </a:rPr>
              <a:t>Administration and Other expenses typically = </a:t>
            </a:r>
          </a:p>
          <a:p>
            <a:r>
              <a:rPr lang="en-US" sz="1400" dirty="0">
                <a:solidFill>
                  <a:schemeClr val="bg1"/>
                </a:solidFill>
              </a:rPr>
              <a:t>25-30% of total expenses</a:t>
            </a:r>
          </a:p>
        </p:txBody>
      </p:sp>
      <p:sp>
        <p:nvSpPr>
          <p:cNvPr id="15" name="Oval 14">
            <a:extLst>
              <a:ext uri="{FF2B5EF4-FFF2-40B4-BE49-F238E27FC236}">
                <a16:creationId xmlns:a16="http://schemas.microsoft.com/office/drawing/2014/main" id="{A726AFBC-6315-72CD-F39C-6DD5BDFECBAA}"/>
              </a:ext>
            </a:extLst>
          </p:cNvPr>
          <p:cNvSpPr/>
          <p:nvPr/>
        </p:nvSpPr>
        <p:spPr>
          <a:xfrm>
            <a:off x="8881387" y="3500342"/>
            <a:ext cx="445979" cy="763425"/>
          </a:xfrm>
          <a:prstGeom prst="ellipse">
            <a:avLst/>
          </a:prstGeom>
          <a:noFill/>
          <a:ln w="25400">
            <a:solidFill>
              <a:srgbClr val="0388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0311B63-EDDA-05A0-6813-020C55866A11}"/>
              </a:ext>
            </a:extLst>
          </p:cNvPr>
          <p:cNvCxnSpPr>
            <a:cxnSpLocks/>
            <a:stCxn id="15" idx="6"/>
          </p:cNvCxnSpPr>
          <p:nvPr/>
        </p:nvCxnSpPr>
        <p:spPr>
          <a:xfrm flipV="1">
            <a:off x="9327366" y="3667125"/>
            <a:ext cx="521484" cy="21493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17755E6-BD35-5193-88C0-CBAC6B5AA25A}"/>
              </a:ext>
            </a:extLst>
          </p:cNvPr>
          <p:cNvCxnSpPr>
            <a:cxnSpLocks/>
            <a:stCxn id="12" idx="6"/>
          </p:cNvCxnSpPr>
          <p:nvPr/>
        </p:nvCxnSpPr>
        <p:spPr>
          <a:xfrm>
            <a:off x="9327366" y="4625005"/>
            <a:ext cx="521484" cy="8987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3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F3F2F-CBBD-6307-CB05-A9B01AD27DB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53B846B-A2CF-F837-9D41-659E36264A05}"/>
              </a:ext>
            </a:extLst>
          </p:cNvPr>
          <p:cNvSpPr>
            <a:spLocks noGrp="1"/>
          </p:cNvSpPr>
          <p:nvPr>
            <p:ph type="title"/>
          </p:nvPr>
        </p:nvSpPr>
        <p:spPr/>
        <p:txBody>
          <a:bodyPr/>
          <a:lstStyle/>
          <a:p>
            <a:r>
              <a:rPr lang="en-US" dirty="0"/>
              <a:t>BUDGET EXAMPLES</a:t>
            </a:r>
          </a:p>
        </p:txBody>
      </p:sp>
      <p:pic>
        <p:nvPicPr>
          <p:cNvPr id="4" name="Picture 3">
            <a:extLst>
              <a:ext uri="{FF2B5EF4-FFF2-40B4-BE49-F238E27FC236}">
                <a16:creationId xmlns:a16="http://schemas.microsoft.com/office/drawing/2014/main" id="{3BF44D87-D7A0-184E-E770-7B45D22DD138}"/>
              </a:ext>
            </a:extLst>
          </p:cNvPr>
          <p:cNvPicPr>
            <a:picLocks noChangeAspect="1"/>
          </p:cNvPicPr>
          <p:nvPr/>
        </p:nvPicPr>
        <p:blipFill>
          <a:blip r:embed="rId3">
            <a:alphaModFix amt="20000"/>
          </a:blip>
          <a:stretch>
            <a:fillRect/>
          </a:stretch>
        </p:blipFill>
        <p:spPr>
          <a:xfrm>
            <a:off x="0" y="0"/>
            <a:ext cx="12192000" cy="6858000"/>
          </a:xfrm>
          <a:prstGeom prst="rect">
            <a:avLst/>
          </a:prstGeom>
        </p:spPr>
      </p:pic>
      <p:graphicFrame>
        <p:nvGraphicFramePr>
          <p:cNvPr id="9" name="Table 9">
            <a:extLst>
              <a:ext uri="{FF2B5EF4-FFF2-40B4-BE49-F238E27FC236}">
                <a16:creationId xmlns:a16="http://schemas.microsoft.com/office/drawing/2014/main" id="{476155BF-0235-8E8B-365C-BD71A1EDCBF6}"/>
              </a:ext>
            </a:extLst>
          </p:cNvPr>
          <p:cNvGraphicFramePr>
            <a:graphicFrameLocks noGrp="1"/>
          </p:cNvGraphicFramePr>
          <p:nvPr>
            <p:ph type="tbl" sz="quarter" idx="4294967295"/>
          </p:nvPr>
        </p:nvGraphicFramePr>
        <p:xfrm>
          <a:off x="914400" y="1746494"/>
          <a:ext cx="10382250" cy="4188072"/>
        </p:xfrm>
        <a:graphic>
          <a:graphicData uri="http://schemas.openxmlformats.org/drawingml/2006/table">
            <a:tbl>
              <a:tblPr firstRow="1" bandRow="1">
                <a:tableStyleId>{F2DE63D5-997A-4646-A377-4702673A728D}</a:tableStyleId>
              </a:tblPr>
              <a:tblGrid>
                <a:gridCol w="3171825">
                  <a:extLst>
                    <a:ext uri="{9D8B030D-6E8A-4147-A177-3AD203B41FA5}">
                      <a16:colId xmlns:a16="http://schemas.microsoft.com/office/drawing/2014/main" val="3446012419"/>
                    </a:ext>
                  </a:extLst>
                </a:gridCol>
                <a:gridCol w="2543175">
                  <a:extLst>
                    <a:ext uri="{9D8B030D-6E8A-4147-A177-3AD203B41FA5}">
                      <a16:colId xmlns:a16="http://schemas.microsoft.com/office/drawing/2014/main" val="4052646397"/>
                    </a:ext>
                  </a:extLst>
                </a:gridCol>
                <a:gridCol w="2533650">
                  <a:extLst>
                    <a:ext uri="{9D8B030D-6E8A-4147-A177-3AD203B41FA5}">
                      <a16:colId xmlns:a16="http://schemas.microsoft.com/office/drawing/2014/main" val="4143077477"/>
                    </a:ext>
                  </a:extLst>
                </a:gridCol>
                <a:gridCol w="2133600">
                  <a:extLst>
                    <a:ext uri="{9D8B030D-6E8A-4147-A177-3AD203B41FA5}">
                      <a16:colId xmlns:a16="http://schemas.microsoft.com/office/drawing/2014/main" val="3235153012"/>
                    </a:ext>
                  </a:extLst>
                </a:gridCol>
              </a:tblGrid>
              <a:tr h="349006">
                <a:tc>
                  <a:txBody>
                    <a:bodyPr/>
                    <a:lstStyle/>
                    <a:p>
                      <a:pPr algn="l" fontAlgn="b"/>
                      <a:endParaRPr lang="en-US" sz="1400" b="0" i="0" u="none" strike="noStrike" dirty="0">
                        <a:solidFill>
                          <a:schemeClr val="bg1"/>
                        </a:solidFill>
                        <a:effectLst/>
                        <a:latin typeface="+mn-lt"/>
                      </a:endParaRPr>
                    </a:p>
                  </a:txBody>
                  <a:tcPr marL="288000" anchor="b"/>
                </a:tc>
                <a:tc>
                  <a:txBody>
                    <a:bodyPr/>
                    <a:lstStyle/>
                    <a:p>
                      <a:pPr algn="r" fontAlgn="b"/>
                      <a:r>
                        <a:rPr lang="en-US" sz="1400" b="1" u="none" strike="noStrike" dirty="0">
                          <a:solidFill>
                            <a:schemeClr val="bg1"/>
                          </a:solidFill>
                          <a:effectLst/>
                        </a:rPr>
                        <a:t>Positive Net Income</a:t>
                      </a:r>
                      <a:endParaRPr lang="en-US" sz="1400" b="1" i="0" u="none" strike="noStrike" dirty="0">
                        <a:solidFill>
                          <a:schemeClr val="bg1"/>
                        </a:solidFill>
                        <a:effectLst/>
                        <a:latin typeface="+mn-lt"/>
                      </a:endParaRPr>
                    </a:p>
                  </a:txBody>
                  <a:tcPr anchor="ctr"/>
                </a:tc>
                <a:tc>
                  <a:txBody>
                    <a:bodyPr/>
                    <a:lstStyle/>
                    <a:p>
                      <a:pPr algn="r" fontAlgn="b"/>
                      <a:r>
                        <a:rPr lang="en-US" sz="1400" b="1" u="none" strike="noStrike" dirty="0">
                          <a:solidFill>
                            <a:schemeClr val="bg1"/>
                          </a:solidFill>
                          <a:effectLst/>
                        </a:rPr>
                        <a:t>Negative Net Income</a:t>
                      </a:r>
                      <a:endParaRPr lang="en-US" sz="1400" b="1" i="0" u="none" strike="noStrike" dirty="0">
                        <a:solidFill>
                          <a:schemeClr val="bg1"/>
                        </a:solidFill>
                        <a:effectLst/>
                        <a:latin typeface="+mn-lt"/>
                      </a:endParaRPr>
                    </a:p>
                  </a:txBody>
                  <a:tcPr anchor="ctr"/>
                </a:tc>
                <a:tc>
                  <a:txBody>
                    <a:bodyPr/>
                    <a:lstStyle/>
                    <a:p>
                      <a:pPr algn="r" fontAlgn="b"/>
                      <a:r>
                        <a:rPr lang="en-US" sz="1400" b="1" i="0" u="none" strike="noStrike" dirty="0">
                          <a:solidFill>
                            <a:schemeClr val="bg1"/>
                          </a:solidFill>
                          <a:effectLst/>
                          <a:latin typeface="+mn-lt"/>
                        </a:rPr>
                        <a:t>Percent of Total</a:t>
                      </a:r>
                    </a:p>
                  </a:txBody>
                  <a:tcPr anchor="ctr"/>
                </a:tc>
                <a:extLst>
                  <a:ext uri="{0D108BD9-81ED-4DB2-BD59-A6C34878D82A}">
                    <a16:rowId xmlns:a16="http://schemas.microsoft.com/office/drawing/2014/main" val="4140773105"/>
                  </a:ext>
                </a:extLst>
              </a:tr>
              <a:tr h="349006">
                <a:tc>
                  <a:txBody>
                    <a:bodyPr/>
                    <a:lstStyle/>
                    <a:p>
                      <a:pPr algn="l" fontAlgn="b"/>
                      <a:r>
                        <a:rPr lang="en-US" sz="1400" b="0" i="0" u="none" strike="noStrike" dirty="0">
                          <a:solidFill>
                            <a:schemeClr val="tx1"/>
                          </a:solidFill>
                          <a:effectLst/>
                          <a:latin typeface="+mn-lt"/>
                        </a:rPr>
                        <a:t>Revenues:</a:t>
                      </a:r>
                    </a:p>
                  </a:txBody>
                  <a:tcPr marL="288000"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142911372"/>
                  </a:ext>
                </a:extLst>
              </a:tr>
              <a:tr h="349006">
                <a:tc>
                  <a:txBody>
                    <a:bodyPr/>
                    <a:lstStyle/>
                    <a:p>
                      <a:pPr lvl="1" algn="l" fontAlgn="b"/>
                      <a:r>
                        <a:rPr lang="en-US" sz="1400" b="0" u="none" strike="noStrike" dirty="0">
                          <a:solidFill>
                            <a:schemeClr val="tx1"/>
                          </a:solidFill>
                          <a:effectLst/>
                        </a:rPr>
                        <a:t>Gross Premium (Contributions)</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90,000,000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543393929"/>
                  </a:ext>
                </a:extLst>
              </a:tr>
              <a:tr h="349006">
                <a:tc>
                  <a:txBody>
                    <a:bodyPr/>
                    <a:lstStyle/>
                    <a:p>
                      <a:pPr lvl="1" algn="l" fontAlgn="b"/>
                      <a:r>
                        <a:rPr lang="en-US" sz="1400" b="0" u="none" strike="noStrike" dirty="0">
                          <a:solidFill>
                            <a:schemeClr val="tx1"/>
                          </a:solidFill>
                          <a:effectLst/>
                        </a:rPr>
                        <a:t>Investment Income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5,000,000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5,000,000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55711469"/>
                  </a:ext>
                </a:extLst>
              </a:tr>
              <a:tr h="349006">
                <a:tc>
                  <a:txBody>
                    <a:bodyPr/>
                    <a:lstStyle/>
                    <a:p>
                      <a:pPr algn="l" fontAlgn="b"/>
                      <a:r>
                        <a:rPr lang="en-US" sz="1400" b="1" u="none" strike="noStrike" dirty="0">
                          <a:solidFill>
                            <a:schemeClr val="tx1"/>
                          </a:solidFill>
                          <a:effectLst/>
                        </a:rPr>
                        <a:t>Total Revenues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105,000,000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95,000,000</a:t>
                      </a:r>
                      <a:endParaRPr lang="en-US" sz="1400" b="1"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365120011"/>
                  </a:ext>
                </a:extLst>
              </a:tr>
              <a:tr h="349006">
                <a:tc>
                  <a:txBody>
                    <a:bodyPr/>
                    <a:lstStyle/>
                    <a:p>
                      <a:pPr algn="l" fontAlgn="b"/>
                      <a:r>
                        <a:rPr lang="en-US" sz="1400" b="0" u="none" strike="noStrike" dirty="0">
                          <a:solidFill>
                            <a:schemeClr val="tx1"/>
                          </a:solidFill>
                          <a:effectLst/>
                        </a:rPr>
                        <a:t>Expenses:</a:t>
                      </a:r>
                      <a:endParaRPr lang="en-US" sz="1400" b="0" i="0" u="none" strike="noStrike" dirty="0">
                        <a:solidFill>
                          <a:schemeClr val="tx1"/>
                        </a:solidFill>
                        <a:effectLst/>
                        <a:latin typeface="+mn-lt"/>
                      </a:endParaRPr>
                    </a:p>
                  </a:txBody>
                  <a:tcPr marL="288000"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241422160"/>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Claims Expense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60,000,000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60,000,000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60%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662407092"/>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Ceded Reinsurance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806368409"/>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Administration</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20,000,000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879688327"/>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Other</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613433075"/>
                  </a:ext>
                </a:extLst>
              </a:tr>
              <a:tr h="349006">
                <a:tc>
                  <a:txBody>
                    <a:bodyPr/>
                    <a:lstStyle/>
                    <a:p>
                      <a:pPr algn="l" fontAlgn="b"/>
                      <a:r>
                        <a:rPr lang="en-US" sz="1400" b="1" u="none" strike="noStrike" dirty="0">
                          <a:solidFill>
                            <a:schemeClr val="tx1"/>
                          </a:solidFill>
                          <a:effectLst/>
                        </a:rPr>
                        <a:t>Total Expenses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100,000,000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100,000,000</a:t>
                      </a:r>
                      <a:endParaRPr lang="en-US" sz="1400" b="1"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301145645"/>
                  </a:ext>
                </a:extLst>
              </a:tr>
              <a:tr h="349006">
                <a:tc>
                  <a:txBody>
                    <a:bodyPr/>
                    <a:lstStyle/>
                    <a:p>
                      <a:pPr algn="l" fontAlgn="b"/>
                      <a:r>
                        <a:rPr lang="en-US" sz="1400" b="1" i="0" u="none" strike="noStrike" dirty="0">
                          <a:solidFill>
                            <a:schemeClr val="tx1"/>
                          </a:solidFill>
                          <a:effectLst/>
                          <a:latin typeface="+mn-lt"/>
                        </a:rPr>
                        <a:t>Net Income</a:t>
                      </a:r>
                    </a:p>
                  </a:txBody>
                  <a:tcPr marL="288000" anchor="ctr"/>
                </a:tc>
                <a:tc>
                  <a:txBody>
                    <a:bodyPr/>
                    <a:lstStyle/>
                    <a:p>
                      <a:pPr algn="r" fontAlgn="b"/>
                      <a:r>
                        <a:rPr lang="en-US" sz="1400" b="1" i="0" u="none" strike="noStrike" dirty="0">
                          <a:solidFill>
                            <a:srgbClr val="00B050"/>
                          </a:solidFill>
                          <a:effectLst/>
                          <a:latin typeface="+mn-lt"/>
                        </a:rPr>
                        <a:t>5,000,000</a:t>
                      </a:r>
                    </a:p>
                  </a:txBody>
                  <a:tcPr anchor="ctr"/>
                </a:tc>
                <a:tc>
                  <a:txBody>
                    <a:bodyPr/>
                    <a:lstStyle/>
                    <a:p>
                      <a:pPr algn="r" fontAlgn="b"/>
                      <a:r>
                        <a:rPr lang="en-US" sz="1400" b="1" i="0" u="none" strike="noStrike" dirty="0">
                          <a:solidFill>
                            <a:srgbClr val="FF0000"/>
                          </a:solidFill>
                          <a:effectLst/>
                          <a:latin typeface="+mn-lt"/>
                        </a:rPr>
                        <a:t>(5,000,000)</a:t>
                      </a: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752936192"/>
                  </a:ext>
                </a:extLst>
              </a:tr>
            </a:tbl>
          </a:graphicData>
        </a:graphic>
      </p:graphicFrame>
      <p:sp>
        <p:nvSpPr>
          <p:cNvPr id="2" name="Oval 1">
            <a:extLst>
              <a:ext uri="{FF2B5EF4-FFF2-40B4-BE49-F238E27FC236}">
                <a16:creationId xmlns:a16="http://schemas.microsoft.com/office/drawing/2014/main" id="{0386A7BA-EA43-5B78-0862-229354064CA4}"/>
              </a:ext>
            </a:extLst>
          </p:cNvPr>
          <p:cNvSpPr/>
          <p:nvPr/>
        </p:nvSpPr>
        <p:spPr>
          <a:xfrm>
            <a:off x="5534025" y="2390775"/>
            <a:ext cx="1123950" cy="447675"/>
          </a:xfrm>
          <a:prstGeom prst="ellipse">
            <a:avLst/>
          </a:prstGeom>
          <a:noFill/>
          <a:ln w="25400">
            <a:solidFill>
              <a:srgbClr val="0388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D3D7747-6EAB-1AC4-A21B-1A023F9F28FF}"/>
              </a:ext>
            </a:extLst>
          </p:cNvPr>
          <p:cNvSpPr/>
          <p:nvPr/>
        </p:nvSpPr>
        <p:spPr>
          <a:xfrm>
            <a:off x="5534025" y="4143375"/>
            <a:ext cx="1123950" cy="447675"/>
          </a:xfrm>
          <a:prstGeom prst="ellipse">
            <a:avLst/>
          </a:prstGeom>
          <a:noFill/>
          <a:ln w="25400">
            <a:solidFill>
              <a:srgbClr val="0388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4914ED78-DB8C-BB8F-8B2A-F2C1BAB16164}"/>
              </a:ext>
            </a:extLst>
          </p:cNvPr>
          <p:cNvSpPr/>
          <p:nvPr/>
        </p:nvSpPr>
        <p:spPr>
          <a:xfrm>
            <a:off x="7343775" y="1352550"/>
            <a:ext cx="4686300" cy="5139690"/>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Gross Premium		 100,000,000</a:t>
            </a:r>
          </a:p>
          <a:p>
            <a:r>
              <a:rPr lang="en-US" dirty="0">
                <a:solidFill>
                  <a:schemeClr val="bg1"/>
                </a:solidFill>
              </a:rPr>
              <a:t>Ceded Reinsurance	 </a:t>
            </a:r>
            <a:r>
              <a:rPr lang="en-US" u="sng" dirty="0">
                <a:solidFill>
                  <a:schemeClr val="bg1"/>
                </a:solidFill>
              </a:rPr>
              <a:t>(10,000,000)</a:t>
            </a:r>
          </a:p>
          <a:p>
            <a:r>
              <a:rPr lang="en-US" dirty="0">
                <a:solidFill>
                  <a:schemeClr val="bg1"/>
                </a:solidFill>
              </a:rPr>
              <a:t>Net Premium		   90,000,000</a:t>
            </a:r>
          </a:p>
          <a:p>
            <a:endParaRPr lang="en-US" dirty="0">
              <a:solidFill>
                <a:schemeClr val="bg1"/>
              </a:solidFill>
            </a:endParaRPr>
          </a:p>
          <a:p>
            <a:r>
              <a:rPr lang="en-US" dirty="0">
                <a:solidFill>
                  <a:schemeClr val="bg1"/>
                </a:solidFill>
              </a:rPr>
              <a:t>Gross Premium is the total premiums anticipated to be collected from members, which is based on insurance rates.</a:t>
            </a:r>
          </a:p>
          <a:p>
            <a:endParaRPr lang="en-US" dirty="0">
              <a:solidFill>
                <a:schemeClr val="bg1"/>
              </a:solidFill>
            </a:endParaRPr>
          </a:p>
          <a:p>
            <a:r>
              <a:rPr lang="en-US" dirty="0">
                <a:solidFill>
                  <a:schemeClr val="bg1"/>
                </a:solidFill>
              </a:rPr>
              <a:t>Ceded Reinsurance is the insurance expense purchased to protect the Pool from catastrophic losses. The more risk the Pool retains, the lower the reinsurance (and vice-versa). </a:t>
            </a:r>
          </a:p>
          <a:p>
            <a:endParaRPr lang="en-US" dirty="0">
              <a:solidFill>
                <a:schemeClr val="bg1"/>
              </a:solidFill>
            </a:endParaRPr>
          </a:p>
          <a:p>
            <a:r>
              <a:rPr lang="en-US" dirty="0">
                <a:solidFill>
                  <a:schemeClr val="bg1"/>
                </a:solidFill>
              </a:rPr>
              <a:t>Net Premium is the Pool’s retained premium after paying reinsurance.</a:t>
            </a:r>
          </a:p>
        </p:txBody>
      </p:sp>
      <p:cxnSp>
        <p:nvCxnSpPr>
          <p:cNvPr id="10" name="Straight Arrow Connector 9">
            <a:extLst>
              <a:ext uri="{FF2B5EF4-FFF2-40B4-BE49-F238E27FC236}">
                <a16:creationId xmlns:a16="http://schemas.microsoft.com/office/drawing/2014/main" id="{8B8290D1-A6A6-8F1D-53CC-BA40A33180E9}"/>
              </a:ext>
            </a:extLst>
          </p:cNvPr>
          <p:cNvCxnSpPr>
            <a:cxnSpLocks/>
          </p:cNvCxnSpPr>
          <p:nvPr/>
        </p:nvCxnSpPr>
        <p:spPr>
          <a:xfrm flipV="1">
            <a:off x="6657975" y="2057400"/>
            <a:ext cx="942975" cy="232410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4ADF75B-FB9A-CE46-B4C7-7D13C2D63020}"/>
              </a:ext>
            </a:extLst>
          </p:cNvPr>
          <p:cNvCxnSpPr>
            <a:cxnSpLocks/>
            <a:stCxn id="2" idx="6"/>
          </p:cNvCxnSpPr>
          <p:nvPr/>
        </p:nvCxnSpPr>
        <p:spPr>
          <a:xfrm flipV="1">
            <a:off x="6657975" y="1746494"/>
            <a:ext cx="942975" cy="868119"/>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7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657664-A458-4DDD-ACC2-1D87FCD6FCA9}"/>
              </a:ext>
            </a:extLst>
          </p:cNvPr>
          <p:cNvSpPr>
            <a:spLocks noGrp="1"/>
          </p:cNvSpPr>
          <p:nvPr>
            <p:ph type="body" sz="quarter" idx="25"/>
          </p:nvPr>
        </p:nvSpPr>
        <p:spPr>
          <a:xfrm>
            <a:off x="3048000" y="1690688"/>
            <a:ext cx="9144000" cy="3886200"/>
          </a:xfrm>
        </p:spPr>
        <p:txBody>
          <a:bodyPr/>
          <a:lstStyle/>
          <a:p>
            <a:r>
              <a:rPr lang="en-ZA" dirty="0"/>
              <a:t>REINSURANCE</a:t>
            </a:r>
          </a:p>
        </p:txBody>
      </p:sp>
      <p:sp>
        <p:nvSpPr>
          <p:cNvPr id="10" name="Content Placeholder 9">
            <a:extLst>
              <a:ext uri="{FF2B5EF4-FFF2-40B4-BE49-F238E27FC236}">
                <a16:creationId xmlns:a16="http://schemas.microsoft.com/office/drawing/2014/main" id="{14671EBE-B721-4278-A276-75F44D556D20}"/>
              </a:ext>
            </a:extLst>
          </p:cNvPr>
          <p:cNvSpPr>
            <a:spLocks noGrp="1"/>
          </p:cNvSpPr>
          <p:nvPr>
            <p:ph sz="half" idx="2"/>
          </p:nvPr>
        </p:nvSpPr>
        <p:spPr>
          <a:xfrm>
            <a:off x="3392488" y="2686050"/>
            <a:ext cx="3657600" cy="2743200"/>
          </a:xfrm>
        </p:spPr>
        <p:txBody>
          <a:bodyPr>
            <a:noAutofit/>
          </a:bodyPr>
          <a:lstStyle/>
          <a:p>
            <a:r>
              <a:rPr lang="en-ZA" noProof="1"/>
              <a:t>Reinsurance, put simply, is insurance for insurance companies.</a:t>
            </a:r>
          </a:p>
          <a:p>
            <a:endParaRPr lang="en-ZA" noProof="1"/>
          </a:p>
          <a:p>
            <a:r>
              <a:rPr lang="en-ZA" noProof="1"/>
              <a:t>Designed to protect Pools from catastrophic loss.</a:t>
            </a:r>
          </a:p>
          <a:p>
            <a:endParaRPr lang="en-ZA" noProof="1"/>
          </a:p>
          <a:p>
            <a:r>
              <a:rPr lang="en-ZA" noProof="1"/>
              <a:t>Also referred to as Excess of Loss Insurance or Stoploss Insurance.</a:t>
            </a:r>
          </a:p>
          <a:p>
            <a:endParaRPr lang="en-ZA" noProof="1"/>
          </a:p>
          <a:p>
            <a:r>
              <a:rPr lang="en-ZA" noProof="1"/>
              <a:t>Can be 100% pass-through, like Cyber reinsurance.</a:t>
            </a:r>
          </a:p>
        </p:txBody>
      </p:sp>
      <p:sp>
        <p:nvSpPr>
          <p:cNvPr id="7" name="Text Placeholder 6">
            <a:extLst>
              <a:ext uri="{FF2B5EF4-FFF2-40B4-BE49-F238E27FC236}">
                <a16:creationId xmlns:a16="http://schemas.microsoft.com/office/drawing/2014/main" id="{578017FE-712E-4E95-B483-B700F1AA4B2A}"/>
              </a:ext>
            </a:extLst>
          </p:cNvPr>
          <p:cNvSpPr>
            <a:spLocks noGrp="1"/>
          </p:cNvSpPr>
          <p:nvPr>
            <p:ph type="body" sz="quarter" idx="3"/>
          </p:nvPr>
        </p:nvSpPr>
        <p:spPr>
          <a:xfrm>
            <a:off x="7629525" y="1919288"/>
            <a:ext cx="3657600" cy="640080"/>
          </a:xfrm>
        </p:spPr>
        <p:txBody>
          <a:bodyPr/>
          <a:lstStyle/>
          <a:p>
            <a:r>
              <a:rPr lang="en-US" dirty="0"/>
              <a:t>RETENTION</a:t>
            </a:r>
          </a:p>
        </p:txBody>
      </p:sp>
      <p:sp>
        <p:nvSpPr>
          <p:cNvPr id="2" name="Content Placeholder 1">
            <a:extLst>
              <a:ext uri="{FF2B5EF4-FFF2-40B4-BE49-F238E27FC236}">
                <a16:creationId xmlns:a16="http://schemas.microsoft.com/office/drawing/2014/main" id="{2972E633-D3D4-4B6D-909F-937FED844C4A}"/>
              </a:ext>
            </a:extLst>
          </p:cNvPr>
          <p:cNvSpPr>
            <a:spLocks noGrp="1"/>
          </p:cNvSpPr>
          <p:nvPr>
            <p:ph sz="quarter" idx="4"/>
          </p:nvPr>
        </p:nvSpPr>
        <p:spPr>
          <a:xfrm>
            <a:off x="7629525" y="2686050"/>
            <a:ext cx="3657600" cy="2743200"/>
          </a:xfrm>
        </p:spPr>
        <p:txBody>
          <a:bodyPr>
            <a:noAutofit/>
          </a:bodyPr>
          <a:lstStyle/>
          <a:p>
            <a:r>
              <a:rPr lang="en-ZA" noProof="1"/>
              <a:t>A Pool’s retention is the dollar threshold amount, usually per claim, where the Pool transfers the risk to a reinsurer.</a:t>
            </a:r>
          </a:p>
          <a:p>
            <a:endParaRPr lang="en-ZA" noProof="1"/>
          </a:p>
          <a:p>
            <a:r>
              <a:rPr lang="en-ZA" noProof="1"/>
              <a:t>The selection of the retention largely depends on the line of coverage (Workers Compensation vs. Liability vs. Health), as well as the Pool’s surplus position.</a:t>
            </a:r>
          </a:p>
          <a:p>
            <a:endParaRPr lang="en-ZA" noProof="1"/>
          </a:p>
          <a:p>
            <a:r>
              <a:rPr lang="en-ZA" noProof="1"/>
              <a:t>Retentions should increase over time due to inflation, especially for Health insurance.</a:t>
            </a:r>
          </a:p>
        </p:txBody>
      </p:sp>
      <p:sp>
        <p:nvSpPr>
          <p:cNvPr id="24" name="Slide Number Placeholder 23">
            <a:extLst>
              <a:ext uri="{FF2B5EF4-FFF2-40B4-BE49-F238E27FC236}">
                <a16:creationId xmlns:a16="http://schemas.microsoft.com/office/drawing/2014/main" id="{4D55AB81-8A4D-4B4A-8B0F-A7407C695E3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12</a:t>
            </a:fld>
            <a:endParaRPr lang="en-US" dirty="0"/>
          </a:p>
        </p:txBody>
      </p:sp>
      <p:pic>
        <p:nvPicPr>
          <p:cNvPr id="17" name="Picture 16">
            <a:extLst>
              <a:ext uri="{FF2B5EF4-FFF2-40B4-BE49-F238E27FC236}">
                <a16:creationId xmlns:a16="http://schemas.microsoft.com/office/drawing/2014/main" id="{A1F20CD4-A671-54BD-8391-84656701D3FB}"/>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3383280" y="365125"/>
            <a:ext cx="7894320" cy="1325563"/>
          </a:xfrm>
        </p:spPr>
        <p:txBody>
          <a:bodyPr/>
          <a:lstStyle/>
          <a:p>
            <a:r>
              <a:rPr lang="en-US" dirty="0">
                <a:solidFill>
                  <a:schemeClr val="accent1">
                    <a:lumMod val="75000"/>
                  </a:schemeClr>
                </a:solidFill>
              </a:rPr>
              <a:t>MORE ON REINSURANCE</a:t>
            </a:r>
          </a:p>
        </p:txBody>
      </p:sp>
      <p:sp>
        <p:nvSpPr>
          <p:cNvPr id="15" name="Rectangle 14">
            <a:extLst>
              <a:ext uri="{FF2B5EF4-FFF2-40B4-BE49-F238E27FC236}">
                <a16:creationId xmlns:a16="http://schemas.microsoft.com/office/drawing/2014/main" id="{09B04A6B-B6E9-40E3-BFCB-8C1C17E0DB0C}"/>
              </a:ext>
              <a:ext uri="{C183D7F6-B498-43B3-948B-1728B52AA6E4}">
                <adec:decorative xmlns:adec="http://schemas.microsoft.com/office/drawing/2017/decorative" val="1"/>
              </a:ext>
            </a:extLst>
          </p:cNvPr>
          <p:cNvSpPr/>
          <p:nvPr/>
        </p:nvSpPr>
        <p:spPr>
          <a:xfrm>
            <a:off x="2817876" y="1690688"/>
            <a:ext cx="228600"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Rectangle with Corners Rounded 2">
            <a:extLst>
              <a:ext uri="{FF2B5EF4-FFF2-40B4-BE49-F238E27FC236}">
                <a16:creationId xmlns:a16="http://schemas.microsoft.com/office/drawing/2014/main" id="{403D620A-5D72-235C-DA07-3372D38E9F98}"/>
              </a:ext>
            </a:extLst>
          </p:cNvPr>
          <p:cNvSpPr/>
          <p:nvPr/>
        </p:nvSpPr>
        <p:spPr>
          <a:xfrm>
            <a:off x="174879" y="1690688"/>
            <a:ext cx="2463546" cy="3886200"/>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bg1"/>
                </a:solidFill>
              </a:rPr>
              <a:t>LIABILITY</a:t>
            </a:r>
          </a:p>
          <a:p>
            <a:pPr algn="ctr"/>
            <a:endParaRPr lang="en-US" sz="1400" dirty="0">
              <a:solidFill>
                <a:schemeClr val="bg1"/>
              </a:solidFill>
            </a:endParaRPr>
          </a:p>
          <a:p>
            <a:pPr algn="ctr"/>
            <a:r>
              <a:rPr lang="en-US" sz="1400" b="1" dirty="0">
                <a:solidFill>
                  <a:schemeClr val="bg1"/>
                </a:solidFill>
              </a:rPr>
              <a:t>$1,000,000</a:t>
            </a:r>
          </a:p>
          <a:p>
            <a:pPr algn="ctr"/>
            <a:r>
              <a:rPr lang="en-US" sz="1400" dirty="0">
                <a:solidFill>
                  <a:schemeClr val="bg1"/>
                </a:solidFill>
              </a:rPr>
              <a:t> </a:t>
            </a:r>
          </a:p>
          <a:p>
            <a:pPr algn="ctr"/>
            <a:r>
              <a:rPr lang="en-US" sz="1400" dirty="0">
                <a:solidFill>
                  <a:schemeClr val="bg1"/>
                </a:solidFill>
              </a:rPr>
              <a:t>Member’s Per-Claim Limit</a:t>
            </a:r>
          </a:p>
          <a:p>
            <a:pPr algn="ctr"/>
            <a:endParaRPr lang="en-US" sz="1400" dirty="0">
              <a:solidFill>
                <a:schemeClr val="bg1"/>
              </a:solidFill>
            </a:endParaRPr>
          </a:p>
          <a:p>
            <a:pPr algn="ctr"/>
            <a:r>
              <a:rPr lang="en-US" sz="1400" b="1" dirty="0">
                <a:solidFill>
                  <a:schemeClr val="bg1"/>
                </a:solidFill>
              </a:rPr>
              <a:t>Reinsurer’s Share = $750,000 </a:t>
            </a:r>
            <a:r>
              <a:rPr lang="en-US" sz="1400" b="1" dirty="0" err="1">
                <a:solidFill>
                  <a:schemeClr val="bg1"/>
                </a:solidFill>
              </a:rPr>
              <a:t>xs</a:t>
            </a:r>
            <a:r>
              <a:rPr lang="en-US" sz="1400" b="1" dirty="0">
                <a:solidFill>
                  <a:schemeClr val="bg1"/>
                </a:solidFill>
              </a:rPr>
              <a:t> $250,000</a:t>
            </a:r>
          </a:p>
        </p:txBody>
      </p:sp>
      <p:sp>
        <p:nvSpPr>
          <p:cNvPr id="6" name="Speech Bubble: Rectangle with Corners Rounded 5">
            <a:extLst>
              <a:ext uri="{FF2B5EF4-FFF2-40B4-BE49-F238E27FC236}">
                <a16:creationId xmlns:a16="http://schemas.microsoft.com/office/drawing/2014/main" id="{7E1162F2-F62D-8DB3-F806-A9DAE4074E12}"/>
              </a:ext>
            </a:extLst>
          </p:cNvPr>
          <p:cNvSpPr/>
          <p:nvPr/>
        </p:nvSpPr>
        <p:spPr>
          <a:xfrm>
            <a:off x="174879" y="4371974"/>
            <a:ext cx="2463546" cy="1209675"/>
          </a:xfrm>
          <a:prstGeom prst="wedgeRoundRectCallout">
            <a:avLst>
              <a:gd name="adj1" fmla="val -20833"/>
              <a:gd name="adj2" fmla="val 44467"/>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tx1"/>
                </a:solidFill>
              </a:rPr>
              <a:t>Pool’s Share (or Retention) </a:t>
            </a:r>
          </a:p>
          <a:p>
            <a:pPr algn="ctr"/>
            <a:r>
              <a:rPr lang="en-US" sz="1400" b="1" dirty="0">
                <a:solidFill>
                  <a:schemeClr val="tx1"/>
                </a:solidFill>
              </a:rPr>
              <a:t>$250,000</a:t>
            </a:r>
            <a:endParaRPr lang="en-US" sz="1400" dirty="0">
              <a:solidFill>
                <a:schemeClr val="tx1"/>
              </a:solidFill>
            </a:endParaRPr>
          </a:p>
        </p:txBody>
      </p:sp>
    </p:spTree>
    <p:extLst>
      <p:ext uri="{BB962C8B-B14F-4D97-AF65-F5344CB8AC3E}">
        <p14:creationId xmlns:p14="http://schemas.microsoft.com/office/powerpoint/2010/main" val="69829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8FE7A5-5C2F-E2C9-12BA-726AF84AC4C1}"/>
              </a:ext>
            </a:extLst>
          </p:cNvPr>
          <p:cNvSpPr/>
          <p:nvPr>
            <p:custDataLst>
              <p:tags r:id="rId2"/>
            </p:custDataLst>
          </p:nvPr>
        </p:nvSpPr>
        <p:spPr>
          <a:xfrm>
            <a:off x="444693" y="1742703"/>
            <a:ext cx="2371696" cy="2371696"/>
          </a:xfrm>
          <a:prstGeom prst="rect">
            <a:avLst/>
          </a:prstGeom>
          <a:blipFill>
            <a:blip>
              <a:extLst>
                <a:ext uri="{96DAC541-7B7A-43D3-8B79-37D633B846F1}">
                  <asvg:svgBlip xmlns:asvg="http://schemas.microsoft.com/office/drawing/2016/SVG/main" r:embed="rId5"/>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ACFED2-4837-128A-7807-983DF3A0A825}"/>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do you think is the biggest challenge in managing claims expenses?</a:t>
            </a:r>
          </a:p>
        </p:txBody>
      </p:sp>
    </p:spTree>
    <p:custDataLst>
      <p:tags r:id="rId1"/>
    </p:custDataLst>
    <p:extLst>
      <p:ext uri="{BB962C8B-B14F-4D97-AF65-F5344CB8AC3E}">
        <p14:creationId xmlns:p14="http://schemas.microsoft.com/office/powerpoint/2010/main" val="2911877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5AC5-DC83-6082-C459-1D3F1EA4E49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B4A57A9-9D85-4D01-59B8-C8FACC9013FA}"/>
              </a:ext>
            </a:extLst>
          </p:cNvPr>
          <p:cNvSpPr>
            <a:spLocks noGrp="1"/>
          </p:cNvSpPr>
          <p:nvPr>
            <p:ph type="title"/>
          </p:nvPr>
        </p:nvSpPr>
        <p:spPr/>
        <p:txBody>
          <a:bodyPr/>
          <a:lstStyle/>
          <a:p>
            <a:r>
              <a:rPr lang="en-US" dirty="0"/>
              <a:t>BUDGET EXAMPLES</a:t>
            </a:r>
          </a:p>
        </p:txBody>
      </p:sp>
      <p:pic>
        <p:nvPicPr>
          <p:cNvPr id="2" name="Picture 1">
            <a:extLst>
              <a:ext uri="{FF2B5EF4-FFF2-40B4-BE49-F238E27FC236}">
                <a16:creationId xmlns:a16="http://schemas.microsoft.com/office/drawing/2014/main" id="{DFCDB28E-0E13-4D2A-8794-F684A8A8C772}"/>
              </a:ext>
            </a:extLst>
          </p:cNvPr>
          <p:cNvPicPr>
            <a:picLocks noChangeAspect="1"/>
          </p:cNvPicPr>
          <p:nvPr/>
        </p:nvPicPr>
        <p:blipFill>
          <a:blip r:embed="rId3">
            <a:alphaModFix amt="20000"/>
          </a:blip>
          <a:stretch>
            <a:fillRect/>
          </a:stretch>
        </p:blipFill>
        <p:spPr>
          <a:xfrm>
            <a:off x="0" y="0"/>
            <a:ext cx="12192000" cy="6858000"/>
          </a:xfrm>
          <a:prstGeom prst="rect">
            <a:avLst/>
          </a:prstGeom>
        </p:spPr>
      </p:pic>
      <p:graphicFrame>
        <p:nvGraphicFramePr>
          <p:cNvPr id="9" name="Table 9">
            <a:extLst>
              <a:ext uri="{FF2B5EF4-FFF2-40B4-BE49-F238E27FC236}">
                <a16:creationId xmlns:a16="http://schemas.microsoft.com/office/drawing/2014/main" id="{B28EBE8F-AF1C-9B02-C3C7-5D9F5CFF3DC8}"/>
              </a:ext>
            </a:extLst>
          </p:cNvPr>
          <p:cNvGraphicFramePr>
            <a:graphicFrameLocks noGrp="1"/>
          </p:cNvGraphicFramePr>
          <p:nvPr>
            <p:ph type="tbl" sz="quarter" idx="4294967295"/>
          </p:nvPr>
        </p:nvGraphicFramePr>
        <p:xfrm>
          <a:off x="914400" y="1746494"/>
          <a:ext cx="10382250" cy="4188072"/>
        </p:xfrm>
        <a:graphic>
          <a:graphicData uri="http://schemas.openxmlformats.org/drawingml/2006/table">
            <a:tbl>
              <a:tblPr firstRow="1" bandRow="1">
                <a:tableStyleId>{F2DE63D5-997A-4646-A377-4702673A728D}</a:tableStyleId>
              </a:tblPr>
              <a:tblGrid>
                <a:gridCol w="3171825">
                  <a:extLst>
                    <a:ext uri="{9D8B030D-6E8A-4147-A177-3AD203B41FA5}">
                      <a16:colId xmlns:a16="http://schemas.microsoft.com/office/drawing/2014/main" val="3446012419"/>
                    </a:ext>
                  </a:extLst>
                </a:gridCol>
                <a:gridCol w="2543175">
                  <a:extLst>
                    <a:ext uri="{9D8B030D-6E8A-4147-A177-3AD203B41FA5}">
                      <a16:colId xmlns:a16="http://schemas.microsoft.com/office/drawing/2014/main" val="4052646397"/>
                    </a:ext>
                  </a:extLst>
                </a:gridCol>
                <a:gridCol w="2533650">
                  <a:extLst>
                    <a:ext uri="{9D8B030D-6E8A-4147-A177-3AD203B41FA5}">
                      <a16:colId xmlns:a16="http://schemas.microsoft.com/office/drawing/2014/main" val="4143077477"/>
                    </a:ext>
                  </a:extLst>
                </a:gridCol>
                <a:gridCol w="2133600">
                  <a:extLst>
                    <a:ext uri="{9D8B030D-6E8A-4147-A177-3AD203B41FA5}">
                      <a16:colId xmlns:a16="http://schemas.microsoft.com/office/drawing/2014/main" val="3235153012"/>
                    </a:ext>
                  </a:extLst>
                </a:gridCol>
              </a:tblGrid>
              <a:tr h="349006">
                <a:tc>
                  <a:txBody>
                    <a:bodyPr/>
                    <a:lstStyle/>
                    <a:p>
                      <a:pPr algn="l" fontAlgn="b"/>
                      <a:endParaRPr lang="en-US" sz="1400" b="0" i="0" u="none" strike="noStrike" dirty="0">
                        <a:solidFill>
                          <a:schemeClr val="bg1"/>
                        </a:solidFill>
                        <a:effectLst/>
                        <a:latin typeface="+mn-lt"/>
                      </a:endParaRPr>
                    </a:p>
                  </a:txBody>
                  <a:tcPr marL="288000" anchor="b"/>
                </a:tc>
                <a:tc>
                  <a:txBody>
                    <a:bodyPr/>
                    <a:lstStyle/>
                    <a:p>
                      <a:pPr algn="r" fontAlgn="b"/>
                      <a:r>
                        <a:rPr lang="en-US" sz="1400" b="1" u="none" strike="noStrike" dirty="0">
                          <a:solidFill>
                            <a:schemeClr val="bg1"/>
                          </a:solidFill>
                          <a:effectLst/>
                        </a:rPr>
                        <a:t>Positive Net Income</a:t>
                      </a:r>
                      <a:endParaRPr lang="en-US" sz="1400" b="1" i="0" u="none" strike="noStrike" dirty="0">
                        <a:solidFill>
                          <a:schemeClr val="bg1"/>
                        </a:solidFill>
                        <a:effectLst/>
                        <a:latin typeface="+mn-lt"/>
                      </a:endParaRPr>
                    </a:p>
                  </a:txBody>
                  <a:tcPr anchor="ctr"/>
                </a:tc>
                <a:tc>
                  <a:txBody>
                    <a:bodyPr/>
                    <a:lstStyle/>
                    <a:p>
                      <a:pPr algn="r" fontAlgn="b"/>
                      <a:r>
                        <a:rPr lang="en-US" sz="1400" b="1" u="none" strike="noStrike" dirty="0">
                          <a:solidFill>
                            <a:schemeClr val="bg1"/>
                          </a:solidFill>
                          <a:effectLst/>
                        </a:rPr>
                        <a:t>Negative Net Income</a:t>
                      </a:r>
                      <a:endParaRPr lang="en-US" sz="1400" b="1" i="0" u="none" strike="noStrike" dirty="0">
                        <a:solidFill>
                          <a:schemeClr val="bg1"/>
                        </a:solidFill>
                        <a:effectLst/>
                        <a:latin typeface="+mn-lt"/>
                      </a:endParaRPr>
                    </a:p>
                  </a:txBody>
                  <a:tcPr anchor="ctr"/>
                </a:tc>
                <a:tc>
                  <a:txBody>
                    <a:bodyPr/>
                    <a:lstStyle/>
                    <a:p>
                      <a:pPr algn="r" fontAlgn="b"/>
                      <a:r>
                        <a:rPr lang="en-US" sz="1400" b="1" i="0" u="none" strike="noStrike" dirty="0">
                          <a:solidFill>
                            <a:schemeClr val="bg1"/>
                          </a:solidFill>
                          <a:effectLst/>
                          <a:latin typeface="+mn-lt"/>
                        </a:rPr>
                        <a:t>Percent of Total</a:t>
                      </a:r>
                    </a:p>
                  </a:txBody>
                  <a:tcPr anchor="ctr"/>
                </a:tc>
                <a:extLst>
                  <a:ext uri="{0D108BD9-81ED-4DB2-BD59-A6C34878D82A}">
                    <a16:rowId xmlns:a16="http://schemas.microsoft.com/office/drawing/2014/main" val="4140773105"/>
                  </a:ext>
                </a:extLst>
              </a:tr>
              <a:tr h="349006">
                <a:tc>
                  <a:txBody>
                    <a:bodyPr/>
                    <a:lstStyle/>
                    <a:p>
                      <a:pPr algn="l" fontAlgn="b"/>
                      <a:r>
                        <a:rPr lang="en-US" sz="1400" b="0" i="0" u="none" strike="noStrike" dirty="0">
                          <a:solidFill>
                            <a:schemeClr val="tx1"/>
                          </a:solidFill>
                          <a:effectLst/>
                          <a:latin typeface="+mn-lt"/>
                        </a:rPr>
                        <a:t>Revenues:</a:t>
                      </a:r>
                    </a:p>
                  </a:txBody>
                  <a:tcPr marL="288000"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142911372"/>
                  </a:ext>
                </a:extLst>
              </a:tr>
              <a:tr h="349006">
                <a:tc>
                  <a:txBody>
                    <a:bodyPr/>
                    <a:lstStyle/>
                    <a:p>
                      <a:pPr lvl="1" algn="l" fontAlgn="b"/>
                      <a:r>
                        <a:rPr lang="en-US" sz="1400" b="0" u="none" strike="noStrike" dirty="0">
                          <a:solidFill>
                            <a:schemeClr val="tx1"/>
                          </a:solidFill>
                          <a:effectLst/>
                        </a:rPr>
                        <a:t>Gross Premium (Contributions)</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90,000,000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543393929"/>
                  </a:ext>
                </a:extLst>
              </a:tr>
              <a:tr h="349006">
                <a:tc>
                  <a:txBody>
                    <a:bodyPr/>
                    <a:lstStyle/>
                    <a:p>
                      <a:pPr lvl="1" algn="l" fontAlgn="b"/>
                      <a:r>
                        <a:rPr lang="en-US" sz="1400" b="0" u="none" strike="noStrike" dirty="0">
                          <a:solidFill>
                            <a:schemeClr val="tx1"/>
                          </a:solidFill>
                          <a:effectLst/>
                        </a:rPr>
                        <a:t>Investment Income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5,000,000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5,000,000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55711469"/>
                  </a:ext>
                </a:extLst>
              </a:tr>
              <a:tr h="349006">
                <a:tc>
                  <a:txBody>
                    <a:bodyPr/>
                    <a:lstStyle/>
                    <a:p>
                      <a:pPr algn="l" fontAlgn="b"/>
                      <a:r>
                        <a:rPr lang="en-US" sz="1400" b="1" u="none" strike="noStrike" dirty="0">
                          <a:solidFill>
                            <a:schemeClr val="tx1"/>
                          </a:solidFill>
                          <a:effectLst/>
                        </a:rPr>
                        <a:t>Total Revenues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105,000,000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95,000,000</a:t>
                      </a:r>
                      <a:endParaRPr lang="en-US" sz="1400" b="1"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365120011"/>
                  </a:ext>
                </a:extLst>
              </a:tr>
              <a:tr h="349006">
                <a:tc>
                  <a:txBody>
                    <a:bodyPr/>
                    <a:lstStyle/>
                    <a:p>
                      <a:pPr algn="l" fontAlgn="b"/>
                      <a:r>
                        <a:rPr lang="en-US" sz="1400" b="0" u="none" strike="noStrike" dirty="0">
                          <a:solidFill>
                            <a:schemeClr val="tx1"/>
                          </a:solidFill>
                          <a:effectLst/>
                        </a:rPr>
                        <a:t>Expenses:</a:t>
                      </a:r>
                      <a:endParaRPr lang="en-US" sz="1400" b="0" i="0" u="none" strike="noStrike" dirty="0">
                        <a:solidFill>
                          <a:schemeClr val="tx1"/>
                        </a:solidFill>
                        <a:effectLst/>
                        <a:latin typeface="+mn-lt"/>
                      </a:endParaRPr>
                    </a:p>
                  </a:txBody>
                  <a:tcPr marL="288000"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241422160"/>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Claims Expense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60,000,000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60,000,000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60%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662407092"/>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Ceded Reinsurance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806368409"/>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Administration</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20,000,000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879688327"/>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Other</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613433075"/>
                  </a:ext>
                </a:extLst>
              </a:tr>
              <a:tr h="349006">
                <a:tc>
                  <a:txBody>
                    <a:bodyPr/>
                    <a:lstStyle/>
                    <a:p>
                      <a:pPr algn="l" fontAlgn="b"/>
                      <a:r>
                        <a:rPr lang="en-US" sz="1400" b="1" u="none" strike="noStrike" dirty="0">
                          <a:solidFill>
                            <a:schemeClr val="tx1"/>
                          </a:solidFill>
                          <a:effectLst/>
                        </a:rPr>
                        <a:t>Total Expenses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100,000,000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100,000,000</a:t>
                      </a:r>
                      <a:endParaRPr lang="en-US" sz="1400" b="1"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301145645"/>
                  </a:ext>
                </a:extLst>
              </a:tr>
              <a:tr h="349006">
                <a:tc>
                  <a:txBody>
                    <a:bodyPr/>
                    <a:lstStyle/>
                    <a:p>
                      <a:pPr algn="l" fontAlgn="b"/>
                      <a:r>
                        <a:rPr lang="en-US" sz="1400" b="1" i="0" u="none" strike="noStrike" dirty="0">
                          <a:solidFill>
                            <a:schemeClr val="tx1"/>
                          </a:solidFill>
                          <a:effectLst/>
                          <a:latin typeface="+mn-lt"/>
                        </a:rPr>
                        <a:t>Net Income</a:t>
                      </a:r>
                    </a:p>
                  </a:txBody>
                  <a:tcPr marL="288000" anchor="ctr"/>
                </a:tc>
                <a:tc>
                  <a:txBody>
                    <a:bodyPr/>
                    <a:lstStyle/>
                    <a:p>
                      <a:pPr algn="r" fontAlgn="b"/>
                      <a:r>
                        <a:rPr lang="en-US" sz="1400" b="1" i="0" u="none" strike="noStrike" dirty="0">
                          <a:solidFill>
                            <a:srgbClr val="00B050"/>
                          </a:solidFill>
                          <a:effectLst/>
                          <a:latin typeface="+mn-lt"/>
                        </a:rPr>
                        <a:t>5,000,000</a:t>
                      </a:r>
                    </a:p>
                  </a:txBody>
                  <a:tcPr anchor="ctr"/>
                </a:tc>
                <a:tc>
                  <a:txBody>
                    <a:bodyPr/>
                    <a:lstStyle/>
                    <a:p>
                      <a:pPr algn="r" fontAlgn="b"/>
                      <a:r>
                        <a:rPr lang="en-US" sz="1400" b="1" i="0" u="none" strike="noStrike" dirty="0">
                          <a:solidFill>
                            <a:srgbClr val="FF0000"/>
                          </a:solidFill>
                          <a:effectLst/>
                          <a:latin typeface="+mn-lt"/>
                        </a:rPr>
                        <a:t>(5,000,000)</a:t>
                      </a: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752936192"/>
                  </a:ext>
                </a:extLst>
              </a:tr>
            </a:tbl>
          </a:graphicData>
        </a:graphic>
      </p:graphicFrame>
      <p:sp>
        <p:nvSpPr>
          <p:cNvPr id="3" name="Oval 2">
            <a:extLst>
              <a:ext uri="{FF2B5EF4-FFF2-40B4-BE49-F238E27FC236}">
                <a16:creationId xmlns:a16="http://schemas.microsoft.com/office/drawing/2014/main" id="{9A894466-9C85-6BD7-B336-6C6276374156}"/>
              </a:ext>
            </a:extLst>
          </p:cNvPr>
          <p:cNvSpPr/>
          <p:nvPr/>
        </p:nvSpPr>
        <p:spPr>
          <a:xfrm>
            <a:off x="5534025" y="3800475"/>
            <a:ext cx="1123950" cy="447675"/>
          </a:xfrm>
          <a:prstGeom prst="ellipse">
            <a:avLst/>
          </a:prstGeom>
          <a:noFill/>
          <a:ln w="25400">
            <a:solidFill>
              <a:srgbClr val="0388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2EAA8407-B3AC-59E9-A2EE-7C75EF4FC7A2}"/>
              </a:ext>
            </a:extLst>
          </p:cNvPr>
          <p:cNvSpPr/>
          <p:nvPr/>
        </p:nvSpPr>
        <p:spPr>
          <a:xfrm>
            <a:off x="7343775" y="2514600"/>
            <a:ext cx="4686300" cy="3562350"/>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Pools are in the insurance business, so naturally the largest expense is Claims Expense.</a:t>
            </a:r>
          </a:p>
          <a:p>
            <a:endParaRPr lang="en-US" dirty="0">
              <a:solidFill>
                <a:schemeClr val="bg1"/>
              </a:solidFill>
            </a:endParaRPr>
          </a:p>
          <a:p>
            <a:r>
              <a:rPr lang="en-US" dirty="0">
                <a:solidFill>
                  <a:schemeClr val="bg1"/>
                </a:solidFill>
              </a:rPr>
              <a:t>Claims Expense represents only the portion of losses retained by the Pool.</a:t>
            </a:r>
          </a:p>
          <a:p>
            <a:endParaRPr lang="en-US" dirty="0">
              <a:solidFill>
                <a:schemeClr val="bg1"/>
              </a:solidFill>
            </a:endParaRPr>
          </a:p>
          <a:p>
            <a:r>
              <a:rPr lang="en-US" dirty="0">
                <a:solidFill>
                  <a:schemeClr val="bg1"/>
                </a:solidFill>
              </a:rPr>
              <a:t>Losses that impact the Pool’s reinsurers are not captured on the Pool’s financials. Rather, these losses are captured on the reinsurer’s financials.</a:t>
            </a:r>
          </a:p>
        </p:txBody>
      </p:sp>
      <p:cxnSp>
        <p:nvCxnSpPr>
          <p:cNvPr id="10" name="Straight Arrow Connector 9">
            <a:extLst>
              <a:ext uri="{FF2B5EF4-FFF2-40B4-BE49-F238E27FC236}">
                <a16:creationId xmlns:a16="http://schemas.microsoft.com/office/drawing/2014/main" id="{1ABA117E-F605-7EA2-26CD-1FD6CD1F39BE}"/>
              </a:ext>
            </a:extLst>
          </p:cNvPr>
          <p:cNvCxnSpPr>
            <a:cxnSpLocks/>
            <a:stCxn id="3" idx="6"/>
          </p:cNvCxnSpPr>
          <p:nvPr/>
        </p:nvCxnSpPr>
        <p:spPr>
          <a:xfrm>
            <a:off x="6657975" y="4024313"/>
            <a:ext cx="895350"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696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D193CD-CC23-7A41-E6E4-C9BC37EEA9F8}"/>
              </a:ext>
            </a:extLst>
          </p:cNvPr>
          <p:cNvPicPr>
            <a:picLocks noChangeAspect="1"/>
          </p:cNvPicPr>
          <p:nvPr/>
        </p:nvPicPr>
        <p:blipFill>
          <a:blip r:embed="rId2">
            <a:alphaModFix amt="20000"/>
          </a:blip>
          <a:stretch>
            <a:fillRect/>
          </a:stretch>
        </p:blipFill>
        <p:spPr>
          <a:xfrm>
            <a:off x="0" y="0"/>
            <a:ext cx="12192000" cy="6858000"/>
          </a:xfrm>
          <a:prstGeom prst="rect">
            <a:avLst/>
          </a:prstGeom>
        </p:spPr>
      </p:pic>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838200" y="365125"/>
            <a:ext cx="10515600" cy="1325563"/>
          </a:xfrm>
        </p:spPr>
        <p:txBody>
          <a:bodyPr/>
          <a:lstStyle/>
          <a:p>
            <a:r>
              <a:rPr lang="en-ZA" dirty="0">
                <a:solidFill>
                  <a:schemeClr val="accent1">
                    <a:lumMod val="75000"/>
                  </a:schemeClr>
                </a:solidFill>
              </a:rPr>
              <a:t>HOW IS CLAIMS EXPENSE CALCULATED?</a:t>
            </a:r>
          </a:p>
        </p:txBody>
      </p:sp>
      <p:sp>
        <p:nvSpPr>
          <p:cNvPr id="31" name="Text Placeholder 30">
            <a:extLst>
              <a:ext uri="{FF2B5EF4-FFF2-40B4-BE49-F238E27FC236}">
                <a16:creationId xmlns:a16="http://schemas.microsoft.com/office/drawing/2014/main" id="{FB4B73B3-17D0-4AD4-A250-23C177FEC520}"/>
              </a:ext>
            </a:extLst>
          </p:cNvPr>
          <p:cNvSpPr>
            <a:spLocks noGrp="1"/>
          </p:cNvSpPr>
          <p:nvPr>
            <p:ph type="body" sz="quarter" idx="35"/>
          </p:nvPr>
        </p:nvSpPr>
        <p:spPr>
          <a:xfrm>
            <a:off x="2305051" y="2416302"/>
            <a:ext cx="7591424" cy="1188720"/>
          </a:xfrm>
        </p:spPr>
        <p:txBody>
          <a:bodyPr/>
          <a:lstStyle/>
          <a:p>
            <a:r>
              <a:rPr lang="en-ZA" sz="2000" dirty="0">
                <a:solidFill>
                  <a:srgbClr val="0388A6"/>
                </a:solidFill>
              </a:rPr>
              <a:t>Short Answer: by the Pool’s Actuary (usually independent)</a:t>
            </a:r>
          </a:p>
        </p:txBody>
      </p:sp>
      <p:sp>
        <p:nvSpPr>
          <p:cNvPr id="15" name="Text Placeholder 30">
            <a:extLst>
              <a:ext uri="{FF2B5EF4-FFF2-40B4-BE49-F238E27FC236}">
                <a16:creationId xmlns:a16="http://schemas.microsoft.com/office/drawing/2014/main" id="{69282B2A-2317-FA77-53DF-FBB9B4AE03B1}"/>
              </a:ext>
            </a:extLst>
          </p:cNvPr>
          <p:cNvSpPr txBox="1">
            <a:spLocks/>
          </p:cNvSpPr>
          <p:nvPr/>
        </p:nvSpPr>
        <p:spPr>
          <a:xfrm>
            <a:off x="2305051" y="3959352"/>
            <a:ext cx="7591424" cy="11887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000" dirty="0">
                <a:solidFill>
                  <a:srgbClr val="0388A6"/>
                </a:solidFill>
              </a:rPr>
              <a:t>Full Story: </a:t>
            </a:r>
          </a:p>
          <a:p>
            <a:r>
              <a:rPr lang="en-ZA" sz="2000" dirty="0">
                <a:solidFill>
                  <a:srgbClr val="0388A6"/>
                </a:solidFill>
              </a:rPr>
              <a:t>The Actuary analyses historical claim estimates by the Pool’s claims adjusters and compares those estimates to the final claim payments. The Actuary then “develops” the known losses using a factor based on the historical analyses. Finally, the Actuary adds in an IBNR (</a:t>
            </a:r>
            <a:r>
              <a:rPr lang="en-ZA" sz="2000" b="1" dirty="0">
                <a:solidFill>
                  <a:srgbClr val="0388A6"/>
                </a:solidFill>
              </a:rPr>
              <a:t>I</a:t>
            </a:r>
            <a:r>
              <a:rPr lang="en-ZA" sz="2000" dirty="0">
                <a:solidFill>
                  <a:srgbClr val="0388A6"/>
                </a:solidFill>
              </a:rPr>
              <a:t>ncurred </a:t>
            </a:r>
            <a:r>
              <a:rPr lang="en-ZA" sz="2000" b="1" dirty="0">
                <a:solidFill>
                  <a:srgbClr val="0388A6"/>
                </a:solidFill>
              </a:rPr>
              <a:t>B</a:t>
            </a:r>
            <a:r>
              <a:rPr lang="en-ZA" sz="2000" dirty="0">
                <a:solidFill>
                  <a:srgbClr val="0388A6"/>
                </a:solidFill>
              </a:rPr>
              <a:t>ut </a:t>
            </a:r>
            <a:r>
              <a:rPr lang="en-ZA" sz="2000" b="1" dirty="0">
                <a:solidFill>
                  <a:srgbClr val="0388A6"/>
                </a:solidFill>
              </a:rPr>
              <a:t>N</a:t>
            </a:r>
            <a:r>
              <a:rPr lang="en-ZA" sz="2000" dirty="0">
                <a:solidFill>
                  <a:srgbClr val="0388A6"/>
                </a:solidFill>
              </a:rPr>
              <a:t>ot </a:t>
            </a:r>
            <a:r>
              <a:rPr lang="en-ZA" sz="2000" b="1" dirty="0">
                <a:solidFill>
                  <a:srgbClr val="0388A6"/>
                </a:solidFill>
              </a:rPr>
              <a:t>R</a:t>
            </a:r>
            <a:r>
              <a:rPr lang="en-ZA" sz="2000" dirty="0">
                <a:solidFill>
                  <a:srgbClr val="0388A6"/>
                </a:solidFill>
              </a:rPr>
              <a:t>eported) estimate for claims that have not yet been reported to the Pool.   </a:t>
            </a:r>
          </a:p>
        </p:txBody>
      </p:sp>
    </p:spTree>
    <p:extLst>
      <p:ext uri="{BB962C8B-B14F-4D97-AF65-F5344CB8AC3E}">
        <p14:creationId xmlns:p14="http://schemas.microsoft.com/office/powerpoint/2010/main" val="168901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165F-9C01-52B0-6A3A-05EB760E0A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081C08-937C-D4EE-D2AE-E46AFC761EE2}"/>
              </a:ext>
            </a:extLst>
          </p:cNvPr>
          <p:cNvSpPr>
            <a:spLocks noGrp="1"/>
          </p:cNvSpPr>
          <p:nvPr>
            <p:ph type="title"/>
          </p:nvPr>
        </p:nvSpPr>
        <p:spPr>
          <a:xfrm>
            <a:off x="3383280" y="365125"/>
            <a:ext cx="7894320" cy="1325563"/>
          </a:xfrm>
        </p:spPr>
        <p:txBody>
          <a:bodyPr/>
          <a:lstStyle/>
          <a:p>
            <a:r>
              <a:rPr lang="en-US" dirty="0">
                <a:solidFill>
                  <a:schemeClr val="accent1">
                    <a:lumMod val="75000"/>
                  </a:schemeClr>
                </a:solidFill>
              </a:rPr>
              <a:t>CLAIMS DEVELOP OVER TIME</a:t>
            </a:r>
          </a:p>
        </p:txBody>
      </p:sp>
      <p:sp>
        <p:nvSpPr>
          <p:cNvPr id="5" name="Text Placeholder 4">
            <a:extLst>
              <a:ext uri="{FF2B5EF4-FFF2-40B4-BE49-F238E27FC236}">
                <a16:creationId xmlns:a16="http://schemas.microsoft.com/office/drawing/2014/main" id="{5D2A1C4C-EC00-2427-65B7-C123793A9A5B}"/>
              </a:ext>
            </a:extLst>
          </p:cNvPr>
          <p:cNvSpPr>
            <a:spLocks noGrp="1"/>
          </p:cNvSpPr>
          <p:nvPr>
            <p:ph type="body" sz="quarter" idx="25"/>
          </p:nvPr>
        </p:nvSpPr>
        <p:spPr>
          <a:xfrm>
            <a:off x="3048000" y="1285647"/>
            <a:ext cx="9144000" cy="5172532"/>
          </a:xfrm>
        </p:spPr>
        <p:txBody>
          <a:bodyPr anchor="t" anchorCtr="0"/>
          <a:lstStyle/>
          <a:p>
            <a:r>
              <a:rPr lang="en-ZA" dirty="0"/>
              <a:t>WORKERS COMPENSATION</a:t>
            </a:r>
          </a:p>
        </p:txBody>
      </p:sp>
      <p:sp>
        <p:nvSpPr>
          <p:cNvPr id="10" name="Content Placeholder 9">
            <a:extLst>
              <a:ext uri="{FF2B5EF4-FFF2-40B4-BE49-F238E27FC236}">
                <a16:creationId xmlns:a16="http://schemas.microsoft.com/office/drawing/2014/main" id="{4A8F5D78-EE04-4360-82CF-05A25DA20750}"/>
              </a:ext>
            </a:extLst>
          </p:cNvPr>
          <p:cNvSpPr>
            <a:spLocks noGrp="1"/>
          </p:cNvSpPr>
          <p:nvPr>
            <p:ph sz="half" idx="2"/>
          </p:nvPr>
        </p:nvSpPr>
        <p:spPr>
          <a:xfrm>
            <a:off x="3392488" y="2181225"/>
            <a:ext cx="3657600" cy="2743200"/>
          </a:xfrm>
        </p:spPr>
        <p:txBody>
          <a:bodyPr>
            <a:noAutofit/>
          </a:bodyPr>
          <a:lstStyle/>
          <a:p>
            <a:pPr>
              <a:spcAft>
                <a:spcPts val="1200"/>
              </a:spcAft>
            </a:pPr>
            <a:r>
              <a:rPr lang="en-ZA" noProof="1"/>
              <a:t>On December 15, 2024, a Police Officer injurs his knee during foot pursuit of a suspect while jumping over a fence. Medical costs for knee surgery are anticipated to be $15,000 and the officer is anticipated to be out of work for six weeks.</a:t>
            </a:r>
          </a:p>
          <a:p>
            <a:r>
              <a:rPr lang="en-ZA" b="1" noProof="1"/>
              <a:t>Initial Claim Estimate of $22,000:</a:t>
            </a:r>
          </a:p>
          <a:p>
            <a:r>
              <a:rPr lang="en-ZA" noProof="1"/>
              <a:t>Medical Costs		$15,000</a:t>
            </a:r>
          </a:p>
          <a:p>
            <a:pPr>
              <a:spcAft>
                <a:spcPts val="1200"/>
              </a:spcAft>
            </a:pPr>
            <a:r>
              <a:rPr lang="en-ZA" noProof="1"/>
              <a:t>Lost Time Wages		     7,000</a:t>
            </a:r>
          </a:p>
          <a:p>
            <a:r>
              <a:rPr lang="en-ZA" noProof="1"/>
              <a:t>The officer begins experiencing back pain in early January 2025, which was not present before the incident. Additionally, the first knee surgery did not correct the injury and another knee injury becomes necessary in February.</a:t>
            </a:r>
          </a:p>
          <a:p>
            <a:r>
              <a:rPr lang="en-ZA" noProof="1"/>
              <a:t>  </a:t>
            </a:r>
          </a:p>
        </p:txBody>
      </p:sp>
      <p:sp>
        <p:nvSpPr>
          <p:cNvPr id="2" name="Content Placeholder 1">
            <a:extLst>
              <a:ext uri="{FF2B5EF4-FFF2-40B4-BE49-F238E27FC236}">
                <a16:creationId xmlns:a16="http://schemas.microsoft.com/office/drawing/2014/main" id="{B7166BEA-AE2D-3222-5A6F-0028DB19B8BC}"/>
              </a:ext>
            </a:extLst>
          </p:cNvPr>
          <p:cNvSpPr>
            <a:spLocks noGrp="1"/>
          </p:cNvSpPr>
          <p:nvPr>
            <p:ph sz="quarter" idx="4"/>
          </p:nvPr>
        </p:nvSpPr>
        <p:spPr>
          <a:xfrm>
            <a:off x="7629525" y="1638300"/>
            <a:ext cx="3657600" cy="2743200"/>
          </a:xfrm>
        </p:spPr>
        <p:txBody>
          <a:bodyPr>
            <a:noAutofit/>
          </a:bodyPr>
          <a:lstStyle/>
          <a:p>
            <a:pPr>
              <a:spcAft>
                <a:spcPts val="1200"/>
              </a:spcAft>
            </a:pPr>
            <a:r>
              <a:rPr lang="en-ZA" noProof="1"/>
              <a:t>The second knee surgery is more complex and will cost $25,000 in medical costs. Back pain treatment for 6 weeks will cost $3,000. Now, the officer is not expected to return to work until March 31, 2025. </a:t>
            </a:r>
          </a:p>
          <a:p>
            <a:r>
              <a:rPr lang="en-ZA" b="1" noProof="1"/>
              <a:t>Revised Claim Estimate of $58,000:</a:t>
            </a:r>
          </a:p>
          <a:p>
            <a:r>
              <a:rPr lang="en-ZA" noProof="1"/>
              <a:t>Medical Costs		$40,000</a:t>
            </a:r>
          </a:p>
          <a:p>
            <a:pPr>
              <a:spcAft>
                <a:spcPts val="1200"/>
              </a:spcAft>
            </a:pPr>
            <a:r>
              <a:rPr lang="en-ZA" noProof="1"/>
              <a:t>Lost Time Wages		   18,000</a:t>
            </a:r>
          </a:p>
          <a:p>
            <a:pPr>
              <a:spcAft>
                <a:spcPts val="1200"/>
              </a:spcAft>
            </a:pPr>
            <a:r>
              <a:rPr lang="en-ZA" noProof="1"/>
              <a:t>The Pool’s policy and financial year is Jan 1 – Dec 31 (calendar year). </a:t>
            </a:r>
          </a:p>
          <a:p>
            <a:pPr>
              <a:spcAft>
                <a:spcPts val="1200"/>
              </a:spcAft>
            </a:pPr>
            <a:r>
              <a:rPr lang="en-ZA" b="1" noProof="1"/>
              <a:t>The claim estimate for the 2024 year of $22,000, while accurate at year-end, is now going to cost 264% more. </a:t>
            </a:r>
          </a:p>
          <a:p>
            <a:pPr>
              <a:spcAft>
                <a:spcPts val="600"/>
              </a:spcAft>
            </a:pPr>
            <a:r>
              <a:rPr lang="en-ZA" noProof="1"/>
              <a:t>This type of </a:t>
            </a:r>
            <a:r>
              <a:rPr lang="en-ZA" b="1" noProof="1"/>
              <a:t>claim development is natural</a:t>
            </a:r>
            <a:r>
              <a:rPr lang="en-ZA" noProof="1"/>
              <a:t> and inherent to the nature of injuries.</a:t>
            </a:r>
          </a:p>
        </p:txBody>
      </p:sp>
      <p:sp>
        <p:nvSpPr>
          <p:cNvPr id="24" name="Slide Number Placeholder 23">
            <a:extLst>
              <a:ext uri="{FF2B5EF4-FFF2-40B4-BE49-F238E27FC236}">
                <a16:creationId xmlns:a16="http://schemas.microsoft.com/office/drawing/2014/main" id="{58077DEA-C7A4-EBCE-A869-DB6676CCCA39}"/>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16</a:t>
            </a:fld>
            <a:endParaRPr lang="en-US" dirty="0"/>
          </a:p>
        </p:txBody>
      </p:sp>
      <p:sp>
        <p:nvSpPr>
          <p:cNvPr id="15" name="Rectangle 14">
            <a:extLst>
              <a:ext uri="{FF2B5EF4-FFF2-40B4-BE49-F238E27FC236}">
                <a16:creationId xmlns:a16="http://schemas.microsoft.com/office/drawing/2014/main" id="{39900593-D161-B80C-4D44-2706A4E028BA}"/>
              </a:ext>
              <a:ext uri="{C183D7F6-B498-43B3-948B-1728B52AA6E4}">
                <adec:decorative xmlns:adec="http://schemas.microsoft.com/office/drawing/2017/decorative" val="1"/>
              </a:ext>
            </a:extLst>
          </p:cNvPr>
          <p:cNvSpPr/>
          <p:nvPr/>
        </p:nvSpPr>
        <p:spPr>
          <a:xfrm>
            <a:off x="2817876" y="1285647"/>
            <a:ext cx="228600" cy="517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C22C8C5-F7C0-5374-5D76-D5C50D8DA2D5}"/>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225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5DB7-C8AE-1015-8B06-2674D012A50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159DDDA-063A-661D-43CE-C048B148C05C}"/>
              </a:ext>
            </a:extLst>
          </p:cNvPr>
          <p:cNvPicPr>
            <a:picLocks noChangeAspect="1"/>
          </p:cNvPicPr>
          <p:nvPr/>
        </p:nvPicPr>
        <p:blipFill>
          <a:blip r:embed="rId2">
            <a:alphaModFix amt="20000"/>
          </a:blip>
          <a:stretch>
            <a:fillRect/>
          </a:stretch>
        </p:blipFill>
        <p:spPr>
          <a:xfrm>
            <a:off x="0" y="0"/>
            <a:ext cx="12192000" cy="6858000"/>
          </a:xfrm>
          <a:prstGeom prst="rect">
            <a:avLst/>
          </a:prstGeom>
        </p:spPr>
      </p:pic>
      <p:graphicFrame>
        <p:nvGraphicFramePr>
          <p:cNvPr id="6" name="Diagram 5">
            <a:extLst>
              <a:ext uri="{FF2B5EF4-FFF2-40B4-BE49-F238E27FC236}">
                <a16:creationId xmlns:a16="http://schemas.microsoft.com/office/drawing/2014/main" id="{D8522821-6219-776E-C130-F53F7C1BD34D}"/>
              </a:ext>
            </a:extLst>
          </p:cNvPr>
          <p:cNvGraphicFramePr/>
          <p:nvPr>
            <p:extLst>
              <p:ext uri="{D42A27DB-BD31-4B8C-83A1-F6EECF244321}">
                <p14:modId xmlns:p14="http://schemas.microsoft.com/office/powerpoint/2010/main" val="305353526"/>
              </p:ext>
            </p:extLst>
          </p:nvPr>
        </p:nvGraphicFramePr>
        <p:xfrm>
          <a:off x="1114425" y="346076"/>
          <a:ext cx="9950450" cy="6001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peech Bubble: Rectangle with Corners Rounded 7">
            <a:extLst>
              <a:ext uri="{FF2B5EF4-FFF2-40B4-BE49-F238E27FC236}">
                <a16:creationId xmlns:a16="http://schemas.microsoft.com/office/drawing/2014/main" id="{F436934F-46E7-7F2D-6101-B235415EDF01}"/>
              </a:ext>
            </a:extLst>
          </p:cNvPr>
          <p:cNvSpPr/>
          <p:nvPr/>
        </p:nvSpPr>
        <p:spPr>
          <a:xfrm>
            <a:off x="1559051" y="6057900"/>
            <a:ext cx="9080373" cy="663575"/>
          </a:xfrm>
          <a:prstGeom prst="wedgeRoundRectCallout">
            <a:avLst>
              <a:gd name="adj1" fmla="val -20833"/>
              <a:gd name="adj2" fmla="val 44467"/>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$50,400,000 of Claims Estimates becomes $60,000,000 </a:t>
            </a:r>
            <a:endParaRPr lang="en-US" sz="2000" dirty="0">
              <a:solidFill>
                <a:schemeClr val="tx1"/>
              </a:solidFill>
            </a:endParaRPr>
          </a:p>
        </p:txBody>
      </p:sp>
    </p:spTree>
    <p:extLst>
      <p:ext uri="{BB962C8B-B14F-4D97-AF65-F5344CB8AC3E}">
        <p14:creationId xmlns:p14="http://schemas.microsoft.com/office/powerpoint/2010/main" val="197981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50A9BE-3A8E-6A2E-FE28-C009B5E2F112}"/>
              </a:ext>
            </a:extLst>
          </p:cNvPr>
          <p:cNvSpPr>
            <a:spLocks noGrp="1"/>
          </p:cNvSpPr>
          <p:nvPr>
            <p:ph type="sldNum" sz="quarter" idx="12"/>
          </p:nvPr>
        </p:nvSpPr>
        <p:spPr/>
        <p:txBody>
          <a:bodyPr/>
          <a:lstStyle/>
          <a:p>
            <a:fld id="{B5CEABB6-07DC-46E8-9B57-56EC44A396E5}" type="slidenum">
              <a:rPr lang="en-US" smtClean="0"/>
              <a:pPr/>
              <a:t>18</a:t>
            </a:fld>
            <a:endParaRPr lang="en-US" dirty="0"/>
          </a:p>
        </p:txBody>
      </p:sp>
      <p:pic>
        <p:nvPicPr>
          <p:cNvPr id="3074" name="Picture 2">
            <a:extLst>
              <a:ext uri="{FF2B5EF4-FFF2-40B4-BE49-F238E27FC236}">
                <a16:creationId xmlns:a16="http://schemas.microsoft.com/office/drawing/2014/main" id="{9EA192B5-115F-07C9-6DFF-CBC9A4DB0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0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A3B20-0C1F-5816-01FF-BBDE03B9A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75554-38A1-3C99-92AE-0240E7D306CB}"/>
              </a:ext>
            </a:extLst>
          </p:cNvPr>
          <p:cNvSpPr>
            <a:spLocks noGrp="1"/>
          </p:cNvSpPr>
          <p:nvPr>
            <p:ph type="title"/>
          </p:nvPr>
        </p:nvSpPr>
        <p:spPr>
          <a:xfrm>
            <a:off x="6155363" y="365125"/>
            <a:ext cx="5103007" cy="1325563"/>
          </a:xfrm>
        </p:spPr>
        <p:txBody>
          <a:bodyPr/>
          <a:lstStyle/>
          <a:p>
            <a:r>
              <a:rPr lang="en-US" dirty="0"/>
              <a:t>INVESTMENTS</a:t>
            </a:r>
          </a:p>
        </p:txBody>
      </p:sp>
      <p:sp>
        <p:nvSpPr>
          <p:cNvPr id="3" name="Content Placeholder 2">
            <a:extLst>
              <a:ext uri="{FF2B5EF4-FFF2-40B4-BE49-F238E27FC236}">
                <a16:creationId xmlns:a16="http://schemas.microsoft.com/office/drawing/2014/main" id="{C34B8F6D-1656-B712-D45E-D83850C34952}"/>
              </a:ext>
            </a:extLst>
          </p:cNvPr>
          <p:cNvSpPr>
            <a:spLocks noGrp="1"/>
          </p:cNvSpPr>
          <p:nvPr>
            <p:ph type="body" sz="quarter" idx="14"/>
          </p:nvPr>
        </p:nvSpPr>
        <p:spPr>
          <a:xfrm>
            <a:off x="6153182" y="1865376"/>
            <a:ext cx="5120640" cy="320040"/>
          </a:xfrm>
        </p:spPr>
        <p:txBody>
          <a:bodyPr vert="horz" lIns="91440" tIns="45720" rIns="91440" bIns="45720" rtlCol="0" anchor="t">
            <a:normAutofit lnSpcReduction="10000"/>
          </a:bodyPr>
          <a:lstStyle/>
          <a:p>
            <a:r>
              <a:rPr lang="en-US" dirty="0"/>
              <a:t>Investment policy</a:t>
            </a:r>
          </a:p>
        </p:txBody>
      </p:sp>
      <p:sp>
        <p:nvSpPr>
          <p:cNvPr id="21" name="Text Placeholder 20">
            <a:extLst>
              <a:ext uri="{FF2B5EF4-FFF2-40B4-BE49-F238E27FC236}">
                <a16:creationId xmlns:a16="http://schemas.microsoft.com/office/drawing/2014/main" id="{7B8D33C2-C888-5DDF-D42A-7C823043500F}"/>
              </a:ext>
            </a:extLst>
          </p:cNvPr>
          <p:cNvSpPr>
            <a:spLocks noGrp="1"/>
          </p:cNvSpPr>
          <p:nvPr>
            <p:ph type="body" sz="quarter" idx="15"/>
          </p:nvPr>
        </p:nvSpPr>
        <p:spPr>
          <a:xfrm>
            <a:off x="6153056" y="2194084"/>
            <a:ext cx="5120640" cy="640080"/>
          </a:xfrm>
        </p:spPr>
        <p:txBody>
          <a:bodyPr>
            <a:noAutofit/>
          </a:bodyPr>
          <a:lstStyle/>
          <a:p>
            <a:r>
              <a:rPr lang="en-US" dirty="0"/>
              <a:t>Set by the Board, the policy governs the Pool in allowable investments and allocation thresholds. Some Pools only invest in Fixed Income (Bonds), and others further diversify to Equities (Stocks).</a:t>
            </a:r>
          </a:p>
          <a:p>
            <a:r>
              <a:rPr lang="en-US" dirty="0"/>
              <a:t> </a:t>
            </a:r>
          </a:p>
          <a:p>
            <a:endParaRPr lang="en-US" dirty="0"/>
          </a:p>
        </p:txBody>
      </p:sp>
      <p:sp>
        <p:nvSpPr>
          <p:cNvPr id="22" name="Text Placeholder 21">
            <a:extLst>
              <a:ext uri="{FF2B5EF4-FFF2-40B4-BE49-F238E27FC236}">
                <a16:creationId xmlns:a16="http://schemas.microsoft.com/office/drawing/2014/main" id="{51F2432C-F529-1426-4230-0383763DF7F5}"/>
              </a:ext>
            </a:extLst>
          </p:cNvPr>
          <p:cNvSpPr>
            <a:spLocks noGrp="1"/>
          </p:cNvSpPr>
          <p:nvPr>
            <p:ph type="body" sz="quarter" idx="16"/>
          </p:nvPr>
        </p:nvSpPr>
        <p:spPr>
          <a:xfrm>
            <a:off x="6153307" y="3399282"/>
            <a:ext cx="5120640" cy="320040"/>
          </a:xfrm>
        </p:spPr>
        <p:txBody>
          <a:bodyPr/>
          <a:lstStyle/>
          <a:p>
            <a:r>
              <a:rPr lang="en-US" dirty="0"/>
              <a:t>WHAT’S BEING INVESTED</a:t>
            </a:r>
          </a:p>
        </p:txBody>
      </p:sp>
      <p:sp>
        <p:nvSpPr>
          <p:cNvPr id="23" name="Text Placeholder 22">
            <a:extLst>
              <a:ext uri="{FF2B5EF4-FFF2-40B4-BE49-F238E27FC236}">
                <a16:creationId xmlns:a16="http://schemas.microsoft.com/office/drawing/2014/main" id="{73A9BF9B-24C3-0A43-026C-0A01D2802A9A}"/>
              </a:ext>
            </a:extLst>
          </p:cNvPr>
          <p:cNvSpPr>
            <a:spLocks noGrp="1"/>
          </p:cNvSpPr>
          <p:nvPr>
            <p:ph type="body" sz="quarter" idx="17"/>
          </p:nvPr>
        </p:nvSpPr>
        <p:spPr>
          <a:xfrm>
            <a:off x="6153181" y="3730740"/>
            <a:ext cx="5120640" cy="457200"/>
          </a:xfrm>
        </p:spPr>
        <p:txBody>
          <a:bodyPr>
            <a:noAutofit/>
          </a:bodyPr>
          <a:lstStyle/>
          <a:p>
            <a:r>
              <a:rPr lang="en-US" dirty="0"/>
              <a:t>Because of claims development, premiums collected in one year will not be needed immediately to pay the full amount of claims for many years to come. This “float” on premiums, along with the Pool’s surplus, is invested in markets and yields a return. </a:t>
            </a:r>
          </a:p>
        </p:txBody>
      </p:sp>
      <p:sp>
        <p:nvSpPr>
          <p:cNvPr id="24" name="Text Placeholder 23">
            <a:extLst>
              <a:ext uri="{FF2B5EF4-FFF2-40B4-BE49-F238E27FC236}">
                <a16:creationId xmlns:a16="http://schemas.microsoft.com/office/drawing/2014/main" id="{E2366F2D-F129-C55B-531D-9CCC4590028E}"/>
              </a:ext>
            </a:extLst>
          </p:cNvPr>
          <p:cNvSpPr>
            <a:spLocks noGrp="1"/>
          </p:cNvSpPr>
          <p:nvPr>
            <p:ph type="body" sz="quarter" idx="18"/>
          </p:nvPr>
        </p:nvSpPr>
        <p:spPr>
          <a:xfrm>
            <a:off x="6149167" y="4993386"/>
            <a:ext cx="5120640" cy="320040"/>
          </a:xfrm>
        </p:spPr>
        <p:txBody>
          <a:bodyPr/>
          <a:lstStyle/>
          <a:p>
            <a:r>
              <a:rPr lang="en-US" dirty="0"/>
              <a:t>Make or break the year</a:t>
            </a:r>
          </a:p>
        </p:txBody>
      </p:sp>
      <p:sp>
        <p:nvSpPr>
          <p:cNvPr id="25" name="Text Placeholder 24">
            <a:extLst>
              <a:ext uri="{FF2B5EF4-FFF2-40B4-BE49-F238E27FC236}">
                <a16:creationId xmlns:a16="http://schemas.microsoft.com/office/drawing/2014/main" id="{BAE3D64A-672F-903B-B406-F9F34DD83CF0}"/>
              </a:ext>
            </a:extLst>
          </p:cNvPr>
          <p:cNvSpPr>
            <a:spLocks noGrp="1"/>
          </p:cNvSpPr>
          <p:nvPr>
            <p:ph type="body" sz="quarter" idx="19"/>
          </p:nvPr>
        </p:nvSpPr>
        <p:spPr>
          <a:xfrm>
            <a:off x="6149041" y="5321618"/>
            <a:ext cx="5120640" cy="640080"/>
          </a:xfrm>
        </p:spPr>
        <p:txBody>
          <a:bodyPr>
            <a:noAutofit/>
          </a:bodyPr>
          <a:lstStyle/>
          <a:p>
            <a:r>
              <a:rPr lang="en-US" dirty="0"/>
              <a:t>Many Pools factor in a conservative rate of return for investments when contemplating rates and, in turn, premiums. This means that Premiums + Investment Income are anticipated to cover claims expenses. A good (or bad) investment market can make (or break) your financial year. Think of 2022 versus 2024.</a:t>
            </a:r>
          </a:p>
        </p:txBody>
      </p:sp>
      <p:pic>
        <p:nvPicPr>
          <p:cNvPr id="7" name="Picture 6">
            <a:extLst>
              <a:ext uri="{FF2B5EF4-FFF2-40B4-BE49-F238E27FC236}">
                <a16:creationId xmlns:a16="http://schemas.microsoft.com/office/drawing/2014/main" id="{C29C6D7E-301B-00B5-DEF1-81A446E75F37}"/>
              </a:ext>
            </a:extLst>
          </p:cNvPr>
          <p:cNvPicPr>
            <a:picLocks noChangeAspect="1"/>
          </p:cNvPicPr>
          <p:nvPr/>
        </p:nvPicPr>
        <p:blipFill>
          <a:blip r:embed="rId2">
            <a:alphaModFix amt="20000"/>
          </a:blip>
          <a:stretch>
            <a:fillRect/>
          </a:stretch>
        </p:blipFill>
        <p:spPr>
          <a:xfrm>
            <a:off x="0" y="0"/>
            <a:ext cx="12192000" cy="6858000"/>
          </a:xfrm>
          <a:prstGeom prst="rect">
            <a:avLst/>
          </a:prstGeom>
        </p:spPr>
      </p:pic>
      <p:pic>
        <p:nvPicPr>
          <p:cNvPr id="6" name="Picture Placeholder 6" descr="photo of Wall street sign&#10;">
            <a:extLst>
              <a:ext uri="{FF2B5EF4-FFF2-40B4-BE49-F238E27FC236}">
                <a16:creationId xmlns:a16="http://schemas.microsoft.com/office/drawing/2014/main" id="{FFC93BB3-1F28-10FB-2100-54DAFBF606F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30995" y="533399"/>
            <a:ext cx="5103006" cy="6057901"/>
          </a:xfrm>
        </p:spPr>
      </p:pic>
    </p:spTree>
    <p:extLst>
      <p:ext uri="{BB962C8B-B14F-4D97-AF65-F5344CB8AC3E}">
        <p14:creationId xmlns:p14="http://schemas.microsoft.com/office/powerpoint/2010/main" val="306961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3DEE3E-752D-A987-2022-320BA6415A99}"/>
              </a:ext>
            </a:extLst>
          </p:cNvPr>
          <p:cNvPicPr>
            <a:picLocks noChangeAspect="1"/>
          </p:cNvPicPr>
          <p:nvPr/>
        </p:nvPicPr>
        <p:blipFill>
          <a:blip r:embed="rId2"/>
          <a:srcRect r="-1" b="15708"/>
          <a:stretch>
            <a:fillRect/>
          </a:stretch>
        </p:blipFill>
        <p:spPr>
          <a:xfrm>
            <a:off x="1524" y="10"/>
            <a:ext cx="12188952" cy="685799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 name="connsiteX4" fmla="*/ 0 w 12188952"/>
              <a:gd name="connsiteY4" fmla="*/ 4926523 h 6858000"/>
              <a:gd name="connsiteX5" fmla="*/ 9142476 w 12188952"/>
              <a:gd name="connsiteY5" fmla="*/ 4926523 h 6858000"/>
              <a:gd name="connsiteX6" fmla="*/ 9142476 w 12188952"/>
              <a:gd name="connsiteY6" fmla="*/ 4697923 h 6858000"/>
              <a:gd name="connsiteX7" fmla="*/ 0 w 12188952"/>
              <a:gd name="connsiteY7" fmla="*/ 4697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12188952" y="0"/>
                </a:lnTo>
                <a:lnTo>
                  <a:pt x="12188952" y="6858000"/>
                </a:lnTo>
                <a:lnTo>
                  <a:pt x="0" y="6858000"/>
                </a:lnTo>
                <a:lnTo>
                  <a:pt x="0" y="4926523"/>
                </a:lnTo>
                <a:lnTo>
                  <a:pt x="9142476" y="4926523"/>
                </a:lnTo>
                <a:lnTo>
                  <a:pt x="9142476" y="4697923"/>
                </a:lnTo>
                <a:lnTo>
                  <a:pt x="0" y="4697923"/>
                </a:lnTo>
                <a:close/>
              </a:path>
            </a:pathLst>
          </a:custGeom>
          <a:noFill/>
        </p:spPr>
      </p:pic>
      <p:sp>
        <p:nvSpPr>
          <p:cNvPr id="5" name="Text Placeholder 4">
            <a:extLst>
              <a:ext uri="{FF2B5EF4-FFF2-40B4-BE49-F238E27FC236}">
                <a16:creationId xmlns:a16="http://schemas.microsoft.com/office/drawing/2014/main" id="{3B95A575-4944-44FE-8343-886F3F62894C}"/>
              </a:ext>
            </a:extLst>
          </p:cNvPr>
          <p:cNvSpPr>
            <a:spLocks noGrp="1"/>
          </p:cNvSpPr>
          <p:nvPr>
            <p:ph type="title"/>
          </p:nvPr>
        </p:nvSpPr>
        <p:spPr>
          <a:xfrm>
            <a:off x="831850" y="5084064"/>
            <a:ext cx="8311896" cy="1049254"/>
          </a:xfrm>
        </p:spPr>
        <p:txBody>
          <a:bodyPr anchor="b">
            <a:normAutofit/>
          </a:bodyPr>
          <a:lstStyle/>
          <a:p>
            <a:r>
              <a:rPr lang="en-US" sz="2300" dirty="0"/>
              <a:t>Chris Krepcho </a:t>
            </a:r>
          </a:p>
          <a:p>
            <a:pPr>
              <a:spcBef>
                <a:spcPts val="0"/>
              </a:spcBef>
            </a:pPr>
            <a:r>
              <a:rPr lang="en-US" sz="2300" i="1" dirty="0"/>
              <a:t>Chief of Insurance &amp; Financial Services</a:t>
            </a:r>
          </a:p>
          <a:p>
            <a:pPr>
              <a:spcBef>
                <a:spcPts val="0"/>
              </a:spcBef>
            </a:pPr>
            <a:r>
              <a:rPr lang="en-US" sz="2300" i="1" dirty="0"/>
              <a:t>Florida League of Cities</a:t>
            </a:r>
          </a:p>
        </p:txBody>
      </p:sp>
      <p:sp>
        <p:nvSpPr>
          <p:cNvPr id="15" name="Date Placeholder 3">
            <a:extLst>
              <a:ext uri="{FF2B5EF4-FFF2-40B4-BE49-F238E27FC236}">
                <a16:creationId xmlns:a16="http://schemas.microsoft.com/office/drawing/2014/main" id="{FA5BD95C-9842-FFDC-4B33-59DF8061CA43}"/>
              </a:ext>
            </a:extLst>
          </p:cNvPr>
          <p:cNvSpPr>
            <a:spLocks noGrp="1"/>
          </p:cNvSpPr>
          <p:nvPr>
            <p:ph type="dt" sz="half" idx="10"/>
          </p:nvPr>
        </p:nvSpPr>
        <p:spPr>
          <a:xfrm>
            <a:off x="838200" y="6356350"/>
            <a:ext cx="2743200" cy="365125"/>
          </a:xfrm>
        </p:spPr>
        <p:txBody>
          <a:bodyPr/>
          <a:lstStyle/>
          <a:p>
            <a:pPr>
              <a:spcAft>
                <a:spcPts val="600"/>
              </a:spcAft>
            </a:pPr>
            <a:r>
              <a:rPr lang="en-US"/>
              <a:t>7/14/20XX</a:t>
            </a:r>
          </a:p>
        </p:txBody>
      </p:sp>
      <p:sp>
        <p:nvSpPr>
          <p:cNvPr id="19" name="Slide Number Placeholder 5">
            <a:extLst>
              <a:ext uri="{FF2B5EF4-FFF2-40B4-BE49-F238E27FC236}">
                <a16:creationId xmlns:a16="http://schemas.microsoft.com/office/drawing/2014/main" id="{04AA6367-05BF-3455-B217-59461E997C77}"/>
              </a:ext>
            </a:extLst>
          </p:cNvPr>
          <p:cNvSpPr>
            <a:spLocks noGrp="1"/>
          </p:cNvSpPr>
          <p:nvPr>
            <p:ph type="sldNum" sz="quarter" idx="12"/>
          </p:nvPr>
        </p:nvSpPr>
        <p:spPr>
          <a:xfrm>
            <a:off x="8610600" y="6356350"/>
            <a:ext cx="2743200" cy="365125"/>
          </a:xfrm>
        </p:spPr>
        <p:txBody>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1642425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544F1D0-DB2E-9C17-EC0A-476815F68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1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CAB46-2413-1A65-89E2-917D3A069110}"/>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0" y="-130175"/>
            <a:ext cx="10515600" cy="1325563"/>
          </a:xfrm>
        </p:spPr>
        <p:txBody>
          <a:bodyPr/>
          <a:lstStyle/>
          <a:p>
            <a:r>
              <a:rPr lang="en-ZA" dirty="0">
                <a:solidFill>
                  <a:schemeClr val="accent1">
                    <a:lumMod val="75000"/>
                  </a:schemeClr>
                </a:solidFill>
              </a:rPr>
              <a:t>SURPLUS</a:t>
            </a:r>
          </a:p>
        </p:txBody>
      </p:sp>
      <p:pic>
        <p:nvPicPr>
          <p:cNvPr id="28" name="Picture 27">
            <a:extLst>
              <a:ext uri="{FF2B5EF4-FFF2-40B4-BE49-F238E27FC236}">
                <a16:creationId xmlns:a16="http://schemas.microsoft.com/office/drawing/2014/main" id="{4F298AEA-D364-8B86-2A8C-B5AD7DA3742A}"/>
              </a:ext>
            </a:extLst>
          </p:cNvPr>
          <p:cNvPicPr>
            <a:picLocks noChangeAspect="1"/>
          </p:cNvPicPr>
          <p:nvPr/>
        </p:nvPicPr>
        <p:blipFill>
          <a:blip r:embed="rId4"/>
          <a:stretch>
            <a:fillRect/>
          </a:stretch>
        </p:blipFill>
        <p:spPr>
          <a:xfrm>
            <a:off x="2742909" y="900133"/>
            <a:ext cx="6706181" cy="4590686"/>
          </a:xfrm>
          <a:prstGeom prst="rect">
            <a:avLst/>
          </a:prstGeom>
        </p:spPr>
      </p:pic>
      <p:sp>
        <p:nvSpPr>
          <p:cNvPr id="29" name="Speech Bubble: Rectangle with Corners Rounded 28">
            <a:extLst>
              <a:ext uri="{FF2B5EF4-FFF2-40B4-BE49-F238E27FC236}">
                <a16:creationId xmlns:a16="http://schemas.microsoft.com/office/drawing/2014/main" id="{607BF734-6A53-8221-7233-94CD37846769}"/>
              </a:ext>
            </a:extLst>
          </p:cNvPr>
          <p:cNvSpPr/>
          <p:nvPr/>
        </p:nvSpPr>
        <p:spPr>
          <a:xfrm>
            <a:off x="3729832" y="5715000"/>
            <a:ext cx="3438525" cy="762000"/>
          </a:xfrm>
          <a:prstGeom prst="wedgeRoundRectCallout">
            <a:avLst>
              <a:gd name="adj1" fmla="val 63955"/>
              <a:gd name="adj2" fmla="val -91563"/>
              <a:gd name="adj3" fmla="val 166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Unfavorable investment year, primarily due to rising interest rates impacting Fixed Income market.</a:t>
            </a:r>
          </a:p>
        </p:txBody>
      </p:sp>
      <p:sp>
        <p:nvSpPr>
          <p:cNvPr id="30" name="Speech Bubble: Rectangle with Corners Rounded 29">
            <a:extLst>
              <a:ext uri="{FF2B5EF4-FFF2-40B4-BE49-F238E27FC236}">
                <a16:creationId xmlns:a16="http://schemas.microsoft.com/office/drawing/2014/main" id="{C8F17CD3-CFE5-29EB-C347-EE5C2CAC91A4}"/>
              </a:ext>
            </a:extLst>
          </p:cNvPr>
          <p:cNvSpPr/>
          <p:nvPr/>
        </p:nvSpPr>
        <p:spPr>
          <a:xfrm>
            <a:off x="7512448" y="5715000"/>
            <a:ext cx="3438525" cy="762000"/>
          </a:xfrm>
          <a:prstGeom prst="wedgeRoundRectCallout">
            <a:avLst>
              <a:gd name="adj1" fmla="val -8067"/>
              <a:gd name="adj2" fmla="val -90313"/>
              <a:gd name="adj3" fmla="val 16667"/>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Strong investment year for both Fixed Income and Equity markets.</a:t>
            </a:r>
          </a:p>
        </p:txBody>
      </p:sp>
      <p:sp>
        <p:nvSpPr>
          <p:cNvPr id="31" name="Speech Bubble: Rectangle with Corners Rounded 30">
            <a:extLst>
              <a:ext uri="{FF2B5EF4-FFF2-40B4-BE49-F238E27FC236}">
                <a16:creationId xmlns:a16="http://schemas.microsoft.com/office/drawing/2014/main" id="{42EBFDEA-4224-F63A-A59B-B86822B19903}"/>
              </a:ext>
            </a:extLst>
          </p:cNvPr>
          <p:cNvSpPr/>
          <p:nvPr/>
        </p:nvSpPr>
        <p:spPr>
          <a:xfrm>
            <a:off x="174879" y="2790824"/>
            <a:ext cx="2463546" cy="2709863"/>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400" dirty="0">
                <a:solidFill>
                  <a:schemeClr val="bg1"/>
                </a:solidFill>
              </a:rPr>
              <a:t>Surplus is also known as “net position” and is the accumulation of revenues in excess of expenses (or net income). </a:t>
            </a:r>
          </a:p>
          <a:p>
            <a:endParaRPr lang="en-US" sz="1400" dirty="0">
              <a:solidFill>
                <a:schemeClr val="bg1"/>
              </a:solidFill>
            </a:endParaRPr>
          </a:p>
          <a:p>
            <a:r>
              <a:rPr lang="en-US" sz="1400" dirty="0">
                <a:solidFill>
                  <a:schemeClr val="bg1"/>
                </a:solidFill>
              </a:rPr>
              <a:t>Surplus </a:t>
            </a:r>
            <a:r>
              <a:rPr lang="en-US" sz="1400" u="sng" dirty="0">
                <a:solidFill>
                  <a:schemeClr val="bg1"/>
                </a:solidFill>
              </a:rPr>
              <a:t>will be</a:t>
            </a:r>
            <a:r>
              <a:rPr lang="en-US" sz="1400" dirty="0">
                <a:solidFill>
                  <a:schemeClr val="bg1"/>
                </a:solidFill>
              </a:rPr>
              <a:t> volatile over time. Claims activity and investment markets cannot be predicted with certainty. </a:t>
            </a:r>
          </a:p>
        </p:txBody>
      </p:sp>
    </p:spTree>
    <p:extLst>
      <p:ext uri="{BB962C8B-B14F-4D97-AF65-F5344CB8AC3E}">
        <p14:creationId xmlns:p14="http://schemas.microsoft.com/office/powerpoint/2010/main" val="82759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6BE9E2-E58E-5AA1-3C6E-E061F13C94CD}"/>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838200" y="365125"/>
            <a:ext cx="10515600" cy="1325563"/>
          </a:xfrm>
        </p:spPr>
        <p:txBody>
          <a:bodyPr/>
          <a:lstStyle/>
          <a:p>
            <a:r>
              <a:rPr lang="en-US" dirty="0">
                <a:solidFill>
                  <a:schemeClr val="accent1">
                    <a:lumMod val="75000"/>
                  </a:schemeClr>
                </a:solidFill>
              </a:rPr>
              <a:t>SURPLUS STRATEGY</a:t>
            </a:r>
          </a:p>
        </p:txBody>
      </p:sp>
      <p:sp>
        <p:nvSpPr>
          <p:cNvPr id="16" name="Text Placeholder 15">
            <a:extLst>
              <a:ext uri="{FF2B5EF4-FFF2-40B4-BE49-F238E27FC236}">
                <a16:creationId xmlns:a16="http://schemas.microsoft.com/office/drawing/2014/main" id="{7A222B6F-BB67-4A4C-8885-56E895268E02}"/>
              </a:ext>
            </a:extLst>
          </p:cNvPr>
          <p:cNvSpPr>
            <a:spLocks noGrp="1"/>
          </p:cNvSpPr>
          <p:nvPr>
            <p:ph type="body" sz="quarter" idx="39"/>
          </p:nvPr>
        </p:nvSpPr>
        <p:spPr>
          <a:xfrm>
            <a:off x="1066800" y="1525143"/>
            <a:ext cx="10058400" cy="548640"/>
          </a:xfrm>
        </p:spPr>
        <p:txBody>
          <a:bodyPr>
            <a:normAutofit/>
          </a:bodyPr>
          <a:lstStyle/>
          <a:p>
            <a:r>
              <a:rPr lang="en-ZA" dirty="0">
                <a:solidFill>
                  <a:schemeClr val="accent1">
                    <a:lumMod val="75000"/>
                  </a:schemeClr>
                </a:solidFill>
              </a:rPr>
              <a:t>Using Membership Capital to Help Members</a:t>
            </a:r>
          </a:p>
          <a:p>
            <a:endParaRPr lang="en-US" dirty="0">
              <a:solidFill>
                <a:schemeClr val="accent1">
                  <a:lumMod val="75000"/>
                </a:schemeClr>
              </a:solidFill>
            </a:endParaRPr>
          </a:p>
        </p:txBody>
      </p:sp>
      <p:sp>
        <p:nvSpPr>
          <p:cNvPr id="79" name="Text Placeholder 78">
            <a:extLst>
              <a:ext uri="{FF2B5EF4-FFF2-40B4-BE49-F238E27FC236}">
                <a16:creationId xmlns:a16="http://schemas.microsoft.com/office/drawing/2014/main" id="{A7DD34AA-E48A-47B4-BD20-EA3CBB161EDB}"/>
              </a:ext>
            </a:extLst>
          </p:cNvPr>
          <p:cNvSpPr>
            <a:spLocks noGrp="1"/>
          </p:cNvSpPr>
          <p:nvPr>
            <p:ph type="body" sz="quarter" idx="41"/>
          </p:nvPr>
        </p:nvSpPr>
        <p:spPr/>
        <p:txBody>
          <a:bodyPr tIns="182880"/>
          <a:lstStyle/>
          <a:p>
            <a:r>
              <a:rPr lang="en-US" dirty="0"/>
              <a:t>OFFSET RATES</a:t>
            </a:r>
          </a:p>
        </p:txBody>
      </p:sp>
      <p:sp>
        <p:nvSpPr>
          <p:cNvPr id="10" name="Text Placeholder 9">
            <a:extLst>
              <a:ext uri="{FF2B5EF4-FFF2-40B4-BE49-F238E27FC236}">
                <a16:creationId xmlns:a16="http://schemas.microsoft.com/office/drawing/2014/main" id="{BAD4C9E1-F442-4E77-AD43-98B4169C160C}"/>
              </a:ext>
            </a:extLst>
          </p:cNvPr>
          <p:cNvSpPr>
            <a:spLocks noGrp="1"/>
          </p:cNvSpPr>
          <p:nvPr>
            <p:ph type="body" sz="quarter" idx="34"/>
          </p:nvPr>
        </p:nvSpPr>
        <p:spPr>
          <a:xfrm>
            <a:off x="1673352" y="3184398"/>
            <a:ext cx="2468880" cy="1371600"/>
          </a:xfrm>
        </p:spPr>
        <p:txBody>
          <a:bodyPr>
            <a:noAutofit/>
          </a:bodyPr>
          <a:lstStyle/>
          <a:p>
            <a:pPr algn="l"/>
            <a:r>
              <a:rPr lang="en-US" dirty="0"/>
              <a:t>Using surplus to offset rate increases to members. Can be dangerous in the long-term, as “catching up” to actuarially sound rates compounds each year. </a:t>
            </a:r>
          </a:p>
        </p:txBody>
      </p:sp>
      <p:sp>
        <p:nvSpPr>
          <p:cNvPr id="11" name="Text Placeholder 10">
            <a:extLst>
              <a:ext uri="{FF2B5EF4-FFF2-40B4-BE49-F238E27FC236}">
                <a16:creationId xmlns:a16="http://schemas.microsoft.com/office/drawing/2014/main" id="{BC314248-E087-48C3-891A-BF11C1EE1F0B}"/>
              </a:ext>
            </a:extLst>
          </p:cNvPr>
          <p:cNvSpPr>
            <a:spLocks noGrp="1"/>
          </p:cNvSpPr>
          <p:nvPr>
            <p:ph type="body" sz="quarter" idx="42"/>
          </p:nvPr>
        </p:nvSpPr>
        <p:spPr>
          <a:xfrm>
            <a:off x="4636008" y="2697587"/>
            <a:ext cx="2926080" cy="2505345"/>
          </a:xfrm>
        </p:spPr>
        <p:txBody>
          <a:bodyPr tIns="182880"/>
          <a:lstStyle/>
          <a:p>
            <a:r>
              <a:rPr lang="en-US" dirty="0"/>
              <a:t>Improve services</a:t>
            </a:r>
          </a:p>
        </p:txBody>
      </p:sp>
      <p:sp>
        <p:nvSpPr>
          <p:cNvPr id="12" name="Text Placeholder 11">
            <a:extLst>
              <a:ext uri="{FF2B5EF4-FFF2-40B4-BE49-F238E27FC236}">
                <a16:creationId xmlns:a16="http://schemas.microsoft.com/office/drawing/2014/main" id="{16D8C892-AFAE-46DF-8A54-B8C979482F0F}"/>
              </a:ext>
            </a:extLst>
          </p:cNvPr>
          <p:cNvSpPr>
            <a:spLocks noGrp="1"/>
          </p:cNvSpPr>
          <p:nvPr>
            <p:ph type="body" sz="quarter" idx="36"/>
          </p:nvPr>
        </p:nvSpPr>
        <p:spPr>
          <a:xfrm>
            <a:off x="4873775" y="3184398"/>
            <a:ext cx="2468880" cy="1371600"/>
          </a:xfrm>
        </p:spPr>
        <p:txBody>
          <a:bodyPr>
            <a:noAutofit/>
          </a:bodyPr>
          <a:lstStyle/>
          <a:p>
            <a:pPr algn="l"/>
            <a:r>
              <a:rPr lang="en-US" dirty="0"/>
              <a:t>Add or enhance member programs and services, including loss prevention; additional coverages; safety grants; higher limits; etc. </a:t>
            </a:r>
          </a:p>
        </p:txBody>
      </p:sp>
      <p:sp>
        <p:nvSpPr>
          <p:cNvPr id="13" name="Text Placeholder 12">
            <a:extLst>
              <a:ext uri="{FF2B5EF4-FFF2-40B4-BE49-F238E27FC236}">
                <a16:creationId xmlns:a16="http://schemas.microsoft.com/office/drawing/2014/main" id="{41BDCA60-2625-4B36-96B1-2B050A7C734F}"/>
              </a:ext>
            </a:extLst>
          </p:cNvPr>
          <p:cNvSpPr>
            <a:spLocks noGrp="1"/>
          </p:cNvSpPr>
          <p:nvPr>
            <p:ph type="body" sz="quarter" idx="43"/>
          </p:nvPr>
        </p:nvSpPr>
        <p:spPr>
          <a:xfrm>
            <a:off x="7790688" y="2697587"/>
            <a:ext cx="2926080" cy="2505345"/>
          </a:xfrm>
        </p:spPr>
        <p:txBody>
          <a:bodyPr tIns="182880"/>
          <a:lstStyle/>
          <a:p>
            <a:r>
              <a:rPr lang="en-US" dirty="0"/>
              <a:t>Increase retentions</a:t>
            </a:r>
          </a:p>
        </p:txBody>
      </p:sp>
      <p:sp>
        <p:nvSpPr>
          <p:cNvPr id="14" name="Text Placeholder 13">
            <a:extLst>
              <a:ext uri="{FF2B5EF4-FFF2-40B4-BE49-F238E27FC236}">
                <a16:creationId xmlns:a16="http://schemas.microsoft.com/office/drawing/2014/main" id="{96255A71-CEF2-4F63-A0C4-DC367B56213B}"/>
              </a:ext>
            </a:extLst>
          </p:cNvPr>
          <p:cNvSpPr>
            <a:spLocks noGrp="1"/>
          </p:cNvSpPr>
          <p:nvPr>
            <p:ph type="body" sz="quarter" idx="38"/>
          </p:nvPr>
        </p:nvSpPr>
        <p:spPr>
          <a:xfrm>
            <a:off x="8019288" y="3184398"/>
            <a:ext cx="2468880" cy="1371600"/>
          </a:xfrm>
        </p:spPr>
        <p:txBody>
          <a:bodyPr>
            <a:noAutofit/>
          </a:bodyPr>
          <a:lstStyle/>
          <a:p>
            <a:pPr algn="l"/>
            <a:r>
              <a:rPr lang="en-US" dirty="0"/>
              <a:t>With surplus growth, a Pool may re-consider the risk it retains vs. passes to reinsurers. Over time, retaining risk leads to further surplus growth.</a:t>
            </a:r>
          </a:p>
        </p:txBody>
      </p:sp>
      <p:sp>
        <p:nvSpPr>
          <p:cNvPr id="3" name="Speech Bubble: Rectangle with Corners Rounded 2">
            <a:extLst>
              <a:ext uri="{FF2B5EF4-FFF2-40B4-BE49-F238E27FC236}">
                <a16:creationId xmlns:a16="http://schemas.microsoft.com/office/drawing/2014/main" id="{7EFC1130-6093-BDE2-E4D7-9F47A6E3528F}"/>
              </a:ext>
            </a:extLst>
          </p:cNvPr>
          <p:cNvSpPr/>
          <p:nvPr/>
        </p:nvSpPr>
        <p:spPr>
          <a:xfrm>
            <a:off x="1454277" y="5918199"/>
            <a:ext cx="9272016" cy="365125"/>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400" dirty="0">
                <a:solidFill>
                  <a:schemeClr val="bg1"/>
                </a:solidFill>
              </a:rPr>
              <a:t>Surplus may also be used to support Dividend programs, where a designated amount of premium is returned to members. </a:t>
            </a:r>
          </a:p>
        </p:txBody>
      </p:sp>
    </p:spTree>
    <p:extLst>
      <p:ext uri="{BB962C8B-B14F-4D97-AF65-F5344CB8AC3E}">
        <p14:creationId xmlns:p14="http://schemas.microsoft.com/office/powerpoint/2010/main" val="1472106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1661006-EAC7-81D3-E7B9-6008CE2E7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9F64DFE3-8B80-2D4F-1938-A4BD56D8368A}"/>
              </a:ext>
            </a:extLst>
          </p:cNvPr>
          <p:cNvSpPr>
            <a:spLocks noGrp="1"/>
          </p:cNvSpPr>
          <p:nvPr>
            <p:ph idx="1"/>
          </p:nvPr>
        </p:nvSpPr>
        <p:spPr>
          <a:xfrm>
            <a:off x="5947409" y="4761738"/>
            <a:ext cx="3238501" cy="2286000"/>
          </a:xfrm>
        </p:spPr>
        <p:txBody>
          <a:bodyPr vert="horz" lIns="91440" tIns="45720" rIns="91440" bIns="45720" rtlCol="0" anchor="t">
            <a:normAutofit/>
          </a:bodyPr>
          <a:lstStyle/>
          <a:p>
            <a:r>
              <a:rPr lang="en-US" dirty="0">
                <a:solidFill>
                  <a:schemeClr val="bg1"/>
                </a:solidFill>
              </a:rPr>
              <a:t>Pool financial statements not only show you how well the Pool performed against the budget, but also can inform you on the financial strategy of the Pool.</a:t>
            </a:r>
          </a:p>
          <a:p>
            <a:r>
              <a:rPr lang="en-US" dirty="0">
                <a:solidFill>
                  <a:schemeClr val="bg1"/>
                </a:solidFill>
              </a:rPr>
              <a:t>Let’s take a look…</a:t>
            </a:r>
          </a:p>
        </p:txBody>
      </p:sp>
    </p:spTree>
    <p:extLst>
      <p:ext uri="{BB962C8B-B14F-4D97-AF65-F5344CB8AC3E}">
        <p14:creationId xmlns:p14="http://schemas.microsoft.com/office/powerpoint/2010/main" val="726755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915B9-B1EA-47F6-C1AF-CC690515B91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7606EA3-8202-429C-C3BD-28EB5531E9C8}"/>
              </a:ext>
            </a:extLst>
          </p:cNvPr>
          <p:cNvSpPr>
            <a:spLocks noGrp="1"/>
          </p:cNvSpPr>
          <p:nvPr>
            <p:ph type="title"/>
          </p:nvPr>
        </p:nvSpPr>
        <p:spPr/>
        <p:txBody>
          <a:bodyPr/>
          <a:lstStyle/>
          <a:p>
            <a:r>
              <a:rPr lang="en-US" dirty="0"/>
              <a:t>BALANCE SHEET</a:t>
            </a:r>
          </a:p>
        </p:txBody>
      </p:sp>
      <p:pic>
        <p:nvPicPr>
          <p:cNvPr id="2" name="Picture 1">
            <a:extLst>
              <a:ext uri="{FF2B5EF4-FFF2-40B4-BE49-F238E27FC236}">
                <a16:creationId xmlns:a16="http://schemas.microsoft.com/office/drawing/2014/main" id="{41AA7703-7C3A-CA23-7C01-D69E81EE4EA4}"/>
              </a:ext>
            </a:extLst>
          </p:cNvPr>
          <p:cNvPicPr>
            <a:picLocks noChangeAspect="1"/>
          </p:cNvPicPr>
          <p:nvPr/>
        </p:nvPicPr>
        <p:blipFill>
          <a:blip r:embed="rId2">
            <a:alphaModFix amt="20000"/>
          </a:blip>
          <a:stretch>
            <a:fillRect/>
          </a:stretch>
        </p:blipFill>
        <p:spPr>
          <a:xfrm>
            <a:off x="0" y="0"/>
            <a:ext cx="12192000" cy="6858000"/>
          </a:xfrm>
          <a:prstGeom prst="rect">
            <a:avLst/>
          </a:prstGeom>
        </p:spPr>
      </p:pic>
      <p:graphicFrame>
        <p:nvGraphicFramePr>
          <p:cNvPr id="9" name="Table 9">
            <a:extLst>
              <a:ext uri="{FF2B5EF4-FFF2-40B4-BE49-F238E27FC236}">
                <a16:creationId xmlns:a16="http://schemas.microsoft.com/office/drawing/2014/main" id="{FD49604D-CE27-1ED3-E207-E49F8458D3CF}"/>
              </a:ext>
            </a:extLst>
          </p:cNvPr>
          <p:cNvGraphicFramePr>
            <a:graphicFrameLocks noGrp="1"/>
          </p:cNvGraphicFramePr>
          <p:nvPr>
            <p:ph type="tbl" sz="quarter" idx="4294967295"/>
            <p:extLst>
              <p:ext uri="{D42A27DB-BD31-4B8C-83A1-F6EECF244321}">
                <p14:modId xmlns:p14="http://schemas.microsoft.com/office/powerpoint/2010/main" val="3055502975"/>
              </p:ext>
            </p:extLst>
          </p:nvPr>
        </p:nvGraphicFramePr>
        <p:xfrm>
          <a:off x="914400" y="1460744"/>
          <a:ext cx="8686800" cy="4008220"/>
        </p:xfrm>
        <a:graphic>
          <a:graphicData uri="http://schemas.openxmlformats.org/drawingml/2006/table">
            <a:tbl>
              <a:tblPr firstRow="1" bandRow="1">
                <a:tableStyleId>{F2DE63D5-997A-4646-A377-4702673A728D}</a:tableStyleId>
              </a:tblPr>
              <a:tblGrid>
                <a:gridCol w="3171825">
                  <a:extLst>
                    <a:ext uri="{9D8B030D-6E8A-4147-A177-3AD203B41FA5}">
                      <a16:colId xmlns:a16="http://schemas.microsoft.com/office/drawing/2014/main" val="3446012419"/>
                    </a:ext>
                  </a:extLst>
                </a:gridCol>
                <a:gridCol w="1800225">
                  <a:extLst>
                    <a:ext uri="{9D8B030D-6E8A-4147-A177-3AD203B41FA5}">
                      <a16:colId xmlns:a16="http://schemas.microsoft.com/office/drawing/2014/main" val="4052646397"/>
                    </a:ext>
                  </a:extLst>
                </a:gridCol>
                <a:gridCol w="1857375">
                  <a:extLst>
                    <a:ext uri="{9D8B030D-6E8A-4147-A177-3AD203B41FA5}">
                      <a16:colId xmlns:a16="http://schemas.microsoft.com/office/drawing/2014/main" val="4143077477"/>
                    </a:ext>
                  </a:extLst>
                </a:gridCol>
                <a:gridCol w="1857375">
                  <a:extLst>
                    <a:ext uri="{9D8B030D-6E8A-4147-A177-3AD203B41FA5}">
                      <a16:colId xmlns:a16="http://schemas.microsoft.com/office/drawing/2014/main" val="3235153012"/>
                    </a:ext>
                  </a:extLst>
                </a:gridCol>
              </a:tblGrid>
              <a:tr h="349006">
                <a:tc>
                  <a:txBody>
                    <a:bodyPr/>
                    <a:lstStyle/>
                    <a:p>
                      <a:pPr algn="l" fontAlgn="b"/>
                      <a:endParaRPr lang="en-US" sz="1400" b="0" i="0" u="none" strike="noStrike" dirty="0">
                        <a:solidFill>
                          <a:schemeClr val="bg1"/>
                        </a:solidFill>
                        <a:effectLst/>
                        <a:latin typeface="+mn-lt"/>
                      </a:endParaRPr>
                    </a:p>
                  </a:txBody>
                  <a:tcPr marL="288000" anchor="b"/>
                </a:tc>
                <a:tc>
                  <a:txBody>
                    <a:bodyPr/>
                    <a:lstStyle/>
                    <a:p>
                      <a:pPr algn="r" fontAlgn="b"/>
                      <a:r>
                        <a:rPr lang="en-US" sz="1400" b="1" u="none" strike="noStrike" dirty="0">
                          <a:solidFill>
                            <a:schemeClr val="bg1"/>
                          </a:solidFill>
                          <a:effectLst/>
                        </a:rPr>
                        <a:t>2023</a:t>
                      </a:r>
                      <a:endParaRPr lang="en-US" sz="1400" b="1" i="0" u="none" strike="noStrike" dirty="0">
                        <a:solidFill>
                          <a:schemeClr val="bg1"/>
                        </a:solidFill>
                        <a:effectLst/>
                        <a:latin typeface="+mn-lt"/>
                      </a:endParaRPr>
                    </a:p>
                  </a:txBody>
                  <a:tcPr anchor="ctr"/>
                </a:tc>
                <a:tc>
                  <a:txBody>
                    <a:bodyPr/>
                    <a:lstStyle/>
                    <a:p>
                      <a:pPr algn="r" fontAlgn="b"/>
                      <a:r>
                        <a:rPr lang="en-US" sz="1400" b="1" u="none" strike="noStrike" dirty="0">
                          <a:solidFill>
                            <a:schemeClr val="bg1"/>
                          </a:solidFill>
                          <a:effectLst/>
                        </a:rPr>
                        <a:t>2024</a:t>
                      </a:r>
                      <a:endParaRPr lang="en-US" sz="1400" b="1" i="0" u="none" strike="noStrike" dirty="0">
                        <a:solidFill>
                          <a:schemeClr val="bg1"/>
                        </a:solidFill>
                        <a:effectLst/>
                        <a:latin typeface="+mn-lt"/>
                      </a:endParaRPr>
                    </a:p>
                  </a:txBody>
                  <a:tcPr anchor="ctr"/>
                </a:tc>
                <a:tc>
                  <a:txBody>
                    <a:bodyPr/>
                    <a:lstStyle/>
                    <a:p>
                      <a:pPr algn="r" fontAlgn="b"/>
                      <a:endParaRPr lang="en-US" sz="1400" b="1" i="0" u="none" strike="noStrike" dirty="0">
                        <a:solidFill>
                          <a:schemeClr val="bg1"/>
                        </a:solidFill>
                        <a:effectLst/>
                        <a:latin typeface="+mn-lt"/>
                      </a:endParaRPr>
                    </a:p>
                    <a:p>
                      <a:pPr algn="r" fontAlgn="b"/>
                      <a:r>
                        <a:rPr lang="en-US" sz="1400" b="1" i="0" u="none" strike="noStrike" dirty="0">
                          <a:solidFill>
                            <a:schemeClr val="bg1"/>
                          </a:solidFill>
                          <a:effectLst/>
                          <a:latin typeface="+mn-lt"/>
                        </a:rPr>
                        <a:t>$ Change</a:t>
                      </a:r>
                    </a:p>
                  </a:txBody>
                  <a:tcPr anchor="ctr"/>
                </a:tc>
                <a:extLst>
                  <a:ext uri="{0D108BD9-81ED-4DB2-BD59-A6C34878D82A}">
                    <a16:rowId xmlns:a16="http://schemas.microsoft.com/office/drawing/2014/main" val="4140773105"/>
                  </a:ext>
                </a:extLst>
              </a:tr>
              <a:tr h="349006">
                <a:tc>
                  <a:txBody>
                    <a:bodyPr/>
                    <a:lstStyle/>
                    <a:p>
                      <a:pPr algn="l" fontAlgn="b"/>
                      <a:r>
                        <a:rPr lang="en-US" sz="1400" b="0" i="0" u="none" strike="noStrike" dirty="0">
                          <a:solidFill>
                            <a:schemeClr val="tx1"/>
                          </a:solidFill>
                          <a:effectLst/>
                          <a:latin typeface="+mn-lt"/>
                        </a:rPr>
                        <a:t>Assets:</a:t>
                      </a:r>
                    </a:p>
                  </a:txBody>
                  <a:tcPr marL="288000"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142911372"/>
                  </a:ext>
                </a:extLst>
              </a:tr>
              <a:tr h="349006">
                <a:tc>
                  <a:txBody>
                    <a:bodyPr/>
                    <a:lstStyle/>
                    <a:p>
                      <a:pPr lvl="1" algn="l" fontAlgn="b"/>
                      <a:r>
                        <a:rPr lang="en-US" sz="1400" b="0" u="none" strike="noStrike" dirty="0">
                          <a:solidFill>
                            <a:schemeClr val="tx1"/>
                          </a:solidFill>
                          <a:effectLst/>
                        </a:rPr>
                        <a:t>Investments</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19,500,000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23,500,000</a:t>
                      </a:r>
                      <a:endParaRPr lang="en-US" sz="1400" b="0" i="0" u="none" strike="noStrike" dirty="0">
                        <a:solidFill>
                          <a:schemeClr val="tx1"/>
                        </a:solidFill>
                        <a:effectLst/>
                        <a:latin typeface="+mn-lt"/>
                      </a:endParaRPr>
                    </a:p>
                  </a:txBody>
                  <a:tcPr anchor="ctr"/>
                </a:tc>
                <a:tc>
                  <a:txBody>
                    <a:bodyPr/>
                    <a:lstStyle/>
                    <a:p>
                      <a:pPr algn="r" fontAlgn="b"/>
                      <a:r>
                        <a:rPr lang="en-US" sz="1400" b="1" i="0" u="none" strike="noStrike" dirty="0">
                          <a:solidFill>
                            <a:srgbClr val="00B050"/>
                          </a:solidFill>
                          <a:effectLst/>
                          <a:latin typeface="+mn-lt"/>
                        </a:rPr>
                        <a:t>4,000,000</a:t>
                      </a:r>
                    </a:p>
                  </a:txBody>
                  <a:tcPr marR="320040" anchor="ctr"/>
                </a:tc>
                <a:extLst>
                  <a:ext uri="{0D108BD9-81ED-4DB2-BD59-A6C34878D82A}">
                    <a16:rowId xmlns:a16="http://schemas.microsoft.com/office/drawing/2014/main" val="1543393929"/>
                  </a:ext>
                </a:extLst>
              </a:tr>
              <a:tr h="349006">
                <a:tc>
                  <a:txBody>
                    <a:bodyPr/>
                    <a:lstStyle/>
                    <a:p>
                      <a:pPr lvl="1" algn="l" fontAlgn="b"/>
                      <a:r>
                        <a:rPr lang="en-US" sz="1400" b="0" i="0" u="none" strike="noStrike" dirty="0">
                          <a:solidFill>
                            <a:schemeClr val="tx1"/>
                          </a:solidFill>
                          <a:effectLst/>
                          <a:latin typeface="+mn-lt"/>
                        </a:rPr>
                        <a:t>Other Assets</a:t>
                      </a:r>
                    </a:p>
                  </a:txBody>
                  <a:tcPr marL="288000" anchor="ctr"/>
                </a:tc>
                <a:tc>
                  <a:txBody>
                    <a:bodyPr/>
                    <a:lstStyle/>
                    <a:p>
                      <a:pPr algn="r" fontAlgn="b"/>
                      <a:r>
                        <a:rPr lang="en-US" sz="1400" b="0" u="none" strike="noStrike" dirty="0">
                          <a:solidFill>
                            <a:schemeClr val="tx1"/>
                          </a:solidFill>
                          <a:effectLst/>
                        </a:rPr>
                        <a:t>1,500,000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2,500,000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55711469"/>
                  </a:ext>
                </a:extLst>
              </a:tr>
              <a:tr h="349006">
                <a:tc>
                  <a:txBody>
                    <a:bodyPr/>
                    <a:lstStyle/>
                    <a:p>
                      <a:pPr algn="l" fontAlgn="b"/>
                      <a:r>
                        <a:rPr lang="en-US" sz="1400" b="1" u="none" strike="noStrike" dirty="0">
                          <a:solidFill>
                            <a:schemeClr val="tx1"/>
                          </a:solidFill>
                          <a:effectLst/>
                        </a:rPr>
                        <a:t>Total Assets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21,000,000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26,000,000</a:t>
                      </a:r>
                      <a:endParaRPr lang="en-US" sz="1400" b="1"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365120011"/>
                  </a:ext>
                </a:extLst>
              </a:tr>
              <a:tr h="349006">
                <a:tc>
                  <a:txBody>
                    <a:bodyPr/>
                    <a:lstStyle/>
                    <a:p>
                      <a:pPr algn="l" fontAlgn="b"/>
                      <a:r>
                        <a:rPr lang="en-US" sz="1400" b="0" u="none" strike="noStrike" dirty="0">
                          <a:solidFill>
                            <a:schemeClr val="tx1"/>
                          </a:solidFill>
                          <a:effectLst/>
                        </a:rPr>
                        <a:t>Liabilities:</a:t>
                      </a:r>
                      <a:endParaRPr lang="en-US" sz="1400" b="0" i="0" u="none" strike="noStrike" dirty="0">
                        <a:solidFill>
                          <a:schemeClr val="tx1"/>
                        </a:solidFill>
                        <a:effectLst/>
                        <a:latin typeface="+mn-lt"/>
                      </a:endParaRPr>
                    </a:p>
                  </a:txBody>
                  <a:tcPr marL="288000"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241422160"/>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Claims Reserves (</a:t>
                      </a:r>
                      <a:r>
                        <a:rPr lang="en-US" sz="1400" b="0" u="sng" strike="noStrike" dirty="0">
                          <a:solidFill>
                            <a:schemeClr val="tx1"/>
                          </a:solidFill>
                          <a:effectLst/>
                        </a:rPr>
                        <a:t>Current</a:t>
                      </a:r>
                      <a:r>
                        <a:rPr lang="en-US" sz="1400" b="0" u="none" strike="noStrike" dirty="0">
                          <a:solidFill>
                            <a:schemeClr val="tx1"/>
                          </a:solidFill>
                          <a:effectLst/>
                        </a:rPr>
                        <a:t>)</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3,800,000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4,600,000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662407092"/>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Claims Reserves (</a:t>
                      </a:r>
                      <a:r>
                        <a:rPr lang="en-US" sz="1400" b="0" u="sng" strike="noStrike" dirty="0">
                          <a:solidFill>
                            <a:schemeClr val="tx1"/>
                          </a:solidFill>
                          <a:effectLst/>
                        </a:rPr>
                        <a:t>Noncurrent</a:t>
                      </a:r>
                      <a:r>
                        <a:rPr lang="en-US" sz="1400" b="0" u="none" strike="noStrike" dirty="0">
                          <a:solidFill>
                            <a:schemeClr val="tx1"/>
                          </a:solidFill>
                          <a:effectLst/>
                        </a:rPr>
                        <a:t>)</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8,100,000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8,500,000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806368409"/>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Other</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800,000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1,300,000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613433075"/>
                  </a:ext>
                </a:extLst>
              </a:tr>
              <a:tr h="349006">
                <a:tc>
                  <a:txBody>
                    <a:bodyPr/>
                    <a:lstStyle/>
                    <a:p>
                      <a:pPr algn="l" fontAlgn="b"/>
                      <a:r>
                        <a:rPr lang="en-US" sz="1400" b="1" u="none" strike="noStrike" dirty="0">
                          <a:solidFill>
                            <a:schemeClr val="tx1"/>
                          </a:solidFill>
                          <a:effectLst/>
                        </a:rPr>
                        <a:t>Total Liabilities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12,700,000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14,400,000</a:t>
                      </a:r>
                      <a:endParaRPr lang="en-US" sz="1400" b="1"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301145645"/>
                  </a:ext>
                </a:extLst>
              </a:tr>
              <a:tr h="349006">
                <a:tc>
                  <a:txBody>
                    <a:bodyPr/>
                    <a:lstStyle/>
                    <a:p>
                      <a:pPr algn="l" fontAlgn="b"/>
                      <a:r>
                        <a:rPr lang="en-US" sz="1400" b="1" i="0" u="none" strike="noStrike" dirty="0">
                          <a:solidFill>
                            <a:schemeClr val="tx1"/>
                          </a:solidFill>
                          <a:effectLst/>
                          <a:latin typeface="+mn-lt"/>
                        </a:rPr>
                        <a:t>Total Net Position (Surplus)</a:t>
                      </a:r>
                    </a:p>
                  </a:txBody>
                  <a:tcPr marL="288000" anchor="ctr"/>
                </a:tc>
                <a:tc>
                  <a:txBody>
                    <a:bodyPr/>
                    <a:lstStyle/>
                    <a:p>
                      <a:pPr algn="r" fontAlgn="b"/>
                      <a:r>
                        <a:rPr lang="en-US" sz="1400" b="1" i="0" u="none" strike="noStrike" dirty="0">
                          <a:solidFill>
                            <a:schemeClr val="tx1"/>
                          </a:solidFill>
                          <a:effectLst/>
                          <a:latin typeface="+mn-lt"/>
                        </a:rPr>
                        <a:t>8,300,000</a:t>
                      </a:r>
                    </a:p>
                  </a:txBody>
                  <a:tcPr anchor="ctr"/>
                </a:tc>
                <a:tc>
                  <a:txBody>
                    <a:bodyPr/>
                    <a:lstStyle/>
                    <a:p>
                      <a:pPr algn="r" fontAlgn="b"/>
                      <a:r>
                        <a:rPr lang="en-US" sz="1400" b="1" i="0" u="none" strike="noStrike" dirty="0">
                          <a:solidFill>
                            <a:schemeClr val="tx1"/>
                          </a:solidFill>
                          <a:effectLst/>
                          <a:latin typeface="+mn-lt"/>
                        </a:rPr>
                        <a:t>11,600,000</a:t>
                      </a:r>
                    </a:p>
                  </a:txBody>
                  <a:tcPr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B050"/>
                          </a:solidFill>
                          <a:effectLst/>
                          <a:latin typeface="+mn-lt"/>
                        </a:rPr>
                        <a:t>3,300,000</a:t>
                      </a:r>
                    </a:p>
                  </a:txBody>
                  <a:tcPr marR="320040" anchor="ctr"/>
                </a:tc>
                <a:extLst>
                  <a:ext uri="{0D108BD9-81ED-4DB2-BD59-A6C34878D82A}">
                    <a16:rowId xmlns:a16="http://schemas.microsoft.com/office/drawing/2014/main" val="2752936192"/>
                  </a:ext>
                </a:extLst>
              </a:tr>
            </a:tbl>
          </a:graphicData>
        </a:graphic>
      </p:graphicFrame>
      <p:sp>
        <p:nvSpPr>
          <p:cNvPr id="14" name="Speech Bubble: Rectangle with Corners Rounded 13">
            <a:extLst>
              <a:ext uri="{FF2B5EF4-FFF2-40B4-BE49-F238E27FC236}">
                <a16:creationId xmlns:a16="http://schemas.microsoft.com/office/drawing/2014/main" id="{3C35F02D-18E5-F84E-7CE2-D2F95325B7AB}"/>
              </a:ext>
            </a:extLst>
          </p:cNvPr>
          <p:cNvSpPr/>
          <p:nvPr/>
        </p:nvSpPr>
        <p:spPr>
          <a:xfrm>
            <a:off x="9674351" y="2272683"/>
            <a:ext cx="2355723" cy="3221999"/>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Here, Investments growth drove Surplus growth. Without it, Surplus would have decreased from year-to-year.</a:t>
            </a:r>
          </a:p>
          <a:p>
            <a:endParaRPr lang="en-US" sz="1400" dirty="0">
              <a:solidFill>
                <a:schemeClr val="bg1"/>
              </a:solidFill>
            </a:endParaRPr>
          </a:p>
          <a:p>
            <a:r>
              <a:rPr lang="en-US" sz="1400" dirty="0">
                <a:solidFill>
                  <a:schemeClr val="bg1"/>
                </a:solidFill>
              </a:rPr>
              <a:t>Current Claim Reserves is the portion of reserves expected to be paid in one year. Noncurrent reserves is greater than one year. The two numbers combined is the Pool’s total claim liability.</a:t>
            </a:r>
          </a:p>
        </p:txBody>
      </p:sp>
      <p:sp>
        <p:nvSpPr>
          <p:cNvPr id="4" name="Speech Bubble: Rectangle with Corners Rounded 3">
            <a:extLst>
              <a:ext uri="{FF2B5EF4-FFF2-40B4-BE49-F238E27FC236}">
                <a16:creationId xmlns:a16="http://schemas.microsoft.com/office/drawing/2014/main" id="{3A3220DC-F8D9-0201-813D-896321C053FB}"/>
              </a:ext>
            </a:extLst>
          </p:cNvPr>
          <p:cNvSpPr/>
          <p:nvPr/>
        </p:nvSpPr>
        <p:spPr>
          <a:xfrm>
            <a:off x="919859" y="5835950"/>
            <a:ext cx="8681342" cy="663575"/>
          </a:xfrm>
          <a:prstGeom prst="wedgeRoundRectCallout">
            <a:avLst>
              <a:gd name="adj1" fmla="val -20833"/>
              <a:gd name="adj2" fmla="val 44467"/>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[Total Assets] – [Total Liabilities] = Net Position (“Surplus”)</a:t>
            </a:r>
          </a:p>
          <a:p>
            <a:pPr algn="ctr"/>
            <a:r>
              <a:rPr lang="en-US" sz="1400" dirty="0">
                <a:solidFill>
                  <a:schemeClr val="tx1"/>
                </a:solidFill>
              </a:rPr>
              <a:t>If the Pool were to shut down operations at FYE 2024, there would be $11.6m remaining after paying out claims</a:t>
            </a:r>
          </a:p>
        </p:txBody>
      </p:sp>
    </p:spTree>
    <p:extLst>
      <p:ext uri="{BB962C8B-B14F-4D97-AF65-F5344CB8AC3E}">
        <p14:creationId xmlns:p14="http://schemas.microsoft.com/office/powerpoint/2010/main" val="25333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D0998-450F-8FC6-09B5-4A1007A6DEE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9744822-FC92-B4EE-7EF0-D03BED8FD272}"/>
              </a:ext>
            </a:extLst>
          </p:cNvPr>
          <p:cNvSpPr>
            <a:spLocks noGrp="1"/>
          </p:cNvSpPr>
          <p:nvPr>
            <p:ph type="title"/>
          </p:nvPr>
        </p:nvSpPr>
        <p:spPr/>
        <p:txBody>
          <a:bodyPr/>
          <a:lstStyle/>
          <a:p>
            <a:r>
              <a:rPr lang="en-US" dirty="0"/>
              <a:t>INCOME STATEMENT</a:t>
            </a:r>
          </a:p>
        </p:txBody>
      </p:sp>
      <p:pic>
        <p:nvPicPr>
          <p:cNvPr id="2" name="Picture 1">
            <a:extLst>
              <a:ext uri="{FF2B5EF4-FFF2-40B4-BE49-F238E27FC236}">
                <a16:creationId xmlns:a16="http://schemas.microsoft.com/office/drawing/2014/main" id="{13B7867F-B062-D296-6C4B-317F8335AD2C}"/>
              </a:ext>
            </a:extLst>
          </p:cNvPr>
          <p:cNvPicPr>
            <a:picLocks noChangeAspect="1"/>
          </p:cNvPicPr>
          <p:nvPr/>
        </p:nvPicPr>
        <p:blipFill>
          <a:blip r:embed="rId3">
            <a:alphaModFix amt="20000"/>
          </a:blip>
          <a:stretch>
            <a:fillRect/>
          </a:stretch>
        </p:blipFill>
        <p:spPr>
          <a:xfrm>
            <a:off x="0" y="0"/>
            <a:ext cx="12192000" cy="6858000"/>
          </a:xfrm>
          <a:prstGeom prst="rect">
            <a:avLst/>
          </a:prstGeom>
        </p:spPr>
      </p:pic>
      <p:graphicFrame>
        <p:nvGraphicFramePr>
          <p:cNvPr id="9" name="Table 9">
            <a:extLst>
              <a:ext uri="{FF2B5EF4-FFF2-40B4-BE49-F238E27FC236}">
                <a16:creationId xmlns:a16="http://schemas.microsoft.com/office/drawing/2014/main" id="{C5797AEE-3598-2FDB-E7E1-38D14197424D}"/>
              </a:ext>
            </a:extLst>
          </p:cNvPr>
          <p:cNvGraphicFramePr>
            <a:graphicFrameLocks noGrp="1"/>
          </p:cNvGraphicFramePr>
          <p:nvPr>
            <p:ph type="tbl" sz="quarter" idx="4294967295"/>
            <p:extLst>
              <p:ext uri="{D42A27DB-BD31-4B8C-83A1-F6EECF244321}">
                <p14:modId xmlns:p14="http://schemas.microsoft.com/office/powerpoint/2010/main" val="2411128082"/>
              </p:ext>
            </p:extLst>
          </p:nvPr>
        </p:nvGraphicFramePr>
        <p:xfrm>
          <a:off x="914400" y="1460744"/>
          <a:ext cx="8686800" cy="5055238"/>
        </p:xfrm>
        <a:graphic>
          <a:graphicData uri="http://schemas.openxmlformats.org/drawingml/2006/table">
            <a:tbl>
              <a:tblPr firstRow="1" bandRow="1">
                <a:tableStyleId>{F2DE63D5-997A-4646-A377-4702673A728D}</a:tableStyleId>
              </a:tblPr>
              <a:tblGrid>
                <a:gridCol w="3171825">
                  <a:extLst>
                    <a:ext uri="{9D8B030D-6E8A-4147-A177-3AD203B41FA5}">
                      <a16:colId xmlns:a16="http://schemas.microsoft.com/office/drawing/2014/main" val="3446012419"/>
                    </a:ext>
                  </a:extLst>
                </a:gridCol>
                <a:gridCol w="1800225">
                  <a:extLst>
                    <a:ext uri="{9D8B030D-6E8A-4147-A177-3AD203B41FA5}">
                      <a16:colId xmlns:a16="http://schemas.microsoft.com/office/drawing/2014/main" val="4052646397"/>
                    </a:ext>
                  </a:extLst>
                </a:gridCol>
                <a:gridCol w="1857375">
                  <a:extLst>
                    <a:ext uri="{9D8B030D-6E8A-4147-A177-3AD203B41FA5}">
                      <a16:colId xmlns:a16="http://schemas.microsoft.com/office/drawing/2014/main" val="4143077477"/>
                    </a:ext>
                  </a:extLst>
                </a:gridCol>
                <a:gridCol w="1857375">
                  <a:extLst>
                    <a:ext uri="{9D8B030D-6E8A-4147-A177-3AD203B41FA5}">
                      <a16:colId xmlns:a16="http://schemas.microsoft.com/office/drawing/2014/main" val="3235153012"/>
                    </a:ext>
                  </a:extLst>
                </a:gridCol>
              </a:tblGrid>
              <a:tr h="349006">
                <a:tc>
                  <a:txBody>
                    <a:bodyPr/>
                    <a:lstStyle/>
                    <a:p>
                      <a:pPr algn="l" fontAlgn="b"/>
                      <a:endParaRPr lang="en-US" sz="1400" b="0" i="0" u="none" strike="noStrike" dirty="0">
                        <a:solidFill>
                          <a:schemeClr val="bg1"/>
                        </a:solidFill>
                        <a:effectLst/>
                        <a:latin typeface="+mn-lt"/>
                      </a:endParaRPr>
                    </a:p>
                  </a:txBody>
                  <a:tcPr marL="288000" anchor="b"/>
                </a:tc>
                <a:tc>
                  <a:txBody>
                    <a:bodyPr/>
                    <a:lstStyle/>
                    <a:p>
                      <a:pPr algn="r" fontAlgn="b"/>
                      <a:r>
                        <a:rPr lang="en-US" sz="1400" b="1" u="none" strike="noStrike" dirty="0">
                          <a:solidFill>
                            <a:schemeClr val="bg1"/>
                          </a:solidFill>
                          <a:effectLst/>
                        </a:rPr>
                        <a:t>2023</a:t>
                      </a:r>
                      <a:endParaRPr lang="en-US" sz="1400" b="1" i="0" u="none" strike="noStrike" dirty="0">
                        <a:solidFill>
                          <a:schemeClr val="bg1"/>
                        </a:solidFill>
                        <a:effectLst/>
                        <a:latin typeface="+mn-lt"/>
                      </a:endParaRPr>
                    </a:p>
                  </a:txBody>
                  <a:tcPr anchor="ctr"/>
                </a:tc>
                <a:tc>
                  <a:txBody>
                    <a:bodyPr/>
                    <a:lstStyle/>
                    <a:p>
                      <a:pPr algn="r" fontAlgn="b"/>
                      <a:r>
                        <a:rPr lang="en-US" sz="1400" b="1" u="none" strike="noStrike" dirty="0">
                          <a:solidFill>
                            <a:schemeClr val="bg1"/>
                          </a:solidFill>
                          <a:effectLst/>
                        </a:rPr>
                        <a:t>2024</a:t>
                      </a:r>
                      <a:endParaRPr lang="en-US" sz="1400" b="1" i="0" u="none" strike="noStrike" dirty="0">
                        <a:solidFill>
                          <a:schemeClr val="bg1"/>
                        </a:solidFill>
                        <a:effectLst/>
                        <a:latin typeface="+mn-lt"/>
                      </a:endParaRPr>
                    </a:p>
                  </a:txBody>
                  <a:tcPr anchor="ctr"/>
                </a:tc>
                <a:tc>
                  <a:txBody>
                    <a:bodyPr/>
                    <a:lstStyle/>
                    <a:p>
                      <a:pPr algn="r" fontAlgn="b"/>
                      <a:r>
                        <a:rPr lang="en-US" sz="1400" b="1" i="0" u="none" strike="noStrike" dirty="0">
                          <a:solidFill>
                            <a:schemeClr val="bg1"/>
                          </a:solidFill>
                          <a:effectLst/>
                          <a:latin typeface="+mn-lt"/>
                        </a:rPr>
                        <a:t>$ Change</a:t>
                      </a:r>
                    </a:p>
                  </a:txBody>
                  <a:tcPr anchor="ctr"/>
                </a:tc>
                <a:extLst>
                  <a:ext uri="{0D108BD9-81ED-4DB2-BD59-A6C34878D82A}">
                    <a16:rowId xmlns:a16="http://schemas.microsoft.com/office/drawing/2014/main" val="4140773105"/>
                  </a:ext>
                </a:extLst>
              </a:tr>
              <a:tr h="349006">
                <a:tc>
                  <a:txBody>
                    <a:bodyPr/>
                    <a:lstStyle/>
                    <a:p>
                      <a:pPr algn="l" fontAlgn="b"/>
                      <a:r>
                        <a:rPr lang="en-US" sz="1400" b="0" i="0" u="none" strike="noStrike" dirty="0">
                          <a:solidFill>
                            <a:schemeClr val="tx1"/>
                          </a:solidFill>
                          <a:effectLst/>
                          <a:latin typeface="+mn-lt"/>
                        </a:rPr>
                        <a:t>Operating Revenues:</a:t>
                      </a:r>
                    </a:p>
                  </a:txBody>
                  <a:tcPr marL="288000"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142911372"/>
                  </a:ext>
                </a:extLst>
              </a:tr>
              <a:tr h="349006">
                <a:tc>
                  <a:txBody>
                    <a:bodyPr/>
                    <a:lstStyle/>
                    <a:p>
                      <a:pPr lvl="1" algn="l" fontAlgn="b"/>
                      <a:r>
                        <a:rPr lang="en-US" sz="1400" b="0" u="none" strike="noStrike" dirty="0">
                          <a:solidFill>
                            <a:schemeClr val="tx1"/>
                          </a:solidFill>
                          <a:effectLst/>
                        </a:rPr>
                        <a:t>Gross Premium (Contributions)</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7,700,000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8,900,000</a:t>
                      </a:r>
                      <a:endParaRPr lang="en-US" sz="1400" b="0" i="0" u="none" strike="noStrike" dirty="0">
                        <a:solidFill>
                          <a:schemeClr val="tx1"/>
                        </a:solidFill>
                        <a:effectLst/>
                        <a:latin typeface="+mn-lt"/>
                      </a:endParaRPr>
                    </a:p>
                  </a:txBody>
                  <a:tcPr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B050"/>
                          </a:solidFill>
                          <a:effectLst/>
                          <a:latin typeface="+mn-lt"/>
                        </a:rPr>
                        <a:t>1,200,000</a:t>
                      </a:r>
                    </a:p>
                  </a:txBody>
                  <a:tcPr marR="320040" anchor="ctr"/>
                </a:tc>
                <a:extLst>
                  <a:ext uri="{0D108BD9-81ED-4DB2-BD59-A6C34878D82A}">
                    <a16:rowId xmlns:a16="http://schemas.microsoft.com/office/drawing/2014/main" val="1543393929"/>
                  </a:ext>
                </a:extLst>
              </a:tr>
              <a:tr h="349006">
                <a:tc>
                  <a:txBody>
                    <a:bodyPr/>
                    <a:lstStyle/>
                    <a:p>
                      <a:pPr lvl="1" algn="l" fontAlgn="b"/>
                      <a:r>
                        <a:rPr lang="en-US" sz="1400" b="0" u="none" strike="noStrike" dirty="0">
                          <a:solidFill>
                            <a:schemeClr val="tx1"/>
                          </a:solidFill>
                          <a:effectLst/>
                        </a:rPr>
                        <a:t>Other</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a:t>
                      </a:r>
                      <a:endParaRPr lang="en-US" sz="1400" b="0" i="0" u="none" strike="noStrike" dirty="0">
                        <a:solidFill>
                          <a:schemeClr val="tx1"/>
                        </a:solidFill>
                        <a:effectLst/>
                        <a:latin typeface="+mn-lt"/>
                      </a:endParaRPr>
                    </a:p>
                  </a:txBody>
                  <a:tcPr anchor="ctr"/>
                </a:tc>
                <a:tc>
                  <a:txBody>
                    <a:bodyPr/>
                    <a:lstStyle/>
                    <a:p>
                      <a:pPr algn="r"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55711469"/>
                  </a:ext>
                </a:extLst>
              </a:tr>
              <a:tr h="349006">
                <a:tc>
                  <a:txBody>
                    <a:bodyPr/>
                    <a:lstStyle/>
                    <a:p>
                      <a:pPr algn="l" fontAlgn="b"/>
                      <a:r>
                        <a:rPr lang="en-US" sz="1400" b="1" u="none" strike="noStrike" dirty="0">
                          <a:solidFill>
                            <a:schemeClr val="tx1"/>
                          </a:solidFill>
                          <a:effectLst/>
                        </a:rPr>
                        <a:t>Total Operating Revenues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7,710,000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8,910,000</a:t>
                      </a:r>
                      <a:endParaRPr lang="en-US" sz="1400" b="1" i="0" u="none" strike="noStrike" dirty="0">
                        <a:solidFill>
                          <a:schemeClr val="tx1"/>
                        </a:solidFill>
                        <a:effectLst/>
                        <a:latin typeface="+mn-lt"/>
                      </a:endParaRPr>
                    </a:p>
                  </a:txBody>
                  <a:tcPr anchor="ctr"/>
                </a:tc>
                <a:tc>
                  <a:txBody>
                    <a:bodyPr/>
                    <a:lstStyle/>
                    <a:p>
                      <a:pPr algn="r" fontAlgn="b"/>
                      <a:r>
                        <a:rPr lang="en-US" sz="1400" b="1" i="0" u="none" strike="noStrike" dirty="0">
                          <a:solidFill>
                            <a:srgbClr val="00B050"/>
                          </a:solidFill>
                          <a:effectLst/>
                          <a:latin typeface="+mn-lt"/>
                        </a:rPr>
                        <a:t>1,200,000</a:t>
                      </a:r>
                    </a:p>
                  </a:txBody>
                  <a:tcPr marR="320040" anchor="ctr"/>
                </a:tc>
                <a:extLst>
                  <a:ext uri="{0D108BD9-81ED-4DB2-BD59-A6C34878D82A}">
                    <a16:rowId xmlns:a16="http://schemas.microsoft.com/office/drawing/2014/main" val="365120011"/>
                  </a:ext>
                </a:extLst>
              </a:tr>
              <a:tr h="349006">
                <a:tc>
                  <a:txBody>
                    <a:bodyPr/>
                    <a:lstStyle/>
                    <a:p>
                      <a:pPr algn="l" fontAlgn="b"/>
                      <a:r>
                        <a:rPr lang="en-US" sz="1400" b="0" u="none" strike="noStrike" dirty="0">
                          <a:solidFill>
                            <a:schemeClr val="tx1"/>
                          </a:solidFill>
                          <a:effectLst/>
                        </a:rPr>
                        <a:t>Operating Expenses:</a:t>
                      </a:r>
                      <a:endParaRPr lang="en-US" sz="1400" b="0" i="0" u="none" strike="noStrike" dirty="0">
                        <a:solidFill>
                          <a:schemeClr val="tx1"/>
                        </a:solidFill>
                        <a:effectLst/>
                        <a:latin typeface="+mn-lt"/>
                      </a:endParaRPr>
                    </a:p>
                  </a:txBody>
                  <a:tcPr marL="288000"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4241422160"/>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Claims Expense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4,300,000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4,500,000</a:t>
                      </a:r>
                      <a:endParaRPr lang="en-US" sz="1400" b="0" i="0" u="none" strike="noStrike" dirty="0">
                        <a:solidFill>
                          <a:schemeClr val="tx1"/>
                        </a:solidFill>
                        <a:effectLst/>
                        <a:latin typeface="+mn-lt"/>
                      </a:endParaRPr>
                    </a:p>
                  </a:txBody>
                  <a:tcPr anchor="ctr"/>
                </a:tc>
                <a:tc>
                  <a:txBody>
                    <a:bodyPr/>
                    <a:lstStyle/>
                    <a:p>
                      <a:pPr algn="r" fontAlgn="b"/>
                      <a:r>
                        <a:rPr lang="en-US" sz="1400" b="0" i="0" u="none" strike="noStrike" dirty="0">
                          <a:solidFill>
                            <a:srgbClr val="FF0000"/>
                          </a:solidFill>
                          <a:effectLst/>
                          <a:latin typeface="+mn-lt"/>
                        </a:rPr>
                        <a:t>200,000</a:t>
                      </a:r>
                    </a:p>
                  </a:txBody>
                  <a:tcPr marR="320040" anchor="ctr"/>
                </a:tc>
                <a:extLst>
                  <a:ext uri="{0D108BD9-81ED-4DB2-BD59-A6C34878D82A}">
                    <a16:rowId xmlns:a16="http://schemas.microsoft.com/office/drawing/2014/main" val="2662407092"/>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Reinsurance</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1,200,000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1,400,000</a:t>
                      </a:r>
                      <a:endParaRPr lang="en-US" sz="1400" b="0" i="0" u="none" strike="noStrike" dirty="0">
                        <a:solidFill>
                          <a:schemeClr val="tx1"/>
                        </a:solidFill>
                        <a:effectLst/>
                        <a:latin typeface="+mn-lt"/>
                      </a:endParaRPr>
                    </a:p>
                  </a:txBody>
                  <a:tcPr anchor="ctr"/>
                </a:tc>
                <a:tc>
                  <a:txBody>
                    <a:bodyPr/>
                    <a:lstStyle/>
                    <a:p>
                      <a:pPr algn="r" fontAlgn="b"/>
                      <a:r>
                        <a:rPr lang="en-US" sz="1400" b="0" i="0" u="none" strike="noStrike" dirty="0">
                          <a:solidFill>
                            <a:srgbClr val="FF0000"/>
                          </a:solidFill>
                          <a:effectLst/>
                          <a:latin typeface="+mn-lt"/>
                        </a:rPr>
                        <a:t>200,000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1806368409"/>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Administration</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2,400,000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2,600,000</a:t>
                      </a:r>
                      <a:endParaRPr lang="en-US" sz="1400" b="0" i="0" u="none" strike="noStrike" dirty="0">
                        <a:solidFill>
                          <a:schemeClr val="tx1"/>
                        </a:solidFill>
                        <a:effectLst/>
                        <a:latin typeface="+mn-lt"/>
                      </a:endParaRPr>
                    </a:p>
                  </a:txBody>
                  <a:tcPr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FF0000"/>
                          </a:solidFill>
                          <a:effectLst/>
                          <a:latin typeface="+mn-lt"/>
                        </a:rPr>
                        <a:t>200,000</a:t>
                      </a:r>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879688327"/>
                  </a:ext>
                </a:extLst>
              </a:tr>
              <a:tr h="349006">
                <a:tc>
                  <a:txBody>
                    <a:bodyPr/>
                    <a:lstStyle/>
                    <a:p>
                      <a:pPr marL="457200" lvl="1" indent="0" algn="l" fontAlgn="b">
                        <a:buFont typeface="Arial" panose="020B0604020202020204" pitchFamily="34" charset="0"/>
                        <a:buNone/>
                      </a:pPr>
                      <a:r>
                        <a:rPr lang="en-US" sz="1400" b="0" u="none" strike="noStrike" dirty="0">
                          <a:solidFill>
                            <a:schemeClr val="tx1"/>
                          </a:solidFill>
                          <a:effectLst/>
                        </a:rPr>
                        <a:t>Other</a:t>
                      </a:r>
                      <a:endParaRPr lang="en-US" sz="1400" b="0" i="0" u="none" strike="noStrike" dirty="0">
                        <a:solidFill>
                          <a:schemeClr val="tx1"/>
                        </a:solidFill>
                        <a:effectLst/>
                        <a:latin typeface="+mn-lt"/>
                      </a:endParaRPr>
                    </a:p>
                  </a:txBody>
                  <a:tcPr marL="288000" anchor="ctr"/>
                </a:tc>
                <a:tc>
                  <a:txBody>
                    <a:bodyPr/>
                    <a:lstStyle/>
                    <a:p>
                      <a:pPr algn="r" fontAlgn="b"/>
                      <a:r>
                        <a:rPr lang="en-US" sz="1400" b="0" u="none" strike="noStrike" dirty="0">
                          <a:solidFill>
                            <a:schemeClr val="tx1"/>
                          </a:solidFill>
                          <a:effectLst/>
                        </a:rPr>
                        <a:t>100,000</a:t>
                      </a:r>
                      <a:endParaRPr lang="en-US" sz="1400" b="0" i="0" u="none" strike="noStrike" dirty="0">
                        <a:solidFill>
                          <a:schemeClr val="tx1"/>
                        </a:solidFill>
                        <a:effectLst/>
                        <a:latin typeface="+mn-lt"/>
                      </a:endParaRPr>
                    </a:p>
                  </a:txBody>
                  <a:tcPr anchor="ctr"/>
                </a:tc>
                <a:tc>
                  <a:txBody>
                    <a:bodyPr/>
                    <a:lstStyle/>
                    <a:p>
                      <a:pPr algn="r" fontAlgn="b"/>
                      <a:r>
                        <a:rPr lang="en-US" sz="1400" b="0" u="none" strike="noStrike" dirty="0">
                          <a:solidFill>
                            <a:schemeClr val="tx1"/>
                          </a:solidFill>
                          <a:effectLst/>
                        </a:rPr>
                        <a:t>100,000</a:t>
                      </a:r>
                      <a:endParaRPr lang="en-US" sz="1400" b="0" i="0" u="none" strike="noStrike" dirty="0">
                        <a:solidFill>
                          <a:schemeClr val="tx1"/>
                        </a:solidFill>
                        <a:effectLst/>
                        <a:latin typeface="+mn-lt"/>
                      </a:endParaRPr>
                    </a:p>
                  </a:txBody>
                  <a:tcPr anchor="ctr"/>
                </a:tc>
                <a:tc>
                  <a:txBody>
                    <a:bodyPr/>
                    <a:lstStyle/>
                    <a:p>
                      <a:pPr algn="ctr" fontAlgn="b"/>
                      <a:r>
                        <a:rPr lang="en-US" sz="1400" b="1" i="0" u="none" strike="noStrike" dirty="0">
                          <a:solidFill>
                            <a:schemeClr val="tx1"/>
                          </a:solidFill>
                          <a:effectLst/>
                          <a:latin typeface="+mn-lt"/>
                        </a:rPr>
                        <a:t>                         -</a:t>
                      </a:r>
                    </a:p>
                  </a:txBody>
                  <a:tcPr marR="320040" anchor="ctr"/>
                </a:tc>
                <a:extLst>
                  <a:ext uri="{0D108BD9-81ED-4DB2-BD59-A6C34878D82A}">
                    <a16:rowId xmlns:a16="http://schemas.microsoft.com/office/drawing/2014/main" val="1613433075"/>
                  </a:ext>
                </a:extLst>
              </a:tr>
              <a:tr h="349006">
                <a:tc>
                  <a:txBody>
                    <a:bodyPr/>
                    <a:lstStyle/>
                    <a:p>
                      <a:pPr algn="l" fontAlgn="b"/>
                      <a:r>
                        <a:rPr lang="en-US" sz="1400" b="1" u="none" strike="noStrike" dirty="0">
                          <a:solidFill>
                            <a:schemeClr val="tx1"/>
                          </a:solidFill>
                          <a:effectLst/>
                        </a:rPr>
                        <a:t>Total Operating Expenses</a:t>
                      </a:r>
                      <a:endParaRPr lang="en-US" sz="1400" b="1" i="0" u="none" strike="noStrike" dirty="0">
                        <a:solidFill>
                          <a:schemeClr val="tx1"/>
                        </a:solidFill>
                        <a:effectLst/>
                        <a:latin typeface="+mn-lt"/>
                      </a:endParaRPr>
                    </a:p>
                  </a:txBody>
                  <a:tcPr marL="288000" anchor="ctr"/>
                </a:tc>
                <a:tc>
                  <a:txBody>
                    <a:bodyPr/>
                    <a:lstStyle/>
                    <a:p>
                      <a:pPr algn="r" fontAlgn="b"/>
                      <a:r>
                        <a:rPr lang="en-US" sz="1400" b="1" u="none" strike="noStrike" dirty="0">
                          <a:solidFill>
                            <a:schemeClr val="tx1"/>
                          </a:solidFill>
                          <a:effectLst/>
                        </a:rPr>
                        <a:t>8,000,000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8,600,000</a:t>
                      </a:r>
                      <a:endParaRPr lang="en-US" sz="1400" b="1" i="0" u="none" strike="noStrike" dirty="0">
                        <a:solidFill>
                          <a:schemeClr val="tx1"/>
                        </a:solidFill>
                        <a:effectLst/>
                        <a:latin typeface="+mn-lt"/>
                      </a:endParaRPr>
                    </a:p>
                  </a:txBody>
                  <a:tcPr anchor="ctr"/>
                </a:tc>
                <a:tc>
                  <a:txBody>
                    <a:bodyPr/>
                    <a:lstStyle/>
                    <a:p>
                      <a:pPr algn="r" fontAlgn="b"/>
                      <a:r>
                        <a:rPr lang="en-US" sz="1400" b="1" i="0" u="none" strike="noStrike" dirty="0">
                          <a:solidFill>
                            <a:srgbClr val="FF0000"/>
                          </a:solidFill>
                          <a:effectLst/>
                          <a:latin typeface="+mn-lt"/>
                        </a:rPr>
                        <a:t>600,000</a:t>
                      </a:r>
                    </a:p>
                  </a:txBody>
                  <a:tcPr marR="320040" anchor="ctr"/>
                </a:tc>
                <a:extLst>
                  <a:ext uri="{0D108BD9-81ED-4DB2-BD59-A6C34878D82A}">
                    <a16:rowId xmlns:a16="http://schemas.microsoft.com/office/drawing/2014/main" val="9561816"/>
                  </a:ext>
                </a:extLst>
              </a:tr>
              <a:tr h="349006">
                <a:tc>
                  <a:txBody>
                    <a:bodyPr/>
                    <a:lstStyle/>
                    <a:p>
                      <a:pPr algn="l" fontAlgn="b"/>
                      <a:r>
                        <a:rPr lang="en-US" sz="1400" b="1" i="0" u="none" strike="noStrike" dirty="0">
                          <a:solidFill>
                            <a:schemeClr val="tx1"/>
                          </a:solidFill>
                          <a:effectLst/>
                          <a:latin typeface="+mn-lt"/>
                        </a:rPr>
                        <a:t>Operating Income / (Loss)</a:t>
                      </a:r>
                    </a:p>
                  </a:txBody>
                  <a:tcPr marL="288000" anchor="ctr"/>
                </a:tc>
                <a:tc>
                  <a:txBody>
                    <a:bodyPr/>
                    <a:lstStyle/>
                    <a:p>
                      <a:pPr algn="r" fontAlgn="b"/>
                      <a:r>
                        <a:rPr lang="en-US" sz="1400" b="1" i="0" u="none" strike="noStrike" dirty="0">
                          <a:solidFill>
                            <a:srgbClr val="FF0000"/>
                          </a:solidFill>
                          <a:effectLst/>
                          <a:latin typeface="+mn-lt"/>
                        </a:rPr>
                        <a:t>(290,000)</a:t>
                      </a:r>
                    </a:p>
                  </a:txBody>
                  <a:tcPr anchor="ctr"/>
                </a:tc>
                <a:tc>
                  <a:txBody>
                    <a:bodyPr/>
                    <a:lstStyle/>
                    <a:p>
                      <a:pPr algn="r" fontAlgn="b"/>
                      <a:r>
                        <a:rPr lang="en-US" sz="1400" b="1" i="0" u="none" strike="noStrike" dirty="0">
                          <a:solidFill>
                            <a:srgbClr val="00B050"/>
                          </a:solidFill>
                          <a:effectLst/>
                          <a:latin typeface="+mn-lt"/>
                        </a:rPr>
                        <a:t>310,000</a:t>
                      </a:r>
                    </a:p>
                  </a:txBody>
                  <a:tcPr anchor="ctr"/>
                </a:tc>
                <a:tc>
                  <a:txBody>
                    <a:bodyPr/>
                    <a:lstStyle/>
                    <a:p>
                      <a:pPr algn="r" fontAlgn="b"/>
                      <a:endParaRPr lang="en-US" sz="1400" b="1" i="0" u="none" strike="noStrike" dirty="0">
                        <a:solidFill>
                          <a:srgbClr val="00B050"/>
                        </a:solidFill>
                        <a:effectLst/>
                        <a:latin typeface="+mn-lt"/>
                      </a:endParaRPr>
                    </a:p>
                  </a:txBody>
                  <a:tcPr marR="320040" anchor="ctr"/>
                </a:tc>
                <a:extLst>
                  <a:ext uri="{0D108BD9-81ED-4DB2-BD59-A6C34878D82A}">
                    <a16:rowId xmlns:a16="http://schemas.microsoft.com/office/drawing/2014/main" val="4102050989"/>
                  </a:ext>
                </a:extLst>
              </a:tr>
              <a:tr h="349006">
                <a:tc>
                  <a:txBody>
                    <a:bodyPr/>
                    <a:lstStyle/>
                    <a:p>
                      <a:pPr algn="l" fontAlgn="b"/>
                      <a:r>
                        <a:rPr lang="en-US" sz="1400" b="1" u="none" strike="noStrike" dirty="0">
                          <a:solidFill>
                            <a:schemeClr val="tx1"/>
                          </a:solidFill>
                          <a:effectLst/>
                        </a:rPr>
                        <a:t>Total Non-Operating Revenues</a:t>
                      </a:r>
                    </a:p>
                    <a:p>
                      <a:pPr algn="l" fontAlgn="b"/>
                      <a:r>
                        <a:rPr lang="en-US" sz="1400" b="1" i="0" u="none" strike="noStrike" dirty="0">
                          <a:solidFill>
                            <a:schemeClr val="tx1"/>
                          </a:solidFill>
                          <a:effectLst/>
                          <a:latin typeface="+mn-lt"/>
                        </a:rPr>
                        <a:t>(Investment Income)</a:t>
                      </a:r>
                    </a:p>
                  </a:txBody>
                  <a:tcPr marL="288000" anchor="ctr"/>
                </a:tc>
                <a:tc>
                  <a:txBody>
                    <a:bodyPr/>
                    <a:lstStyle/>
                    <a:p>
                      <a:pPr algn="r" fontAlgn="b"/>
                      <a:r>
                        <a:rPr lang="en-US" sz="1400" b="1" u="none" strike="noStrike" dirty="0">
                          <a:solidFill>
                            <a:schemeClr val="tx1"/>
                          </a:solidFill>
                          <a:effectLst/>
                        </a:rPr>
                        <a:t>1,000,000</a:t>
                      </a:r>
                      <a:endParaRPr lang="en-US" sz="1400" b="1" i="0" u="none" strike="noStrike" dirty="0">
                        <a:solidFill>
                          <a:schemeClr val="tx1"/>
                        </a:solidFill>
                        <a:effectLst/>
                        <a:latin typeface="+mn-lt"/>
                      </a:endParaRPr>
                    </a:p>
                  </a:txBody>
                  <a:tcPr anchor="ctr"/>
                </a:tc>
                <a:tc>
                  <a:txBody>
                    <a:bodyPr/>
                    <a:lstStyle/>
                    <a:p>
                      <a:pPr algn="r" fontAlgn="b"/>
                      <a:r>
                        <a:rPr lang="en-US" sz="1400" b="1" u="none" strike="noStrike" dirty="0">
                          <a:solidFill>
                            <a:schemeClr val="tx1"/>
                          </a:solidFill>
                          <a:effectLst/>
                        </a:rPr>
                        <a:t>3,100,000</a:t>
                      </a:r>
                      <a:endParaRPr lang="en-US" sz="1400" b="1" i="0" u="none" strike="noStrike" dirty="0">
                        <a:solidFill>
                          <a:schemeClr val="tx1"/>
                        </a:solidFill>
                        <a:effectLst/>
                        <a:latin typeface="+mn-lt"/>
                      </a:endParaRPr>
                    </a:p>
                  </a:txBody>
                  <a:tcPr anchor="ctr"/>
                </a:tc>
                <a:tc>
                  <a:txBody>
                    <a:bodyPr/>
                    <a:lstStyle/>
                    <a:p>
                      <a:pPr algn="r" fontAlgn="b"/>
                      <a:r>
                        <a:rPr lang="en-US" sz="1400" b="1" i="0" u="none" strike="noStrike" dirty="0">
                          <a:solidFill>
                            <a:srgbClr val="00B050"/>
                          </a:solidFill>
                          <a:effectLst/>
                          <a:latin typeface="+mn-lt"/>
                        </a:rPr>
                        <a:t>2,100,000</a:t>
                      </a:r>
                    </a:p>
                  </a:txBody>
                  <a:tcPr marR="320040" anchor="ctr"/>
                </a:tc>
                <a:extLst>
                  <a:ext uri="{0D108BD9-81ED-4DB2-BD59-A6C34878D82A}">
                    <a16:rowId xmlns:a16="http://schemas.microsoft.com/office/drawing/2014/main" val="2301145645"/>
                  </a:ext>
                </a:extLst>
              </a:tr>
              <a:tr h="349006">
                <a:tc>
                  <a:txBody>
                    <a:bodyPr/>
                    <a:lstStyle/>
                    <a:p>
                      <a:pPr algn="l" fontAlgn="b"/>
                      <a:r>
                        <a:rPr lang="en-US" sz="1400" b="1" i="0" u="none" strike="noStrike" dirty="0">
                          <a:solidFill>
                            <a:schemeClr val="tx1"/>
                          </a:solidFill>
                          <a:effectLst/>
                          <a:latin typeface="+mn-lt"/>
                        </a:rPr>
                        <a:t>Net Income (Surplus Change)</a:t>
                      </a:r>
                    </a:p>
                  </a:txBody>
                  <a:tcPr marL="288000" anchor="ctr"/>
                </a:tc>
                <a:tc>
                  <a:txBody>
                    <a:bodyPr/>
                    <a:lstStyle/>
                    <a:p>
                      <a:pPr algn="r" fontAlgn="b"/>
                      <a:r>
                        <a:rPr lang="en-US" sz="1400" b="1" i="0" u="none" strike="noStrike" dirty="0">
                          <a:solidFill>
                            <a:srgbClr val="00B050"/>
                          </a:solidFill>
                          <a:effectLst/>
                          <a:latin typeface="+mn-lt"/>
                        </a:rPr>
                        <a:t>710,000</a:t>
                      </a:r>
                    </a:p>
                  </a:txBody>
                  <a:tcPr anchor="ctr"/>
                </a:tc>
                <a:tc>
                  <a:txBody>
                    <a:bodyPr/>
                    <a:lstStyle/>
                    <a:p>
                      <a:pPr algn="r" fontAlgn="b"/>
                      <a:r>
                        <a:rPr lang="en-US" sz="1400" b="1" i="0" u="none" strike="noStrike" dirty="0">
                          <a:solidFill>
                            <a:srgbClr val="00B050"/>
                          </a:solidFill>
                          <a:effectLst/>
                          <a:latin typeface="+mn-lt"/>
                        </a:rPr>
                        <a:t>3,410,000</a:t>
                      </a:r>
                    </a:p>
                  </a:txBody>
                  <a:tcPr anchor="ctr"/>
                </a:tc>
                <a:tc>
                  <a:txBody>
                    <a:bodyPr/>
                    <a:lstStyle/>
                    <a:p>
                      <a:pPr algn="l" fontAlgn="b"/>
                      <a:endParaRPr lang="en-US" sz="1400" b="0" i="0" u="none" strike="noStrike" dirty="0">
                        <a:solidFill>
                          <a:schemeClr val="tx1"/>
                        </a:solidFill>
                        <a:effectLst/>
                        <a:latin typeface="+mn-lt"/>
                      </a:endParaRPr>
                    </a:p>
                  </a:txBody>
                  <a:tcPr marR="320040" anchor="ctr"/>
                </a:tc>
                <a:extLst>
                  <a:ext uri="{0D108BD9-81ED-4DB2-BD59-A6C34878D82A}">
                    <a16:rowId xmlns:a16="http://schemas.microsoft.com/office/drawing/2014/main" val="2752936192"/>
                  </a:ext>
                </a:extLst>
              </a:tr>
            </a:tbl>
          </a:graphicData>
        </a:graphic>
      </p:graphicFrame>
      <p:sp>
        <p:nvSpPr>
          <p:cNvPr id="14" name="Speech Bubble: Rectangle with Corners Rounded 13">
            <a:extLst>
              <a:ext uri="{FF2B5EF4-FFF2-40B4-BE49-F238E27FC236}">
                <a16:creationId xmlns:a16="http://schemas.microsoft.com/office/drawing/2014/main" id="{C5715D73-6EBF-8610-6BFF-78D67E1252BF}"/>
              </a:ext>
            </a:extLst>
          </p:cNvPr>
          <p:cNvSpPr/>
          <p:nvPr/>
        </p:nvSpPr>
        <p:spPr>
          <a:xfrm>
            <a:off x="9674351" y="905521"/>
            <a:ext cx="2355723" cy="5610461"/>
          </a:xfrm>
          <a:prstGeom prst="wedgeRoundRectCallout">
            <a:avLst>
              <a:gd name="adj1" fmla="val -20833"/>
              <a:gd name="adj2" fmla="val 44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The Income Statement is organized like the Budget, except it is organized into “Operating” (&lt; 1 yr) vs. “Nonoperating” (&gt; 1 yr). </a:t>
            </a:r>
          </a:p>
          <a:p>
            <a:endParaRPr lang="en-US" sz="1400" dirty="0">
              <a:solidFill>
                <a:schemeClr val="bg1"/>
              </a:solidFill>
            </a:endParaRPr>
          </a:p>
          <a:p>
            <a:r>
              <a:rPr lang="en-US" sz="1400" dirty="0">
                <a:solidFill>
                  <a:schemeClr val="bg1"/>
                </a:solidFill>
              </a:rPr>
              <a:t>Operating Income shows how well the Pool performed without reliance on Investment Income.</a:t>
            </a:r>
          </a:p>
          <a:p>
            <a:endParaRPr lang="en-US" sz="1400" dirty="0">
              <a:solidFill>
                <a:schemeClr val="bg1"/>
              </a:solidFill>
            </a:endParaRPr>
          </a:p>
          <a:p>
            <a:r>
              <a:rPr lang="en-US" sz="1400" dirty="0">
                <a:solidFill>
                  <a:schemeClr val="bg1"/>
                </a:solidFill>
              </a:rPr>
              <a:t>Non-Operating Revenues (or Investment Income) can be significant to overall Net Income results. Here, Investment Income represented 141% and 91% of Net Income for 2023 and 2024, respectively.</a:t>
            </a:r>
          </a:p>
          <a:p>
            <a:endParaRPr lang="en-US" sz="1400" dirty="0">
              <a:solidFill>
                <a:schemeClr val="bg1"/>
              </a:solidFill>
            </a:endParaRPr>
          </a:p>
          <a:p>
            <a:r>
              <a:rPr lang="en-US" sz="1400" dirty="0">
                <a:solidFill>
                  <a:schemeClr val="bg1"/>
                </a:solidFill>
              </a:rPr>
              <a:t>Imagine </a:t>
            </a:r>
            <a:r>
              <a:rPr lang="en-US" sz="1400">
                <a:solidFill>
                  <a:schemeClr val="bg1"/>
                </a:solidFill>
              </a:rPr>
              <a:t>if Investment </a:t>
            </a:r>
            <a:r>
              <a:rPr lang="en-US" sz="1400" dirty="0">
                <a:solidFill>
                  <a:schemeClr val="bg1"/>
                </a:solidFill>
              </a:rPr>
              <a:t>Income was (3,100,000) for 2024. Net Income = (2,790,000).</a:t>
            </a:r>
          </a:p>
        </p:txBody>
      </p:sp>
      <p:sp>
        <p:nvSpPr>
          <p:cNvPr id="4" name="Oval 3">
            <a:extLst>
              <a:ext uri="{FF2B5EF4-FFF2-40B4-BE49-F238E27FC236}">
                <a16:creationId xmlns:a16="http://schemas.microsoft.com/office/drawing/2014/main" id="{61C51CC0-EEC7-2599-49D1-97A528FB250C}"/>
              </a:ext>
            </a:extLst>
          </p:cNvPr>
          <p:cNvSpPr/>
          <p:nvPr/>
        </p:nvSpPr>
        <p:spPr>
          <a:xfrm>
            <a:off x="4806051" y="5258264"/>
            <a:ext cx="3086194" cy="447675"/>
          </a:xfrm>
          <a:prstGeom prst="ellipse">
            <a:avLst/>
          </a:prstGeom>
          <a:noFill/>
          <a:ln w="25400">
            <a:solidFill>
              <a:srgbClr val="0388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8F6863C-F5EB-C9FB-7833-46EC24DCB57E}"/>
              </a:ext>
            </a:extLst>
          </p:cNvPr>
          <p:cNvCxnSpPr>
            <a:cxnSpLocks/>
            <a:stCxn id="4" idx="6"/>
          </p:cNvCxnSpPr>
          <p:nvPr/>
        </p:nvCxnSpPr>
        <p:spPr>
          <a:xfrm flipV="1">
            <a:off x="7892245" y="2459115"/>
            <a:ext cx="1890947" cy="3022987"/>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958CAD4-AF57-6ED7-8080-4114BD853403}"/>
              </a:ext>
            </a:extLst>
          </p:cNvPr>
          <p:cNvSpPr/>
          <p:nvPr/>
        </p:nvSpPr>
        <p:spPr>
          <a:xfrm>
            <a:off x="4807530" y="5694751"/>
            <a:ext cx="3086194" cy="447675"/>
          </a:xfrm>
          <a:prstGeom prst="ellipse">
            <a:avLst/>
          </a:prstGeom>
          <a:noFill/>
          <a:ln w="25400">
            <a:solidFill>
              <a:srgbClr val="0388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4231C67-E7B2-6E5F-6902-83FEEA564690}"/>
              </a:ext>
            </a:extLst>
          </p:cNvPr>
          <p:cNvCxnSpPr>
            <a:cxnSpLocks/>
            <a:stCxn id="13" idx="6"/>
          </p:cNvCxnSpPr>
          <p:nvPr/>
        </p:nvCxnSpPr>
        <p:spPr>
          <a:xfrm flipV="1">
            <a:off x="7893724" y="3737499"/>
            <a:ext cx="1889468" cy="218109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9" name="Left Brace 18">
            <a:extLst>
              <a:ext uri="{FF2B5EF4-FFF2-40B4-BE49-F238E27FC236}">
                <a16:creationId xmlns:a16="http://schemas.microsoft.com/office/drawing/2014/main" id="{EC95B68B-1FF5-AEFF-0CB5-2B97CC3AAC1C}"/>
              </a:ext>
            </a:extLst>
          </p:cNvPr>
          <p:cNvSpPr/>
          <p:nvPr/>
        </p:nvSpPr>
        <p:spPr>
          <a:xfrm>
            <a:off x="560439" y="1753007"/>
            <a:ext cx="280809" cy="3892584"/>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3D882ED7-827E-2B97-505F-745C2B4964B2}"/>
              </a:ext>
            </a:extLst>
          </p:cNvPr>
          <p:cNvSpPr/>
          <p:nvPr/>
        </p:nvSpPr>
        <p:spPr>
          <a:xfrm>
            <a:off x="565355" y="5705939"/>
            <a:ext cx="275893" cy="47551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12351621-1C0F-D5EB-FC12-0E0109D4C5AF}"/>
              </a:ext>
            </a:extLst>
          </p:cNvPr>
          <p:cNvSpPr txBox="1"/>
          <p:nvPr/>
        </p:nvSpPr>
        <p:spPr>
          <a:xfrm rot="16200000">
            <a:off x="-117991" y="3538897"/>
            <a:ext cx="987771" cy="307777"/>
          </a:xfrm>
          <a:prstGeom prst="rect">
            <a:avLst/>
          </a:prstGeom>
          <a:noFill/>
        </p:spPr>
        <p:txBody>
          <a:bodyPr wrap="none" rtlCol="0">
            <a:spAutoFit/>
          </a:bodyPr>
          <a:lstStyle/>
          <a:p>
            <a:r>
              <a:rPr lang="en-US" sz="1400" b="1" dirty="0"/>
              <a:t>Operating</a:t>
            </a:r>
          </a:p>
        </p:txBody>
      </p:sp>
      <p:sp>
        <p:nvSpPr>
          <p:cNvPr id="22" name="TextBox 21">
            <a:extLst>
              <a:ext uri="{FF2B5EF4-FFF2-40B4-BE49-F238E27FC236}">
                <a16:creationId xmlns:a16="http://schemas.microsoft.com/office/drawing/2014/main" id="{B3F45EC1-1140-BB39-5498-4D62464B3881}"/>
              </a:ext>
            </a:extLst>
          </p:cNvPr>
          <p:cNvSpPr txBox="1"/>
          <p:nvPr/>
        </p:nvSpPr>
        <p:spPr>
          <a:xfrm rot="16200000">
            <a:off x="-312863" y="5795405"/>
            <a:ext cx="1367682" cy="307777"/>
          </a:xfrm>
          <a:prstGeom prst="rect">
            <a:avLst/>
          </a:prstGeom>
          <a:noFill/>
        </p:spPr>
        <p:txBody>
          <a:bodyPr wrap="none" rtlCol="0">
            <a:spAutoFit/>
          </a:bodyPr>
          <a:lstStyle/>
          <a:p>
            <a:r>
              <a:rPr lang="en-US" sz="1400" b="1" dirty="0"/>
              <a:t>Non-Operating</a:t>
            </a:r>
          </a:p>
        </p:txBody>
      </p:sp>
    </p:spTree>
    <p:extLst>
      <p:ext uri="{BB962C8B-B14F-4D97-AF65-F5344CB8AC3E}">
        <p14:creationId xmlns:p14="http://schemas.microsoft.com/office/powerpoint/2010/main" val="393954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F9288-92AA-A1F1-685F-69E73A4E2E0B}"/>
            </a:ext>
          </a:extLst>
        </p:cNvPr>
        <p:cNvGrpSpPr/>
        <p:nvPr/>
      </p:nvGrpSpPr>
      <p:grpSpPr>
        <a:xfrm>
          <a:off x="0" y="0"/>
          <a:ext cx="0" cy="0"/>
          <a:chOff x="0" y="0"/>
          <a:chExt cx="0" cy="0"/>
        </a:xfrm>
      </p:grpSpPr>
      <p:sp>
        <p:nvSpPr>
          <p:cNvPr id="41" name="Text Placeholder 40">
            <a:extLst>
              <a:ext uri="{FF2B5EF4-FFF2-40B4-BE49-F238E27FC236}">
                <a16:creationId xmlns:a16="http://schemas.microsoft.com/office/drawing/2014/main" id="{285733BD-6ADC-BA12-B881-7EB860565EB8}"/>
              </a:ext>
            </a:extLst>
          </p:cNvPr>
          <p:cNvSpPr>
            <a:spLocks noGrp="1"/>
          </p:cNvSpPr>
          <p:nvPr>
            <p:ph type="body" sz="quarter" idx="25"/>
          </p:nvPr>
        </p:nvSpPr>
        <p:spPr>
          <a:xfrm>
            <a:off x="0" y="1465263"/>
            <a:ext cx="10026650" cy="4754562"/>
          </a:xfrm>
        </p:spPr>
        <p:txBody>
          <a:bodyPr/>
          <a:lstStyle/>
          <a:p>
            <a:r>
              <a:rPr lang="en-US" dirty="0"/>
              <a:t> </a:t>
            </a:r>
          </a:p>
        </p:txBody>
      </p:sp>
      <p:pic>
        <p:nvPicPr>
          <p:cNvPr id="8" name="Picture 7">
            <a:extLst>
              <a:ext uri="{FF2B5EF4-FFF2-40B4-BE49-F238E27FC236}">
                <a16:creationId xmlns:a16="http://schemas.microsoft.com/office/drawing/2014/main" id="{9AD79ABA-CAF9-159E-61B6-03A0259F978A}"/>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5AC1D1-2E95-D114-600E-CF46ADE03362}"/>
              </a:ext>
            </a:extLst>
          </p:cNvPr>
          <p:cNvSpPr>
            <a:spLocks noGrp="1"/>
          </p:cNvSpPr>
          <p:nvPr>
            <p:ph type="title"/>
          </p:nvPr>
        </p:nvSpPr>
        <p:spPr>
          <a:xfrm>
            <a:off x="914400" y="365125"/>
            <a:ext cx="8562475" cy="1325563"/>
          </a:xfrm>
        </p:spPr>
        <p:txBody>
          <a:bodyPr/>
          <a:lstStyle/>
          <a:p>
            <a:r>
              <a:rPr lang="en-US" dirty="0">
                <a:solidFill>
                  <a:schemeClr val="accent2">
                    <a:lumMod val="75000"/>
                  </a:schemeClr>
                </a:solidFill>
              </a:rPr>
              <a:t>Summary</a:t>
            </a:r>
          </a:p>
        </p:txBody>
      </p:sp>
      <p:sp>
        <p:nvSpPr>
          <p:cNvPr id="44" name="Text Placeholder 43">
            <a:extLst>
              <a:ext uri="{FF2B5EF4-FFF2-40B4-BE49-F238E27FC236}">
                <a16:creationId xmlns:a16="http://schemas.microsoft.com/office/drawing/2014/main" id="{32889F79-D6B5-A8CD-5A61-A5B7790E5174}"/>
              </a:ext>
            </a:extLst>
          </p:cNvPr>
          <p:cNvSpPr>
            <a:spLocks noGrp="1"/>
          </p:cNvSpPr>
          <p:nvPr>
            <p:ph type="body" sz="quarter" idx="15"/>
          </p:nvPr>
        </p:nvSpPr>
        <p:spPr>
          <a:xfrm>
            <a:off x="914274" y="1927709"/>
            <a:ext cx="3886200" cy="914400"/>
          </a:xfrm>
        </p:spPr>
        <p:txBody>
          <a:bodyPr>
            <a:normAutofit/>
          </a:bodyPr>
          <a:lstStyle/>
          <a:p>
            <a:r>
              <a:rPr lang="en-US" dirty="0"/>
              <a:t>Demonstrates your Pool’s plan and strategy for the upcoming fiscal / policy year, and the reliance on Investment Income for overall results.</a:t>
            </a:r>
          </a:p>
        </p:txBody>
      </p:sp>
      <p:sp>
        <p:nvSpPr>
          <p:cNvPr id="45" name="Text Placeholder 44">
            <a:extLst>
              <a:ext uri="{FF2B5EF4-FFF2-40B4-BE49-F238E27FC236}">
                <a16:creationId xmlns:a16="http://schemas.microsoft.com/office/drawing/2014/main" id="{C67EB987-1951-59F6-02D7-058FB3D8585E}"/>
              </a:ext>
            </a:extLst>
          </p:cNvPr>
          <p:cNvSpPr>
            <a:spLocks noGrp="1"/>
          </p:cNvSpPr>
          <p:nvPr>
            <p:ph type="body" sz="quarter" idx="16"/>
          </p:nvPr>
        </p:nvSpPr>
        <p:spPr>
          <a:xfrm>
            <a:off x="914525" y="2904061"/>
            <a:ext cx="3886200" cy="320040"/>
          </a:xfrm>
        </p:spPr>
        <p:txBody>
          <a:bodyPr/>
          <a:lstStyle/>
          <a:p>
            <a:r>
              <a:rPr lang="en-US" dirty="0"/>
              <a:t>PREMIUM &amp; REINSURANCE</a:t>
            </a:r>
          </a:p>
        </p:txBody>
      </p:sp>
      <p:sp>
        <p:nvSpPr>
          <p:cNvPr id="46" name="Text Placeholder 45">
            <a:extLst>
              <a:ext uri="{FF2B5EF4-FFF2-40B4-BE49-F238E27FC236}">
                <a16:creationId xmlns:a16="http://schemas.microsoft.com/office/drawing/2014/main" id="{924DAF64-82F1-27C3-EAA4-DFDE0F3B8FE0}"/>
              </a:ext>
            </a:extLst>
          </p:cNvPr>
          <p:cNvSpPr>
            <a:spLocks noGrp="1"/>
          </p:cNvSpPr>
          <p:nvPr>
            <p:ph type="body" sz="quarter" idx="17"/>
          </p:nvPr>
        </p:nvSpPr>
        <p:spPr>
          <a:xfrm>
            <a:off x="914399" y="3231340"/>
            <a:ext cx="3886200" cy="914400"/>
          </a:xfrm>
        </p:spPr>
        <p:txBody>
          <a:bodyPr>
            <a:noAutofit/>
          </a:bodyPr>
          <a:lstStyle/>
          <a:p>
            <a:r>
              <a:rPr lang="en-US" dirty="0"/>
              <a:t>Setting rates and premium adequacy are crucial to operating results. Reinsurance spend, and corresponding retentions, are also key to balancing risk transfer and surplus utilization.</a:t>
            </a:r>
          </a:p>
        </p:txBody>
      </p:sp>
      <p:sp>
        <p:nvSpPr>
          <p:cNvPr id="16" name="Text Placeholder 15">
            <a:extLst>
              <a:ext uri="{FF2B5EF4-FFF2-40B4-BE49-F238E27FC236}">
                <a16:creationId xmlns:a16="http://schemas.microsoft.com/office/drawing/2014/main" id="{65E87424-3976-2A5D-C731-0B2AF56990B8}"/>
              </a:ext>
            </a:extLst>
          </p:cNvPr>
          <p:cNvSpPr>
            <a:spLocks noGrp="1"/>
          </p:cNvSpPr>
          <p:nvPr>
            <p:ph type="body" sz="quarter" idx="22"/>
          </p:nvPr>
        </p:nvSpPr>
        <p:spPr>
          <a:xfrm>
            <a:off x="914525" y="4394533"/>
            <a:ext cx="3886200" cy="320040"/>
          </a:xfrm>
        </p:spPr>
        <p:txBody>
          <a:bodyPr/>
          <a:lstStyle/>
          <a:p>
            <a:r>
              <a:rPr lang="en-US" dirty="0"/>
              <a:t>CLAIMS EXPENSE</a:t>
            </a:r>
          </a:p>
        </p:txBody>
      </p:sp>
      <p:sp>
        <p:nvSpPr>
          <p:cNvPr id="17" name="Text Placeholder 16">
            <a:extLst>
              <a:ext uri="{FF2B5EF4-FFF2-40B4-BE49-F238E27FC236}">
                <a16:creationId xmlns:a16="http://schemas.microsoft.com/office/drawing/2014/main" id="{A182EA15-F43D-F8F9-3178-BB9E837A3E79}"/>
              </a:ext>
            </a:extLst>
          </p:cNvPr>
          <p:cNvSpPr>
            <a:spLocks noGrp="1"/>
          </p:cNvSpPr>
          <p:nvPr>
            <p:ph type="body" sz="quarter" idx="23"/>
          </p:nvPr>
        </p:nvSpPr>
        <p:spPr>
          <a:xfrm>
            <a:off x="914399" y="4721811"/>
            <a:ext cx="3886200" cy="811911"/>
          </a:xfrm>
        </p:spPr>
        <p:txBody>
          <a:bodyPr>
            <a:noAutofit/>
          </a:bodyPr>
          <a:lstStyle/>
          <a:p>
            <a:r>
              <a:rPr lang="en-US" dirty="0"/>
              <a:t>Claims expense cannot be predicted with certainty. Claim development is normal. Some years, your Pool’s expected loss experience will be better than forecasted; other times, it will be worse than forecasted.  </a:t>
            </a:r>
          </a:p>
          <a:p>
            <a:endParaRPr lang="en-US" dirty="0"/>
          </a:p>
        </p:txBody>
      </p:sp>
      <p:sp>
        <p:nvSpPr>
          <p:cNvPr id="47" name="Text Placeholder 46">
            <a:extLst>
              <a:ext uri="{FF2B5EF4-FFF2-40B4-BE49-F238E27FC236}">
                <a16:creationId xmlns:a16="http://schemas.microsoft.com/office/drawing/2014/main" id="{281EDC03-9F80-C273-73F5-8BEE75CBAEDE}"/>
              </a:ext>
            </a:extLst>
          </p:cNvPr>
          <p:cNvSpPr>
            <a:spLocks noGrp="1"/>
          </p:cNvSpPr>
          <p:nvPr>
            <p:ph type="body" sz="quarter" idx="18"/>
          </p:nvPr>
        </p:nvSpPr>
        <p:spPr>
          <a:xfrm>
            <a:off x="5590801" y="1611317"/>
            <a:ext cx="3886200" cy="320040"/>
          </a:xfrm>
        </p:spPr>
        <p:txBody>
          <a:bodyPr/>
          <a:lstStyle/>
          <a:p>
            <a:r>
              <a:rPr lang="en-US" dirty="0"/>
              <a:t>INVESTMENTS</a:t>
            </a:r>
          </a:p>
        </p:txBody>
      </p:sp>
      <p:sp>
        <p:nvSpPr>
          <p:cNvPr id="48" name="Text Placeholder 47">
            <a:extLst>
              <a:ext uri="{FF2B5EF4-FFF2-40B4-BE49-F238E27FC236}">
                <a16:creationId xmlns:a16="http://schemas.microsoft.com/office/drawing/2014/main" id="{06E01FE3-3351-B2E8-7AF0-4B9CCAAA9B0B}"/>
              </a:ext>
            </a:extLst>
          </p:cNvPr>
          <p:cNvSpPr>
            <a:spLocks noGrp="1"/>
          </p:cNvSpPr>
          <p:nvPr>
            <p:ph type="body" sz="quarter" idx="19"/>
          </p:nvPr>
        </p:nvSpPr>
        <p:spPr>
          <a:xfrm>
            <a:off x="5590675" y="1937540"/>
            <a:ext cx="3886200" cy="914400"/>
          </a:xfrm>
        </p:spPr>
        <p:txBody>
          <a:bodyPr>
            <a:noAutofit/>
          </a:bodyPr>
          <a:lstStyle/>
          <a:p>
            <a:r>
              <a:rPr lang="en-US" dirty="0"/>
              <a:t>Investment earnings on your Surplus and Claims Reserves, known as Non-Operating Income, Is key to your overall results. Investment income can make or break your financial year. </a:t>
            </a:r>
          </a:p>
        </p:txBody>
      </p:sp>
      <p:sp>
        <p:nvSpPr>
          <p:cNvPr id="49" name="Text Placeholder 48">
            <a:extLst>
              <a:ext uri="{FF2B5EF4-FFF2-40B4-BE49-F238E27FC236}">
                <a16:creationId xmlns:a16="http://schemas.microsoft.com/office/drawing/2014/main" id="{73FCA290-ACB1-E2CA-DBA6-BDA35535348E}"/>
              </a:ext>
            </a:extLst>
          </p:cNvPr>
          <p:cNvSpPr>
            <a:spLocks noGrp="1"/>
          </p:cNvSpPr>
          <p:nvPr>
            <p:ph type="body" sz="quarter" idx="20"/>
          </p:nvPr>
        </p:nvSpPr>
        <p:spPr>
          <a:xfrm>
            <a:off x="5590801" y="3130201"/>
            <a:ext cx="3886200" cy="320040"/>
          </a:xfrm>
        </p:spPr>
        <p:txBody>
          <a:bodyPr/>
          <a:lstStyle/>
          <a:p>
            <a:r>
              <a:rPr lang="en-US" dirty="0"/>
              <a:t>SURPLUS </a:t>
            </a:r>
          </a:p>
        </p:txBody>
      </p:sp>
      <p:sp>
        <p:nvSpPr>
          <p:cNvPr id="50" name="Text Placeholder 49">
            <a:extLst>
              <a:ext uri="{FF2B5EF4-FFF2-40B4-BE49-F238E27FC236}">
                <a16:creationId xmlns:a16="http://schemas.microsoft.com/office/drawing/2014/main" id="{C4EFAB90-F3F0-4C1F-C119-1C4A249D7317}"/>
              </a:ext>
            </a:extLst>
          </p:cNvPr>
          <p:cNvSpPr>
            <a:spLocks noGrp="1"/>
          </p:cNvSpPr>
          <p:nvPr>
            <p:ph type="body" sz="quarter" idx="21"/>
          </p:nvPr>
        </p:nvSpPr>
        <p:spPr>
          <a:xfrm>
            <a:off x="5590675" y="3457480"/>
            <a:ext cx="3886200" cy="1076032"/>
          </a:xfrm>
        </p:spPr>
        <p:txBody>
          <a:bodyPr>
            <a:noAutofit/>
          </a:bodyPr>
          <a:lstStyle/>
          <a:p>
            <a:r>
              <a:rPr lang="en-US" dirty="0"/>
              <a:t>Overall, Surplus will be volatile each year but should grow over time. Surplus can be used to increase retentions, enhance member services, offer dividends, and offset rates (carefully). </a:t>
            </a:r>
          </a:p>
        </p:txBody>
      </p:sp>
      <p:sp>
        <p:nvSpPr>
          <p:cNvPr id="5" name="Text Placeholder 48">
            <a:extLst>
              <a:ext uri="{FF2B5EF4-FFF2-40B4-BE49-F238E27FC236}">
                <a16:creationId xmlns:a16="http://schemas.microsoft.com/office/drawing/2014/main" id="{8CE60290-C6DD-2AC2-6439-1B69AED4E7B3}"/>
              </a:ext>
            </a:extLst>
          </p:cNvPr>
          <p:cNvSpPr txBox="1">
            <a:spLocks/>
          </p:cNvSpPr>
          <p:nvPr/>
        </p:nvSpPr>
        <p:spPr>
          <a:xfrm>
            <a:off x="5590801" y="4616101"/>
            <a:ext cx="3886200" cy="3200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FINANCIAL STATEMENTS</a:t>
            </a:r>
          </a:p>
        </p:txBody>
      </p:sp>
      <p:sp>
        <p:nvSpPr>
          <p:cNvPr id="6" name="Text Placeholder 49">
            <a:extLst>
              <a:ext uri="{FF2B5EF4-FFF2-40B4-BE49-F238E27FC236}">
                <a16:creationId xmlns:a16="http://schemas.microsoft.com/office/drawing/2014/main" id="{CB2790DB-BD77-4E40-D7A2-FEC1E702BD28}"/>
              </a:ext>
            </a:extLst>
          </p:cNvPr>
          <p:cNvSpPr txBox="1">
            <a:spLocks/>
          </p:cNvSpPr>
          <p:nvPr/>
        </p:nvSpPr>
        <p:spPr>
          <a:xfrm>
            <a:off x="5590675" y="4943380"/>
            <a:ext cx="3886200" cy="914400"/>
          </a:xfrm>
          <a:prstGeom prst="rect">
            <a:avLst/>
          </a:prstGeom>
        </p:spPr>
        <p:txBody>
          <a:bodyPr vert="horz" lIns="91440" tIns="45720" rIns="91440" bIns="45720" rtlCol="0">
            <a:noAutofit/>
          </a:bodyPr>
          <a:lstStyle>
            <a:lvl1pPr marL="0" indent="0" algn="l" defTabSz="914400" rtl="0" eaLnBrk="1" latinLnBrk="0" hangingPunct="1">
              <a:lnSpc>
                <a:spcPts val="2000"/>
              </a:lnSpc>
              <a:spcBef>
                <a:spcPts val="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Understanding your financial statements can help you (a) identify the Pool’s Operating vs. Non-Operating performance and (b) compare actual results to your budget. </a:t>
            </a:r>
          </a:p>
        </p:txBody>
      </p:sp>
      <p:sp>
        <p:nvSpPr>
          <p:cNvPr id="4" name="Text Placeholder 44">
            <a:extLst>
              <a:ext uri="{FF2B5EF4-FFF2-40B4-BE49-F238E27FC236}">
                <a16:creationId xmlns:a16="http://schemas.microsoft.com/office/drawing/2014/main" id="{385A0210-9F5B-AD82-C85E-22A5F34FE105}"/>
              </a:ext>
            </a:extLst>
          </p:cNvPr>
          <p:cNvSpPr txBox="1">
            <a:spLocks/>
          </p:cNvSpPr>
          <p:nvPr/>
        </p:nvSpPr>
        <p:spPr>
          <a:xfrm>
            <a:off x="909608" y="1611121"/>
            <a:ext cx="3886200" cy="3200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BUDGETING</a:t>
            </a:r>
          </a:p>
        </p:txBody>
      </p:sp>
    </p:spTree>
    <p:extLst>
      <p:ext uri="{BB962C8B-B14F-4D97-AF65-F5344CB8AC3E}">
        <p14:creationId xmlns:p14="http://schemas.microsoft.com/office/powerpoint/2010/main" val="110555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9B9395-ECB1-C7FA-F3EF-30869AA51844}"/>
              </a:ext>
            </a:extLst>
          </p:cNvPr>
          <p:cNvSpPr/>
          <p:nvPr>
            <p:custDataLst>
              <p:tags r:id="rId2"/>
            </p:custDataLst>
          </p:nvPr>
        </p:nvSpPr>
        <p:spPr>
          <a:xfrm>
            <a:off x="444693" y="1742703"/>
            <a:ext cx="2371696" cy="2371696"/>
          </a:xfrm>
          <a:prstGeom prst="rect">
            <a:avLst/>
          </a:prstGeom>
          <a:blipFill>
            <a:blip>
              <a:extLst>
                <a:ext uri="{96DAC541-7B7A-43D3-8B79-37D633B846F1}">
                  <asvg:svgBlip xmlns:asvg="http://schemas.microsoft.com/office/drawing/2016/SVG/main" r:embed="rId5"/>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D02538-8B27-8A54-8155-C522C511AE6D}"/>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Audience Q&amp;A</a:t>
            </a:r>
          </a:p>
        </p:txBody>
      </p:sp>
    </p:spTree>
    <p:custDataLst>
      <p:tags r:id="rId1"/>
    </p:custDataLst>
    <p:extLst>
      <p:ext uri="{BB962C8B-B14F-4D97-AF65-F5344CB8AC3E}">
        <p14:creationId xmlns:p14="http://schemas.microsoft.com/office/powerpoint/2010/main" val="24635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46533-56E7-9B02-12D1-88D1FDCFFD06}"/>
              </a:ext>
            </a:extLst>
          </p:cNvPr>
          <p:cNvSpPr/>
          <p:nvPr>
            <p:custDataLst>
              <p:tags r:id="rId2"/>
            </p:custDataLst>
          </p:nvPr>
        </p:nvSpPr>
        <p:spPr>
          <a:xfrm>
            <a:off x="444693" y="1742703"/>
            <a:ext cx="2371696" cy="2371696"/>
          </a:xfrm>
          <a:prstGeom prst="rect">
            <a:avLst/>
          </a:prstGeom>
          <a:blipFill>
            <a:blip>
              <a:extLst>
                <a:ext uri="{96DAC541-7B7A-43D3-8B79-37D633B846F1}">
                  <asvg:svgBlip xmlns:asvg="http://schemas.microsoft.com/office/drawing/2016/SVG/main" r:embed="rId5"/>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4B472A-A6A2-F3B6-75FB-E1541A73476B}"/>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4000" b="1">
                <a:solidFill>
                  <a:srgbClr val="000000"/>
                </a:solidFill>
              </a:rPr>
              <a:t>Join at slido.com</a:t>
            </a:r>
            <a:br>
              <a:rPr lang="da-DK" sz="4000" b="1">
                <a:solidFill>
                  <a:srgbClr val="000000"/>
                </a:solidFill>
              </a:rPr>
            </a:br>
            <a:r>
              <a:rPr lang="da-DK" sz="4000" b="1">
                <a:solidFill>
                  <a:srgbClr val="000000"/>
                </a:solidFill>
              </a:rPr>
              <a:t>#1318085</a:t>
            </a:r>
            <a:endParaRPr lang="en-US" sz="4000" b="1">
              <a:solidFill>
                <a:srgbClr val="000000"/>
              </a:solidFill>
            </a:endParaRPr>
          </a:p>
        </p:txBody>
      </p:sp>
      <p:pic>
        <p:nvPicPr>
          <p:cNvPr id="9" name="Graphic 8">
            <a:extLst>
              <a:ext uri="{FF2B5EF4-FFF2-40B4-BE49-F238E27FC236}">
                <a16:creationId xmlns:a16="http://schemas.microsoft.com/office/drawing/2014/main" id="{757CF557-1983-D7AE-C40F-DC598592E4C1}"/>
              </a:ext>
            </a:extLst>
          </p:cNvPr>
          <p:cNvPicPr>
            <a:picLocks/>
          </p:cNvPicPr>
          <p:nvPr/>
        </p:nvPicPr>
        <p:blipFill>
          <a:blip>
            <a:extLst>
              <a:ext uri="{96DAC541-7B7A-43D3-8B79-37D633B846F1}">
                <asvg:svgBlip xmlns:asvg="http://schemas.microsoft.com/office/drawing/2016/SVG/main" r:embed="rId6"/>
              </a:ext>
            </a:extLst>
          </a:blip>
          <a:stretch>
            <a:fillRect/>
          </a:stretch>
        </p:blipFill>
        <p:spPr>
          <a:xfrm>
            <a:off x="296462" y="6190785"/>
            <a:ext cx="296462" cy="296462"/>
          </a:xfrm>
          <a:prstGeom prst="rect">
            <a:avLst/>
          </a:prstGeom>
        </p:spPr>
      </p:pic>
    </p:spTree>
    <p:custDataLst>
      <p:tags r:id="rId1"/>
    </p:custDataLst>
    <p:extLst>
      <p:ext uri="{BB962C8B-B14F-4D97-AF65-F5344CB8AC3E}">
        <p14:creationId xmlns:p14="http://schemas.microsoft.com/office/powerpoint/2010/main" val="136740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693A79-4629-3C83-3D17-3F0A97DC2F34}"/>
              </a:ext>
            </a:extLst>
          </p:cNvPr>
          <p:cNvSpPr/>
          <p:nvPr>
            <p:custDataLst>
              <p:tags r:id="rId2"/>
            </p:custDataLst>
          </p:nvPr>
        </p:nvSpPr>
        <p:spPr>
          <a:xfrm>
            <a:off x="444693" y="1742703"/>
            <a:ext cx="2371696" cy="2371696"/>
          </a:xfrm>
          <a:prstGeom prst="rect">
            <a:avLst/>
          </a:prstGeom>
          <a:blipFill>
            <a:blip>
              <a:extLst>
                <a:ext uri="{96DAC541-7B7A-43D3-8B79-37D633B846F1}">
                  <asvg:svgBlip xmlns:asvg="http://schemas.microsoft.com/office/drawing/2016/SVG/main" r:embed="rId5"/>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A446A3-0BDF-C869-6613-DD91EEBAA82A}"/>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comes to mind when you hear the term 'insurance pool'?</a:t>
            </a:r>
            <a:endParaRPr lang="en-US" sz="4000" b="1" dirty="0">
              <a:solidFill>
                <a:srgbClr val="000000"/>
              </a:solidFill>
            </a:endParaRPr>
          </a:p>
        </p:txBody>
      </p:sp>
      <p:pic>
        <p:nvPicPr>
          <p:cNvPr id="9" name="Graphic 8">
            <a:extLst>
              <a:ext uri="{FF2B5EF4-FFF2-40B4-BE49-F238E27FC236}">
                <a16:creationId xmlns:a16="http://schemas.microsoft.com/office/drawing/2014/main" id="{80625894-B65E-85FE-A007-605844C4A956}"/>
              </a:ext>
            </a:extLst>
          </p:cNvPr>
          <p:cNvPicPr>
            <a:picLocks/>
          </p:cNvPicPr>
          <p:nvPr/>
        </p:nvPicPr>
        <p:blipFill>
          <a:blip>
            <a:extLst>
              <a:ext uri="{96DAC541-7B7A-43D3-8B79-37D633B846F1}">
                <asvg:svgBlip xmlns:asvg="http://schemas.microsoft.com/office/drawing/2016/SVG/main" r:embed="rId6"/>
              </a:ext>
            </a:extLst>
          </a:blip>
          <a:stretch>
            <a:fillRect/>
          </a:stretch>
        </p:blipFill>
        <p:spPr>
          <a:xfrm>
            <a:off x="296462" y="6190785"/>
            <a:ext cx="296462" cy="296462"/>
          </a:xfrm>
          <a:prstGeom prst="rect">
            <a:avLst/>
          </a:prstGeom>
        </p:spPr>
      </p:pic>
    </p:spTree>
    <p:custDataLst>
      <p:tags r:id="rId1"/>
    </p:custDataLst>
    <p:extLst>
      <p:ext uri="{BB962C8B-B14F-4D97-AF65-F5344CB8AC3E}">
        <p14:creationId xmlns:p14="http://schemas.microsoft.com/office/powerpoint/2010/main" val="94521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017DAE-2508-0B80-2190-EBFE89554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D5F58B1-395D-2640-BAAD-C32485A6D69B}"/>
              </a:ext>
            </a:extLst>
          </p:cNvPr>
          <p:cNvPicPr>
            <a:picLocks noChangeAspect="1"/>
          </p:cNvPicPr>
          <p:nvPr/>
        </p:nvPicPr>
        <p:blipFill>
          <a:blip r:embed="rId3"/>
          <a:srcRect l="5870" r="51580"/>
          <a:stretch>
            <a:fillRect/>
          </a:stretch>
        </p:blipFill>
        <p:spPr>
          <a:xfrm>
            <a:off x="507818" y="2913888"/>
            <a:ext cx="3320469" cy="3700272"/>
          </a:xfrm>
          <a:prstGeom prst="rect">
            <a:avLst/>
          </a:prstGeom>
        </p:spPr>
      </p:pic>
      <p:pic>
        <p:nvPicPr>
          <p:cNvPr id="32" name="Picture 31">
            <a:extLst>
              <a:ext uri="{FF2B5EF4-FFF2-40B4-BE49-F238E27FC236}">
                <a16:creationId xmlns:a16="http://schemas.microsoft.com/office/drawing/2014/main" id="{19C02F88-5064-D817-EE33-5C2D137D1A2B}"/>
              </a:ext>
            </a:extLst>
          </p:cNvPr>
          <p:cNvPicPr>
            <a:picLocks noChangeAspect="1"/>
          </p:cNvPicPr>
          <p:nvPr/>
        </p:nvPicPr>
        <p:blipFill>
          <a:blip r:embed="rId3"/>
          <a:srcRect l="53890" r="4412"/>
          <a:stretch>
            <a:fillRect/>
          </a:stretch>
        </p:blipFill>
        <p:spPr>
          <a:xfrm>
            <a:off x="8388096" y="2913888"/>
            <a:ext cx="3264782" cy="3712464"/>
          </a:xfrm>
          <a:prstGeom prst="rect">
            <a:avLst/>
          </a:prstGeom>
        </p:spPr>
      </p:pic>
    </p:spTree>
    <p:extLst>
      <p:ext uri="{BB962C8B-B14F-4D97-AF65-F5344CB8AC3E}">
        <p14:creationId xmlns:p14="http://schemas.microsoft.com/office/powerpoint/2010/main" val="339881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hoto of coins on a table&#10;">
            <a:extLst>
              <a:ext uri="{FF2B5EF4-FFF2-40B4-BE49-F238E27FC236}">
                <a16:creationId xmlns:a16="http://schemas.microsoft.com/office/drawing/2014/main" id="{A78432FC-7702-44D2-9799-5CC8D3D0C0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588" y="0"/>
            <a:ext cx="12188825" cy="6858000"/>
          </a:xfrm>
        </p:spPr>
      </p:pic>
      <p:pic>
        <p:nvPicPr>
          <p:cNvPr id="10" name="Picture 9">
            <a:extLst>
              <a:ext uri="{FF2B5EF4-FFF2-40B4-BE49-F238E27FC236}">
                <a16:creationId xmlns:a16="http://schemas.microsoft.com/office/drawing/2014/main" id="{CE889BA8-12FF-F416-3653-AC26D4DA60B3}"/>
              </a:ext>
            </a:extLst>
          </p:cNvPr>
          <p:cNvPicPr>
            <a:picLocks noChangeAspect="1"/>
          </p:cNvPicPr>
          <p:nvPr/>
        </p:nvPicPr>
        <p:blipFill>
          <a:blip r:embed="rId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91CFAB-A735-4A31-A51D-42FE1F5E94E0}"/>
              </a:ext>
            </a:extLst>
          </p:cNvPr>
          <p:cNvSpPr>
            <a:spLocks noGrp="1"/>
          </p:cNvSpPr>
          <p:nvPr>
            <p:ph type="title"/>
          </p:nvPr>
        </p:nvSpPr>
        <p:spPr>
          <a:xfrm>
            <a:off x="919904" y="858957"/>
            <a:ext cx="4032504" cy="1325563"/>
          </a:xfrm>
        </p:spPr>
        <p:txBody>
          <a:bodyPr/>
          <a:lstStyle/>
          <a:p>
            <a:pPr algn="l"/>
            <a:r>
              <a:rPr lang="en-US" dirty="0"/>
              <a:t>KEY TERMS</a:t>
            </a:r>
          </a:p>
        </p:txBody>
      </p:sp>
      <p:sp>
        <p:nvSpPr>
          <p:cNvPr id="4" name="Content Placeholder 3">
            <a:extLst>
              <a:ext uri="{FF2B5EF4-FFF2-40B4-BE49-F238E27FC236}">
                <a16:creationId xmlns:a16="http://schemas.microsoft.com/office/drawing/2014/main" id="{8421587F-8DFD-4A31-9931-8A346A92D87A}"/>
              </a:ext>
            </a:extLst>
          </p:cNvPr>
          <p:cNvSpPr>
            <a:spLocks noGrp="1"/>
          </p:cNvSpPr>
          <p:nvPr>
            <p:ph type="body" sz="quarter" idx="14"/>
          </p:nvPr>
        </p:nvSpPr>
        <p:spPr>
          <a:xfrm>
            <a:off x="5343831" y="3198664"/>
            <a:ext cx="2743200" cy="365760"/>
          </a:xfrm>
        </p:spPr>
        <p:txBody>
          <a:bodyPr vert="horz" lIns="91440" tIns="45720" rIns="91440" bIns="45720" rtlCol="0" anchor="t">
            <a:normAutofit/>
          </a:bodyPr>
          <a:lstStyle/>
          <a:p>
            <a:r>
              <a:rPr lang="en-ZA" dirty="0"/>
              <a:t>premium</a:t>
            </a:r>
          </a:p>
        </p:txBody>
      </p:sp>
      <p:sp>
        <p:nvSpPr>
          <p:cNvPr id="12" name="Text Placeholder 11">
            <a:extLst>
              <a:ext uri="{FF2B5EF4-FFF2-40B4-BE49-F238E27FC236}">
                <a16:creationId xmlns:a16="http://schemas.microsoft.com/office/drawing/2014/main" id="{511B0752-C624-457B-B12B-B88C90BBA8D7}"/>
              </a:ext>
            </a:extLst>
          </p:cNvPr>
          <p:cNvSpPr>
            <a:spLocks noGrp="1"/>
          </p:cNvSpPr>
          <p:nvPr>
            <p:ph type="body" sz="quarter" idx="15"/>
          </p:nvPr>
        </p:nvSpPr>
        <p:spPr>
          <a:xfrm>
            <a:off x="5343831" y="3547747"/>
            <a:ext cx="2743200" cy="914400"/>
          </a:xfrm>
        </p:spPr>
        <p:txBody>
          <a:bodyPr/>
          <a:lstStyle/>
          <a:p>
            <a:r>
              <a:rPr lang="en-ZA" dirty="0"/>
              <a:t>“Gross” premium is the total amount of premium (or “contributions”) collected from members. “Net” premium is the amount of premium retained by the Pool. Net premium = Gross premium less Ceded Reinsurance premium, or the amount of premium the Pool pays to its reinsurers to transfer risk. </a:t>
            </a:r>
          </a:p>
          <a:p>
            <a:endParaRPr lang="en-US" dirty="0"/>
          </a:p>
        </p:txBody>
      </p:sp>
      <p:sp>
        <p:nvSpPr>
          <p:cNvPr id="25" name="Text Placeholder 24">
            <a:extLst>
              <a:ext uri="{FF2B5EF4-FFF2-40B4-BE49-F238E27FC236}">
                <a16:creationId xmlns:a16="http://schemas.microsoft.com/office/drawing/2014/main" id="{6E0EDB3B-C0A8-4C28-A8CE-248E9B2BF5F1}"/>
              </a:ext>
            </a:extLst>
          </p:cNvPr>
          <p:cNvSpPr>
            <a:spLocks noGrp="1"/>
          </p:cNvSpPr>
          <p:nvPr>
            <p:ph type="body" sz="quarter" idx="16"/>
          </p:nvPr>
        </p:nvSpPr>
        <p:spPr>
          <a:xfrm>
            <a:off x="8676977" y="3205986"/>
            <a:ext cx="2743200" cy="365760"/>
          </a:xfrm>
        </p:spPr>
        <p:txBody>
          <a:bodyPr/>
          <a:lstStyle/>
          <a:p>
            <a:r>
              <a:rPr lang="en-ZA" dirty="0"/>
              <a:t>surplus</a:t>
            </a:r>
            <a:endParaRPr lang="en-US" dirty="0"/>
          </a:p>
        </p:txBody>
      </p:sp>
      <p:sp>
        <p:nvSpPr>
          <p:cNvPr id="26" name="Text Placeholder 25">
            <a:extLst>
              <a:ext uri="{FF2B5EF4-FFF2-40B4-BE49-F238E27FC236}">
                <a16:creationId xmlns:a16="http://schemas.microsoft.com/office/drawing/2014/main" id="{6446DD38-A9AC-47C3-9018-7367CED92B9D}"/>
              </a:ext>
            </a:extLst>
          </p:cNvPr>
          <p:cNvSpPr>
            <a:spLocks noGrp="1"/>
          </p:cNvSpPr>
          <p:nvPr>
            <p:ph type="body" sz="quarter" idx="17"/>
          </p:nvPr>
        </p:nvSpPr>
        <p:spPr>
          <a:xfrm>
            <a:off x="8676977" y="3536019"/>
            <a:ext cx="2743200" cy="914400"/>
          </a:xfrm>
        </p:spPr>
        <p:txBody>
          <a:bodyPr/>
          <a:lstStyle/>
          <a:p>
            <a:r>
              <a:rPr lang="en-ZA" dirty="0"/>
              <a:t>Also known as Net Position, it is the accumulation of Net Income over time. It can also be calculated as Total Assets less Total Liabilities.</a:t>
            </a:r>
            <a:endParaRPr lang="en-US" dirty="0"/>
          </a:p>
        </p:txBody>
      </p:sp>
      <p:sp>
        <p:nvSpPr>
          <p:cNvPr id="27" name="Text Placeholder 26">
            <a:extLst>
              <a:ext uri="{FF2B5EF4-FFF2-40B4-BE49-F238E27FC236}">
                <a16:creationId xmlns:a16="http://schemas.microsoft.com/office/drawing/2014/main" id="{0856D9EA-5EA0-4EBE-B2BD-E08F18E8DB9D}"/>
              </a:ext>
            </a:extLst>
          </p:cNvPr>
          <p:cNvSpPr>
            <a:spLocks noGrp="1"/>
          </p:cNvSpPr>
          <p:nvPr>
            <p:ph type="body" sz="quarter" idx="18"/>
          </p:nvPr>
        </p:nvSpPr>
        <p:spPr>
          <a:xfrm>
            <a:off x="5343062" y="1792290"/>
            <a:ext cx="2743200" cy="365760"/>
          </a:xfrm>
        </p:spPr>
        <p:txBody>
          <a:bodyPr/>
          <a:lstStyle/>
          <a:p>
            <a:r>
              <a:rPr lang="en-ZA" dirty="0"/>
              <a:t>Net income</a:t>
            </a:r>
            <a:endParaRPr lang="en-US" dirty="0"/>
          </a:p>
        </p:txBody>
      </p:sp>
      <p:sp>
        <p:nvSpPr>
          <p:cNvPr id="28" name="Text Placeholder 27">
            <a:extLst>
              <a:ext uri="{FF2B5EF4-FFF2-40B4-BE49-F238E27FC236}">
                <a16:creationId xmlns:a16="http://schemas.microsoft.com/office/drawing/2014/main" id="{25D79B6A-A890-45AF-A99D-5F70F6C80238}"/>
              </a:ext>
            </a:extLst>
          </p:cNvPr>
          <p:cNvSpPr>
            <a:spLocks noGrp="1"/>
          </p:cNvSpPr>
          <p:nvPr>
            <p:ph type="body" sz="quarter" idx="19"/>
          </p:nvPr>
        </p:nvSpPr>
        <p:spPr>
          <a:xfrm>
            <a:off x="5343062" y="2141373"/>
            <a:ext cx="2743200" cy="914400"/>
          </a:xfrm>
        </p:spPr>
        <p:txBody>
          <a:bodyPr/>
          <a:lstStyle/>
          <a:p>
            <a:r>
              <a:rPr lang="en-ZA" dirty="0"/>
              <a:t>Total Revenues (both Operating and Non-Operating) less Total Expenses.</a:t>
            </a:r>
            <a:endParaRPr lang="en-US" dirty="0"/>
          </a:p>
        </p:txBody>
      </p:sp>
      <p:sp>
        <p:nvSpPr>
          <p:cNvPr id="29" name="Text Placeholder 28">
            <a:extLst>
              <a:ext uri="{FF2B5EF4-FFF2-40B4-BE49-F238E27FC236}">
                <a16:creationId xmlns:a16="http://schemas.microsoft.com/office/drawing/2014/main" id="{D8477383-390C-41CA-A296-5FBDFAD23100}"/>
              </a:ext>
            </a:extLst>
          </p:cNvPr>
          <p:cNvSpPr>
            <a:spLocks noGrp="1"/>
          </p:cNvSpPr>
          <p:nvPr>
            <p:ph type="body" sz="quarter" idx="20"/>
          </p:nvPr>
        </p:nvSpPr>
        <p:spPr>
          <a:xfrm>
            <a:off x="8725371" y="1789784"/>
            <a:ext cx="2743200" cy="365760"/>
          </a:xfrm>
        </p:spPr>
        <p:txBody>
          <a:bodyPr/>
          <a:lstStyle/>
          <a:p>
            <a:r>
              <a:rPr lang="en-ZA" dirty="0"/>
              <a:t>REINSURANCE</a:t>
            </a:r>
            <a:endParaRPr lang="en-US" dirty="0"/>
          </a:p>
        </p:txBody>
      </p:sp>
      <p:sp>
        <p:nvSpPr>
          <p:cNvPr id="30" name="Text Placeholder 29">
            <a:extLst>
              <a:ext uri="{FF2B5EF4-FFF2-40B4-BE49-F238E27FC236}">
                <a16:creationId xmlns:a16="http://schemas.microsoft.com/office/drawing/2014/main" id="{C0B07462-809B-4573-9E92-EDEE7B899091}"/>
              </a:ext>
            </a:extLst>
          </p:cNvPr>
          <p:cNvSpPr>
            <a:spLocks noGrp="1"/>
          </p:cNvSpPr>
          <p:nvPr>
            <p:ph type="body" sz="quarter" idx="21"/>
          </p:nvPr>
        </p:nvSpPr>
        <p:spPr>
          <a:xfrm>
            <a:off x="8725371" y="2119817"/>
            <a:ext cx="2743200" cy="914400"/>
          </a:xfrm>
        </p:spPr>
        <p:txBody>
          <a:bodyPr/>
          <a:lstStyle/>
          <a:p>
            <a:r>
              <a:rPr lang="en-ZA" dirty="0"/>
              <a:t>Insurance for insurance companies. Used to transfer risk.</a:t>
            </a:r>
            <a:endParaRPr lang="en-US" dirty="0"/>
          </a:p>
        </p:txBody>
      </p:sp>
      <p:sp>
        <p:nvSpPr>
          <p:cNvPr id="3" name="Text Placeholder 24">
            <a:extLst>
              <a:ext uri="{FF2B5EF4-FFF2-40B4-BE49-F238E27FC236}">
                <a16:creationId xmlns:a16="http://schemas.microsoft.com/office/drawing/2014/main" id="{1509261A-AB9B-3ADF-9A30-705BC909BD59}"/>
              </a:ext>
            </a:extLst>
          </p:cNvPr>
          <p:cNvSpPr txBox="1">
            <a:spLocks/>
          </p:cNvSpPr>
          <p:nvPr/>
        </p:nvSpPr>
        <p:spPr>
          <a:xfrm>
            <a:off x="1436277" y="4318535"/>
            <a:ext cx="2743200"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dividend</a:t>
            </a:r>
            <a:endParaRPr lang="en-US" dirty="0"/>
          </a:p>
        </p:txBody>
      </p:sp>
      <p:sp>
        <p:nvSpPr>
          <p:cNvPr id="5" name="Text Placeholder 25">
            <a:extLst>
              <a:ext uri="{FF2B5EF4-FFF2-40B4-BE49-F238E27FC236}">
                <a16:creationId xmlns:a16="http://schemas.microsoft.com/office/drawing/2014/main" id="{D01115B1-02C7-9998-B1AD-A7D15E7EDECC}"/>
              </a:ext>
            </a:extLst>
          </p:cNvPr>
          <p:cNvSpPr txBox="1">
            <a:spLocks/>
          </p:cNvSpPr>
          <p:nvPr/>
        </p:nvSpPr>
        <p:spPr>
          <a:xfrm>
            <a:off x="1436277" y="4648568"/>
            <a:ext cx="2743200" cy="914400"/>
          </a:xfrm>
          <a:prstGeom prst="rect">
            <a:avLst/>
          </a:prstGeom>
        </p:spPr>
        <p:txBody>
          <a:bodyPr vert="horz" lIns="91440" tIns="45720" rIns="91440" bIns="45720" rtlCol="0">
            <a:noAutofit/>
          </a:bodyPr>
          <a:lstStyle>
            <a:lvl1pPr marL="0" indent="0" algn="l" defTabSz="914400" rtl="0" eaLnBrk="1" latinLnBrk="0" hangingPunct="1">
              <a:lnSpc>
                <a:spcPts val="2000"/>
              </a:lnSpc>
              <a:spcBef>
                <a:spcPts val="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Return of premium to members.</a:t>
            </a:r>
            <a:endParaRPr lang="en-US" dirty="0"/>
          </a:p>
        </p:txBody>
      </p:sp>
      <p:sp>
        <p:nvSpPr>
          <p:cNvPr id="6" name="Content Placeholder 3">
            <a:extLst>
              <a:ext uri="{FF2B5EF4-FFF2-40B4-BE49-F238E27FC236}">
                <a16:creationId xmlns:a16="http://schemas.microsoft.com/office/drawing/2014/main" id="{5FE9077D-451B-A6F2-0C05-8CF4549CD70F}"/>
              </a:ext>
            </a:extLst>
          </p:cNvPr>
          <p:cNvSpPr txBox="1">
            <a:spLocks/>
          </p:cNvSpPr>
          <p:nvPr/>
        </p:nvSpPr>
        <p:spPr>
          <a:xfrm>
            <a:off x="1426448" y="2423406"/>
            <a:ext cx="2743200" cy="3657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Claims reserves</a:t>
            </a:r>
          </a:p>
        </p:txBody>
      </p:sp>
      <p:sp>
        <p:nvSpPr>
          <p:cNvPr id="7" name="Text Placeholder 11">
            <a:extLst>
              <a:ext uri="{FF2B5EF4-FFF2-40B4-BE49-F238E27FC236}">
                <a16:creationId xmlns:a16="http://schemas.microsoft.com/office/drawing/2014/main" id="{3622370B-1FBE-9152-5678-432286131127}"/>
              </a:ext>
            </a:extLst>
          </p:cNvPr>
          <p:cNvSpPr txBox="1">
            <a:spLocks/>
          </p:cNvSpPr>
          <p:nvPr/>
        </p:nvSpPr>
        <p:spPr>
          <a:xfrm>
            <a:off x="1426448" y="2772489"/>
            <a:ext cx="2743200" cy="914400"/>
          </a:xfrm>
          <a:prstGeom prst="rect">
            <a:avLst/>
          </a:prstGeom>
        </p:spPr>
        <p:txBody>
          <a:bodyPr vert="horz" lIns="91440" tIns="45720" rIns="91440" bIns="45720" rtlCol="0">
            <a:noAutofit/>
          </a:bodyPr>
          <a:lstStyle>
            <a:lvl1pPr marL="0" indent="0" algn="l" defTabSz="914400" rtl="0" eaLnBrk="1" latinLnBrk="0" hangingPunct="1">
              <a:lnSpc>
                <a:spcPts val="2000"/>
              </a:lnSpc>
              <a:spcBef>
                <a:spcPts val="0"/>
              </a:spcBef>
              <a:buFont typeface="Arial" panose="020B0604020202020204" pitchFamily="34" charset="0"/>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The unpaid amount (or liability) of the Pool’s claims. While it is a liability, it is also an asset as it is included in the Pool’s investments.</a:t>
            </a:r>
          </a:p>
          <a:p>
            <a:endParaRPr lang="en-US" dirty="0"/>
          </a:p>
        </p:txBody>
      </p:sp>
    </p:spTree>
    <p:extLst>
      <p:ext uri="{BB962C8B-B14F-4D97-AF65-F5344CB8AC3E}">
        <p14:creationId xmlns:p14="http://schemas.microsoft.com/office/powerpoint/2010/main" val="350771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8EB13-D5E1-5049-1D35-EA5BA4E1F34E}"/>
              </a:ext>
            </a:extLst>
          </p:cNvPr>
          <p:cNvSpPr/>
          <p:nvPr>
            <p:custDataLst>
              <p:tags r:id="rId2"/>
            </p:custDataLst>
          </p:nvPr>
        </p:nvSpPr>
        <p:spPr>
          <a:xfrm>
            <a:off x="444693" y="1742703"/>
            <a:ext cx="2371696" cy="2371696"/>
          </a:xfrm>
          <a:prstGeom prst="rect">
            <a:avLst/>
          </a:prstGeom>
          <a:blipFill>
            <a:blip>
              <a:extLst>
                <a:ext uri="{96DAC541-7B7A-43D3-8B79-37D633B846F1}">
                  <asvg:svgBlip xmlns:asvg="http://schemas.microsoft.com/office/drawing/2016/SVG/main" r:embed="rId5"/>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F867BD-817A-F826-B710-24D8E896CCDF}"/>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Which key term do you find most challenging to understand?</a:t>
            </a:r>
          </a:p>
        </p:txBody>
      </p:sp>
    </p:spTree>
    <p:custDataLst>
      <p:tags r:id="rId1"/>
    </p:custDataLst>
    <p:extLst>
      <p:ext uri="{BB962C8B-B14F-4D97-AF65-F5344CB8AC3E}">
        <p14:creationId xmlns:p14="http://schemas.microsoft.com/office/powerpoint/2010/main" val="192529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3571A87-EDB2-C18B-BB2C-7B911373B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10"/>
            <a:ext cx="12191980" cy="6857990"/>
          </a:xfrm>
          <a:custGeom>
            <a:avLst/>
            <a:gdLst>
              <a:gd name="connsiteX0" fmla="*/ 0 w 11961876"/>
              <a:gd name="connsiteY0" fmla="*/ 0 h 6858000"/>
              <a:gd name="connsiteX1" fmla="*/ 11961876 w 11961876"/>
              <a:gd name="connsiteY1" fmla="*/ 0 h 6858000"/>
              <a:gd name="connsiteX2" fmla="*/ 11961876 w 11961876"/>
              <a:gd name="connsiteY2" fmla="*/ 6858000 h 6858000"/>
              <a:gd name="connsiteX3" fmla="*/ 0 w 119618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61876" h="6858000">
                <a:moveTo>
                  <a:pt x="0" y="0"/>
                </a:moveTo>
                <a:lnTo>
                  <a:pt x="11961876" y="0"/>
                </a:lnTo>
                <a:lnTo>
                  <a:pt x="11961876" y="6858000"/>
                </a:lnTo>
                <a:lnTo>
                  <a:pt x="0" y="6858000"/>
                </a:lnTo>
                <a:close/>
              </a:path>
            </a:pathLst>
          </a:custGeom>
          <a:solidFill>
            <a:srgbClr val="FFFFFF"/>
          </a:solidFill>
        </p:spPr>
      </p:pic>
      <p:sp>
        <p:nvSpPr>
          <p:cNvPr id="6" name="Slide Number Placeholder 5" hidden="1">
            <a:extLst>
              <a:ext uri="{FF2B5EF4-FFF2-40B4-BE49-F238E27FC236}">
                <a16:creationId xmlns:a16="http://schemas.microsoft.com/office/drawing/2014/main" id="{AB8C39B9-DBDB-907F-2717-95A3A93FD3CA}"/>
              </a:ext>
            </a:extLst>
          </p:cNvPr>
          <p:cNvSpPr>
            <a:spLocks noGrp="1"/>
          </p:cNvSpPr>
          <p:nvPr>
            <p:ph type="sldNum" sz="quarter" idx="12"/>
          </p:nvPr>
        </p:nvSpPr>
        <p:spPr/>
        <p:txBody>
          <a:bodyPr/>
          <a:lstStyle/>
          <a:p>
            <a:pPr>
              <a:spcAft>
                <a:spcPts val="600"/>
              </a:spcAft>
            </a:pPr>
            <a:fld id="{B5CEABB6-07DC-46E8-9B57-56EC44A396E5}" type="slidenum">
              <a:rPr lang="en-US" smtClean="0"/>
              <a:pPr>
                <a:spcAft>
                  <a:spcPts val="600"/>
                </a:spcAft>
              </a:pPr>
              <a:t>8</a:t>
            </a:fld>
            <a:endParaRPr lang="en-US"/>
          </a:p>
        </p:txBody>
      </p:sp>
    </p:spTree>
    <p:extLst>
      <p:ext uri="{BB962C8B-B14F-4D97-AF65-F5344CB8AC3E}">
        <p14:creationId xmlns:p14="http://schemas.microsoft.com/office/powerpoint/2010/main" val="79014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6155363" y="365125"/>
            <a:ext cx="5103007" cy="1325563"/>
          </a:xfrm>
        </p:spPr>
        <p:txBody>
          <a:bodyPr/>
          <a:lstStyle/>
          <a:p>
            <a:r>
              <a:rPr lang="en-US" dirty="0"/>
              <a:t>BUDGETING</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4"/>
          </p:nvPr>
        </p:nvSpPr>
        <p:spPr>
          <a:xfrm>
            <a:off x="6153182" y="2093976"/>
            <a:ext cx="5120640" cy="320040"/>
          </a:xfrm>
        </p:spPr>
        <p:txBody>
          <a:bodyPr vert="horz" lIns="91440" tIns="45720" rIns="91440" bIns="45720" rtlCol="0" anchor="t">
            <a:normAutofit lnSpcReduction="10000"/>
          </a:bodyPr>
          <a:lstStyle/>
          <a:p>
            <a:r>
              <a:rPr lang="en-US" dirty="0"/>
              <a:t>DIFFERENT FROM MUNICIPAL BUDGETS</a:t>
            </a:r>
          </a:p>
        </p:txBody>
      </p:sp>
      <p:sp>
        <p:nvSpPr>
          <p:cNvPr id="21" name="Text Placeholder 20">
            <a:extLst>
              <a:ext uri="{FF2B5EF4-FFF2-40B4-BE49-F238E27FC236}">
                <a16:creationId xmlns:a16="http://schemas.microsoft.com/office/drawing/2014/main" id="{43DDEB93-8628-4CD2-969D-1108E86844B5}"/>
              </a:ext>
            </a:extLst>
          </p:cNvPr>
          <p:cNvSpPr>
            <a:spLocks noGrp="1"/>
          </p:cNvSpPr>
          <p:nvPr>
            <p:ph type="body" sz="quarter" idx="15"/>
          </p:nvPr>
        </p:nvSpPr>
        <p:spPr>
          <a:xfrm>
            <a:off x="6153056" y="2422684"/>
            <a:ext cx="5120640" cy="640080"/>
          </a:xfrm>
        </p:spPr>
        <p:txBody>
          <a:bodyPr>
            <a:noAutofit/>
          </a:bodyPr>
          <a:lstStyle/>
          <a:p>
            <a:r>
              <a:rPr lang="en-US" dirty="0"/>
              <a:t>Unlike many municipal budgets, many Pool budgets are not balanced. It is common for budgeted income to be negative or positive. </a:t>
            </a:r>
          </a:p>
          <a:p>
            <a:endParaRPr lang="en-US" dirty="0"/>
          </a:p>
        </p:txBody>
      </p:sp>
      <p:sp>
        <p:nvSpPr>
          <p:cNvPr id="22" name="Text Placeholder 21">
            <a:extLst>
              <a:ext uri="{FF2B5EF4-FFF2-40B4-BE49-F238E27FC236}">
                <a16:creationId xmlns:a16="http://schemas.microsoft.com/office/drawing/2014/main" id="{1148019F-B471-48D3-A6AA-3F0B467240B5}"/>
              </a:ext>
            </a:extLst>
          </p:cNvPr>
          <p:cNvSpPr>
            <a:spLocks noGrp="1"/>
          </p:cNvSpPr>
          <p:nvPr>
            <p:ph type="body" sz="quarter" idx="16"/>
          </p:nvPr>
        </p:nvSpPr>
        <p:spPr>
          <a:xfrm>
            <a:off x="6153307" y="3427857"/>
            <a:ext cx="5120640" cy="320040"/>
          </a:xfrm>
        </p:spPr>
        <p:txBody>
          <a:bodyPr/>
          <a:lstStyle/>
          <a:p>
            <a:r>
              <a:rPr lang="en-US" dirty="0"/>
              <a:t>Based on rates you set</a:t>
            </a:r>
          </a:p>
        </p:txBody>
      </p:sp>
      <p:sp>
        <p:nvSpPr>
          <p:cNvPr id="23" name="Text Placeholder 22">
            <a:extLst>
              <a:ext uri="{FF2B5EF4-FFF2-40B4-BE49-F238E27FC236}">
                <a16:creationId xmlns:a16="http://schemas.microsoft.com/office/drawing/2014/main" id="{1B300A6A-6AD6-4D6C-85C5-FDF36EF1D3CF}"/>
              </a:ext>
            </a:extLst>
          </p:cNvPr>
          <p:cNvSpPr>
            <a:spLocks noGrp="1"/>
          </p:cNvSpPr>
          <p:nvPr>
            <p:ph type="body" sz="quarter" idx="17"/>
          </p:nvPr>
        </p:nvSpPr>
        <p:spPr>
          <a:xfrm>
            <a:off x="6153181" y="3759315"/>
            <a:ext cx="5120640" cy="457200"/>
          </a:xfrm>
        </p:spPr>
        <p:txBody>
          <a:bodyPr>
            <a:noAutofit/>
          </a:bodyPr>
          <a:lstStyle/>
          <a:p>
            <a:r>
              <a:rPr lang="en-US" dirty="0"/>
              <a:t>The Pool’s budgeted revenues will largely depend on the insurance rates established by the Board of Trustees.</a:t>
            </a:r>
          </a:p>
        </p:txBody>
      </p:sp>
      <p:sp>
        <p:nvSpPr>
          <p:cNvPr id="24" name="Text Placeholder 23">
            <a:extLst>
              <a:ext uri="{FF2B5EF4-FFF2-40B4-BE49-F238E27FC236}">
                <a16:creationId xmlns:a16="http://schemas.microsoft.com/office/drawing/2014/main" id="{C03AC016-5A46-4B6E-943F-B9F46486290F}"/>
              </a:ext>
            </a:extLst>
          </p:cNvPr>
          <p:cNvSpPr>
            <a:spLocks noGrp="1"/>
          </p:cNvSpPr>
          <p:nvPr>
            <p:ph type="body" sz="quarter" idx="18"/>
          </p:nvPr>
        </p:nvSpPr>
        <p:spPr>
          <a:xfrm>
            <a:off x="6149167" y="4564761"/>
            <a:ext cx="5120640" cy="320040"/>
          </a:xfrm>
        </p:spPr>
        <p:txBody>
          <a:bodyPr/>
          <a:lstStyle/>
          <a:p>
            <a:r>
              <a:rPr lang="en-US" dirty="0"/>
              <a:t>What’s the strategy</a:t>
            </a:r>
          </a:p>
        </p:txBody>
      </p:sp>
      <p:sp>
        <p:nvSpPr>
          <p:cNvPr id="25" name="Text Placeholder 24">
            <a:extLst>
              <a:ext uri="{FF2B5EF4-FFF2-40B4-BE49-F238E27FC236}">
                <a16:creationId xmlns:a16="http://schemas.microsoft.com/office/drawing/2014/main" id="{10A43BEE-B04F-469B-9957-9AF5947E5A19}"/>
              </a:ext>
            </a:extLst>
          </p:cNvPr>
          <p:cNvSpPr>
            <a:spLocks noGrp="1"/>
          </p:cNvSpPr>
          <p:nvPr>
            <p:ph type="body" sz="quarter" idx="19"/>
          </p:nvPr>
        </p:nvSpPr>
        <p:spPr>
          <a:xfrm>
            <a:off x="6149041" y="4892993"/>
            <a:ext cx="5120640" cy="640080"/>
          </a:xfrm>
        </p:spPr>
        <p:txBody>
          <a:bodyPr>
            <a:noAutofit/>
          </a:bodyPr>
          <a:lstStyle/>
          <a:p>
            <a:r>
              <a:rPr lang="en-US" dirty="0"/>
              <a:t>The budget tells you what the Pool’s strategy is. Is the Surplus more/less than adequate? How important is Investment Income to year-end results? </a:t>
            </a:r>
          </a:p>
        </p:txBody>
      </p:sp>
      <p:pic>
        <p:nvPicPr>
          <p:cNvPr id="5" name="Picture 4">
            <a:extLst>
              <a:ext uri="{FF2B5EF4-FFF2-40B4-BE49-F238E27FC236}">
                <a16:creationId xmlns:a16="http://schemas.microsoft.com/office/drawing/2014/main" id="{E2BF5304-8B27-DC8A-5FA2-69FBDA185CB2}"/>
              </a:ext>
            </a:extLst>
          </p:cNvPr>
          <p:cNvPicPr>
            <a:picLocks noChangeAspect="1"/>
          </p:cNvPicPr>
          <p:nvPr/>
        </p:nvPicPr>
        <p:blipFill>
          <a:blip r:embed="rId2">
            <a:alphaModFix amt="20000"/>
          </a:blip>
          <a:stretch>
            <a:fillRect/>
          </a:stretch>
        </p:blipFill>
        <p:spPr>
          <a:xfrm>
            <a:off x="0" y="0"/>
            <a:ext cx="12192000" cy="6858000"/>
          </a:xfrm>
          <a:prstGeom prst="rect">
            <a:avLst/>
          </a:prstGeom>
        </p:spPr>
      </p:pic>
      <p:pic>
        <p:nvPicPr>
          <p:cNvPr id="7" name="Picture Placeholder 6" descr="Man working on laptop sitting by the window">
            <a:extLst>
              <a:ext uri="{FF2B5EF4-FFF2-40B4-BE49-F238E27FC236}">
                <a16:creationId xmlns:a16="http://schemas.microsoft.com/office/drawing/2014/main" id="{32F765DF-EED6-463B-813A-9D13C1F8490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33630" y="548640"/>
            <a:ext cx="4389120" cy="5760720"/>
          </a:xfrm>
        </p:spPr>
      </p:pic>
    </p:spTree>
    <p:extLst>
      <p:ext uri="{BB962C8B-B14F-4D97-AF65-F5344CB8AC3E}">
        <p14:creationId xmlns:p14="http://schemas.microsoft.com/office/powerpoint/2010/main" val="1196191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0.0.7308"/>
  <p:tag name="SLIDO_PRESENTATION_ID" val="aefae0f7-eb70-4d1c-a04b-c9ada17bfd68"/>
  <p:tag name="SLIDO_EVENT_UUID" val="5b0adddd-f9bb-4dde-baaa-472215846d01"/>
  <p:tag name="SLIDO_EVENT_SECTION_UUID" val="077e80c7-80f4-4e6b-90b3-e58cad4e8e58"/>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zM4NjE5NjZ9"/>
  <p:tag name="SLIDO_TYPE" val="SlidoPoll"/>
  <p:tag name="SLIDO_POLL_UUID" val="dd63a493-be46-4eee-8123-b4140f66efa2"/>
  <p:tag name="SLIDO_TIMELINE" val="W3sicG9sbFF1ZXN0aW9uVXVpZCI6IjIwNzJmNzk1LTE2MjEtNDNmZi04ZGUwLWVkMWVlOTMyMTEyZS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zM4NjIzNjZ9"/>
  <p:tag name="SLIDO_TYPE" val="SlidoQA"/>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zM4NjIwNzJ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zM4NTk5ODh9"/>
  <p:tag name="SLIDO_TYPE" val="SlidoPoll"/>
  <p:tag name="SLIDO_POLL_UUID" val="b23400ed-6f2e-4b6e-a745-3654e57b3230"/>
  <p:tag name="SLIDO_TIMELINE" val="W3sicG9sbFF1ZXN0aW9uVXVpZCI6ImMxZmRjYjczLWNhZGItNDMxZi1hZWNjLTI1MWU0ZDQ3OTdmOC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zM4NjAzNjZ9"/>
  <p:tag name="SLIDO_TYPE" val="SlidoPoll"/>
  <p:tag name="SLIDO_POLL_UUID" val="77a41585-d23c-498f-b19d-83172a2260f2"/>
  <p:tag name="SLIDO_TIMELINE" val="W3sicG9sbFF1ZXN0aW9uVXVpZCI6IjNiZGY4NzQzLTM5YjEtNDk5MS04ZmVhLWQ2OTIwYjMxMTA2My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Office Theme">
  <a:themeElements>
    <a:clrScheme name="Custom 83">
      <a:dk1>
        <a:sysClr val="windowText" lastClr="000000"/>
      </a:dk1>
      <a:lt1>
        <a:sysClr val="window" lastClr="FFFFFF"/>
      </a:lt1>
      <a:dk2>
        <a:srgbClr val="44546A"/>
      </a:dk2>
      <a:lt2>
        <a:srgbClr val="E7E6E6"/>
      </a:lt2>
      <a:accent1>
        <a:srgbClr val="024873"/>
      </a:accent1>
      <a:accent2>
        <a:srgbClr val="03658C"/>
      </a:accent2>
      <a:accent3>
        <a:srgbClr val="0388A6"/>
      </a:accent3>
      <a:accent4>
        <a:srgbClr val="04ADBF"/>
      </a:accent4>
      <a:accent5>
        <a:srgbClr val="5B9BD5"/>
      </a:accent5>
      <a:accent6>
        <a:srgbClr val="04D9D9"/>
      </a:accent6>
      <a:hlink>
        <a:srgbClr val="0563C1"/>
      </a:hlink>
      <a:folHlink>
        <a:srgbClr val="954F72"/>
      </a:folHlink>
    </a:clrScheme>
    <a:fontScheme name="Custom 118">
      <a:majorFont>
        <a:latin typeface="Selawik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ial pitch deck_Win32_JB_v2.potx" id="{20737546-06B0-4BD7-AC56-F403EF86C0E3}" vid="{1EA85B44-1A53-4BBB-B1B2-A9A21AB62EEE}"/>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21" ma:contentTypeDescription="Create a new document." ma:contentTypeScope="" ma:versionID="f32a0eaf7fc2e76b6b8e981f079b6e64">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386c881864e3ff887009f62c50d3dd5e"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3176b68-ad26-48d2-8a37-5330accca0f9" xsi:nil="true"/>
    <MediaServiceKeyPoints xmlns="3311db4f-c83e-4f19-9b1a-85740e60a0ff" xsi:nil="true"/>
    <lcf76f155ced4ddcb4097134ff3c332f xmlns="3311db4f-c83e-4f19-9b1a-85740e60a0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C5A798-286F-493A-A004-3C6C2A6B8B95}">
  <ds:schemaRefs>
    <ds:schemaRef ds:uri="http://schemas.microsoft.com/sharepoint/v3/contenttype/forms"/>
  </ds:schemaRefs>
</ds:datastoreItem>
</file>

<file path=customXml/itemProps2.xml><?xml version="1.0" encoding="utf-8"?>
<ds:datastoreItem xmlns:ds="http://schemas.openxmlformats.org/officeDocument/2006/customXml" ds:itemID="{18955715-7E4E-4C2F-BC28-41A32BE43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11db4f-c83e-4f19-9b1a-85740e60a0ff"/>
    <ds:schemaRef ds:uri="d3176b68-ad26-48d2-8a37-5330accca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AD7039-4680-4956-9542-B83D9E6314E4}">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16c05727-aa75-4e4a-9b5f-8a80a1165891"/>
    <ds:schemaRef ds:uri="http://www.w3.org/XML/1998/namespace"/>
    <ds:schemaRef ds:uri="230e9df3-be65-4c73-a93b-d1236ebd677e"/>
    <ds:schemaRef ds:uri="http://schemas.microsoft.com/sharepoint/v3"/>
    <ds:schemaRef ds:uri="http://schemas.microsoft.com/office/infopath/2007/PartnerControls"/>
    <ds:schemaRef ds:uri="http://schemas.openxmlformats.org/package/2006/metadata/core-properties"/>
    <ds:schemaRef ds:uri="71af3243-3dd4-4a8d-8c0d-dd76da1f02a5"/>
    <ds:schemaRef ds:uri="d3176b68-ad26-48d2-8a37-5330accca0f9"/>
    <ds:schemaRef ds:uri="3311db4f-c83e-4f19-9b1a-85740e60a0ff"/>
  </ds:schemaRefs>
</ds:datastoreItem>
</file>

<file path=docMetadata/LabelInfo.xml><?xml version="1.0" encoding="utf-8"?>
<clbl:labelList xmlns:clbl="http://schemas.microsoft.com/office/2020/mipLabelMetadata">
  <clbl:label id="{2d642e08-dfa4-427d-8646-57d423c7c43e}" enabled="0" method="" siteId="{2d642e08-dfa4-427d-8646-57d423c7c43e}" removed="1"/>
  <clbl:label id="{5eabdcad-d00c-466b-b1c1-08eb9f100f2c}" enabled="0" method="" siteId="{5eabdcad-d00c-466b-b1c1-08eb9f100f2c}" removed="1"/>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Financial pitch deck</Template>
  <TotalTime>597</TotalTime>
  <Words>2114</Words>
  <Application>Microsoft Office PowerPoint</Application>
  <PresentationFormat>Widescreen</PresentationFormat>
  <Paragraphs>370</Paragraphs>
  <Slides>27</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Gotham</vt:lpstr>
      <vt:lpstr>Klinic Slab 2</vt:lpstr>
      <vt:lpstr>Selawik Semibold</vt:lpstr>
      <vt:lpstr>Source Sans Pro</vt:lpstr>
      <vt:lpstr>Source Sans Pro ExtraLight</vt:lpstr>
      <vt:lpstr>Office Theme</vt:lpstr>
      <vt:lpstr>3_Office Theme</vt:lpstr>
      <vt:lpstr>PowerPoint Presentation</vt:lpstr>
      <vt:lpstr>Chris Krepcho  Chief of Insurance &amp; Financial Services Florida League of Cities</vt:lpstr>
      <vt:lpstr>PowerPoint Presentation</vt:lpstr>
      <vt:lpstr>PowerPoint Presentation</vt:lpstr>
      <vt:lpstr>PowerPoint Presentation</vt:lpstr>
      <vt:lpstr>KEY TERMS</vt:lpstr>
      <vt:lpstr>PowerPoint Presentation</vt:lpstr>
      <vt:lpstr>PowerPoint Presentation</vt:lpstr>
      <vt:lpstr>BUDGETING</vt:lpstr>
      <vt:lpstr>BUDGET EXAMPLES</vt:lpstr>
      <vt:lpstr>BUDGET EXAMPLES</vt:lpstr>
      <vt:lpstr>MORE ON REINSURANCE</vt:lpstr>
      <vt:lpstr>PowerPoint Presentation</vt:lpstr>
      <vt:lpstr>BUDGET EXAMPLES</vt:lpstr>
      <vt:lpstr>HOW IS CLAIMS EXPENSE CALCULATED?</vt:lpstr>
      <vt:lpstr>CLAIMS DEVELOP OVER TIME</vt:lpstr>
      <vt:lpstr>PowerPoint Presentation</vt:lpstr>
      <vt:lpstr>PowerPoint Presentation</vt:lpstr>
      <vt:lpstr>INVESTMENTS</vt:lpstr>
      <vt:lpstr>PowerPoint Presentation</vt:lpstr>
      <vt:lpstr>SURPLUS</vt:lpstr>
      <vt:lpstr>SURPLUS STRATEGY</vt:lpstr>
      <vt:lpstr>PowerPoint Presentation</vt:lpstr>
      <vt:lpstr>BALANCE SHEET</vt:lpstr>
      <vt:lpstr>INCOME STATEMENT</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Krepcho</dc:creator>
  <cp:lastModifiedBy>Erin Peterson</cp:lastModifiedBy>
  <cp:revision>2</cp:revision>
  <cp:lastPrinted>2025-05-12T13:52:52Z</cp:lastPrinted>
  <dcterms:created xsi:type="dcterms:W3CDTF">2025-02-23T20:02:53Z</dcterms:created>
  <dcterms:modified xsi:type="dcterms:W3CDTF">2026-05-08T21:35:38Z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0x0101009C16E2FBB7F9D84FA6316A872BA0EAA1</vt:lpwstr>
  </property>
  <property fmtid="{D5CDD505-2E9C-101B-9397-08002B2CF9AE}" pid="3" name="MediaServiceImageTags">
    <vt:lpwstr/>
  </property>
</Properties>
</file>