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4"/>
    <p:sldMasterId id="2147483696" r:id="rId5"/>
  </p:sldMasterIdLst>
  <p:notesMasterIdLst>
    <p:notesMasterId r:id="rId59"/>
  </p:notesMasterIdLst>
  <p:sldIdLst>
    <p:sldId id="569" r:id="rId6"/>
    <p:sldId id="735" r:id="rId7"/>
    <p:sldId id="679" r:id="rId8"/>
    <p:sldId id="694" r:id="rId9"/>
    <p:sldId id="677" r:id="rId10"/>
    <p:sldId id="680" r:id="rId11"/>
    <p:sldId id="681" r:id="rId12"/>
    <p:sldId id="684" r:id="rId13"/>
    <p:sldId id="686" r:id="rId14"/>
    <p:sldId id="678" r:id="rId15"/>
    <p:sldId id="725" r:id="rId16"/>
    <p:sldId id="695" r:id="rId17"/>
    <p:sldId id="687" r:id="rId18"/>
    <p:sldId id="690" r:id="rId19"/>
    <p:sldId id="676" r:id="rId20"/>
    <p:sldId id="732" r:id="rId21"/>
    <p:sldId id="473" r:id="rId22"/>
    <p:sldId id="623" r:id="rId23"/>
    <p:sldId id="271" r:id="rId24"/>
    <p:sldId id="276" r:id="rId25"/>
    <p:sldId id="272" r:id="rId26"/>
    <p:sldId id="273" r:id="rId27"/>
    <p:sldId id="396" r:id="rId28"/>
    <p:sldId id="277" r:id="rId29"/>
    <p:sldId id="279" r:id="rId30"/>
    <p:sldId id="280" r:id="rId31"/>
    <p:sldId id="376" r:id="rId32"/>
    <p:sldId id="692" r:id="rId33"/>
    <p:sldId id="487" r:id="rId34"/>
    <p:sldId id="587" r:id="rId35"/>
    <p:sldId id="292" r:id="rId36"/>
    <p:sldId id="299" r:id="rId37"/>
    <p:sldId id="300" r:id="rId38"/>
    <p:sldId id="302" r:id="rId39"/>
    <p:sldId id="408" r:id="rId40"/>
    <p:sldId id="672" r:id="rId41"/>
    <p:sldId id="528" r:id="rId42"/>
    <p:sldId id="733" r:id="rId43"/>
    <p:sldId id="728" r:id="rId44"/>
    <p:sldId id="739" r:id="rId45"/>
    <p:sldId id="741" r:id="rId46"/>
    <p:sldId id="740" r:id="rId47"/>
    <p:sldId id="738" r:id="rId48"/>
    <p:sldId id="737" r:id="rId49"/>
    <p:sldId id="742" r:id="rId50"/>
    <p:sldId id="385" r:id="rId51"/>
    <p:sldId id="730" r:id="rId52"/>
    <p:sldId id="747" r:id="rId53"/>
    <p:sldId id="746" r:id="rId54"/>
    <p:sldId id="743" r:id="rId55"/>
    <p:sldId id="744" r:id="rId56"/>
    <p:sldId id="745" r:id="rId57"/>
    <p:sldId id="736" r:id="rId5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423456-FB15-4D0D-AD6A-C3F0E9E62F9C}">
          <p14:sldIdLst>
            <p14:sldId id="569"/>
            <p14:sldId id="735"/>
            <p14:sldId id="679"/>
            <p14:sldId id="694"/>
            <p14:sldId id="677"/>
            <p14:sldId id="680"/>
            <p14:sldId id="681"/>
            <p14:sldId id="684"/>
            <p14:sldId id="686"/>
            <p14:sldId id="678"/>
            <p14:sldId id="725"/>
            <p14:sldId id="695"/>
            <p14:sldId id="687"/>
            <p14:sldId id="690"/>
            <p14:sldId id="676"/>
            <p14:sldId id="732"/>
            <p14:sldId id="473"/>
            <p14:sldId id="623"/>
            <p14:sldId id="271"/>
            <p14:sldId id="276"/>
            <p14:sldId id="272"/>
            <p14:sldId id="273"/>
            <p14:sldId id="396"/>
            <p14:sldId id="277"/>
            <p14:sldId id="279"/>
            <p14:sldId id="280"/>
            <p14:sldId id="376"/>
            <p14:sldId id="692"/>
            <p14:sldId id="487"/>
            <p14:sldId id="587"/>
            <p14:sldId id="292"/>
            <p14:sldId id="299"/>
            <p14:sldId id="300"/>
            <p14:sldId id="302"/>
            <p14:sldId id="408"/>
            <p14:sldId id="672"/>
            <p14:sldId id="528"/>
            <p14:sldId id="733"/>
            <p14:sldId id="728"/>
            <p14:sldId id="739"/>
            <p14:sldId id="741"/>
            <p14:sldId id="740"/>
            <p14:sldId id="738"/>
            <p14:sldId id="737"/>
            <p14:sldId id="742"/>
            <p14:sldId id="385"/>
            <p14:sldId id="730"/>
            <p14:sldId id="747"/>
            <p14:sldId id="746"/>
            <p14:sldId id="743"/>
            <p14:sldId id="744"/>
            <p14:sldId id="745"/>
            <p14:sldId id="7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86CF32-2C10-41B2-9088-7810B3442DD8}" v="1" dt="2026-05-08T21:36:50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 varScale="1">
        <p:scale>
          <a:sx n="94" d="100"/>
          <a:sy n="94" d="100"/>
        </p:scale>
        <p:origin x="1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Peterson" userId="f7db407f-204f-45df-b879-31dfe1434a51" providerId="ADAL" clId="{1CDB0469-A65D-4EBB-91F1-537C7FB46BB0}"/>
    <pc:docChg chg="addSld modSld">
      <pc:chgData name="Erin Peterson" userId="f7db407f-204f-45df-b879-31dfe1434a51" providerId="ADAL" clId="{1CDB0469-A65D-4EBB-91F1-537C7FB46BB0}" dt="2026-05-08T21:37:05.506" v="1"/>
      <pc:docMkLst>
        <pc:docMk/>
      </pc:docMkLst>
      <pc:sldChg chg="modSp add mod">
        <pc:chgData name="Erin Peterson" userId="f7db407f-204f-45df-b879-31dfe1434a51" providerId="ADAL" clId="{1CDB0469-A65D-4EBB-91F1-537C7FB46BB0}" dt="2026-05-08T21:37:05.506" v="1"/>
        <pc:sldMkLst>
          <pc:docMk/>
          <pc:sldMk cId="0" sldId="569"/>
        </pc:sldMkLst>
        <pc:spChg chg="mod">
          <ac:chgData name="Erin Peterson" userId="f7db407f-204f-45df-b879-31dfe1434a51" providerId="ADAL" clId="{1CDB0469-A65D-4EBB-91F1-537C7FB46BB0}" dt="2026-05-08T21:37:05.506" v="1"/>
          <ac:spMkLst>
            <pc:docMk/>
            <pc:sldMk cId="0" sldId="569"/>
            <ac:spMk id="5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58CC30-EC62-445C-A735-EFCD65D202D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9E5940-20B4-48F3-8552-07DD0AD2C42B}">
      <dgm:prSet phldrT="[Text]" phldr="0"/>
      <dgm:spPr>
        <a:solidFill>
          <a:srgbClr val="0070C0"/>
        </a:solidFill>
      </dgm:spPr>
      <dgm:t>
        <a:bodyPr/>
        <a:lstStyle/>
        <a:p>
          <a:r>
            <a:rPr lang="en-US" dirty="0"/>
            <a:t>STATE TORT LIABILITY AND IMMUNITIES</a:t>
          </a:r>
        </a:p>
      </dgm:t>
    </dgm:pt>
    <dgm:pt modelId="{22BCA51F-85E3-4F67-9520-4C6FC0B4FC08}" type="parTrans" cxnId="{E1F842D4-184C-4DB6-AD2C-378583682782}">
      <dgm:prSet/>
      <dgm:spPr/>
      <dgm:t>
        <a:bodyPr/>
        <a:lstStyle/>
        <a:p>
          <a:endParaRPr lang="en-US"/>
        </a:p>
      </dgm:t>
    </dgm:pt>
    <dgm:pt modelId="{DB413664-6C49-4490-84CC-196803A1CCF5}" type="sibTrans" cxnId="{E1F842D4-184C-4DB6-AD2C-378583682782}">
      <dgm:prSet/>
      <dgm:spPr/>
      <dgm:t>
        <a:bodyPr/>
        <a:lstStyle/>
        <a:p>
          <a:endParaRPr lang="en-US"/>
        </a:p>
      </dgm:t>
    </dgm:pt>
    <dgm:pt modelId="{88308DFC-E1DB-4D8B-8543-D5BCD017BFC3}">
      <dgm:prSet phldrT="[Text]" phldr="0"/>
      <dgm:spPr>
        <a:solidFill>
          <a:srgbClr val="0070C0"/>
        </a:solidFill>
      </dgm:spPr>
      <dgm:t>
        <a:bodyPr/>
        <a:lstStyle/>
        <a:p>
          <a:r>
            <a:rPr lang="en-US" dirty="0"/>
            <a:t>FEDERAL LIABILITY</a:t>
          </a:r>
        </a:p>
      </dgm:t>
    </dgm:pt>
    <dgm:pt modelId="{2E512890-B6E5-4986-90A2-40089FC71368}" type="sibTrans" cxnId="{05CC7719-8EC6-4DCF-99ED-0DE0FA79F5CD}">
      <dgm:prSet/>
      <dgm:spPr/>
      <dgm:t>
        <a:bodyPr/>
        <a:lstStyle/>
        <a:p>
          <a:endParaRPr lang="en-US"/>
        </a:p>
      </dgm:t>
    </dgm:pt>
    <dgm:pt modelId="{18C11A8C-5199-4690-8862-D3CA43C6D501}" type="parTrans" cxnId="{05CC7719-8EC6-4DCF-99ED-0DE0FA79F5CD}">
      <dgm:prSet/>
      <dgm:spPr/>
      <dgm:t>
        <a:bodyPr/>
        <a:lstStyle/>
        <a:p>
          <a:endParaRPr lang="en-US"/>
        </a:p>
      </dgm:t>
    </dgm:pt>
    <dgm:pt modelId="{A97B200E-C81A-4028-8779-7A8186B997D9}">
      <dgm:prSet phldrT="[Text]" phldr="0"/>
      <dgm:spPr>
        <a:solidFill>
          <a:srgbClr val="0070C0"/>
        </a:solidFill>
      </dgm:spPr>
      <dgm:t>
        <a:bodyPr/>
        <a:lstStyle/>
        <a:p>
          <a:r>
            <a:rPr lang="en-US" dirty="0"/>
            <a:t>TOP 10 AREAS OF FOCUS</a:t>
          </a:r>
        </a:p>
      </dgm:t>
    </dgm:pt>
    <dgm:pt modelId="{DE94D32D-FBA6-45B9-85C8-B36EA685A130}" type="sibTrans" cxnId="{3F00F7E1-DECA-4678-B3BB-8CEF4DE39D71}">
      <dgm:prSet/>
      <dgm:spPr/>
      <dgm:t>
        <a:bodyPr/>
        <a:lstStyle/>
        <a:p>
          <a:endParaRPr lang="en-US"/>
        </a:p>
      </dgm:t>
    </dgm:pt>
    <dgm:pt modelId="{B9D23E59-687F-4661-8285-CF6E8DF4359F}" type="parTrans" cxnId="{3F00F7E1-DECA-4678-B3BB-8CEF4DE39D71}">
      <dgm:prSet/>
      <dgm:spPr/>
      <dgm:t>
        <a:bodyPr/>
        <a:lstStyle/>
        <a:p>
          <a:endParaRPr lang="en-US"/>
        </a:p>
      </dgm:t>
    </dgm:pt>
    <dgm:pt modelId="{C79C7D99-D1F9-47F1-82BE-2612AD7A5A31}" type="pres">
      <dgm:prSet presAssocID="{3A58CC30-EC62-445C-A735-EFCD65D202D2}" presName="linear" presStyleCnt="0">
        <dgm:presLayoutVars>
          <dgm:dir/>
          <dgm:animLvl val="lvl"/>
          <dgm:resizeHandles val="exact"/>
        </dgm:presLayoutVars>
      </dgm:prSet>
      <dgm:spPr/>
    </dgm:pt>
    <dgm:pt modelId="{97FBAE6D-3098-4AB0-AFF1-5FDF9BE9BFCC}" type="pres">
      <dgm:prSet presAssocID="{D39E5940-20B4-48F3-8552-07DD0AD2C42B}" presName="parentLin" presStyleCnt="0"/>
      <dgm:spPr/>
    </dgm:pt>
    <dgm:pt modelId="{0C3650A0-1841-4FE2-9912-A256BC49F199}" type="pres">
      <dgm:prSet presAssocID="{D39E5940-20B4-48F3-8552-07DD0AD2C42B}" presName="parentLeftMargin" presStyleLbl="node1" presStyleIdx="0" presStyleCnt="3"/>
      <dgm:spPr/>
    </dgm:pt>
    <dgm:pt modelId="{C71CDBED-88B5-4F31-97B7-626DDFFD0380}" type="pres">
      <dgm:prSet presAssocID="{D39E5940-20B4-48F3-8552-07DD0AD2C42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AD50F8E-7370-4EFC-AB1C-02782E0F2144}" type="pres">
      <dgm:prSet presAssocID="{D39E5940-20B4-48F3-8552-07DD0AD2C42B}" presName="negativeSpace" presStyleCnt="0"/>
      <dgm:spPr/>
    </dgm:pt>
    <dgm:pt modelId="{61DA3453-56E9-4B5B-B2C9-05AE80EB6A6D}" type="pres">
      <dgm:prSet presAssocID="{D39E5940-20B4-48F3-8552-07DD0AD2C42B}" presName="childText" presStyleLbl="conFgAcc1" presStyleIdx="0" presStyleCnt="3">
        <dgm:presLayoutVars>
          <dgm:bulletEnabled val="1"/>
        </dgm:presLayoutVars>
      </dgm:prSet>
      <dgm:spPr/>
    </dgm:pt>
    <dgm:pt modelId="{329E2EFD-D5E0-4B2A-8180-209AA11D69B4}" type="pres">
      <dgm:prSet presAssocID="{DB413664-6C49-4490-84CC-196803A1CCF5}" presName="spaceBetweenRectangles" presStyleCnt="0"/>
      <dgm:spPr/>
    </dgm:pt>
    <dgm:pt modelId="{429F65DA-EA42-4616-96D7-CCEC007588EE}" type="pres">
      <dgm:prSet presAssocID="{88308DFC-E1DB-4D8B-8543-D5BCD017BFC3}" presName="parentLin" presStyleCnt="0"/>
      <dgm:spPr/>
    </dgm:pt>
    <dgm:pt modelId="{3B793472-E75B-4023-A2C4-9C6ADA7BD49D}" type="pres">
      <dgm:prSet presAssocID="{88308DFC-E1DB-4D8B-8543-D5BCD017BFC3}" presName="parentLeftMargin" presStyleLbl="node1" presStyleIdx="0" presStyleCnt="3"/>
      <dgm:spPr/>
    </dgm:pt>
    <dgm:pt modelId="{E36C7D9E-4982-4AB8-8097-9F6B0959E451}" type="pres">
      <dgm:prSet presAssocID="{88308DFC-E1DB-4D8B-8543-D5BCD017BFC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EFA25B5-C417-400A-BA76-489E1E37C11E}" type="pres">
      <dgm:prSet presAssocID="{88308DFC-E1DB-4D8B-8543-D5BCD017BFC3}" presName="negativeSpace" presStyleCnt="0"/>
      <dgm:spPr/>
    </dgm:pt>
    <dgm:pt modelId="{803E4652-B3F7-4147-B5D6-74DFBA67921A}" type="pres">
      <dgm:prSet presAssocID="{88308DFC-E1DB-4D8B-8543-D5BCD017BFC3}" presName="childText" presStyleLbl="conFgAcc1" presStyleIdx="1" presStyleCnt="3">
        <dgm:presLayoutVars>
          <dgm:bulletEnabled val="1"/>
        </dgm:presLayoutVars>
      </dgm:prSet>
      <dgm:spPr/>
    </dgm:pt>
    <dgm:pt modelId="{FBFCD4E7-E448-4F56-869C-C9D4B3AA0C3F}" type="pres">
      <dgm:prSet presAssocID="{2E512890-B6E5-4986-90A2-40089FC71368}" presName="spaceBetweenRectangles" presStyleCnt="0"/>
      <dgm:spPr/>
    </dgm:pt>
    <dgm:pt modelId="{FF8FA9B9-F234-4C4B-87C0-F3A27B3E845D}" type="pres">
      <dgm:prSet presAssocID="{A97B200E-C81A-4028-8779-7A8186B997D9}" presName="parentLin" presStyleCnt="0"/>
      <dgm:spPr/>
    </dgm:pt>
    <dgm:pt modelId="{0AF42D2B-DC08-49E1-B8AF-4484B798748F}" type="pres">
      <dgm:prSet presAssocID="{A97B200E-C81A-4028-8779-7A8186B997D9}" presName="parentLeftMargin" presStyleLbl="node1" presStyleIdx="1" presStyleCnt="3"/>
      <dgm:spPr/>
    </dgm:pt>
    <dgm:pt modelId="{A21F1052-D657-4FE1-9A15-8280F6268FAF}" type="pres">
      <dgm:prSet presAssocID="{A97B200E-C81A-4028-8779-7A8186B997D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76C1760-64D2-47D1-9FC4-6150FDD6122A}" type="pres">
      <dgm:prSet presAssocID="{A97B200E-C81A-4028-8779-7A8186B997D9}" presName="negativeSpace" presStyleCnt="0"/>
      <dgm:spPr/>
    </dgm:pt>
    <dgm:pt modelId="{B46DB199-5543-4AA7-AFE0-55176C3B54D7}" type="pres">
      <dgm:prSet presAssocID="{A97B200E-C81A-4028-8779-7A8186B997D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6034406-5F5D-4B8D-8DA0-C1EB1425DCE7}" type="presOf" srcId="{88308DFC-E1DB-4D8B-8543-D5BCD017BFC3}" destId="{3B793472-E75B-4023-A2C4-9C6ADA7BD49D}" srcOrd="0" destOrd="0" presId="urn:microsoft.com/office/officeart/2005/8/layout/list1"/>
    <dgm:cxn modelId="{05CC7719-8EC6-4DCF-99ED-0DE0FA79F5CD}" srcId="{3A58CC30-EC62-445C-A735-EFCD65D202D2}" destId="{88308DFC-E1DB-4D8B-8543-D5BCD017BFC3}" srcOrd="1" destOrd="0" parTransId="{18C11A8C-5199-4690-8862-D3CA43C6D501}" sibTransId="{2E512890-B6E5-4986-90A2-40089FC71368}"/>
    <dgm:cxn modelId="{3D5FA827-398F-43D8-ACDA-D9FAA1C8DBE0}" type="presOf" srcId="{3A58CC30-EC62-445C-A735-EFCD65D202D2}" destId="{C79C7D99-D1F9-47F1-82BE-2612AD7A5A31}" srcOrd="0" destOrd="0" presId="urn:microsoft.com/office/officeart/2005/8/layout/list1"/>
    <dgm:cxn modelId="{B425593D-2707-4ED5-B3E1-04FE184E60F8}" type="presOf" srcId="{88308DFC-E1DB-4D8B-8543-D5BCD017BFC3}" destId="{E36C7D9E-4982-4AB8-8097-9F6B0959E451}" srcOrd="1" destOrd="0" presId="urn:microsoft.com/office/officeart/2005/8/layout/list1"/>
    <dgm:cxn modelId="{6165CB60-E360-4706-8B69-8EFEE9D4073A}" type="presOf" srcId="{A97B200E-C81A-4028-8779-7A8186B997D9}" destId="{A21F1052-D657-4FE1-9A15-8280F6268FAF}" srcOrd="1" destOrd="0" presId="urn:microsoft.com/office/officeart/2005/8/layout/list1"/>
    <dgm:cxn modelId="{5E66B793-52FF-4150-81AB-C2DADA806289}" type="presOf" srcId="{D39E5940-20B4-48F3-8552-07DD0AD2C42B}" destId="{C71CDBED-88B5-4F31-97B7-626DDFFD0380}" srcOrd="1" destOrd="0" presId="urn:microsoft.com/office/officeart/2005/8/layout/list1"/>
    <dgm:cxn modelId="{E1F842D4-184C-4DB6-AD2C-378583682782}" srcId="{3A58CC30-EC62-445C-A735-EFCD65D202D2}" destId="{D39E5940-20B4-48F3-8552-07DD0AD2C42B}" srcOrd="0" destOrd="0" parTransId="{22BCA51F-85E3-4F67-9520-4C6FC0B4FC08}" sibTransId="{DB413664-6C49-4490-84CC-196803A1CCF5}"/>
    <dgm:cxn modelId="{0A6098D9-3685-42DF-88AE-05ACB3EFD177}" type="presOf" srcId="{A97B200E-C81A-4028-8779-7A8186B997D9}" destId="{0AF42D2B-DC08-49E1-B8AF-4484B798748F}" srcOrd="0" destOrd="0" presId="urn:microsoft.com/office/officeart/2005/8/layout/list1"/>
    <dgm:cxn modelId="{3F00F7E1-DECA-4678-B3BB-8CEF4DE39D71}" srcId="{3A58CC30-EC62-445C-A735-EFCD65D202D2}" destId="{A97B200E-C81A-4028-8779-7A8186B997D9}" srcOrd="2" destOrd="0" parTransId="{B9D23E59-687F-4661-8285-CF6E8DF4359F}" sibTransId="{DE94D32D-FBA6-45B9-85C8-B36EA685A130}"/>
    <dgm:cxn modelId="{E00FF5F3-B9A9-48A7-83BB-88E5974E7DF5}" type="presOf" srcId="{D39E5940-20B4-48F3-8552-07DD0AD2C42B}" destId="{0C3650A0-1841-4FE2-9912-A256BC49F199}" srcOrd="0" destOrd="0" presId="urn:microsoft.com/office/officeart/2005/8/layout/list1"/>
    <dgm:cxn modelId="{4A340CB4-0D5B-455D-BF91-9B3647D1243E}" type="presParOf" srcId="{C79C7D99-D1F9-47F1-82BE-2612AD7A5A31}" destId="{97FBAE6D-3098-4AB0-AFF1-5FDF9BE9BFCC}" srcOrd="0" destOrd="0" presId="urn:microsoft.com/office/officeart/2005/8/layout/list1"/>
    <dgm:cxn modelId="{382B9027-E3C4-448B-83DD-3C0C5BFC5246}" type="presParOf" srcId="{97FBAE6D-3098-4AB0-AFF1-5FDF9BE9BFCC}" destId="{0C3650A0-1841-4FE2-9912-A256BC49F199}" srcOrd="0" destOrd="0" presId="urn:microsoft.com/office/officeart/2005/8/layout/list1"/>
    <dgm:cxn modelId="{A9A7C40E-793B-4AD2-9402-CEDB318F38F2}" type="presParOf" srcId="{97FBAE6D-3098-4AB0-AFF1-5FDF9BE9BFCC}" destId="{C71CDBED-88B5-4F31-97B7-626DDFFD0380}" srcOrd="1" destOrd="0" presId="urn:microsoft.com/office/officeart/2005/8/layout/list1"/>
    <dgm:cxn modelId="{76BFCA47-F8D6-4A8F-A33C-E1CFD28ABAE3}" type="presParOf" srcId="{C79C7D99-D1F9-47F1-82BE-2612AD7A5A31}" destId="{4AD50F8E-7370-4EFC-AB1C-02782E0F2144}" srcOrd="1" destOrd="0" presId="urn:microsoft.com/office/officeart/2005/8/layout/list1"/>
    <dgm:cxn modelId="{31FA3BC4-B869-4BF3-897B-738BF131B138}" type="presParOf" srcId="{C79C7D99-D1F9-47F1-82BE-2612AD7A5A31}" destId="{61DA3453-56E9-4B5B-B2C9-05AE80EB6A6D}" srcOrd="2" destOrd="0" presId="urn:microsoft.com/office/officeart/2005/8/layout/list1"/>
    <dgm:cxn modelId="{399A7E7D-B872-4209-9ABF-703BC173A555}" type="presParOf" srcId="{C79C7D99-D1F9-47F1-82BE-2612AD7A5A31}" destId="{329E2EFD-D5E0-4B2A-8180-209AA11D69B4}" srcOrd="3" destOrd="0" presId="urn:microsoft.com/office/officeart/2005/8/layout/list1"/>
    <dgm:cxn modelId="{224D2982-1F23-4095-A685-303FC98C7147}" type="presParOf" srcId="{C79C7D99-D1F9-47F1-82BE-2612AD7A5A31}" destId="{429F65DA-EA42-4616-96D7-CCEC007588EE}" srcOrd="4" destOrd="0" presId="urn:microsoft.com/office/officeart/2005/8/layout/list1"/>
    <dgm:cxn modelId="{40678A48-D277-41CF-AACC-89204D6A392F}" type="presParOf" srcId="{429F65DA-EA42-4616-96D7-CCEC007588EE}" destId="{3B793472-E75B-4023-A2C4-9C6ADA7BD49D}" srcOrd="0" destOrd="0" presId="urn:microsoft.com/office/officeart/2005/8/layout/list1"/>
    <dgm:cxn modelId="{503C93BC-3011-477A-BF66-26857AF38DD0}" type="presParOf" srcId="{429F65DA-EA42-4616-96D7-CCEC007588EE}" destId="{E36C7D9E-4982-4AB8-8097-9F6B0959E451}" srcOrd="1" destOrd="0" presId="urn:microsoft.com/office/officeart/2005/8/layout/list1"/>
    <dgm:cxn modelId="{7240FEBD-11C6-482D-8675-4FB56ABA89BB}" type="presParOf" srcId="{C79C7D99-D1F9-47F1-82BE-2612AD7A5A31}" destId="{5EFA25B5-C417-400A-BA76-489E1E37C11E}" srcOrd="5" destOrd="0" presId="urn:microsoft.com/office/officeart/2005/8/layout/list1"/>
    <dgm:cxn modelId="{6274A27D-1061-42A8-9A44-C7CC772A0D42}" type="presParOf" srcId="{C79C7D99-D1F9-47F1-82BE-2612AD7A5A31}" destId="{803E4652-B3F7-4147-B5D6-74DFBA67921A}" srcOrd="6" destOrd="0" presId="urn:microsoft.com/office/officeart/2005/8/layout/list1"/>
    <dgm:cxn modelId="{1DCAC300-B3FD-422D-9841-7C9DDF72FD13}" type="presParOf" srcId="{C79C7D99-D1F9-47F1-82BE-2612AD7A5A31}" destId="{FBFCD4E7-E448-4F56-869C-C9D4B3AA0C3F}" srcOrd="7" destOrd="0" presId="urn:microsoft.com/office/officeart/2005/8/layout/list1"/>
    <dgm:cxn modelId="{F4916AF1-AA84-4BF8-8B5E-8F22C7BC4FF3}" type="presParOf" srcId="{C79C7D99-D1F9-47F1-82BE-2612AD7A5A31}" destId="{FF8FA9B9-F234-4C4B-87C0-F3A27B3E845D}" srcOrd="8" destOrd="0" presId="urn:microsoft.com/office/officeart/2005/8/layout/list1"/>
    <dgm:cxn modelId="{709531A1-611A-4179-9174-70561EACDE6C}" type="presParOf" srcId="{FF8FA9B9-F234-4C4B-87C0-F3A27B3E845D}" destId="{0AF42D2B-DC08-49E1-B8AF-4484B798748F}" srcOrd="0" destOrd="0" presId="urn:microsoft.com/office/officeart/2005/8/layout/list1"/>
    <dgm:cxn modelId="{6C042BA6-557C-41EF-9178-5F8218A4C301}" type="presParOf" srcId="{FF8FA9B9-F234-4C4B-87C0-F3A27B3E845D}" destId="{A21F1052-D657-4FE1-9A15-8280F6268FAF}" srcOrd="1" destOrd="0" presId="urn:microsoft.com/office/officeart/2005/8/layout/list1"/>
    <dgm:cxn modelId="{D4B942C9-4581-4957-A328-0D385A5C15A7}" type="presParOf" srcId="{C79C7D99-D1F9-47F1-82BE-2612AD7A5A31}" destId="{576C1760-64D2-47D1-9FC4-6150FDD6122A}" srcOrd="9" destOrd="0" presId="urn:microsoft.com/office/officeart/2005/8/layout/list1"/>
    <dgm:cxn modelId="{D29FA904-9248-4277-95CE-748B4AB77477}" type="presParOf" srcId="{C79C7D99-D1F9-47F1-82BE-2612AD7A5A31}" destId="{B46DB199-5543-4AA7-AFE0-55176C3B54D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41436B-9E42-4E8B-9907-02D434E1E74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94D22A-10C7-4B39-ADA2-43419F7EBAD0}">
      <dgm:prSet phldrT="[Text]" phldr="0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Slang</a:t>
          </a:r>
        </a:p>
      </dgm:t>
    </dgm:pt>
    <dgm:pt modelId="{C72C6994-54B5-4BB3-975F-812954F3BC5D}" type="parTrans" cxnId="{183C4195-BE25-465B-A0A2-769496871A8C}">
      <dgm:prSet/>
      <dgm:spPr/>
      <dgm:t>
        <a:bodyPr/>
        <a:lstStyle/>
        <a:p>
          <a:endParaRPr lang="en-US"/>
        </a:p>
      </dgm:t>
    </dgm:pt>
    <dgm:pt modelId="{EAA5F719-28DF-4151-BB3C-EB87C73FD8D9}" type="sibTrans" cxnId="{183C4195-BE25-465B-A0A2-769496871A8C}">
      <dgm:prSet/>
      <dgm:spPr/>
      <dgm:t>
        <a:bodyPr/>
        <a:lstStyle/>
        <a:p>
          <a:endParaRPr lang="en-US"/>
        </a:p>
      </dgm:t>
    </dgm:pt>
    <dgm:pt modelId="{4DB2D359-9C4D-4F12-BA70-FB7BE12356CA}">
      <dgm:prSet phldrT="[Text]" phldr="0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Cop- Talk</a:t>
          </a:r>
        </a:p>
      </dgm:t>
    </dgm:pt>
    <dgm:pt modelId="{30F6F13A-6B80-4E02-AC5D-BA51C2388213}" type="parTrans" cxnId="{DB1A64D6-F5CB-4482-A71E-4F5539728021}">
      <dgm:prSet/>
      <dgm:spPr/>
      <dgm:t>
        <a:bodyPr/>
        <a:lstStyle/>
        <a:p>
          <a:endParaRPr lang="en-US"/>
        </a:p>
      </dgm:t>
    </dgm:pt>
    <dgm:pt modelId="{B7AD8325-F730-4B61-9477-B11797B8EABC}" type="sibTrans" cxnId="{DB1A64D6-F5CB-4482-A71E-4F5539728021}">
      <dgm:prSet/>
      <dgm:spPr/>
      <dgm:t>
        <a:bodyPr/>
        <a:lstStyle/>
        <a:p>
          <a:endParaRPr lang="en-US"/>
        </a:p>
      </dgm:t>
    </dgm:pt>
    <dgm:pt modelId="{B2373499-2449-4684-9264-201F1498F17C}">
      <dgm:prSet phldrT="[Text]" phldr="0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Nicknames </a:t>
          </a:r>
        </a:p>
      </dgm:t>
    </dgm:pt>
    <dgm:pt modelId="{6BBAD155-DEEC-4B4D-A664-473DFDFD2A88}" type="parTrans" cxnId="{FBB8F70B-9145-4FF4-A816-1CFA849F8431}">
      <dgm:prSet/>
      <dgm:spPr/>
      <dgm:t>
        <a:bodyPr/>
        <a:lstStyle/>
        <a:p>
          <a:endParaRPr lang="en-US"/>
        </a:p>
      </dgm:t>
    </dgm:pt>
    <dgm:pt modelId="{8E0198AC-3535-4F72-9AC5-7B460D68C22B}" type="sibTrans" cxnId="{FBB8F70B-9145-4FF4-A816-1CFA849F8431}">
      <dgm:prSet/>
      <dgm:spPr/>
      <dgm:t>
        <a:bodyPr/>
        <a:lstStyle/>
        <a:p>
          <a:endParaRPr lang="en-US"/>
        </a:p>
      </dgm:t>
    </dgm:pt>
    <dgm:pt modelId="{67AE301B-0ACF-406A-BB60-8C0CC825FA98}">
      <dgm:prSet phldrT="[Text]" phldr="0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Profanity</a:t>
          </a:r>
        </a:p>
      </dgm:t>
    </dgm:pt>
    <dgm:pt modelId="{76154397-7126-4E5A-BC9B-63D950B5671A}" type="parTrans" cxnId="{FC074D94-DE9F-40B5-ACF1-F701C20BF18C}">
      <dgm:prSet/>
      <dgm:spPr/>
      <dgm:t>
        <a:bodyPr/>
        <a:lstStyle/>
        <a:p>
          <a:endParaRPr lang="en-US"/>
        </a:p>
      </dgm:t>
    </dgm:pt>
    <dgm:pt modelId="{CC4CFB9C-242E-4E82-BD62-754424C6A9AA}" type="sibTrans" cxnId="{FC074D94-DE9F-40B5-ACF1-F701C20BF18C}">
      <dgm:prSet/>
      <dgm:spPr/>
      <dgm:t>
        <a:bodyPr/>
        <a:lstStyle/>
        <a:p>
          <a:endParaRPr lang="en-US"/>
        </a:p>
      </dgm:t>
    </dgm:pt>
    <dgm:pt modelId="{AF06A691-1883-4EC7-925B-A12C731684DA}">
      <dgm:prSet phldrT="[Text]" phldr="0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Empathy/calm</a:t>
          </a:r>
        </a:p>
      </dgm:t>
    </dgm:pt>
    <dgm:pt modelId="{822C9749-191D-4419-82C8-85000F6ADB8C}" type="parTrans" cxnId="{249C546F-35AE-4CD7-B87E-9E51E64CFF7A}">
      <dgm:prSet/>
      <dgm:spPr/>
      <dgm:t>
        <a:bodyPr/>
        <a:lstStyle/>
        <a:p>
          <a:endParaRPr lang="en-US"/>
        </a:p>
      </dgm:t>
    </dgm:pt>
    <dgm:pt modelId="{B0269360-FCEE-4D7A-900E-B5B1AFA26AB1}" type="sibTrans" cxnId="{249C546F-35AE-4CD7-B87E-9E51E64CFF7A}">
      <dgm:prSet/>
      <dgm:spPr/>
      <dgm:t>
        <a:bodyPr/>
        <a:lstStyle/>
        <a:p>
          <a:endParaRPr lang="en-US"/>
        </a:p>
      </dgm:t>
    </dgm:pt>
    <dgm:pt modelId="{123868DE-CEE3-4494-89BF-8192A5FC9590}" type="pres">
      <dgm:prSet presAssocID="{DB41436B-9E42-4E8B-9907-02D434E1E74D}" presName="Name0" presStyleCnt="0">
        <dgm:presLayoutVars>
          <dgm:chMax val="7"/>
          <dgm:chPref val="7"/>
          <dgm:dir/>
        </dgm:presLayoutVars>
      </dgm:prSet>
      <dgm:spPr/>
    </dgm:pt>
    <dgm:pt modelId="{7DFE922B-1DA3-49AD-B8FC-DCF4E49C2DB6}" type="pres">
      <dgm:prSet presAssocID="{DB41436B-9E42-4E8B-9907-02D434E1E74D}" presName="Name1" presStyleCnt="0"/>
      <dgm:spPr/>
    </dgm:pt>
    <dgm:pt modelId="{6499087D-6A59-4EE0-8B59-73B92C781376}" type="pres">
      <dgm:prSet presAssocID="{DB41436B-9E42-4E8B-9907-02D434E1E74D}" presName="cycle" presStyleCnt="0"/>
      <dgm:spPr/>
    </dgm:pt>
    <dgm:pt modelId="{5040CED8-D58E-4EB4-BC3A-C02CE47397E2}" type="pres">
      <dgm:prSet presAssocID="{DB41436B-9E42-4E8B-9907-02D434E1E74D}" presName="srcNode" presStyleLbl="node1" presStyleIdx="0" presStyleCnt="5"/>
      <dgm:spPr/>
    </dgm:pt>
    <dgm:pt modelId="{CF73C7B8-65FD-4A7F-BD2C-AF74DF9DEEA0}" type="pres">
      <dgm:prSet presAssocID="{DB41436B-9E42-4E8B-9907-02D434E1E74D}" presName="conn" presStyleLbl="parChTrans1D2" presStyleIdx="0" presStyleCnt="1"/>
      <dgm:spPr/>
    </dgm:pt>
    <dgm:pt modelId="{3FE78145-A818-4B5A-AF86-8FDB6CDE1DCD}" type="pres">
      <dgm:prSet presAssocID="{DB41436B-9E42-4E8B-9907-02D434E1E74D}" presName="extraNode" presStyleLbl="node1" presStyleIdx="0" presStyleCnt="5"/>
      <dgm:spPr/>
    </dgm:pt>
    <dgm:pt modelId="{8341A083-8743-411C-9B1E-A77999C0FED4}" type="pres">
      <dgm:prSet presAssocID="{DB41436B-9E42-4E8B-9907-02D434E1E74D}" presName="dstNode" presStyleLbl="node1" presStyleIdx="0" presStyleCnt="5"/>
      <dgm:spPr/>
    </dgm:pt>
    <dgm:pt modelId="{29DADDD1-08B8-4B55-88D3-56BB0BC1B431}" type="pres">
      <dgm:prSet presAssocID="{8194D22A-10C7-4B39-ADA2-43419F7EBAD0}" presName="text_1" presStyleLbl="node1" presStyleIdx="0" presStyleCnt="5">
        <dgm:presLayoutVars>
          <dgm:bulletEnabled val="1"/>
        </dgm:presLayoutVars>
      </dgm:prSet>
      <dgm:spPr/>
    </dgm:pt>
    <dgm:pt modelId="{D7C3C0C8-6909-41C4-8E36-BAE3457607B7}" type="pres">
      <dgm:prSet presAssocID="{8194D22A-10C7-4B39-ADA2-43419F7EBAD0}" presName="accent_1" presStyleCnt="0"/>
      <dgm:spPr/>
    </dgm:pt>
    <dgm:pt modelId="{CC68E084-8410-49EB-B7C1-2AF4559B4412}" type="pres">
      <dgm:prSet presAssocID="{8194D22A-10C7-4B39-ADA2-43419F7EBAD0}" presName="accentRepeatNode" presStyleLbl="solidFgAcc1" presStyleIdx="0" presStyleCnt="5"/>
      <dgm:spPr/>
    </dgm:pt>
    <dgm:pt modelId="{958A6CF4-CA93-4481-B07D-1F36453477D3}" type="pres">
      <dgm:prSet presAssocID="{4DB2D359-9C4D-4F12-BA70-FB7BE12356CA}" presName="text_2" presStyleLbl="node1" presStyleIdx="1" presStyleCnt="5">
        <dgm:presLayoutVars>
          <dgm:bulletEnabled val="1"/>
        </dgm:presLayoutVars>
      </dgm:prSet>
      <dgm:spPr/>
    </dgm:pt>
    <dgm:pt modelId="{B0574B42-B38E-49E4-882B-788DF144F23A}" type="pres">
      <dgm:prSet presAssocID="{4DB2D359-9C4D-4F12-BA70-FB7BE12356CA}" presName="accent_2" presStyleCnt="0"/>
      <dgm:spPr/>
    </dgm:pt>
    <dgm:pt modelId="{18761B6A-9461-4780-B8F7-298A22F41830}" type="pres">
      <dgm:prSet presAssocID="{4DB2D359-9C4D-4F12-BA70-FB7BE12356CA}" presName="accentRepeatNode" presStyleLbl="solidFgAcc1" presStyleIdx="1" presStyleCnt="5"/>
      <dgm:spPr/>
    </dgm:pt>
    <dgm:pt modelId="{2B05EC18-4F00-4F4A-98A1-6927F8AEFCDC}" type="pres">
      <dgm:prSet presAssocID="{B2373499-2449-4684-9264-201F1498F17C}" presName="text_3" presStyleLbl="node1" presStyleIdx="2" presStyleCnt="5">
        <dgm:presLayoutVars>
          <dgm:bulletEnabled val="1"/>
        </dgm:presLayoutVars>
      </dgm:prSet>
      <dgm:spPr/>
    </dgm:pt>
    <dgm:pt modelId="{85EAE91E-C5DB-4D0E-96FF-CD1987AB73ED}" type="pres">
      <dgm:prSet presAssocID="{B2373499-2449-4684-9264-201F1498F17C}" presName="accent_3" presStyleCnt="0"/>
      <dgm:spPr/>
    </dgm:pt>
    <dgm:pt modelId="{40D73F49-A0BE-4C51-B0AC-07C71A415BA6}" type="pres">
      <dgm:prSet presAssocID="{B2373499-2449-4684-9264-201F1498F17C}" presName="accentRepeatNode" presStyleLbl="solidFgAcc1" presStyleIdx="2" presStyleCnt="5"/>
      <dgm:spPr/>
    </dgm:pt>
    <dgm:pt modelId="{36133CC4-BFA5-44F5-889B-24534E6583EE}" type="pres">
      <dgm:prSet presAssocID="{67AE301B-0ACF-406A-BB60-8C0CC825FA98}" presName="text_4" presStyleLbl="node1" presStyleIdx="3" presStyleCnt="5">
        <dgm:presLayoutVars>
          <dgm:bulletEnabled val="1"/>
        </dgm:presLayoutVars>
      </dgm:prSet>
      <dgm:spPr/>
    </dgm:pt>
    <dgm:pt modelId="{AB76A806-2292-45E7-8692-7066D2F37460}" type="pres">
      <dgm:prSet presAssocID="{67AE301B-0ACF-406A-BB60-8C0CC825FA98}" presName="accent_4" presStyleCnt="0"/>
      <dgm:spPr/>
    </dgm:pt>
    <dgm:pt modelId="{19C91F74-D13D-44E1-9B43-7FF6E1196F01}" type="pres">
      <dgm:prSet presAssocID="{67AE301B-0ACF-406A-BB60-8C0CC825FA98}" presName="accentRepeatNode" presStyleLbl="solidFgAcc1" presStyleIdx="3" presStyleCnt="5"/>
      <dgm:spPr/>
    </dgm:pt>
    <dgm:pt modelId="{6E984458-B93F-4F12-BCC1-0896EA39F966}" type="pres">
      <dgm:prSet presAssocID="{AF06A691-1883-4EC7-925B-A12C731684DA}" presName="text_5" presStyleLbl="node1" presStyleIdx="4" presStyleCnt="5">
        <dgm:presLayoutVars>
          <dgm:bulletEnabled val="1"/>
        </dgm:presLayoutVars>
      </dgm:prSet>
      <dgm:spPr/>
    </dgm:pt>
    <dgm:pt modelId="{E42CFD4A-9D07-466D-B164-9EC2800BC5F0}" type="pres">
      <dgm:prSet presAssocID="{AF06A691-1883-4EC7-925B-A12C731684DA}" presName="accent_5" presStyleCnt="0"/>
      <dgm:spPr/>
    </dgm:pt>
    <dgm:pt modelId="{FF0B70D7-D13D-4AAF-956B-0B9EB70628A1}" type="pres">
      <dgm:prSet presAssocID="{AF06A691-1883-4EC7-925B-A12C731684DA}" presName="accentRepeatNode" presStyleLbl="solidFgAcc1" presStyleIdx="4" presStyleCnt="5"/>
      <dgm:spPr/>
    </dgm:pt>
  </dgm:ptLst>
  <dgm:cxnLst>
    <dgm:cxn modelId="{FBB8F70B-9145-4FF4-A816-1CFA849F8431}" srcId="{DB41436B-9E42-4E8B-9907-02D434E1E74D}" destId="{B2373499-2449-4684-9264-201F1498F17C}" srcOrd="2" destOrd="0" parTransId="{6BBAD155-DEEC-4B4D-A664-473DFDFD2A88}" sibTransId="{8E0198AC-3535-4F72-9AC5-7B460D68C22B}"/>
    <dgm:cxn modelId="{087CDF13-5F71-4ED4-BCFF-E06603657874}" type="presOf" srcId="{67AE301B-0ACF-406A-BB60-8C0CC825FA98}" destId="{36133CC4-BFA5-44F5-889B-24534E6583EE}" srcOrd="0" destOrd="0" presId="urn:microsoft.com/office/officeart/2008/layout/VerticalCurvedList"/>
    <dgm:cxn modelId="{AE315D18-AE04-44BF-874F-1FBE816C97B3}" type="presOf" srcId="{AF06A691-1883-4EC7-925B-A12C731684DA}" destId="{6E984458-B93F-4F12-BCC1-0896EA39F966}" srcOrd="0" destOrd="0" presId="urn:microsoft.com/office/officeart/2008/layout/VerticalCurvedList"/>
    <dgm:cxn modelId="{249C546F-35AE-4CD7-B87E-9E51E64CFF7A}" srcId="{DB41436B-9E42-4E8B-9907-02D434E1E74D}" destId="{AF06A691-1883-4EC7-925B-A12C731684DA}" srcOrd="4" destOrd="0" parTransId="{822C9749-191D-4419-82C8-85000F6ADB8C}" sibTransId="{B0269360-FCEE-4D7A-900E-B5B1AFA26AB1}"/>
    <dgm:cxn modelId="{B22D857B-5FF5-46DF-B384-6EF8BFA2F87A}" type="presOf" srcId="{DB41436B-9E42-4E8B-9907-02D434E1E74D}" destId="{123868DE-CEE3-4494-89BF-8192A5FC9590}" srcOrd="0" destOrd="0" presId="urn:microsoft.com/office/officeart/2008/layout/VerticalCurvedList"/>
    <dgm:cxn modelId="{FC074D94-DE9F-40B5-ACF1-F701C20BF18C}" srcId="{DB41436B-9E42-4E8B-9907-02D434E1E74D}" destId="{67AE301B-0ACF-406A-BB60-8C0CC825FA98}" srcOrd="3" destOrd="0" parTransId="{76154397-7126-4E5A-BC9B-63D950B5671A}" sibTransId="{CC4CFB9C-242E-4E82-BD62-754424C6A9AA}"/>
    <dgm:cxn modelId="{183C4195-BE25-465B-A0A2-769496871A8C}" srcId="{DB41436B-9E42-4E8B-9907-02D434E1E74D}" destId="{8194D22A-10C7-4B39-ADA2-43419F7EBAD0}" srcOrd="0" destOrd="0" parTransId="{C72C6994-54B5-4BB3-975F-812954F3BC5D}" sibTransId="{EAA5F719-28DF-4151-BB3C-EB87C73FD8D9}"/>
    <dgm:cxn modelId="{66C520BC-EE96-4E83-85E4-2F9C984D3032}" type="presOf" srcId="{4DB2D359-9C4D-4F12-BA70-FB7BE12356CA}" destId="{958A6CF4-CA93-4481-B07D-1F36453477D3}" srcOrd="0" destOrd="0" presId="urn:microsoft.com/office/officeart/2008/layout/VerticalCurvedList"/>
    <dgm:cxn modelId="{DB1A64D6-F5CB-4482-A71E-4F5539728021}" srcId="{DB41436B-9E42-4E8B-9907-02D434E1E74D}" destId="{4DB2D359-9C4D-4F12-BA70-FB7BE12356CA}" srcOrd="1" destOrd="0" parTransId="{30F6F13A-6B80-4E02-AC5D-BA51C2388213}" sibTransId="{B7AD8325-F730-4B61-9477-B11797B8EABC}"/>
    <dgm:cxn modelId="{721D20DB-1873-4544-BC5D-68D1EDEABBA8}" type="presOf" srcId="{8194D22A-10C7-4B39-ADA2-43419F7EBAD0}" destId="{29DADDD1-08B8-4B55-88D3-56BB0BC1B431}" srcOrd="0" destOrd="0" presId="urn:microsoft.com/office/officeart/2008/layout/VerticalCurvedList"/>
    <dgm:cxn modelId="{9B0462E6-D77A-422A-9836-9EBC9D65D33B}" type="presOf" srcId="{EAA5F719-28DF-4151-BB3C-EB87C73FD8D9}" destId="{CF73C7B8-65FD-4A7F-BD2C-AF74DF9DEEA0}" srcOrd="0" destOrd="0" presId="urn:microsoft.com/office/officeart/2008/layout/VerticalCurvedList"/>
    <dgm:cxn modelId="{789091F9-5C16-4B35-BD87-98A3E04FC233}" type="presOf" srcId="{B2373499-2449-4684-9264-201F1498F17C}" destId="{2B05EC18-4F00-4F4A-98A1-6927F8AEFCDC}" srcOrd="0" destOrd="0" presId="urn:microsoft.com/office/officeart/2008/layout/VerticalCurvedList"/>
    <dgm:cxn modelId="{77DAE0C9-B53A-4C89-93B2-5E978F96EBD4}" type="presParOf" srcId="{123868DE-CEE3-4494-89BF-8192A5FC9590}" destId="{7DFE922B-1DA3-49AD-B8FC-DCF4E49C2DB6}" srcOrd="0" destOrd="0" presId="urn:microsoft.com/office/officeart/2008/layout/VerticalCurvedList"/>
    <dgm:cxn modelId="{15092263-5D44-47D3-A3E6-4687EAE4917F}" type="presParOf" srcId="{7DFE922B-1DA3-49AD-B8FC-DCF4E49C2DB6}" destId="{6499087D-6A59-4EE0-8B59-73B92C781376}" srcOrd="0" destOrd="0" presId="urn:microsoft.com/office/officeart/2008/layout/VerticalCurvedList"/>
    <dgm:cxn modelId="{9DAC2B59-E265-47DD-82FC-38C7AD363D94}" type="presParOf" srcId="{6499087D-6A59-4EE0-8B59-73B92C781376}" destId="{5040CED8-D58E-4EB4-BC3A-C02CE47397E2}" srcOrd="0" destOrd="0" presId="urn:microsoft.com/office/officeart/2008/layout/VerticalCurvedList"/>
    <dgm:cxn modelId="{28730154-1FE6-40F8-A85C-6899F39480DB}" type="presParOf" srcId="{6499087D-6A59-4EE0-8B59-73B92C781376}" destId="{CF73C7B8-65FD-4A7F-BD2C-AF74DF9DEEA0}" srcOrd="1" destOrd="0" presId="urn:microsoft.com/office/officeart/2008/layout/VerticalCurvedList"/>
    <dgm:cxn modelId="{B043E98F-8839-4BC1-9DAD-4A7BDF563224}" type="presParOf" srcId="{6499087D-6A59-4EE0-8B59-73B92C781376}" destId="{3FE78145-A818-4B5A-AF86-8FDB6CDE1DCD}" srcOrd="2" destOrd="0" presId="urn:microsoft.com/office/officeart/2008/layout/VerticalCurvedList"/>
    <dgm:cxn modelId="{40660882-B687-4AD2-9867-962F521BE13E}" type="presParOf" srcId="{6499087D-6A59-4EE0-8B59-73B92C781376}" destId="{8341A083-8743-411C-9B1E-A77999C0FED4}" srcOrd="3" destOrd="0" presId="urn:microsoft.com/office/officeart/2008/layout/VerticalCurvedList"/>
    <dgm:cxn modelId="{A137A4E6-6920-4A96-8CED-3315ED151A33}" type="presParOf" srcId="{7DFE922B-1DA3-49AD-B8FC-DCF4E49C2DB6}" destId="{29DADDD1-08B8-4B55-88D3-56BB0BC1B431}" srcOrd="1" destOrd="0" presId="urn:microsoft.com/office/officeart/2008/layout/VerticalCurvedList"/>
    <dgm:cxn modelId="{23AA74E1-B2AE-45E8-B429-E06FA7243D96}" type="presParOf" srcId="{7DFE922B-1DA3-49AD-B8FC-DCF4E49C2DB6}" destId="{D7C3C0C8-6909-41C4-8E36-BAE3457607B7}" srcOrd="2" destOrd="0" presId="urn:microsoft.com/office/officeart/2008/layout/VerticalCurvedList"/>
    <dgm:cxn modelId="{F87661BF-C630-4034-BD78-63B407ABAFB8}" type="presParOf" srcId="{D7C3C0C8-6909-41C4-8E36-BAE3457607B7}" destId="{CC68E084-8410-49EB-B7C1-2AF4559B4412}" srcOrd="0" destOrd="0" presId="urn:microsoft.com/office/officeart/2008/layout/VerticalCurvedList"/>
    <dgm:cxn modelId="{0440D2A9-4162-4218-B95C-FB9B8B0496E3}" type="presParOf" srcId="{7DFE922B-1DA3-49AD-B8FC-DCF4E49C2DB6}" destId="{958A6CF4-CA93-4481-B07D-1F36453477D3}" srcOrd="3" destOrd="0" presId="urn:microsoft.com/office/officeart/2008/layout/VerticalCurvedList"/>
    <dgm:cxn modelId="{46CE3C7F-E2CA-4625-847A-974E1165957C}" type="presParOf" srcId="{7DFE922B-1DA3-49AD-B8FC-DCF4E49C2DB6}" destId="{B0574B42-B38E-49E4-882B-788DF144F23A}" srcOrd="4" destOrd="0" presId="urn:microsoft.com/office/officeart/2008/layout/VerticalCurvedList"/>
    <dgm:cxn modelId="{C281B4AA-BD86-4AC7-9425-1983B862BBD1}" type="presParOf" srcId="{B0574B42-B38E-49E4-882B-788DF144F23A}" destId="{18761B6A-9461-4780-B8F7-298A22F41830}" srcOrd="0" destOrd="0" presId="urn:microsoft.com/office/officeart/2008/layout/VerticalCurvedList"/>
    <dgm:cxn modelId="{8E47BB14-936B-41F5-BBA5-B4DB968DBEF2}" type="presParOf" srcId="{7DFE922B-1DA3-49AD-B8FC-DCF4E49C2DB6}" destId="{2B05EC18-4F00-4F4A-98A1-6927F8AEFCDC}" srcOrd="5" destOrd="0" presId="urn:microsoft.com/office/officeart/2008/layout/VerticalCurvedList"/>
    <dgm:cxn modelId="{C0E6DCA2-1728-4ED1-8329-B53DE0916A59}" type="presParOf" srcId="{7DFE922B-1DA3-49AD-B8FC-DCF4E49C2DB6}" destId="{85EAE91E-C5DB-4D0E-96FF-CD1987AB73ED}" srcOrd="6" destOrd="0" presId="urn:microsoft.com/office/officeart/2008/layout/VerticalCurvedList"/>
    <dgm:cxn modelId="{AD87BE47-FC2B-4FEF-B015-B70423ED355A}" type="presParOf" srcId="{85EAE91E-C5DB-4D0E-96FF-CD1987AB73ED}" destId="{40D73F49-A0BE-4C51-B0AC-07C71A415BA6}" srcOrd="0" destOrd="0" presId="urn:microsoft.com/office/officeart/2008/layout/VerticalCurvedList"/>
    <dgm:cxn modelId="{95B8B63C-9F63-4CA1-9D17-3811FE181DAC}" type="presParOf" srcId="{7DFE922B-1DA3-49AD-B8FC-DCF4E49C2DB6}" destId="{36133CC4-BFA5-44F5-889B-24534E6583EE}" srcOrd="7" destOrd="0" presId="urn:microsoft.com/office/officeart/2008/layout/VerticalCurvedList"/>
    <dgm:cxn modelId="{3A3164DB-F27C-4B0C-A42E-DAF3DF7AAAD4}" type="presParOf" srcId="{7DFE922B-1DA3-49AD-B8FC-DCF4E49C2DB6}" destId="{AB76A806-2292-45E7-8692-7066D2F37460}" srcOrd="8" destOrd="0" presId="urn:microsoft.com/office/officeart/2008/layout/VerticalCurvedList"/>
    <dgm:cxn modelId="{E7603722-D3EB-418A-A82A-29FA39B4F881}" type="presParOf" srcId="{AB76A806-2292-45E7-8692-7066D2F37460}" destId="{19C91F74-D13D-44E1-9B43-7FF6E1196F01}" srcOrd="0" destOrd="0" presId="urn:microsoft.com/office/officeart/2008/layout/VerticalCurvedList"/>
    <dgm:cxn modelId="{B585EC05-F7C2-4FB9-A918-FB0F775D0914}" type="presParOf" srcId="{7DFE922B-1DA3-49AD-B8FC-DCF4E49C2DB6}" destId="{6E984458-B93F-4F12-BCC1-0896EA39F966}" srcOrd="9" destOrd="0" presId="urn:microsoft.com/office/officeart/2008/layout/VerticalCurvedList"/>
    <dgm:cxn modelId="{870A57E7-6153-4966-9C18-987F7F3E3778}" type="presParOf" srcId="{7DFE922B-1DA3-49AD-B8FC-DCF4E49C2DB6}" destId="{E42CFD4A-9D07-466D-B164-9EC2800BC5F0}" srcOrd="10" destOrd="0" presId="urn:microsoft.com/office/officeart/2008/layout/VerticalCurvedList"/>
    <dgm:cxn modelId="{1F8DE1E8-5C85-427C-AC83-F1AED3D63AB8}" type="presParOf" srcId="{E42CFD4A-9D07-466D-B164-9EC2800BC5F0}" destId="{FF0B70D7-D13D-4AAF-956B-0B9EB70628A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A3453-56E9-4B5B-B2C9-05AE80EB6A6D}">
      <dsp:nvSpPr>
        <dsp:cNvPr id="0" name=""/>
        <dsp:cNvSpPr/>
      </dsp:nvSpPr>
      <dsp:spPr>
        <a:xfrm>
          <a:off x="0" y="617372"/>
          <a:ext cx="9805183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1CDBED-88B5-4F31-97B7-626DDFFD0380}">
      <dsp:nvSpPr>
        <dsp:cNvPr id="0" name=""/>
        <dsp:cNvSpPr/>
      </dsp:nvSpPr>
      <dsp:spPr>
        <a:xfrm>
          <a:off x="490259" y="174572"/>
          <a:ext cx="6863628" cy="885600"/>
        </a:xfrm>
        <a:prstGeom prst="roundRect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429" tIns="0" rIns="259429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STATE TORT LIABILITY AND IMMUNITIES</a:t>
          </a:r>
        </a:p>
      </dsp:txBody>
      <dsp:txXfrm>
        <a:off x="533490" y="217803"/>
        <a:ext cx="6777166" cy="799138"/>
      </dsp:txXfrm>
    </dsp:sp>
    <dsp:sp modelId="{803E4652-B3F7-4147-B5D6-74DFBA67921A}">
      <dsp:nvSpPr>
        <dsp:cNvPr id="0" name=""/>
        <dsp:cNvSpPr/>
      </dsp:nvSpPr>
      <dsp:spPr>
        <a:xfrm>
          <a:off x="0" y="1978172"/>
          <a:ext cx="9805183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C7D9E-4982-4AB8-8097-9F6B0959E451}">
      <dsp:nvSpPr>
        <dsp:cNvPr id="0" name=""/>
        <dsp:cNvSpPr/>
      </dsp:nvSpPr>
      <dsp:spPr>
        <a:xfrm>
          <a:off x="490259" y="1535372"/>
          <a:ext cx="6863628" cy="885600"/>
        </a:xfrm>
        <a:prstGeom prst="roundRect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429" tIns="0" rIns="259429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FEDERAL LIABILITY</a:t>
          </a:r>
        </a:p>
      </dsp:txBody>
      <dsp:txXfrm>
        <a:off x="533490" y="1578603"/>
        <a:ext cx="6777166" cy="799138"/>
      </dsp:txXfrm>
    </dsp:sp>
    <dsp:sp modelId="{B46DB199-5543-4AA7-AFE0-55176C3B54D7}">
      <dsp:nvSpPr>
        <dsp:cNvPr id="0" name=""/>
        <dsp:cNvSpPr/>
      </dsp:nvSpPr>
      <dsp:spPr>
        <a:xfrm>
          <a:off x="0" y="3338972"/>
          <a:ext cx="9805183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1F1052-D657-4FE1-9A15-8280F6268FAF}">
      <dsp:nvSpPr>
        <dsp:cNvPr id="0" name=""/>
        <dsp:cNvSpPr/>
      </dsp:nvSpPr>
      <dsp:spPr>
        <a:xfrm>
          <a:off x="490259" y="2896172"/>
          <a:ext cx="6863628" cy="885600"/>
        </a:xfrm>
        <a:prstGeom prst="roundRect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429" tIns="0" rIns="259429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TOP 10 AREAS OF FOCUS</a:t>
          </a:r>
        </a:p>
      </dsp:txBody>
      <dsp:txXfrm>
        <a:off x="533490" y="2939403"/>
        <a:ext cx="6777166" cy="79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73C7B8-65FD-4A7F-BD2C-AF74DF9DEEA0}">
      <dsp:nvSpPr>
        <dsp:cNvPr id="0" name=""/>
        <dsp:cNvSpPr/>
      </dsp:nvSpPr>
      <dsp:spPr>
        <a:xfrm>
          <a:off x="-4838959" y="-741597"/>
          <a:ext cx="5763411" cy="5763411"/>
        </a:xfrm>
        <a:prstGeom prst="blockArc">
          <a:avLst>
            <a:gd name="adj1" fmla="val 18900000"/>
            <a:gd name="adj2" fmla="val 2700000"/>
            <a:gd name="adj3" fmla="val 375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DADDD1-08B8-4B55-88D3-56BB0BC1B431}">
      <dsp:nvSpPr>
        <dsp:cNvPr id="0" name=""/>
        <dsp:cNvSpPr/>
      </dsp:nvSpPr>
      <dsp:spPr>
        <a:xfrm>
          <a:off x="404517" y="267427"/>
          <a:ext cx="3624565" cy="535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81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Slang</a:t>
          </a:r>
        </a:p>
      </dsp:txBody>
      <dsp:txXfrm>
        <a:off x="404517" y="267427"/>
        <a:ext cx="3624565" cy="535198"/>
      </dsp:txXfrm>
    </dsp:sp>
    <dsp:sp modelId="{CC68E084-8410-49EB-B7C1-2AF4559B4412}">
      <dsp:nvSpPr>
        <dsp:cNvPr id="0" name=""/>
        <dsp:cNvSpPr/>
      </dsp:nvSpPr>
      <dsp:spPr>
        <a:xfrm>
          <a:off x="70019" y="200528"/>
          <a:ext cx="668997" cy="6689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A6CF4-CA93-4481-B07D-1F36453477D3}">
      <dsp:nvSpPr>
        <dsp:cNvPr id="0" name=""/>
        <dsp:cNvSpPr/>
      </dsp:nvSpPr>
      <dsp:spPr>
        <a:xfrm>
          <a:off x="788025" y="1069968"/>
          <a:ext cx="3241058" cy="535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81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Cop- Talk</a:t>
          </a:r>
        </a:p>
      </dsp:txBody>
      <dsp:txXfrm>
        <a:off x="788025" y="1069968"/>
        <a:ext cx="3241058" cy="535198"/>
      </dsp:txXfrm>
    </dsp:sp>
    <dsp:sp modelId="{18761B6A-9461-4780-B8F7-298A22F41830}">
      <dsp:nvSpPr>
        <dsp:cNvPr id="0" name=""/>
        <dsp:cNvSpPr/>
      </dsp:nvSpPr>
      <dsp:spPr>
        <a:xfrm>
          <a:off x="453526" y="1003068"/>
          <a:ext cx="668997" cy="6689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05EC18-4F00-4F4A-98A1-6927F8AEFCDC}">
      <dsp:nvSpPr>
        <dsp:cNvPr id="0" name=""/>
        <dsp:cNvSpPr/>
      </dsp:nvSpPr>
      <dsp:spPr>
        <a:xfrm>
          <a:off x="905731" y="1872509"/>
          <a:ext cx="3123352" cy="535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81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Nicknames </a:t>
          </a:r>
        </a:p>
      </dsp:txBody>
      <dsp:txXfrm>
        <a:off x="905731" y="1872509"/>
        <a:ext cx="3123352" cy="535198"/>
      </dsp:txXfrm>
    </dsp:sp>
    <dsp:sp modelId="{40D73F49-A0BE-4C51-B0AC-07C71A415BA6}">
      <dsp:nvSpPr>
        <dsp:cNvPr id="0" name=""/>
        <dsp:cNvSpPr/>
      </dsp:nvSpPr>
      <dsp:spPr>
        <a:xfrm>
          <a:off x="571232" y="1805609"/>
          <a:ext cx="668997" cy="6689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33CC4-BFA5-44F5-889B-24534E6583EE}">
      <dsp:nvSpPr>
        <dsp:cNvPr id="0" name=""/>
        <dsp:cNvSpPr/>
      </dsp:nvSpPr>
      <dsp:spPr>
        <a:xfrm>
          <a:off x="788025" y="2675050"/>
          <a:ext cx="3241058" cy="535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81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Profanity</a:t>
          </a:r>
        </a:p>
      </dsp:txBody>
      <dsp:txXfrm>
        <a:off x="788025" y="2675050"/>
        <a:ext cx="3241058" cy="535198"/>
      </dsp:txXfrm>
    </dsp:sp>
    <dsp:sp modelId="{19C91F74-D13D-44E1-9B43-7FF6E1196F01}">
      <dsp:nvSpPr>
        <dsp:cNvPr id="0" name=""/>
        <dsp:cNvSpPr/>
      </dsp:nvSpPr>
      <dsp:spPr>
        <a:xfrm>
          <a:off x="453526" y="2608150"/>
          <a:ext cx="668997" cy="6689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84458-B93F-4F12-BCC1-0896EA39F966}">
      <dsp:nvSpPr>
        <dsp:cNvPr id="0" name=""/>
        <dsp:cNvSpPr/>
      </dsp:nvSpPr>
      <dsp:spPr>
        <a:xfrm>
          <a:off x="404517" y="3477590"/>
          <a:ext cx="3624565" cy="535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81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Empathy/calm</a:t>
          </a:r>
        </a:p>
      </dsp:txBody>
      <dsp:txXfrm>
        <a:off x="404517" y="3477590"/>
        <a:ext cx="3624565" cy="535198"/>
      </dsp:txXfrm>
    </dsp:sp>
    <dsp:sp modelId="{FF0B70D7-D13D-4AAF-956B-0B9EB70628A1}">
      <dsp:nvSpPr>
        <dsp:cNvPr id="0" name=""/>
        <dsp:cNvSpPr/>
      </dsp:nvSpPr>
      <dsp:spPr>
        <a:xfrm>
          <a:off x="70019" y="3410690"/>
          <a:ext cx="668997" cy="6689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DE9CC-8A07-442D-813D-BA31D4BE55A2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C6E56-CA3C-45B6-92B7-335CA0DAB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55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19200"/>
            <a:ext cx="5854700" cy="32940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8102" y="4698234"/>
            <a:ext cx="5981559" cy="3842834"/>
          </a:xfrm>
          <a:prstGeom prst="rect">
            <a:avLst/>
          </a:prstGeom>
        </p:spPr>
        <p:txBody>
          <a:bodyPr lIns="93164" tIns="46582" rIns="93164" bIns="4658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03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07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76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19200"/>
            <a:ext cx="5854700" cy="32940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8102" y="4698234"/>
            <a:ext cx="5981559" cy="3842834"/>
          </a:xfrm>
          <a:prstGeom prst="rect">
            <a:avLst/>
          </a:prstGeom>
        </p:spPr>
        <p:txBody>
          <a:bodyPr lIns="93164" tIns="46582" rIns="93164" bIns="4658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00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88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79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13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23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64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70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03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68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03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68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17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15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55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21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21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lIns="88139" tIns="44070" rIns="88139" bIns="440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8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8627-BB1E-492B-B5FF-50E007B14B7F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50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BD11B-F25E-4D00-80D7-60A231EA86D1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07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D921-E638-46E6-A149-EB2CD1386F58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81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44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3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10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19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49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40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0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C4DE-227D-43C8-B891-9DBE2926AE0F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9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3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00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1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FF76-0577-44EA-AD33-107BE4C1895F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76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1310-EB0C-4CA9-8F2A-38422885BE16}" type="datetime1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6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36F4-C0EC-419F-8032-1D4269294361}" type="datetime1">
              <a:rPr lang="en-US" smtClean="0"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0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2967-4D49-4694-972F-9AC166E6E4D5}" type="datetime1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E2815-4ABB-4126-A3A3-3AB94C4713FA}" type="datetime1">
              <a:rPr lang="en-US" smtClean="0"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5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A030898-E68C-47B9-971D-C645445AFD08}" type="datetime1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5F808A-33AB-4E0D-BD8A-CB7D4A4D1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1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F9DA-EE6A-4AFE-8D4E-38CD21498043}" type="datetime1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4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DCCAFC-1C07-4A48-8F03-25F09F6A8C94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15F808A-33AB-4E0D-BD8A-CB7D4A4D112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92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8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9270" b="-6495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66092" y="6091232"/>
            <a:ext cx="5410200" cy="27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055B8"/>
                </a:solidFill>
                <a:effectLst/>
                <a:uLnTx/>
                <a:uFillTx/>
                <a:latin typeface="Klinic Slab 2"/>
                <a:ea typeface="Klinic Slab 2"/>
                <a:cs typeface="Klinic Slab 2"/>
                <a:sym typeface="Klinic Slab 2"/>
              </a:rPr>
              <a:t>Thursday, May 14</a:t>
            </a:r>
            <a:r>
              <a:rPr kumimoji="0" lang="en-US" sz="1733" b="1" i="0" u="none" strike="noStrike" kern="1200" cap="none" spc="0" normalizeH="0" baseline="30000" noProof="0" dirty="0">
                <a:ln>
                  <a:noFill/>
                </a:ln>
                <a:solidFill>
                  <a:srgbClr val="0055B8"/>
                </a:solidFill>
                <a:effectLst/>
                <a:uLnTx/>
                <a:uFillTx/>
                <a:latin typeface="Klinic Slab 2"/>
                <a:ea typeface="Klinic Slab 2"/>
                <a:cs typeface="Klinic Slab 2"/>
                <a:sym typeface="Klinic Slab 2"/>
              </a:rPr>
              <a:t>th</a:t>
            </a: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055B8"/>
                </a:solidFill>
                <a:effectLst/>
                <a:uLnTx/>
                <a:uFillTx/>
                <a:latin typeface="Klinic Slab 2"/>
                <a:ea typeface="Klinic Slab 2"/>
                <a:cs typeface="Klinic Slab 2"/>
                <a:sym typeface="Klinic Slab 2"/>
              </a:rPr>
              <a:t> | 1:00pm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0724" y="1967061"/>
            <a:ext cx="10911135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5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55B8"/>
                </a:solidFill>
                <a:effectLst/>
                <a:uLnTx/>
                <a:uFillTx/>
                <a:latin typeface="Gotham"/>
                <a:ea typeface="Gotham"/>
                <a:cs typeface="Gotham"/>
                <a:sym typeface="Gotham"/>
              </a:rPr>
              <a:t>Governmental Tort Liability: What to Know and What to Watch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55B8"/>
              </a:solidFill>
              <a:effectLst/>
              <a:uLnTx/>
              <a:uFillTx/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0" y="-19050"/>
            <a:ext cx="12192000" cy="0"/>
          </a:xfrm>
          <a:prstGeom prst="line">
            <a:avLst/>
          </a:prstGeom>
          <a:ln w="85725" cap="flat">
            <a:solidFill>
              <a:srgbClr val="4DBF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8A74A-5892-1C37-EAA1-92072F8AE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5E6A-88B5-AF8B-2068-FB674B8DF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600" dirty="0"/>
              <a:t>VENUE?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129B-CCD3-C684-53A9-83BB9C7DE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 </a:t>
            </a:r>
            <a:r>
              <a:rPr lang="en-US" sz="3200" dirty="0"/>
              <a:t>Remove to Federal Court? (30 days)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Jury Pool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Judiciary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E17E1-C61A-B7A1-1974-74C0F244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10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rception Video - Cell Phone - Robbery">
            <a:hlinkClick r:id="" action="ppaction://media"/>
            <a:extLst>
              <a:ext uri="{FF2B5EF4-FFF2-40B4-BE49-F238E27FC236}">
                <a16:creationId xmlns:a16="http://schemas.microsoft.com/office/drawing/2014/main" id="{76C5A505-42B3-4360-B2E4-B0A2D0906C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7919" y="1327367"/>
            <a:ext cx="7396162" cy="486886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17836C-0E27-4C6A-9B17-9CC95946BD70}"/>
              </a:ext>
            </a:extLst>
          </p:cNvPr>
          <p:cNvSpPr txBox="1"/>
          <p:nvPr/>
        </p:nvSpPr>
        <p:spPr>
          <a:xfrm>
            <a:off x="3216812" y="27704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400" cap="all" dirty="0"/>
              <a:t>Perception video</a:t>
            </a:r>
            <a:endParaRPr lang="en-US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5B72B0-D71E-49EF-87D5-528B6ACBEF3D}"/>
              </a:ext>
            </a:extLst>
          </p:cNvPr>
          <p:cNvSpPr txBox="1"/>
          <p:nvPr/>
        </p:nvSpPr>
        <p:spPr>
          <a:xfrm>
            <a:off x="3048000" y="80414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cap="all" dirty="0"/>
              <a:t>Convenience</a:t>
            </a:r>
            <a:r>
              <a:rPr lang="en-US" sz="2800" cap="all" dirty="0">
                <a:solidFill>
                  <a:srgbClr val="30ACEC"/>
                </a:solidFill>
              </a:rPr>
              <a:t> </a:t>
            </a:r>
            <a:r>
              <a:rPr lang="en-US" sz="2800" cap="all" dirty="0"/>
              <a:t>store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A12139-873E-330A-2C46-B18AB11B6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0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726621-1EA4-23CC-8678-1B562EAA6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779F603-B669-4AD6-82F9-E09F7616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D3CE80-1855-DA2D-07D4-8A8C793FB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FEDERAL LIABILITY</a:t>
            </a:r>
          </a:p>
        </p:txBody>
      </p:sp>
      <p:pic>
        <p:nvPicPr>
          <p:cNvPr id="7" name="Graphic 6" descr="Scales of Justice">
            <a:extLst>
              <a:ext uri="{FF2B5EF4-FFF2-40B4-BE49-F238E27FC236}">
                <a16:creationId xmlns:a16="http://schemas.microsoft.com/office/drawing/2014/main" id="{06EB9094-4461-9401-4ECF-6852637C95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3999" y="1163529"/>
            <a:ext cx="4001315" cy="400131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BFD994-C2DC-4E7D-9411-C7FF7813E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C0D1FC6-352C-4C7D-825F-C4E2F6A80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1AFC2C-CD98-4478-AB71-1A864026D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118D2-C3B5-96C5-DCE5-321ABF9CE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49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2DDCE-0F0A-1F2C-24A6-2B90D2745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BF8D4-20FB-9248-D7CC-DD77D21A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016511"/>
            <a:ext cx="10560148" cy="1450757"/>
          </a:xfrm>
        </p:spPr>
        <p:txBody>
          <a:bodyPr>
            <a:noAutofit/>
          </a:bodyPr>
          <a:lstStyle/>
          <a:p>
            <a:pPr algn="ctr"/>
            <a:r>
              <a:rPr lang="en-US" sz="5600" dirty="0"/>
              <a:t>FEDERAL LIABILITY- 42 U.S.C. § 1983</a:t>
            </a:r>
            <a:br>
              <a:rPr lang="en-US" sz="5600" u="sng" dirty="0"/>
            </a:br>
            <a:endParaRPr lang="en-US" sz="5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E951D-9A8A-3178-01F6-C9ACC0B91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194" y="2046902"/>
            <a:ext cx="10058400" cy="4023360"/>
          </a:xfrm>
        </p:spPr>
        <p:txBody>
          <a:bodyPr>
            <a:normAutofit/>
          </a:bodyPr>
          <a:lstStyle/>
          <a:p>
            <a:r>
              <a:rPr lang="en-US" sz="3600" dirty="0"/>
              <a:t>Allows persons whose constitutional rights have been violated to seek monetary damages. </a:t>
            </a:r>
          </a:p>
        </p:txBody>
      </p:sp>
      <p:pic>
        <p:nvPicPr>
          <p:cNvPr id="15" name="Graphic 14" descr="Money with solid fill">
            <a:extLst>
              <a:ext uri="{FF2B5EF4-FFF2-40B4-BE49-F238E27FC236}">
                <a16:creationId xmlns:a16="http://schemas.microsoft.com/office/drawing/2014/main" id="{33394447-8DA9-7EBE-339A-C5393EDE47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0873547">
            <a:off x="2622222" y="3153555"/>
            <a:ext cx="2918413" cy="2918413"/>
          </a:xfrm>
          <a:prstGeom prst="rect">
            <a:avLst/>
          </a:prstGeom>
        </p:spPr>
      </p:pic>
      <p:pic>
        <p:nvPicPr>
          <p:cNvPr id="17" name="Graphic 16" descr="Coins outline">
            <a:extLst>
              <a:ext uri="{FF2B5EF4-FFF2-40B4-BE49-F238E27FC236}">
                <a16:creationId xmlns:a16="http://schemas.microsoft.com/office/drawing/2014/main" id="{461C3923-612E-335D-F57C-9AE258B44E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10228">
            <a:off x="5890636" y="3855232"/>
            <a:ext cx="1863941" cy="1863941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9CDFE8E-4AB9-DC31-AB3C-8EA2E9E23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91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AA3CE-A4FC-DD44-5E41-835C835D2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77B75-7E3F-2931-F9AA-3D7A72B7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600" dirty="0"/>
              <a:t>FEDERAL 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4F245-3F58-2814-A459-D9C6DBD113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/>
              <a:t>INDIVIDUAL</a:t>
            </a:r>
          </a:p>
          <a:p>
            <a:endParaRPr lang="en-US" sz="1100" u="sng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1- Violation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4D125-E5EC-C18A-443A-01AAFB6909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/>
              <a:t>MONELL</a:t>
            </a:r>
          </a:p>
          <a:p>
            <a:pPr algn="ctr"/>
            <a:endParaRPr lang="en-US" sz="1100" u="sng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1- Violation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2- Policy, practice, or custom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3- Causation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F11DB-6948-2C58-DCE3-A81021A4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07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DB783-D8D4-991A-8F93-912BE382C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600" dirty="0"/>
              <a:t>POLICY, PRACTICE OR CUSTOM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B23EC-CD1F-EA03-53A1-AC5C302CC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1- Written policy officially adopted by the municipality's lawmaking body, or;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2- Policy may be established by the showing of a single act of municipal official with final policy-making authority, or;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3- Show a pattern of omissions or failure to act on the part of the municipality which reaches the level of “gross negligence” which indicates “deliberate indifference” for individuals’ constitutional rights.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DEB0A-EC6F-FC0C-A9BE-A2D02469E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35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890305-9504-050B-36B1-BFE5D53A4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BDB7A3-37A5-AB71-FE41-DA1EBAC0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B3B730-8E11-A4B9-6072-7327B640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61558D-F732-73C4-58CE-D112B00DB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A8C2198-BC57-796F-0047-ED2687AB1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81B6E-0AB6-FA4A-EB1C-B070A7C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TYPES OF CLAIMS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EA796-C1C9-DD43-D36D-434DBFD15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9753" y="4455621"/>
            <a:ext cx="6269347" cy="123861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049B35-7389-77FA-725F-00D7E2CD8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172F230-7900-6ED7-A4DB-E777BD292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C5EA7B-5F0E-3644-CEB0-F6021FD9F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Anger Symbol with solid fill">
            <a:extLst>
              <a:ext uri="{FF2B5EF4-FFF2-40B4-BE49-F238E27FC236}">
                <a16:creationId xmlns:a16="http://schemas.microsoft.com/office/drawing/2014/main" id="{D4B39453-E74E-8EBC-47F9-41253F659A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48929" y="773004"/>
            <a:ext cx="4001315" cy="40013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F0E5B4-9EF9-0D60-9451-FC4F8F95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97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600" dirty="0"/>
              <a:t>UNREASONABLE “SEIZURE”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371601"/>
            <a:ext cx="7886700" cy="48053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endParaRPr lang="en-US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solidFill>
                  <a:schemeClr val="tx1"/>
                </a:solidFill>
              </a:rPr>
              <a:t>Mere Encounter = Nothing</a:t>
            </a:r>
            <a:endParaRPr lang="en-US" sz="360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solidFill>
                  <a:schemeClr val="tx1"/>
                </a:solidFill>
              </a:rPr>
              <a:t>Investigatory Detention = Reasonable Suspicion</a:t>
            </a:r>
            <a:endParaRPr lang="en-US" sz="360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solidFill>
                  <a:schemeClr val="tx1"/>
                </a:solidFill>
              </a:rPr>
              <a:t>Arrest = Probable Cause</a:t>
            </a:r>
          </a:p>
          <a:p>
            <a:pPr marL="0" indent="0">
              <a:buNone/>
              <a:defRPr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0F97F-585B-EF57-A3E1-D9495FD78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DE1D-2ACF-4D80-A89A-1AE3CBFBF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600" dirty="0"/>
              <a:t>UNREASONABLE “SEIZURE”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79A62-CAFD-4F24-AC71-A2E6788FD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WARRANT ALWAYS PREFERRED!</a:t>
            </a:r>
            <a:br>
              <a:rPr lang="en-US" sz="3600" dirty="0"/>
            </a:br>
            <a:endParaRPr lang="en-US" sz="3600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3600" dirty="0"/>
              <a:t>Consent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3600" dirty="0"/>
              <a:t>Hot Pursuit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3600" dirty="0"/>
              <a:t>Exigent Circumstances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3600" dirty="0"/>
              <a:t>Community Caretaking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3600" dirty="0"/>
              <a:t>Domestic Violence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E9B66-5F50-4551-8487-F98F5F50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4F86F-A4E1-4EA8-A04E-57DAB604C20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703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41550" y="811720"/>
            <a:ext cx="7054850" cy="995363"/>
          </a:xfrm>
        </p:spPr>
        <p:txBody>
          <a:bodyPr/>
          <a:lstStyle/>
          <a:p>
            <a:pPr algn="ctr">
              <a:defRPr/>
            </a:pPr>
            <a:r>
              <a:rPr lang="en-US" altLang="en-US" sz="5400" dirty="0"/>
              <a:t>UNLAWFUL ARREST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133856" y="1807083"/>
            <a:ext cx="10363200" cy="10668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altLang="en-US" sz="3600" dirty="0">
                <a:solidFill>
                  <a:schemeClr val="tx1"/>
                </a:solidFill>
              </a:rPr>
              <a:t>Did probable cause exist at the time of arrest to support the arrest?</a:t>
            </a:r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2362200" y="2792413"/>
          <a:ext cx="6934200" cy="361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6652260" imgH="4677156" progId="MS_ClipArt_Gallery.2">
                  <p:embed/>
                </p:oleObj>
              </mc:Choice>
              <mc:Fallback>
                <p:oleObj name="Clip" r:id="rId3" imgW="6652260" imgH="4677156" progId="MS_ClipArt_Gallery.2">
                  <p:embed/>
                  <p:pic>
                    <p:nvPicPr>
                      <p:cNvPr id="317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792413"/>
                        <a:ext cx="6934200" cy="3611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4550FA-F897-C1CA-20E2-7CEF0246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BD2598-7161-CD1F-BE43-6CC259128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BE094-33B7-F588-3B01-628F9FC20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349" y="281698"/>
            <a:ext cx="12003651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GOVERNMENTAL TORT LIABILITY</a:t>
            </a:r>
            <a:br>
              <a:rPr lang="en-US" dirty="0"/>
            </a:br>
            <a:r>
              <a:rPr lang="en-US" sz="4900" dirty="0"/>
              <a:t> </a:t>
            </a:r>
            <a:r>
              <a:rPr lang="en-US" sz="4900" b="1" dirty="0"/>
              <a:t>WHAT TO KNOW AND WHAT TO WATCH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1E7148-C533-2A2F-803D-C59C46525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5041" y="4227781"/>
            <a:ext cx="9144000" cy="2387599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2000" b="1" dirty="0">
                <a:latin typeface="+mn-lt"/>
              </a:rPr>
              <a:t>David J. MacMain, Esq</a:t>
            </a:r>
            <a:r>
              <a:rPr lang="en-US" sz="2000" dirty="0">
                <a:latin typeface="+mn-lt"/>
              </a:rPr>
              <a:t>. </a:t>
            </a:r>
            <a:br>
              <a:rPr lang="en-US" sz="2000" dirty="0">
                <a:latin typeface="+mn-lt"/>
              </a:rPr>
            </a:br>
            <a:r>
              <a:rPr lang="en-US" sz="2000" b="1" dirty="0">
                <a:latin typeface="+mn-lt"/>
              </a:rPr>
              <a:t>MacMain Leinhauser PC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West Chester, Pennsylvania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dmacmain@macmainlaw.com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484-318-7106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www.macmainlaw.com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E5ED57-C09B-9049-C2CC-119EA3B18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0" y="4227781"/>
            <a:ext cx="3778195" cy="167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95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43329" y="808037"/>
            <a:ext cx="7269163" cy="9017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n-US" sz="5600" dirty="0"/>
              <a:t>ARREST WARRANT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729722"/>
              </p:ext>
            </p:extLst>
          </p:nvPr>
        </p:nvGraphicFramePr>
        <p:xfrm>
          <a:off x="6636445" y="1965325"/>
          <a:ext cx="4083050" cy="408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351776" imgH="9544507" progId="MS_ClipArt_Gallery.2">
                  <p:embed/>
                </p:oleObj>
              </mc:Choice>
              <mc:Fallback>
                <p:oleObj name="Clip" r:id="rId3" imgW="7351776" imgH="9544507" progId="MS_ClipArt_Gallery.2">
                  <p:embed/>
                  <p:pic>
                    <p:nvPicPr>
                      <p:cNvPr id="399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6445" y="1965325"/>
                        <a:ext cx="4083050" cy="408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Text Box 4"/>
          <p:cNvSpPr txBox="1">
            <a:spLocks noChangeArrowheads="1"/>
          </p:cNvSpPr>
          <p:nvPr/>
        </p:nvSpPr>
        <p:spPr bwMode="auto">
          <a:xfrm rot="403800">
            <a:off x="7344469" y="2862534"/>
            <a:ext cx="266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chemeClr val="bg2">
                    <a:lumMod val="50000"/>
                  </a:schemeClr>
                </a:solidFill>
                <a:latin typeface="Segoe Script" panose="030B0504020000000003" pitchFamily="66" charset="0"/>
              </a:rPr>
              <a:t>Warrant for the arrest of John Doe</a:t>
            </a:r>
            <a:endParaRPr lang="en-US" altLang="en-US" sz="2800" dirty="0">
              <a:solidFill>
                <a:schemeClr val="bg2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891383" y="2687556"/>
            <a:ext cx="4953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i="0" dirty="0">
                <a:latin typeface="+mn-lt"/>
              </a:rPr>
              <a:t>If the arrest is made pursuant to a warrant, officers are insulated from liability.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521D2F-0DD7-91B5-9008-0991817D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27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16570" y="-329821"/>
            <a:ext cx="8854059" cy="2133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000" dirty="0">
                <a:latin typeface="+mn-lt"/>
              </a:rPr>
              <a:t>Plaintiff must prove more than negligence or that “the wrong guy was arrested”</a:t>
            </a:r>
          </a:p>
        </p:txBody>
      </p:sp>
      <p:graphicFrame>
        <p:nvGraphicFramePr>
          <p:cNvPr id="327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46532"/>
              </p:ext>
            </p:extLst>
          </p:nvPr>
        </p:nvGraphicFramePr>
        <p:xfrm>
          <a:off x="2142091" y="2352866"/>
          <a:ext cx="7907818" cy="3459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4955134" imgH="1798625" progId="MS_ClipArt_Gallery.2">
                  <p:embed/>
                </p:oleObj>
              </mc:Choice>
              <mc:Fallback>
                <p:oleObj name="Clip" r:id="rId3" imgW="4955134" imgH="1798625" progId="MS_ClipArt_Gallery.2">
                  <p:embed/>
                  <p:pic>
                    <p:nvPicPr>
                      <p:cNvPr id="327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091" y="2352866"/>
                        <a:ext cx="7907818" cy="3459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93EC90-2CEE-6583-DBBB-23F9116A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56588" y="109728"/>
            <a:ext cx="8878824" cy="162763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000" dirty="0">
                <a:latin typeface="+mn-lt"/>
              </a:rPr>
              <a:t>Acquittal and/or dismissal of charges in the underlying criminal matter is irrelevant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6557772" y="2529840"/>
            <a:ext cx="3977640" cy="2438400"/>
          </a:xfrm>
        </p:spPr>
        <p:txBody>
          <a:bodyPr>
            <a:noAutofit/>
          </a:bodyPr>
          <a:lstStyle/>
          <a:p>
            <a:pPr marL="182880" indent="-182880" algn="ctr">
              <a:buNone/>
              <a:defRPr/>
            </a:pPr>
            <a:r>
              <a:rPr lang="en-US" altLang="en-US" sz="3600" i="1" dirty="0"/>
              <a:t>“The Constitution does not guarantee that only the guilty will be arrested.”</a:t>
            </a:r>
          </a:p>
        </p:txBody>
      </p:sp>
      <p:graphicFrame>
        <p:nvGraphicFramePr>
          <p:cNvPr id="337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885833"/>
              </p:ext>
            </p:extLst>
          </p:nvPr>
        </p:nvGraphicFramePr>
        <p:xfrm>
          <a:off x="2017776" y="2117372"/>
          <a:ext cx="457200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6387084" imgH="7590434" progId="MS_ClipArt_Gallery.2">
                  <p:embed/>
                </p:oleObj>
              </mc:Choice>
              <mc:Fallback>
                <p:oleObj name="Clip" r:id="rId3" imgW="6387084" imgH="7590434" progId="MS_ClipArt_Gallery.2">
                  <p:embed/>
                  <p:pic>
                    <p:nvPicPr>
                      <p:cNvPr id="337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776" y="2117372"/>
                        <a:ext cx="457200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F70C93-B566-0B24-5B38-AABC5F22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610138" y="219456"/>
            <a:ext cx="8770366" cy="15382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n-US" sz="5600" dirty="0"/>
              <a:t>APPROVAL BY PROSECUTOR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512" y="2260664"/>
            <a:ext cx="11378184" cy="3048000"/>
          </a:xfrm>
        </p:spPr>
        <p:txBody>
          <a:bodyPr/>
          <a:lstStyle/>
          <a:p>
            <a:pPr marL="342906" indent="-342906" defTabSz="457207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dirty="0"/>
          </a:p>
          <a:p>
            <a:pPr marL="0" indent="0" algn="ctr" defTabSz="457207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3600" dirty="0"/>
              <a:t>If the arrest is pre-approved by a prosecutor, officers are insulated from liability.   </a:t>
            </a:r>
            <a:br>
              <a:rPr lang="en-US" sz="3600" dirty="0"/>
            </a:br>
            <a:r>
              <a:rPr lang="en-US" sz="3600" u="sng" dirty="0"/>
              <a:t>Kelly v. Carlisle</a:t>
            </a:r>
            <a:r>
              <a:rPr lang="en-US" sz="3600" dirty="0"/>
              <a:t>, 622 F.3d 248 (3</a:t>
            </a:r>
            <a:r>
              <a:rPr lang="en-US" sz="3600" baseline="30000" dirty="0"/>
              <a:t>rd</a:t>
            </a:r>
            <a:r>
              <a:rPr lang="en-US" sz="3600" dirty="0"/>
              <a:t> Cir. 2010)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021AB7-6F94-5D58-49DE-143118A9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65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-504286" y="276520"/>
            <a:ext cx="13200572" cy="14620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n-US" sz="5600" dirty="0"/>
              <a:t>RELEASE-DISMISSAL AGREEMENTS</a:t>
            </a:r>
          </a:p>
        </p:txBody>
      </p:sp>
      <p:graphicFrame>
        <p:nvGraphicFramePr>
          <p:cNvPr id="419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533901"/>
              </p:ext>
            </p:extLst>
          </p:nvPr>
        </p:nvGraphicFramePr>
        <p:xfrm>
          <a:off x="3264408" y="1887785"/>
          <a:ext cx="5358384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3192463" imgH="3749675" progId="MS_ClipArt_Gallery.2">
                  <p:embed/>
                </p:oleObj>
              </mc:Choice>
              <mc:Fallback>
                <p:oleObj name="Clip" r:id="rId3" imgW="3192463" imgH="3749675" progId="MS_ClipArt_Gallery.2">
                  <p:embed/>
                  <p:pic>
                    <p:nvPicPr>
                      <p:cNvPr id="419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408" y="1887785"/>
                        <a:ext cx="5358384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 Box 4"/>
          <p:cNvSpPr txBox="1">
            <a:spLocks noChangeArrowheads="1"/>
          </p:cNvSpPr>
          <p:nvPr/>
        </p:nvSpPr>
        <p:spPr bwMode="auto">
          <a:xfrm rot="21342637">
            <a:off x="4242816" y="2945034"/>
            <a:ext cx="370636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Segoe Script" panose="030B0504020000000003" pitchFamily="66" charset="0"/>
              </a:rPr>
              <a:t>We do hereby release the municipality of ..</a:t>
            </a:r>
            <a:endParaRPr lang="en-US" altLang="en-US" sz="3600" i="0" dirty="0">
              <a:solidFill>
                <a:schemeClr val="bg2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D5C95B-7F46-BFA3-CA8C-2C5BB3B84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54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947235"/>
            <a:ext cx="7772400" cy="85248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5600" dirty="0"/>
              <a:t>USE OF FORCE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1696212" y="2281550"/>
            <a:ext cx="8799576" cy="2667000"/>
          </a:xfrm>
        </p:spPr>
        <p:txBody>
          <a:bodyPr>
            <a:noAutofit/>
          </a:bodyPr>
          <a:lstStyle/>
          <a:p>
            <a:pPr marL="182880" indent="-182880" algn="ctr">
              <a:buNone/>
              <a:defRPr/>
            </a:pPr>
            <a:r>
              <a:rPr lang="en-US" altLang="en-US" sz="4000" dirty="0"/>
              <a:t>	</a:t>
            </a:r>
            <a:r>
              <a:rPr lang="en-US" altLang="en-US" sz="3600" dirty="0"/>
              <a:t>Whether an officer’s use of force was unnecessary and excessive is determined under an </a:t>
            </a:r>
            <a:r>
              <a:rPr lang="en-US" altLang="en-US" sz="3600" u="sng" dirty="0"/>
              <a:t>objective</a:t>
            </a:r>
            <a:r>
              <a:rPr lang="en-US" altLang="en-US" sz="3600" dirty="0"/>
              <a:t> </a:t>
            </a:r>
            <a:r>
              <a:rPr lang="en-US" altLang="en-US" sz="3600" u="sng" dirty="0"/>
              <a:t>reasonableness</a:t>
            </a:r>
            <a:r>
              <a:rPr lang="en-US" altLang="en-US" sz="3600" dirty="0"/>
              <a:t> test which is based upon </a:t>
            </a:r>
            <a:r>
              <a:rPr lang="en-US" altLang="en-US" sz="3600" u="sng" dirty="0"/>
              <a:t>totality</a:t>
            </a:r>
            <a:r>
              <a:rPr lang="en-US" altLang="en-US" sz="3600" dirty="0"/>
              <a:t> </a:t>
            </a:r>
            <a:r>
              <a:rPr lang="en-US" altLang="en-US" sz="3600" u="sng" dirty="0"/>
              <a:t>of the circumstances.</a:t>
            </a:r>
          </a:p>
        </p:txBody>
      </p:sp>
      <p:sp>
        <p:nvSpPr>
          <p:cNvPr id="46084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8496300" y="6475121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B917A6-1C55-4285-B085-3090A378A8FF}" type="slidenum">
              <a:rPr lang="en-US" altLang="en-US" sz="2000"/>
              <a:pPr/>
              <a:t>24</a:t>
            </a:fld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28918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-208788" y="303460"/>
            <a:ext cx="12609576" cy="1447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n-US" sz="5600" dirty="0"/>
              <a:t>IN DETERMINING THE REASONABLENESS</a:t>
            </a:r>
            <a:br>
              <a:rPr lang="en-US" altLang="en-US" sz="5600" dirty="0"/>
            </a:br>
            <a:r>
              <a:rPr lang="en-US" altLang="en-US" sz="5600" dirty="0"/>
              <a:t>OF FORCE, THE FACT FINDER CONSIDERS: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248156" y="2116385"/>
            <a:ext cx="9695688" cy="4343400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n-US" sz="3600" dirty="0"/>
              <a:t>Whether the suspect poses an immediate threat to the safety of the officer or others;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n-US" sz="3600" dirty="0"/>
              <a:t>Whether the suspect is actively resisting arrest;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n-US" sz="3600" dirty="0"/>
              <a:t>Extent of injury inflicted; and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n-US" sz="3600" dirty="0"/>
              <a:t>The relationship between the need and amount of force used.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642075-99AA-61CB-234E-8D05817E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39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212849" y="503237"/>
            <a:ext cx="7269163" cy="1325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n-US" sz="5400" dirty="0"/>
              <a:t>PERCEPTION VIDEO</a:t>
            </a:r>
            <a:br>
              <a:rPr lang="en-US" altLang="en-US" sz="5400" dirty="0"/>
            </a:br>
            <a:r>
              <a:rPr lang="en-US" altLang="en-US" sz="2800" dirty="0"/>
              <a:t>DAD IN CAR</a:t>
            </a:r>
          </a:p>
        </p:txBody>
      </p:sp>
      <p:pic>
        <p:nvPicPr>
          <p:cNvPr id="5" name="Percpetion Video - Dad and Girl">
            <a:hlinkClick r:id="" action="ppaction://media"/>
            <a:extLst>
              <a:ext uri="{FF2B5EF4-FFF2-40B4-BE49-F238E27FC236}">
                <a16:creationId xmlns:a16="http://schemas.microsoft.com/office/drawing/2014/main" id="{B9751F10-CA51-46FC-9A64-8A50BB1E88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2413" y="1828800"/>
            <a:ext cx="5802312" cy="4351338"/>
          </a:xfrm>
        </p:spPr>
      </p:pic>
      <p:sp>
        <p:nvSpPr>
          <p:cNvPr id="45060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9982200" y="639516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37C543-C0D6-424B-A9B6-0580DB74A935}" type="slidenum">
              <a:rPr lang="en-US" altLang="en-US" sz="3200" i="0">
                <a:solidFill>
                  <a:schemeClr val="bg2">
                    <a:lumMod val="75000"/>
                  </a:schemeClr>
                </a:solidFill>
                <a:latin typeface="Century Schoolbook" panose="02040604050505020304" pitchFamily="18" charset="0"/>
              </a:rPr>
              <a:pPr/>
              <a:t>26</a:t>
            </a:fld>
            <a:endParaRPr lang="en-US" altLang="en-US" sz="3200" i="0" dirty="0">
              <a:solidFill>
                <a:schemeClr val="bg2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51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49D0-B3F9-ED30-4A0D-89B07AA6D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600" dirty="0"/>
              <a:t>WORDS MATTER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A6A5267-133E-39AE-D746-34146EE7AB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0533884"/>
              </p:ext>
            </p:extLst>
          </p:nvPr>
        </p:nvGraphicFramePr>
        <p:xfrm>
          <a:off x="4151059" y="1873695"/>
          <a:ext cx="4087685" cy="4280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5585A-C3EE-0EBF-8691-983CBB57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0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162866" y="896937"/>
            <a:ext cx="7269163" cy="9286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5600" dirty="0">
                <a:solidFill>
                  <a:schemeClr val="tx1"/>
                </a:solidFill>
              </a:rPr>
              <a:t>TASER VIDEO</a:t>
            </a:r>
          </a:p>
        </p:txBody>
      </p:sp>
      <p:pic>
        <p:nvPicPr>
          <p:cNvPr id="5" name="PSP Taser">
            <a:hlinkClick r:id="" action="ppaction://media"/>
            <a:extLst>
              <a:ext uri="{FF2B5EF4-FFF2-40B4-BE49-F238E27FC236}">
                <a16:creationId xmlns:a16="http://schemas.microsoft.com/office/drawing/2014/main" id="{083B4503-8371-472A-8B17-723BD56510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8964" y="1825625"/>
            <a:ext cx="5934075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03FD3-151C-C88B-92F2-FE46BD16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1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F069-B25E-9A76-FBEE-3A7A7B8D2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600" dirty="0"/>
              <a:t>PRESENTATION OVERVIEW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FA4CA5C-B9C5-F955-13C5-BEADA38BB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854258"/>
              </p:ext>
            </p:extLst>
          </p:nvPr>
        </p:nvGraphicFramePr>
        <p:xfrm>
          <a:off x="1899137" y="1892105"/>
          <a:ext cx="9805183" cy="4269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7C44CB-D218-780F-3F85-BD5569E89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23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rah Varjassy Facebook">
            <a:hlinkClick r:id="" action="ppaction://media"/>
            <a:extLst>
              <a:ext uri="{FF2B5EF4-FFF2-40B4-BE49-F238E27FC236}">
                <a16:creationId xmlns:a16="http://schemas.microsoft.com/office/drawing/2014/main" id="{A87D2473-16BF-479B-AEE4-7D6FE465EF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1801" y="1099428"/>
            <a:ext cx="5930673" cy="46591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B8D8F-69C4-491C-BB65-BC13743B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4F86F-A4E1-4EA8-A04E-57DAB604C20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9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1E783EB0-4A46-4AD7-B326-2220789F1A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5600" dirty="0"/>
              <a:t>POLICE PURSUIT</a:t>
            </a:r>
          </a:p>
        </p:txBody>
      </p:sp>
      <p:graphicFrame>
        <p:nvGraphicFramePr>
          <p:cNvPr id="41987" name="Object 3">
            <a:extLst>
              <a:ext uri="{FF2B5EF4-FFF2-40B4-BE49-F238E27FC236}">
                <a16:creationId xmlns:a16="http://schemas.microsoft.com/office/drawing/2014/main" id="{D0AF16F2-C312-4251-B713-FEA1B01108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435413"/>
              </p:ext>
            </p:extLst>
          </p:nvPr>
        </p:nvGraphicFramePr>
        <p:xfrm>
          <a:off x="1097280" y="2058037"/>
          <a:ext cx="5087056" cy="189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6329477" imgH="2464308" progId="MS_ClipArt_Gallery.2">
                  <p:embed/>
                </p:oleObj>
              </mc:Choice>
              <mc:Fallback>
                <p:oleObj name="Clip" r:id="rId4" imgW="6329477" imgH="2464308" progId="MS_ClipArt_Gallery.2">
                  <p:embed/>
                  <p:pic>
                    <p:nvPicPr>
                      <p:cNvPr id="41987" name="Object 3">
                        <a:extLst>
                          <a:ext uri="{FF2B5EF4-FFF2-40B4-BE49-F238E27FC236}">
                            <a16:creationId xmlns:a16="http://schemas.microsoft.com/office/drawing/2014/main" id="{D0AF16F2-C312-4251-B713-FEA1B01108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7280" y="2058037"/>
                        <a:ext cx="5087056" cy="1893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4">
            <a:extLst>
              <a:ext uri="{FF2B5EF4-FFF2-40B4-BE49-F238E27FC236}">
                <a16:creationId xmlns:a16="http://schemas.microsoft.com/office/drawing/2014/main" id="{4F788993-F99E-42AC-9CFC-359D4AF116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258446"/>
              </p:ext>
            </p:extLst>
          </p:nvPr>
        </p:nvGraphicFramePr>
        <p:xfrm>
          <a:off x="6542839" y="3705665"/>
          <a:ext cx="4416425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6545263" imgH="1706563" progId="MS_ClipArt_Gallery.2">
                  <p:embed/>
                </p:oleObj>
              </mc:Choice>
              <mc:Fallback>
                <p:oleObj name="Clip" r:id="rId6" imgW="6545263" imgH="1706563" progId="MS_ClipArt_Gallery.2">
                  <p:embed/>
                  <p:pic>
                    <p:nvPicPr>
                      <p:cNvPr id="41988" name="Object 4">
                        <a:extLst>
                          <a:ext uri="{FF2B5EF4-FFF2-40B4-BE49-F238E27FC236}">
                            <a16:creationId xmlns:a16="http://schemas.microsoft.com/office/drawing/2014/main" id="{4F788993-F99E-42AC-9CFC-359D4AF116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2839" y="3705665"/>
                        <a:ext cx="4416425" cy="153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6C5239-6BD5-4E90-94A6-2AFA1FF6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4F86F-A4E1-4EA8-A04E-57DAB604C20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BBF08974-609C-4696-B41B-57AA306D6F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2197" y="513471"/>
            <a:ext cx="10920046" cy="1371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5600" dirty="0"/>
              <a:t>CLAIMS ARISING FROM DETENTION AT POLICE STATION</a:t>
            </a:r>
          </a:p>
        </p:txBody>
      </p:sp>
      <p:graphicFrame>
        <p:nvGraphicFramePr>
          <p:cNvPr id="48131" name="Object 3">
            <a:extLst>
              <a:ext uri="{FF2B5EF4-FFF2-40B4-BE49-F238E27FC236}">
                <a16:creationId xmlns:a16="http://schemas.microsoft.com/office/drawing/2014/main" id="{3C357110-9AF8-48D3-A5C7-8BE96C4333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33700" y="2209801"/>
          <a:ext cx="6477000" cy="363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6963156" imgH="4627778" progId="MS_ClipArt_Gallery.2">
                  <p:embed/>
                </p:oleObj>
              </mc:Choice>
              <mc:Fallback>
                <p:oleObj name="Clip" r:id="rId3" imgW="6963156" imgH="4627778" progId="MS_ClipArt_Gallery.2">
                  <p:embed/>
                  <p:pic>
                    <p:nvPicPr>
                      <p:cNvPr id="48131" name="Object 3">
                        <a:extLst>
                          <a:ext uri="{FF2B5EF4-FFF2-40B4-BE49-F238E27FC236}">
                            <a16:creationId xmlns:a16="http://schemas.microsoft.com/office/drawing/2014/main" id="{3C357110-9AF8-48D3-A5C7-8BE96C4333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700" y="2209801"/>
                        <a:ext cx="6477000" cy="363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9E0FED-9FD4-4940-A4CB-80F15EED0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4F86F-A4E1-4EA8-A04E-57DAB604C20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1124369-2BDB-4BB3-B770-BCD3087BF0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319019"/>
            <a:ext cx="10058400" cy="145075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5600" dirty="0"/>
              <a:t>DENIAL OF MEDICAL ATTENTION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A90CD267-532C-4394-91CC-8D471A215F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2331" y="4717928"/>
            <a:ext cx="11408337" cy="2057400"/>
          </a:xfrm>
        </p:spPr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US" dirty="0"/>
              <a:t>   </a:t>
            </a:r>
            <a:r>
              <a:rPr lang="en-US" sz="3500" dirty="0">
                <a:solidFill>
                  <a:schemeClr val="tx1"/>
                </a:solidFill>
              </a:rPr>
              <a:t>Arrestee must prove that he had a “serious” medical need and that the officers were deliberately indifferent to this serious medical need.</a:t>
            </a: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1D045A10-9AAA-464B-BE5A-A9A29517F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590800"/>
            <a:ext cx="838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51C9BCD2-2C38-478E-8083-705C2D3A8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133600"/>
            <a:ext cx="22098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D7572356-CFA8-4EB7-9A37-67722C08B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124200"/>
            <a:ext cx="1295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49159" name="Object 11">
            <a:extLst>
              <a:ext uri="{FF2B5EF4-FFF2-40B4-BE49-F238E27FC236}">
                <a16:creationId xmlns:a16="http://schemas.microsoft.com/office/drawing/2014/main" id="{1721BF7F-5728-4561-9801-23B52D58D8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944523"/>
              </p:ext>
            </p:extLst>
          </p:nvPr>
        </p:nvGraphicFramePr>
        <p:xfrm>
          <a:off x="4836942" y="1835272"/>
          <a:ext cx="3127717" cy="2882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3276600" imgH="3459163" progId="MS_ClipArt_Gallery.2">
                  <p:embed/>
                </p:oleObj>
              </mc:Choice>
              <mc:Fallback>
                <p:oleObj name="Clip" r:id="rId3" imgW="3276600" imgH="3459163" progId="MS_ClipArt_Gallery.2">
                  <p:embed/>
                  <p:pic>
                    <p:nvPicPr>
                      <p:cNvPr id="49159" name="Object 11">
                        <a:extLst>
                          <a:ext uri="{FF2B5EF4-FFF2-40B4-BE49-F238E27FC236}">
                            <a16:creationId xmlns:a16="http://schemas.microsoft.com/office/drawing/2014/main" id="{1721BF7F-5728-4561-9801-23B52D58D8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6942" y="1835272"/>
                        <a:ext cx="3127717" cy="2882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411790-8C0D-48B6-B297-3BA8D6EBB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4F86F-A4E1-4EA8-A04E-57DAB604C20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ACACEEC2-CE6C-4A86-9424-68101050A9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5600" dirty="0"/>
              <a:t>FAILURE TO PREVENT SUICIDE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F91F210-B091-4826-B3D4-2F8E5E4A58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2193572"/>
            <a:ext cx="9605889" cy="3810000"/>
          </a:xfrm>
        </p:spPr>
        <p:txBody>
          <a:bodyPr>
            <a:normAutofit/>
          </a:bodyPr>
          <a:lstStyle/>
          <a:p>
            <a:pPr algn="ctr">
              <a:buFont typeface="Monotype Sorts" pitchFamily="2" charset="2"/>
              <a:buNone/>
              <a:defRPr/>
            </a:pPr>
            <a:r>
              <a:rPr lang="en-US" sz="3500" dirty="0"/>
              <a:t>   Plaintiff must show that police officials “knew or should have known” of the decedent’s suicidal intent and were either “reckless or intentionally indifferent” to that knowledge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46BD0-F008-4688-B85E-9CFB6044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4F86F-A4E1-4EA8-A04E-57DAB604C20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CD9B8-3A17-4A1E-9A3E-5222E9C8F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5600" dirty="0"/>
              <a:t>“HOT” ISSUES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C1D5B-3923-45F3-A6F6-6314ADC12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083" y="1252729"/>
            <a:ext cx="10058400" cy="4023360"/>
          </a:xfrm>
        </p:spPr>
        <p:txBody>
          <a:bodyPr>
            <a:noAutofit/>
          </a:bodyPr>
          <a:lstStyle/>
          <a:p>
            <a:pPr algn="ctr">
              <a:defRPr/>
            </a:pPr>
            <a:endParaRPr lang="en-US" sz="360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3600" dirty="0"/>
              <a:t>ADA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3600" dirty="0"/>
              <a:t>Suicide by Cop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3600" dirty="0"/>
              <a:t>Mental Health/Special Needs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3600" dirty="0"/>
              <a:t>Eradication or elimination of immunity?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3600" dirty="0"/>
              <a:t>No knock warrants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3600" dirty="0"/>
              <a:t>Choke-holds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3D944-2675-4E04-8B0D-87291EB3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4F86F-A4E1-4EA8-A04E-57DAB604C20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5F05FF65-F87F-478E-89AF-2C59CAA4E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9775" y="301229"/>
            <a:ext cx="7886700" cy="1325563"/>
          </a:xfrm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5600" dirty="0">
                <a:solidFill>
                  <a:schemeClr val="tx1"/>
                </a:solidFill>
              </a:rPr>
              <a:t>QUALIFIED IMMUNITY</a:t>
            </a:r>
            <a:endParaRPr lang="en-US" sz="5600" dirty="0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54636686-5D30-460C-A99B-B340010F2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19675" y="1988835"/>
            <a:ext cx="4876800" cy="762000"/>
          </a:xfrm>
        </p:spPr>
        <p:txBody>
          <a:bodyPr>
            <a:normAutofit/>
          </a:bodyPr>
          <a:lstStyle/>
          <a:p>
            <a:pPr algn="ctr">
              <a:buFont typeface="Monotype Sorts" pitchFamily="2" charset="2"/>
              <a:buNone/>
              <a:defRPr/>
            </a:pPr>
            <a:r>
              <a:rPr lang="en-US" sz="3800" b="1" dirty="0">
                <a:solidFill>
                  <a:schemeClr val="tx1"/>
                </a:solidFill>
              </a:rPr>
              <a:t>“Good-Faith Defense”</a:t>
            </a:r>
          </a:p>
        </p:txBody>
      </p:sp>
      <p:graphicFrame>
        <p:nvGraphicFramePr>
          <p:cNvPr id="66564" name="Object 4">
            <a:extLst>
              <a:ext uri="{FF2B5EF4-FFF2-40B4-BE49-F238E27FC236}">
                <a16:creationId xmlns:a16="http://schemas.microsoft.com/office/drawing/2014/main" id="{E3DEDB1E-BBD6-48A2-A1A7-75C2A94700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174313"/>
              </p:ext>
            </p:extLst>
          </p:nvPr>
        </p:nvGraphicFramePr>
        <p:xfrm>
          <a:off x="1786971" y="2209800"/>
          <a:ext cx="1736613" cy="3853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2024482" imgH="5072177" progId="MS_ClipArt_Gallery.2">
                  <p:embed/>
                </p:oleObj>
              </mc:Choice>
              <mc:Fallback>
                <p:oleObj name="Clip" r:id="rId3" imgW="2024482" imgH="5072177" progId="MS_ClipArt_Gallery.2">
                  <p:embed/>
                  <p:pic>
                    <p:nvPicPr>
                      <p:cNvPr id="66564" name="Object 4">
                        <a:extLst>
                          <a:ext uri="{FF2B5EF4-FFF2-40B4-BE49-F238E27FC236}">
                            <a16:creationId xmlns:a16="http://schemas.microsoft.com/office/drawing/2014/main" id="{E3DEDB1E-BBD6-48A2-A1A7-75C2A94700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6971" y="2209800"/>
                        <a:ext cx="1736613" cy="3853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5" name="Object 5">
            <a:extLst>
              <a:ext uri="{FF2B5EF4-FFF2-40B4-BE49-F238E27FC236}">
                <a16:creationId xmlns:a16="http://schemas.microsoft.com/office/drawing/2014/main" id="{C7DB028C-BCB9-4126-BF44-04A965F93B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391366"/>
              </p:ext>
            </p:extLst>
          </p:nvPr>
        </p:nvGraphicFramePr>
        <p:xfrm>
          <a:off x="675250" y="2209800"/>
          <a:ext cx="3073418" cy="3215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847649" imgH="1159459" progId="MS_ClipArt_Gallery.2">
                  <p:embed/>
                </p:oleObj>
              </mc:Choice>
              <mc:Fallback>
                <p:oleObj name="Clip" r:id="rId5" imgW="847649" imgH="1159459" progId="MS_ClipArt_Gallery.2">
                  <p:embed/>
                  <p:pic>
                    <p:nvPicPr>
                      <p:cNvPr id="66565" name="Object 5">
                        <a:extLst>
                          <a:ext uri="{FF2B5EF4-FFF2-40B4-BE49-F238E27FC236}">
                            <a16:creationId xmlns:a16="http://schemas.microsoft.com/office/drawing/2014/main" id="{C7DB028C-BCB9-4126-BF44-04A965F93B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250" y="2209800"/>
                        <a:ext cx="3073418" cy="32156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6" name="Text Box 6">
            <a:extLst>
              <a:ext uri="{FF2B5EF4-FFF2-40B4-BE49-F238E27FC236}">
                <a16:creationId xmlns:a16="http://schemas.microsoft.com/office/drawing/2014/main" id="{8C6A21F1-3699-4A38-AE48-5174A919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044" y="2848378"/>
            <a:ext cx="729798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n"/>
              <a:defRPr sz="32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–"/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i="0" dirty="0">
                <a:latin typeface="+mn-lt"/>
              </a:rPr>
              <a:t>“…shielded from liability for civil damages insofar as their conduct does not violate clearly established statutory or constitutional rights of which a reasonable person would have known”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4CC546-6601-4082-8055-B39981EF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4F86F-A4E1-4EA8-A04E-57DAB604C20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1418" y="814754"/>
            <a:ext cx="7269163" cy="928688"/>
          </a:xfrm>
        </p:spPr>
        <p:txBody>
          <a:bodyPr>
            <a:noAutofit/>
          </a:bodyPr>
          <a:lstStyle/>
          <a:p>
            <a:pPr algn="ctr" defTabSz="457207">
              <a:defRPr/>
            </a:pPr>
            <a:r>
              <a:rPr lang="en-US" sz="5600" dirty="0"/>
              <a:t>SOCIAL MEDIA</a:t>
            </a:r>
          </a:p>
        </p:txBody>
      </p:sp>
      <p:pic>
        <p:nvPicPr>
          <p:cNvPr id="9421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22" y="1887782"/>
            <a:ext cx="4530578" cy="43685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6E1C2-7232-DC77-DEF8-B6713F881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05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33DA0B-BBCF-D651-A100-5AEA68AC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3A3844-4516-94D6-2EEF-088D91444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60AAA0-66AC-4509-E545-FB6A47DA9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49540B-FDFA-1315-B08C-591A3CF1D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D5E677F-69C0-E81D-5754-C2FFB45ED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F1886-A930-F677-3D7F-1EF050E9F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83557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TOP 10 AREAS OF FOCUS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7C57D-BCE3-7E0D-69B8-59D3E8FB7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9753" y="4455621"/>
            <a:ext cx="6269347" cy="123861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131551-AF5E-9AD7-9041-1709CFB84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D65DFF1-4CAD-431B-8402-0B795031B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9BD21F-9404-8457-430F-17014F9D2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Warning outline">
            <a:extLst>
              <a:ext uri="{FF2B5EF4-FFF2-40B4-BE49-F238E27FC236}">
                <a16:creationId xmlns:a16="http://schemas.microsoft.com/office/drawing/2014/main" id="{07654520-9F64-4432-57C9-1E2B7FE138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48929" y="773004"/>
            <a:ext cx="4001315" cy="40013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C2DC4-5309-905B-550A-8BE12B1F6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84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10BF3-4F7E-42ED-5E64-CAB83BD1A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87BF-035D-C56F-77A8-9B083EB91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600" dirty="0"/>
              <a:t>1. VIRAL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63081-15C8-7286-BE9F-674CCA165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Control narrative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 No “no comment” </a:t>
            </a:r>
          </a:p>
          <a:p>
            <a:pPr marL="566928" lvl="3" indent="0">
              <a:buNone/>
            </a:pPr>
            <a:endParaRPr lang="en-US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4E433-BD63-A6CC-9B93-81C772D6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56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779F603-B669-4AD6-82F9-E09F7616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9920F-119F-F40D-946F-FE8029464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STATE TORT LIABILITY AND IMMUNITIES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3CF4B-7BF0-A79A-5919-60D39F2A8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9753" y="4455621"/>
            <a:ext cx="6269347" cy="123861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raphic 6" descr="Gavel">
            <a:extLst>
              <a:ext uri="{FF2B5EF4-FFF2-40B4-BE49-F238E27FC236}">
                <a16:creationId xmlns:a16="http://schemas.microsoft.com/office/drawing/2014/main" id="{1C2DDF90-3C64-26C4-A40B-5C5EB52178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3999" y="1163529"/>
            <a:ext cx="4001315" cy="400131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BFD994-C2DC-4E7D-9411-C7FF7813E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C0D1FC6-352C-4C7D-825F-C4E2F6A80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1AFC2C-CD98-4478-AB71-1A864026D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112BC-3B94-2217-867B-810E3965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75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13C22-0EC5-057C-C700-252511A3B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llentown News Story">
            <a:hlinkClick r:id="" action="ppaction://media"/>
            <a:extLst>
              <a:ext uri="{FF2B5EF4-FFF2-40B4-BE49-F238E27FC236}">
                <a16:creationId xmlns:a16="http://schemas.microsoft.com/office/drawing/2014/main" id="{CCC50494-B513-9651-C004-77A542B97C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8282" y="1266826"/>
            <a:ext cx="8022176" cy="44973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DBBBB-8A07-FE33-F985-448DA83F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8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13667-BCA6-35D9-55D6-42BCE898C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 descr="A person running on a sidewalk&#10;&#10;Description automatically generated with low confidence">
            <a:extLst>
              <a:ext uri="{FF2B5EF4-FFF2-40B4-BE49-F238E27FC236}">
                <a16:creationId xmlns:a16="http://schemas.microsoft.com/office/drawing/2014/main" id="{AEC9D722-CFCB-AA2A-FE8F-2CE301ED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498" y="1562100"/>
            <a:ext cx="6356060" cy="4069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538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A557E8-E640-BA8B-9524-D1B6A77A0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644866-150F-0C5A-A78D-8BAB553F9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915395"/>
            <a:ext cx="6014866" cy="482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457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C8318-8F1F-4028-BAEA-17A22C8F4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58F4-B2F5-DF3C-3061-0B1158DA3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2. FIRST AMENDMENT AUDITORS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FC210-F18C-8EEA-E8D7-15F92BF26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>
              <a:buFont typeface="Wingdings" panose="05000000000000000000" pitchFamily="2" charset="2"/>
              <a:buChar char="§"/>
            </a:pPr>
            <a:r>
              <a:rPr lang="en-US" sz="3600" dirty="0"/>
              <a:t>Videotaping Of Officers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A1148-CFCD-34C9-A1CA-F3D2D842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42</a:t>
            </a:fld>
            <a:endParaRPr lang="en-US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4144298-FFB3-249D-CD31-D376E3742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1850" y="2991644"/>
            <a:ext cx="2312678" cy="21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7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7851E-0EBA-DA0B-648D-64C05A984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A00B6-49E8-61A8-F01D-1AD84FFA1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3. MENTAL HEALTH/ADA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F0AA0-BDC3-AB7C-602F-B3DF45A65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 Arrestee/ inmate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Officers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sz="3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132EC-7014-549F-36C0-528138C0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3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F6FD9-5833-DD62-5C46-B0F1691F7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18FF4-335A-1AB2-342D-49B86C6D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4. WRONGFUL CONVICTION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18D32-671A-67E8-A73C-5908AEC30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Innocence project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Law school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Big firms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“Reform” prosecutors 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sz="3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95697-0DBF-5D6B-D6E8-D46E34B83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005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26524" y="1274065"/>
            <a:ext cx="10341864" cy="1325563"/>
          </a:xfrm>
        </p:spPr>
        <p:txBody>
          <a:bodyPr>
            <a:noAutofit/>
          </a:bodyPr>
          <a:lstStyle/>
          <a:p>
            <a:pPr lvl="2" algn="ctr" defTabSz="685800" rtl="0">
              <a:lnSpc>
                <a:spcPct val="90000"/>
              </a:lnSpc>
              <a:spcBef>
                <a:spcPct val="0"/>
              </a:spcBef>
            </a:pPr>
            <a:r>
              <a:rPr lang="en-US" sz="5600" dirty="0">
                <a:solidFill>
                  <a:schemeClr val="tx1"/>
                </a:solidFill>
                <a:latin typeface="+mj-lt"/>
              </a:rPr>
              <a:t>WHAT IS A DAY/MONTH/YEAR IN JAIL WORTH?</a:t>
            </a:r>
            <a:br>
              <a:rPr lang="en-US" sz="5400" dirty="0">
                <a:solidFill>
                  <a:schemeClr val="tx1"/>
                </a:solidFill>
                <a:latin typeface="+mj-lt"/>
              </a:rPr>
            </a:br>
            <a:endParaRPr lang="en-US" sz="5400" dirty="0">
              <a:latin typeface="+mj-lt"/>
            </a:endParaRP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4" y="2112110"/>
            <a:ext cx="6308512" cy="371690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E26494-2F36-4ACD-950B-F01A1E44C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4F86F-A4E1-4EA8-A04E-57DAB604C209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7909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C328B-3970-196C-0E16-CA5E7A1CB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326A2-E5A0-1C74-8EBF-20C0905C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743803"/>
            <a:ext cx="10753344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5. MORE SOPHISTICATED PLAINTIFF’S COUNSEL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F2ABB-AAB6-2EE9-7E13-4A94C0527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Social Justice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Lucrative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Fee shifting / 1988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5A253-F625-AFD9-92C8-F7353EED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145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5FD16-09C9-E3CF-9F2C-2FA18FBFD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1BC8D-AAF6-2DDB-8D4E-B22A54A93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743803"/>
            <a:ext cx="10753344" cy="14507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6. LITIGATION FUNDING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0378-1450-18AE-1BC6-727D48209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>
              <a:buFont typeface="Wingdings" panose="05000000000000000000" pitchFamily="2" charset="2"/>
              <a:buChar char="§"/>
            </a:pPr>
            <a:r>
              <a:rPr lang="en-US" sz="3600" dirty="0"/>
              <a:t>Discoverable ?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3600" dirty="0"/>
              <a:t>Who controls litigation ?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DAFD8-DCE1-CB72-331F-33D12205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112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5487E-5FCD-E701-15BF-EAA2F4D5C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7949-5AA2-8555-AA39-E0C6EAAF0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7. GOOD DEFENSE COUNSEL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53372-D1DA-5E20-C51C-3F053ED84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600" dirty="0"/>
              <a:t>Financial pressure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600" dirty="0"/>
              <a:t>AI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600" dirty="0"/>
              <a:t>Work-life Balance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600" dirty="0"/>
              <a:t>Billing Guidelines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600" dirty="0"/>
              <a:t>Rates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066AA-C998-480A-58A0-A9D788CFE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02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6D3F0-0E18-7822-E4AC-A331CFC9E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B955C-11F8-56F7-31DB-0F10D7B8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600" dirty="0"/>
              <a:t>STATE TORT IMMUNITY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41B65-A96A-C9E6-AD20-4C0C39CE5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liability and immunity work?</a:t>
            </a:r>
          </a:p>
          <a:p>
            <a:pPr marL="0" indent="0">
              <a:buNone/>
            </a:pPr>
            <a:r>
              <a:rPr lang="en-US" dirty="0"/>
              <a:t>	- Immune unless fits within an exception?</a:t>
            </a:r>
          </a:p>
          <a:p>
            <a:pPr marL="0" indent="0">
              <a:buNone/>
            </a:pPr>
            <a:r>
              <a:rPr lang="en-US" dirty="0"/>
              <a:t>	- Narrow areas where claims can be brought?</a:t>
            </a:r>
          </a:p>
          <a:p>
            <a:pPr marL="0" indent="0">
              <a:buNone/>
            </a:pPr>
            <a:r>
              <a:rPr lang="en-US" dirty="0"/>
              <a:t>	- Governmental function (immune vs. proprietary function (not immune)?</a:t>
            </a:r>
          </a:p>
          <a:p>
            <a:pPr marL="0" indent="0">
              <a:buNone/>
            </a:pPr>
            <a:r>
              <a:rPr lang="en-US" dirty="0"/>
              <a:t>	- Ministerial action?</a:t>
            </a:r>
          </a:p>
          <a:p>
            <a:pPr marL="0" indent="0">
              <a:buNone/>
            </a:pPr>
            <a:r>
              <a:rPr lang="en-US" dirty="0"/>
              <a:t>	- No liability for discretionary function?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BE518-33BC-79CE-902E-57383D6F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11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E68FD-F488-9044-15A8-E8AEC254A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1F847-BFA1-4C83-901D-5627A9C9D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8. RISK AVOIDANCE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6067-77E3-B283-AA5A-36B184C9C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Settle, settle, settle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Higher settlements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Less trials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Less trial lawyers 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66CAFB-654B-15F6-637E-586F3BA6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29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92DAB-3797-6189-B4CF-A2B8B3EC2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2843-336F-50CB-F87B-16BBCF5E9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9. BUILD RELATIONSHIPS AND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C314A-75D4-3D11-26B5-950BE114B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Before Crisis Hits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Community Buy-In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Different Views &amp; Perspectives 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0FB71-E244-33BF-DBCD-558D5C2A3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362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B61C3-70CC-C78A-7904-9A49EF88C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E02FC-C9D9-28E0-FFCD-405FD303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10. LEADERSHIP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6F1E6-0EE1-1E33-D39D-CDD6D857E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Chief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Supervisors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Shift Supervisors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Officers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600" dirty="0"/>
              <a:t>Future Hires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F72034-35FA-45B1-A963-12D23489E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426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41209E-2F89-C3A4-0291-A0222B73A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AD477-0607-B583-3C5A-4F2CEBE1D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349" y="281698"/>
            <a:ext cx="12003651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GOVERNMENTAL TORT LIABILITY</a:t>
            </a:r>
            <a:br>
              <a:rPr lang="en-US" dirty="0"/>
            </a:br>
            <a:r>
              <a:rPr lang="en-US" sz="4900" dirty="0"/>
              <a:t> </a:t>
            </a:r>
            <a:r>
              <a:rPr lang="en-US" sz="4900" b="1" dirty="0"/>
              <a:t>WHAT TO KNOW AND WHAT TO WATCH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376F8-31E5-52E4-D9CD-B7EEB5109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5041" y="4227781"/>
            <a:ext cx="9144000" cy="2387599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2000" b="1" dirty="0">
                <a:latin typeface="+mn-lt"/>
              </a:rPr>
              <a:t>David J. MacMain, Esq</a:t>
            </a:r>
            <a:r>
              <a:rPr lang="en-US" sz="2000" dirty="0">
                <a:latin typeface="+mn-lt"/>
              </a:rPr>
              <a:t>. </a:t>
            </a:r>
            <a:br>
              <a:rPr lang="en-US" sz="2000" dirty="0">
                <a:latin typeface="+mn-lt"/>
              </a:rPr>
            </a:br>
            <a:r>
              <a:rPr lang="en-US" sz="2000" b="1" dirty="0">
                <a:latin typeface="+mn-lt"/>
              </a:rPr>
              <a:t>MacMain Leinhauser PC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West Chester, Pennsylvania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dmacmain@macmainlaw.com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484-318-7106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www.macmainlaw.com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A5A123-F932-991F-0C84-6311760B1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0" y="4227781"/>
            <a:ext cx="3778195" cy="167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41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FFDC8-4A60-3FB6-19F2-3998E1B7A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600" dirty="0"/>
              <a:t>DAMAGES CAP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9A78D-C685-DE5E-C97D-6F8901B8E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ALASKA and ARIZONA – NO cap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COLORADO - $350,000 per claimant;  $900,000 per occurrence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CONNECTICUT – NO cap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GEORGIA - $500,000 per person; $700,000 per occurrence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MARYLAND - $400,000 per person; $800,000 per occurrence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MASSACHUSETTS - $100,000 per person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MICHIGAN – NO cap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PENNSYLVANIA  - $500,000 per occurrence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SOUTH CAROLINA - $300,000 per person; $600,000 per occurrence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43E10-E7C7-CA48-DADA-A4C0324C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06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51B4-22D4-567A-8E10-D103E7AF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600" dirty="0"/>
              <a:t>VARIOUS ISSUES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FAE24-EF2D-319E-F962-AC04F78B4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100" dirty="0"/>
              <a:t>Does purchase of insurance waive or set the cap?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100" dirty="0"/>
              <a:t>Right of subrogation / Collateral source?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100" dirty="0"/>
              <a:t>Fee-shifting/recovery of counsel fees?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100" dirty="0"/>
              <a:t>Punitive damages barred?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100" dirty="0"/>
              <a:t>Punitive damages covered and/or coverable?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100" dirty="0"/>
              <a:t>Set formula or off-set for wrongful conviction claims?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100" dirty="0"/>
              <a:t>Immunities to employee?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100" dirty="0"/>
              <a:t>What if incident occurs in another state?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100" dirty="0"/>
              <a:t>Constitutional challenges?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810C3-21C2-B58E-E236-BDCD1BD6D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90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CA1E9-CAD3-59B9-E20B-7061D184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58" y="394977"/>
            <a:ext cx="10466363" cy="1450757"/>
          </a:xfrm>
        </p:spPr>
        <p:txBody>
          <a:bodyPr>
            <a:noAutofit/>
          </a:bodyPr>
          <a:lstStyle/>
          <a:p>
            <a:pPr algn="ctr"/>
            <a:r>
              <a:rPr lang="en-US" sz="5600" dirty="0"/>
              <a:t>COMPARISON OF STATE VS. FEDERAL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20BD8-97F6-EFB7-3A5A-AFFC189E48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/>
              <a:t>PENNSYLVANIA</a:t>
            </a:r>
          </a:p>
          <a:p>
            <a:pPr algn="ctr"/>
            <a:endParaRPr lang="en-US" sz="1100" u="sng" dirty="0"/>
          </a:p>
          <a:p>
            <a:pPr algn="ctr">
              <a:buFont typeface="Courier New" panose="02070309020205020404" pitchFamily="49" charset="0"/>
              <a:buChar char="o"/>
            </a:pPr>
            <a:r>
              <a:rPr lang="en-US" sz="2800" dirty="0"/>
              <a:t>Limited to 9 exceptions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en-US" sz="2800" dirty="0"/>
              <a:t>NO recovery of fees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en-US" sz="2800" dirty="0"/>
              <a:t>Damages Cap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en-US" sz="2800" dirty="0"/>
              <a:t>NO </a:t>
            </a:r>
            <a:r>
              <a:rPr lang="en-US" sz="2800" dirty="0" err="1"/>
              <a:t>Punitives</a:t>
            </a:r>
            <a:r>
              <a:rPr lang="en-US" sz="2800" dirty="0"/>
              <a:t> 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53EF6-AE89-3D33-26AF-4273C6D6E0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/>
              <a:t>FEDERAL/§1983</a:t>
            </a:r>
          </a:p>
          <a:p>
            <a:pPr algn="ctr"/>
            <a:endParaRPr lang="en-US" sz="1100" u="sng" dirty="0"/>
          </a:p>
          <a:p>
            <a:pPr algn="ctr">
              <a:buFont typeface="Courier New" panose="02070309020205020404" pitchFamily="49" charset="0"/>
              <a:buChar char="o"/>
            </a:pPr>
            <a:r>
              <a:rPr lang="en-US" sz="2800" dirty="0"/>
              <a:t>Unlimited liability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en-US" sz="2800" dirty="0"/>
              <a:t>Recovery of Fees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en-US" sz="2800" dirty="0"/>
              <a:t>NO Cap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en-US" sz="2800" dirty="0" err="1"/>
              <a:t>Punitives</a:t>
            </a:r>
            <a:r>
              <a:rPr lang="en-US" sz="28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6F38F-5D97-3A56-244F-E865FD86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72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EF8D2-E6BC-6B60-E17B-CA4418F90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E6212-E864-C179-0FEC-407963B6F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600" dirty="0"/>
              <a:t>PROCEDURAL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CB6EF-D959-24E5-46AA-ABDCBCDD3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 </a:t>
            </a:r>
            <a:r>
              <a:rPr lang="en-US" sz="3200" dirty="0"/>
              <a:t>Statutory Notice?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Statute of Limitations?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Right-to-Know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Freedom of Information Act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2BE8E-5E2B-B00A-A743-8BE7C0EE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808A-33AB-4E0D-BD8A-CB7D4A4D1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3135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CFB967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11db4f-c83e-4f19-9b1a-85740e60a0ff">
      <Terms xmlns="http://schemas.microsoft.com/office/infopath/2007/PartnerControls"/>
    </lcf76f155ced4ddcb4097134ff3c332f>
    <TaxCatchAll xmlns="d3176b68-ad26-48d2-8a37-5330accca0f9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16E2FBB7F9D84FA6316A872BA0EAA1" ma:contentTypeVersion="21" ma:contentTypeDescription="Create a new document." ma:contentTypeScope="" ma:versionID="f32a0eaf7fc2e76b6b8e981f079b6e64">
  <xsd:schema xmlns:xsd="http://www.w3.org/2001/XMLSchema" xmlns:xs="http://www.w3.org/2001/XMLSchema" xmlns:p="http://schemas.microsoft.com/office/2006/metadata/properties" xmlns:ns1="http://schemas.microsoft.com/sharepoint/v3" xmlns:ns2="3311db4f-c83e-4f19-9b1a-85740e60a0ff" xmlns:ns3="d3176b68-ad26-48d2-8a37-5330accca0f9" targetNamespace="http://schemas.microsoft.com/office/2006/metadata/properties" ma:root="true" ma:fieldsID="386c881864e3ff887009f62c50d3dd5e" ns1:_="" ns2:_="" ns3:_="">
    <xsd:import namespace="http://schemas.microsoft.com/sharepoint/v3"/>
    <xsd:import namespace="3311db4f-c83e-4f19-9b1a-85740e60a0ff"/>
    <xsd:import namespace="d3176b68-ad26-48d2-8a37-5330accca0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1db4f-c83e-4f19-9b1a-85740e60a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02fdde3-36bb-4ef3-ba84-14838d4c4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6b68-ad26-48d2-8a37-5330accca0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64e64a3-c6c1-41d2-af2c-b5f80cdca4d7}" ma:internalName="TaxCatchAll" ma:showField="CatchAllData" ma:web="d3176b68-ad26-48d2-8a37-5330accca0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58F5A4-28B0-40F9-B2BD-122D93076E1A}">
  <ds:schemaRefs>
    <ds:schemaRef ds:uri="http://schemas.microsoft.com/office/2006/metadata/properties"/>
    <ds:schemaRef ds:uri="http://schemas.microsoft.com/office/infopath/2007/PartnerControls"/>
    <ds:schemaRef ds:uri="3311db4f-c83e-4f19-9b1a-85740e60a0ff"/>
    <ds:schemaRef ds:uri="d3176b68-ad26-48d2-8a37-5330accca0f9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105D491-8F6C-4C73-96FD-3F0C5FCE76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311db4f-c83e-4f19-9b1a-85740e60a0ff"/>
    <ds:schemaRef ds:uri="d3176b68-ad26-48d2-8a37-5330accca0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835595-741F-4CF2-8671-DEEFDFDFC9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265</TotalTime>
  <Words>1100</Words>
  <Application>Microsoft Office PowerPoint</Application>
  <PresentationFormat>Widescreen</PresentationFormat>
  <Paragraphs>232</Paragraphs>
  <Slides>53</Slides>
  <Notes>21</Notes>
  <HiddenSlides>0</HiddenSlides>
  <MMClips>5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Aptos</vt:lpstr>
      <vt:lpstr>Arial</vt:lpstr>
      <vt:lpstr>Calibri</vt:lpstr>
      <vt:lpstr>Calibri Light</vt:lpstr>
      <vt:lpstr>Century Schoolbook</vt:lpstr>
      <vt:lpstr>Courier New</vt:lpstr>
      <vt:lpstr>Gotham</vt:lpstr>
      <vt:lpstr>Klinic Slab 2</vt:lpstr>
      <vt:lpstr>Monotype Sorts</vt:lpstr>
      <vt:lpstr>Segoe Script</vt:lpstr>
      <vt:lpstr>Wingdings</vt:lpstr>
      <vt:lpstr>Wingdings 3</vt:lpstr>
      <vt:lpstr>Retrospect</vt:lpstr>
      <vt:lpstr>3_Office Theme</vt:lpstr>
      <vt:lpstr>Clip</vt:lpstr>
      <vt:lpstr>PowerPoint Presentation</vt:lpstr>
      <vt:lpstr>GOVERNMENTAL TORT LIABILITY  WHAT TO KNOW AND WHAT TO WATCH</vt:lpstr>
      <vt:lpstr>PRESENTATION OVERVIEW</vt:lpstr>
      <vt:lpstr>STATE TORT LIABILITY AND IMMUNITIES</vt:lpstr>
      <vt:lpstr>STATE TORT IMMUNITY</vt:lpstr>
      <vt:lpstr>DAMAGES CAP ?</vt:lpstr>
      <vt:lpstr>VARIOUS ISSUES TO CONSIDER</vt:lpstr>
      <vt:lpstr>COMPARISON OF STATE VS. FEDERAL</vt:lpstr>
      <vt:lpstr>PROCEDURAL ISSUES</vt:lpstr>
      <vt:lpstr>VENUE?</vt:lpstr>
      <vt:lpstr>PowerPoint Presentation</vt:lpstr>
      <vt:lpstr>FEDERAL LIABILITY</vt:lpstr>
      <vt:lpstr>FEDERAL LIABILITY- 42 U.S.C. § 1983 </vt:lpstr>
      <vt:lpstr>FEDERAL LIABILITY</vt:lpstr>
      <vt:lpstr>POLICY, PRACTICE OR CUSTOM</vt:lpstr>
      <vt:lpstr>TYPES OF CLAIMS</vt:lpstr>
      <vt:lpstr>UNREASONABLE “SEIZURE” </vt:lpstr>
      <vt:lpstr>UNREASONABLE “SEIZURE” </vt:lpstr>
      <vt:lpstr>UNLAWFUL ARREST</vt:lpstr>
      <vt:lpstr>ARREST WARRANT</vt:lpstr>
      <vt:lpstr>Plaintiff must prove more than negligence or that “the wrong guy was arrested”</vt:lpstr>
      <vt:lpstr>Acquittal and/or dismissal of charges in the underlying criminal matter is irrelevant</vt:lpstr>
      <vt:lpstr>APPROVAL BY PROSECUTOR</vt:lpstr>
      <vt:lpstr>RELEASE-DISMISSAL AGREEMENTS</vt:lpstr>
      <vt:lpstr>USE OF FORCE</vt:lpstr>
      <vt:lpstr>IN DETERMINING THE REASONABLENESS OF FORCE, THE FACT FINDER CONSIDERS:</vt:lpstr>
      <vt:lpstr>PERCEPTION VIDEO DAD IN CAR</vt:lpstr>
      <vt:lpstr>WORDS MATTER</vt:lpstr>
      <vt:lpstr>TASER VIDEO</vt:lpstr>
      <vt:lpstr>PowerPoint Presentation</vt:lpstr>
      <vt:lpstr>POLICE PURSUIT</vt:lpstr>
      <vt:lpstr>CLAIMS ARISING FROM DETENTION AT POLICE STATION</vt:lpstr>
      <vt:lpstr>DENIAL OF MEDICAL ATTENTION</vt:lpstr>
      <vt:lpstr>FAILURE TO PREVENT SUICIDE</vt:lpstr>
      <vt:lpstr>“HOT” ISSUES </vt:lpstr>
      <vt:lpstr>QUALIFIED IMMUNITY</vt:lpstr>
      <vt:lpstr>SOCIAL MEDIA</vt:lpstr>
      <vt:lpstr>TOP 10 AREAS OF FOCUS</vt:lpstr>
      <vt:lpstr>1. VIRAL VIDEOS</vt:lpstr>
      <vt:lpstr>PowerPoint Presentation</vt:lpstr>
      <vt:lpstr>PowerPoint Presentation</vt:lpstr>
      <vt:lpstr>PowerPoint Presentation</vt:lpstr>
      <vt:lpstr>2. FIRST AMENDMENT AUDITORS</vt:lpstr>
      <vt:lpstr>3. MENTAL HEALTH/ADA</vt:lpstr>
      <vt:lpstr>4. WRONGFUL CONVICTION </vt:lpstr>
      <vt:lpstr>WHAT IS A DAY/MONTH/YEAR IN JAIL WORTH? </vt:lpstr>
      <vt:lpstr>5. MORE SOPHISTICATED PLAINTIFF’S COUNSEL </vt:lpstr>
      <vt:lpstr>6. LITIGATION FUNDING </vt:lpstr>
      <vt:lpstr>7. GOOD DEFENSE COUNSEL</vt:lpstr>
      <vt:lpstr>8. RISK AVOIDANCE</vt:lpstr>
      <vt:lpstr>9. BUILD RELATIONSHIPS AND NETWORK</vt:lpstr>
      <vt:lpstr>10. LEADERSHIP MATTERS</vt:lpstr>
      <vt:lpstr>GOVERNMENTAL TORT LIABILITY  WHAT TO KNOW AND WHAT TO WATCH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Jessalyn Lemmons</dc:creator>
  <cp:lastModifiedBy>Erin Peterson</cp:lastModifiedBy>
  <cp:revision>19</cp:revision>
  <cp:lastPrinted>2026-04-27T18:49:19Z</cp:lastPrinted>
  <dcterms:created xsi:type="dcterms:W3CDTF">2026-04-24T15:16:25Z</dcterms:created>
  <dcterms:modified xsi:type="dcterms:W3CDTF">2026-05-08T21:37:05Z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0x0101009C16E2FBB7F9D84FA6316A872BA0EAA1</vt:lpwstr>
  </property>
  <property fmtid="{D5CDD505-2E9C-101B-9397-08002B2CF9AE}" pid="3" name="MediaServiceImageTags">
    <vt:lpwstr/>
  </property>
</Properties>
</file>