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5" r:id="rId5"/>
  </p:sldMasterIdLst>
  <p:notesMasterIdLst>
    <p:notesMasterId r:id="rId30"/>
  </p:notesMasterIdLst>
  <p:sldIdLst>
    <p:sldId id="569" r:id="rId6"/>
    <p:sldId id="265" r:id="rId7"/>
    <p:sldId id="4219" r:id="rId8"/>
    <p:sldId id="2147483609" r:id="rId9"/>
    <p:sldId id="2147483610" r:id="rId10"/>
    <p:sldId id="2147483616" r:id="rId11"/>
    <p:sldId id="2147483614" r:id="rId12"/>
    <p:sldId id="2147483617" r:id="rId13"/>
    <p:sldId id="2147483615" r:id="rId14"/>
    <p:sldId id="2147483618" r:id="rId15"/>
    <p:sldId id="2147483619" r:id="rId16"/>
    <p:sldId id="2147483624" r:id="rId17"/>
    <p:sldId id="2147483625" r:id="rId18"/>
    <p:sldId id="2147483626" r:id="rId19"/>
    <p:sldId id="2147483620" r:id="rId20"/>
    <p:sldId id="2147483621" r:id="rId21"/>
    <p:sldId id="2147483622" r:id="rId22"/>
    <p:sldId id="2147483623" r:id="rId23"/>
    <p:sldId id="2147483627" r:id="rId24"/>
    <p:sldId id="2147483630" r:id="rId25"/>
    <p:sldId id="2147483633" r:id="rId26"/>
    <p:sldId id="2147483631" r:id="rId27"/>
    <p:sldId id="2147483632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26960-49DD-4D38-9D05-51530012C8FD}" v="1" dt="2026-05-08T21:33:10.457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6348"/>
  </p:normalViewPr>
  <p:slideViewPr>
    <p:cSldViewPr snapToGrid="0" showGuides="1">
      <p:cViewPr varScale="1">
        <p:scale>
          <a:sx n="96" d="100"/>
          <a:sy n="96" d="100"/>
        </p:scale>
        <p:origin x="84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Peterson" userId="f7db407f-204f-45df-b879-31dfe1434a51" providerId="ADAL" clId="{1CDB0469-A65D-4EBB-91F1-537C7FB46BB0}"/>
    <pc:docChg chg="custSel addSld modSld">
      <pc:chgData name="Erin Peterson" userId="f7db407f-204f-45df-b879-31dfe1434a51" providerId="ADAL" clId="{1CDB0469-A65D-4EBB-91F1-537C7FB46BB0}" dt="2026-05-08T21:33:56.626" v="23" actId="20577"/>
      <pc:docMkLst>
        <pc:docMk/>
      </pc:docMkLst>
      <pc:sldChg chg="modSp mod">
        <pc:chgData name="Erin Peterson" userId="f7db407f-204f-45df-b879-31dfe1434a51" providerId="ADAL" clId="{1CDB0469-A65D-4EBB-91F1-537C7FB46BB0}" dt="2026-05-08T21:33:10.586" v="1" actId="27636"/>
        <pc:sldMkLst>
          <pc:docMk/>
          <pc:sldMk cId="2949527681" sldId="265"/>
        </pc:sldMkLst>
        <pc:spChg chg="mod">
          <ac:chgData name="Erin Peterson" userId="f7db407f-204f-45df-b879-31dfe1434a51" providerId="ADAL" clId="{1CDB0469-A65D-4EBB-91F1-537C7FB46BB0}" dt="2026-05-08T21:33:10.586" v="1" actId="27636"/>
          <ac:spMkLst>
            <pc:docMk/>
            <pc:sldMk cId="2949527681" sldId="265"/>
            <ac:spMk id="5" creationId="{46F88B95-B344-4AD0-8986-7A9171E0961C}"/>
          </ac:spMkLst>
        </pc:spChg>
      </pc:sldChg>
      <pc:sldChg chg="modSp add mod">
        <pc:chgData name="Erin Peterson" userId="f7db407f-204f-45df-b879-31dfe1434a51" providerId="ADAL" clId="{1CDB0469-A65D-4EBB-91F1-537C7FB46BB0}" dt="2026-05-08T21:33:56.626" v="23" actId="20577"/>
        <pc:sldMkLst>
          <pc:docMk/>
          <pc:sldMk cId="0" sldId="569"/>
        </pc:sldMkLst>
        <pc:spChg chg="mod">
          <ac:chgData name="Erin Peterson" userId="f7db407f-204f-45df-b879-31dfe1434a51" providerId="ADAL" clId="{1CDB0469-A65D-4EBB-91F1-537C7FB46BB0}" dt="2026-05-08T21:33:56.626" v="23" actId="20577"/>
          <ac:spMkLst>
            <pc:docMk/>
            <pc:sldMk cId="0" sldId="569"/>
            <ac:spMk id="4" creationId="{00000000-0000-0000-0000-000000000000}"/>
          </ac:spMkLst>
        </pc:spChg>
        <pc:spChg chg="mod">
          <ac:chgData name="Erin Peterson" userId="f7db407f-204f-45df-b879-31dfe1434a51" providerId="ADAL" clId="{1CDB0469-A65D-4EBB-91F1-537C7FB46BB0}" dt="2026-05-08T21:33:33.574" v="3" actId="20577"/>
          <ac:spMkLst>
            <pc:docMk/>
            <pc:sldMk cId="0" sldId="569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2AD4-2711-49D7-8479-F69F08010362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DE1F-DED9-4C14-9975-DB2AF55D33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4" name="Google Shape;3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1DE1F-DED9-4C14-9975-DB2AF55D33E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4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E3880B-4608-DDC4-ECE3-91AA60718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813" b="7813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D8463F-AB62-8B4D-A747-A47EB21EC4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9472" r="23548" b="26021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C2C8D-E702-30C1-C68C-7C54978B1587}"/>
              </a:ext>
            </a:extLst>
          </p:cNvPr>
          <p:cNvSpPr/>
          <p:nvPr userDrawn="1"/>
        </p:nvSpPr>
        <p:spPr>
          <a:xfrm>
            <a:off x="-1" y="5836592"/>
            <a:ext cx="12192000" cy="501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6BAFD-293D-69EA-04B6-9636B8FEA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3911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chemeClr val="accent5"/>
                </a:solidFill>
                <a:latin typeface="PT Serif" panose="020A060304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803A7-2DF3-52CB-675E-0D77F992F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358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0B37FEB-735D-40D8-8DA5-FD346335B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3763" y="5923599"/>
            <a:ext cx="7894637" cy="385762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PRESENTED TO XYZ COMPANY  |  MARCH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BD0D7-E773-5D4E-D7CF-F525F13764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30040" y="1747323"/>
            <a:ext cx="3931919" cy="7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4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8B7FB4-3D61-9604-E04B-05BBFBFB3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BD6524-0E7E-681E-E390-BF81DDCBA7D7}"/>
              </a:ext>
            </a:extLst>
          </p:cNvPr>
          <p:cNvSpPr/>
          <p:nvPr userDrawn="1"/>
        </p:nvSpPr>
        <p:spPr>
          <a:xfrm>
            <a:off x="0" y="4572000"/>
            <a:ext cx="12192000" cy="16720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C7A405-9504-901D-0DC5-0288BC0534D9}"/>
              </a:ext>
            </a:extLst>
          </p:cNvPr>
          <p:cNvCxnSpPr/>
          <p:nvPr userDrawn="1"/>
        </p:nvCxnSpPr>
        <p:spPr>
          <a:xfrm>
            <a:off x="0" y="4558937"/>
            <a:ext cx="12192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6EF2A9-47D7-F5C5-E6E8-A4E28D03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8807"/>
            <a:ext cx="7874726" cy="877526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accent5"/>
                </a:solidFill>
                <a:latin typeface="PT Serif" panose="020A060304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5FCF05-241F-0626-FC20-5FC462524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25346" y="5150973"/>
            <a:ext cx="2854233" cy="51409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94E901-FD37-DDB6-3EEF-A724870A6649}"/>
              </a:ext>
            </a:extLst>
          </p:cNvPr>
          <p:cNvCxnSpPr/>
          <p:nvPr userDrawn="1"/>
        </p:nvCxnSpPr>
        <p:spPr>
          <a:xfrm>
            <a:off x="0" y="6215459"/>
            <a:ext cx="12192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90EB9-6CE5-6401-EA98-91FF8FE514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5486400"/>
            <a:ext cx="7162800" cy="528638"/>
          </a:xfrm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subtitle here  |  Presented to XYZ Company  |  March 2023</a:t>
            </a:r>
          </a:p>
        </p:txBody>
      </p:sp>
    </p:spTree>
    <p:extLst>
      <p:ext uri="{BB962C8B-B14F-4D97-AF65-F5344CB8AC3E}">
        <p14:creationId xmlns:p14="http://schemas.microsoft.com/office/powerpoint/2010/main" val="247570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EF2A9-47D7-F5C5-E6E8-A4E28D03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A7B7B6-68A2-58D7-3474-AB42CCA1B2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6B9EB-D933-5F82-93EE-AFE166C66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0631" t="18909" r="15669" b="56561"/>
          <a:stretch>
            <a:fillRect/>
          </a:stretch>
        </p:blipFill>
        <p:spPr>
          <a:xfrm>
            <a:off x="0" y="3428999"/>
            <a:ext cx="12192000" cy="270540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C01CF-A672-6E00-0CFC-7C339FA3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67D2-FB39-EA40-8166-FB5E5BDEB8B7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9F085-1728-45DC-EE1F-69791591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7C502-E766-BFD7-DEC5-90A1808C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011F-9F6C-0A4F-A2DC-17204BB136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D13289-FD97-3A95-988C-F0FA917CCC5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2018688"/>
            <a:ext cx="10515600" cy="76530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8BBBBA-B794-D74F-30F4-611C50413A03}"/>
              </a:ext>
            </a:extLst>
          </p:cNvPr>
          <p:cNvCxnSpPr>
            <a:cxnSpLocks/>
          </p:cNvCxnSpPr>
          <p:nvPr userDrawn="1"/>
        </p:nvCxnSpPr>
        <p:spPr>
          <a:xfrm>
            <a:off x="0" y="3432365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AF57F3-7FDA-15CA-7E81-17C1928663A1}"/>
              </a:ext>
            </a:extLst>
          </p:cNvPr>
          <p:cNvCxnSpPr/>
          <p:nvPr userDrawn="1"/>
        </p:nvCxnSpPr>
        <p:spPr>
          <a:xfrm>
            <a:off x="0" y="6116320"/>
            <a:ext cx="1219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1D5C3A-ABBD-77BB-980B-EB1B416AA8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150938"/>
            <a:ext cx="10515600" cy="728662"/>
          </a:xfrm>
        </p:spPr>
        <p:txBody>
          <a:bodyPr/>
          <a:lstStyle>
            <a:lvl1pPr>
              <a:defRPr sz="4000" b="0">
                <a:solidFill>
                  <a:schemeClr val="accent5"/>
                </a:solidFill>
                <a:latin typeface="PT Serif" panose="020A060304050502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83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D7A187-C5A1-6302-61C2-EAC6722E7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6B9EB-D933-5F82-93EE-AFE166C66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3358" b="33358"/>
          <a:stretch/>
        </p:blipFill>
        <p:spPr>
          <a:xfrm>
            <a:off x="0" y="3428999"/>
            <a:ext cx="12192000" cy="270540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C01CF-A672-6E00-0CFC-7C339FA3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67D2-FB39-EA40-8166-FB5E5BDEB8B7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9F085-1728-45DC-EE1F-69791591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7C502-E766-BFD7-DEC5-90A1808C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011F-9F6C-0A4F-A2DC-17204BB136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D13289-FD97-3A95-988C-F0FA917CCC5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2018688"/>
            <a:ext cx="10515600" cy="76530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DA7391-EE7C-68B2-9D68-65A0166B893F}"/>
              </a:ext>
            </a:extLst>
          </p:cNvPr>
          <p:cNvCxnSpPr>
            <a:cxnSpLocks/>
          </p:cNvCxnSpPr>
          <p:nvPr userDrawn="1"/>
        </p:nvCxnSpPr>
        <p:spPr>
          <a:xfrm>
            <a:off x="0" y="3432365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810BA7-4839-386E-3191-E1C1C6A842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150938"/>
            <a:ext cx="10515600" cy="728662"/>
          </a:xfrm>
        </p:spPr>
        <p:txBody>
          <a:bodyPr/>
          <a:lstStyle>
            <a:lvl1pPr>
              <a:defRPr sz="4000" b="0">
                <a:solidFill>
                  <a:schemeClr val="accent5"/>
                </a:solidFill>
                <a:latin typeface="PT Serif" panose="020A0603040505020204" pitchFamily="18" charset="0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5ADD4F-44C0-A01F-8E4B-858539A24F08}"/>
              </a:ext>
            </a:extLst>
          </p:cNvPr>
          <p:cNvCxnSpPr/>
          <p:nvPr userDrawn="1"/>
        </p:nvCxnSpPr>
        <p:spPr>
          <a:xfrm>
            <a:off x="0" y="6116320"/>
            <a:ext cx="1219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2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907516-CAA1-2F06-1DDA-EBA408290D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6B9EB-D933-5F82-93EE-AFE166C66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762" t="48156" r="17828" b="25746"/>
          <a:stretch>
            <a:fillRect/>
          </a:stretch>
        </p:blipFill>
        <p:spPr>
          <a:xfrm>
            <a:off x="0" y="3428999"/>
            <a:ext cx="12192000" cy="270540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C01CF-A672-6E00-0CFC-7C339FA3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67D2-FB39-EA40-8166-FB5E5BDEB8B7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9F085-1728-45DC-EE1F-69791591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7C502-E766-BFD7-DEC5-90A1808C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011F-9F6C-0A4F-A2DC-17204BB136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D13289-FD97-3A95-988C-F0FA917CCC5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2018688"/>
            <a:ext cx="10515600" cy="76530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DA7391-EE7C-68B2-9D68-65A0166B893F}"/>
              </a:ext>
            </a:extLst>
          </p:cNvPr>
          <p:cNvCxnSpPr>
            <a:cxnSpLocks/>
          </p:cNvCxnSpPr>
          <p:nvPr userDrawn="1"/>
        </p:nvCxnSpPr>
        <p:spPr>
          <a:xfrm>
            <a:off x="0" y="3432365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827992-2CDA-FF8A-3A5D-271926D2A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150938"/>
            <a:ext cx="10515600" cy="728662"/>
          </a:xfrm>
        </p:spPr>
        <p:txBody>
          <a:bodyPr/>
          <a:lstStyle>
            <a:lvl1pPr>
              <a:defRPr sz="4000" b="0">
                <a:solidFill>
                  <a:schemeClr val="accent5"/>
                </a:solidFill>
                <a:latin typeface="PT Serif" panose="020A060304050502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F188A-B9A0-74BF-4B56-C54F612C8C19}"/>
              </a:ext>
            </a:extLst>
          </p:cNvPr>
          <p:cNvCxnSpPr/>
          <p:nvPr userDrawn="1"/>
        </p:nvCxnSpPr>
        <p:spPr>
          <a:xfrm>
            <a:off x="0" y="6116320"/>
            <a:ext cx="1219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21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D6470A9-7EBB-3947-BEF6-201792334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C01CF-A672-6E00-0CFC-7C339FA3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67D2-FB39-EA40-8166-FB5E5BDEB8B7}" type="datetimeFigureOut">
              <a:rPr lang="en-US" smtClean="0"/>
              <a:t>5/8/2026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56B9EB-D933-5F82-93EE-AFE166C66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3358" b="33358"/>
          <a:stretch/>
        </p:blipFill>
        <p:spPr>
          <a:xfrm>
            <a:off x="0" y="3428999"/>
            <a:ext cx="12192000" cy="27054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9F085-1728-45DC-EE1F-69791591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7C502-E766-BFD7-DEC5-90A1808C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011F-9F6C-0A4F-A2DC-17204BB136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D13289-FD97-3A95-988C-F0FA917CCC5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2018688"/>
            <a:ext cx="10515600" cy="76530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DA7391-EE7C-68B2-9D68-65A0166B893F}"/>
              </a:ext>
            </a:extLst>
          </p:cNvPr>
          <p:cNvCxnSpPr>
            <a:cxnSpLocks/>
          </p:cNvCxnSpPr>
          <p:nvPr userDrawn="1"/>
        </p:nvCxnSpPr>
        <p:spPr>
          <a:xfrm>
            <a:off x="0" y="3432365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F36E80-9434-E70A-1FC5-6F02BC982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150938"/>
            <a:ext cx="10515600" cy="728662"/>
          </a:xfrm>
        </p:spPr>
        <p:txBody>
          <a:bodyPr/>
          <a:lstStyle>
            <a:lvl1pPr>
              <a:defRPr sz="4000" b="0">
                <a:solidFill>
                  <a:schemeClr val="accent5"/>
                </a:solidFill>
                <a:latin typeface="PT Serif" panose="020A060304050502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4D7043-74CC-FADF-AEEA-CC484239565D}"/>
              </a:ext>
            </a:extLst>
          </p:cNvPr>
          <p:cNvCxnSpPr/>
          <p:nvPr userDrawn="1"/>
        </p:nvCxnSpPr>
        <p:spPr>
          <a:xfrm>
            <a:off x="0" y="6116320"/>
            <a:ext cx="1219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818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D6470A9-7EBB-3947-BEF6-201792334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C01CF-A672-6E00-0CFC-7C339FA3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67D2-FB39-EA40-8166-FB5E5BDEB8B7}" type="datetimeFigureOut">
              <a:rPr lang="en-US" smtClean="0"/>
              <a:t>5/8/2026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56B9EB-D933-5F82-93EE-AFE166C66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8444" t="19196" r="18536" b="56500"/>
          <a:stretch>
            <a:fillRect/>
          </a:stretch>
        </p:blipFill>
        <p:spPr>
          <a:xfrm>
            <a:off x="0" y="3428999"/>
            <a:ext cx="12192000" cy="27054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9F085-1728-45DC-EE1F-69791591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7C502-E766-BFD7-DEC5-90A1808C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011F-9F6C-0A4F-A2DC-17204BB136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D13289-FD97-3A95-988C-F0FA917CCC5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2018688"/>
            <a:ext cx="10515600" cy="76530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DA7391-EE7C-68B2-9D68-65A0166B893F}"/>
              </a:ext>
            </a:extLst>
          </p:cNvPr>
          <p:cNvCxnSpPr>
            <a:cxnSpLocks/>
          </p:cNvCxnSpPr>
          <p:nvPr userDrawn="1"/>
        </p:nvCxnSpPr>
        <p:spPr>
          <a:xfrm>
            <a:off x="0" y="3432365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F36E80-9434-E70A-1FC5-6F02BC982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150938"/>
            <a:ext cx="10515600" cy="728662"/>
          </a:xfrm>
        </p:spPr>
        <p:txBody>
          <a:bodyPr/>
          <a:lstStyle>
            <a:lvl1pPr>
              <a:defRPr sz="4000" b="0">
                <a:solidFill>
                  <a:schemeClr val="accent4"/>
                </a:solidFill>
                <a:latin typeface="PT Serif" panose="020A060304050502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4D7043-74CC-FADF-AEEA-CC484239565D}"/>
              </a:ext>
            </a:extLst>
          </p:cNvPr>
          <p:cNvCxnSpPr/>
          <p:nvPr userDrawn="1"/>
        </p:nvCxnSpPr>
        <p:spPr>
          <a:xfrm>
            <a:off x="0" y="6116320"/>
            <a:ext cx="1219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019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B7510E-6B8A-7087-44E2-2DCC5B45F9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C01CF-A672-6E00-0CFC-7C339FA3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67D2-FB39-EA40-8166-FB5E5BDEB8B7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9F085-1728-45DC-EE1F-69791591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7C502-E766-BFD7-DEC5-90A1808C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011F-9F6C-0A4F-A2DC-17204BB136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D13289-FD97-3A95-988C-F0FA917CCC5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2018688"/>
            <a:ext cx="10515600" cy="76530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012E5DC-D0F6-D8B9-A0BE-D14EF1A950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58393"/>
            <a:ext cx="12192000" cy="2676518"/>
          </a:xfrm>
          <a:solidFill>
            <a:schemeClr val="bg1"/>
          </a:solidFill>
        </p:spPr>
        <p:txBody>
          <a:bodyPr anchor="ctr"/>
          <a:lstStyle>
            <a:lvl1pPr algn="ctr"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own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DA7391-EE7C-68B2-9D68-65A0166B893F}"/>
              </a:ext>
            </a:extLst>
          </p:cNvPr>
          <p:cNvCxnSpPr>
            <a:cxnSpLocks/>
          </p:cNvCxnSpPr>
          <p:nvPr userDrawn="1"/>
        </p:nvCxnSpPr>
        <p:spPr>
          <a:xfrm>
            <a:off x="0" y="3432365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15D61A-0BA4-DBF4-F18B-A0C0EA092E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150938"/>
            <a:ext cx="10515600" cy="728662"/>
          </a:xfrm>
        </p:spPr>
        <p:txBody>
          <a:bodyPr/>
          <a:lstStyle>
            <a:lvl1pPr>
              <a:defRPr sz="4000" b="0">
                <a:solidFill>
                  <a:schemeClr val="accent5"/>
                </a:solidFill>
                <a:latin typeface="PT Serif" panose="020A060304050502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55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AEAF-A130-5FB5-BA98-866CFB19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754"/>
            <a:ext cx="10515600" cy="615726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PT Serif" panose="020A060304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44E4C-48CF-A189-5AC7-0750484C9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6195"/>
            <a:ext cx="5181600" cy="35518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12FA3-5863-55E0-C156-7B6F75A27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6195"/>
            <a:ext cx="5181600" cy="35518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7B95B-0D0E-D9C4-9E7E-D1B3C70B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67D2-FB39-EA40-8166-FB5E5BDEB8B7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4D9F3-EB4F-3AA9-4113-B08E1D05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4DF98-E226-3D65-11DF-0A8DA9C7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011F-9F6C-0A4F-A2DC-17204BB13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35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89F8-BA2F-3B6B-B831-77822957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753"/>
            <a:ext cx="10515600" cy="74739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68702-B70C-A6FD-1DB7-7EC286A4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67D2-FB39-EA40-8166-FB5E5BDEB8B7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2065D-2437-8E2D-FE8F-69301F9F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B0B20-4F3B-3F43-1002-3855EB39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011F-9F6C-0A4F-A2DC-17204BB136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EDD5B70F-C10E-79B6-CF6C-73BC62F9EE6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199" y="2245116"/>
            <a:ext cx="3348393" cy="2485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  <a:latin typeface="PT Serif" panose="020A0603040505020204" pitchFamily="18" charset="0"/>
                <a:ea typeface="Cambria" charset="0"/>
                <a:cs typeface="PT Serif" panose="020A0603040505020204" pitchFamily="18" charset="0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71DE5C05-4657-AAC5-2B0B-511A2657EAC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38199" y="2616198"/>
            <a:ext cx="3348393" cy="2615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Calibri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F118CD0-3A22-00AB-2480-8E8BF342E2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70339"/>
            <a:ext cx="5064125" cy="490105"/>
          </a:xfrm>
        </p:spPr>
        <p:txBody>
          <a:bodyPr/>
          <a:lstStyle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subhead</a:t>
            </a:r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73C17917-0249-2EFD-5AE7-C4DD653CEBB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57017" y="2245116"/>
            <a:ext cx="3348393" cy="2485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  <a:latin typeface="PT Serif" panose="020A0603040505020204" pitchFamily="18" charset="0"/>
                <a:ea typeface="Cambria" charset="0"/>
                <a:cs typeface="PT Serif" panose="020A0603040505020204" pitchFamily="18" charset="0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6A9FD42A-EEE1-6CA5-78F2-1FBD7428A77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57017" y="2616198"/>
            <a:ext cx="3348393" cy="2615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Calibri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35">
            <a:extLst>
              <a:ext uri="{FF2B5EF4-FFF2-40B4-BE49-F238E27FC236}">
                <a16:creationId xmlns:a16="http://schemas.microsoft.com/office/drawing/2014/main" id="{49FC648D-4ECB-A9C4-2396-45EA2994779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475835" y="2245116"/>
            <a:ext cx="3348393" cy="2485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  <a:latin typeface="PT Serif" panose="020A0603040505020204" pitchFamily="18" charset="0"/>
                <a:ea typeface="Cambria" charset="0"/>
                <a:cs typeface="PT Serif" panose="020A0603040505020204" pitchFamily="18" charset="0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141833D4-C1F3-E020-5C5C-8ED99F374DE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475835" y="2616198"/>
            <a:ext cx="3348393" cy="2615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Calibri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805455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89F8-BA2F-3B6B-B831-77822957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753"/>
            <a:ext cx="10515600" cy="74739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68702-B70C-A6FD-1DB7-7EC286A4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67D2-FB39-EA40-8166-FB5E5BDEB8B7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2065D-2437-8E2D-FE8F-69301F9F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B0B20-4F3B-3F43-1002-3855EB39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011F-9F6C-0A4F-A2DC-17204BB136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601750AB-94E1-C95D-2B03-6EE1B36E027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199" y="2250032"/>
            <a:ext cx="2313079" cy="1906538"/>
          </a:xfrm>
        </p:spPr>
        <p:txBody>
          <a:bodyPr rtlCol="0" anchor="ctr">
            <a:normAutofit/>
          </a:bodyPr>
          <a:lstStyle>
            <a:lvl1pPr algn="ctr">
              <a:defRPr b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EDD5B70F-C10E-79B6-CF6C-73BC62F9EE6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199" y="4268398"/>
            <a:ext cx="2313077" cy="2485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  <a:latin typeface="PT Serif" panose="020A0603040505020204" pitchFamily="18" charset="0"/>
                <a:ea typeface="Cambria" charset="0"/>
                <a:cs typeface="PT Serif" panose="020A0603040505020204" pitchFamily="18" charset="0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B6350330-3FB7-279B-4A74-E2813269DA8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8200" y="4556237"/>
            <a:ext cx="2313078" cy="2615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accent3"/>
                </a:solidFill>
                <a:latin typeface="PT Sans" panose="020B0503020203020204" pitchFamily="34" charset="0"/>
                <a:ea typeface="PT Sans" panose="020B0503020203020204" pitchFamily="34" charset="0"/>
                <a:cs typeface="Calibri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71DE5C05-4657-AAC5-2B0B-511A2657EAC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38200" y="4846642"/>
            <a:ext cx="2313078" cy="2615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Calibri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7456A517-FC81-3AAB-B8EE-16DA292E336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96802" y="4268398"/>
            <a:ext cx="2313077" cy="2485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  <a:latin typeface="PT Serif" panose="020A0603040505020204" pitchFamily="18" charset="0"/>
                <a:ea typeface="Cambria" charset="0"/>
                <a:cs typeface="PT Serif" panose="020A0603040505020204" pitchFamily="18" charset="0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B1C16CA0-6C72-14B5-8C60-A72ED8BDEE8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96803" y="4556237"/>
            <a:ext cx="2313078" cy="2615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accent3"/>
                </a:solidFill>
                <a:latin typeface="PT Sans" panose="020B0503020203020204" pitchFamily="34" charset="0"/>
                <a:ea typeface="PT Sans" panose="020B0503020203020204" pitchFamily="34" charset="0"/>
                <a:cs typeface="Calibri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EF74C554-3D08-4194-FA5F-6936EEF0CC4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96803" y="4846642"/>
            <a:ext cx="2313078" cy="2615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Calibri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CE0688F2-6E8A-47DD-61ED-2D56FCEE973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355403" y="4268398"/>
            <a:ext cx="2313077" cy="2485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  <a:latin typeface="PT Serif" panose="020A0603040505020204" pitchFamily="18" charset="0"/>
                <a:ea typeface="Cambria" charset="0"/>
                <a:cs typeface="PT Serif" panose="020A0603040505020204" pitchFamily="18" charset="0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BBDF69CB-8280-1A0F-2ED7-19BC2F95DB5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355404" y="4556237"/>
            <a:ext cx="2313078" cy="2615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accent3"/>
                </a:solidFill>
                <a:latin typeface="PT Sans" panose="020B0503020203020204" pitchFamily="34" charset="0"/>
                <a:ea typeface="PT Sans" panose="020B0503020203020204" pitchFamily="34" charset="0"/>
                <a:cs typeface="Calibri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4D55B85-9636-F4D7-2CE3-1DA57EDB4AC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355404" y="4846642"/>
            <a:ext cx="2313078" cy="2615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Calibri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0DAE1866-7BA3-F0D1-E544-4CA8A7232D2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114003" y="4268398"/>
            <a:ext cx="2313077" cy="2485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  <a:latin typeface="PT Serif" panose="020A0603040505020204" pitchFamily="18" charset="0"/>
                <a:ea typeface="Cambria" charset="0"/>
                <a:cs typeface="PT Serif" panose="020A0603040505020204" pitchFamily="18" charset="0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7FF694A0-0075-5627-C094-B89A4E06368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114004" y="4556237"/>
            <a:ext cx="2313078" cy="2615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accent3"/>
                </a:solidFill>
                <a:latin typeface="PT Sans" panose="020B0503020203020204" pitchFamily="34" charset="0"/>
                <a:ea typeface="PT Sans" panose="020B0503020203020204" pitchFamily="34" charset="0"/>
                <a:cs typeface="Calibri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58C29AC-E2E1-53B3-FDFF-9432C741D3A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114004" y="4846642"/>
            <a:ext cx="2313078" cy="2615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Calibri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46" name="Picture Placeholder 27">
            <a:extLst>
              <a:ext uri="{FF2B5EF4-FFF2-40B4-BE49-F238E27FC236}">
                <a16:creationId xmlns:a16="http://schemas.microsoft.com/office/drawing/2014/main" id="{A7FA73FE-C35F-B4D7-4AF2-435479C3972B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589246" y="2250032"/>
            <a:ext cx="2313079" cy="1906538"/>
          </a:xfrm>
        </p:spPr>
        <p:txBody>
          <a:bodyPr rtlCol="0" anchor="ctr">
            <a:normAutofit/>
          </a:bodyPr>
          <a:lstStyle>
            <a:lvl1pPr algn="ctr">
              <a:defRPr b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7" name="Picture Placeholder 27">
            <a:extLst>
              <a:ext uri="{FF2B5EF4-FFF2-40B4-BE49-F238E27FC236}">
                <a16:creationId xmlns:a16="http://schemas.microsoft.com/office/drawing/2014/main" id="{C76D624F-19A6-FF39-5BFD-C1C4559128F7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347847" y="2250032"/>
            <a:ext cx="2313079" cy="1906538"/>
          </a:xfrm>
        </p:spPr>
        <p:txBody>
          <a:bodyPr rtlCol="0" anchor="ctr">
            <a:normAutofit/>
          </a:bodyPr>
          <a:lstStyle>
            <a:lvl1pPr algn="ctr">
              <a:defRPr b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8" name="Picture Placeholder 27">
            <a:extLst>
              <a:ext uri="{FF2B5EF4-FFF2-40B4-BE49-F238E27FC236}">
                <a16:creationId xmlns:a16="http://schemas.microsoft.com/office/drawing/2014/main" id="{5F6DBABC-8149-C8A0-2E3B-0E3C4EC35A0C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121560" y="2250032"/>
            <a:ext cx="2313079" cy="1906538"/>
          </a:xfrm>
        </p:spPr>
        <p:txBody>
          <a:bodyPr rtlCol="0" anchor="ctr">
            <a:normAutofit/>
          </a:bodyPr>
          <a:lstStyle>
            <a:lvl1pPr algn="ctr">
              <a:defRPr b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6FE15386-5D68-C526-2715-F9F4AAD3A8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70339"/>
            <a:ext cx="5064125" cy="490105"/>
          </a:xfrm>
        </p:spPr>
        <p:txBody>
          <a:bodyPr/>
          <a:lstStyle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subhead</a:t>
            </a:r>
          </a:p>
        </p:txBody>
      </p:sp>
    </p:spTree>
    <p:extLst>
      <p:ext uri="{BB962C8B-B14F-4D97-AF65-F5344CB8AC3E}">
        <p14:creationId xmlns:p14="http://schemas.microsoft.com/office/powerpoint/2010/main" val="339435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E3880B-4608-DDC4-ECE3-91AA60718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DCDEF0-72DD-8248-1F34-34FBE2B53290}"/>
              </a:ext>
            </a:extLst>
          </p:cNvPr>
          <p:cNvSpPr/>
          <p:nvPr userDrawn="1"/>
        </p:nvSpPr>
        <p:spPr>
          <a:xfrm>
            <a:off x="-1" y="5836592"/>
            <a:ext cx="12192000" cy="501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8DB47A-F086-6B42-2534-D8393CC8E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3911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chemeClr val="accent5"/>
                </a:solidFill>
                <a:latin typeface="PT Serif" panose="020A060304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1EA679D-3D2D-4BCB-9722-A562405C2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358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3A756D-3646-3A1B-E8DC-E126791BD4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30040" y="1747323"/>
            <a:ext cx="3931919" cy="70820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65735-AD61-77A1-EA1E-37FA2472CF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3763" y="5923599"/>
            <a:ext cx="7894637" cy="385762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PRESENTED TO XYZ COMPANY  |  MARCH 2023</a:t>
            </a:r>
          </a:p>
        </p:txBody>
      </p:sp>
    </p:spTree>
    <p:extLst>
      <p:ext uri="{BB962C8B-B14F-4D97-AF65-F5344CB8AC3E}">
        <p14:creationId xmlns:p14="http://schemas.microsoft.com/office/powerpoint/2010/main" val="1603860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89F8-BA2F-3B6B-B831-77822957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754"/>
            <a:ext cx="10515600" cy="66426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68702-B70C-A6FD-1DB7-7EC286A4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67D2-FB39-EA40-8166-FB5E5BDEB8B7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2065D-2437-8E2D-FE8F-69301F9F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B0B20-4F3B-3F43-1002-3855EB39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011F-9F6C-0A4F-A2DC-17204BB136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657C14DE-1687-C5DA-9154-DED219909DF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99978" y="1995488"/>
            <a:ext cx="3653822" cy="2485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  <a:latin typeface="PT Sans" panose="020B0503020203020204" pitchFamily="34" charset="0"/>
                <a:ea typeface="Cambria" charset="0"/>
                <a:cs typeface="PT Sans" panose="020B0503020203020204" pitchFamily="34" charset="0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F936F896-11E5-3D17-B53A-E7EABDEEB09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99979" y="2321112"/>
            <a:ext cx="3653824" cy="2615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  <a:latin typeface="PT Sans" panose="020B0503020203020204" pitchFamily="34" charset="0"/>
                <a:ea typeface="PT Sans" panose="020B0503020203020204" pitchFamily="34" charset="0"/>
                <a:cs typeface="Calibri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488F488C-2960-89B3-3F89-124B4D7DD2B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699979" y="2664416"/>
            <a:ext cx="3653824" cy="2615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Calibri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8372162-04CE-BE1C-6585-33A7066D2AB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38200" y="1995488"/>
            <a:ext cx="6340475" cy="3786187"/>
          </a:xfrm>
        </p:spPr>
        <p:txBody>
          <a:bodyPr anchor="ctr"/>
          <a:lstStyle>
            <a:lvl1pPr algn="ctr">
              <a:defRPr b="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039D92D-C197-AED8-6AFF-6F7A9985E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70339"/>
            <a:ext cx="5064125" cy="490105"/>
          </a:xfrm>
        </p:spPr>
        <p:txBody>
          <a:bodyPr/>
          <a:lstStyle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subhead</a:t>
            </a:r>
          </a:p>
        </p:txBody>
      </p:sp>
    </p:spTree>
    <p:extLst>
      <p:ext uri="{BB962C8B-B14F-4D97-AF65-F5344CB8AC3E}">
        <p14:creationId xmlns:p14="http://schemas.microsoft.com/office/powerpoint/2010/main" val="1137035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89F8-BA2F-3B6B-B831-77822957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754"/>
            <a:ext cx="10515600" cy="66426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68702-B70C-A6FD-1DB7-7EC286A4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67D2-FB39-EA40-8166-FB5E5BDEB8B7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2065D-2437-8E2D-FE8F-69301F9F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B0B20-4F3B-3F43-1002-3855EB39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011F-9F6C-0A4F-A2DC-17204BB136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FB92C29-1E7A-2275-8CE6-41C1FB258489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8200" y="1995488"/>
            <a:ext cx="10701338" cy="3770312"/>
          </a:xfrm>
        </p:spPr>
        <p:txBody>
          <a:bodyPr anchor="ctr"/>
          <a:lstStyle>
            <a:lvl1pPr algn="ctr"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b="0" dirty="0"/>
              <a:t>Chart or graph here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4B46039-E07D-4DE5-EAE5-3A27A2E456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70339"/>
            <a:ext cx="5064125" cy="490105"/>
          </a:xfrm>
        </p:spPr>
        <p:txBody>
          <a:bodyPr/>
          <a:lstStyle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subhead</a:t>
            </a:r>
          </a:p>
        </p:txBody>
      </p:sp>
    </p:spTree>
    <p:extLst>
      <p:ext uri="{BB962C8B-B14F-4D97-AF65-F5344CB8AC3E}">
        <p14:creationId xmlns:p14="http://schemas.microsoft.com/office/powerpoint/2010/main" val="138736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89F8-BA2F-3B6B-B831-77822957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754"/>
            <a:ext cx="10515600" cy="66426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68702-B70C-A6FD-1DB7-7EC286A4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67D2-FB39-EA40-8166-FB5E5BDEB8B7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2065D-2437-8E2D-FE8F-69301F9F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B0B20-4F3B-3F43-1002-3855EB39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011F-9F6C-0A4F-A2DC-17204BB136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685721-6FDD-72B5-99C0-953A18BD96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552354"/>
            <a:ext cx="5064125" cy="2651413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10D3334-647F-4140-D2E8-8ADF103BC5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5999" y="1962150"/>
            <a:ext cx="5716385" cy="3886200"/>
          </a:xfrm>
        </p:spPr>
        <p:txBody>
          <a:bodyPr anchor="ctr"/>
          <a:lstStyle>
            <a:lvl1pPr algn="ctr">
              <a:defRPr b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picture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8B9A5E7-8E30-2B58-A7E8-9F50389F7E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70339"/>
            <a:ext cx="5064125" cy="490105"/>
          </a:xfrm>
        </p:spPr>
        <p:txBody>
          <a:bodyPr/>
          <a:lstStyle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subhead</a:t>
            </a:r>
          </a:p>
        </p:txBody>
      </p:sp>
    </p:spTree>
    <p:extLst>
      <p:ext uri="{BB962C8B-B14F-4D97-AF65-F5344CB8AC3E}">
        <p14:creationId xmlns:p14="http://schemas.microsoft.com/office/powerpoint/2010/main" val="437139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chart or grap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2A92-2BFB-57FA-C828-C8558E3F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04088"/>
            <a:ext cx="3932237" cy="1074836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B38E4-7EAF-BEE7-2BB4-D1AA56A8B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5480"/>
            <a:ext cx="3932237" cy="323350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6E7B4-4491-94C9-DD3D-B24E69FC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67D2-FB39-EA40-8166-FB5E5BDEB8B7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B51AF-A8C2-E078-7129-841E65F8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D442A-1F7E-B658-09B8-A8182A63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011F-9F6C-0A4F-A2DC-17204BB136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D24CDA1-C6F6-D7D7-1A9A-841DBCA7D9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717096"/>
            <a:ext cx="3932237" cy="490105"/>
          </a:xfrm>
        </p:spPr>
        <p:txBody>
          <a:bodyPr/>
          <a:lstStyle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subhead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D03C964B-D359-7D0E-EA2A-0749EC2AE1BF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5999" y="704850"/>
            <a:ext cx="5715000" cy="4756611"/>
          </a:xfrm>
        </p:spPr>
        <p:txBody>
          <a:bodyPr anchor="ctr"/>
          <a:lstStyle>
            <a:lvl1pPr algn="ctr"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insert graph</a:t>
            </a:r>
          </a:p>
        </p:txBody>
      </p:sp>
    </p:spTree>
    <p:extLst>
      <p:ext uri="{BB962C8B-B14F-4D97-AF65-F5344CB8AC3E}">
        <p14:creationId xmlns:p14="http://schemas.microsoft.com/office/powerpoint/2010/main" val="2271955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D43C0-1710-CDD2-60BD-A98143AD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67D2-FB39-EA40-8166-FB5E5BDEB8B7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5C934-4D62-36CA-DD1A-2181E071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4F4D2-8140-5850-CB17-C07C1C17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011F-9F6C-0A4F-A2DC-17204BB13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55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E3880B-4608-DDC4-ECE3-91AA60718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813" b="7813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D8463F-AB62-8B4D-A747-A47EB21EC4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7812" b="781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C2C8D-E702-30C1-C68C-7C54978B1587}"/>
              </a:ext>
            </a:extLst>
          </p:cNvPr>
          <p:cNvSpPr/>
          <p:nvPr userDrawn="1"/>
        </p:nvSpPr>
        <p:spPr>
          <a:xfrm>
            <a:off x="-1" y="5836592"/>
            <a:ext cx="12192000" cy="501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F826DF-ECB1-0F04-2427-D6819CC077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272930" y="1161796"/>
            <a:ext cx="3646139" cy="65673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51B23A-3AFE-71F2-1FF2-8C7B15CF1C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09370"/>
            <a:ext cx="9144000" cy="2115960"/>
          </a:xfrm>
        </p:spPr>
        <p:txBody>
          <a:bodyPr anchor="b">
            <a:normAutofit/>
          </a:bodyPr>
          <a:lstStyle>
            <a:lvl1pPr algn="ctr">
              <a:defRPr sz="12000" b="0" i="0">
                <a:solidFill>
                  <a:schemeClr val="accent5"/>
                </a:solidFill>
                <a:latin typeface="PT Serif" panose="020A0603040505020204" pitchFamily="18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F611E9C-4860-30DE-0C92-42C887781F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662684"/>
            <a:ext cx="9144000" cy="88666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For further questions or comments visit our </a:t>
            </a:r>
            <a:br>
              <a:rPr lang="en-US" dirty="0"/>
            </a:br>
            <a:r>
              <a:rPr lang="en-US" dirty="0"/>
              <a:t>website or contact one of our attorneys.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38D6F-48BF-6B26-B23F-B25EB61429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4800" y="5913120"/>
            <a:ext cx="9153525" cy="416243"/>
          </a:xfrm>
        </p:spPr>
        <p:txBody>
          <a:bodyPr/>
          <a:lstStyle>
            <a:lvl1pPr algn="ctr">
              <a:defRPr sz="18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CONSTANGY.COM</a:t>
            </a:r>
          </a:p>
        </p:txBody>
      </p:sp>
    </p:spTree>
    <p:extLst>
      <p:ext uri="{BB962C8B-B14F-4D97-AF65-F5344CB8AC3E}">
        <p14:creationId xmlns:p14="http://schemas.microsoft.com/office/powerpoint/2010/main" val="3275445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E3880B-4608-DDC4-ECE3-91AA60718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813" b="7813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D8463F-AB62-8B4D-A747-A47EB21EC4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7812" b="781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C2C8D-E702-30C1-C68C-7C54978B1587}"/>
              </a:ext>
            </a:extLst>
          </p:cNvPr>
          <p:cNvSpPr/>
          <p:nvPr userDrawn="1"/>
        </p:nvSpPr>
        <p:spPr>
          <a:xfrm>
            <a:off x="-1" y="5836592"/>
            <a:ext cx="12192000" cy="501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F826DF-ECB1-0F04-2427-D6819CC077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272930" y="1161796"/>
            <a:ext cx="3646139" cy="65673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51B23A-3AFE-71F2-1FF2-8C7B15CF1C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09370"/>
            <a:ext cx="9144000" cy="2115960"/>
          </a:xfrm>
        </p:spPr>
        <p:txBody>
          <a:bodyPr anchor="b">
            <a:normAutofit/>
          </a:bodyPr>
          <a:lstStyle>
            <a:lvl1pPr algn="ctr">
              <a:defRPr sz="12000" b="0" i="0">
                <a:solidFill>
                  <a:schemeClr val="accent5"/>
                </a:solidFill>
                <a:latin typeface="PT Serif" panose="020A0603040505020204" pitchFamily="18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F611E9C-4860-30DE-0C92-42C887781F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662684"/>
            <a:ext cx="9144000" cy="88666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For further questions or comments visit our </a:t>
            </a:r>
            <a:br>
              <a:rPr lang="en-US" dirty="0"/>
            </a:br>
            <a:r>
              <a:rPr lang="en-US" dirty="0"/>
              <a:t>website or contact one of our attorneys.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38D6F-48BF-6B26-B23F-B25EB61429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4800" y="5913120"/>
            <a:ext cx="9153525" cy="416243"/>
          </a:xfrm>
        </p:spPr>
        <p:txBody>
          <a:bodyPr/>
          <a:lstStyle>
            <a:lvl1pPr algn="ctr"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CONSTANGY.COM</a:t>
            </a:r>
          </a:p>
        </p:txBody>
      </p:sp>
    </p:spTree>
    <p:extLst>
      <p:ext uri="{BB962C8B-B14F-4D97-AF65-F5344CB8AC3E}">
        <p14:creationId xmlns:p14="http://schemas.microsoft.com/office/powerpoint/2010/main" val="3901421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E3880B-4608-DDC4-ECE3-91AA60718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DCDEF0-72DD-8248-1F34-34FBE2B53290}"/>
              </a:ext>
            </a:extLst>
          </p:cNvPr>
          <p:cNvSpPr/>
          <p:nvPr userDrawn="1"/>
        </p:nvSpPr>
        <p:spPr>
          <a:xfrm>
            <a:off x="-1" y="5836592"/>
            <a:ext cx="12192000" cy="501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A5B0EA-70F1-6C7B-B304-C56A4F4D5C3C}"/>
              </a:ext>
            </a:extLst>
          </p:cNvPr>
          <p:cNvCxnSpPr/>
          <p:nvPr userDrawn="1"/>
        </p:nvCxnSpPr>
        <p:spPr>
          <a:xfrm>
            <a:off x="0" y="5821406"/>
            <a:ext cx="1219200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41B058-E1A5-61A9-3926-9EA926516D36}"/>
              </a:ext>
            </a:extLst>
          </p:cNvPr>
          <p:cNvCxnSpPr/>
          <p:nvPr userDrawn="1"/>
        </p:nvCxnSpPr>
        <p:spPr>
          <a:xfrm>
            <a:off x="0" y="6338242"/>
            <a:ext cx="12192000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71EA679D-3D2D-4BCB-9722-A562405C28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662684"/>
            <a:ext cx="9144000" cy="88666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For further questions or comments visit our </a:t>
            </a:r>
            <a:br>
              <a:rPr lang="en-US" dirty="0"/>
            </a:br>
            <a:r>
              <a:rPr lang="en-US" dirty="0"/>
              <a:t>website or contact one of our attorneys.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17BFD3E-B16C-AA8F-B4E0-A30E2C5CF8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09370"/>
            <a:ext cx="9144000" cy="2115960"/>
          </a:xfrm>
        </p:spPr>
        <p:txBody>
          <a:bodyPr anchor="b">
            <a:normAutofit/>
          </a:bodyPr>
          <a:lstStyle>
            <a:lvl1pPr algn="ctr">
              <a:defRPr sz="12000" b="0" i="0">
                <a:solidFill>
                  <a:schemeClr val="accent5"/>
                </a:solidFill>
                <a:latin typeface="PT Serif" panose="020A0603040505020204" pitchFamily="18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BDA225-A82C-A8CF-BC84-98FC28B0A1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4800" y="5913120"/>
            <a:ext cx="9153525" cy="416243"/>
          </a:xfrm>
        </p:spPr>
        <p:txBody>
          <a:bodyPr/>
          <a:lstStyle>
            <a:lvl1pPr algn="ctr">
              <a:defRPr sz="18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CONSTANGY.COM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CD2C2-C412-5875-4F51-6230C91D67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72930" y="1161796"/>
            <a:ext cx="3646139" cy="6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44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3345" y="5481242"/>
            <a:ext cx="2743200" cy="365125"/>
          </a:xfrm>
          <a:prstGeom prst="rect">
            <a:avLst/>
          </a:prstGeom>
        </p:spPr>
        <p:txBody>
          <a:bodyPr/>
          <a:lstStyle/>
          <a:p>
            <a:fld id="{95726AC2-3F65-406B-9AF8-A2A679099D79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CFF-265C-412D-A64A-DAB2042D9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6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14690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32F3-3EDD-F7CA-9214-99A201E8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6175"/>
          </a:xfrm>
        </p:spPr>
        <p:txBody>
          <a:bodyPr anchor="b">
            <a:normAutofit/>
          </a:bodyPr>
          <a:lstStyle>
            <a:lvl1pPr algn="ctr">
              <a:defRPr sz="44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A7BBB-0CB2-B7D3-9DA4-F0D7CE5B5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4939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76792-9190-E0FC-C7EB-A868C6FA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67D2-FB39-EA40-8166-FB5E5BDEB8B7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D8D79-C97E-2843-2C24-5C91A6CA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B3179-4D90-F71E-BEF7-3FBC54F2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011F-9F6C-0A4F-A2DC-17204BB136D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AD5187-3B00-CC16-EF87-883F57B9D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09143" y="1332581"/>
            <a:ext cx="3973714" cy="7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87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87363" y="292100"/>
            <a:ext cx="7323132" cy="1454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0" rIns="0" bIns="0" anchor="t"/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pPr marL="0" marR="0" indent="0" algn="l">
              <a:lnSpc>
                <a:spcPts val="4497"/>
              </a:lnSpc>
              <a:spcAft>
                <a:spcPts val="5481"/>
              </a:spcAft>
            </a:pPr>
            <a:r>
              <a:rPr lang="en-US" sz="3897" b="1" u="sng" spc="15" dirty="0">
                <a:solidFill>
                  <a:srgbClr val="FBA465"/>
                </a:solidFill>
                <a:latin typeface="Arial" panose="02020603050405020304" pitchFamily="2"/>
              </a:rPr>
              <a:t>The</a:t>
            </a:r>
            <a:r>
              <a:rPr lang="en-US" sz="3897" b="1" u="sng" spc="15" dirty="0">
                <a:solidFill>
                  <a:srgbClr val="F79646"/>
                </a:solidFill>
                <a:latin typeface="Arial" panose="02020603050405020304" pitchFamily="2"/>
              </a:rPr>
              <a:t> Anatomy of a Data Breach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746251"/>
            <a:ext cx="12184067" cy="4705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548256" marR="0" indent="182752" algn="l">
              <a:lnSpc>
                <a:spcPts val="2298"/>
              </a:lnSpc>
              <a:spcAft>
                <a:spcPts val="0"/>
              </a:spcAft>
              <a:buFont typeface="Symbol"/>
              <a:buChar char="·"/>
            </a:pPr>
            <a:r>
              <a:rPr lang="en-US" sz="2598" spc="40">
                <a:solidFill>
                  <a:srgbClr val="366092"/>
                </a:solidFill>
                <a:latin typeface="Calibri" panose="02020603050405020304" pitchFamily="2"/>
              </a:rPr>
              <a:t>Initial intrusion – possibly weeks or months prior to detection </a:t>
            </a:r>
          </a:p>
          <a:p>
            <a:pPr marL="548256" marR="0" indent="182752" algn="l">
              <a:lnSpc>
                <a:spcPts val="2798"/>
              </a:lnSpc>
              <a:spcBef>
                <a:spcPts val="680"/>
              </a:spcBef>
              <a:spcAft>
                <a:spcPts val="0"/>
              </a:spcAft>
              <a:buFont typeface="Symbol"/>
              <a:buChar char="·"/>
            </a:pPr>
            <a:r>
              <a:rPr lang="en-US" sz="2598" spc="35">
                <a:solidFill>
                  <a:srgbClr val="366092"/>
                </a:solidFill>
                <a:latin typeface="Calibri" panose="02020603050405020304" pitchFamily="2"/>
              </a:rPr>
              <a:t>Initial detection of the incident </a:t>
            </a:r>
          </a:p>
          <a:p>
            <a:pPr marL="548256" marR="0" indent="182752" algn="l">
              <a:lnSpc>
                <a:spcPts val="2798"/>
              </a:lnSpc>
              <a:spcBef>
                <a:spcPts val="660"/>
              </a:spcBef>
              <a:spcAft>
                <a:spcPts val="0"/>
              </a:spcAft>
              <a:buFont typeface="Symbol"/>
              <a:buChar char="·"/>
            </a:pPr>
            <a:r>
              <a:rPr lang="en-US" sz="2598" spc="0">
                <a:solidFill>
                  <a:srgbClr val="366092"/>
                </a:solidFill>
                <a:latin typeface="Calibri" panose="02020603050405020304" pitchFamily="2"/>
              </a:rPr>
              <a:t>Filing of claim </a:t>
            </a:r>
          </a:p>
          <a:p>
            <a:pPr marL="548256" marR="0" indent="182752" algn="l">
              <a:lnSpc>
                <a:spcPts val="2798"/>
              </a:lnSpc>
              <a:spcBef>
                <a:spcPts val="660"/>
              </a:spcBef>
              <a:spcAft>
                <a:spcPts val="0"/>
              </a:spcAft>
              <a:buFont typeface="Symbol"/>
              <a:buChar char="·"/>
            </a:pPr>
            <a:r>
              <a:rPr lang="en-US" sz="2598" spc="35">
                <a:solidFill>
                  <a:srgbClr val="366092"/>
                </a:solidFill>
                <a:latin typeface="Calibri" panose="02020603050405020304" pitchFamily="2"/>
              </a:rPr>
              <a:t>Initial referral to or contact with outside legal counsel </a:t>
            </a:r>
          </a:p>
          <a:p>
            <a:pPr marL="1005136" marR="0" indent="182752" algn="l">
              <a:lnSpc>
                <a:spcPts val="2598"/>
              </a:lnSpc>
              <a:spcBef>
                <a:spcPts val="205"/>
              </a:spcBef>
              <a:spcAft>
                <a:spcPts val="0"/>
              </a:spcAft>
              <a:buFont typeface="Symbol"/>
              <a:buChar char="·"/>
            </a:pPr>
            <a:r>
              <a:rPr lang="en-US" sz="2198" spc="-30">
                <a:solidFill>
                  <a:srgbClr val="366092"/>
                </a:solidFill>
                <a:latin typeface="Calibri" panose="02020603050405020304" pitchFamily="2"/>
              </a:rPr>
              <a:t>via hotline or dedicated email address </a:t>
            </a:r>
          </a:p>
          <a:p>
            <a:pPr marL="548256" marR="0" indent="182752" algn="l">
              <a:lnSpc>
                <a:spcPts val="2798"/>
              </a:lnSpc>
              <a:spcBef>
                <a:spcPts val="500"/>
              </a:spcBef>
              <a:spcAft>
                <a:spcPts val="0"/>
              </a:spcAft>
              <a:buFont typeface="Symbol"/>
              <a:buChar char="·"/>
            </a:pPr>
            <a:r>
              <a:rPr lang="en-US" sz="2598" spc="0">
                <a:solidFill>
                  <a:srgbClr val="366092"/>
                </a:solidFill>
                <a:latin typeface="Calibri" panose="02020603050405020304" pitchFamily="2"/>
              </a:rPr>
              <a:t>Conflicts clearance </a:t>
            </a:r>
          </a:p>
          <a:p>
            <a:pPr marL="548256" marR="0" indent="182752" algn="l">
              <a:lnSpc>
                <a:spcPts val="2798"/>
              </a:lnSpc>
              <a:spcBef>
                <a:spcPts val="635"/>
              </a:spcBef>
              <a:spcAft>
                <a:spcPts val="0"/>
              </a:spcAft>
              <a:buFont typeface="Symbol"/>
              <a:buChar char="·"/>
            </a:pPr>
            <a:r>
              <a:rPr lang="en-US" sz="2598" spc="40">
                <a:solidFill>
                  <a:srgbClr val="366092"/>
                </a:solidFill>
                <a:latin typeface="Calibri" panose="02020603050405020304" pitchFamily="2"/>
              </a:rPr>
              <a:t>Assessment call with insured and outside legal counsel </a:t>
            </a:r>
          </a:p>
          <a:p>
            <a:pPr marL="548256" marR="0" indent="182752" algn="l">
              <a:lnSpc>
                <a:spcPts val="2798"/>
              </a:lnSpc>
              <a:spcBef>
                <a:spcPts val="660"/>
              </a:spcBef>
              <a:spcAft>
                <a:spcPts val="0"/>
              </a:spcAft>
              <a:buFont typeface="Symbol"/>
              <a:buChar char="·"/>
            </a:pPr>
            <a:r>
              <a:rPr lang="en-US" sz="2598" spc="40">
                <a:solidFill>
                  <a:srgbClr val="366092"/>
                </a:solidFill>
                <a:latin typeface="Calibri" panose="02020603050405020304" pitchFamily="2"/>
              </a:rPr>
              <a:t>Scoping call with insured, outside legal counsel and forensics firm </a:t>
            </a:r>
          </a:p>
          <a:p>
            <a:pPr marL="548256" marR="0" indent="182752" algn="l">
              <a:lnSpc>
                <a:spcPts val="2798"/>
              </a:lnSpc>
              <a:spcBef>
                <a:spcPts val="655"/>
              </a:spcBef>
              <a:spcAft>
                <a:spcPts val="0"/>
              </a:spcAft>
              <a:buFont typeface="Symbol"/>
              <a:buChar char="·"/>
            </a:pPr>
            <a:r>
              <a:rPr lang="en-US" sz="2598" spc="40">
                <a:solidFill>
                  <a:srgbClr val="366092"/>
                </a:solidFill>
                <a:latin typeface="Calibri" panose="02020603050405020304" pitchFamily="2"/>
              </a:rPr>
              <a:t>Receipt and review of tri-party statement of work by outside legal counsel </a:t>
            </a:r>
          </a:p>
          <a:p>
            <a:pPr marL="548256" marR="0" indent="182752" algn="l">
              <a:lnSpc>
                <a:spcPts val="2798"/>
              </a:lnSpc>
              <a:spcBef>
                <a:spcPts val="655"/>
              </a:spcBef>
              <a:spcAft>
                <a:spcPts val="0"/>
              </a:spcAft>
              <a:buFont typeface="Symbol"/>
              <a:buChar char="·"/>
            </a:pPr>
            <a:r>
              <a:rPr lang="en-US" sz="2598" spc="40">
                <a:solidFill>
                  <a:srgbClr val="366092"/>
                </a:solidFill>
                <a:latin typeface="Calibri" panose="02020603050405020304" pitchFamily="2"/>
              </a:rPr>
              <a:t>Review and approval of statement of work by carrier </a:t>
            </a:r>
          </a:p>
          <a:p>
            <a:pPr marL="548256" marR="0" indent="182752" algn="l">
              <a:lnSpc>
                <a:spcPts val="2798"/>
              </a:lnSpc>
              <a:spcBef>
                <a:spcPts val="630"/>
              </a:spcBef>
              <a:spcAft>
                <a:spcPts val="1009"/>
              </a:spcAft>
              <a:buFont typeface="Symbol"/>
              <a:buChar char="·"/>
            </a:pPr>
            <a:r>
              <a:rPr lang="en-US" sz="2598" spc="40">
                <a:solidFill>
                  <a:srgbClr val="366092"/>
                </a:solidFill>
                <a:latin typeface="Calibri" panose="02020603050405020304" pitchFamily="2"/>
              </a:rPr>
              <a:t>Review, approval and execution of statement of work by insured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452236"/>
            <a:ext cx="12184067" cy="405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/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pPr marL="11513375" marR="0" indent="0" algn="l">
              <a:lnSpc>
                <a:spcPts val="1399"/>
              </a:lnSpc>
              <a:spcAft>
                <a:spcPts val="1814"/>
              </a:spcAft>
            </a:pPr>
            <a:r>
              <a:rPr lang="en-US" sz="1199" b="1" spc="0" dirty="0">
                <a:solidFill>
                  <a:srgbClr val="000000"/>
                </a:solidFill>
                <a:latin typeface="Arial" panose="02020603050405020304" pitchFamily="2"/>
              </a:rPr>
              <a:t>13 </a:t>
            </a:r>
          </a:p>
        </p:txBody>
      </p:sp>
    </p:spTree>
    <p:extLst>
      <p:ext uri="{BB962C8B-B14F-4D97-AF65-F5344CB8AC3E}">
        <p14:creationId xmlns:p14="http://schemas.microsoft.com/office/powerpoint/2010/main" val="179235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1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46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76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32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48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9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35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56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9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32F3-3EDD-F7CA-9214-99A201E8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6175"/>
          </a:xfrm>
        </p:spPr>
        <p:txBody>
          <a:bodyPr anchor="b">
            <a:normAutofit/>
          </a:bodyPr>
          <a:lstStyle>
            <a:lvl1pPr algn="ctr">
              <a:defRPr sz="44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A7BBB-0CB2-B7D3-9DA4-F0D7CE5B5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4939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76792-9190-E0FC-C7EB-A868C6FA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67D2-FB39-EA40-8166-FB5E5BDEB8B7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D8D79-C97E-2843-2C24-5C91A6CA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©2025 Constangy, Brooks, Smith &amp; Prophette, LLP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B3179-4D90-F71E-BEF7-3FBC54F2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011F-9F6C-0A4F-A2DC-17204BB136D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AD5187-3B00-CC16-EF87-883F57B9D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09143" y="1332581"/>
            <a:ext cx="3973714" cy="7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43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5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E3880B-4608-DDC4-ECE3-91AA60718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071" b="7719"/>
          <a:stretch>
            <a:fillRect/>
          </a:stretch>
        </p:blipFill>
        <p:spPr>
          <a:xfrm>
            <a:off x="-33338" y="0"/>
            <a:ext cx="1221581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0B51CA-1D18-2006-66E2-01FDD88D3A64}"/>
              </a:ext>
            </a:extLst>
          </p:cNvPr>
          <p:cNvSpPr/>
          <p:nvPr userDrawn="1"/>
        </p:nvSpPr>
        <p:spPr>
          <a:xfrm>
            <a:off x="1524000" y="1285433"/>
            <a:ext cx="9144000" cy="428713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6BAFD-293D-69EA-04B6-9636B8FEA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01702"/>
            <a:ext cx="9144000" cy="724263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chemeClr val="accent3"/>
                </a:solidFill>
                <a:latin typeface="PT Serif" panose="020A060304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803A7-2DF3-52CB-675E-0D77F992F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2388"/>
            <a:ext cx="9144000" cy="66357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FE8610-389E-03AD-78A8-1A5C7C2278C0}"/>
              </a:ext>
            </a:extLst>
          </p:cNvPr>
          <p:cNvSpPr/>
          <p:nvPr userDrawn="1"/>
        </p:nvSpPr>
        <p:spPr>
          <a:xfrm>
            <a:off x="1613647" y="1365952"/>
            <a:ext cx="8969188" cy="1491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405314-239B-843B-C666-C9385F35A4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74623" y="1632618"/>
            <a:ext cx="4835977" cy="87104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877039-F022-D0D0-CFCC-B73E19A2D0D2}"/>
              </a:ext>
            </a:extLst>
          </p:cNvPr>
          <p:cNvCxnSpPr>
            <a:cxnSpLocks/>
          </p:cNvCxnSpPr>
          <p:nvPr userDrawn="1"/>
        </p:nvCxnSpPr>
        <p:spPr>
          <a:xfrm>
            <a:off x="5102087" y="4137255"/>
            <a:ext cx="198782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7632455-03D9-D8F7-87E5-D63ACE6F4D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3763" y="5923599"/>
            <a:ext cx="7894637" cy="385762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PRESENTED TO XYZ COMPANY  |  MARCH 2023</a:t>
            </a:r>
          </a:p>
        </p:txBody>
      </p:sp>
    </p:spTree>
    <p:extLst>
      <p:ext uri="{BB962C8B-B14F-4D97-AF65-F5344CB8AC3E}">
        <p14:creationId xmlns:p14="http://schemas.microsoft.com/office/powerpoint/2010/main" val="93238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E3880B-4608-DDC4-ECE3-91AA60718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071" b="7719"/>
          <a:stretch>
            <a:fillRect/>
          </a:stretch>
        </p:blipFill>
        <p:spPr>
          <a:xfrm>
            <a:off x="-33338" y="0"/>
            <a:ext cx="1221581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0B51CA-1D18-2006-66E2-01FDD88D3A64}"/>
              </a:ext>
            </a:extLst>
          </p:cNvPr>
          <p:cNvSpPr/>
          <p:nvPr userDrawn="1"/>
        </p:nvSpPr>
        <p:spPr>
          <a:xfrm>
            <a:off x="1524000" y="1285433"/>
            <a:ext cx="9144000" cy="428713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6BAFD-293D-69EA-04B6-9636B8FEA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01702"/>
            <a:ext cx="9144000" cy="724263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chemeClr val="accent3"/>
                </a:solidFill>
                <a:latin typeface="PT Serif" panose="020A060304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803A7-2DF3-52CB-675E-0D77F992F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2388"/>
            <a:ext cx="9144000" cy="66357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7632455-03D9-D8F7-87E5-D63ACE6F4D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3763" y="5923599"/>
            <a:ext cx="7894637" cy="385762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PRESENTED TO XYZ COMPANY  |  MARCH 2023</a:t>
            </a:r>
          </a:p>
        </p:txBody>
      </p:sp>
    </p:spTree>
    <p:extLst>
      <p:ext uri="{BB962C8B-B14F-4D97-AF65-F5344CB8AC3E}">
        <p14:creationId xmlns:p14="http://schemas.microsoft.com/office/powerpoint/2010/main" val="1209200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F029A1-A922-2C5A-A38E-E8FFC806D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18" t="6089" r="20829" b="281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BD6524-0E7E-681E-E390-BF81DDCBA7D7}"/>
              </a:ext>
            </a:extLst>
          </p:cNvPr>
          <p:cNvSpPr/>
          <p:nvPr userDrawn="1"/>
        </p:nvSpPr>
        <p:spPr>
          <a:xfrm>
            <a:off x="0" y="4572000"/>
            <a:ext cx="12192000" cy="1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EF2A9-47D7-F5C5-E6E8-A4E28D03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3755"/>
            <a:ext cx="7874726" cy="812577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accent2"/>
                </a:solidFill>
                <a:latin typeface="PT Serif" panose="020A060304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1A5FCF05-241F-0626-FC20-5FC462524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25346" y="5122597"/>
            <a:ext cx="2854233" cy="5708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95539-B4C0-C63E-82EF-F6DBF14F9E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610600" y="5072147"/>
            <a:ext cx="3268979" cy="58879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7C167A-53D5-2471-1162-79D75EFE9BE6}"/>
              </a:ext>
            </a:extLst>
          </p:cNvPr>
          <p:cNvCxnSpPr/>
          <p:nvPr userDrawn="1"/>
        </p:nvCxnSpPr>
        <p:spPr>
          <a:xfrm>
            <a:off x="0" y="4571998"/>
            <a:ext cx="1219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09E584-81C4-9980-D2F5-F4284C3FF1DE}"/>
              </a:ext>
            </a:extLst>
          </p:cNvPr>
          <p:cNvCxnSpPr/>
          <p:nvPr userDrawn="1"/>
        </p:nvCxnSpPr>
        <p:spPr>
          <a:xfrm>
            <a:off x="0" y="6228519"/>
            <a:ext cx="1219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A9BC8-A34F-55AE-2325-73C87BFE8B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5486400"/>
            <a:ext cx="7162800" cy="528638"/>
          </a:xfrm>
          <a:ln>
            <a:noFill/>
          </a:ln>
        </p:spPr>
        <p:txBody>
          <a:bodyPr>
            <a:normAutofit/>
          </a:bodyPr>
          <a:lstStyle>
            <a:lvl1pPr>
              <a:defRPr sz="1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Presentation subtitle here  |  Presented to XYZ Company  |  March 2023</a:t>
            </a:r>
          </a:p>
        </p:txBody>
      </p:sp>
    </p:spTree>
    <p:extLst>
      <p:ext uri="{BB962C8B-B14F-4D97-AF65-F5344CB8AC3E}">
        <p14:creationId xmlns:p14="http://schemas.microsoft.com/office/powerpoint/2010/main" val="114340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542B55-C8D0-F79E-28DA-FA3111436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0747" r="5873"/>
          <a:stretch>
            <a:fillRect/>
          </a:stretch>
        </p:blipFill>
        <p:spPr>
          <a:xfrm>
            <a:off x="-2177" y="13060"/>
            <a:ext cx="12194177" cy="6844939"/>
          </a:xfrm>
          <a:prstGeom prst="rect">
            <a:avLst/>
          </a:prstGeom>
        </p:spPr>
      </p:pic>
      <p:pic>
        <p:nvPicPr>
          <p:cNvPr id="5" name="Picture 4" descr="A blue and black arrow&#10;&#10;AI-generated content may be incorrect.">
            <a:extLst>
              <a:ext uri="{FF2B5EF4-FFF2-40B4-BE49-F238E27FC236}">
                <a16:creationId xmlns:a16="http://schemas.microsoft.com/office/drawing/2014/main" id="{3E2D4379-D824-A88D-EC3E-695F96824D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</a:blip>
          <a:srcRect r="50000" b="10796"/>
          <a:stretch>
            <a:fillRect/>
          </a:stretch>
        </p:blipFill>
        <p:spPr>
          <a:xfrm>
            <a:off x="8305800" y="1"/>
            <a:ext cx="3886200" cy="45967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F4CC63-E168-0964-BBEC-58E486F0AAF7}"/>
              </a:ext>
            </a:extLst>
          </p:cNvPr>
          <p:cNvSpPr/>
          <p:nvPr userDrawn="1"/>
        </p:nvSpPr>
        <p:spPr>
          <a:xfrm>
            <a:off x="0" y="4572000"/>
            <a:ext cx="12192000" cy="1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BBEAD7C9-E756-43C3-E1D9-8FEB7918EA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25346" y="5122597"/>
            <a:ext cx="2854233" cy="57084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C873E2-6F3E-D8D8-B444-0EC113E69D70}"/>
              </a:ext>
            </a:extLst>
          </p:cNvPr>
          <p:cNvCxnSpPr/>
          <p:nvPr userDrawn="1"/>
        </p:nvCxnSpPr>
        <p:spPr>
          <a:xfrm>
            <a:off x="0" y="4571998"/>
            <a:ext cx="12192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4B4058-D3B0-3869-E5F6-BC81CC29DDCC}"/>
              </a:ext>
            </a:extLst>
          </p:cNvPr>
          <p:cNvCxnSpPr/>
          <p:nvPr userDrawn="1"/>
        </p:nvCxnSpPr>
        <p:spPr>
          <a:xfrm>
            <a:off x="0" y="6228519"/>
            <a:ext cx="12192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E780F87-29AD-ABB9-5F3B-BF57ED4902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5486400"/>
            <a:ext cx="7162800" cy="528638"/>
          </a:xfrm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Presentation subtitle here  |  Presented to XYZ Company  |  March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A9783-7FE5-11C2-80E4-B111560C9C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610600" y="5072147"/>
            <a:ext cx="3268979" cy="588798"/>
          </a:xfrm>
          <a:prstGeom prst="rect">
            <a:avLst/>
          </a:prstGeom>
        </p:spPr>
      </p:pic>
      <p:pic>
        <p:nvPicPr>
          <p:cNvPr id="8" name="Picture 7" descr="A blue and black rectangle&#10;&#10;AI-generated content may be incorrect.">
            <a:extLst>
              <a:ext uri="{FF2B5EF4-FFF2-40B4-BE49-F238E27FC236}">
                <a16:creationId xmlns:a16="http://schemas.microsoft.com/office/drawing/2014/main" id="{8A2C6101-3287-B78F-0165-375C2F3935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</a:blip>
          <a:stretch>
            <a:fillRect/>
          </a:stretch>
        </p:blipFill>
        <p:spPr>
          <a:xfrm>
            <a:off x="0" y="86497"/>
            <a:ext cx="4515333" cy="4505926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DCE1382-CA3D-D566-B63A-2D110982EF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003279" y="6329045"/>
            <a:ext cx="385041" cy="3651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84185F-8A77-3587-0D90-3882C81B5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3755"/>
            <a:ext cx="7874726" cy="812577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accent2"/>
                </a:solidFill>
                <a:latin typeface="PT Serif" panose="020A060304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747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542B55-C8D0-F79E-28DA-FA3111436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900" b="7900"/>
          <a:stretch/>
        </p:blipFill>
        <p:spPr>
          <a:xfrm>
            <a:off x="-2177" y="13060"/>
            <a:ext cx="12194177" cy="6844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2D4379-D824-A88D-EC3E-695F96824D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5000"/>
          </a:blip>
          <a:srcRect l="-3026" r="30937" b="21414"/>
          <a:stretch>
            <a:fillRect/>
          </a:stretch>
        </p:blipFill>
        <p:spPr>
          <a:xfrm>
            <a:off x="7486650" y="1"/>
            <a:ext cx="4705350" cy="45967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F4CC63-E168-0964-BBEC-58E486F0AAF7}"/>
              </a:ext>
            </a:extLst>
          </p:cNvPr>
          <p:cNvSpPr/>
          <p:nvPr userDrawn="1"/>
        </p:nvSpPr>
        <p:spPr>
          <a:xfrm>
            <a:off x="0" y="4572000"/>
            <a:ext cx="12192000" cy="1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BBEAD7C9-E756-43C3-E1D9-8FEB7918EA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25346" y="5122597"/>
            <a:ext cx="2854233" cy="57084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C873E2-6F3E-D8D8-B444-0EC113E69D70}"/>
              </a:ext>
            </a:extLst>
          </p:cNvPr>
          <p:cNvCxnSpPr/>
          <p:nvPr userDrawn="1"/>
        </p:nvCxnSpPr>
        <p:spPr>
          <a:xfrm>
            <a:off x="0" y="4571998"/>
            <a:ext cx="12192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4B4058-D3B0-3869-E5F6-BC81CC29DDCC}"/>
              </a:ext>
            </a:extLst>
          </p:cNvPr>
          <p:cNvCxnSpPr/>
          <p:nvPr userDrawn="1"/>
        </p:nvCxnSpPr>
        <p:spPr>
          <a:xfrm>
            <a:off x="0" y="6228519"/>
            <a:ext cx="12192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E780F87-29AD-ABB9-5F3B-BF57ED4902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5486400"/>
            <a:ext cx="7162800" cy="528638"/>
          </a:xfrm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Presentation subtitle here  |  Presented to XYZ Company  |  March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A9783-7FE5-11C2-80E4-B111560C9C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610600" y="5072147"/>
            <a:ext cx="3268979" cy="588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2C6101-3287-B78F-0165-375C2F3935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45000"/>
          </a:blip>
          <a:srcRect b="24600"/>
          <a:stretch>
            <a:fillRect/>
          </a:stretch>
        </p:blipFill>
        <p:spPr>
          <a:xfrm>
            <a:off x="0" y="544447"/>
            <a:ext cx="5278554" cy="39704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84185F-8A77-3587-0D90-3882C81B5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3755"/>
            <a:ext cx="7874726" cy="812577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accent2"/>
                </a:solidFill>
                <a:latin typeface="PT Serif" panose="020A060304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27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8AAFD0C-4815-89E9-70B4-43229BB6A991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rcRect l="26507" t="-14724" r="3473" b="14724"/>
          <a:stretch>
            <a:fillRect/>
          </a:stretch>
        </p:blipFill>
        <p:spPr>
          <a:xfrm>
            <a:off x="-1" y="304800"/>
            <a:ext cx="4080753" cy="58138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866BA3-EB86-36CF-9F7A-A63B044F3081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rcRect l="-2968" r="53660"/>
          <a:stretch>
            <a:fillRect/>
          </a:stretch>
        </p:blipFill>
        <p:spPr>
          <a:xfrm>
            <a:off x="8803941" y="0"/>
            <a:ext cx="3388059" cy="6157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8C2ABB-19E0-9272-0DC6-6D70B24C3049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rcRect t="85856"/>
          <a:stretch>
            <a:fillRect/>
          </a:stretch>
        </p:blipFill>
        <p:spPr>
          <a:xfrm>
            <a:off x="0" y="6139498"/>
            <a:ext cx="12192006" cy="71850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18B364-8804-D015-3899-DBDBC015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753"/>
            <a:ext cx="10515600" cy="983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402A8-45BA-914C-4AE5-CE80EFBA7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CDCFC-9641-F052-E38E-ECC4684FD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PT Sans" panose="020B0503020203020204" pitchFamily="34" charset="0"/>
              </a:defRPr>
            </a:lvl1pPr>
          </a:lstStyle>
          <a:p>
            <a:fld id="{C93867D2-FB39-EA40-8166-FB5E5BDEB8B7}" type="datetimeFigureOut">
              <a:rPr lang="en-US" smtClean="0"/>
              <a:pPr/>
              <a:t>5/8/2026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65467-7C33-5B89-0586-D72D40983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PT Sans" panose="020B050302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27D1B-5958-83C3-A612-AB9698598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2968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T Sans" panose="020B0503020203020204" pitchFamily="34" charset="0"/>
              </a:defRPr>
            </a:lvl1pPr>
          </a:lstStyle>
          <a:p>
            <a:fld id="{EDD0011F-9F6C-0A4F-A2DC-17204BB136D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E3A110-EA4D-5DBD-828C-AD50E9E5744E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1003279" y="6329045"/>
            <a:ext cx="385041" cy="3651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2440EB-AD80-BDA7-DCBB-0B6ABEC9108B}"/>
              </a:ext>
            </a:extLst>
          </p:cNvPr>
          <p:cNvCxnSpPr/>
          <p:nvPr userDrawn="1"/>
        </p:nvCxnSpPr>
        <p:spPr>
          <a:xfrm>
            <a:off x="0" y="6151246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B009A2-0621-EBF5-2018-7558ED7C8562}"/>
              </a:ext>
            </a:extLst>
          </p:cNvPr>
          <p:cNvCxnSpPr/>
          <p:nvPr userDrawn="1"/>
        </p:nvCxnSpPr>
        <p:spPr>
          <a:xfrm>
            <a:off x="0" y="6116320"/>
            <a:ext cx="1219200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82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81" r:id="rId4"/>
    <p:sldLayoutId id="2147483663" r:id="rId5"/>
    <p:sldLayoutId id="2147483680" r:id="rId6"/>
    <p:sldLayoutId id="2147483650" r:id="rId7"/>
    <p:sldLayoutId id="2147483662" r:id="rId8"/>
    <p:sldLayoutId id="2147483678" r:id="rId9"/>
    <p:sldLayoutId id="2147483664" r:id="rId10"/>
    <p:sldLayoutId id="2147483660" r:id="rId11"/>
    <p:sldLayoutId id="2147483665" r:id="rId12"/>
    <p:sldLayoutId id="2147483676" r:id="rId13"/>
    <p:sldLayoutId id="2147483667" r:id="rId14"/>
    <p:sldLayoutId id="2147483679" r:id="rId15"/>
    <p:sldLayoutId id="2147483668" r:id="rId16"/>
    <p:sldLayoutId id="2147483652" r:id="rId17"/>
    <p:sldLayoutId id="2147483671" r:id="rId18"/>
    <p:sldLayoutId id="2147483670" r:id="rId19"/>
    <p:sldLayoutId id="2147483673" r:id="rId20"/>
    <p:sldLayoutId id="2147483672" r:id="rId21"/>
    <p:sldLayoutId id="2147483654" r:id="rId22"/>
    <p:sldLayoutId id="2147483656" r:id="rId23"/>
    <p:sldLayoutId id="2147483655" r:id="rId24"/>
    <p:sldLayoutId id="2147483675" r:id="rId25"/>
    <p:sldLayoutId id="2147483677" r:id="rId26"/>
    <p:sldLayoutId id="2147483674" r:id="rId27"/>
    <p:sldLayoutId id="2147483682" r:id="rId28"/>
    <p:sldLayoutId id="2147483683" r:id="rId29"/>
    <p:sldLayoutId id="2147483684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PT Serif" panose="020A06030405050202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i="0" kern="1200">
          <a:solidFill>
            <a:schemeClr val="accent2"/>
          </a:solidFill>
          <a:latin typeface="PT Sans" panose="020B050302020302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6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9270" b="-64958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6092" y="6091232"/>
            <a:ext cx="5410200" cy="27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2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33" b="1" dirty="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Friday</a:t>
            </a: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srgbClr val="0055B8"/>
                </a:solidFill>
                <a:effectLst/>
                <a:uLnTx/>
                <a:uFillTx/>
                <a:latin typeface="Klinic Slab 2"/>
                <a:ea typeface="Klinic Slab 2"/>
                <a:cs typeface="Klinic Slab 2"/>
                <a:sym typeface="Klinic Slab 2"/>
              </a:rPr>
              <a:t>, May 15</a:t>
            </a:r>
            <a:r>
              <a:rPr kumimoji="0" lang="en-US" sz="1733" b="1" i="0" u="none" strike="noStrike" kern="1200" cap="none" spc="0" normalizeH="0" baseline="30000" noProof="0" dirty="0">
                <a:ln>
                  <a:noFill/>
                </a:ln>
                <a:solidFill>
                  <a:srgbClr val="0055B8"/>
                </a:solidFill>
                <a:effectLst/>
                <a:uLnTx/>
                <a:uFillTx/>
                <a:latin typeface="Klinic Slab 2"/>
                <a:ea typeface="Klinic Slab 2"/>
                <a:cs typeface="Klinic Slab 2"/>
                <a:sym typeface="Klinic Slab 2"/>
              </a:rPr>
              <a:t>th</a:t>
            </a: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srgbClr val="0055B8"/>
                </a:solidFill>
                <a:effectLst/>
                <a:uLnTx/>
                <a:uFillTx/>
                <a:latin typeface="Klinic Slab 2"/>
                <a:ea typeface="Klinic Slab 2"/>
                <a:cs typeface="Klinic Slab 2"/>
                <a:sym typeface="Klinic Slab 2"/>
              </a:rPr>
              <a:t> | 1:15pm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0724" y="1967061"/>
            <a:ext cx="10911135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75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55B8"/>
                </a:solidFill>
                <a:effectLst/>
                <a:uLnTx/>
                <a:uFillTx/>
                <a:latin typeface="Gotham"/>
                <a:ea typeface="Gotham"/>
                <a:cs typeface="Gotham"/>
                <a:sym typeface="Gotham"/>
              </a:rPr>
              <a:t>Emerging Cyber Trends – </a:t>
            </a:r>
          </a:p>
          <a:p>
            <a:pPr marL="0" marR="0" lvl="0" indent="0" algn="l" defTabSz="609630" rtl="0" eaLnBrk="1" fontAlgn="auto" latinLnBrk="0" hangingPunct="1">
              <a:lnSpc>
                <a:spcPts val="75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55B8"/>
                </a:solidFill>
                <a:effectLst/>
                <a:uLnTx/>
                <a:uFillTx/>
                <a:latin typeface="Gotham"/>
                <a:ea typeface="Gotham"/>
                <a:cs typeface="Gotham"/>
                <a:sym typeface="Gotham"/>
              </a:rPr>
              <a:t>The Anatomy of a Cyber Insurance Claim</a:t>
            </a:r>
          </a:p>
        </p:txBody>
      </p:sp>
      <p:sp>
        <p:nvSpPr>
          <p:cNvPr id="6" name="AutoShape 6"/>
          <p:cNvSpPr/>
          <p:nvPr/>
        </p:nvSpPr>
        <p:spPr>
          <a:xfrm>
            <a:off x="0" y="-19050"/>
            <a:ext cx="12192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A3C61-A873-28AC-E662-3C660BE4A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93A4E2-AA48-A3F2-9565-C3D574649D7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12240" y="231388"/>
            <a:ext cx="9367520" cy="121133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 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Cyber Insurance Claim</a:t>
            </a:r>
            <a:endParaRPr lang="en-US" sz="36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Communication</a:t>
            </a:r>
            <a:endParaRPr lang="en-US" sz="32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418D4A-BD27-8415-5EA7-D8799833F03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608977"/>
            <a:ext cx="9997440" cy="427366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457200" marR="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Coordination of communication</a:t>
            </a:r>
          </a:p>
          <a:p>
            <a:pPr marL="1005456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If insured has incident response plan, follow it</a:t>
            </a:r>
          </a:p>
          <a:p>
            <a:pPr marL="1005456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Legal counsel should establish cadence of communication with appropriate internal stakeholders and external responders</a:t>
            </a:r>
          </a:p>
          <a:p>
            <a:pPr marL="169125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Ransomware matter – one or two calls a day until operational</a:t>
            </a:r>
          </a:p>
          <a:p>
            <a:pPr marL="169125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Bu</a:t>
            </a:r>
            <a:r>
              <a:rPr lang="en-US" sz="240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siness email compromise – 48 to 72 hours for preliminary forensic findings to assess further investigative measures and/or consumer notification and regulatory reporting obligations</a:t>
            </a:r>
          </a:p>
          <a:p>
            <a:pPr marL="1005456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Legal counsel should provide initial matter status update within 24 to 48 hours of initial assessment call</a:t>
            </a:r>
          </a:p>
          <a:p>
            <a:pPr marL="1005456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Legal counsel should provide regular interim reporting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82196F5-708E-5428-A035-80A3F8679312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3252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476C1-19D5-364A-B202-5F8428D41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330F3D-5024-32F8-5A1D-A351BAC4CB1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79880" y="292348"/>
            <a:ext cx="9032240" cy="134710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 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Cyber Insurance Claim</a:t>
            </a:r>
            <a:endParaRPr lang="en-US" sz="36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Communication</a:t>
            </a:r>
            <a:endParaRPr lang="en-US" sz="32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D03D3D-12A3-64EA-CD2D-5477228D7A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497217"/>
            <a:ext cx="9997440" cy="461910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457200" marR="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Communication guidance – control narrative and liability</a:t>
            </a:r>
          </a:p>
          <a:p>
            <a:pPr marL="1005456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Legal counsel should provide communications guidance</a:t>
            </a:r>
          </a:p>
          <a:p>
            <a:pPr marL="169125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Review language to be used in speaking with internal personnel and external third parties</a:t>
            </a:r>
          </a:p>
          <a:p>
            <a:pPr marL="2148456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Do not use words “breach,” “ransomware,” or “cyber attack” as they may be inaccurate and/or cause confusion or anxiety</a:t>
            </a:r>
          </a:p>
          <a:p>
            <a:pPr marL="2148456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Instead, use the terms “event” or “incident”</a:t>
            </a:r>
          </a:p>
          <a:p>
            <a:pPr marL="169125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Use caution in early communication – there is substantial risk that anything said today may be inaccurate tomorrow</a:t>
            </a:r>
          </a:p>
          <a:p>
            <a:pPr marL="169125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Prepare internal and external holding statements</a:t>
            </a:r>
          </a:p>
          <a:p>
            <a:pPr marL="169125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Prepare list of anticipated “frequently asked questions and answers” to be used as conversation points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584D245-63AA-A501-B438-10922035698B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4953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07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7BA67-F938-1958-D0AA-A5D57F913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560249-DA84-0C59-84D0-FF3491D51D7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47417" y="150108"/>
            <a:ext cx="9097166" cy="134710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 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Cyber Insurance Claim</a:t>
            </a:r>
            <a:endParaRPr lang="en-US" sz="36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Relevant Parties</a:t>
            </a:r>
            <a:endParaRPr lang="en-US" sz="32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9C1A00-FB6D-DC79-3866-330F415E14C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497217"/>
            <a:ext cx="9997440" cy="461910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 lnSpcReduction="20000"/>
          </a:bodyPr>
          <a:lstStyle/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+mn-lt"/>
              </a:rPr>
              <a:t>Legal Counsel / “Breach Coach”</a:t>
            </a:r>
            <a:endParaRPr lang="en-US" sz="2600" u="sng" dirty="0">
              <a:solidFill>
                <a:schemeClr val="tx2"/>
              </a:solidFill>
              <a:latin typeface="+mn-lt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600" b="0" dirty="0">
                <a:solidFill>
                  <a:schemeClr val="tx2"/>
                </a:solidFill>
                <a:latin typeface="+mn-lt"/>
              </a:rPr>
              <a:t>Manage the response under privilege to protect sensitive communications and findings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600" b="0" dirty="0">
                <a:solidFill>
                  <a:schemeClr val="tx2"/>
                </a:solidFill>
                <a:latin typeface="+mn-lt"/>
              </a:rPr>
              <a:t>Advise on regulatory and contractual 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obligations</a:t>
            </a:r>
            <a:endParaRPr lang="en-US" sz="2600" b="0" dirty="0">
              <a:solidFill>
                <a:schemeClr val="tx2"/>
              </a:solidFill>
              <a:latin typeface="+mn-lt"/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600" b="0" dirty="0">
                <a:solidFill>
                  <a:schemeClr val="tx2"/>
                </a:solidFill>
                <a:latin typeface="+mn-lt"/>
              </a:rPr>
              <a:t>Coordinate with cyber insurance </a:t>
            </a:r>
            <a:r>
              <a:rPr lang="en-US" sz="2600" dirty="0">
                <a:solidFill>
                  <a:schemeClr val="tx2"/>
                </a:solidFill>
                <a:latin typeface="+mn-lt"/>
              </a:rPr>
              <a:t>c</a:t>
            </a:r>
            <a:r>
              <a:rPr lang="en-US" sz="2600" b="0" dirty="0">
                <a:solidFill>
                  <a:schemeClr val="tx2"/>
                </a:solidFill>
                <a:latin typeface="+mn-lt"/>
              </a:rPr>
              <a:t>arriers and Insurance brokers on behalf of clients to ensure proper procedure followed and information shared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600" b="0" dirty="0">
                <a:solidFill>
                  <a:schemeClr val="tx2"/>
                </a:solidFill>
                <a:latin typeface="+mn-lt"/>
              </a:rPr>
              <a:t>Coordinate with vendors to ensure compliance and minimize liability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600" b="0" dirty="0">
                <a:solidFill>
                  <a:schemeClr val="tx2"/>
                </a:solidFill>
                <a:latin typeface="+mn-lt"/>
              </a:rPr>
              <a:t>Continuously assess third party liability and advise on legal obligations, notification obligations, ransom negotiations and public statements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600" b="0" dirty="0">
                <a:solidFill>
                  <a:schemeClr val="tx2"/>
                </a:solidFill>
                <a:latin typeface="+mn-lt"/>
              </a:rPr>
              <a:t>Interface with law enforcement and regulators as needed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+mn-lt"/>
              </a:rPr>
              <a:t>Insurance Carrier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600" b="0" dirty="0">
                <a:solidFill>
                  <a:schemeClr val="tx2"/>
                </a:solidFill>
                <a:latin typeface="+mn-lt"/>
              </a:rPr>
              <a:t>Provide coverage (e.g., incident response, business interruption, ransom payments, regulatory defense).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600" b="0" dirty="0">
                <a:solidFill>
                  <a:schemeClr val="tx2"/>
                </a:solidFill>
                <a:latin typeface="+mn-lt"/>
              </a:rPr>
              <a:t>Activate panel vendors and coordinate claims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600" b="0" dirty="0">
                <a:solidFill>
                  <a:schemeClr val="tx2"/>
                </a:solidFill>
                <a:latin typeface="+mn-lt"/>
              </a:rPr>
              <a:t>Proper communication and understanding of carrier needs is paramount to a smooth incident response</a:t>
            </a:r>
          </a:p>
          <a:p>
            <a:pPr marL="457200" marR="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spc="4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0E94EE6-AC5E-5759-039F-9C3DC96D75B6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4953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D82AE-9159-CDA7-0958-470617219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A3D8AF-9D36-5C44-7621-196C16E72F9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78285"/>
            <a:ext cx="9997440" cy="134710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 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Cyber Insurance Claim</a:t>
            </a:r>
            <a:endParaRPr lang="en-US" sz="36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Relevant Parties</a:t>
            </a:r>
            <a:endParaRPr lang="en-US" sz="32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38C857-E557-6CE3-C6DE-B005A4F5557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357268"/>
            <a:ext cx="9997440" cy="474889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70000" lnSpcReduction="20000"/>
          </a:bodyPr>
          <a:lstStyle/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Client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2"/>
                </a:solidFill>
                <a:latin typeface="+mn-lt"/>
              </a:rPr>
              <a:t>The organization that has suffered the cyber incident—data breach, ransomware, business email compromise, etc.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Forensic Investigator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2"/>
                </a:solidFill>
                <a:latin typeface="+mn-lt"/>
              </a:rPr>
              <a:t>Investigate root cause and scope: initial access, lateral movement, exfiltration, encryption, persistence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2"/>
                </a:solidFill>
                <a:latin typeface="+mn-lt"/>
              </a:rPr>
              <a:t>Collect and preserve evidence for legal/regulatory needs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2"/>
                </a:solidFill>
                <a:latin typeface="+mn-lt"/>
              </a:rPr>
              <a:t>Provide containment guidance and eradication plan; validate recovery integrity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Threat Actor Negotiator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2"/>
                </a:solidFill>
                <a:latin typeface="+mn-lt"/>
              </a:rPr>
              <a:t>Communicate with the attacker through secure channels; assess credibility and “proof of life”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2"/>
                </a:solidFill>
                <a:latin typeface="+mn-lt"/>
              </a:rPr>
              <a:t>Negotiate terms (amount, timeline, non‑publication assurances) and reduce payment if ransom is considered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2"/>
                </a:solidFill>
                <a:latin typeface="+mn-lt"/>
              </a:rPr>
              <a:t>Coordinate crypto logistics (via insurer and counsel) and maintain records of all communications. Potential use of a 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crypto broker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Recovery Team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chemeClr val="tx2"/>
                </a:solidFill>
                <a:latin typeface="+mn-lt"/>
              </a:rPr>
              <a:t>Restore systems, applications, identities, and data from backups; rebuild infrastructure; harden configurations and validate integrity and performance</a:t>
            </a:r>
          </a:p>
          <a:p>
            <a:pPr marL="457200" marR="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spc="4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1BA4D92-D504-CEEE-36F4-5F7F18A0E043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4953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2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DA85D-7D77-767D-921A-EFDFDA4AF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9D538B-2716-4E7F-0FDE-55837F04C08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32177" y="78285"/>
            <a:ext cx="9127646" cy="134710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 Cyber Insurance Claim</a:t>
            </a:r>
            <a:endParaRPr lang="en-US" sz="36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Relevant Parties</a:t>
            </a:r>
            <a:endParaRPr lang="en-US" sz="32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0CFDC2-FFBA-60EB-D1C3-91E16FB03F9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357268"/>
            <a:ext cx="9997440" cy="474889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+mn-lt"/>
              </a:rPr>
              <a:t>Data Mining Vendor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  <a:latin typeface="+mn-lt"/>
              </a:rPr>
              <a:t>Analyze compromised data to determine what personal or sensitive data was present in relevant data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  <a:latin typeface="+mn-lt"/>
              </a:rPr>
              <a:t>Use tooling (OCR/PII detection) to produce accurate lists of affected individuals/entities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+mn-lt"/>
              </a:rPr>
              <a:t>Notification &amp; Credit Monitoring Vendor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  <a:latin typeface="+mn-lt"/>
              </a:rPr>
              <a:t>Distribute breach notifications (mail/email), set up call centers and microsites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  <a:latin typeface="+mn-lt"/>
              </a:rPr>
              <a:t>Provide credit monitoring/identity protection, dark‑web monitoring, and enrollment support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+mn-lt"/>
              </a:rPr>
              <a:t>Public Relations 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  <a:latin typeface="+mn-lt"/>
              </a:rPr>
              <a:t>Craft external messaging: media statements, FAQs, website updates, social media posts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  <a:latin typeface="+mn-lt"/>
              </a:rPr>
              <a:t>Monitor sentiment and adjust messaging; prep spokespeople for interviews</a:t>
            </a:r>
          </a:p>
          <a:p>
            <a:pPr marL="457200" marR="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spc="4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C67F6E1-9D3E-EAA4-15BB-C97197198F98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4953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6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73323-7A1A-E91A-9153-09AC659B0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6EAF94-3D83-CB08-6196-9D69D2CDC40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68120" y="150108"/>
            <a:ext cx="9255760" cy="134710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 Cyber Insurance Claim</a:t>
            </a:r>
            <a:endParaRPr lang="en-US" sz="36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Forensics Investigation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BC0FA7-1F8E-BF93-943C-F3D452259D6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497217"/>
            <a:ext cx="9997440" cy="461910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+mn-lt"/>
              </a:rPr>
              <a:t>Key Phases of a Forensic Investigation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chemeClr val="tx1"/>
                </a:solidFill>
                <a:latin typeface="+mn-lt"/>
              </a:rPr>
              <a:t>Kickoff Investigation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US" sz="2600" dirty="0">
                <a:latin typeface="+mn-lt"/>
              </a:rPr>
              <a:t>Initial instructions for evidence acquisition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US" sz="2600" dirty="0">
                <a:latin typeface="+mn-lt"/>
              </a:rPr>
              <a:t>Email thread established with proper parties and for attorney client privilege 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US" sz="2600" dirty="0">
                <a:latin typeface="+mn-lt"/>
              </a:rPr>
              <a:t>Brief conference call to ensure all parties are aligned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Evidence Collection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US" sz="2600" dirty="0">
                <a:latin typeface="+mn-lt"/>
              </a:rPr>
              <a:t>Involves forensic and client teams 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US" sz="2600" dirty="0">
                <a:latin typeface="+mn-lt"/>
              </a:rPr>
              <a:t>May include imaging systems, preserving collecting log files, gaining access to necessary environment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US" sz="2600" dirty="0">
                <a:latin typeface="+mn-lt"/>
              </a:rPr>
              <a:t>Potential deployment of collection tools or scripts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US" sz="2600" dirty="0">
                <a:latin typeface="+mn-lt"/>
              </a:rPr>
              <a:t>May involve deployment of EDR tool for security purposes and collections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Root Cause Analysis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Identify initial access, exploited vulnerabilities, attacker behavior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Lateral Movement &amp; Scope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Mapping compromised accounts, systems, and data.</a:t>
            </a:r>
          </a:p>
          <a:p>
            <a:pPr marL="457200" marR="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spc="4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59293DB-3FBC-CBE2-9ED0-AE8F4E081F57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4953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9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D1221-89C2-09F9-C449-506394922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8EC5F2-7DEF-9062-270D-1304CC63699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341120" y="150108"/>
            <a:ext cx="9509760" cy="134710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 Cyber Insurance Claim</a:t>
            </a:r>
            <a:endParaRPr lang="en-US" sz="36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Forensics Investigation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728838-C7DA-6BDC-82C0-0C27A227036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497217"/>
            <a:ext cx="9997440" cy="461910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+mn-lt"/>
              </a:rPr>
              <a:t>Key Phases of a Forensic Investigation </a:t>
            </a:r>
          </a:p>
          <a:p>
            <a:pPr marL="800100" lvl="2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+mn-lt"/>
                <a:cs typeface="Calibri" panose="020F0502020204030204" pitchFamily="34" charset="0"/>
              </a:rPr>
              <a:t>Data Access/Exfiltration Review: </a:t>
            </a:r>
          </a:p>
          <a:p>
            <a:pPr marL="1257300" lvl="4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Determine whether data was accessed, viewed, or stolen to assess consumer notification obligations, regulatory reporting obligations, and contractual notification obligations</a:t>
            </a:r>
          </a:p>
          <a:p>
            <a:pPr marL="800100" lvl="2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+mn-lt"/>
                <a:cs typeface="Calibri" panose="020F0502020204030204" pitchFamily="34" charset="0"/>
              </a:rPr>
              <a:t>Containment &amp; Eradication: 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Removing persistence, malware, and unauthorized access</a:t>
            </a:r>
          </a:p>
          <a:p>
            <a:pPr marL="800100" lvl="2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+mn-lt"/>
                <a:cs typeface="Calibri" panose="020F0502020204030204" pitchFamily="34" charset="0"/>
              </a:rPr>
              <a:t>Validation &amp; Reporting: </a:t>
            </a:r>
          </a:p>
          <a:p>
            <a:pPr marL="1257300" lvl="3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Confirming recovery and security of environment</a:t>
            </a:r>
          </a:p>
          <a:p>
            <a:pPr marL="1257300" lvl="3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Reporting: determine best option for a report or executive summary</a:t>
            </a:r>
          </a:p>
          <a:p>
            <a:pPr marL="800100" lvl="2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latin typeface="+mn-lt"/>
                <a:cs typeface="Calibri" panose="020F0502020204030204" pitchFamily="34" charset="0"/>
              </a:rPr>
              <a:t>Note differences in types of investigations</a:t>
            </a:r>
          </a:p>
          <a:p>
            <a:pPr marL="1257300" lvl="3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BEC – Access driven, timeline much shorter</a:t>
            </a:r>
          </a:p>
          <a:p>
            <a:pPr marL="1257300" lvl="3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Ransomware – 3 Focuses</a:t>
            </a:r>
          </a:p>
          <a:p>
            <a:pPr marL="1714500" lvl="4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Security</a:t>
            </a:r>
          </a:p>
          <a:p>
            <a:pPr marL="1714500" lvl="4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Recovery</a:t>
            </a:r>
          </a:p>
          <a:p>
            <a:pPr marL="1714500" lvl="4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Investigation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marL="457200" marR="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spc="4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1BE274C-B6FD-D5F8-8829-212F07C9636E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4953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7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6AC13-6003-CC1F-0637-E8D77AD1A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6E999E-C46F-EBB1-CF43-C709C62D2AB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371600" y="68125"/>
            <a:ext cx="9448800" cy="134710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 Cyber Insurance Claim</a:t>
            </a:r>
            <a:endParaRPr lang="en-US" sz="36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Threat Actor Communications</a:t>
            </a:r>
            <a:endParaRPr lang="en-US" sz="32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64C495-06AF-ECC4-600B-F0794DD6BA5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497217"/>
            <a:ext cx="9997440" cy="461910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Purpose &amp; Initial Considerations</a:t>
            </a:r>
          </a:p>
          <a:p>
            <a:pPr marL="1028700" lvl="1" indent="-342900"/>
            <a:r>
              <a:rPr lang="en-US" sz="2400" b="1" dirty="0">
                <a:solidFill>
                  <a:schemeClr val="tx1"/>
                </a:solidFill>
                <a:latin typeface="+mn-lt"/>
              </a:rPr>
              <a:t>Intelligence gathering</a:t>
            </a:r>
          </a:p>
          <a:p>
            <a:pPr marL="1485900" lvl="2" indent="-342900"/>
            <a:r>
              <a:rPr lang="en-US" sz="2400" dirty="0">
                <a:latin typeface="+mn-lt"/>
              </a:rPr>
              <a:t>File tree – full or partial – including what client needs to do upon receiving it</a:t>
            </a:r>
          </a:p>
          <a:p>
            <a:pPr marL="1485900" lvl="2" indent="-342900"/>
            <a:r>
              <a:rPr lang="en-US" sz="2400" dirty="0">
                <a:latin typeface="+mn-lt"/>
              </a:rPr>
              <a:t>Proof of exfiltration</a:t>
            </a:r>
          </a:p>
          <a:p>
            <a:pPr marL="1485900" lvl="2" indent="-342900"/>
            <a:r>
              <a:rPr lang="en-US" sz="2400" dirty="0">
                <a:latin typeface="+mn-lt"/>
              </a:rPr>
              <a:t>Proof of decryption capability</a:t>
            </a:r>
          </a:p>
          <a:p>
            <a:pPr marL="1485900" lvl="2" indent="-342900"/>
            <a:r>
              <a:rPr lang="en-US" sz="2400" dirty="0">
                <a:latin typeface="+mn-lt"/>
              </a:rPr>
              <a:t>Ransom demand</a:t>
            </a:r>
          </a:p>
          <a:p>
            <a:pPr marL="1028700" lvl="1" indent="-342900"/>
            <a:r>
              <a:rPr lang="en-US" sz="2400" b="1" dirty="0">
                <a:solidFill>
                  <a:schemeClr val="tx1"/>
                </a:solidFill>
                <a:latin typeface="+mn-lt"/>
              </a:rPr>
              <a:t>Decryption utility</a:t>
            </a:r>
          </a:p>
          <a:p>
            <a:pPr marL="1485900" lvl="2" indent="-342900"/>
            <a:r>
              <a:rPr lang="en-US" sz="2400" dirty="0">
                <a:latin typeface="+mn-lt"/>
              </a:rPr>
              <a:t>Determine necessity of decryption key purchase</a:t>
            </a:r>
          </a:p>
          <a:p>
            <a:pPr marL="1485900" lvl="2" indent="-342900"/>
            <a:r>
              <a:rPr lang="en-US" sz="2400" dirty="0">
                <a:latin typeface="+mn-lt"/>
              </a:rPr>
              <a:t>Assess backups and rebuild options</a:t>
            </a:r>
          </a:p>
          <a:p>
            <a:pPr marL="1028700" lvl="1" indent="-342900"/>
            <a:r>
              <a:rPr lang="en-US" sz="2400" b="1" dirty="0">
                <a:solidFill>
                  <a:schemeClr val="tx1"/>
                </a:solidFill>
                <a:latin typeface="+mn-lt"/>
              </a:rPr>
              <a:t>Data suppression considerations</a:t>
            </a:r>
          </a:p>
          <a:p>
            <a:pPr marL="1485900" lvl="2" indent="-342900"/>
            <a:r>
              <a:rPr lang="en-US" sz="2400" dirty="0">
                <a:latin typeface="+mn-lt"/>
              </a:rPr>
              <a:t>Type and value of data</a:t>
            </a:r>
          </a:p>
          <a:p>
            <a:pPr marL="1485900" lvl="2" indent="-342900"/>
            <a:r>
              <a:rPr lang="en-US" sz="2400" dirty="0">
                <a:latin typeface="+mn-lt"/>
              </a:rPr>
              <a:t>Industry Concerns</a:t>
            </a:r>
          </a:p>
          <a:p>
            <a:pPr marL="1028700" lvl="1" indent="-342900"/>
            <a:r>
              <a:rPr lang="en-US" sz="2400" b="1" dirty="0">
                <a:solidFill>
                  <a:schemeClr val="tx1"/>
                </a:solidFill>
                <a:latin typeface="+mn-lt"/>
              </a:rPr>
              <a:t>Determine necessary parties for </a:t>
            </a:r>
            <a:r>
              <a:rPr lang="en-US" sz="2400" b="1" dirty="0">
                <a:latin typeface="+mn-lt"/>
              </a:rPr>
              <a:t>communication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thread</a:t>
            </a:r>
          </a:p>
          <a:p>
            <a:pPr marL="1485900" lvl="2" indent="-342900"/>
            <a:r>
              <a:rPr lang="en-US" sz="2400" dirty="0">
                <a:latin typeface="+mn-lt"/>
              </a:rPr>
              <a:t>Threat Actor Negotiator</a:t>
            </a:r>
          </a:p>
          <a:p>
            <a:pPr marL="1485900" lvl="2" indent="-342900"/>
            <a:r>
              <a:rPr lang="en-US" sz="2400" dirty="0">
                <a:latin typeface="+mn-lt"/>
              </a:rPr>
              <a:t>Client</a:t>
            </a:r>
          </a:p>
          <a:p>
            <a:pPr marL="1485900" lvl="2" indent="-342900"/>
            <a:r>
              <a:rPr lang="en-US" sz="2400" dirty="0">
                <a:latin typeface="+mn-lt"/>
              </a:rPr>
              <a:t>Counsel</a:t>
            </a:r>
          </a:p>
          <a:p>
            <a:pPr marL="1485900" lvl="2" indent="-342900"/>
            <a:r>
              <a:rPr lang="en-US" sz="2400" dirty="0">
                <a:latin typeface="+mn-lt"/>
              </a:rPr>
              <a:t>Carrier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marL="457200" marR="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spc="4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6F6B1F7-71C7-21FC-DB86-9EBC8FD8C821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4953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10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253BA-3C3B-D993-BB63-BE38813F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703653-056E-8BF6-EE4F-594C11919AE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381760" y="68125"/>
            <a:ext cx="9428480" cy="134710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 Cyber Insurance Claim</a:t>
            </a:r>
            <a:endParaRPr lang="en-US" sz="36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Threat Actor Communications</a:t>
            </a:r>
            <a:endParaRPr lang="en-US" sz="32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5A0CDE-9F4D-6170-A73C-7AC1734CDE9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497217"/>
            <a:ext cx="9997440" cy="461910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Process &amp; Strategies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Identify goal of communication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Ensure proper approvals throughout process and focus on final goal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Payment – to pay or not to pay … 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Law Enforcement Notification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OFAC Sanctions Review</a:t>
            </a:r>
          </a:p>
          <a:p>
            <a:pPr marL="1943100" lvl="3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Required for payment</a:t>
            </a:r>
          </a:p>
          <a:p>
            <a:pPr marL="1943100" lvl="3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Strict liability considerations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Funding Process</a:t>
            </a:r>
          </a:p>
          <a:p>
            <a:pPr marL="1943100" lvl="3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Carrier or Client?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Disengagement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Passive 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Active</a:t>
            </a:r>
          </a:p>
          <a:p>
            <a:pPr marL="457200" marR="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spc="4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C41F846-AFAB-9FA3-0C8F-B1F6B2145B07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4953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50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00D08-5A74-FBF9-63CA-C5A8459F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BD3ED1-E6EE-A834-4A7F-0469EF1FEC8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52880" y="150108"/>
            <a:ext cx="9286240" cy="134710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 Cyber Insurance Claim</a:t>
            </a:r>
            <a:endParaRPr lang="en-US" sz="36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Data Mining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302F22-0552-45D9-DD86-7583B2A2EB4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497217"/>
            <a:ext cx="9997440" cy="461910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Types of Data Review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Data Mining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Third party process that includes both a programmatic and manual review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Walk through event, client and industry with data mining team for best results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Internal client review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Consider type and volume of data in combination with client resources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Walk through process and provide necessary materials to ensure proper review completed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Determine applicable state/federal/international laws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Understanding industry specific requirements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Performing data file analysis – tackling the beast strategically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Alternative compliance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Risk of harm considerations</a:t>
            </a:r>
          </a:p>
          <a:p>
            <a:pPr marL="457200" marR="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spc="4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B3CB3E7-9E95-808A-1957-D2BDF63EF86E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4953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F49F-A511-4146-8E50-4EBCC968D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2617451"/>
            <a:ext cx="10881360" cy="12478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Emerging Cyber Trends: 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Anatomy of a Cyber Insurance Claim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8FD7C-12E9-4CEF-9760-490B43834B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0595" y="5923599"/>
            <a:ext cx="2210810" cy="385762"/>
          </a:xfrm>
        </p:spPr>
        <p:txBody>
          <a:bodyPr/>
          <a:lstStyle/>
          <a:p>
            <a:r>
              <a:rPr lang="en-US" dirty="0"/>
              <a:t>May 15, 2026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46F88B95-B344-4AD0-8986-7A9171E09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810" y="4001271"/>
            <a:ext cx="5648375" cy="526129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NLC-RISC Trustees Conference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EEB548-A3DB-4D4B-FA3F-A2131156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365" y="4527400"/>
            <a:ext cx="2629267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27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FA86E-DFD2-FF23-7022-85CA246BE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6B960F-F6DD-9390-662E-838A76C510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376680" y="17325"/>
            <a:ext cx="9438640" cy="134710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 Cyber Insurance Claim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Consumer Notification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06E8C4-3081-99EC-E251-0F9AF4E9031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174389"/>
            <a:ext cx="9997440" cy="49927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Legal Considerations</a:t>
            </a: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Is it necessary? </a:t>
            </a:r>
          </a:p>
          <a:p>
            <a:pPr marL="1485900" lvl="2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Statutorily or contractually required?</a:t>
            </a:r>
          </a:p>
          <a:p>
            <a:pPr marL="1943100" lvl="3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State, federal, industry, contractual obligations</a:t>
            </a:r>
          </a:p>
          <a:p>
            <a:pPr marL="1485900" lvl="2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Will it create liability?</a:t>
            </a:r>
            <a:endParaRPr lang="en-US" sz="2400" b="1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State Regulations </a:t>
            </a:r>
          </a:p>
          <a:p>
            <a:pPr marL="1485900" lvl="2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50 state data breach notification statutes – all cover electronic, 10 also cover paper</a:t>
            </a:r>
          </a:p>
          <a:p>
            <a:pPr marL="1485900" lvl="2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Conn</a:t>
            </a:r>
            <a:r>
              <a:rPr lang="en-US" sz="2400" b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ected to Unfair Trade Practices Act and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information security standards</a:t>
            </a:r>
            <a:endParaRPr lang="en-US" sz="2400" b="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marL="1485900" lvl="2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spc="-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Notification of consumers </a:t>
            </a:r>
          </a:p>
          <a:p>
            <a:pPr marL="1943100" lvl="3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spc="-2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Expanding definition of personal information </a:t>
            </a:r>
          </a:p>
          <a:p>
            <a:pPr marL="1943100" lvl="3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Required timing and content of notification </a:t>
            </a:r>
          </a:p>
          <a:p>
            <a:pPr marL="1485900" lvl="2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spc="-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Notification of regulators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spc="4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0E8238D-814D-324F-3C0D-B0EB645719DE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4953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88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12650-B7DB-1D89-E031-6D2341127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2C5F7-0C52-F46E-642F-15308C96885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27480" y="0"/>
            <a:ext cx="9337040" cy="134710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 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Cyber Insurance Claim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Regulatory</a:t>
            </a:r>
            <a:r>
              <a:rPr lang="en-US" sz="32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 Notification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57EA42-F524-7660-A297-19242AB679F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174389"/>
            <a:ext cx="9997440" cy="49927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Regulatory Notice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  <a:latin typeface="+mn-lt"/>
              </a:rPr>
              <a:t>State reporting obligations</a:t>
            </a:r>
          </a:p>
          <a:p>
            <a:pPr marL="14859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Proper Recipient: Attorney General Office, Credit Reporting Agency</a:t>
            </a:r>
          </a:p>
          <a:p>
            <a:pPr marL="14859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Method: Letter or portal</a:t>
            </a:r>
          </a:p>
          <a:p>
            <a:pPr marL="14859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Timeframes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  <a:latin typeface="+mn-lt"/>
              </a:rPr>
              <a:t>Federal reporting obligations</a:t>
            </a:r>
          </a:p>
          <a:p>
            <a:pPr marL="14859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Examples: HHS, Department of Education, SEC, DoD, etc. </a:t>
            </a:r>
          </a:p>
          <a:p>
            <a:pPr marL="14859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Timeframes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  <a:latin typeface="+mn-lt"/>
              </a:rPr>
              <a:t>Industry-specific reporting obligations</a:t>
            </a:r>
          </a:p>
          <a:p>
            <a:pPr marL="14859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Driven by industry and potential licensures</a:t>
            </a:r>
          </a:p>
          <a:p>
            <a:pPr marL="14859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Examples: NYDFS, Insurance Bureaus; tax authorities; banking regulators etc. 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Regulatory Responses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spc="4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4AFC0E6-AC8A-B170-5F90-D4878CA5B2B1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4953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2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C2CD7-09A9-2EAC-9CED-C9C87929F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8C8239-B73A-ED94-0269-3B976A890C9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75080" y="88445"/>
            <a:ext cx="9641840" cy="134710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 Cyber Insurance Claim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Notification Considerations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2D6A25-ED22-140C-4396-959BE1614CE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347109"/>
            <a:ext cx="9997440" cy="474889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Notification Considerations</a:t>
            </a: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Need notification vendor or can it be done internally?</a:t>
            </a:r>
          </a:p>
          <a:p>
            <a:pPr marL="1485900" lvl="2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Consider volume of letters and client resources</a:t>
            </a: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Notification vendor engagement</a:t>
            </a:r>
          </a:p>
          <a:p>
            <a:pPr marL="1485900" lvl="2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Ensure proper scoping and carrier approvals</a:t>
            </a:r>
          </a:p>
          <a:p>
            <a:pPr marL="1485900" lvl="2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Submission and proof review process</a:t>
            </a:r>
          </a:p>
          <a:p>
            <a:pPr marL="1485900" lvl="2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Public records lookup / National Change of Address (NCOA)</a:t>
            </a:r>
          </a:p>
          <a:p>
            <a:pPr marL="1485900" lvl="2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Mailing and tracking of return mailings</a:t>
            </a:r>
          </a:p>
          <a:p>
            <a:pPr marL="1485900" lvl="2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Call center considerations 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Credit Monitoring Considerations</a:t>
            </a:r>
          </a:p>
          <a:p>
            <a:pPr marL="14859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  <a:latin typeface="+mn-lt"/>
              </a:rPr>
              <a:t>State Requirements</a:t>
            </a:r>
          </a:p>
          <a:p>
            <a:pPr marL="14859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  <a:latin typeface="+mn-lt"/>
              </a:rPr>
              <a:t>Types: Single, Triple, Minor, Adult</a:t>
            </a:r>
          </a:p>
          <a:p>
            <a:pPr marL="14859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tx2"/>
                </a:solidFill>
                <a:latin typeface="+mn-lt"/>
              </a:rPr>
              <a:t>Length: 12, 18, 24 months</a:t>
            </a: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spc="4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AF5B8E5-5C52-8F46-EA1E-C707DFAE6463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4953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04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05492-DE7D-AD1F-9320-5B837D49A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0B9A8F-574D-D037-C86D-AE993048561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03680" y="0"/>
            <a:ext cx="9367520" cy="134710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 Cyber Insurance Claim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Final Reports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75C478-91AE-0E4C-E8EC-ED693C990BA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88720" y="1566003"/>
            <a:ext cx="9997440" cy="439791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457200" indent="-396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-5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Final reports</a:t>
            </a:r>
          </a:p>
          <a:p>
            <a:pPr marL="1143000" lvl="1" indent="-396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spc="-5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Should vendors provide them?</a:t>
            </a:r>
          </a:p>
          <a:p>
            <a:pPr marL="1600200" lvl="2" indent="-396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spc="-5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Liability considerations</a:t>
            </a:r>
          </a:p>
          <a:p>
            <a:pPr marL="1143000" lvl="1" indent="-396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b="0" spc="-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Should legal counsel provide them?</a:t>
            </a:r>
          </a:p>
          <a:p>
            <a:pPr marL="1600200" lvl="2" indent="-396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b="0" spc="-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Factual background of incident </a:t>
            </a:r>
          </a:p>
          <a:p>
            <a:pPr marL="1600200" lvl="2" indent="-396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b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Summary of forensics investigation and findings </a:t>
            </a:r>
          </a:p>
          <a:p>
            <a:pPr marL="1600200" lvl="2" indent="-396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b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Legal analysis of consumer and regulatory notification obligations </a:t>
            </a:r>
          </a:p>
          <a:p>
            <a:pPr marL="1600200" lvl="2" indent="-396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b="0" spc="-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Copies of key documents </a:t>
            </a:r>
          </a:p>
          <a:p>
            <a:pPr marL="2057400" lvl="3" indent="-396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b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Consumer notification letter templates </a:t>
            </a:r>
          </a:p>
          <a:p>
            <a:pPr marL="2057400" lvl="3" indent="-39687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b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Regulatory notification letters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spc="4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4551328-6014-AB4C-39C5-C34018A86599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4953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13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AB8A32-0414-B749-1541-977FA5B31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3676" y="2956560"/>
            <a:ext cx="4951445" cy="1299957"/>
          </a:xfrm>
        </p:spPr>
        <p:txBody>
          <a:bodyPr>
            <a:normAutofit/>
          </a:bodyPr>
          <a:lstStyle/>
          <a:p>
            <a:r>
              <a:rPr lang="en-US" sz="7200" dirty="0"/>
              <a:t>Thank You!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2988E46-FA06-4B62-8BD6-B6B33D9CFF48}"/>
              </a:ext>
            </a:extLst>
          </p:cNvPr>
          <p:cNvSpPr txBox="1">
            <a:spLocks/>
          </p:cNvSpPr>
          <p:nvPr/>
        </p:nvSpPr>
        <p:spPr>
          <a:xfrm>
            <a:off x="4322559" y="5931750"/>
            <a:ext cx="4018801" cy="38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NLC-RISC Trustees Conference</a:t>
            </a:r>
          </a:p>
        </p:txBody>
      </p:sp>
    </p:spTree>
    <p:extLst>
      <p:ext uri="{BB962C8B-B14F-4D97-AF65-F5344CB8AC3E}">
        <p14:creationId xmlns:p14="http://schemas.microsoft.com/office/powerpoint/2010/main" val="346656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"/>
          <p:cNvSpPr txBox="1"/>
          <p:nvPr/>
        </p:nvSpPr>
        <p:spPr>
          <a:xfrm>
            <a:off x="3508676" y="207123"/>
            <a:ext cx="51746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Calibri"/>
                <a:cs typeface="Calibri"/>
                <a:sym typeface="Calibri"/>
              </a:rPr>
              <a:t>Threat </a:t>
            </a:r>
            <a:r>
              <a:rPr lang="en-US" sz="3200" b="1" i="0" u="none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Landscape Trends</a:t>
            </a:r>
          </a:p>
        </p:txBody>
      </p:sp>
      <p:sp>
        <p:nvSpPr>
          <p:cNvPr id="381" name="Google Shape;381;p13"/>
          <p:cNvSpPr txBox="1"/>
          <p:nvPr/>
        </p:nvSpPr>
        <p:spPr>
          <a:xfrm>
            <a:off x="1708282" y="5180250"/>
            <a:ext cx="9335409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alibri"/>
              <a:buNone/>
            </a:pPr>
            <a:r>
              <a:rPr lang="en-US" sz="25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Continuously evolving threats require continuously evolving defenses</a:t>
            </a:r>
            <a:endParaRPr sz="1400" b="0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3"/>
          <p:cNvSpPr txBox="1"/>
          <p:nvPr/>
        </p:nvSpPr>
        <p:spPr>
          <a:xfrm>
            <a:off x="1482174" y="3174825"/>
            <a:ext cx="4893813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Extortionate Attacks</a:t>
            </a:r>
            <a:endParaRPr sz="2000" b="1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39725">
              <a:buSzPts val="18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6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ncryption of critical data </a:t>
            </a:r>
            <a:r>
              <a:rPr lang="en-US" sz="16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after theft of sensitive data and d</a:t>
            </a:r>
            <a:r>
              <a:rPr lang="en-US" sz="16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eletion of backup data</a:t>
            </a:r>
          </a:p>
          <a:p>
            <a:pPr lvl="1" indent="-339725">
              <a:buSzPts val="18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/>
                </a:solidFill>
              </a:rPr>
              <a:t>Exfiltration of sensitive data </a:t>
            </a:r>
            <a:r>
              <a:rPr lang="en-US" sz="1600" dirty="0">
                <a:solidFill>
                  <a:schemeClr val="tx2"/>
                </a:solidFill>
              </a:rPr>
              <a:t>occurring much faster</a:t>
            </a:r>
          </a:p>
          <a:p>
            <a:pPr lvl="1" indent="-339725">
              <a:buSzPts val="18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6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nti-forensic tactics </a:t>
            </a:r>
            <a:r>
              <a:rPr lang="en-US" sz="16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increasing, reducing ability to identify attack vector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84" name="Google Shape;384;p13"/>
          <p:cNvSpPr txBox="1"/>
          <p:nvPr/>
        </p:nvSpPr>
        <p:spPr>
          <a:xfrm>
            <a:off x="6529896" y="1439243"/>
            <a:ext cx="416700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0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Email Compromises / Access to Funds</a:t>
            </a:r>
            <a:endParaRPr sz="2000" b="0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1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b="1" i="0" u="none" strike="noStrike" cap="none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Fraudulent wire and ACH transfers</a:t>
            </a:r>
            <a:endParaRPr sz="1600" b="1" i="0" u="none" strike="noStrike" cap="none" dirty="0">
              <a:solidFill>
                <a:schemeClr val="tx2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16B5302C-6F90-42C1-9BA4-32391FBD416A}"/>
              </a:ext>
            </a:extLst>
          </p:cNvPr>
          <p:cNvSpPr txBox="1">
            <a:spLocks/>
          </p:cNvSpPr>
          <p:nvPr/>
        </p:nvSpPr>
        <p:spPr>
          <a:xfrm>
            <a:off x="11711214" y="6356655"/>
            <a:ext cx="4807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D614CFF-265C-412D-A64A-DAB2042D9759}" type="slidenum">
              <a:rPr lang="en-US" sz="1200" b="1" smtClean="0">
                <a:solidFill>
                  <a:schemeClr val="bg1"/>
                </a:solidFill>
              </a:rPr>
              <a:pPr algn="ctr"/>
              <a:t>3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1A518A-049C-434E-A0FA-D44C5A744222}"/>
              </a:ext>
            </a:extLst>
          </p:cNvPr>
          <p:cNvSpPr txBox="1"/>
          <p:nvPr/>
        </p:nvSpPr>
        <p:spPr>
          <a:xfrm>
            <a:off x="1495098" y="1200737"/>
            <a:ext cx="515569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Full-Scale Criminal Business Models</a:t>
            </a:r>
          </a:p>
          <a:p>
            <a:pPr lvl="1" indent="-339725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Increasingly sophisticated means</a:t>
            </a:r>
          </a:p>
          <a:p>
            <a:pPr lvl="1" indent="-339725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Aggressive and increasingly violent behavior</a:t>
            </a:r>
          </a:p>
          <a:p>
            <a:pPr lvl="1" indent="-339725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Attacks increasing in frequency </a:t>
            </a:r>
          </a:p>
          <a:p>
            <a:pPr lvl="1" indent="-339725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Threat actors increasing in number</a:t>
            </a:r>
          </a:p>
          <a:p>
            <a:pPr lvl="1" indent="-339725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“Traditional” business model components, including customer service protocols – if ransom paid, and accounts receivable/collections – if not paid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55539B-9E76-4492-B12F-1A75AB91182F}"/>
              </a:ext>
            </a:extLst>
          </p:cNvPr>
          <p:cNvSpPr txBox="1"/>
          <p:nvPr/>
        </p:nvSpPr>
        <p:spPr>
          <a:xfrm>
            <a:off x="6527411" y="2085533"/>
            <a:ext cx="427994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Recent Attack Vectors</a:t>
            </a:r>
            <a:endParaRPr lang="en-US" sz="2000" b="0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1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Compromised credentials</a:t>
            </a:r>
          </a:p>
          <a:p>
            <a:pPr marR="0" lvl="1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b="1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Supply chain/third party incidents</a:t>
            </a:r>
          </a:p>
          <a:p>
            <a:pPr marR="0" lvl="1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Social engineering</a:t>
            </a:r>
            <a:endParaRPr lang="en-US" sz="1600" b="1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39725"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b="1" i="0" u="none" strike="noStrike" cap="none" dirty="0">
                <a:solidFill>
                  <a:schemeClr val="tx2"/>
                </a:solidFill>
                <a:latin typeface="Calibri"/>
                <a:ea typeface="Arial"/>
                <a:cs typeface="Calibri"/>
                <a:sym typeface="Calibri"/>
              </a:rPr>
              <a:t>Zero-Day vulnerabilities</a:t>
            </a:r>
          </a:p>
          <a:p>
            <a:pPr lvl="1" indent="-339725"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  <a:latin typeface="Calibri"/>
                <a:ea typeface="Arial"/>
                <a:cs typeface="Calibri"/>
                <a:sym typeface="Calibri"/>
              </a:rPr>
              <a:t>Malicious use of </a:t>
            </a:r>
            <a:r>
              <a:rPr lang="en-US" sz="1600" b="1" dirty="0">
                <a:solidFill>
                  <a:schemeClr val="tx2"/>
                </a:solidFill>
                <a:latin typeface="Calibri"/>
                <a:ea typeface="Arial"/>
                <a:cs typeface="Calibri"/>
                <a:sym typeface="Calibri"/>
              </a:rPr>
              <a:t>artificial intelligence </a:t>
            </a:r>
            <a:endParaRPr lang="en-US" sz="1600" b="1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1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Quishing – QR Code phishing</a:t>
            </a:r>
          </a:p>
          <a:p>
            <a:pPr marR="0" lvl="1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b="0" i="0" u="none" strike="noStrike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Vishing – voice phishing</a:t>
            </a:r>
          </a:p>
          <a:p>
            <a:pPr marR="0" lvl="1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Smishing – text phishing</a:t>
            </a:r>
            <a:endParaRPr lang="en-US" sz="1600" b="0" i="0" u="none" strike="noStrike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1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b="0" i="0" u="none" strike="noStrike" cap="none" dirty="0">
                <a:solidFill>
                  <a:schemeClr val="tx2"/>
                </a:solidFill>
                <a:latin typeface="Calibri"/>
                <a:ea typeface="Arial"/>
                <a:cs typeface="Calibri"/>
                <a:sym typeface="Calibri"/>
              </a:rPr>
              <a:t>MFA evasion </a:t>
            </a:r>
            <a:r>
              <a:rPr lang="en-US" sz="1600" dirty="0">
                <a:solidFill>
                  <a:schemeClr val="tx2"/>
                </a:solidFill>
                <a:latin typeface="Calibri"/>
                <a:ea typeface="Arial"/>
                <a:cs typeface="Calibri"/>
                <a:sym typeface="Calibri"/>
              </a:rPr>
              <a:t>and</a:t>
            </a:r>
            <a:r>
              <a:rPr lang="en-US" sz="1600" b="0" i="0" u="none" strike="noStrike" cap="none" dirty="0">
                <a:solidFill>
                  <a:schemeClr val="tx2"/>
                </a:solidFill>
                <a:latin typeface="Calibri"/>
                <a:ea typeface="Arial"/>
                <a:cs typeface="Calibri"/>
                <a:sym typeface="Calibri"/>
              </a:rPr>
              <a:t> manipulatio</a:t>
            </a:r>
            <a:r>
              <a:rPr lang="en-US" sz="1600" b="0" i="0" u="none" strike="noStrike" cap="none" dirty="0">
                <a:solidFill>
                  <a:srgbClr val="3C3C3C"/>
                </a:solidFill>
                <a:latin typeface="Calibri"/>
                <a:ea typeface="Arial"/>
                <a:cs typeface="Calibri"/>
                <a:sym typeface="Calibri"/>
              </a:rPr>
              <a:t>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5996AC-41EB-43A2-8328-085C7013C4F6}"/>
              </a:ext>
            </a:extLst>
          </p:cNvPr>
          <p:cNvCxnSpPr>
            <a:cxnSpLocks/>
          </p:cNvCxnSpPr>
          <p:nvPr/>
        </p:nvCxnSpPr>
        <p:spPr>
          <a:xfrm>
            <a:off x="1428293" y="978107"/>
            <a:ext cx="922764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A280D-F939-45C2-82B9-8926EE5F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460" y="380943"/>
            <a:ext cx="7839075" cy="6325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Data Security Incident Lifecycle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13B9-BABE-4C63-B5FB-026EB712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73" y="1617281"/>
            <a:ext cx="10035251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The following are standard phases of the life cycle of a data security incident as outlined in the National Institute of Standards and Technology Special Publication 800-61 Rev. 3 and Cybersecurity Framework 2.0: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2060"/>
                </a:solidFill>
                <a:effectLst/>
                <a:latin typeface="PT Sans" panose="020B0604020202020204" pitchFamily="34" charset="0"/>
              </a:rPr>
              <a:t>Preparation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2060"/>
                </a:solidFill>
                <a:effectLst/>
                <a:latin typeface="PT Sans" panose="020B0604020202020204" pitchFamily="34" charset="0"/>
              </a:rPr>
              <a:t>Detection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PT Sans" panose="020B0604020202020204" pitchFamily="34" charset="0"/>
              </a:rPr>
              <a:t>Analysis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2060"/>
                </a:solidFill>
                <a:effectLst/>
                <a:latin typeface="PT Sans" panose="020B0604020202020204" pitchFamily="34" charset="0"/>
              </a:rPr>
              <a:t>Containment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2060"/>
                </a:solidFill>
                <a:effectLst/>
                <a:latin typeface="PT Sans" panose="020B0604020202020204" pitchFamily="34" charset="0"/>
              </a:rPr>
              <a:t>Eradication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2060"/>
                </a:solidFill>
                <a:effectLst/>
                <a:latin typeface="PT Sans" panose="020B0604020202020204" pitchFamily="34" charset="0"/>
              </a:rPr>
              <a:t>Recovery, and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0" i="0" dirty="0">
                <a:solidFill>
                  <a:srgbClr val="002060"/>
                </a:solidFill>
                <a:effectLst/>
                <a:latin typeface="PT Sans" panose="020B0604020202020204" pitchFamily="34" charset="0"/>
              </a:rPr>
              <a:t>Post-Incident Activity (“Lessons Learned”)</a:t>
            </a:r>
            <a:endParaRPr lang="en-US" sz="2400" dirty="0">
              <a:solidFill>
                <a:srgbClr val="002060"/>
              </a:solidFill>
              <a:latin typeface="PT Sans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3A1B5-7882-4F7D-BBF5-FC738A65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6699" y="6311900"/>
            <a:ext cx="325211" cy="365125"/>
          </a:xfrm>
        </p:spPr>
        <p:txBody>
          <a:bodyPr/>
          <a:lstStyle/>
          <a:p>
            <a:fld id="{2F0F4C46-8454-40CA-A963-FEB693DED6D4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A18E2F-A17F-B736-9DE1-6C7CB1750154}"/>
              </a:ext>
            </a:extLst>
          </p:cNvPr>
          <p:cNvCxnSpPr>
            <a:cxnSpLocks/>
          </p:cNvCxnSpPr>
          <p:nvPr/>
        </p:nvCxnSpPr>
        <p:spPr>
          <a:xfrm>
            <a:off x="1396020" y="1214775"/>
            <a:ext cx="922764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73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488440" y="160268"/>
            <a:ext cx="9215120" cy="124181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 Cyber Insurance Claim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Initial Intrusion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097280" y="1495231"/>
            <a:ext cx="9997440" cy="466172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457200" marR="0" indent="-457200" algn="l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Initial intrusion </a:t>
            </a:r>
            <a:r>
              <a:rPr lang="en-US" sz="24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– possibly weeks or months prior to detection</a:t>
            </a:r>
          </a:p>
          <a:p>
            <a:pPr marL="1143000" lvl="1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+mn-lt"/>
                <a:ea typeface="Calibri"/>
                <a:cs typeface="Calibri"/>
                <a:sym typeface="Calibri"/>
              </a:rPr>
              <a:t>Attack Vectors</a:t>
            </a:r>
            <a:endParaRPr lang="en-US" sz="2400" dirty="0">
              <a:solidFill>
                <a:schemeClr val="tx2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1200150" lvl="3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+mn-lt"/>
                <a:ea typeface="Calibri"/>
                <a:cs typeface="Calibri"/>
                <a:sym typeface="Calibri"/>
              </a:rPr>
              <a:t>Compromised credentials</a:t>
            </a:r>
          </a:p>
          <a:p>
            <a:pPr marL="1200150" lvl="3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+mn-lt"/>
                <a:ea typeface="Calibri"/>
                <a:cs typeface="Calibri"/>
                <a:sym typeface="Calibri"/>
              </a:rPr>
              <a:t>Supply chain/third party incidents</a:t>
            </a:r>
          </a:p>
          <a:p>
            <a:pPr marL="1200150" lvl="3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+mn-lt"/>
                <a:ea typeface="Calibri"/>
                <a:cs typeface="Calibri"/>
                <a:sym typeface="Calibri"/>
              </a:rPr>
              <a:t>Social engineering</a:t>
            </a:r>
          </a:p>
          <a:p>
            <a:pPr marL="1200150" lvl="3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+mn-lt"/>
                <a:ea typeface="Arial"/>
                <a:cs typeface="Calibri"/>
                <a:sym typeface="Calibri"/>
              </a:rPr>
              <a:t>Zero-Day vulnerabilities</a:t>
            </a:r>
          </a:p>
          <a:p>
            <a:pPr marL="1200150" lvl="3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ea typeface="Arial"/>
                <a:cs typeface="Calibri"/>
                <a:sym typeface="Calibri"/>
              </a:rPr>
              <a:t>Malicious use of </a:t>
            </a:r>
            <a:r>
              <a:rPr lang="en-US" sz="2400" b="1" dirty="0">
                <a:solidFill>
                  <a:schemeClr val="tx2"/>
                </a:solidFill>
                <a:latin typeface="+mn-lt"/>
                <a:ea typeface="Arial"/>
                <a:cs typeface="Calibri"/>
                <a:sym typeface="Calibri"/>
              </a:rPr>
              <a:t>artificial intelligence </a:t>
            </a:r>
            <a:endParaRPr lang="en-US" sz="2400" b="1" dirty="0">
              <a:solidFill>
                <a:schemeClr val="tx2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1200150" lvl="3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ea typeface="Calibri"/>
                <a:cs typeface="Calibri"/>
                <a:sym typeface="Calibri"/>
              </a:rPr>
              <a:t>Quishing – QR Code phishing</a:t>
            </a:r>
          </a:p>
          <a:p>
            <a:pPr marL="1200150" lvl="3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ea typeface="Calibri"/>
                <a:cs typeface="Calibri"/>
                <a:sym typeface="Calibri"/>
              </a:rPr>
              <a:t>Vishing – voice phishing</a:t>
            </a:r>
          </a:p>
          <a:p>
            <a:pPr marL="1200150" lvl="3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ea typeface="Calibri"/>
                <a:cs typeface="Calibri"/>
                <a:sym typeface="Calibri"/>
              </a:rPr>
              <a:t>Smishing – text phishing</a:t>
            </a:r>
          </a:p>
          <a:p>
            <a:pPr marL="1200150" lvl="3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ea typeface="Arial"/>
                <a:cs typeface="Calibri"/>
                <a:sym typeface="Calibri"/>
              </a:rPr>
              <a:t>MFA evasion and manipulation</a:t>
            </a:r>
            <a:r>
              <a:rPr lang="en-US" sz="24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A5EBB68-52D8-0A12-05DE-5CB6AEEE8127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3252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0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5E0E8-2297-A471-F261-C53B2BE34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E5E191-23AE-7997-638C-9BB9CFA4119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44320" y="75054"/>
            <a:ext cx="9103360" cy="127229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 Cyber Insurance Claim</a:t>
            </a:r>
            <a:endParaRPr lang="en-US" sz="36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Initial Detection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68E4C2-DA2D-5C8B-0955-084B44C183A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515551"/>
            <a:ext cx="9997440" cy="463124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57200" marR="0" indent="-457200" algn="l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3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Initial detection </a:t>
            </a:r>
            <a:r>
              <a:rPr lang="en-US" sz="2400" b="0" spc="3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of the incident</a:t>
            </a:r>
          </a:p>
          <a:p>
            <a:pPr marL="741363" lvl="1" indent="-2841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3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Users unable to access data</a:t>
            </a:r>
          </a:p>
          <a:p>
            <a:pPr marL="741363" lvl="1" indent="-2841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3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Security control alerts to internal or external personnel</a:t>
            </a:r>
          </a:p>
          <a:p>
            <a:pPr marL="741363" lvl="1" indent="-2841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3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Notification from t</a:t>
            </a:r>
            <a:r>
              <a:rPr lang="en-US" sz="2400" b="0" spc="3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hird party</a:t>
            </a:r>
          </a:p>
          <a:p>
            <a:pPr marL="1198563" lvl="2" indent="-2841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3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From compromised vendor </a:t>
            </a:r>
          </a:p>
          <a:p>
            <a:pPr marL="1198563" lvl="2" indent="-2841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spc="3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From </a:t>
            </a:r>
            <a:r>
              <a:rPr lang="en-US" sz="2400" spc="3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compromised component of supply chain</a:t>
            </a:r>
            <a:endParaRPr lang="en-US" sz="2400" b="0" spc="35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marL="741363" lvl="1" indent="-2841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3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Notification from malicious actor </a:t>
            </a:r>
          </a:p>
          <a:p>
            <a:pPr marL="1198563" lvl="2" indent="-2841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3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Ransomware note</a:t>
            </a:r>
          </a:p>
          <a:p>
            <a:pPr marL="1198563" lvl="2" indent="-2841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spc="3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Email messages to information technology personnel</a:t>
            </a:r>
          </a:p>
          <a:p>
            <a:pPr marL="1198563" lvl="2" indent="-284163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35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Email messages, text messages and voicemail messages to employees, board members and/or clients</a:t>
            </a:r>
            <a:endParaRPr lang="en-US" sz="2400" b="0" spc="35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0224B03-1FBA-BE9C-6256-A831ACB4E5A1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3252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3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0E4CB-CE1E-42AA-FB62-43AB84984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B2E000-C6D0-5E32-1EDA-25C1041B4F2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08760" y="231388"/>
            <a:ext cx="9174480" cy="124181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 Cyber Insurance Claim</a:t>
            </a:r>
            <a:endParaRPr lang="en-US" sz="36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Type of Incident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667BB1-ADAC-05B8-DB44-E3919600CD9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473200"/>
            <a:ext cx="10048240" cy="4511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457200" marR="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The incident may be one of several types</a:t>
            </a:r>
          </a:p>
          <a:p>
            <a:pPr marL="1005456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spc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Business email compromise</a:t>
            </a:r>
          </a:p>
          <a:p>
            <a:pPr marL="169125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Contact harvesting or subsequent phishing attacks</a:t>
            </a:r>
          </a:p>
          <a:p>
            <a:pPr marL="169125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Ac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quisition of sensitive data</a:t>
            </a:r>
          </a:p>
          <a:p>
            <a:pPr marL="1005456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Ra</a:t>
            </a:r>
            <a:r>
              <a:rPr lang="en-US" sz="2600" spc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nsomware</a:t>
            </a:r>
          </a:p>
          <a:p>
            <a:pPr marL="169125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Encryption and/or exfiltration</a:t>
            </a:r>
            <a:endParaRPr lang="en-US" sz="2400" spc="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marL="1005456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Fraudulent wire transfer</a:t>
            </a:r>
          </a:p>
          <a:p>
            <a:pPr marL="1005456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spc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System intrusion </a:t>
            </a:r>
          </a:p>
          <a:p>
            <a:pPr marL="169125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Data acquisition</a:t>
            </a:r>
          </a:p>
          <a:p>
            <a:pPr marL="1005456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Inadvertent disclosure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3BE0A6C-F9A8-AF18-47C2-B8BDDCC9E5DD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3252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8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8FE35-B5DE-2E81-7E86-4068F594D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21E6F0-29A8-CFA1-091A-420F3FACC50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08760" y="231388"/>
            <a:ext cx="9225280" cy="124181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 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Cyber Insurance Claim</a:t>
            </a:r>
            <a:endParaRPr lang="en-US" sz="36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Initial Response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34504A-9A4B-BD75-70BC-5E67BE21A3D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473200"/>
            <a:ext cx="10048240" cy="4511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spc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Filing of cyber insurance claim </a:t>
            </a:r>
          </a:p>
          <a:p>
            <a:pPr marL="1005456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spc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Why? Access resources available under cyber insurance policy</a:t>
            </a:r>
          </a:p>
          <a:p>
            <a:pPr marL="1691256"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Legal counsel</a:t>
            </a:r>
          </a:p>
          <a:p>
            <a:pPr marL="1691256"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Forensics investigation</a:t>
            </a:r>
          </a:p>
          <a:p>
            <a:pPr marL="1691256"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spc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Threat actor communication</a:t>
            </a:r>
          </a:p>
          <a:p>
            <a:pPr marL="1691256"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Ransom payment provider</a:t>
            </a:r>
            <a:endParaRPr lang="en-US" sz="2400" b="0" spc="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marL="1691256"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Network restoration</a:t>
            </a:r>
          </a:p>
          <a:p>
            <a:pPr marL="1691256"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Consumer notification and remediation</a:t>
            </a:r>
          </a:p>
          <a:p>
            <a:pPr marL="1691256"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Public relations</a:t>
            </a:r>
          </a:p>
          <a:p>
            <a:pPr marL="1005456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spc="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How? Broker or legal counsel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BC25E34-AA43-D183-EEF6-8444090AE054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3252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97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4E3B5-F322-852C-6DAB-9E6E1869D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8D8936-BAFA-5327-8C10-252C240108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361440" y="261868"/>
            <a:ext cx="9469120" cy="134710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338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Anatomy of a </a:t>
            </a:r>
            <a:r>
              <a:rPr lang="en-US" sz="3600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Cyber Insurance Claim</a:t>
            </a:r>
            <a:endParaRPr lang="en-US" sz="3600" b="1" spc="1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3200" b="1" spc="1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Times New Roman" panose="02020603050405020304" pitchFamily="18" charset="0"/>
              </a:rPr>
              <a:t>The Initial Response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C1877E-A32E-E326-E4CB-B4EE4E19A23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97280" y="1608977"/>
            <a:ext cx="9997440" cy="427366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2500" lnSpcReduction="20000"/>
          </a:bodyPr>
          <a:lstStyle/>
          <a:p>
            <a:pPr marL="457200" marR="0" indent="-4572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Coordination of cyber insurance resources</a:t>
            </a:r>
          </a:p>
          <a:p>
            <a:pPr marL="1005456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Engage legal counsel as project manager</a:t>
            </a:r>
          </a:p>
          <a:p>
            <a:pPr marL="1005456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Obtain prior approval from carrier for all vendors and expenses</a:t>
            </a:r>
          </a:p>
          <a:p>
            <a:pPr marL="169125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Necessary for claims counsel to establish reserves</a:t>
            </a:r>
          </a:p>
          <a:p>
            <a:pPr marL="1005456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Conduct assessment call with insured and legal counsel </a:t>
            </a:r>
          </a:p>
          <a:p>
            <a:pPr marL="1005456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Conduct scoping call with insured, legal counsel and forensics firm </a:t>
            </a:r>
          </a:p>
          <a:p>
            <a:pPr marL="169125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Provision by forensics firm of tri-party statement of work</a:t>
            </a:r>
            <a:endParaRPr lang="en-US" sz="2400" spc="40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marL="169125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Receipt and review of statement of work by legal counsel to ensure </a:t>
            </a:r>
            <a:r>
              <a:rPr lang="en-US" sz="240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reasonable scope and pricing</a:t>
            </a:r>
          </a:p>
          <a:p>
            <a:pPr marL="169125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Summary of statement of work by legal counsel for carrier claims counsel with request for approval</a:t>
            </a:r>
          </a:p>
          <a:p>
            <a:pPr marL="1691256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Review and approval of statement of work by carrier </a:t>
            </a:r>
          </a:p>
          <a:p>
            <a:pPr marL="1005456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b="0" spc="4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Execution of tri-party statement of work by insured, legal counsel and forensics firm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645E9C4-64A6-33F4-A43B-A5679134BB0B}"/>
              </a:ext>
            </a:extLst>
          </p:cNvPr>
          <p:cNvSpPr txBox="1">
            <a:spLocks/>
          </p:cNvSpPr>
          <p:nvPr/>
        </p:nvSpPr>
        <p:spPr>
          <a:xfrm>
            <a:off x="11696699" y="6311900"/>
            <a:ext cx="3252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0F4C46-8454-40CA-A963-FEB693DED6D4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46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505050"/>
      </a:dk1>
      <a:lt1>
        <a:srgbClr val="FFFFFF"/>
      </a:lt1>
      <a:dk2>
        <a:srgbClr val="000000"/>
      </a:dk2>
      <a:lt2>
        <a:srgbClr val="27BDBC"/>
      </a:lt2>
      <a:accent1>
        <a:srgbClr val="203A6F"/>
      </a:accent1>
      <a:accent2>
        <a:srgbClr val="0194BF"/>
      </a:accent2>
      <a:accent3>
        <a:srgbClr val="9B2385"/>
      </a:accent3>
      <a:accent4>
        <a:srgbClr val="14224C"/>
      </a:accent4>
      <a:accent5>
        <a:srgbClr val="DCE56A"/>
      </a:accent5>
      <a:accent6>
        <a:srgbClr val="DAEAB8"/>
      </a:accent6>
      <a:hlink>
        <a:srgbClr val="9B2385"/>
      </a:hlink>
      <a:folHlink>
        <a:srgbClr val="27BD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11db4f-c83e-4f19-9b1a-85740e60a0ff">
      <Terms xmlns="http://schemas.microsoft.com/office/infopath/2007/PartnerControls"/>
    </lcf76f155ced4ddcb4097134ff3c332f>
    <TaxCatchAll xmlns="d3176b68-ad26-48d2-8a37-5330accca0f9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6E2FBB7F9D84FA6316A872BA0EAA1" ma:contentTypeVersion="21" ma:contentTypeDescription="Create a new document." ma:contentTypeScope="" ma:versionID="f32a0eaf7fc2e76b6b8e981f079b6e64">
  <xsd:schema xmlns:xsd="http://www.w3.org/2001/XMLSchema" xmlns:xs="http://www.w3.org/2001/XMLSchema" xmlns:p="http://schemas.microsoft.com/office/2006/metadata/properties" xmlns:ns1="http://schemas.microsoft.com/sharepoint/v3" xmlns:ns2="3311db4f-c83e-4f19-9b1a-85740e60a0ff" xmlns:ns3="d3176b68-ad26-48d2-8a37-5330accca0f9" targetNamespace="http://schemas.microsoft.com/office/2006/metadata/properties" ma:root="true" ma:fieldsID="386c881864e3ff887009f62c50d3dd5e" ns1:_="" ns2:_="" ns3:_="">
    <xsd:import namespace="http://schemas.microsoft.com/sharepoint/v3"/>
    <xsd:import namespace="3311db4f-c83e-4f19-9b1a-85740e60a0ff"/>
    <xsd:import namespace="d3176b68-ad26-48d2-8a37-5330accca0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1db4f-c83e-4f19-9b1a-85740e60a0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02fdde3-36bb-4ef3-ba84-14838d4c46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6b68-ad26-48d2-8a37-5330accca0f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64e64a3-c6c1-41d2-af2c-b5f80cdca4d7}" ma:internalName="TaxCatchAll" ma:showField="CatchAllData" ma:web="d3176b68-ad26-48d2-8a37-5330accca0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053DC2-CC8A-4327-A9B2-DD2CA8835A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035032-0E91-49AC-8DD8-372FB87DD334}">
  <ds:schemaRefs>
    <ds:schemaRef ds:uri="11b81a5f-e56b-4fd8-8425-cb5051721415"/>
    <ds:schemaRef ds:uri="fb3a05e9-22e4-4c8e-bed6-4ef772073c0f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311db4f-c83e-4f19-9b1a-85740e60a0ff"/>
    <ds:schemaRef ds:uri="d3176b68-ad26-48d2-8a37-5330accca0f9"/>
  </ds:schemaRefs>
</ds:datastoreItem>
</file>

<file path=customXml/itemProps3.xml><?xml version="1.0" encoding="utf-8"?>
<ds:datastoreItem xmlns:ds="http://schemas.openxmlformats.org/officeDocument/2006/customXml" ds:itemID="{B7B4AF1E-66FC-4BAF-AFE3-A83BC1183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311db4f-c83e-4f19-9b1a-85740e60a0ff"/>
    <ds:schemaRef ds:uri="d3176b68-ad26-48d2-8a37-5330accca0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14547</TotalTime>
  <Words>1916</Words>
  <Application>Microsoft Office PowerPoint</Application>
  <PresentationFormat>Widescreen</PresentationFormat>
  <Paragraphs>314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Gotham</vt:lpstr>
      <vt:lpstr>Klinic Slab 2</vt:lpstr>
      <vt:lpstr>PT Sans</vt:lpstr>
      <vt:lpstr>PT Serif</vt:lpstr>
      <vt:lpstr>Symbol</vt:lpstr>
      <vt:lpstr>Times New Roman</vt:lpstr>
      <vt:lpstr>Wingdings</vt:lpstr>
      <vt:lpstr>Office Theme</vt:lpstr>
      <vt:lpstr>3_Office Theme</vt:lpstr>
      <vt:lpstr>PowerPoint Presentation</vt:lpstr>
      <vt:lpstr>Emerging Cyber Trends:   The Anatomy of a Cyber Insurance Claim</vt:lpstr>
      <vt:lpstr>PowerPoint Presentation</vt:lpstr>
      <vt:lpstr>Data Security Incident Lifecycle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Shaffer, Allegra</dc:creator>
  <cp:lastModifiedBy>Erin Peterson</cp:lastModifiedBy>
  <cp:revision>59</cp:revision>
  <dcterms:created xsi:type="dcterms:W3CDTF">1900-01-01T08:00:00Z</dcterms:created>
  <dcterms:modified xsi:type="dcterms:W3CDTF">2026-05-08T21:34:00Z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0x0101009C16E2FBB7F9D84FA6316A872BA0EAA1</vt:lpwstr>
  </property>
  <property fmtid="{D5CDD505-2E9C-101B-9397-08002B2CF9AE}" pid="3" name="MediaServiceImageTags">
    <vt:lpwstr/>
  </property>
  <property fmtid="{D5CDD505-2E9C-101B-9397-08002B2CF9AE}" pid="4" name="UnilyDocumentCategory">
    <vt:lpwstr>26;#Marketing|9a479cdf-9b79-4261-8b36-31f5a90fd1c9</vt:lpwstr>
  </property>
</Properties>
</file>