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4"/>
  </p:notesMasterIdLst>
  <p:sldIdLst>
    <p:sldId id="569" r:id="rId6"/>
    <p:sldId id="256" r:id="rId7"/>
    <p:sldId id="3188" r:id="rId8"/>
    <p:sldId id="717" r:id="rId9"/>
    <p:sldId id="3174" r:id="rId10"/>
    <p:sldId id="3173" r:id="rId11"/>
    <p:sldId id="257" r:id="rId12"/>
    <p:sldId id="720" r:id="rId13"/>
    <p:sldId id="258" r:id="rId14"/>
    <p:sldId id="259" r:id="rId15"/>
    <p:sldId id="3195" r:id="rId16"/>
    <p:sldId id="260" r:id="rId17"/>
    <p:sldId id="719" r:id="rId18"/>
    <p:sldId id="261" r:id="rId19"/>
    <p:sldId id="3192" r:id="rId20"/>
    <p:sldId id="268" r:id="rId21"/>
    <p:sldId id="3193" r:id="rId22"/>
    <p:sldId id="3191" r:id="rId23"/>
    <p:sldId id="262" r:id="rId24"/>
    <p:sldId id="3197" r:id="rId25"/>
    <p:sldId id="3196" r:id="rId26"/>
    <p:sldId id="3198" r:id="rId27"/>
    <p:sldId id="263" r:id="rId28"/>
    <p:sldId id="3199" r:id="rId29"/>
    <p:sldId id="264" r:id="rId30"/>
    <p:sldId id="266" r:id="rId31"/>
    <p:sldId id="3175" r:id="rId32"/>
    <p:sldId id="2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09F97-CA34-4978-B794-A1F1C86ADCA0}" v="1" dt="2026-05-08T21:26:12.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0558" autoAdjust="0"/>
  </p:normalViewPr>
  <p:slideViewPr>
    <p:cSldViewPr snapToGrid="0">
      <p:cViewPr varScale="1">
        <p:scale>
          <a:sx n="71" d="100"/>
          <a:sy n="71" d="100"/>
        </p:scale>
        <p:origin x="10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6-05-08T21:27:01.688" v="26" actId="20577"/>
      <pc:docMkLst>
        <pc:docMk/>
      </pc:docMkLst>
      <pc:sldChg chg="modSp add mod">
        <pc:chgData name="Erin Peterson" userId="f7db407f-204f-45df-b879-31dfe1434a51" providerId="ADAL" clId="{1CDB0469-A65D-4EBB-91F1-537C7FB46BB0}" dt="2026-05-08T21:27:01.688" v="26" actId="20577"/>
        <pc:sldMkLst>
          <pc:docMk/>
          <pc:sldMk cId="0" sldId="569"/>
        </pc:sldMkLst>
        <pc:spChg chg="mod">
          <ac:chgData name="Erin Peterson" userId="f7db407f-204f-45df-b879-31dfe1434a51" providerId="ADAL" clId="{1CDB0469-A65D-4EBB-91F1-537C7FB46BB0}" dt="2026-05-08T21:27:01.688" v="26" actId="20577"/>
          <ac:spMkLst>
            <pc:docMk/>
            <pc:sldMk cId="0" sldId="569"/>
            <ac:spMk id="4" creationId="{00000000-0000-0000-0000-000000000000}"/>
          </ac:spMkLst>
        </pc:spChg>
        <pc:spChg chg="mod">
          <ac:chgData name="Erin Peterson" userId="f7db407f-204f-45df-b879-31dfe1434a51" providerId="ADAL" clId="{1CDB0469-A65D-4EBB-91F1-537C7FB46BB0}" dt="2026-05-08T21:26:33.284" v="1"/>
          <ac:spMkLst>
            <pc:docMk/>
            <pc:sldMk cId="0" sldId="569"/>
            <ac:spMk id="5" creationId="{00000000-0000-0000-0000-000000000000}"/>
          </ac:spMkLst>
        </pc:sp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C516C-D3D3-4B8C-A628-53D519269E5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A8D4647-B9A0-4D9D-B47A-DBA79E6C7ACF}">
      <dgm:prSet/>
      <dgm:spPr/>
      <dgm:t>
        <a:bodyPr/>
        <a:lstStyle/>
        <a:p>
          <a:r>
            <a:rPr lang="en-US"/>
            <a:t>Energy</a:t>
          </a:r>
        </a:p>
      </dgm:t>
    </dgm:pt>
    <dgm:pt modelId="{23EBDE9A-6875-4334-9FB7-19F97553D944}" type="parTrans" cxnId="{3518A7E6-9DD6-446B-A5E9-6CE118859BA8}">
      <dgm:prSet/>
      <dgm:spPr/>
      <dgm:t>
        <a:bodyPr/>
        <a:lstStyle/>
        <a:p>
          <a:endParaRPr lang="en-US"/>
        </a:p>
      </dgm:t>
    </dgm:pt>
    <dgm:pt modelId="{068E5191-3F71-4132-80DB-1EB2EBB6D1FB}" type="sibTrans" cxnId="{3518A7E6-9DD6-446B-A5E9-6CE118859BA8}">
      <dgm:prSet/>
      <dgm:spPr/>
      <dgm:t>
        <a:bodyPr/>
        <a:lstStyle/>
        <a:p>
          <a:endParaRPr lang="en-US"/>
        </a:p>
      </dgm:t>
    </dgm:pt>
    <dgm:pt modelId="{39D53633-245A-4E47-8732-A410CF87953F}">
      <dgm:prSet/>
      <dgm:spPr/>
      <dgm:t>
        <a:bodyPr/>
        <a:lstStyle/>
        <a:p>
          <a:r>
            <a:rPr lang="en-US"/>
            <a:t>Water</a:t>
          </a:r>
        </a:p>
      </dgm:t>
    </dgm:pt>
    <dgm:pt modelId="{3CD9D0AB-2E23-4526-B0F9-B697102487D5}" type="parTrans" cxnId="{C2AD30A7-5CAB-426E-86F0-997142997466}">
      <dgm:prSet/>
      <dgm:spPr/>
      <dgm:t>
        <a:bodyPr/>
        <a:lstStyle/>
        <a:p>
          <a:endParaRPr lang="en-US"/>
        </a:p>
      </dgm:t>
    </dgm:pt>
    <dgm:pt modelId="{62407106-176E-48DF-B897-B85C6088A539}" type="sibTrans" cxnId="{C2AD30A7-5CAB-426E-86F0-997142997466}">
      <dgm:prSet/>
      <dgm:spPr/>
      <dgm:t>
        <a:bodyPr/>
        <a:lstStyle/>
        <a:p>
          <a:endParaRPr lang="en-US"/>
        </a:p>
      </dgm:t>
    </dgm:pt>
    <dgm:pt modelId="{C1D087E1-71B1-4CDF-9733-6CDC5859C9ED}">
      <dgm:prSet/>
      <dgm:spPr/>
      <dgm:t>
        <a:bodyPr/>
        <a:lstStyle/>
        <a:p>
          <a:r>
            <a:rPr lang="en-US"/>
            <a:t>Air</a:t>
          </a:r>
        </a:p>
      </dgm:t>
    </dgm:pt>
    <dgm:pt modelId="{3257A584-4963-40D7-8CB8-06A4CD27DFCF}" type="parTrans" cxnId="{C1C80DCB-BCDA-44BC-854B-6EA1BDBAB5E5}">
      <dgm:prSet/>
      <dgm:spPr/>
      <dgm:t>
        <a:bodyPr/>
        <a:lstStyle/>
        <a:p>
          <a:endParaRPr lang="en-US"/>
        </a:p>
      </dgm:t>
    </dgm:pt>
    <dgm:pt modelId="{41439774-B7E6-4BD0-A22E-237E6B13FDC6}" type="sibTrans" cxnId="{C1C80DCB-BCDA-44BC-854B-6EA1BDBAB5E5}">
      <dgm:prSet/>
      <dgm:spPr/>
      <dgm:t>
        <a:bodyPr/>
        <a:lstStyle/>
        <a:p>
          <a:endParaRPr lang="en-US"/>
        </a:p>
      </dgm:t>
    </dgm:pt>
    <dgm:pt modelId="{3C422F45-E528-4B98-B095-E65FAB61DA9D}">
      <dgm:prSet/>
      <dgm:spPr/>
      <dgm:t>
        <a:bodyPr/>
        <a:lstStyle/>
        <a:p>
          <a:r>
            <a:rPr lang="en-US"/>
            <a:t>Economics</a:t>
          </a:r>
        </a:p>
      </dgm:t>
    </dgm:pt>
    <dgm:pt modelId="{208C8E50-4ADD-413A-9533-53D6DDEE8D90}" type="parTrans" cxnId="{838B778C-1EA4-4479-8E85-4F8C6E3B330F}">
      <dgm:prSet/>
      <dgm:spPr/>
      <dgm:t>
        <a:bodyPr/>
        <a:lstStyle/>
        <a:p>
          <a:endParaRPr lang="en-US"/>
        </a:p>
      </dgm:t>
    </dgm:pt>
    <dgm:pt modelId="{80F891D0-4EAA-4886-AE78-F5B35C4BFEF4}" type="sibTrans" cxnId="{838B778C-1EA4-4479-8E85-4F8C6E3B330F}">
      <dgm:prSet/>
      <dgm:spPr/>
      <dgm:t>
        <a:bodyPr/>
        <a:lstStyle/>
        <a:p>
          <a:endParaRPr lang="en-US"/>
        </a:p>
      </dgm:t>
    </dgm:pt>
    <dgm:pt modelId="{3DCD5557-2177-4609-9CF2-4DCAA848EAC4}">
      <dgm:prSet/>
      <dgm:spPr/>
      <dgm:t>
        <a:bodyPr/>
        <a:lstStyle/>
        <a:p>
          <a:r>
            <a:rPr lang="en-US"/>
            <a:t>Public sentiment</a:t>
          </a:r>
        </a:p>
      </dgm:t>
    </dgm:pt>
    <dgm:pt modelId="{B0633311-A6DA-4BB1-A865-26512E84E8BE}" type="parTrans" cxnId="{07354C99-9623-4544-85D9-44A50DACE10A}">
      <dgm:prSet/>
      <dgm:spPr/>
      <dgm:t>
        <a:bodyPr/>
        <a:lstStyle/>
        <a:p>
          <a:endParaRPr lang="en-US"/>
        </a:p>
      </dgm:t>
    </dgm:pt>
    <dgm:pt modelId="{52449EB3-ABAE-43BB-A3A9-4445289F3E20}" type="sibTrans" cxnId="{07354C99-9623-4544-85D9-44A50DACE10A}">
      <dgm:prSet/>
      <dgm:spPr/>
      <dgm:t>
        <a:bodyPr/>
        <a:lstStyle/>
        <a:p>
          <a:endParaRPr lang="en-US"/>
        </a:p>
      </dgm:t>
    </dgm:pt>
    <dgm:pt modelId="{6FB63CAE-5023-4C24-9D1F-EB285016B4BC}" type="pres">
      <dgm:prSet presAssocID="{1BEC516C-D3D3-4B8C-A628-53D519269E55}" presName="linear" presStyleCnt="0">
        <dgm:presLayoutVars>
          <dgm:animLvl val="lvl"/>
          <dgm:resizeHandles val="exact"/>
        </dgm:presLayoutVars>
      </dgm:prSet>
      <dgm:spPr/>
    </dgm:pt>
    <dgm:pt modelId="{F60F60BF-66E2-4FDF-BCC9-8E2320EDC758}" type="pres">
      <dgm:prSet presAssocID="{7A8D4647-B9A0-4D9D-B47A-DBA79E6C7ACF}" presName="parentText" presStyleLbl="node1" presStyleIdx="0" presStyleCnt="5">
        <dgm:presLayoutVars>
          <dgm:chMax val="0"/>
          <dgm:bulletEnabled val="1"/>
        </dgm:presLayoutVars>
      </dgm:prSet>
      <dgm:spPr/>
    </dgm:pt>
    <dgm:pt modelId="{B0C97DB9-8DDA-428B-B0A7-F9E2915BEF5A}" type="pres">
      <dgm:prSet presAssocID="{068E5191-3F71-4132-80DB-1EB2EBB6D1FB}" presName="spacer" presStyleCnt="0"/>
      <dgm:spPr/>
    </dgm:pt>
    <dgm:pt modelId="{B0600BB3-8E53-4E15-8009-55ADA85EEA40}" type="pres">
      <dgm:prSet presAssocID="{39D53633-245A-4E47-8732-A410CF87953F}" presName="parentText" presStyleLbl="node1" presStyleIdx="1" presStyleCnt="5">
        <dgm:presLayoutVars>
          <dgm:chMax val="0"/>
          <dgm:bulletEnabled val="1"/>
        </dgm:presLayoutVars>
      </dgm:prSet>
      <dgm:spPr/>
    </dgm:pt>
    <dgm:pt modelId="{0CDEC4B9-6E90-4C49-8137-BA3405D1D30E}" type="pres">
      <dgm:prSet presAssocID="{62407106-176E-48DF-B897-B85C6088A539}" presName="spacer" presStyleCnt="0"/>
      <dgm:spPr/>
    </dgm:pt>
    <dgm:pt modelId="{7306D7DA-0C1D-4783-B566-7B38EA8602CF}" type="pres">
      <dgm:prSet presAssocID="{C1D087E1-71B1-4CDF-9733-6CDC5859C9ED}" presName="parentText" presStyleLbl="node1" presStyleIdx="2" presStyleCnt="5">
        <dgm:presLayoutVars>
          <dgm:chMax val="0"/>
          <dgm:bulletEnabled val="1"/>
        </dgm:presLayoutVars>
      </dgm:prSet>
      <dgm:spPr/>
    </dgm:pt>
    <dgm:pt modelId="{A3D20B6F-D7F3-4EF3-9671-C7BAA30AF907}" type="pres">
      <dgm:prSet presAssocID="{41439774-B7E6-4BD0-A22E-237E6B13FDC6}" presName="spacer" presStyleCnt="0"/>
      <dgm:spPr/>
    </dgm:pt>
    <dgm:pt modelId="{E95EBECC-8798-49B5-9863-4446560D9F3F}" type="pres">
      <dgm:prSet presAssocID="{3C422F45-E528-4B98-B095-E65FAB61DA9D}" presName="parentText" presStyleLbl="node1" presStyleIdx="3" presStyleCnt="5">
        <dgm:presLayoutVars>
          <dgm:chMax val="0"/>
          <dgm:bulletEnabled val="1"/>
        </dgm:presLayoutVars>
      </dgm:prSet>
      <dgm:spPr/>
    </dgm:pt>
    <dgm:pt modelId="{0C3B2770-0F1E-42B3-8958-15E6CA7B2039}" type="pres">
      <dgm:prSet presAssocID="{80F891D0-4EAA-4886-AE78-F5B35C4BFEF4}" presName="spacer" presStyleCnt="0"/>
      <dgm:spPr/>
    </dgm:pt>
    <dgm:pt modelId="{F1DA65A4-7033-44FB-A7A5-A74E41E6BFA5}" type="pres">
      <dgm:prSet presAssocID="{3DCD5557-2177-4609-9CF2-4DCAA848EAC4}" presName="parentText" presStyleLbl="node1" presStyleIdx="4" presStyleCnt="5">
        <dgm:presLayoutVars>
          <dgm:chMax val="0"/>
          <dgm:bulletEnabled val="1"/>
        </dgm:presLayoutVars>
      </dgm:prSet>
      <dgm:spPr/>
    </dgm:pt>
  </dgm:ptLst>
  <dgm:cxnLst>
    <dgm:cxn modelId="{6A515B02-1B3B-4C16-9D6B-AC168D54BAC7}" type="presOf" srcId="{39D53633-245A-4E47-8732-A410CF87953F}" destId="{B0600BB3-8E53-4E15-8009-55ADA85EEA40}" srcOrd="0" destOrd="0" presId="urn:microsoft.com/office/officeart/2005/8/layout/vList2"/>
    <dgm:cxn modelId="{E7C80647-26C9-44E8-8CB8-7FA715297359}" type="presOf" srcId="{3DCD5557-2177-4609-9CF2-4DCAA848EAC4}" destId="{F1DA65A4-7033-44FB-A7A5-A74E41E6BFA5}" srcOrd="0" destOrd="0" presId="urn:microsoft.com/office/officeart/2005/8/layout/vList2"/>
    <dgm:cxn modelId="{98EAF168-3125-48F8-863D-65D5A910F2DC}" type="presOf" srcId="{3C422F45-E528-4B98-B095-E65FAB61DA9D}" destId="{E95EBECC-8798-49B5-9863-4446560D9F3F}" srcOrd="0" destOrd="0" presId="urn:microsoft.com/office/officeart/2005/8/layout/vList2"/>
    <dgm:cxn modelId="{838B778C-1EA4-4479-8E85-4F8C6E3B330F}" srcId="{1BEC516C-D3D3-4B8C-A628-53D519269E55}" destId="{3C422F45-E528-4B98-B095-E65FAB61DA9D}" srcOrd="3" destOrd="0" parTransId="{208C8E50-4ADD-413A-9533-53D6DDEE8D90}" sibTransId="{80F891D0-4EAA-4886-AE78-F5B35C4BFEF4}"/>
    <dgm:cxn modelId="{0B9F1698-C0CC-4868-9CA0-1DCF61E7EF98}" type="presOf" srcId="{7A8D4647-B9A0-4D9D-B47A-DBA79E6C7ACF}" destId="{F60F60BF-66E2-4FDF-BCC9-8E2320EDC758}" srcOrd="0" destOrd="0" presId="urn:microsoft.com/office/officeart/2005/8/layout/vList2"/>
    <dgm:cxn modelId="{07354C99-9623-4544-85D9-44A50DACE10A}" srcId="{1BEC516C-D3D3-4B8C-A628-53D519269E55}" destId="{3DCD5557-2177-4609-9CF2-4DCAA848EAC4}" srcOrd="4" destOrd="0" parTransId="{B0633311-A6DA-4BB1-A865-26512E84E8BE}" sibTransId="{52449EB3-ABAE-43BB-A3A9-4445289F3E20}"/>
    <dgm:cxn modelId="{C2AD30A7-5CAB-426E-86F0-997142997466}" srcId="{1BEC516C-D3D3-4B8C-A628-53D519269E55}" destId="{39D53633-245A-4E47-8732-A410CF87953F}" srcOrd="1" destOrd="0" parTransId="{3CD9D0AB-2E23-4526-B0F9-B697102487D5}" sibTransId="{62407106-176E-48DF-B897-B85C6088A539}"/>
    <dgm:cxn modelId="{70443CBE-A7E3-43D4-A6A6-364EEC64A8D1}" type="presOf" srcId="{C1D087E1-71B1-4CDF-9733-6CDC5859C9ED}" destId="{7306D7DA-0C1D-4783-B566-7B38EA8602CF}" srcOrd="0" destOrd="0" presId="urn:microsoft.com/office/officeart/2005/8/layout/vList2"/>
    <dgm:cxn modelId="{809BADCA-4926-4968-96B3-C0D73819605C}" type="presOf" srcId="{1BEC516C-D3D3-4B8C-A628-53D519269E55}" destId="{6FB63CAE-5023-4C24-9D1F-EB285016B4BC}" srcOrd="0" destOrd="0" presId="urn:microsoft.com/office/officeart/2005/8/layout/vList2"/>
    <dgm:cxn modelId="{C1C80DCB-BCDA-44BC-854B-6EA1BDBAB5E5}" srcId="{1BEC516C-D3D3-4B8C-A628-53D519269E55}" destId="{C1D087E1-71B1-4CDF-9733-6CDC5859C9ED}" srcOrd="2" destOrd="0" parTransId="{3257A584-4963-40D7-8CB8-06A4CD27DFCF}" sibTransId="{41439774-B7E6-4BD0-A22E-237E6B13FDC6}"/>
    <dgm:cxn modelId="{3518A7E6-9DD6-446B-A5E9-6CE118859BA8}" srcId="{1BEC516C-D3D3-4B8C-A628-53D519269E55}" destId="{7A8D4647-B9A0-4D9D-B47A-DBA79E6C7ACF}" srcOrd="0" destOrd="0" parTransId="{23EBDE9A-6875-4334-9FB7-19F97553D944}" sibTransId="{068E5191-3F71-4132-80DB-1EB2EBB6D1FB}"/>
    <dgm:cxn modelId="{C4930751-3111-4420-964A-05992BE78865}" type="presParOf" srcId="{6FB63CAE-5023-4C24-9D1F-EB285016B4BC}" destId="{F60F60BF-66E2-4FDF-BCC9-8E2320EDC758}" srcOrd="0" destOrd="0" presId="urn:microsoft.com/office/officeart/2005/8/layout/vList2"/>
    <dgm:cxn modelId="{BF7FF37F-ACF0-4D2F-970C-FC9AD918407C}" type="presParOf" srcId="{6FB63CAE-5023-4C24-9D1F-EB285016B4BC}" destId="{B0C97DB9-8DDA-428B-B0A7-F9E2915BEF5A}" srcOrd="1" destOrd="0" presId="urn:microsoft.com/office/officeart/2005/8/layout/vList2"/>
    <dgm:cxn modelId="{441280F1-D165-4E14-9C0B-30F07E410709}" type="presParOf" srcId="{6FB63CAE-5023-4C24-9D1F-EB285016B4BC}" destId="{B0600BB3-8E53-4E15-8009-55ADA85EEA40}" srcOrd="2" destOrd="0" presId="urn:microsoft.com/office/officeart/2005/8/layout/vList2"/>
    <dgm:cxn modelId="{2C88F050-3D84-4951-B189-86DF9A2D4FFB}" type="presParOf" srcId="{6FB63CAE-5023-4C24-9D1F-EB285016B4BC}" destId="{0CDEC4B9-6E90-4C49-8137-BA3405D1D30E}" srcOrd="3" destOrd="0" presId="urn:microsoft.com/office/officeart/2005/8/layout/vList2"/>
    <dgm:cxn modelId="{AB18860C-91A0-4FE9-ABE3-25A18A9CD790}" type="presParOf" srcId="{6FB63CAE-5023-4C24-9D1F-EB285016B4BC}" destId="{7306D7DA-0C1D-4783-B566-7B38EA8602CF}" srcOrd="4" destOrd="0" presId="urn:microsoft.com/office/officeart/2005/8/layout/vList2"/>
    <dgm:cxn modelId="{A6EF6844-F5B6-4956-819F-E6A980F95E7E}" type="presParOf" srcId="{6FB63CAE-5023-4C24-9D1F-EB285016B4BC}" destId="{A3D20B6F-D7F3-4EF3-9671-C7BAA30AF907}" srcOrd="5" destOrd="0" presId="urn:microsoft.com/office/officeart/2005/8/layout/vList2"/>
    <dgm:cxn modelId="{DD807648-2203-4348-9153-5069DAE9B55F}" type="presParOf" srcId="{6FB63CAE-5023-4C24-9D1F-EB285016B4BC}" destId="{E95EBECC-8798-49B5-9863-4446560D9F3F}" srcOrd="6" destOrd="0" presId="urn:microsoft.com/office/officeart/2005/8/layout/vList2"/>
    <dgm:cxn modelId="{CB64A950-8965-4802-910E-873B1D028953}" type="presParOf" srcId="{6FB63CAE-5023-4C24-9D1F-EB285016B4BC}" destId="{0C3B2770-0F1E-42B3-8958-15E6CA7B2039}" srcOrd="7" destOrd="0" presId="urn:microsoft.com/office/officeart/2005/8/layout/vList2"/>
    <dgm:cxn modelId="{4B80C6E9-8261-4169-8D29-7B07B17E7C3E}" type="presParOf" srcId="{6FB63CAE-5023-4C24-9D1F-EB285016B4BC}" destId="{F1DA65A4-7033-44FB-A7A5-A74E41E6BFA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DEBEF-241C-458C-9CDD-3C9325B443F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9D264B5-E55F-4C55-B8DE-A8A5AA1B7803}">
      <dgm:prSet custT="1"/>
      <dgm:spPr/>
      <dgm:t>
        <a:bodyPr/>
        <a:lstStyle/>
        <a:p>
          <a:pPr>
            <a:lnSpc>
              <a:spcPct val="100000"/>
            </a:lnSpc>
          </a:pPr>
          <a:r>
            <a:rPr lang="en-US" sz="1800" dirty="0"/>
            <a:t>NOx, SO2, PM2.5 (fine particulate matter) contribute to asthma, heart disease, lung cancer, premature births</a:t>
          </a:r>
        </a:p>
      </dgm:t>
    </dgm:pt>
    <dgm:pt modelId="{27EBEFED-80D6-4698-8FF8-B00CD8EC5B73}" type="parTrans" cxnId="{8E2BA036-0608-420F-91B8-427BA6AE316C}">
      <dgm:prSet/>
      <dgm:spPr/>
      <dgm:t>
        <a:bodyPr/>
        <a:lstStyle/>
        <a:p>
          <a:endParaRPr lang="en-US"/>
        </a:p>
      </dgm:t>
    </dgm:pt>
    <dgm:pt modelId="{204A50BD-0645-4D11-BB7C-8DD4D4206F84}" type="sibTrans" cxnId="{8E2BA036-0608-420F-91B8-427BA6AE316C}">
      <dgm:prSet/>
      <dgm:spPr/>
      <dgm:t>
        <a:bodyPr/>
        <a:lstStyle/>
        <a:p>
          <a:endParaRPr lang="en-US"/>
        </a:p>
      </dgm:t>
    </dgm:pt>
    <dgm:pt modelId="{E66629F6-8355-4408-AF94-FEFC02E046A0}">
      <dgm:prSet custT="1"/>
      <dgm:spPr/>
      <dgm:t>
        <a:bodyPr/>
        <a:lstStyle/>
        <a:p>
          <a:pPr>
            <a:lnSpc>
              <a:spcPct val="100000"/>
            </a:lnSpc>
          </a:pPr>
          <a:r>
            <a:rPr lang="en-US" sz="1800" dirty="0"/>
            <a:t>All contribute to public health burden and loss of economic productivity (missed work/school, ER visits, medical costs, etc.) which can be estimated as health costs.</a:t>
          </a:r>
        </a:p>
      </dgm:t>
    </dgm:pt>
    <dgm:pt modelId="{1CD2C3EF-35D9-4E29-8A6E-51F58E07367B}" type="parTrans" cxnId="{D5B12BCE-DD0A-4879-99E0-E0D44C5AD12A}">
      <dgm:prSet/>
      <dgm:spPr/>
      <dgm:t>
        <a:bodyPr/>
        <a:lstStyle/>
        <a:p>
          <a:endParaRPr lang="en-US"/>
        </a:p>
      </dgm:t>
    </dgm:pt>
    <dgm:pt modelId="{C95DA10C-08DD-4ECB-A991-CA13461D18B2}" type="sibTrans" cxnId="{D5B12BCE-DD0A-4879-99E0-E0D44C5AD12A}">
      <dgm:prSet/>
      <dgm:spPr/>
      <dgm:t>
        <a:bodyPr/>
        <a:lstStyle/>
        <a:p>
          <a:endParaRPr lang="en-US"/>
        </a:p>
      </dgm:t>
    </dgm:pt>
    <dgm:pt modelId="{401AAE15-B021-4E8C-BBC9-AC7207A42F47}" type="pres">
      <dgm:prSet presAssocID="{ACADEBEF-241C-458C-9CDD-3C9325B443F0}" presName="root" presStyleCnt="0">
        <dgm:presLayoutVars>
          <dgm:dir/>
          <dgm:resizeHandles val="exact"/>
        </dgm:presLayoutVars>
      </dgm:prSet>
      <dgm:spPr/>
    </dgm:pt>
    <dgm:pt modelId="{0CCF009A-2346-4C33-B75E-49F6CDD44BBF}" type="pres">
      <dgm:prSet presAssocID="{69D264B5-E55F-4C55-B8DE-A8A5AA1B7803}" presName="compNode" presStyleCnt="0"/>
      <dgm:spPr/>
    </dgm:pt>
    <dgm:pt modelId="{AF79840C-074B-440E-A9FB-8723D3C1A5FB}" type="pres">
      <dgm:prSet presAssocID="{69D264B5-E55F-4C55-B8DE-A8A5AA1B7803}" presName="bgRect" presStyleLbl="bgShp" presStyleIdx="0" presStyleCnt="2"/>
      <dgm:spPr/>
    </dgm:pt>
    <dgm:pt modelId="{41F91549-4301-46B4-A687-20400A51EFEC}" type="pres">
      <dgm:prSet presAssocID="{69D264B5-E55F-4C55-B8DE-A8A5AA1B7803}"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Lungs"/>
        </a:ext>
      </dgm:extLst>
    </dgm:pt>
    <dgm:pt modelId="{BD460537-6897-480A-A9B9-0D4531F54BB7}" type="pres">
      <dgm:prSet presAssocID="{69D264B5-E55F-4C55-B8DE-A8A5AA1B7803}" presName="spaceRect" presStyleCnt="0"/>
      <dgm:spPr/>
    </dgm:pt>
    <dgm:pt modelId="{0DD0B158-CF61-4204-B750-15256A5C1EBF}" type="pres">
      <dgm:prSet presAssocID="{69D264B5-E55F-4C55-B8DE-A8A5AA1B7803}" presName="parTx" presStyleLbl="revTx" presStyleIdx="0" presStyleCnt="2">
        <dgm:presLayoutVars>
          <dgm:chMax val="0"/>
          <dgm:chPref val="0"/>
        </dgm:presLayoutVars>
      </dgm:prSet>
      <dgm:spPr/>
    </dgm:pt>
    <dgm:pt modelId="{C65E353B-986C-4298-BA2C-7C5782678CF9}" type="pres">
      <dgm:prSet presAssocID="{204A50BD-0645-4D11-BB7C-8DD4D4206F84}" presName="sibTrans" presStyleCnt="0"/>
      <dgm:spPr/>
    </dgm:pt>
    <dgm:pt modelId="{31F06135-C3AD-4290-AFF5-5861FE35A951}" type="pres">
      <dgm:prSet presAssocID="{E66629F6-8355-4408-AF94-FEFC02E046A0}" presName="compNode" presStyleCnt="0"/>
      <dgm:spPr/>
    </dgm:pt>
    <dgm:pt modelId="{6197125B-3459-44B1-9DB8-39D5170C7CCF}" type="pres">
      <dgm:prSet presAssocID="{E66629F6-8355-4408-AF94-FEFC02E046A0}" presName="bgRect" presStyleLbl="bgShp" presStyleIdx="1" presStyleCnt="2"/>
      <dgm:spPr/>
    </dgm:pt>
    <dgm:pt modelId="{4D577198-DAC1-4A10-9B60-2FEE367CC5E8}" type="pres">
      <dgm:prSet presAssocID="{E66629F6-8355-4408-AF94-FEFC02E046A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4BC3C5C2-2C0A-4C24-88B9-CD6604883494}" type="pres">
      <dgm:prSet presAssocID="{E66629F6-8355-4408-AF94-FEFC02E046A0}" presName="spaceRect" presStyleCnt="0"/>
      <dgm:spPr/>
    </dgm:pt>
    <dgm:pt modelId="{097F612E-5732-4C24-9BBD-DDC4B809FB64}" type="pres">
      <dgm:prSet presAssocID="{E66629F6-8355-4408-AF94-FEFC02E046A0}" presName="parTx" presStyleLbl="revTx" presStyleIdx="1" presStyleCnt="2">
        <dgm:presLayoutVars>
          <dgm:chMax val="0"/>
          <dgm:chPref val="0"/>
        </dgm:presLayoutVars>
      </dgm:prSet>
      <dgm:spPr/>
    </dgm:pt>
  </dgm:ptLst>
  <dgm:cxnLst>
    <dgm:cxn modelId="{8E2BA036-0608-420F-91B8-427BA6AE316C}" srcId="{ACADEBEF-241C-458C-9CDD-3C9325B443F0}" destId="{69D264B5-E55F-4C55-B8DE-A8A5AA1B7803}" srcOrd="0" destOrd="0" parTransId="{27EBEFED-80D6-4698-8FF8-B00CD8EC5B73}" sibTransId="{204A50BD-0645-4D11-BB7C-8DD4D4206F84}"/>
    <dgm:cxn modelId="{6950A55E-EF23-4651-A7BA-58BDB970AA8B}" type="presOf" srcId="{E66629F6-8355-4408-AF94-FEFC02E046A0}" destId="{097F612E-5732-4C24-9BBD-DDC4B809FB64}" srcOrd="0" destOrd="0" presId="urn:microsoft.com/office/officeart/2018/2/layout/IconVerticalSolidList"/>
    <dgm:cxn modelId="{6FD02D47-20E4-4033-9384-804C2FCC0510}" type="presOf" srcId="{69D264B5-E55F-4C55-B8DE-A8A5AA1B7803}" destId="{0DD0B158-CF61-4204-B750-15256A5C1EBF}" srcOrd="0" destOrd="0" presId="urn:microsoft.com/office/officeart/2018/2/layout/IconVerticalSolidList"/>
    <dgm:cxn modelId="{4B7E8BB2-601B-434A-9243-830B9F62716B}" type="presOf" srcId="{ACADEBEF-241C-458C-9CDD-3C9325B443F0}" destId="{401AAE15-B021-4E8C-BBC9-AC7207A42F47}" srcOrd="0" destOrd="0" presId="urn:microsoft.com/office/officeart/2018/2/layout/IconVerticalSolidList"/>
    <dgm:cxn modelId="{D5B12BCE-DD0A-4879-99E0-E0D44C5AD12A}" srcId="{ACADEBEF-241C-458C-9CDD-3C9325B443F0}" destId="{E66629F6-8355-4408-AF94-FEFC02E046A0}" srcOrd="1" destOrd="0" parTransId="{1CD2C3EF-35D9-4E29-8A6E-51F58E07367B}" sibTransId="{C95DA10C-08DD-4ECB-A991-CA13461D18B2}"/>
    <dgm:cxn modelId="{AFAEC446-355E-4CCF-B78B-2EC504D5A4B2}" type="presParOf" srcId="{401AAE15-B021-4E8C-BBC9-AC7207A42F47}" destId="{0CCF009A-2346-4C33-B75E-49F6CDD44BBF}" srcOrd="0" destOrd="0" presId="urn:microsoft.com/office/officeart/2018/2/layout/IconVerticalSolidList"/>
    <dgm:cxn modelId="{4C11A712-A5B4-4E99-B82B-728440482A75}" type="presParOf" srcId="{0CCF009A-2346-4C33-B75E-49F6CDD44BBF}" destId="{AF79840C-074B-440E-A9FB-8723D3C1A5FB}" srcOrd="0" destOrd="0" presId="urn:microsoft.com/office/officeart/2018/2/layout/IconVerticalSolidList"/>
    <dgm:cxn modelId="{9ACABC8B-4068-4162-BCA1-843D0682E0C5}" type="presParOf" srcId="{0CCF009A-2346-4C33-B75E-49F6CDD44BBF}" destId="{41F91549-4301-46B4-A687-20400A51EFEC}" srcOrd="1" destOrd="0" presId="urn:microsoft.com/office/officeart/2018/2/layout/IconVerticalSolidList"/>
    <dgm:cxn modelId="{EDAD61C6-1CC1-4CD7-9105-2B9E50468E29}" type="presParOf" srcId="{0CCF009A-2346-4C33-B75E-49F6CDD44BBF}" destId="{BD460537-6897-480A-A9B9-0D4531F54BB7}" srcOrd="2" destOrd="0" presId="urn:microsoft.com/office/officeart/2018/2/layout/IconVerticalSolidList"/>
    <dgm:cxn modelId="{1B98AD1B-BEBF-44E5-B681-25E89A636998}" type="presParOf" srcId="{0CCF009A-2346-4C33-B75E-49F6CDD44BBF}" destId="{0DD0B158-CF61-4204-B750-15256A5C1EBF}" srcOrd="3" destOrd="0" presId="urn:microsoft.com/office/officeart/2018/2/layout/IconVerticalSolidList"/>
    <dgm:cxn modelId="{A5763045-CA8F-481C-8581-EE89A07F2542}" type="presParOf" srcId="{401AAE15-B021-4E8C-BBC9-AC7207A42F47}" destId="{C65E353B-986C-4298-BA2C-7C5782678CF9}" srcOrd="1" destOrd="0" presId="urn:microsoft.com/office/officeart/2018/2/layout/IconVerticalSolidList"/>
    <dgm:cxn modelId="{6C5FA027-3DB4-4714-8FF2-42BBD17AFE54}" type="presParOf" srcId="{401AAE15-B021-4E8C-BBC9-AC7207A42F47}" destId="{31F06135-C3AD-4290-AFF5-5861FE35A951}" srcOrd="2" destOrd="0" presId="urn:microsoft.com/office/officeart/2018/2/layout/IconVerticalSolidList"/>
    <dgm:cxn modelId="{0BBA7008-1C58-46E2-9AF5-A23C60F6C6F9}" type="presParOf" srcId="{31F06135-C3AD-4290-AFF5-5861FE35A951}" destId="{6197125B-3459-44B1-9DB8-39D5170C7CCF}" srcOrd="0" destOrd="0" presId="urn:microsoft.com/office/officeart/2018/2/layout/IconVerticalSolidList"/>
    <dgm:cxn modelId="{546E4533-949E-48F0-8781-5420553A51C8}" type="presParOf" srcId="{31F06135-C3AD-4290-AFF5-5861FE35A951}" destId="{4D577198-DAC1-4A10-9B60-2FEE367CC5E8}" srcOrd="1" destOrd="0" presId="urn:microsoft.com/office/officeart/2018/2/layout/IconVerticalSolidList"/>
    <dgm:cxn modelId="{F31BEB2B-4330-4123-BC3F-ABCFE6806635}" type="presParOf" srcId="{31F06135-C3AD-4290-AFF5-5861FE35A951}" destId="{4BC3C5C2-2C0A-4C24-88B9-CD6604883494}" srcOrd="2" destOrd="0" presId="urn:microsoft.com/office/officeart/2018/2/layout/IconVerticalSolidList"/>
    <dgm:cxn modelId="{4869E47B-2464-4A1A-8541-A1C7E77C74CE}" type="presParOf" srcId="{31F06135-C3AD-4290-AFF5-5861FE35A951}" destId="{097F612E-5732-4C24-9BBD-DDC4B809FB6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F60BF-66E2-4FDF-BCC9-8E2320EDC758}">
      <dsp:nvSpPr>
        <dsp:cNvPr id="0" name=""/>
        <dsp:cNvSpPr/>
      </dsp:nvSpPr>
      <dsp:spPr>
        <a:xfrm>
          <a:off x="0" y="42239"/>
          <a:ext cx="6253721" cy="9090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Energy</a:t>
          </a:r>
        </a:p>
      </dsp:txBody>
      <dsp:txXfrm>
        <a:off x="44378" y="86617"/>
        <a:ext cx="6164965" cy="820334"/>
      </dsp:txXfrm>
    </dsp:sp>
    <dsp:sp modelId="{B0600BB3-8E53-4E15-8009-55ADA85EEA40}">
      <dsp:nvSpPr>
        <dsp:cNvPr id="0" name=""/>
        <dsp:cNvSpPr/>
      </dsp:nvSpPr>
      <dsp:spPr>
        <a:xfrm>
          <a:off x="0" y="1057889"/>
          <a:ext cx="6253721" cy="909090"/>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Water</a:t>
          </a:r>
        </a:p>
      </dsp:txBody>
      <dsp:txXfrm>
        <a:off x="44378" y="1102267"/>
        <a:ext cx="6164965" cy="820334"/>
      </dsp:txXfrm>
    </dsp:sp>
    <dsp:sp modelId="{7306D7DA-0C1D-4783-B566-7B38EA8602CF}">
      <dsp:nvSpPr>
        <dsp:cNvPr id="0" name=""/>
        <dsp:cNvSpPr/>
      </dsp:nvSpPr>
      <dsp:spPr>
        <a:xfrm>
          <a:off x="0" y="2073540"/>
          <a:ext cx="6253721" cy="90909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Air</a:t>
          </a:r>
        </a:p>
      </dsp:txBody>
      <dsp:txXfrm>
        <a:off x="44378" y="2117918"/>
        <a:ext cx="6164965" cy="820334"/>
      </dsp:txXfrm>
    </dsp:sp>
    <dsp:sp modelId="{E95EBECC-8798-49B5-9863-4446560D9F3F}">
      <dsp:nvSpPr>
        <dsp:cNvPr id="0" name=""/>
        <dsp:cNvSpPr/>
      </dsp:nvSpPr>
      <dsp:spPr>
        <a:xfrm>
          <a:off x="0" y="3089189"/>
          <a:ext cx="6253721" cy="909090"/>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Economics</a:t>
          </a:r>
        </a:p>
      </dsp:txBody>
      <dsp:txXfrm>
        <a:off x="44378" y="3133567"/>
        <a:ext cx="6164965" cy="820334"/>
      </dsp:txXfrm>
    </dsp:sp>
    <dsp:sp modelId="{F1DA65A4-7033-44FB-A7A5-A74E41E6BFA5}">
      <dsp:nvSpPr>
        <dsp:cNvPr id="0" name=""/>
        <dsp:cNvSpPr/>
      </dsp:nvSpPr>
      <dsp:spPr>
        <a:xfrm>
          <a:off x="0" y="4104840"/>
          <a:ext cx="6253721" cy="90909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Public sentiment</a:t>
          </a:r>
        </a:p>
      </dsp:txBody>
      <dsp:txXfrm>
        <a:off x="44378" y="4149218"/>
        <a:ext cx="6164965" cy="820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9840C-074B-440E-A9FB-8723D3C1A5FB}">
      <dsp:nvSpPr>
        <dsp:cNvPr id="0" name=""/>
        <dsp:cNvSpPr/>
      </dsp:nvSpPr>
      <dsp:spPr>
        <a:xfrm>
          <a:off x="0" y="386841"/>
          <a:ext cx="6093724" cy="17736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91549-4301-46B4-A687-20400A51EFEC}">
      <dsp:nvSpPr>
        <dsp:cNvPr id="0" name=""/>
        <dsp:cNvSpPr/>
      </dsp:nvSpPr>
      <dsp:spPr>
        <a:xfrm>
          <a:off x="536524" y="785909"/>
          <a:ext cx="975498" cy="9754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0B158-CF61-4204-B750-15256A5C1EBF}">
      <dsp:nvSpPr>
        <dsp:cNvPr id="0" name=""/>
        <dsp:cNvSpPr/>
      </dsp:nvSpPr>
      <dsp:spPr>
        <a:xfrm>
          <a:off x="2048546" y="386841"/>
          <a:ext cx="4019886" cy="17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10" tIns="187710" rIns="187710" bIns="187710" numCol="1" spcCol="1270" anchor="ctr" anchorCtr="0">
          <a:noAutofit/>
        </a:bodyPr>
        <a:lstStyle/>
        <a:p>
          <a:pPr marL="0" lvl="0" indent="0" algn="l" defTabSz="800100">
            <a:lnSpc>
              <a:spcPct val="100000"/>
            </a:lnSpc>
            <a:spcBef>
              <a:spcPct val="0"/>
            </a:spcBef>
            <a:spcAft>
              <a:spcPct val="35000"/>
            </a:spcAft>
            <a:buNone/>
          </a:pPr>
          <a:r>
            <a:rPr lang="en-US" sz="1800" kern="1200" dirty="0"/>
            <a:t>NOx, SO2, PM2.5 (fine particulate matter) contribute to asthma, heart disease, lung cancer, premature births</a:t>
          </a:r>
        </a:p>
      </dsp:txBody>
      <dsp:txXfrm>
        <a:off x="2048546" y="386841"/>
        <a:ext cx="4019886" cy="1773633"/>
      </dsp:txXfrm>
    </dsp:sp>
    <dsp:sp modelId="{6197125B-3459-44B1-9DB8-39D5170C7CCF}">
      <dsp:nvSpPr>
        <dsp:cNvPr id="0" name=""/>
        <dsp:cNvSpPr/>
      </dsp:nvSpPr>
      <dsp:spPr>
        <a:xfrm>
          <a:off x="0" y="2510822"/>
          <a:ext cx="6093724" cy="17736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77198-DAC1-4A10-9B60-2FEE367CC5E8}">
      <dsp:nvSpPr>
        <dsp:cNvPr id="0" name=""/>
        <dsp:cNvSpPr/>
      </dsp:nvSpPr>
      <dsp:spPr>
        <a:xfrm>
          <a:off x="536524" y="2909890"/>
          <a:ext cx="975498" cy="9754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F612E-5732-4C24-9BBD-DDC4B809FB64}">
      <dsp:nvSpPr>
        <dsp:cNvPr id="0" name=""/>
        <dsp:cNvSpPr/>
      </dsp:nvSpPr>
      <dsp:spPr>
        <a:xfrm>
          <a:off x="2048546" y="2510822"/>
          <a:ext cx="4019886" cy="17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10" tIns="187710" rIns="187710" bIns="187710" numCol="1" spcCol="1270" anchor="ctr" anchorCtr="0">
          <a:noAutofit/>
        </a:bodyPr>
        <a:lstStyle/>
        <a:p>
          <a:pPr marL="0" lvl="0" indent="0" algn="l" defTabSz="800100">
            <a:lnSpc>
              <a:spcPct val="100000"/>
            </a:lnSpc>
            <a:spcBef>
              <a:spcPct val="0"/>
            </a:spcBef>
            <a:spcAft>
              <a:spcPct val="35000"/>
            </a:spcAft>
            <a:buNone/>
          </a:pPr>
          <a:r>
            <a:rPr lang="en-US" sz="1800" kern="1200" dirty="0"/>
            <a:t>All contribute to public health burden and loss of economic productivity (missed work/school, ER visits, medical costs, etc.) which can be estimated as health costs.</a:t>
          </a:r>
        </a:p>
      </dsp:txBody>
      <dsp:txXfrm>
        <a:off x="2048546" y="2510822"/>
        <a:ext cx="4019886" cy="17736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35F8C-B4B2-441E-80ED-019227784468}"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B73EE-3E62-496F-BD64-E0002F93F9B0}" type="slidenum">
              <a:rPr lang="en-US" smtClean="0"/>
              <a:t>‹#›</a:t>
            </a:fld>
            <a:endParaRPr lang="en-US"/>
          </a:p>
        </p:txBody>
      </p:sp>
    </p:spTree>
    <p:extLst>
      <p:ext uri="{BB962C8B-B14F-4D97-AF65-F5344CB8AC3E}">
        <p14:creationId xmlns:p14="http://schemas.microsoft.com/office/powerpoint/2010/main" val="353405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l.acm.org/doi/10.1145/372449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Title:</a:t>
            </a:r>
            <a:r>
              <a:rPr lang="en-US" sz="1200" b="0" i="0" kern="1200" dirty="0">
                <a:solidFill>
                  <a:schemeClr val="tx1"/>
                </a:solidFill>
                <a:effectLst/>
                <a:latin typeface="+mn-lt"/>
                <a:ea typeface="+mn-ea"/>
                <a:cs typeface="+mn-cs"/>
              </a:rPr>
              <a:t> Data Center Risks &amp; Impact on Communities</a:t>
            </a:r>
          </a:p>
          <a:p>
            <a:r>
              <a:rPr lang="en-US" sz="1200" b="1" i="0" kern="1200" dirty="0">
                <a:solidFill>
                  <a:schemeClr val="tx1"/>
                </a:solidFill>
                <a:effectLst/>
                <a:latin typeface="+mn-lt"/>
                <a:ea typeface="+mn-ea"/>
                <a:cs typeface="+mn-cs"/>
              </a:rPr>
              <a:t>Description:</a:t>
            </a:r>
            <a:r>
              <a:rPr lang="en-US" sz="1200" b="0" i="0" kern="1200" dirty="0">
                <a:solidFill>
                  <a:schemeClr val="tx1"/>
                </a:solidFill>
                <a:effectLst/>
                <a:latin typeface="+mn-lt"/>
                <a:ea typeface="+mn-ea"/>
                <a:cs typeface="+mn-cs"/>
              </a:rPr>
              <a:t> Data center construction in the U.S. has grown rapidly in recent years and growth is expected to continue to meet demands for digital infrastructure and AI expansion. The push and urgency to build data centers are coming from a national level, but much of the decision making on data centers takes place locally.  This session will explore how data centers impact energy, water, air, and local economies, and how communities are approaching the opportunities and risks posed by data centers. The AAAS Center for Scientific Evidence in Public Issues is a non-partisan, non-advocacy, non-profit organization with the mission to connect scientific evidence with decisionmakers at all levels of government.</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a:t>
            </a:fld>
            <a:endParaRPr lang="en-US"/>
          </a:p>
        </p:txBody>
      </p:sp>
    </p:spTree>
    <p:extLst>
      <p:ext uri="{BB962C8B-B14F-4D97-AF65-F5344CB8AC3E}">
        <p14:creationId xmlns:p14="http://schemas.microsoft.com/office/powerpoint/2010/main" val="255940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a:p>
          <a:p>
            <a:pPr marL="0" indent="0">
              <a:buFont typeface="Arial" panose="020B0604020202020204" pitchFamily="34" charset="0"/>
              <a:buNone/>
            </a:pPr>
            <a:r>
              <a:rPr lang="en-US" sz="1200" dirty="0"/>
              <a:t>Caution: I have not seen empirical evidence to show that data center growth is the CAUSE of electricity price increases overall. There are many reasons why electricity consumption is going up. Rates are complicated and depend upon local and regional variables. </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13</a:t>
            </a:fld>
            <a:endParaRPr lang="en-US"/>
          </a:p>
        </p:txBody>
      </p:sp>
    </p:spTree>
    <p:extLst>
      <p:ext uri="{BB962C8B-B14F-4D97-AF65-F5344CB8AC3E}">
        <p14:creationId xmlns:p14="http://schemas.microsoft.com/office/powerpoint/2010/main" val="302474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The chips in data centers must maintain a cool temperature to work. </a:t>
            </a:r>
          </a:p>
          <a:p>
            <a:endParaRPr lang="en-US" sz="1200" dirty="0">
              <a:solidFill>
                <a:srgbClr val="FFFFFF"/>
              </a:solidFill>
            </a:endParaRPr>
          </a:p>
          <a:p>
            <a:r>
              <a:rPr lang="en-US" sz="1200" dirty="0">
                <a:solidFill>
                  <a:srgbClr val="FFFFFF"/>
                </a:solidFill>
              </a:rPr>
              <a:t>~40% of data center energy is used for cooling – this is a rough average across different data centers, with different cooling technologies and geographical locations.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Water withdrawal does not equal water consumption (evaporation). </a:t>
            </a:r>
          </a:p>
          <a:p>
            <a:endParaRPr lang="en-US" sz="2400" dirty="0">
              <a:solidFill>
                <a:srgbClr val="FFFFFF"/>
              </a:solidFill>
            </a:endParaRPr>
          </a:p>
          <a:p>
            <a:r>
              <a:rPr lang="en-US" sz="2400" dirty="0">
                <a:solidFill>
                  <a:srgbClr val="FFFFFF"/>
                </a:solidFill>
              </a:rPr>
              <a:t>Reporting transparency – water consumption is rarely reported. </a:t>
            </a:r>
          </a:p>
          <a:p>
            <a:endParaRPr lang="en-US" sz="1900"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Like the growth in power use by data centers, water consumption is also anticipated to grow in the coming years. “…the total annual onsite water consumption by U.S. datacenters in 2028 could double or even quadruple the 2023 level, reaching approximately 150–280 billion liters and further stressing the water infrastructures.</a:t>
            </a:r>
            <a:r>
              <a:rPr lang="en-US" sz="2000" baseline="30000" dirty="0"/>
              <a:t>” Li et al 2025. Making AI less thirsty </a:t>
            </a:r>
            <a:r>
              <a:rPr lang="en-US" sz="2000" dirty="0">
                <a:hlinkClick r:id="rId3"/>
              </a:rPr>
              <a:t>https://dl.acm.org/doi/10.1145/3724499</a:t>
            </a:r>
            <a:r>
              <a:rPr lang="en-US" sz="2000" dirty="0"/>
              <a:t>.</a:t>
            </a:r>
          </a:p>
          <a:p>
            <a:r>
              <a:rPr lang="en-US" sz="1900" dirty="0">
                <a:solidFill>
                  <a:srgbClr val="FFFFFF"/>
                </a:solidFill>
              </a:rPr>
              <a:t> </a:t>
            </a:r>
          </a:p>
        </p:txBody>
      </p:sp>
      <p:sp>
        <p:nvSpPr>
          <p:cNvPr id="4" name="Slide Number Placeholder 3"/>
          <p:cNvSpPr>
            <a:spLocks noGrp="1"/>
          </p:cNvSpPr>
          <p:nvPr>
            <p:ph type="sldNum" sz="quarter" idx="5"/>
          </p:nvPr>
        </p:nvSpPr>
        <p:spPr/>
        <p:txBody>
          <a:bodyPr/>
          <a:lstStyle/>
          <a:p>
            <a:fld id="{44BB73EE-3E62-496F-BD64-E0002F93F9B0}" type="slidenum">
              <a:rPr lang="en-US" smtClean="0"/>
              <a:t>14</a:t>
            </a:fld>
            <a:endParaRPr lang="en-US"/>
          </a:p>
        </p:txBody>
      </p:sp>
    </p:spTree>
    <p:extLst>
      <p:ext uri="{BB962C8B-B14F-4D97-AF65-F5344CB8AC3E}">
        <p14:creationId xmlns:p14="http://schemas.microsoft.com/office/powerpoint/2010/main" val="294578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power plants also use water for cooling.</a:t>
            </a:r>
          </a:p>
          <a:p>
            <a:pPr lvl="1"/>
            <a:r>
              <a:rPr lang="en-US" dirty="0"/>
              <a:t>Nuclear, natural gas, etc. The type of cooling at the power plants can make a big difference in how much water is consumed (evaporated). </a:t>
            </a:r>
          </a:p>
          <a:p>
            <a:pPr lvl="1"/>
            <a:r>
              <a:rPr lang="en-US" dirty="0"/>
              <a:t>As of 2021, scope 2 or off site, represented 2/3 of water consumption by data centers.</a:t>
            </a:r>
          </a:p>
          <a:p>
            <a:endParaRPr lang="en-US" dirty="0"/>
          </a:p>
          <a:p>
            <a:r>
              <a:rPr lang="en-US" u="sng" dirty="0"/>
              <a:t>Water energy nexus</a:t>
            </a:r>
          </a:p>
          <a:p>
            <a:r>
              <a:rPr lang="en-US" dirty="0"/>
              <a:t>Water efficient cooling techniques at the site of the data center (like closed loop cooling) require more electricity. </a:t>
            </a:r>
          </a:p>
          <a:p>
            <a:pPr marL="628650" lvl="1" indent="-171450">
              <a:buFont typeface="Wingdings" panose="05000000000000000000" pitchFamily="2" charset="2"/>
              <a:buChar char="à"/>
            </a:pPr>
            <a:r>
              <a:rPr lang="en-US" dirty="0"/>
              <a:t>Remember to consider the offsite water consumption by power plants. </a:t>
            </a:r>
          </a:p>
          <a:p>
            <a:pPr marL="628650" lvl="1" indent="-171450">
              <a:buFont typeface="Wingdings" panose="05000000000000000000" pitchFamily="2" charset="2"/>
              <a:buChar char="à"/>
            </a:pPr>
            <a:r>
              <a:rPr lang="en-US" dirty="0"/>
              <a:t>It’s possible that even if you use water efficient cooling systems at the site of the data center, you will still consume more water overall if the power supplying the data center evaporates water for cooling at the plant site. </a:t>
            </a:r>
          </a:p>
          <a:p>
            <a:pPr marL="628650" lvl="1" indent="-171450">
              <a:buFont typeface="Wingdings" panose="05000000000000000000" pitchFamily="2" charset="2"/>
              <a:buChar char="à"/>
            </a:pPr>
            <a:endParaRPr lang="en-US" dirty="0"/>
          </a:p>
          <a:p>
            <a:r>
              <a:rPr lang="en-US" dirty="0"/>
              <a:t>Timing matters – pay attention to </a:t>
            </a:r>
            <a:r>
              <a:rPr lang="en-US" i="1" dirty="0"/>
              <a:t>peak </a:t>
            </a:r>
            <a:r>
              <a:rPr lang="en-US" dirty="0"/>
              <a:t>demand in the hottest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There may be benefits of using more water to cool during peak power demand, including decreased grid stress and energy savings (and therefore emissions savings). </a:t>
            </a:r>
          </a:p>
          <a:p>
            <a:endParaRPr lang="en-US" dirty="0"/>
          </a:p>
          <a:p>
            <a:r>
              <a:rPr lang="en-US" dirty="0"/>
              <a:t>Geographical location matters—temperature in each season, water scarcity, etc. </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15</a:t>
            </a:fld>
            <a:endParaRPr lang="en-US"/>
          </a:p>
        </p:txBody>
      </p:sp>
    </p:spTree>
    <p:extLst>
      <p:ext uri="{BB962C8B-B14F-4D97-AF65-F5344CB8AC3E}">
        <p14:creationId xmlns:p14="http://schemas.microsoft.com/office/powerpoint/2010/main" val="399645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centers need 24/7 power, so many of them have on site generators to ensure continuous and redundant power.</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16</a:t>
            </a:fld>
            <a:endParaRPr lang="en-US"/>
          </a:p>
        </p:txBody>
      </p:sp>
    </p:spTree>
    <p:extLst>
      <p:ext uri="{BB962C8B-B14F-4D97-AF65-F5344CB8AC3E}">
        <p14:creationId xmlns:p14="http://schemas.microsoft.com/office/powerpoint/2010/main" val="40556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courtesy Damian Pitt/Virginia Commonwealth University research team)</a:t>
            </a:r>
          </a:p>
        </p:txBody>
      </p:sp>
      <p:sp>
        <p:nvSpPr>
          <p:cNvPr id="4" name="Slide Number Placeholder 3"/>
          <p:cNvSpPr>
            <a:spLocks noGrp="1"/>
          </p:cNvSpPr>
          <p:nvPr>
            <p:ph type="sldNum" sz="quarter" idx="5"/>
          </p:nvPr>
        </p:nvSpPr>
        <p:spPr/>
        <p:txBody>
          <a:bodyPr/>
          <a:lstStyle/>
          <a:p>
            <a:fld id="{44BB73EE-3E62-496F-BD64-E0002F93F9B0}" type="slidenum">
              <a:rPr lang="en-US" smtClean="0"/>
              <a:t>17</a:t>
            </a:fld>
            <a:endParaRPr lang="en-US"/>
          </a:p>
        </p:txBody>
      </p:sp>
    </p:spTree>
    <p:extLst>
      <p:ext uri="{BB962C8B-B14F-4D97-AF65-F5344CB8AC3E}">
        <p14:creationId xmlns:p14="http://schemas.microsoft.com/office/powerpoint/2010/main" val="385291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18</a:t>
            </a:fld>
            <a:endParaRPr lang="en-US"/>
          </a:p>
        </p:txBody>
      </p:sp>
    </p:spTree>
    <p:extLst>
      <p:ext uri="{BB962C8B-B14F-4D97-AF65-F5344CB8AC3E}">
        <p14:creationId xmlns:p14="http://schemas.microsoft.com/office/powerpoint/2010/main" val="283827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some counties, only real property taxes (land and buildings) apply to data centers. In others, business personal property taxes (the capital assets–such as the servers and other equipment inside the data center) are also applied. Business personal property taxes can account for the largest share of data center taxation because servers and other computing equipment inside the facility have high capital value.</a:t>
            </a:r>
          </a:p>
          <a:p>
            <a:endParaRPr lang="en-US" sz="1200" b="0" i="1" u="none" strike="noStrike" kern="1200" dirty="0">
              <a:solidFill>
                <a:schemeClr val="tx1"/>
              </a:solidFill>
              <a:effectLst/>
              <a:latin typeface="+mn-lt"/>
              <a:ea typeface="+mn-ea"/>
              <a:cs typeface="+mn-cs"/>
            </a:endParaRPr>
          </a:p>
          <a:p>
            <a:r>
              <a:rPr lang="en-US" dirty="0"/>
              <a:t>How many permanent jobs are created by data centers? </a:t>
            </a:r>
          </a:p>
          <a:p>
            <a:r>
              <a:rPr lang="en-US" dirty="0"/>
              <a:t>4 out of 5 jobs are 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out of 5 jobs are operations (ongoing)</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19</a:t>
            </a:fld>
            <a:endParaRPr lang="en-US"/>
          </a:p>
        </p:txBody>
      </p:sp>
    </p:spTree>
    <p:extLst>
      <p:ext uri="{BB962C8B-B14F-4D97-AF65-F5344CB8AC3E}">
        <p14:creationId xmlns:p14="http://schemas.microsoft.com/office/powerpoint/2010/main" val="316334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Considerations beyond those already discussed (energy, water, air quality, electricity prices etc.)</a:t>
            </a:r>
          </a:p>
        </p:txBody>
      </p:sp>
      <p:sp>
        <p:nvSpPr>
          <p:cNvPr id="4" name="Slide Number Placeholder 3"/>
          <p:cNvSpPr>
            <a:spLocks noGrp="1"/>
          </p:cNvSpPr>
          <p:nvPr>
            <p:ph type="sldNum" sz="quarter" idx="5"/>
          </p:nvPr>
        </p:nvSpPr>
        <p:spPr/>
        <p:txBody>
          <a:bodyPr/>
          <a:lstStyle/>
          <a:p>
            <a:fld id="{44BB73EE-3E62-496F-BD64-E0002F93F9B0}" type="slidenum">
              <a:rPr lang="en-US" smtClean="0"/>
              <a:t>21</a:t>
            </a:fld>
            <a:endParaRPr lang="en-US"/>
          </a:p>
        </p:txBody>
      </p:sp>
    </p:spTree>
    <p:extLst>
      <p:ext uri="{BB962C8B-B14F-4D97-AF65-F5344CB8AC3E}">
        <p14:creationId xmlns:p14="http://schemas.microsoft.com/office/powerpoint/2010/main" val="208853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22</a:t>
            </a:fld>
            <a:endParaRPr lang="en-US"/>
          </a:p>
        </p:txBody>
      </p:sp>
    </p:spTree>
    <p:extLst>
      <p:ext uri="{BB962C8B-B14F-4D97-AF65-F5344CB8AC3E}">
        <p14:creationId xmlns:p14="http://schemas.microsoft.com/office/powerpoint/2010/main" val="304942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Can we be smart about where to prioritize data center siting that meets community expectations and strategically considers energy sources, water scarcity, air quality, transmission capacity, and equity? </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23</a:t>
            </a:fld>
            <a:endParaRPr lang="en-US"/>
          </a:p>
        </p:txBody>
      </p:sp>
    </p:spTree>
    <p:extLst>
      <p:ext uri="{BB962C8B-B14F-4D97-AF65-F5344CB8AC3E}">
        <p14:creationId xmlns:p14="http://schemas.microsoft.com/office/powerpoint/2010/main" val="395602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3</a:t>
            </a:fld>
            <a:endParaRPr lang="en-US"/>
          </a:p>
        </p:txBody>
      </p:sp>
    </p:spTree>
    <p:extLst>
      <p:ext uri="{BB962C8B-B14F-4D97-AF65-F5344CB8AC3E}">
        <p14:creationId xmlns:p14="http://schemas.microsoft.com/office/powerpoint/2010/main" val="1316334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24</a:t>
            </a:fld>
            <a:endParaRPr lang="en-US"/>
          </a:p>
        </p:txBody>
      </p:sp>
    </p:spTree>
    <p:extLst>
      <p:ext uri="{BB962C8B-B14F-4D97-AF65-F5344CB8AC3E}">
        <p14:creationId xmlns:p14="http://schemas.microsoft.com/office/powerpoint/2010/main" val="51257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25</a:t>
            </a:fld>
            <a:endParaRPr lang="en-US"/>
          </a:p>
        </p:txBody>
      </p:sp>
    </p:spTree>
    <p:extLst>
      <p:ext uri="{BB962C8B-B14F-4D97-AF65-F5344CB8AC3E}">
        <p14:creationId xmlns:p14="http://schemas.microsoft.com/office/powerpoint/2010/main" val="1869145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created a</a:t>
            </a:r>
            <a:r>
              <a:rPr lang="en-US" dirty="0">
                <a:latin typeface="DengXian" panose="02010600030101010101" pitchFamily="2" charset="-122"/>
                <a:ea typeface="DengXian" panose="02010600030101010101" pitchFamily="2" charset="-122"/>
              </a:rPr>
              <a:t> list of evidence-based questions to ask about technically complex issues can decrease the information asymmetry between local leaders and data center operators. How can communities reap the benefits of data centers and manage the risks? </a:t>
            </a:r>
          </a:p>
        </p:txBody>
      </p:sp>
      <p:sp>
        <p:nvSpPr>
          <p:cNvPr id="4" name="Slide Number Placeholder 3"/>
          <p:cNvSpPr>
            <a:spLocks noGrp="1"/>
          </p:cNvSpPr>
          <p:nvPr>
            <p:ph type="sldNum" sz="quarter" idx="5"/>
          </p:nvPr>
        </p:nvSpPr>
        <p:spPr/>
        <p:txBody>
          <a:bodyPr/>
          <a:lstStyle/>
          <a:p>
            <a:fld id="{44BB73EE-3E62-496F-BD64-E0002F93F9B0}" type="slidenum">
              <a:rPr lang="en-US" smtClean="0"/>
              <a:t>26</a:t>
            </a:fld>
            <a:endParaRPr lang="en-US"/>
          </a:p>
        </p:txBody>
      </p:sp>
    </p:spTree>
    <p:extLst>
      <p:ext uri="{BB962C8B-B14F-4D97-AF65-F5344CB8AC3E}">
        <p14:creationId xmlns:p14="http://schemas.microsoft.com/office/powerpoint/2010/main" val="206475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27</a:t>
            </a:fld>
            <a:endParaRPr lang="en-US"/>
          </a:p>
        </p:txBody>
      </p:sp>
    </p:spTree>
    <p:extLst>
      <p:ext uri="{BB962C8B-B14F-4D97-AF65-F5344CB8AC3E}">
        <p14:creationId xmlns:p14="http://schemas.microsoft.com/office/powerpoint/2010/main" val="3586785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28</a:t>
            </a:fld>
            <a:endParaRPr lang="en-US"/>
          </a:p>
        </p:txBody>
      </p:sp>
    </p:spTree>
    <p:extLst>
      <p:ext uri="{BB962C8B-B14F-4D97-AF65-F5344CB8AC3E}">
        <p14:creationId xmlns:p14="http://schemas.microsoft.com/office/powerpoint/2010/main" val="346958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Non-advocacy </a:t>
            </a:r>
          </a:p>
          <a:p>
            <a:r>
              <a:rPr lang="en-US" dirty="0"/>
              <a:t>Independent = we don’t have a horse in the race</a:t>
            </a:r>
          </a:p>
          <a:p>
            <a:endParaRPr lang="en-US" dirty="0"/>
          </a:p>
          <a:p>
            <a:r>
              <a:rPr lang="en-US" dirty="0"/>
              <a:t>Our funding is nearly all philanthropic—this work is supported by the Gordan and Betty Moore Foundation. </a:t>
            </a:r>
          </a:p>
          <a:p>
            <a:endParaRPr lang="en-US" dirty="0"/>
          </a:p>
        </p:txBody>
      </p:sp>
      <p:sp>
        <p:nvSpPr>
          <p:cNvPr id="4" name="Slide Number Placeholder 3"/>
          <p:cNvSpPr>
            <a:spLocks noGrp="1"/>
          </p:cNvSpPr>
          <p:nvPr>
            <p:ph type="sldNum" sz="quarter" idx="5"/>
          </p:nvPr>
        </p:nvSpPr>
        <p:spPr/>
        <p:txBody>
          <a:bodyPr/>
          <a:lstStyle/>
          <a:p>
            <a:fld id="{09A830C8-D82E-408A-B596-7BF9A0AFAA90}" type="slidenum">
              <a:rPr lang="en-US" smtClean="0"/>
              <a:t>4</a:t>
            </a:fld>
            <a:endParaRPr lang="en-US"/>
          </a:p>
        </p:txBody>
      </p:sp>
    </p:spTree>
    <p:extLst>
      <p:ext uri="{BB962C8B-B14F-4D97-AF65-F5344CB8AC3E}">
        <p14:creationId xmlns:p14="http://schemas.microsoft.com/office/powerpoint/2010/main" val="360091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5</a:t>
            </a:fld>
            <a:endParaRPr lang="en-US"/>
          </a:p>
        </p:txBody>
      </p:sp>
    </p:spTree>
    <p:extLst>
      <p:ext uri="{BB962C8B-B14F-4D97-AF65-F5344CB8AC3E}">
        <p14:creationId xmlns:p14="http://schemas.microsoft.com/office/powerpoint/2010/main" val="1008686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a data center? Why do we need them?/What do they do?</a:t>
            </a:r>
          </a:p>
          <a:p>
            <a:endParaRPr lang="en-US" dirty="0"/>
          </a:p>
          <a:p>
            <a:r>
              <a:rPr lang="en-US" dirty="0"/>
              <a:t>Data centers are the physical infrastructure underpinning data storage, cloud computing, artificial intelligence, and other internet applications like streaming video. </a:t>
            </a:r>
          </a:p>
          <a:p>
            <a:endParaRPr lang="en-US" dirty="0"/>
          </a:p>
          <a:p>
            <a:r>
              <a:rPr lang="en-US" dirty="0"/>
              <a:t>Most data centers house data storage systems and servers (connected computers) capable of vast numbers of calculations and computing applications. </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6</a:t>
            </a:fld>
            <a:endParaRPr lang="en-US"/>
          </a:p>
        </p:txBody>
      </p:sp>
    </p:spTree>
    <p:extLst>
      <p:ext uri="{BB962C8B-B14F-4D97-AF65-F5344CB8AC3E}">
        <p14:creationId xmlns:p14="http://schemas.microsoft.com/office/powerpoint/2010/main" val="2173831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“open the hood” and talk about the major components in all data centers. </a:t>
            </a:r>
          </a:p>
        </p:txBody>
      </p:sp>
      <p:sp>
        <p:nvSpPr>
          <p:cNvPr id="4" name="Slide Number Placeholder 3"/>
          <p:cNvSpPr>
            <a:spLocks noGrp="1"/>
          </p:cNvSpPr>
          <p:nvPr>
            <p:ph type="sldNum" sz="quarter" idx="5"/>
          </p:nvPr>
        </p:nvSpPr>
        <p:spPr/>
        <p:txBody>
          <a:bodyPr/>
          <a:lstStyle/>
          <a:p>
            <a:fld id="{44BB73EE-3E62-496F-BD64-E0002F93F9B0}" type="slidenum">
              <a:rPr lang="en-US" smtClean="0"/>
              <a:t>7</a:t>
            </a:fld>
            <a:endParaRPr lang="en-US"/>
          </a:p>
        </p:txBody>
      </p:sp>
    </p:spTree>
    <p:extLst>
      <p:ext uri="{BB962C8B-B14F-4D97-AF65-F5344CB8AC3E}">
        <p14:creationId xmlns:p14="http://schemas.microsoft.com/office/powerpoint/2010/main" val="362229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8</a:t>
            </a:fld>
            <a:endParaRPr lang="en-US"/>
          </a:p>
        </p:txBody>
      </p:sp>
    </p:spTree>
    <p:extLst>
      <p:ext uri="{BB962C8B-B14F-4D97-AF65-F5344CB8AC3E}">
        <p14:creationId xmlns:p14="http://schemas.microsoft.com/office/powerpoint/2010/main" val="263258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FFFFFF"/>
                </a:solidFill>
              </a:rPr>
              <a:t>DOE reported that data centers accounted for about 4% of all US electricity consumption in 2023, or the equivalent to the average annual consumption of 14 million households. That’s expected to double or triple by 2028. </a:t>
            </a:r>
          </a:p>
          <a:p>
            <a:endParaRPr lang="en-US" sz="2000" dirty="0">
              <a:solidFill>
                <a:srgbClr val="FFFFFF"/>
              </a:solidFill>
            </a:endParaRPr>
          </a:p>
          <a:p>
            <a:r>
              <a:rPr lang="en-US" sz="2000" dirty="0">
                <a:solidFill>
                  <a:srgbClr val="FFFFFF"/>
                </a:solidFill>
              </a:rPr>
              <a:t>Why does AI use so much more energy? Specialized GPUs for AI. Advanced “reasoning” requires more computing power. </a:t>
            </a:r>
          </a:p>
          <a:p>
            <a:endParaRPr lang="en-US" sz="2000" dirty="0">
              <a:solidFill>
                <a:srgbClr val="FFFFFF"/>
              </a:solidFill>
            </a:endParaRPr>
          </a:p>
          <a:p>
            <a:r>
              <a:rPr lang="en-US" sz="2000" dirty="0">
                <a:solidFill>
                  <a:srgbClr val="FFFFFF"/>
                </a:solidFill>
              </a:rPr>
              <a:t>Each query to a large language model may use 2.9 </a:t>
            </a:r>
            <a:r>
              <a:rPr lang="en-US" sz="2000" dirty="0" err="1">
                <a:solidFill>
                  <a:srgbClr val="FFFFFF"/>
                </a:solidFill>
              </a:rPr>
              <a:t>Wh</a:t>
            </a:r>
            <a:r>
              <a:rPr lang="en-US" sz="2000" dirty="0">
                <a:solidFill>
                  <a:srgbClr val="FFFFFF"/>
                </a:solidFill>
              </a:rPr>
              <a:t>, enough to keep a light bulb on for 20 min or ~10 times more than a Google search. (Averaged across query lengths, and AI models, etc.) Higher for video or image generation than text generation. And averaged across data centers in many locations! Approximate--take this with a grain of salt. </a:t>
            </a:r>
          </a:p>
          <a:p>
            <a:endParaRPr lang="en-US" dirty="0"/>
          </a:p>
        </p:txBody>
      </p:sp>
      <p:sp>
        <p:nvSpPr>
          <p:cNvPr id="4" name="Slide Number Placeholder 3"/>
          <p:cNvSpPr>
            <a:spLocks noGrp="1"/>
          </p:cNvSpPr>
          <p:nvPr>
            <p:ph type="sldNum" sz="quarter" idx="5"/>
          </p:nvPr>
        </p:nvSpPr>
        <p:spPr/>
        <p:txBody>
          <a:bodyPr/>
          <a:lstStyle/>
          <a:p>
            <a:fld id="{44BB73EE-3E62-496F-BD64-E0002F93F9B0}" type="slidenum">
              <a:rPr lang="en-US" smtClean="0"/>
              <a:t>10</a:t>
            </a:fld>
            <a:endParaRPr lang="en-US"/>
          </a:p>
        </p:txBody>
      </p:sp>
    </p:spTree>
    <p:extLst>
      <p:ext uri="{BB962C8B-B14F-4D97-AF65-F5344CB8AC3E}">
        <p14:creationId xmlns:p14="http://schemas.microsoft.com/office/powerpoint/2010/main" val="133594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solidFill>
                  <a:srgbClr val="FFFFFF"/>
                </a:solidFill>
              </a:rPr>
              <a:t>Pay attention to </a:t>
            </a:r>
            <a:r>
              <a:rPr lang="en-US" sz="2000" i="1" dirty="0">
                <a:solidFill>
                  <a:srgbClr val="FFFFFF"/>
                </a:solidFill>
              </a:rPr>
              <a:t>peak power </a:t>
            </a:r>
            <a:r>
              <a:rPr lang="en-US" sz="2000" dirty="0">
                <a:solidFill>
                  <a:srgbClr val="FFFFFF"/>
                </a:solidFill>
              </a:rPr>
              <a:t>demand—usually the hottest months of the year—that’s when power and water systems are most stressed. The annual power consumption is important too, but the peak power consumption is when problems occur. </a:t>
            </a:r>
          </a:p>
          <a:p>
            <a:pPr lvl="1"/>
            <a:endParaRPr lang="en-US" sz="2000" dirty="0">
              <a:solidFill>
                <a:srgbClr val="FFFFFF"/>
              </a:solidFill>
            </a:endParaRPr>
          </a:p>
        </p:txBody>
      </p:sp>
      <p:sp>
        <p:nvSpPr>
          <p:cNvPr id="4" name="Slide Number Placeholder 3"/>
          <p:cNvSpPr>
            <a:spLocks noGrp="1"/>
          </p:cNvSpPr>
          <p:nvPr>
            <p:ph type="sldNum" sz="quarter" idx="5"/>
          </p:nvPr>
        </p:nvSpPr>
        <p:spPr/>
        <p:txBody>
          <a:bodyPr/>
          <a:lstStyle/>
          <a:p>
            <a:fld id="{44BB73EE-3E62-496F-BD64-E0002F93F9B0}" type="slidenum">
              <a:rPr lang="en-US" smtClean="0"/>
              <a:t>12</a:t>
            </a:fld>
            <a:endParaRPr lang="en-US"/>
          </a:p>
        </p:txBody>
      </p:sp>
    </p:spTree>
    <p:extLst>
      <p:ext uri="{BB962C8B-B14F-4D97-AF65-F5344CB8AC3E}">
        <p14:creationId xmlns:p14="http://schemas.microsoft.com/office/powerpoint/2010/main" val="124726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6735-CCDF-3DA1-4E1E-60F124340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8E6EC-9D94-F36E-861A-48E80EEB0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28917-BDF0-049C-156E-EA1DD8E00C8D}"/>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7CDEC9EF-FB33-3C9B-744A-A379E3E7C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580D7-975E-DF28-948F-2153A8952F96}"/>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195531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1510-B716-782C-CEB2-45E42D3EC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214D6-1397-1DEF-9A6C-7B604C1484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7A23B-1CC0-7947-DA29-513C32857201}"/>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D2F3F4DF-53C1-A9C8-0AE6-8326D1D8C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11466-7C64-8FDA-DD6F-5E64FA7274A0}"/>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14892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266E04-BC42-2820-E34C-6D2441E190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E535A-00E1-0F9C-FE34-99FCB3156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07E65-88EE-B1E5-6EB7-EEA57C57A6B8}"/>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1D0ACE76-B14A-7184-8F53-2DB8508E2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DD1D-E08B-5ADA-857B-82A339476D3E}"/>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1258764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8C3718-3D21-C747-8F81-931328D050A7}"/>
              </a:ext>
            </a:extLst>
          </p:cNvPr>
          <p:cNvSpPr>
            <a:spLocks noGrp="1"/>
          </p:cNvSpPr>
          <p:nvPr>
            <p:ph type="pic" sz="quarter" idx="16" hasCustomPrompt="1"/>
          </p:nvPr>
        </p:nvSpPr>
        <p:spPr>
          <a:xfrm>
            <a:off x="7621880" y="1555420"/>
            <a:ext cx="3747160" cy="3747160"/>
          </a:xfrm>
          <a:prstGeom prst="ellipse">
            <a:avLst/>
          </a:prstGeom>
          <a:solidFill>
            <a:schemeClr val="bg1">
              <a:lumMod val="95000"/>
            </a:schemeClr>
          </a:solidFill>
        </p:spPr>
        <p:txBody>
          <a:bodyPr anchor="ctr">
            <a:normAutofit/>
          </a:bodyPr>
          <a:lstStyle>
            <a:lvl1pPr marL="0" indent="0" algn="ctr">
              <a:buNone/>
              <a:defRPr sz="2133" baseline="0">
                <a:latin typeface="+mj-lt"/>
              </a:defRPr>
            </a:lvl1pPr>
          </a:lstStyle>
          <a:p>
            <a:r>
              <a:rPr lang="en-US" dirty="0"/>
              <a:t>INSERT </a:t>
            </a:r>
            <a:br>
              <a:rPr lang="en-US" dirty="0"/>
            </a:br>
            <a:r>
              <a:rPr lang="en-US" dirty="0"/>
              <a:t>IMAGE</a:t>
            </a:r>
          </a:p>
        </p:txBody>
      </p:sp>
      <p:sp>
        <p:nvSpPr>
          <p:cNvPr id="2" name="Title 1">
            <a:extLst>
              <a:ext uri="{FF2B5EF4-FFF2-40B4-BE49-F238E27FC236}">
                <a16:creationId xmlns:a16="http://schemas.microsoft.com/office/drawing/2014/main" id="{732F0898-A1F9-9411-5099-D16A9150A3DC}"/>
              </a:ext>
            </a:extLst>
          </p:cNvPr>
          <p:cNvSpPr>
            <a:spLocks noGrp="1"/>
          </p:cNvSpPr>
          <p:nvPr>
            <p:ph type="title"/>
          </p:nvPr>
        </p:nvSpPr>
        <p:spPr>
          <a:xfrm>
            <a:off x="393946" y="365125"/>
            <a:ext cx="11422915" cy="1244219"/>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22433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57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2173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725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0297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2198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730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10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7EA1-3AEB-508D-894E-84555B2D1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BA8D9-0870-4D5D-DC14-C724BEFA6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35AE5-259C-514D-1D75-573BB38F12AB}"/>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E85E6FC4-D28E-F2EA-47E6-6869D7E1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5DDA9-088F-1E0B-59DF-F82E67AE40F2}"/>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1041907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51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719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365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06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06CC-12E5-7DCD-7BBD-B2EC8EAD9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0126DF-CCB5-2A2E-7DD2-D13D724F7A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CD7E7C-1E6A-1E4C-89AA-B6B7F5EEF4E6}"/>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982E973C-F391-16EA-B9C4-40A7E996F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668F1-E02D-FA66-D542-88CF788ED589}"/>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275831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EF63-DB19-9174-85FD-410B17AF7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201EC-392C-5E65-4CFE-F22013C62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69A059-CD05-DF65-D913-BC0B93C2B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7D4C93-9AA4-B4FD-70EC-5B8C3D8C6F4F}"/>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6" name="Footer Placeholder 5">
            <a:extLst>
              <a:ext uri="{FF2B5EF4-FFF2-40B4-BE49-F238E27FC236}">
                <a16:creationId xmlns:a16="http://schemas.microsoft.com/office/drawing/2014/main" id="{0938E28B-6196-6EC3-6BCA-9DBB45F39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7DEDC-DD52-C677-175B-D530C86318AB}"/>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311337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8FE1-70B3-2C0D-6A9D-31474F60D3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8A8E71-FADB-5D84-FE7C-AE0DB4063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7AA4D-A65D-9974-0260-1FDF7FA347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7B868F-5B4B-FE1C-530E-25FC60A9C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9A017-8009-526B-B3C7-DF919AC0C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95F82B-920E-C34C-EC41-193EDBBC7B94}"/>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8" name="Footer Placeholder 7">
            <a:extLst>
              <a:ext uri="{FF2B5EF4-FFF2-40B4-BE49-F238E27FC236}">
                <a16:creationId xmlns:a16="http://schemas.microsoft.com/office/drawing/2014/main" id="{7D03C34F-6E96-8364-52C2-42E32E536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4F3B1F-3E1E-E602-84A0-88B3B819998A}"/>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72923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F4D0-49A5-0512-C89A-92AF4EEE4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6FA14F-1EE1-897D-79B7-51510FC5A316}"/>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4" name="Footer Placeholder 3">
            <a:extLst>
              <a:ext uri="{FF2B5EF4-FFF2-40B4-BE49-F238E27FC236}">
                <a16:creationId xmlns:a16="http://schemas.microsoft.com/office/drawing/2014/main" id="{10912864-FD62-7920-6C1A-B4D6F67560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E5B328-AED3-5C28-5B9B-159058AF96DD}"/>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3747632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D0F11-9407-526B-D1E6-ACD972AD7116}"/>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3" name="Footer Placeholder 2">
            <a:extLst>
              <a:ext uri="{FF2B5EF4-FFF2-40B4-BE49-F238E27FC236}">
                <a16:creationId xmlns:a16="http://schemas.microsoft.com/office/drawing/2014/main" id="{02CE2034-0C13-1D35-BB40-FC65FFBD79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024C6-98E7-FB85-66BE-040D22EBA295}"/>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274561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58CC-B8CF-61D5-65A9-B469A2418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CFDF75-2A0D-E46E-F0DC-F801D43DF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58855D-AC24-ADE6-5F88-3280F7208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1C30A-471A-BA0B-6E78-FFDC8A0DC099}"/>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6" name="Footer Placeholder 5">
            <a:extLst>
              <a:ext uri="{FF2B5EF4-FFF2-40B4-BE49-F238E27FC236}">
                <a16:creationId xmlns:a16="http://schemas.microsoft.com/office/drawing/2014/main" id="{0BD67A4B-48FB-2855-2CE5-7DD2647CD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8960F3-2413-4EAD-ED4A-905E99D22DBF}"/>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390870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8EF1-3E1A-162D-0D63-98014B4D8E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02A89-B443-5F41-8A23-350AEB2276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1355FC-4D94-1134-20C3-702964AAE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EE7A7E-DE4A-2A7E-76E5-188361115656}"/>
              </a:ext>
            </a:extLst>
          </p:cNvPr>
          <p:cNvSpPr>
            <a:spLocks noGrp="1"/>
          </p:cNvSpPr>
          <p:nvPr>
            <p:ph type="dt" sz="half" idx="10"/>
          </p:nvPr>
        </p:nvSpPr>
        <p:spPr/>
        <p:txBody>
          <a:bodyPr/>
          <a:lstStyle/>
          <a:p>
            <a:fld id="{03E06C8A-D6FF-4F9E-AE6D-9C1C7DC966B6}" type="datetimeFigureOut">
              <a:rPr lang="en-US" smtClean="0"/>
              <a:t>5/8/2026</a:t>
            </a:fld>
            <a:endParaRPr lang="en-US"/>
          </a:p>
        </p:txBody>
      </p:sp>
      <p:sp>
        <p:nvSpPr>
          <p:cNvPr id="6" name="Footer Placeholder 5">
            <a:extLst>
              <a:ext uri="{FF2B5EF4-FFF2-40B4-BE49-F238E27FC236}">
                <a16:creationId xmlns:a16="http://schemas.microsoft.com/office/drawing/2014/main" id="{7A6315AA-DE87-43F2-CE0B-7B219F321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95F10-F8EB-D044-BA72-C0FB3AA70A08}"/>
              </a:ext>
            </a:extLst>
          </p:cNvPr>
          <p:cNvSpPr>
            <a:spLocks noGrp="1"/>
          </p:cNvSpPr>
          <p:nvPr>
            <p:ph type="sldNum" sz="quarter" idx="12"/>
          </p:nvPr>
        </p:nvSpPr>
        <p:spPr/>
        <p:txBody>
          <a:bodyPr/>
          <a:lstStyle/>
          <a:p>
            <a:fld id="{4F4A2E68-FE56-4FC8-9DDE-CBAF19BA7C4B}" type="slidenum">
              <a:rPr lang="en-US" smtClean="0"/>
              <a:t>‹#›</a:t>
            </a:fld>
            <a:endParaRPr lang="en-US"/>
          </a:p>
        </p:txBody>
      </p:sp>
    </p:spTree>
    <p:extLst>
      <p:ext uri="{BB962C8B-B14F-4D97-AF65-F5344CB8AC3E}">
        <p14:creationId xmlns:p14="http://schemas.microsoft.com/office/powerpoint/2010/main" val="56432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81C26-21AC-B375-F586-2E98CB157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2D396-6B43-4A91-7A21-9600C6E09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3F5D2-3AFB-D43C-9D26-DB64E20A9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06C8A-D6FF-4F9E-AE6D-9C1C7DC966B6}" type="datetimeFigureOut">
              <a:rPr lang="en-US" smtClean="0"/>
              <a:t>5/8/2026</a:t>
            </a:fld>
            <a:endParaRPr lang="en-US"/>
          </a:p>
        </p:txBody>
      </p:sp>
      <p:sp>
        <p:nvSpPr>
          <p:cNvPr id="5" name="Footer Placeholder 4">
            <a:extLst>
              <a:ext uri="{FF2B5EF4-FFF2-40B4-BE49-F238E27FC236}">
                <a16:creationId xmlns:a16="http://schemas.microsoft.com/office/drawing/2014/main" id="{69DF73D1-C97F-47C8-1257-D9B599561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E518DD-897A-5D5A-F773-FF65E5714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4A2E68-FE56-4FC8-9DDE-CBAF19BA7C4B}" type="slidenum">
              <a:rPr lang="en-US" smtClean="0"/>
              <a:t>‹#›</a:t>
            </a:fld>
            <a:endParaRPr lang="en-US"/>
          </a:p>
        </p:txBody>
      </p:sp>
    </p:spTree>
    <p:extLst>
      <p:ext uri="{BB962C8B-B14F-4D97-AF65-F5344CB8AC3E}">
        <p14:creationId xmlns:p14="http://schemas.microsoft.com/office/powerpoint/2010/main" val="1565674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32442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dl.acm.org/doi/10.1145/372449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png"/><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arxiv.org/abs/2412.06288" TargetMode="External"/><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coopercenter.org/data-centers-great-lak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ewresearch.org/short-reads/2026/03/12/how-americans-view-data-centers-impact-in-key-areas-from-the-environment-to-job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hyperlink" Target="https://www.coopercenter.org/GLDC-faqs" TargetMode="External"/><Relationship Id="rId7" Type="http://schemas.openxmlformats.org/officeDocument/2006/relationships/hyperlink" Target="https://www.aaas.org/programs/epi-center/datacente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hbr.org/2025/11/mitigating-the-public-health-impacts-of-ai-data-centers" TargetMode="External"/><Relationship Id="rId5" Type="http://schemas.openxmlformats.org/officeDocument/2006/relationships/hyperlink" Target="https://dl.acm.org/doi/10.1145/3724499" TargetMode="External"/><Relationship Id="rId4" Type="http://schemas.openxmlformats.org/officeDocument/2006/relationships/hyperlink" Target="https://nam12.safelinks.protection.outlook.com/?url=https%3A%2F%2Fwww.coopercenter.org%2Fdata-centers-great-lakes&amp;data=05%7C02%7Ckstoll%40aaas.org%7C9b8b08ffd2654b33e49708de538bb5b1%7C2eebd8ff9ed140f0a15638e5dfb3bc56%7C0%7C0%7C639040056696952992%7CUnknown%7CTWFpbGZsb3d8eyJFbXB0eU1hcGkiOnRydWUsIlYiOiIwLjAuMDAwMCIsIlAiOiJXaW4zMiIsIkFOIjoiTWFpbCIsIldUIjoyfQ%3D%3D%7C0%7C%7C%7C&amp;sdata=7uM2vPwOkKNnPx8UoWbuHakc1HYHLFumD3nHtszjcqc%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sv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www.aaas.org/programs/epi-center/datacent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www.congress.gov/crs-product/R48646#:~:text=8,do%20data%20centers%20look%20lik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ibm.com/think/topics/hyperscale-data-center"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9270" b="-649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6092" y="6091232"/>
            <a:ext cx="5410200" cy="279885"/>
          </a:xfrm>
          <a:prstGeom prst="rect">
            <a:avLst/>
          </a:prstGeom>
        </p:spPr>
        <p:txBody>
          <a:bodyPr lIns="0" tIns="0" rIns="0" bIns="0" rtlCol="0" anchor="t">
            <a:spAutoFit/>
          </a:bodyPr>
          <a:lstStyle/>
          <a:p>
            <a:pPr marL="0" marR="0" lvl="0" indent="0" algn="l" defTabSz="609630" rtl="0" eaLnBrk="1" fontAlgn="auto" latinLnBrk="0" hangingPunct="1">
              <a:lnSpc>
                <a:spcPts val="2253"/>
              </a:lnSpc>
              <a:spcBef>
                <a:spcPts val="0"/>
              </a:spcBef>
              <a:spcAft>
                <a:spcPts val="0"/>
              </a:spcAft>
              <a:buClrTx/>
              <a:buSzTx/>
              <a:buFontTx/>
              <a:buNone/>
              <a:tabLst/>
              <a:defRPr/>
            </a:pPr>
            <a:r>
              <a:rPr lang="en-US" sz="1733" b="1" dirty="0">
                <a:solidFill>
                  <a:srgbClr val="0055B8"/>
                </a:solidFill>
                <a:latin typeface="Klinic Slab 2"/>
                <a:ea typeface="Klinic Slab 2"/>
                <a:cs typeface="Klinic Slab 2"/>
                <a:sym typeface="Klinic Slab 2"/>
              </a:rPr>
              <a:t>Friday</a:t>
            </a:r>
            <a:r>
              <a:rPr kumimoji="0" lang="en-US" sz="1733" b="1" i="0" u="none" strike="noStrike" kern="1200" cap="none" spc="0" normalizeH="0" baseline="0" noProof="0" dirty="0">
                <a:ln>
                  <a:noFill/>
                </a:ln>
                <a:solidFill>
                  <a:srgbClr val="0055B8"/>
                </a:solidFill>
                <a:effectLst/>
                <a:uLnTx/>
                <a:uFillTx/>
                <a:latin typeface="Klinic Slab 2"/>
                <a:ea typeface="Klinic Slab 2"/>
                <a:cs typeface="Klinic Slab 2"/>
                <a:sym typeface="Klinic Slab 2"/>
              </a:rPr>
              <a:t>, May 15</a:t>
            </a:r>
            <a:r>
              <a:rPr kumimoji="0" lang="en-US" sz="1733" b="1" i="0" u="none" strike="noStrike" kern="1200" cap="none" spc="0" normalizeH="0" baseline="30000" noProof="0" dirty="0">
                <a:ln>
                  <a:noFill/>
                </a:ln>
                <a:solidFill>
                  <a:srgbClr val="0055B8"/>
                </a:solidFill>
                <a:effectLst/>
                <a:uLnTx/>
                <a:uFillTx/>
                <a:latin typeface="Klinic Slab 2"/>
                <a:ea typeface="Klinic Slab 2"/>
                <a:cs typeface="Klinic Slab 2"/>
                <a:sym typeface="Klinic Slab 2"/>
              </a:rPr>
              <a:t>th</a:t>
            </a:r>
            <a:r>
              <a:rPr kumimoji="0" lang="en-US" sz="1733" b="1" i="0" u="none" strike="noStrike" kern="1200" cap="none" spc="0" normalizeH="0" baseline="0" noProof="0" dirty="0">
                <a:ln>
                  <a:noFill/>
                </a:ln>
                <a:solidFill>
                  <a:srgbClr val="0055B8"/>
                </a:solidFill>
                <a:effectLst/>
                <a:uLnTx/>
                <a:uFillTx/>
                <a:latin typeface="Klinic Slab 2"/>
                <a:ea typeface="Klinic Slab 2"/>
                <a:cs typeface="Klinic Slab 2"/>
                <a:sym typeface="Klinic Slab 2"/>
              </a:rPr>
              <a:t> | 11:15am </a:t>
            </a:r>
          </a:p>
        </p:txBody>
      </p:sp>
      <p:sp>
        <p:nvSpPr>
          <p:cNvPr id="5" name="TextBox 5"/>
          <p:cNvSpPr txBox="1"/>
          <p:nvPr/>
        </p:nvSpPr>
        <p:spPr>
          <a:xfrm>
            <a:off x="720724" y="1967061"/>
            <a:ext cx="10911135" cy="1949252"/>
          </a:xfrm>
          <a:prstGeom prst="rect">
            <a:avLst/>
          </a:prstGeom>
        </p:spPr>
        <p:txBody>
          <a:bodyPr wrap="square" lIns="0" tIns="0" rIns="0" bIns="0" rtlCol="0" anchor="t">
            <a:spAutoFit/>
          </a:bodyPr>
          <a:lstStyle/>
          <a:p>
            <a:pPr marL="0" marR="0" lvl="0" indent="0" algn="l" defTabSz="609630" rtl="0" eaLnBrk="1" fontAlgn="auto" latinLnBrk="0" hangingPunct="1">
              <a:lnSpc>
                <a:spcPts val="758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5B8"/>
                </a:solidFill>
                <a:effectLst/>
                <a:uLnTx/>
                <a:uFillTx/>
                <a:latin typeface="Gotham"/>
                <a:ea typeface="Gotham"/>
                <a:cs typeface="Gotham"/>
                <a:sym typeface="Gotham"/>
              </a:rPr>
              <a:t>Data Center Risks &amp; Impact on Communities</a:t>
            </a:r>
          </a:p>
        </p:txBody>
      </p:sp>
      <p:sp>
        <p:nvSpPr>
          <p:cNvPr id="6" name="AutoShape 6"/>
          <p:cNvSpPr/>
          <p:nvPr/>
        </p:nvSpPr>
        <p:spPr>
          <a:xfrm>
            <a:off x="0" y="-19050"/>
            <a:ext cx="12192000" cy="0"/>
          </a:xfrm>
          <a:prstGeom prst="line">
            <a:avLst/>
          </a:prstGeom>
          <a:ln w="85725" cap="flat">
            <a:solidFill>
              <a:srgbClr val="4DBFAA"/>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EBB2E7-D40E-3E39-853C-7D2706926FE7}"/>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Growth of Data Centers and their Energy Consumption</a:t>
            </a:r>
          </a:p>
        </p:txBody>
      </p:sp>
      <p:sp>
        <p:nvSpPr>
          <p:cNvPr id="7" name="TextBox 6">
            <a:extLst>
              <a:ext uri="{FF2B5EF4-FFF2-40B4-BE49-F238E27FC236}">
                <a16:creationId xmlns:a16="http://schemas.microsoft.com/office/drawing/2014/main" id="{F409AFCE-3476-D94C-4C7C-396D258153FA}"/>
              </a:ext>
            </a:extLst>
          </p:cNvPr>
          <p:cNvSpPr txBox="1"/>
          <p:nvPr/>
        </p:nvSpPr>
        <p:spPr>
          <a:xfrm>
            <a:off x="7637929" y="6488668"/>
            <a:ext cx="4554071" cy="369332"/>
          </a:xfrm>
          <a:prstGeom prst="rect">
            <a:avLst/>
          </a:prstGeom>
          <a:noFill/>
        </p:spPr>
        <p:txBody>
          <a:bodyPr wrap="square" rtlCol="0">
            <a:spAutoFit/>
          </a:bodyPr>
          <a:lstStyle/>
          <a:p>
            <a:r>
              <a:rPr lang="en-US" dirty="0"/>
              <a:t>Source: Shehabi et al. 2024, LBNL-2001637</a:t>
            </a:r>
          </a:p>
        </p:txBody>
      </p:sp>
      <p:pic>
        <p:nvPicPr>
          <p:cNvPr id="9" name="Picture 8">
            <a:extLst>
              <a:ext uri="{FF2B5EF4-FFF2-40B4-BE49-F238E27FC236}">
                <a16:creationId xmlns:a16="http://schemas.microsoft.com/office/drawing/2014/main" id="{2306F4F4-9E8D-7C26-EF1C-421FE7370CBC}"/>
              </a:ext>
            </a:extLst>
          </p:cNvPr>
          <p:cNvPicPr>
            <a:picLocks noChangeAspect="1"/>
          </p:cNvPicPr>
          <p:nvPr/>
        </p:nvPicPr>
        <p:blipFill>
          <a:blip r:embed="rId3"/>
          <a:stretch>
            <a:fillRect/>
          </a:stretch>
        </p:blipFill>
        <p:spPr>
          <a:xfrm>
            <a:off x="5551079" y="824750"/>
            <a:ext cx="6465443" cy="4855384"/>
          </a:xfrm>
          <a:prstGeom prst="rect">
            <a:avLst/>
          </a:prstGeom>
        </p:spPr>
      </p:pic>
      <p:sp>
        <p:nvSpPr>
          <p:cNvPr id="3" name="Content Placeholder 2">
            <a:extLst>
              <a:ext uri="{FF2B5EF4-FFF2-40B4-BE49-F238E27FC236}">
                <a16:creationId xmlns:a16="http://schemas.microsoft.com/office/drawing/2014/main" id="{6B0F2C35-2EA4-9F6A-CE43-C0B0DA94623C}"/>
              </a:ext>
            </a:extLst>
          </p:cNvPr>
          <p:cNvSpPr>
            <a:spLocks noGrp="1"/>
          </p:cNvSpPr>
          <p:nvPr>
            <p:ph idx="1"/>
          </p:nvPr>
        </p:nvSpPr>
        <p:spPr>
          <a:xfrm>
            <a:off x="996287" y="4121253"/>
            <a:ext cx="3125337" cy="1136843"/>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Why? Consumer use of AI is growing, and higher energy demand of AI services compared to cloud services.</a:t>
            </a:r>
          </a:p>
        </p:txBody>
      </p:sp>
    </p:spTree>
    <p:extLst>
      <p:ext uri="{BB962C8B-B14F-4D97-AF65-F5344CB8AC3E}">
        <p14:creationId xmlns:p14="http://schemas.microsoft.com/office/powerpoint/2010/main" val="3161745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6C140E-1FE8-6CDB-1498-13C4F2B0F6B8}"/>
              </a:ext>
            </a:extLst>
          </p:cNvPr>
          <p:cNvSpPr>
            <a:spLocks noGrp="1"/>
          </p:cNvSpPr>
          <p:nvPr>
            <p:ph type="title"/>
          </p:nvPr>
        </p:nvSpPr>
        <p:spPr>
          <a:xfrm>
            <a:off x="630936" y="495992"/>
            <a:ext cx="4195140" cy="5638831"/>
          </a:xfrm>
          <a:noFill/>
        </p:spPr>
        <p:txBody>
          <a:bodyPr anchor="ctr">
            <a:normAutofit/>
          </a:bodyPr>
          <a:lstStyle/>
          <a:p>
            <a:r>
              <a:rPr lang="en-US" sz="4800" dirty="0"/>
              <a:t>Data Center Considerations (Risk Themes)</a:t>
            </a:r>
          </a:p>
        </p:txBody>
      </p:sp>
      <p:graphicFrame>
        <p:nvGraphicFramePr>
          <p:cNvPr id="5" name="Content Placeholder 2">
            <a:extLst>
              <a:ext uri="{FF2B5EF4-FFF2-40B4-BE49-F238E27FC236}">
                <a16:creationId xmlns:a16="http://schemas.microsoft.com/office/drawing/2014/main" id="{244CC081-1FC7-B878-0C0B-33B49FA1273B}"/>
              </a:ext>
            </a:extLst>
          </p:cNvPr>
          <p:cNvGraphicFramePr>
            <a:graphicFrameLocks noGrp="1"/>
          </p:cNvGraphicFramePr>
          <p:nvPr>
            <p:ph idx="1"/>
            <p:extLst>
              <p:ext uri="{D42A27DB-BD31-4B8C-83A1-F6EECF244321}">
                <p14:modId xmlns:p14="http://schemas.microsoft.com/office/powerpoint/2010/main" val="268637898"/>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29034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Transmission tower at night">
            <a:extLst>
              <a:ext uri="{FF2B5EF4-FFF2-40B4-BE49-F238E27FC236}">
                <a16:creationId xmlns:a16="http://schemas.microsoft.com/office/drawing/2014/main" id="{6C3764AE-F34F-2974-26B5-692AFF68692B}"/>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13793"/>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3B132FC0-F9A5-7E88-7A34-EC681BD8004B}"/>
              </a:ext>
            </a:extLst>
          </p:cNvPr>
          <p:cNvSpPr>
            <a:spLocks noGrp="1"/>
          </p:cNvSpPr>
          <p:nvPr>
            <p:ph type="title"/>
          </p:nvPr>
        </p:nvSpPr>
        <p:spPr>
          <a:xfrm>
            <a:off x="838199" y="557189"/>
            <a:ext cx="5155263" cy="5571899"/>
          </a:xfrm>
        </p:spPr>
        <p:txBody>
          <a:bodyPr>
            <a:normAutofit/>
          </a:bodyPr>
          <a:lstStyle/>
          <a:p>
            <a:r>
              <a:rPr lang="en-US" sz="5400" dirty="0">
                <a:solidFill>
                  <a:srgbClr val="FFFFFF"/>
                </a:solidFill>
              </a:rPr>
              <a:t>Energy</a:t>
            </a:r>
          </a:p>
        </p:txBody>
      </p:sp>
      <p:sp>
        <p:nvSpPr>
          <p:cNvPr id="3" name="Content Placeholder 2">
            <a:extLst>
              <a:ext uri="{FF2B5EF4-FFF2-40B4-BE49-F238E27FC236}">
                <a16:creationId xmlns:a16="http://schemas.microsoft.com/office/drawing/2014/main" id="{A2D0F107-FA86-ABD9-52DD-CE2EB7A0CAE1}"/>
              </a:ext>
            </a:extLst>
          </p:cNvPr>
          <p:cNvSpPr>
            <a:spLocks noGrp="1"/>
          </p:cNvSpPr>
          <p:nvPr>
            <p:ph idx="1"/>
          </p:nvPr>
        </p:nvSpPr>
        <p:spPr>
          <a:xfrm>
            <a:off x="6195375" y="805216"/>
            <a:ext cx="5158424" cy="5050915"/>
          </a:xfrm>
        </p:spPr>
        <p:txBody>
          <a:bodyPr anchor="ctr">
            <a:normAutofit lnSpcReduction="10000"/>
          </a:bodyPr>
          <a:lstStyle/>
          <a:p>
            <a:r>
              <a:rPr lang="en-US" dirty="0">
                <a:solidFill>
                  <a:srgbClr val="FFFFFF"/>
                </a:solidFill>
              </a:rPr>
              <a:t>Source of energy </a:t>
            </a:r>
          </a:p>
          <a:p>
            <a:pPr lvl="1"/>
            <a:r>
              <a:rPr lang="en-US" sz="2000" dirty="0">
                <a:solidFill>
                  <a:srgbClr val="FFFFFF"/>
                </a:solidFill>
              </a:rPr>
              <a:t>Emissions</a:t>
            </a:r>
          </a:p>
          <a:p>
            <a:pPr lvl="1"/>
            <a:r>
              <a:rPr lang="en-US" sz="2000" dirty="0">
                <a:solidFill>
                  <a:srgbClr val="FFFFFF"/>
                </a:solidFill>
              </a:rPr>
              <a:t>Backup generation</a:t>
            </a:r>
          </a:p>
          <a:p>
            <a:pPr lvl="1"/>
            <a:r>
              <a:rPr lang="en-US" sz="2000" dirty="0">
                <a:solidFill>
                  <a:srgbClr val="FFFFFF"/>
                </a:solidFill>
              </a:rPr>
              <a:t>Air quality</a:t>
            </a:r>
          </a:p>
          <a:p>
            <a:pPr marL="457200" lvl="1" indent="0">
              <a:buNone/>
            </a:pPr>
            <a:endParaRPr lang="en-US" sz="2000" dirty="0">
              <a:solidFill>
                <a:srgbClr val="FFFFFF"/>
              </a:solidFill>
            </a:endParaRPr>
          </a:p>
          <a:p>
            <a:r>
              <a:rPr lang="en-US" dirty="0">
                <a:solidFill>
                  <a:srgbClr val="FFFFFF"/>
                </a:solidFill>
              </a:rPr>
              <a:t>Energy efficiency</a:t>
            </a:r>
          </a:p>
          <a:p>
            <a:pPr marL="0" indent="0">
              <a:buNone/>
            </a:pPr>
            <a:r>
              <a:rPr lang="en-US" sz="2400" dirty="0">
                <a:solidFill>
                  <a:srgbClr val="FFFFFF"/>
                </a:solidFill>
              </a:rPr>
              <a:t> </a:t>
            </a:r>
          </a:p>
          <a:p>
            <a:r>
              <a:rPr lang="en-US" i="1" dirty="0">
                <a:solidFill>
                  <a:srgbClr val="FFFFFF"/>
                </a:solidFill>
              </a:rPr>
              <a:t>Peak </a:t>
            </a:r>
            <a:r>
              <a:rPr lang="en-US" dirty="0">
                <a:solidFill>
                  <a:srgbClr val="FFFFFF"/>
                </a:solidFill>
              </a:rPr>
              <a:t>energy demand, impact on utilities</a:t>
            </a:r>
          </a:p>
          <a:p>
            <a:pPr marL="0" indent="0">
              <a:buNone/>
            </a:pPr>
            <a:endParaRPr lang="en-US" sz="2400" dirty="0">
              <a:solidFill>
                <a:srgbClr val="FFFFFF"/>
              </a:solidFill>
            </a:endParaRPr>
          </a:p>
          <a:p>
            <a:r>
              <a:rPr lang="en-US" dirty="0">
                <a:solidFill>
                  <a:srgbClr val="FFFFFF"/>
                </a:solidFill>
              </a:rPr>
              <a:t>Energy infrastructure</a:t>
            </a:r>
          </a:p>
          <a:p>
            <a:pPr lvl="1"/>
            <a:r>
              <a:rPr lang="en-US" sz="2000" dirty="0">
                <a:solidFill>
                  <a:srgbClr val="FFFFFF"/>
                </a:solidFill>
              </a:rPr>
              <a:t>Power grid, power quality</a:t>
            </a:r>
          </a:p>
          <a:p>
            <a:pPr lvl="1"/>
            <a:r>
              <a:rPr lang="en-US" sz="2000" dirty="0">
                <a:solidFill>
                  <a:srgbClr val="FFFFFF"/>
                </a:solidFill>
              </a:rPr>
              <a:t>Energy prices</a:t>
            </a:r>
          </a:p>
        </p:txBody>
      </p:sp>
    </p:spTree>
    <p:extLst>
      <p:ext uri="{BB962C8B-B14F-4D97-AF65-F5344CB8AC3E}">
        <p14:creationId xmlns:p14="http://schemas.microsoft.com/office/powerpoint/2010/main" val="30957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5324A-B8A4-97C5-EDA5-5C656FE40E23}"/>
              </a:ext>
            </a:extLst>
          </p:cNvPr>
          <p:cNvSpPr>
            <a:spLocks noGrp="1"/>
          </p:cNvSpPr>
          <p:nvPr>
            <p:ph type="title"/>
          </p:nvPr>
        </p:nvSpPr>
        <p:spPr>
          <a:xfrm>
            <a:off x="839788" y="1351128"/>
            <a:ext cx="3932237" cy="706272"/>
          </a:xfrm>
        </p:spPr>
        <p:txBody>
          <a:bodyPr/>
          <a:lstStyle/>
          <a:p>
            <a:r>
              <a:rPr lang="en-US" dirty="0"/>
              <a:t>Electricity Prices</a:t>
            </a:r>
          </a:p>
        </p:txBody>
      </p:sp>
      <p:pic>
        <p:nvPicPr>
          <p:cNvPr id="5" name="Content Placeholder 4">
            <a:extLst>
              <a:ext uri="{FF2B5EF4-FFF2-40B4-BE49-F238E27FC236}">
                <a16:creationId xmlns:a16="http://schemas.microsoft.com/office/drawing/2014/main" id="{6EAC8D52-1D35-A885-1CEA-089B71CE67A3}"/>
              </a:ext>
            </a:extLst>
          </p:cNvPr>
          <p:cNvPicPr>
            <a:picLocks noGrp="1" noChangeAspect="1"/>
          </p:cNvPicPr>
          <p:nvPr>
            <p:ph idx="1"/>
          </p:nvPr>
        </p:nvPicPr>
        <p:blipFill>
          <a:blip r:embed="rId3"/>
          <a:stretch>
            <a:fillRect/>
          </a:stretch>
        </p:blipFill>
        <p:spPr>
          <a:xfrm>
            <a:off x="5019412" y="709684"/>
            <a:ext cx="6951388" cy="4881890"/>
          </a:xfrm>
          <a:prstGeom prst="rect">
            <a:avLst/>
          </a:prstGeom>
        </p:spPr>
      </p:pic>
      <p:sp>
        <p:nvSpPr>
          <p:cNvPr id="8" name="Text Placeholder 7">
            <a:extLst>
              <a:ext uri="{FF2B5EF4-FFF2-40B4-BE49-F238E27FC236}">
                <a16:creationId xmlns:a16="http://schemas.microsoft.com/office/drawing/2014/main" id="{52F9F6C7-3325-BB58-181D-30CBCF26E755}"/>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000" dirty="0"/>
              <a:t>Infrastructure build out costs </a:t>
            </a:r>
          </a:p>
          <a:p>
            <a:pPr marL="342900" indent="-342900">
              <a:buFont typeface="Arial" panose="020B0604020202020204" pitchFamily="34" charset="0"/>
              <a:buChar char="•"/>
            </a:pPr>
            <a:r>
              <a:rPr lang="en-US" sz="2000" dirty="0"/>
              <a:t>Costs are spread amongst all utility customers. </a:t>
            </a:r>
          </a:p>
          <a:p>
            <a:pPr marL="342900" indent="-342900">
              <a:buFont typeface="Arial" panose="020B0604020202020204" pitchFamily="34" charset="0"/>
              <a:buChar char="•"/>
            </a:pPr>
            <a:r>
              <a:rPr lang="en-US" sz="2000" dirty="0"/>
              <a:t>Rate negotiations for big contracts </a:t>
            </a:r>
          </a:p>
          <a:p>
            <a:pPr marL="342900" indent="-342900">
              <a:buFont typeface="Arial" panose="020B0604020202020204" pitchFamily="34" charset="0"/>
              <a:buChar char="•"/>
            </a:pPr>
            <a:r>
              <a:rPr lang="en-US" sz="2000" dirty="0"/>
              <a:t>Future electricity load is hard to forecast.</a:t>
            </a:r>
          </a:p>
          <a:p>
            <a:pPr marL="342900" indent="-342900">
              <a:buFont typeface="Arial" panose="020B0604020202020204" pitchFamily="34" charset="0"/>
              <a:buChar char="•"/>
            </a:pPr>
            <a:r>
              <a:rPr lang="en-US" sz="2000" dirty="0"/>
              <a:t>Risk of overbuilding or underbuilding</a:t>
            </a:r>
            <a:endParaRPr lang="en-US" dirty="0"/>
          </a:p>
          <a:p>
            <a:endParaRPr lang="en-US" dirty="0"/>
          </a:p>
        </p:txBody>
      </p:sp>
    </p:spTree>
    <p:extLst>
      <p:ext uri="{BB962C8B-B14F-4D97-AF65-F5344CB8AC3E}">
        <p14:creationId xmlns:p14="http://schemas.microsoft.com/office/powerpoint/2010/main" val="311317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Underwater bubble">
            <a:extLst>
              <a:ext uri="{FF2B5EF4-FFF2-40B4-BE49-F238E27FC236}">
                <a16:creationId xmlns:a16="http://schemas.microsoft.com/office/drawing/2014/main" id="{F28F5DB6-D47B-FFEF-4FD2-DF45760B10F2}"/>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b="15730"/>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471823BB-2EB3-6492-774E-D8076BA35A52}"/>
              </a:ext>
            </a:extLst>
          </p:cNvPr>
          <p:cNvSpPr>
            <a:spLocks noGrp="1"/>
          </p:cNvSpPr>
          <p:nvPr>
            <p:ph type="title"/>
          </p:nvPr>
        </p:nvSpPr>
        <p:spPr>
          <a:xfrm>
            <a:off x="838200" y="557189"/>
            <a:ext cx="4155825" cy="5571898"/>
          </a:xfrm>
        </p:spPr>
        <p:txBody>
          <a:bodyPr>
            <a:normAutofit/>
          </a:bodyPr>
          <a:lstStyle/>
          <a:p>
            <a:r>
              <a:rPr lang="en-US" sz="5400" dirty="0">
                <a:solidFill>
                  <a:srgbClr val="FFFFFF"/>
                </a:solidFill>
              </a:rPr>
              <a:t>Water </a:t>
            </a:r>
          </a:p>
        </p:txBody>
      </p:sp>
      <p:sp>
        <p:nvSpPr>
          <p:cNvPr id="3" name="Content Placeholder 2">
            <a:extLst>
              <a:ext uri="{FF2B5EF4-FFF2-40B4-BE49-F238E27FC236}">
                <a16:creationId xmlns:a16="http://schemas.microsoft.com/office/drawing/2014/main" id="{59F63F15-7477-DDCA-95F6-8BEC494CC29E}"/>
              </a:ext>
            </a:extLst>
          </p:cNvPr>
          <p:cNvSpPr>
            <a:spLocks noGrp="1"/>
          </p:cNvSpPr>
          <p:nvPr>
            <p:ph idx="1"/>
          </p:nvPr>
        </p:nvSpPr>
        <p:spPr>
          <a:xfrm>
            <a:off x="4585648" y="557189"/>
            <a:ext cx="6768150" cy="5571898"/>
          </a:xfrm>
        </p:spPr>
        <p:txBody>
          <a:bodyPr anchor="ctr">
            <a:noAutofit/>
          </a:bodyPr>
          <a:lstStyle/>
          <a:p>
            <a:pPr marL="0" indent="0">
              <a:buNone/>
            </a:pPr>
            <a:r>
              <a:rPr lang="en-US" sz="4000" dirty="0">
                <a:solidFill>
                  <a:schemeClr val="bg1"/>
                </a:solidFill>
              </a:rPr>
              <a:t>On Site Water Consumption</a:t>
            </a:r>
          </a:p>
          <a:p>
            <a:r>
              <a:rPr lang="en-US" sz="2400" dirty="0">
                <a:solidFill>
                  <a:srgbClr val="FFFFFF"/>
                </a:solidFill>
              </a:rPr>
              <a:t>~40% of data center energy is used for cooling </a:t>
            </a:r>
          </a:p>
          <a:p>
            <a:r>
              <a:rPr lang="en-US" sz="2400" dirty="0">
                <a:solidFill>
                  <a:srgbClr val="FFFFFF"/>
                </a:solidFill>
              </a:rPr>
              <a:t>Evaporative cooling is most common—consumes water to dispel heat</a:t>
            </a:r>
          </a:p>
          <a:p>
            <a:r>
              <a:rPr lang="en-US" sz="2400" dirty="0">
                <a:solidFill>
                  <a:srgbClr val="FFFFFF"/>
                </a:solidFill>
              </a:rPr>
              <a:t>A 100-megawatt U.S. data center would consume roughly the same amount of water as 2,600 households (IEA).  </a:t>
            </a:r>
          </a:p>
          <a:p>
            <a:r>
              <a:rPr lang="en-US" sz="2400" dirty="0">
                <a:solidFill>
                  <a:srgbClr val="FFFFFF"/>
                </a:solidFill>
              </a:rPr>
              <a:t>Water is often sourced from municipal tap</a:t>
            </a:r>
          </a:p>
          <a:p>
            <a:r>
              <a:rPr lang="en-US" sz="2400" dirty="0">
                <a:solidFill>
                  <a:srgbClr val="FFFFFF"/>
                </a:solidFill>
              </a:rPr>
              <a:t>Reporting transparency</a:t>
            </a:r>
          </a:p>
          <a:p>
            <a:r>
              <a:rPr lang="en-US" sz="2400" dirty="0">
                <a:solidFill>
                  <a:srgbClr val="FFFFFF"/>
                </a:solidFill>
              </a:rPr>
              <a:t>Water quality, treatment </a:t>
            </a:r>
          </a:p>
          <a:p>
            <a:pPr lvl="1"/>
            <a:endParaRPr lang="en-US" sz="1800" dirty="0">
              <a:solidFill>
                <a:srgbClr val="FFFFFF"/>
              </a:solidFill>
            </a:endParaRPr>
          </a:p>
        </p:txBody>
      </p:sp>
    </p:spTree>
    <p:extLst>
      <p:ext uri="{BB962C8B-B14F-4D97-AF65-F5344CB8AC3E}">
        <p14:creationId xmlns:p14="http://schemas.microsoft.com/office/powerpoint/2010/main" val="1519324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0F4F-ED47-20F9-CE34-C81A8437E80F}"/>
              </a:ext>
            </a:extLst>
          </p:cNvPr>
          <p:cNvSpPr>
            <a:spLocks noGrp="1"/>
          </p:cNvSpPr>
          <p:nvPr>
            <p:ph type="title"/>
          </p:nvPr>
        </p:nvSpPr>
        <p:spPr/>
        <p:txBody>
          <a:bodyPr/>
          <a:lstStyle/>
          <a:p>
            <a:r>
              <a:rPr lang="en-US" dirty="0"/>
              <a:t>Off Site Water Consumption</a:t>
            </a:r>
          </a:p>
        </p:txBody>
      </p:sp>
      <p:sp>
        <p:nvSpPr>
          <p:cNvPr id="3" name="Content Placeholder 2">
            <a:extLst>
              <a:ext uri="{FF2B5EF4-FFF2-40B4-BE49-F238E27FC236}">
                <a16:creationId xmlns:a16="http://schemas.microsoft.com/office/drawing/2014/main" id="{E3DAE5BE-442A-6212-CBE3-363520D6A4E5}"/>
              </a:ext>
            </a:extLst>
          </p:cNvPr>
          <p:cNvSpPr>
            <a:spLocks noGrp="1"/>
          </p:cNvSpPr>
          <p:nvPr>
            <p:ph sz="half" idx="1"/>
          </p:nvPr>
        </p:nvSpPr>
        <p:spPr>
          <a:xfrm>
            <a:off x="510654" y="1620815"/>
            <a:ext cx="5181600" cy="4351338"/>
          </a:xfrm>
        </p:spPr>
        <p:txBody>
          <a:bodyPr>
            <a:normAutofit fontScale="92500" lnSpcReduction="10000"/>
          </a:bodyPr>
          <a:lstStyle/>
          <a:p>
            <a:r>
              <a:rPr lang="en-US" dirty="0"/>
              <a:t>Many power plants also use water for cooling, and can account for the majority of water consumption by data centers.</a:t>
            </a:r>
          </a:p>
          <a:p>
            <a:endParaRPr lang="en-US" dirty="0"/>
          </a:p>
          <a:p>
            <a:pPr marL="0" indent="0">
              <a:buNone/>
            </a:pPr>
            <a:r>
              <a:rPr lang="en-US" u="sng" dirty="0">
                <a:solidFill>
                  <a:schemeClr val="tx2">
                    <a:lumMod val="75000"/>
                    <a:lumOff val="25000"/>
                  </a:schemeClr>
                </a:solidFill>
              </a:rPr>
              <a:t>Water energy nexus</a:t>
            </a:r>
          </a:p>
          <a:p>
            <a:r>
              <a:rPr lang="en-US" dirty="0"/>
              <a:t>Water efficient cooling techniques (like closed loop cooling) require more electricity. </a:t>
            </a:r>
          </a:p>
          <a:p>
            <a:r>
              <a:rPr lang="en-US" i="1" dirty="0"/>
              <a:t>Peak </a:t>
            </a:r>
            <a:r>
              <a:rPr lang="en-US" dirty="0"/>
              <a:t>demand in hottest months</a:t>
            </a:r>
          </a:p>
          <a:p>
            <a:r>
              <a:rPr lang="en-US" dirty="0"/>
              <a:t>Location matters</a:t>
            </a:r>
          </a:p>
        </p:txBody>
      </p:sp>
      <p:pic>
        <p:nvPicPr>
          <p:cNvPr id="6" name="Picture 5">
            <a:extLst>
              <a:ext uri="{FF2B5EF4-FFF2-40B4-BE49-F238E27FC236}">
                <a16:creationId xmlns:a16="http://schemas.microsoft.com/office/drawing/2014/main" id="{A05033B8-71EB-C6DD-9759-6FBC865C3EFF}"/>
              </a:ext>
            </a:extLst>
          </p:cNvPr>
          <p:cNvPicPr>
            <a:picLocks noChangeAspect="1"/>
          </p:cNvPicPr>
          <p:nvPr/>
        </p:nvPicPr>
        <p:blipFill>
          <a:blip r:embed="rId3"/>
          <a:stretch>
            <a:fillRect/>
          </a:stretch>
        </p:blipFill>
        <p:spPr>
          <a:xfrm>
            <a:off x="5582801" y="2004541"/>
            <a:ext cx="7157705" cy="4022630"/>
          </a:xfrm>
          <a:prstGeom prst="rect">
            <a:avLst/>
          </a:prstGeom>
        </p:spPr>
      </p:pic>
      <p:sp>
        <p:nvSpPr>
          <p:cNvPr id="8" name="TextBox 7">
            <a:extLst>
              <a:ext uri="{FF2B5EF4-FFF2-40B4-BE49-F238E27FC236}">
                <a16:creationId xmlns:a16="http://schemas.microsoft.com/office/drawing/2014/main" id="{D19C2BCB-0B2B-C3BB-E902-CC7618AC1E23}"/>
              </a:ext>
            </a:extLst>
          </p:cNvPr>
          <p:cNvSpPr txBox="1"/>
          <p:nvPr/>
        </p:nvSpPr>
        <p:spPr>
          <a:xfrm>
            <a:off x="6482687" y="6441743"/>
            <a:ext cx="4495398" cy="369332"/>
          </a:xfrm>
          <a:prstGeom prst="rect">
            <a:avLst/>
          </a:prstGeom>
          <a:noFill/>
        </p:spPr>
        <p:txBody>
          <a:bodyPr wrap="none" rtlCol="0">
            <a:spAutoFit/>
          </a:bodyPr>
          <a:lstStyle/>
          <a:p>
            <a:r>
              <a:rPr lang="en-US" dirty="0"/>
              <a:t>Source: Li et al. 2025. </a:t>
            </a:r>
            <a:r>
              <a:rPr lang="en-US" dirty="0">
                <a:hlinkClick r:id="rId4"/>
              </a:rPr>
              <a:t>Making AI Less Thirsty</a:t>
            </a:r>
            <a:endParaRPr lang="en-US" dirty="0"/>
          </a:p>
        </p:txBody>
      </p:sp>
    </p:spTree>
    <p:extLst>
      <p:ext uri="{BB962C8B-B14F-4D97-AF65-F5344CB8AC3E}">
        <p14:creationId xmlns:p14="http://schemas.microsoft.com/office/powerpoint/2010/main" val="138324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35182-F5D3-FAA2-78E4-09CB1BA78ABA}"/>
              </a:ext>
            </a:extLst>
          </p:cNvPr>
          <p:cNvSpPr>
            <a:spLocks noGrp="1"/>
          </p:cNvSpPr>
          <p:nvPr>
            <p:ph type="title"/>
          </p:nvPr>
        </p:nvSpPr>
        <p:spPr>
          <a:xfrm>
            <a:off x="838201" y="365125"/>
            <a:ext cx="3816095" cy="1938076"/>
          </a:xfrm>
        </p:spPr>
        <p:txBody>
          <a:bodyPr>
            <a:normAutofit/>
          </a:bodyPr>
          <a:lstStyle/>
          <a:p>
            <a:r>
              <a:rPr lang="en-US" sz="5400" dirty="0"/>
              <a:t>Air Quality</a:t>
            </a:r>
          </a:p>
        </p:txBody>
      </p:sp>
      <p:sp>
        <p:nvSpPr>
          <p:cNvPr id="3" name="Content Placeholder 2">
            <a:extLst>
              <a:ext uri="{FF2B5EF4-FFF2-40B4-BE49-F238E27FC236}">
                <a16:creationId xmlns:a16="http://schemas.microsoft.com/office/drawing/2014/main" id="{93C57C49-36DC-F7DD-4AF5-36C0EBBC0783}"/>
              </a:ext>
            </a:extLst>
          </p:cNvPr>
          <p:cNvSpPr>
            <a:spLocks noGrp="1"/>
          </p:cNvSpPr>
          <p:nvPr>
            <p:ph idx="1"/>
          </p:nvPr>
        </p:nvSpPr>
        <p:spPr>
          <a:xfrm>
            <a:off x="423081" y="1951631"/>
            <a:ext cx="4231216" cy="4225332"/>
          </a:xfrm>
        </p:spPr>
        <p:txBody>
          <a:bodyPr>
            <a:normAutofit/>
          </a:bodyPr>
          <a:lstStyle/>
          <a:p>
            <a:r>
              <a:rPr lang="en-US" dirty="0"/>
              <a:t>On-site generation is often diesel generators </a:t>
            </a:r>
          </a:p>
          <a:p>
            <a:endParaRPr lang="en-US" dirty="0"/>
          </a:p>
          <a:p>
            <a:r>
              <a:rPr lang="en-US" dirty="0"/>
              <a:t>Emit NOx, SO2, and PM 2.5 fine particulates</a:t>
            </a:r>
          </a:p>
          <a:p>
            <a:pPr marL="0" indent="0">
              <a:buNone/>
            </a:pPr>
            <a:endParaRPr lang="en-US" dirty="0"/>
          </a:p>
          <a:p>
            <a:r>
              <a:rPr lang="en-US" dirty="0"/>
              <a:t>Off site sources – power plants (if fossil fuel)</a:t>
            </a:r>
          </a:p>
          <a:p>
            <a:endParaRPr lang="en-US" sz="2000" dirty="0"/>
          </a:p>
          <a:p>
            <a:endParaRPr lang="en-US" sz="2000" dirty="0"/>
          </a:p>
        </p:txBody>
      </p:sp>
      <p:pic>
        <p:nvPicPr>
          <p:cNvPr id="9" name="Picture 8" descr="Clear sunny skies">
            <a:extLst>
              <a:ext uri="{FF2B5EF4-FFF2-40B4-BE49-F238E27FC236}">
                <a16:creationId xmlns:a16="http://schemas.microsoft.com/office/drawing/2014/main" id="{08E986D3-4497-2897-A152-97FEF52A7EC3}"/>
              </a:ext>
            </a:extLst>
          </p:cNvPr>
          <p:cNvPicPr>
            <a:picLocks noChangeAspect="1"/>
          </p:cNvPicPr>
          <p:nvPr/>
        </p:nvPicPr>
        <p:blipFill>
          <a:blip r:embed="rId3">
            <a:extLst>
              <a:ext uri="{28A0092B-C50C-407E-A947-70E740481C1C}">
                <a14:useLocalDpi xmlns:a14="http://schemas.microsoft.com/office/drawing/2010/main" val="0"/>
              </a:ext>
            </a:extLst>
          </a:blip>
          <a:srcRect r="-1" b="24054"/>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BA803C0D-427D-E60C-4F95-7E31BE9D9D1C}"/>
              </a:ext>
            </a:extLst>
          </p:cNvPr>
          <p:cNvPicPr>
            <a:picLocks noChangeAspect="1"/>
          </p:cNvPicPr>
          <p:nvPr/>
        </p:nvPicPr>
        <p:blipFill>
          <a:blip r:embed="rId4"/>
          <a:srcRect t="6954" b="19047"/>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89152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5EB2-62AE-0D03-2A30-EB552E0109CB}"/>
              </a:ext>
            </a:extLst>
          </p:cNvPr>
          <p:cNvSpPr>
            <a:spLocks noGrp="1"/>
          </p:cNvSpPr>
          <p:nvPr>
            <p:ph type="title"/>
          </p:nvPr>
        </p:nvSpPr>
        <p:spPr>
          <a:xfrm>
            <a:off x="7260608" y="365125"/>
            <a:ext cx="4093191" cy="5776368"/>
          </a:xfrm>
        </p:spPr>
        <p:txBody>
          <a:bodyPr/>
          <a:lstStyle/>
          <a:p>
            <a:r>
              <a:rPr lang="en-US" dirty="0"/>
              <a:t>Air Pollution is Often Concentrated </a:t>
            </a:r>
            <a:br>
              <a:rPr lang="en-US" dirty="0"/>
            </a:br>
            <a:br>
              <a:rPr lang="en-US" dirty="0"/>
            </a:br>
            <a:r>
              <a:rPr lang="en-US" dirty="0"/>
              <a:t>Historically in Disadvantaged Communities</a:t>
            </a:r>
          </a:p>
        </p:txBody>
      </p:sp>
      <p:pic>
        <p:nvPicPr>
          <p:cNvPr id="5" name="Content Placeholder 4">
            <a:extLst>
              <a:ext uri="{FF2B5EF4-FFF2-40B4-BE49-F238E27FC236}">
                <a16:creationId xmlns:a16="http://schemas.microsoft.com/office/drawing/2014/main" id="{5D3C5727-BC6D-834E-A618-F03D97E553D1}"/>
              </a:ext>
            </a:extLst>
          </p:cNvPr>
          <p:cNvPicPr>
            <a:picLocks noGrp="1" noChangeAspect="1"/>
          </p:cNvPicPr>
          <p:nvPr>
            <p:ph idx="1"/>
          </p:nvPr>
        </p:nvPicPr>
        <p:blipFill>
          <a:blip r:embed="rId3"/>
          <a:stretch>
            <a:fillRect/>
          </a:stretch>
        </p:blipFill>
        <p:spPr>
          <a:xfrm>
            <a:off x="330530" y="187893"/>
            <a:ext cx="6741312" cy="6304982"/>
          </a:xfrm>
          <a:prstGeom prst="rect">
            <a:avLst/>
          </a:prstGeom>
        </p:spPr>
      </p:pic>
      <p:sp>
        <p:nvSpPr>
          <p:cNvPr id="6" name="TextBox 5">
            <a:extLst>
              <a:ext uri="{FF2B5EF4-FFF2-40B4-BE49-F238E27FC236}">
                <a16:creationId xmlns:a16="http://schemas.microsoft.com/office/drawing/2014/main" id="{C5F2E3FF-ABE9-93B9-706D-BF0481F84E90}"/>
              </a:ext>
            </a:extLst>
          </p:cNvPr>
          <p:cNvSpPr txBox="1"/>
          <p:nvPr/>
        </p:nvSpPr>
        <p:spPr>
          <a:xfrm>
            <a:off x="330530" y="6492875"/>
            <a:ext cx="8297838" cy="369332"/>
          </a:xfrm>
          <a:prstGeom prst="rect">
            <a:avLst/>
          </a:prstGeom>
          <a:noFill/>
        </p:spPr>
        <p:txBody>
          <a:bodyPr wrap="square" rtlCol="0">
            <a:spAutoFit/>
          </a:bodyPr>
          <a:lstStyle/>
          <a:p>
            <a:r>
              <a:rPr lang="en-US" dirty="0"/>
              <a:t>Map courtesy Damian Pitt/Virginia Commonwealth University research team)</a:t>
            </a:r>
          </a:p>
        </p:txBody>
      </p:sp>
    </p:spTree>
    <p:extLst>
      <p:ext uri="{BB962C8B-B14F-4D97-AF65-F5344CB8AC3E}">
        <p14:creationId xmlns:p14="http://schemas.microsoft.com/office/powerpoint/2010/main" val="3349910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BB71-5387-38B4-ABED-AA510A939D1F}"/>
              </a:ext>
            </a:extLst>
          </p:cNvPr>
          <p:cNvSpPr>
            <a:spLocks noGrp="1"/>
          </p:cNvSpPr>
          <p:nvPr>
            <p:ph type="title"/>
          </p:nvPr>
        </p:nvSpPr>
        <p:spPr>
          <a:xfrm>
            <a:off x="278642" y="334846"/>
            <a:ext cx="10515600" cy="1325563"/>
          </a:xfrm>
        </p:spPr>
        <p:txBody>
          <a:bodyPr/>
          <a:lstStyle/>
          <a:p>
            <a:r>
              <a:rPr lang="en-US" dirty="0"/>
              <a:t>Health Costs of Poor Air Quality</a:t>
            </a:r>
          </a:p>
        </p:txBody>
      </p:sp>
      <p:pic>
        <p:nvPicPr>
          <p:cNvPr id="4" name="Content Placeholder 3">
            <a:extLst>
              <a:ext uri="{FF2B5EF4-FFF2-40B4-BE49-F238E27FC236}">
                <a16:creationId xmlns:a16="http://schemas.microsoft.com/office/drawing/2014/main" id="{7F2FC33D-58CA-726A-963E-E6654A9B1FDC}"/>
              </a:ext>
            </a:extLst>
          </p:cNvPr>
          <p:cNvPicPr>
            <a:picLocks noGrp="1" noChangeAspect="1"/>
          </p:cNvPicPr>
          <p:nvPr>
            <p:ph idx="1"/>
          </p:nvPr>
        </p:nvPicPr>
        <p:blipFill>
          <a:blip r:embed="rId3"/>
          <a:stretch>
            <a:fillRect/>
          </a:stretch>
        </p:blipFill>
        <p:spPr>
          <a:xfrm>
            <a:off x="8142164" y="808338"/>
            <a:ext cx="3362900" cy="5523369"/>
          </a:xfrm>
          <a:prstGeom prst="rect">
            <a:avLst/>
          </a:prstGeom>
        </p:spPr>
      </p:pic>
      <p:sp>
        <p:nvSpPr>
          <p:cNvPr id="6" name="TextBox 5">
            <a:extLst>
              <a:ext uri="{FF2B5EF4-FFF2-40B4-BE49-F238E27FC236}">
                <a16:creationId xmlns:a16="http://schemas.microsoft.com/office/drawing/2014/main" id="{10D27062-881E-8D7B-4383-F85C8453C9AA}"/>
              </a:ext>
            </a:extLst>
          </p:cNvPr>
          <p:cNvSpPr txBox="1"/>
          <p:nvPr/>
        </p:nvSpPr>
        <p:spPr>
          <a:xfrm>
            <a:off x="8408383" y="6377438"/>
            <a:ext cx="2748573" cy="369332"/>
          </a:xfrm>
          <a:prstGeom prst="rect">
            <a:avLst/>
          </a:prstGeom>
          <a:noFill/>
        </p:spPr>
        <p:txBody>
          <a:bodyPr wrap="none" rtlCol="0">
            <a:spAutoFit/>
          </a:bodyPr>
          <a:lstStyle/>
          <a:p>
            <a:pPr algn="ctr"/>
            <a:r>
              <a:rPr lang="en-US" dirty="0"/>
              <a:t>Source: </a:t>
            </a:r>
            <a:r>
              <a:rPr lang="en-US" dirty="0">
                <a:hlinkClick r:id="rId4"/>
              </a:rPr>
              <a:t>Han Y. et al. 2025 </a:t>
            </a:r>
            <a:endParaRPr lang="en-US" dirty="0"/>
          </a:p>
        </p:txBody>
      </p:sp>
      <p:sp>
        <p:nvSpPr>
          <p:cNvPr id="7" name="TextBox 6">
            <a:extLst>
              <a:ext uri="{FF2B5EF4-FFF2-40B4-BE49-F238E27FC236}">
                <a16:creationId xmlns:a16="http://schemas.microsoft.com/office/drawing/2014/main" id="{F301EA38-C020-16F4-2F8F-FF64E7CB1C1E}"/>
              </a:ext>
            </a:extLst>
          </p:cNvPr>
          <p:cNvSpPr txBox="1"/>
          <p:nvPr/>
        </p:nvSpPr>
        <p:spPr>
          <a:xfrm>
            <a:off x="7882360" y="224815"/>
            <a:ext cx="4153766" cy="646331"/>
          </a:xfrm>
          <a:prstGeom prst="rect">
            <a:avLst/>
          </a:prstGeom>
          <a:noFill/>
        </p:spPr>
        <p:txBody>
          <a:bodyPr wrap="none" rtlCol="0">
            <a:spAutoFit/>
          </a:bodyPr>
          <a:lstStyle/>
          <a:p>
            <a:pPr algn="ctr"/>
            <a:r>
              <a:rPr lang="en-US" b="1" dirty="0"/>
              <a:t>Top Ten US Counties Total Health Cost</a:t>
            </a:r>
          </a:p>
          <a:p>
            <a:pPr algn="ctr"/>
            <a:r>
              <a:rPr lang="en-US" b="1" dirty="0"/>
              <a:t>By Data Centers 2019-2023</a:t>
            </a:r>
          </a:p>
        </p:txBody>
      </p:sp>
      <p:graphicFrame>
        <p:nvGraphicFramePr>
          <p:cNvPr id="11" name="TextBox 8">
            <a:extLst>
              <a:ext uri="{FF2B5EF4-FFF2-40B4-BE49-F238E27FC236}">
                <a16:creationId xmlns:a16="http://schemas.microsoft.com/office/drawing/2014/main" id="{9B46366F-FC6E-728D-C494-38322745E2EF}"/>
              </a:ext>
            </a:extLst>
          </p:cNvPr>
          <p:cNvGraphicFramePr/>
          <p:nvPr>
            <p:extLst>
              <p:ext uri="{D42A27DB-BD31-4B8C-83A1-F6EECF244321}">
                <p14:modId xmlns:p14="http://schemas.microsoft.com/office/powerpoint/2010/main" val="310585876"/>
              </p:ext>
            </p:extLst>
          </p:nvPr>
        </p:nvGraphicFramePr>
        <p:xfrm>
          <a:off x="893791" y="1660409"/>
          <a:ext cx="6093724" cy="4671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5823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F058-4E1A-4E0A-EE36-95CBB4F1BAC9}"/>
              </a:ext>
            </a:extLst>
          </p:cNvPr>
          <p:cNvSpPr>
            <a:spLocks noGrp="1"/>
          </p:cNvSpPr>
          <p:nvPr>
            <p:ph type="title"/>
          </p:nvPr>
        </p:nvSpPr>
        <p:spPr>
          <a:xfrm>
            <a:off x="5942465" y="365125"/>
            <a:ext cx="5289645" cy="1325563"/>
          </a:xfrm>
        </p:spPr>
        <p:txBody>
          <a:bodyPr>
            <a:normAutofit/>
          </a:bodyPr>
          <a:lstStyle/>
          <a:p>
            <a:r>
              <a:rPr lang="en-US" sz="5400" dirty="0">
                <a:solidFill>
                  <a:schemeClr val="tx2">
                    <a:lumMod val="75000"/>
                    <a:lumOff val="25000"/>
                  </a:schemeClr>
                </a:solidFill>
              </a:rPr>
              <a:t>Economics</a:t>
            </a:r>
          </a:p>
        </p:txBody>
      </p:sp>
      <p:sp>
        <p:nvSpPr>
          <p:cNvPr id="3" name="Content Placeholder 2">
            <a:extLst>
              <a:ext uri="{FF2B5EF4-FFF2-40B4-BE49-F238E27FC236}">
                <a16:creationId xmlns:a16="http://schemas.microsoft.com/office/drawing/2014/main" id="{D50C8645-3970-6C48-0619-52DBE6FA5455}"/>
              </a:ext>
            </a:extLst>
          </p:cNvPr>
          <p:cNvSpPr>
            <a:spLocks noGrp="1"/>
          </p:cNvSpPr>
          <p:nvPr>
            <p:ph idx="1"/>
          </p:nvPr>
        </p:nvSpPr>
        <p:spPr>
          <a:xfrm>
            <a:off x="5942465" y="1690688"/>
            <a:ext cx="6709012" cy="4351338"/>
          </a:xfrm>
        </p:spPr>
        <p:txBody>
          <a:bodyPr>
            <a:normAutofit lnSpcReduction="10000"/>
          </a:bodyPr>
          <a:lstStyle/>
          <a:p>
            <a:r>
              <a:rPr lang="en-US" dirty="0"/>
              <a:t>Tax revenue </a:t>
            </a:r>
          </a:p>
          <a:p>
            <a:pPr lvl="1"/>
            <a:r>
              <a:rPr lang="en-US" dirty="0"/>
              <a:t>Property tax +/- capital assets tax</a:t>
            </a:r>
          </a:p>
          <a:p>
            <a:r>
              <a:rPr lang="en-US" dirty="0"/>
              <a:t>Tax abatements</a:t>
            </a:r>
          </a:p>
          <a:p>
            <a:pPr lvl="1"/>
            <a:r>
              <a:rPr lang="en-US" dirty="0"/>
              <a:t>42 states offer full or partial sales tax incentives to data center operators</a:t>
            </a:r>
          </a:p>
          <a:p>
            <a:r>
              <a:rPr lang="en-US" dirty="0"/>
              <a:t>Job creation</a:t>
            </a:r>
          </a:p>
          <a:p>
            <a:pPr lvl="1"/>
            <a:r>
              <a:rPr lang="en-US" dirty="0"/>
              <a:t>4 out of 5 jobs are construction (~18 months)</a:t>
            </a:r>
          </a:p>
          <a:p>
            <a:pPr lvl="1"/>
            <a:r>
              <a:rPr lang="en-US" dirty="0"/>
              <a:t>1 out of 5 jobs are operations (ongoing)</a:t>
            </a:r>
          </a:p>
          <a:p>
            <a:r>
              <a:rPr lang="en-US" dirty="0"/>
              <a:t>Economic development via infrastructure investments</a:t>
            </a:r>
          </a:p>
        </p:txBody>
      </p:sp>
      <p:pic>
        <p:nvPicPr>
          <p:cNvPr id="6" name="Picture 5" descr="Worker holding safety helmet">
            <a:extLst>
              <a:ext uri="{FF2B5EF4-FFF2-40B4-BE49-F238E27FC236}">
                <a16:creationId xmlns:a16="http://schemas.microsoft.com/office/drawing/2014/main" id="{7B6A217E-D8F1-791F-72E5-DC2E6D45D4DC}"/>
              </a:ext>
            </a:extLst>
          </p:cNvPr>
          <p:cNvPicPr>
            <a:picLocks noChangeAspect="1"/>
          </p:cNvPicPr>
          <p:nvPr/>
        </p:nvPicPr>
        <p:blipFill>
          <a:blip r:embed="rId3">
            <a:extLst>
              <a:ext uri="{28A0092B-C50C-407E-A947-70E740481C1C}">
                <a14:useLocalDpi xmlns:a14="http://schemas.microsoft.com/office/drawing/2010/main" val="0"/>
              </a:ext>
            </a:extLst>
          </a:blip>
          <a:srcRect l="42039" r="3100"/>
          <a:stretch>
            <a:fillRect/>
          </a:stretch>
        </p:blipFill>
        <p:spPr>
          <a:xfrm>
            <a:off x="-4" y="0"/>
            <a:ext cx="5669280" cy="6858000"/>
          </a:xfrm>
          <a:prstGeom prst="rect">
            <a:avLst/>
          </a:prstGeom>
        </p:spPr>
      </p:pic>
      <p:sp>
        <p:nvSpPr>
          <p:cNvPr id="7" name="TextBox 6">
            <a:extLst>
              <a:ext uri="{FF2B5EF4-FFF2-40B4-BE49-F238E27FC236}">
                <a16:creationId xmlns:a16="http://schemas.microsoft.com/office/drawing/2014/main" id="{E9463BC2-BC73-2C80-2278-18EE6232E0A9}"/>
              </a:ext>
            </a:extLst>
          </p:cNvPr>
          <p:cNvSpPr txBox="1"/>
          <p:nvPr/>
        </p:nvSpPr>
        <p:spPr>
          <a:xfrm>
            <a:off x="9062113" y="6488668"/>
            <a:ext cx="2935291" cy="369332"/>
          </a:xfrm>
          <a:prstGeom prst="rect">
            <a:avLst/>
          </a:prstGeom>
          <a:noFill/>
        </p:spPr>
        <p:txBody>
          <a:bodyPr wrap="none" rtlCol="0">
            <a:spAutoFit/>
          </a:bodyPr>
          <a:lstStyle/>
          <a:p>
            <a:r>
              <a:rPr lang="en-US" dirty="0"/>
              <a:t>Source: </a:t>
            </a:r>
            <a:r>
              <a:rPr lang="en-US" dirty="0">
                <a:hlinkClick r:id="rId4"/>
              </a:rPr>
              <a:t>UVA Cooper Center</a:t>
            </a:r>
            <a:endParaRPr lang="en-US" dirty="0"/>
          </a:p>
        </p:txBody>
      </p:sp>
    </p:spTree>
    <p:extLst>
      <p:ext uri="{BB962C8B-B14F-4D97-AF65-F5344CB8AC3E}">
        <p14:creationId xmlns:p14="http://schemas.microsoft.com/office/powerpoint/2010/main" val="397102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Illuminated server room panel">
            <a:extLst>
              <a:ext uri="{FF2B5EF4-FFF2-40B4-BE49-F238E27FC236}">
                <a16:creationId xmlns:a16="http://schemas.microsoft.com/office/drawing/2014/main" id="{BD8275D0-B90C-C35C-23D5-8446F731C972}"/>
              </a:ext>
            </a:extLst>
          </p:cNvPr>
          <p:cNvPicPr>
            <a:picLocks noChangeAspect="1"/>
          </p:cNvPicPr>
          <p:nvPr/>
        </p:nvPicPr>
        <p:blipFill>
          <a:blip r:embed="rId3">
            <a:alphaModFix amt="60000"/>
          </a:blip>
          <a:srcRect t="15730"/>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B50D16A3-5224-3794-3EC3-CE4B7AFE8081}"/>
              </a:ext>
            </a:extLst>
          </p:cNvPr>
          <p:cNvSpPr>
            <a:spLocks noGrp="1"/>
          </p:cNvSpPr>
          <p:nvPr>
            <p:ph type="ctrTitle"/>
          </p:nvPr>
        </p:nvSpPr>
        <p:spPr>
          <a:xfrm>
            <a:off x="841248" y="600427"/>
            <a:ext cx="9875520" cy="3299902"/>
          </a:xfrm>
        </p:spPr>
        <p:txBody>
          <a:bodyPr>
            <a:normAutofit fontScale="90000"/>
          </a:bodyPr>
          <a:lstStyle/>
          <a:p>
            <a:pPr algn="l"/>
            <a:r>
              <a:rPr lang="en-US" sz="8200" dirty="0">
                <a:solidFill>
                  <a:srgbClr val="FFFFFF"/>
                </a:solidFill>
              </a:rPr>
              <a:t>Data Center Risks and Impacts on Local Communities</a:t>
            </a:r>
          </a:p>
        </p:txBody>
      </p:sp>
      <p:sp>
        <p:nvSpPr>
          <p:cNvPr id="3" name="Subtitle 2">
            <a:extLst>
              <a:ext uri="{FF2B5EF4-FFF2-40B4-BE49-F238E27FC236}">
                <a16:creationId xmlns:a16="http://schemas.microsoft.com/office/drawing/2014/main" id="{DECBF864-4DE5-87BF-1B21-E7F156E5F6C7}"/>
              </a:ext>
            </a:extLst>
          </p:cNvPr>
          <p:cNvSpPr>
            <a:spLocks noGrp="1"/>
          </p:cNvSpPr>
          <p:nvPr>
            <p:ph type="subTitle" idx="1"/>
          </p:nvPr>
        </p:nvSpPr>
        <p:spPr>
          <a:xfrm>
            <a:off x="-2" y="3900329"/>
            <a:ext cx="12192002" cy="2957671"/>
          </a:xfrm>
          <a:solidFill>
            <a:schemeClr val="bg1"/>
          </a:solidFill>
        </p:spPr>
        <p:txBody>
          <a:bodyPr>
            <a:normAutofit/>
          </a:bodyPr>
          <a:lstStyle/>
          <a:p>
            <a:r>
              <a:rPr lang="en-US" sz="2800" dirty="0">
                <a:solidFill>
                  <a:srgbClr val="0070C0"/>
                </a:solidFill>
              </a:rPr>
              <a:t>Kate Stoll, PhD</a:t>
            </a:r>
          </a:p>
          <a:p>
            <a:r>
              <a:rPr lang="en-US" sz="2800" dirty="0">
                <a:solidFill>
                  <a:srgbClr val="0070C0"/>
                </a:solidFill>
              </a:rPr>
              <a:t>AAAS Center for Scientific Evidence In Public Issues</a:t>
            </a:r>
          </a:p>
          <a:p>
            <a:r>
              <a:rPr lang="en-US" sz="2800" dirty="0">
                <a:solidFill>
                  <a:srgbClr val="0070C0"/>
                </a:solidFill>
              </a:rPr>
              <a:t>May 15, 2026</a:t>
            </a:r>
          </a:p>
        </p:txBody>
      </p:sp>
      <p:pic>
        <p:nvPicPr>
          <p:cNvPr id="7" name="Picture 6">
            <a:extLst>
              <a:ext uri="{FF2B5EF4-FFF2-40B4-BE49-F238E27FC236}">
                <a16:creationId xmlns:a16="http://schemas.microsoft.com/office/drawing/2014/main" id="{1D0B7F45-1242-05B3-F9F9-D2D32944D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204" y="5519155"/>
            <a:ext cx="5876544" cy="1005840"/>
          </a:xfrm>
          <a:prstGeom prst="rect">
            <a:avLst/>
          </a:prstGeom>
        </p:spPr>
      </p:pic>
      <p:sp>
        <p:nvSpPr>
          <p:cNvPr id="4" name="Rectangle 1">
            <a:extLst>
              <a:ext uri="{FF2B5EF4-FFF2-40B4-BE49-F238E27FC236}">
                <a16:creationId xmlns:a16="http://schemas.microsoft.com/office/drawing/2014/main" id="{EF2D8384-15EF-DA9A-064C-BE4C2660625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ptos" panose="020B0004020202020204" pitchFamily="34" charset="0"/>
              </a:rPr>
              <a:t>Data Center Risks &amp; Impact on Communities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F0D43295-CDE7-10D5-4CF9-813DA6E8926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ptos" panose="020B0004020202020204" pitchFamily="34" charset="0"/>
              </a:rPr>
              <a:t>Data Center Risks &amp; Impact on Communities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0618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CBD8-75A1-4DD0-1FA1-5CA33B6E272D}"/>
              </a:ext>
            </a:extLst>
          </p:cNvPr>
          <p:cNvSpPr>
            <a:spLocks noGrp="1"/>
          </p:cNvSpPr>
          <p:nvPr>
            <p:ph type="title"/>
          </p:nvPr>
        </p:nvSpPr>
        <p:spPr/>
        <p:txBody>
          <a:bodyPr/>
          <a:lstStyle/>
          <a:p>
            <a:r>
              <a:rPr lang="en-US" dirty="0">
                <a:solidFill>
                  <a:srgbClr val="FFFF00"/>
                </a:solidFill>
              </a:rPr>
              <a:t>AI Boom or Bust: Implications for the Grid</a:t>
            </a:r>
          </a:p>
        </p:txBody>
      </p:sp>
      <p:sp>
        <p:nvSpPr>
          <p:cNvPr id="3" name="Content Placeholder 2">
            <a:extLst>
              <a:ext uri="{FF2B5EF4-FFF2-40B4-BE49-F238E27FC236}">
                <a16:creationId xmlns:a16="http://schemas.microsoft.com/office/drawing/2014/main" id="{E7CBA3ED-4411-1CDD-9924-9BDFF1A5724C}"/>
              </a:ext>
            </a:extLst>
          </p:cNvPr>
          <p:cNvSpPr>
            <a:spLocks noGrp="1"/>
          </p:cNvSpPr>
          <p:nvPr>
            <p:ph idx="1"/>
          </p:nvPr>
        </p:nvSpPr>
        <p:spPr>
          <a:xfrm>
            <a:off x="838200" y="1825625"/>
            <a:ext cx="3802039" cy="4351338"/>
          </a:xfrm>
        </p:spPr>
        <p:txBody>
          <a:bodyPr>
            <a:normAutofit lnSpcReduction="10000"/>
          </a:bodyPr>
          <a:lstStyle/>
          <a:p>
            <a:r>
              <a:rPr lang="en-US" dirty="0">
                <a:solidFill>
                  <a:srgbClr val="FFFF00"/>
                </a:solidFill>
              </a:rPr>
              <a:t>Bust </a:t>
            </a:r>
            <a:r>
              <a:rPr lang="en-US" dirty="0">
                <a:solidFill>
                  <a:srgbClr val="FFFF00"/>
                </a:solidFill>
                <a:sym typeface="Wingdings" panose="05000000000000000000" pitchFamily="2" charset="2"/>
              </a:rPr>
              <a:t> risk s</a:t>
            </a:r>
            <a:r>
              <a:rPr lang="en-US" dirty="0">
                <a:solidFill>
                  <a:srgbClr val="FFFF00"/>
                </a:solidFill>
              </a:rPr>
              <a:t>tranded assets</a:t>
            </a:r>
          </a:p>
          <a:p>
            <a:endParaRPr lang="en-US" dirty="0">
              <a:solidFill>
                <a:srgbClr val="FFFF00"/>
              </a:solidFill>
            </a:endParaRPr>
          </a:p>
          <a:p>
            <a:r>
              <a:rPr lang="en-US" dirty="0">
                <a:solidFill>
                  <a:srgbClr val="FFFF00"/>
                </a:solidFill>
              </a:rPr>
              <a:t>Boom </a:t>
            </a:r>
            <a:r>
              <a:rPr lang="en-US" dirty="0">
                <a:solidFill>
                  <a:srgbClr val="FFFF00"/>
                </a:solidFill>
                <a:sym typeface="Wingdings" panose="05000000000000000000" pitchFamily="2" charset="2"/>
              </a:rPr>
              <a:t> r</a:t>
            </a:r>
            <a:r>
              <a:rPr lang="en-US" dirty="0">
                <a:solidFill>
                  <a:srgbClr val="FFFF00"/>
                </a:solidFill>
              </a:rPr>
              <a:t>isk of missing the boat on infrastructure investments</a:t>
            </a:r>
          </a:p>
          <a:p>
            <a:pPr lvl="1"/>
            <a:r>
              <a:rPr lang="en-US" dirty="0">
                <a:solidFill>
                  <a:srgbClr val="FFFF00"/>
                </a:solidFill>
              </a:rPr>
              <a:t>Overdue grid upgrades</a:t>
            </a:r>
          </a:p>
          <a:p>
            <a:pPr lvl="1"/>
            <a:r>
              <a:rPr lang="en-US" dirty="0">
                <a:solidFill>
                  <a:srgbClr val="FFFF00"/>
                </a:solidFill>
              </a:rPr>
              <a:t>Fiber optic cables/digital connection</a:t>
            </a:r>
          </a:p>
        </p:txBody>
      </p:sp>
      <p:pic>
        <p:nvPicPr>
          <p:cNvPr id="5" name="Picture 4">
            <a:extLst>
              <a:ext uri="{FF2B5EF4-FFF2-40B4-BE49-F238E27FC236}">
                <a16:creationId xmlns:a16="http://schemas.microsoft.com/office/drawing/2014/main" id="{D1EB0666-D1F8-6D85-C34F-C9D629E4A865}"/>
              </a:ext>
            </a:extLst>
          </p:cNvPr>
          <p:cNvPicPr>
            <a:picLocks noChangeAspect="1"/>
          </p:cNvPicPr>
          <p:nvPr/>
        </p:nvPicPr>
        <p:blipFill>
          <a:blip r:embed="rId2"/>
          <a:stretch>
            <a:fillRect/>
          </a:stretch>
        </p:blipFill>
        <p:spPr>
          <a:xfrm>
            <a:off x="4966721" y="1514525"/>
            <a:ext cx="7102259" cy="4351339"/>
          </a:xfrm>
          <a:prstGeom prst="rect">
            <a:avLst/>
          </a:prstGeom>
        </p:spPr>
      </p:pic>
      <p:sp>
        <p:nvSpPr>
          <p:cNvPr id="6" name="TextBox 5">
            <a:extLst>
              <a:ext uri="{FF2B5EF4-FFF2-40B4-BE49-F238E27FC236}">
                <a16:creationId xmlns:a16="http://schemas.microsoft.com/office/drawing/2014/main" id="{9A448D19-90A5-54E3-EFF9-E11D54B6DBA2}"/>
              </a:ext>
            </a:extLst>
          </p:cNvPr>
          <p:cNvSpPr txBox="1"/>
          <p:nvPr/>
        </p:nvSpPr>
        <p:spPr>
          <a:xfrm>
            <a:off x="9504111" y="5944111"/>
            <a:ext cx="2564869" cy="369332"/>
          </a:xfrm>
          <a:prstGeom prst="rect">
            <a:avLst/>
          </a:prstGeom>
          <a:noFill/>
        </p:spPr>
        <p:txBody>
          <a:bodyPr wrap="none" rtlCol="0">
            <a:spAutoFit/>
          </a:bodyPr>
          <a:lstStyle/>
          <a:p>
            <a:r>
              <a:rPr lang="en-US" dirty="0">
                <a:solidFill>
                  <a:srgbClr val="FFFF00"/>
                </a:solidFill>
              </a:rPr>
              <a:t>Source: New York Times</a:t>
            </a:r>
          </a:p>
        </p:txBody>
      </p:sp>
    </p:spTree>
    <p:extLst>
      <p:ext uri="{BB962C8B-B14F-4D97-AF65-F5344CB8AC3E}">
        <p14:creationId xmlns:p14="http://schemas.microsoft.com/office/powerpoint/2010/main" val="4072661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97488-B296-3104-5A0D-567E6E20623C}"/>
              </a:ext>
            </a:extLst>
          </p:cNvPr>
          <p:cNvSpPr>
            <a:spLocks noGrp="1"/>
          </p:cNvSpPr>
          <p:nvPr>
            <p:ph type="title"/>
          </p:nvPr>
        </p:nvSpPr>
        <p:spPr>
          <a:xfrm>
            <a:off x="630936" y="639520"/>
            <a:ext cx="3429000" cy="1719072"/>
          </a:xfrm>
        </p:spPr>
        <p:txBody>
          <a:bodyPr anchor="b">
            <a:normAutofit/>
          </a:bodyPr>
          <a:lstStyle/>
          <a:p>
            <a:r>
              <a:rPr lang="en-US" sz="5400"/>
              <a:t>Public Sentiment</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906C9B-0441-6A0B-3014-CA50266054CF}"/>
              </a:ext>
            </a:extLst>
          </p:cNvPr>
          <p:cNvSpPr>
            <a:spLocks noGrp="1"/>
          </p:cNvSpPr>
          <p:nvPr>
            <p:ph idx="1"/>
          </p:nvPr>
        </p:nvSpPr>
        <p:spPr>
          <a:xfrm>
            <a:off x="630936" y="2807208"/>
            <a:ext cx="3429000" cy="3410712"/>
          </a:xfrm>
        </p:spPr>
        <p:txBody>
          <a:bodyPr anchor="t">
            <a:normAutofit/>
          </a:bodyPr>
          <a:lstStyle/>
          <a:p>
            <a:pPr marL="0" indent="0">
              <a:buNone/>
            </a:pPr>
            <a:r>
              <a:rPr lang="en-US" sz="2200" dirty="0"/>
              <a:t>Additional considerations:</a:t>
            </a:r>
          </a:p>
          <a:p>
            <a:r>
              <a:rPr lang="en-US" sz="2200" dirty="0"/>
              <a:t>Noise and light impact quality of life for near neighbors</a:t>
            </a:r>
          </a:p>
          <a:p>
            <a:r>
              <a:rPr lang="en-US" sz="2200" dirty="0"/>
              <a:t>Property value</a:t>
            </a:r>
          </a:p>
          <a:p>
            <a:r>
              <a:rPr lang="en-US" sz="2200" dirty="0"/>
              <a:t>Community aesthetics </a:t>
            </a:r>
          </a:p>
          <a:p>
            <a:r>
              <a:rPr lang="en-US" sz="2200" dirty="0"/>
              <a:t>Transparency</a:t>
            </a:r>
          </a:p>
          <a:p>
            <a:endParaRPr lang="en-US" sz="2200" dirty="0"/>
          </a:p>
        </p:txBody>
      </p:sp>
      <p:pic>
        <p:nvPicPr>
          <p:cNvPr id="7" name="Picture 6">
            <a:extLst>
              <a:ext uri="{FF2B5EF4-FFF2-40B4-BE49-F238E27FC236}">
                <a16:creationId xmlns:a16="http://schemas.microsoft.com/office/drawing/2014/main" id="{4756140D-3704-CFC3-48D5-79BC69BFB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627" y="1311021"/>
            <a:ext cx="7992373" cy="4235957"/>
          </a:xfrm>
          <a:prstGeom prst="rect">
            <a:avLst/>
          </a:prstGeom>
        </p:spPr>
      </p:pic>
      <p:sp>
        <p:nvSpPr>
          <p:cNvPr id="8" name="TextBox 7">
            <a:extLst>
              <a:ext uri="{FF2B5EF4-FFF2-40B4-BE49-F238E27FC236}">
                <a16:creationId xmlns:a16="http://schemas.microsoft.com/office/drawing/2014/main" id="{042FA96A-7697-FC33-1B8D-671DA0050518}"/>
              </a:ext>
            </a:extLst>
          </p:cNvPr>
          <p:cNvSpPr txBox="1"/>
          <p:nvPr/>
        </p:nvSpPr>
        <p:spPr>
          <a:xfrm>
            <a:off x="7892200" y="6237938"/>
            <a:ext cx="4107856" cy="461665"/>
          </a:xfrm>
          <a:prstGeom prst="rect">
            <a:avLst/>
          </a:prstGeom>
          <a:noFill/>
        </p:spPr>
        <p:txBody>
          <a:bodyPr wrap="none" rtlCol="0">
            <a:spAutoFit/>
          </a:bodyPr>
          <a:lstStyle/>
          <a:p>
            <a:r>
              <a:rPr lang="en-US" sz="2400" dirty="0"/>
              <a:t>Source: </a:t>
            </a:r>
            <a:r>
              <a:rPr lang="en-US" sz="2400" dirty="0">
                <a:hlinkClick r:id="rId4"/>
              </a:rPr>
              <a:t>Pew Research Center</a:t>
            </a:r>
            <a:endParaRPr lang="en-US" sz="2400" dirty="0"/>
          </a:p>
        </p:txBody>
      </p:sp>
    </p:spTree>
    <p:extLst>
      <p:ext uri="{BB962C8B-B14F-4D97-AF65-F5344CB8AC3E}">
        <p14:creationId xmlns:p14="http://schemas.microsoft.com/office/powerpoint/2010/main" val="227904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AE35E4B-0B00-71A7-70E3-57DFC22D5878}"/>
              </a:ext>
            </a:extLst>
          </p:cNvPr>
          <p:cNvPicPr>
            <a:picLocks noChangeAspect="1"/>
          </p:cNvPicPr>
          <p:nvPr/>
        </p:nvPicPr>
        <p:blipFill>
          <a:blip r:embed="rId3"/>
          <a:srcRect l="10734" r="-2" b="-2"/>
          <a:stretch>
            <a:fillRect/>
          </a:stretch>
        </p:blipFill>
        <p:spPr>
          <a:xfrm>
            <a:off x="54588" y="27292"/>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F1BC31D0-81CB-FE90-932F-BA0780B7FF28}"/>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kern="1200">
                <a:solidFill>
                  <a:schemeClr val="tx1"/>
                </a:solidFill>
                <a:latin typeface="+mj-lt"/>
                <a:ea typeface="+mj-ea"/>
                <a:cs typeface="+mj-cs"/>
              </a:rPr>
              <a:t>Community Pushback</a:t>
            </a:r>
          </a:p>
        </p:txBody>
      </p:sp>
      <p:pic>
        <p:nvPicPr>
          <p:cNvPr id="9" name="Picture 8">
            <a:extLst>
              <a:ext uri="{FF2B5EF4-FFF2-40B4-BE49-F238E27FC236}">
                <a16:creationId xmlns:a16="http://schemas.microsoft.com/office/drawing/2014/main" id="{B50FFC46-4587-6A4C-6E09-F12D023FEA96}"/>
              </a:ext>
            </a:extLst>
          </p:cNvPr>
          <p:cNvPicPr>
            <a:picLocks noChangeAspect="1"/>
          </p:cNvPicPr>
          <p:nvPr/>
        </p:nvPicPr>
        <p:blipFill>
          <a:blip r:embed="rId4"/>
          <a:srcRect r="-1" b="1519"/>
          <a:stretch>
            <a:fillRect/>
          </a:stretch>
        </p:blipFill>
        <p:spPr>
          <a:xfrm>
            <a:off x="7589228" y="7748"/>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15" name="TextBox 14">
            <a:extLst>
              <a:ext uri="{FF2B5EF4-FFF2-40B4-BE49-F238E27FC236}">
                <a16:creationId xmlns:a16="http://schemas.microsoft.com/office/drawing/2014/main" id="{CEF513C0-534B-FF89-F9FB-0FF170ABE456}"/>
              </a:ext>
            </a:extLst>
          </p:cNvPr>
          <p:cNvSpPr txBox="1"/>
          <p:nvPr/>
        </p:nvSpPr>
        <p:spPr>
          <a:xfrm>
            <a:off x="-3056" y="6508192"/>
            <a:ext cx="6895175" cy="369332"/>
          </a:xfrm>
          <a:prstGeom prst="rect">
            <a:avLst/>
          </a:prstGeom>
          <a:noFill/>
        </p:spPr>
        <p:txBody>
          <a:bodyPr wrap="square" rtlCol="0">
            <a:spAutoFit/>
          </a:bodyPr>
          <a:lstStyle/>
          <a:p>
            <a:pPr>
              <a:spcAft>
                <a:spcPts val="600"/>
              </a:spcAft>
            </a:pPr>
            <a:r>
              <a:rPr lang="en-US" dirty="0">
                <a:solidFill>
                  <a:schemeClr val="bg2">
                    <a:lumMod val="90000"/>
                  </a:schemeClr>
                </a:solidFill>
              </a:rPr>
              <a:t>Photo by: Wild Horizons/Universal Images Group via Getty Images</a:t>
            </a:r>
          </a:p>
        </p:txBody>
      </p:sp>
      <p:sp>
        <p:nvSpPr>
          <p:cNvPr id="10" name="TextBox 9">
            <a:extLst>
              <a:ext uri="{FF2B5EF4-FFF2-40B4-BE49-F238E27FC236}">
                <a16:creationId xmlns:a16="http://schemas.microsoft.com/office/drawing/2014/main" id="{E3309A02-2D93-9989-F790-6F72E59E5278}"/>
              </a:ext>
            </a:extLst>
          </p:cNvPr>
          <p:cNvSpPr txBox="1"/>
          <p:nvPr/>
        </p:nvSpPr>
        <p:spPr>
          <a:xfrm>
            <a:off x="9416955" y="272956"/>
            <a:ext cx="2942748" cy="623267"/>
          </a:xfrm>
          <a:prstGeom prst="rect">
            <a:avLst/>
          </a:prstGeom>
        </p:spPr>
        <p:txBody>
          <a:bodyPr vert="horz" lIns="91440" tIns="45720" rIns="91440" bIns="45720" rtlCol="0">
            <a:normAutofit fontScale="92500" lnSpcReduction="20000"/>
          </a:bodyPr>
          <a:lstStyle/>
          <a:p>
            <a:pPr>
              <a:lnSpc>
                <a:spcPct val="90000"/>
              </a:lnSpc>
              <a:spcBef>
                <a:spcPts val="1000"/>
              </a:spcBef>
            </a:pPr>
            <a:r>
              <a:rPr lang="en-US" sz="1600" kern="1200" dirty="0">
                <a:solidFill>
                  <a:schemeClr val="bg1">
                    <a:lumMod val="95000"/>
                  </a:schemeClr>
                </a:solidFill>
                <a:latin typeface="+mn-lt"/>
                <a:ea typeface="+mn-ea"/>
                <a:cs typeface="+mn-cs"/>
              </a:rPr>
              <a:t>Photo by: Jim West/UCG/Universal Images Group via Getty Images</a:t>
            </a:r>
          </a:p>
        </p:txBody>
      </p:sp>
    </p:spTree>
    <p:extLst>
      <p:ext uri="{BB962C8B-B14F-4D97-AF65-F5344CB8AC3E}">
        <p14:creationId xmlns:p14="http://schemas.microsoft.com/office/powerpoint/2010/main" val="39681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globe">
            <a:extLst>
              <a:ext uri="{FF2B5EF4-FFF2-40B4-BE49-F238E27FC236}">
                <a16:creationId xmlns:a16="http://schemas.microsoft.com/office/drawing/2014/main" id="{A776A7B2-E645-EFA3-CD41-3C48477AEB3D}"/>
              </a:ext>
            </a:extLst>
          </p:cNvPr>
          <p:cNvPicPr>
            <a:picLocks noChangeAspect="1"/>
          </p:cNvPicPr>
          <p:nvPr/>
        </p:nvPicPr>
        <p:blipFill>
          <a:blip r:embed="rId3">
            <a:extLst>
              <a:ext uri="{28A0092B-C50C-407E-A947-70E740481C1C}">
                <a14:useLocalDpi xmlns:a14="http://schemas.microsoft.com/office/drawing/2010/main" val="0"/>
              </a:ext>
            </a:extLst>
          </a:blip>
          <a:srcRect l="8118" r="7988"/>
          <a:stretch>
            <a:fillRect/>
          </a:stretch>
        </p:blipFill>
        <p:spPr>
          <a:xfrm>
            <a:off x="2519309"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134CEC-C311-4CD4-6759-31E18801A012}"/>
              </a:ext>
            </a:extLst>
          </p:cNvPr>
          <p:cNvSpPr>
            <a:spLocks noGrp="1"/>
          </p:cNvSpPr>
          <p:nvPr>
            <p:ph type="title"/>
          </p:nvPr>
        </p:nvSpPr>
        <p:spPr>
          <a:xfrm>
            <a:off x="838200" y="365125"/>
            <a:ext cx="5412475" cy="1899912"/>
          </a:xfrm>
        </p:spPr>
        <p:txBody>
          <a:bodyPr>
            <a:normAutofit/>
          </a:bodyPr>
          <a:lstStyle/>
          <a:p>
            <a:r>
              <a:rPr lang="en-US" sz="4000" dirty="0"/>
              <a:t>National and Global Issue with Local Control</a:t>
            </a:r>
          </a:p>
        </p:txBody>
      </p:sp>
      <p:sp>
        <p:nvSpPr>
          <p:cNvPr id="3" name="Content Placeholder 2">
            <a:extLst>
              <a:ext uri="{FF2B5EF4-FFF2-40B4-BE49-F238E27FC236}">
                <a16:creationId xmlns:a16="http://schemas.microsoft.com/office/drawing/2014/main" id="{901D8E93-5B99-FFF7-8B9B-4D7022FCD024}"/>
              </a:ext>
            </a:extLst>
          </p:cNvPr>
          <p:cNvSpPr>
            <a:spLocks noGrp="1"/>
          </p:cNvSpPr>
          <p:nvPr>
            <p:ph idx="1"/>
          </p:nvPr>
        </p:nvSpPr>
        <p:spPr>
          <a:xfrm>
            <a:off x="838200" y="2434201"/>
            <a:ext cx="4320654" cy="3742762"/>
          </a:xfrm>
        </p:spPr>
        <p:txBody>
          <a:bodyPr>
            <a:noAutofit/>
          </a:bodyPr>
          <a:lstStyle/>
          <a:p>
            <a:r>
              <a:rPr lang="en-US" dirty="0"/>
              <a:t>Global companies driving urgent growth</a:t>
            </a:r>
          </a:p>
          <a:p>
            <a:r>
              <a:rPr lang="en-US" dirty="0"/>
              <a:t>National push to advance AI capacity for global competitiveness</a:t>
            </a:r>
          </a:p>
        </p:txBody>
      </p:sp>
      <p:sp>
        <p:nvSpPr>
          <p:cNvPr id="4" name="TextBox 3">
            <a:extLst>
              <a:ext uri="{FF2B5EF4-FFF2-40B4-BE49-F238E27FC236}">
                <a16:creationId xmlns:a16="http://schemas.microsoft.com/office/drawing/2014/main" id="{2C5EB58E-0D79-6FB2-7365-870B86ADA6CA}"/>
              </a:ext>
            </a:extLst>
          </p:cNvPr>
          <p:cNvSpPr txBox="1"/>
          <p:nvPr/>
        </p:nvSpPr>
        <p:spPr>
          <a:xfrm>
            <a:off x="8502556" y="4546463"/>
            <a:ext cx="3730387" cy="2523768"/>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rPr>
              <a:t>Local control</a:t>
            </a:r>
          </a:p>
          <a:p>
            <a:pPr marL="800100" lvl="1" indent="-342900">
              <a:buFont typeface="Arial" panose="020B0604020202020204" pitchFamily="34" charset="0"/>
              <a:buChar char="•"/>
            </a:pPr>
            <a:r>
              <a:rPr lang="en-US" sz="2800" dirty="0">
                <a:solidFill>
                  <a:schemeClr val="bg1"/>
                </a:solidFill>
              </a:rPr>
              <a:t>Interconnection requests</a:t>
            </a:r>
          </a:p>
          <a:p>
            <a:pPr marL="800100" lvl="1" indent="-342900">
              <a:buFont typeface="Arial" panose="020B0604020202020204" pitchFamily="34" charset="0"/>
              <a:buChar char="•"/>
            </a:pPr>
            <a:r>
              <a:rPr lang="en-US" sz="2800" dirty="0">
                <a:solidFill>
                  <a:schemeClr val="bg1"/>
                </a:solidFill>
              </a:rPr>
              <a:t>Siting, Zoning</a:t>
            </a:r>
          </a:p>
          <a:p>
            <a:pPr marL="342900" indent="-342900">
              <a:buFont typeface="Arial" panose="020B0604020202020204" pitchFamily="34" charset="0"/>
              <a:buChar char="•"/>
            </a:pPr>
            <a:r>
              <a:rPr lang="en-US" sz="2800" dirty="0">
                <a:solidFill>
                  <a:schemeClr val="bg1"/>
                </a:solidFill>
              </a:rPr>
              <a:t>Local impacts</a:t>
            </a:r>
          </a:p>
          <a:p>
            <a:endParaRPr lang="en-US" dirty="0"/>
          </a:p>
        </p:txBody>
      </p:sp>
    </p:spTree>
    <p:extLst>
      <p:ext uri="{BB962C8B-B14F-4D97-AF65-F5344CB8AC3E}">
        <p14:creationId xmlns:p14="http://schemas.microsoft.com/office/powerpoint/2010/main" val="4279095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Columns outside supreme court building">
            <a:extLst>
              <a:ext uri="{FF2B5EF4-FFF2-40B4-BE49-F238E27FC236}">
                <a16:creationId xmlns:a16="http://schemas.microsoft.com/office/drawing/2014/main" id="{D721B7D6-0837-E7E4-1213-A3ACBFA361D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7205" r="35607" b="-2"/>
          <a:stretch>
            <a:fillRect/>
          </a:stretch>
        </p:blipFill>
        <p:spPr>
          <a:xfrm>
            <a:off x="2427019" y="-4174"/>
            <a:ext cx="4846882" cy="6856413"/>
          </a:xfrm>
          <a:custGeom>
            <a:avLst/>
            <a:gdLst/>
            <a:ahLst/>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2" name="Title 1">
            <a:extLst>
              <a:ext uri="{FF2B5EF4-FFF2-40B4-BE49-F238E27FC236}">
                <a16:creationId xmlns:a16="http://schemas.microsoft.com/office/drawing/2014/main" id="{E257971E-8946-F405-3995-7A9610B15B81}"/>
              </a:ext>
            </a:extLst>
          </p:cNvPr>
          <p:cNvSpPr>
            <a:spLocks noGrp="1"/>
          </p:cNvSpPr>
          <p:nvPr>
            <p:ph type="title"/>
          </p:nvPr>
        </p:nvSpPr>
        <p:spPr>
          <a:xfrm>
            <a:off x="276294" y="485773"/>
            <a:ext cx="2794451" cy="5719762"/>
          </a:xfrm>
        </p:spPr>
        <p:txBody>
          <a:bodyPr vert="horz" lIns="91440" tIns="45720" rIns="91440" bIns="45720" rtlCol="0" anchor="ctr">
            <a:normAutofit/>
          </a:bodyPr>
          <a:lstStyle/>
          <a:p>
            <a:r>
              <a:rPr lang="en-US" sz="3600" dirty="0"/>
              <a:t>How are local and state policymakers responding?</a:t>
            </a:r>
          </a:p>
        </p:txBody>
      </p:sp>
      <p:sp>
        <p:nvSpPr>
          <p:cNvPr id="6" name="Content Placeholder 5">
            <a:extLst>
              <a:ext uri="{FF2B5EF4-FFF2-40B4-BE49-F238E27FC236}">
                <a16:creationId xmlns:a16="http://schemas.microsoft.com/office/drawing/2014/main" id="{3B332FC6-9C50-4E3B-165A-9C77874056E0}"/>
              </a:ext>
            </a:extLst>
          </p:cNvPr>
          <p:cNvSpPr>
            <a:spLocks noGrp="1"/>
          </p:cNvSpPr>
          <p:nvPr>
            <p:ph sz="half" idx="2"/>
          </p:nvPr>
        </p:nvSpPr>
        <p:spPr>
          <a:xfrm>
            <a:off x="7158446" y="204716"/>
            <a:ext cx="5033553" cy="6569145"/>
          </a:xfrm>
        </p:spPr>
        <p:txBody>
          <a:bodyPr vert="horz" lIns="91440" tIns="45720" rIns="91440" bIns="45720" rtlCol="0" anchor="ctr">
            <a:normAutofit/>
          </a:bodyPr>
          <a:lstStyle/>
          <a:p>
            <a:r>
              <a:rPr lang="en-US" sz="2000" b="1" dirty="0"/>
              <a:t>Local</a:t>
            </a:r>
          </a:p>
          <a:p>
            <a:pPr lvl="1"/>
            <a:r>
              <a:rPr lang="en-US" sz="2000" dirty="0"/>
              <a:t>Shifting DC approvals from “by-right” zoning to “by-condition zoning” </a:t>
            </a:r>
          </a:p>
          <a:p>
            <a:pPr lvl="1"/>
            <a:r>
              <a:rPr lang="en-US" sz="2000" dirty="0"/>
              <a:t>Setting energy and water efficiency benchmarks and reporting via ordinance or CBA</a:t>
            </a:r>
          </a:p>
          <a:p>
            <a:pPr lvl="1"/>
            <a:r>
              <a:rPr lang="en-US" sz="2000" dirty="0"/>
              <a:t>Community benefits agreements regarding economic development</a:t>
            </a:r>
          </a:p>
          <a:p>
            <a:pPr lvl="1"/>
            <a:endParaRPr lang="en-US" sz="1800" dirty="0"/>
          </a:p>
          <a:p>
            <a:r>
              <a:rPr lang="en-US" sz="2000" b="1" dirty="0"/>
              <a:t>State</a:t>
            </a:r>
          </a:p>
          <a:p>
            <a:pPr lvl="1"/>
            <a:r>
              <a:rPr lang="en-US" sz="2000" dirty="0"/>
              <a:t>Tax structures, incentives tied to benchmarks or transparency</a:t>
            </a:r>
          </a:p>
          <a:p>
            <a:pPr lvl="1"/>
            <a:r>
              <a:rPr lang="en-US" sz="2000" dirty="0"/>
              <a:t>Environmental permitting and monitoring </a:t>
            </a:r>
          </a:p>
          <a:p>
            <a:pPr lvl="1"/>
            <a:r>
              <a:rPr lang="en-US" sz="2000" dirty="0"/>
              <a:t>Electricity rates, tariffs, PUC oversight</a:t>
            </a:r>
          </a:p>
          <a:p>
            <a:pPr lvl="1"/>
            <a:endParaRPr lang="en-US" sz="1800" dirty="0"/>
          </a:p>
          <a:p>
            <a:endParaRPr lang="en-US" sz="1800" dirty="0"/>
          </a:p>
        </p:txBody>
      </p:sp>
    </p:spTree>
    <p:extLst>
      <p:ext uri="{BB962C8B-B14F-4D97-AF65-F5344CB8AC3E}">
        <p14:creationId xmlns:p14="http://schemas.microsoft.com/office/powerpoint/2010/main" val="44869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ain inside a lightbulb concept">
            <a:extLst>
              <a:ext uri="{FF2B5EF4-FFF2-40B4-BE49-F238E27FC236}">
                <a16:creationId xmlns:a16="http://schemas.microsoft.com/office/drawing/2014/main" id="{BA55FA4B-815A-8B92-C555-710230375A50}"/>
              </a:ext>
            </a:extLst>
          </p:cNvPr>
          <p:cNvPicPr>
            <a:picLocks noChangeAspect="1"/>
          </p:cNvPicPr>
          <p:nvPr/>
        </p:nvPicPr>
        <p:blipFill>
          <a:blip r:embed="rId3">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A140C5-7EE6-C455-5DF8-09E0D3D5BD23}"/>
              </a:ext>
            </a:extLst>
          </p:cNvPr>
          <p:cNvSpPr>
            <a:spLocks noGrp="1"/>
          </p:cNvSpPr>
          <p:nvPr>
            <p:ph type="title"/>
          </p:nvPr>
        </p:nvSpPr>
        <p:spPr>
          <a:xfrm>
            <a:off x="838200" y="-126196"/>
            <a:ext cx="3822189" cy="1899912"/>
          </a:xfrm>
        </p:spPr>
        <p:txBody>
          <a:bodyPr>
            <a:normAutofit/>
          </a:bodyPr>
          <a:lstStyle/>
          <a:p>
            <a:r>
              <a:rPr lang="en-US" sz="4000" dirty="0"/>
              <a:t>Solutions?	</a:t>
            </a:r>
          </a:p>
        </p:txBody>
      </p:sp>
      <p:sp>
        <p:nvSpPr>
          <p:cNvPr id="3" name="Content Placeholder 2">
            <a:extLst>
              <a:ext uri="{FF2B5EF4-FFF2-40B4-BE49-F238E27FC236}">
                <a16:creationId xmlns:a16="http://schemas.microsoft.com/office/drawing/2014/main" id="{192FF662-3DB6-E4F5-7628-1F24DF85D3E1}"/>
              </a:ext>
            </a:extLst>
          </p:cNvPr>
          <p:cNvSpPr>
            <a:spLocks noGrp="1"/>
          </p:cNvSpPr>
          <p:nvPr>
            <p:ph idx="1"/>
          </p:nvPr>
        </p:nvSpPr>
        <p:spPr>
          <a:xfrm>
            <a:off x="838200" y="1296532"/>
            <a:ext cx="6395113" cy="4552879"/>
          </a:xfrm>
        </p:spPr>
        <p:txBody>
          <a:bodyPr>
            <a:noAutofit/>
          </a:bodyPr>
          <a:lstStyle/>
          <a:p>
            <a:r>
              <a:rPr lang="en-US" sz="1800" u="sng" dirty="0"/>
              <a:t>Technical</a:t>
            </a:r>
          </a:p>
          <a:p>
            <a:pPr lvl="1"/>
            <a:r>
              <a:rPr lang="en-US" sz="1800" dirty="0"/>
              <a:t>AI sustainability standards (IEEE)</a:t>
            </a:r>
          </a:p>
          <a:p>
            <a:pPr lvl="1"/>
            <a:r>
              <a:rPr lang="en-US" sz="1800" dirty="0"/>
              <a:t>Energy efficiency best practices for data centers (NREL)</a:t>
            </a:r>
          </a:p>
          <a:p>
            <a:pPr lvl="1"/>
            <a:r>
              <a:rPr lang="en-US" sz="1800" dirty="0"/>
              <a:t>Water-smart cooling, water reuse (EPA)</a:t>
            </a:r>
          </a:p>
          <a:p>
            <a:pPr lvl="1"/>
            <a:r>
              <a:rPr lang="en-US" sz="1800" dirty="0"/>
              <a:t>Co-location with renewable energy and battery backup (within reason)</a:t>
            </a:r>
          </a:p>
          <a:p>
            <a:pPr lvl="1"/>
            <a:r>
              <a:rPr lang="en-US" sz="1800" dirty="0"/>
              <a:t>Informed location choices</a:t>
            </a:r>
          </a:p>
          <a:p>
            <a:r>
              <a:rPr lang="en-US" sz="1800" u="sng" dirty="0"/>
              <a:t>Policy</a:t>
            </a:r>
          </a:p>
          <a:p>
            <a:pPr lvl="1"/>
            <a:r>
              <a:rPr lang="en-US" sz="1800" b="1" dirty="0"/>
              <a:t>Rebalance  information asymmetries </a:t>
            </a:r>
          </a:p>
          <a:p>
            <a:pPr lvl="1"/>
            <a:r>
              <a:rPr lang="en-US" sz="1800" dirty="0"/>
              <a:t>Requires transparency—water too!</a:t>
            </a:r>
          </a:p>
          <a:p>
            <a:pPr lvl="1"/>
            <a:r>
              <a:rPr lang="en-US" sz="1800" dirty="0"/>
              <a:t>Zoning and Permitting, ordinances tied to efficiency benchmarks, jobs, transparency</a:t>
            </a:r>
          </a:p>
          <a:p>
            <a:pPr lvl="1"/>
            <a:r>
              <a:rPr lang="en-US" sz="1800" dirty="0"/>
              <a:t>Enforcement of environmental regs</a:t>
            </a:r>
          </a:p>
          <a:p>
            <a:pPr lvl="1"/>
            <a:r>
              <a:rPr lang="en-US" sz="1800" dirty="0"/>
              <a:t>Early community engagement , CBAs</a:t>
            </a:r>
          </a:p>
          <a:p>
            <a:pPr lvl="1"/>
            <a:r>
              <a:rPr lang="en-US" sz="1800" dirty="0"/>
              <a:t>Tax policy</a:t>
            </a:r>
          </a:p>
          <a:p>
            <a:pPr lvl="1"/>
            <a:r>
              <a:rPr lang="en-US" sz="1800" dirty="0"/>
              <a:t>Who pays for grid build out? Water buildout and treatment?</a:t>
            </a:r>
          </a:p>
        </p:txBody>
      </p:sp>
    </p:spTree>
    <p:extLst>
      <p:ext uri="{BB962C8B-B14F-4D97-AF65-F5344CB8AC3E}">
        <p14:creationId xmlns:p14="http://schemas.microsoft.com/office/powerpoint/2010/main" val="14019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8E54285B-26B0-DF28-0BBE-795C1C298630}"/>
              </a:ext>
            </a:extLst>
          </p:cNvPr>
          <p:cNvSpPr/>
          <p:nvPr/>
        </p:nvSpPr>
        <p:spPr>
          <a:xfrm rot="16200000">
            <a:off x="8659505" y="3325504"/>
            <a:ext cx="3375546" cy="3689445"/>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36331-C358-F115-94A6-57B1205A7A54}"/>
              </a:ext>
            </a:extLst>
          </p:cNvPr>
          <p:cNvSpPr>
            <a:spLocks noGrp="1"/>
          </p:cNvSpPr>
          <p:nvPr>
            <p:ph type="title"/>
          </p:nvPr>
        </p:nvSpPr>
        <p:spPr>
          <a:xfrm>
            <a:off x="5573973" y="387687"/>
            <a:ext cx="6618027" cy="1325563"/>
          </a:xfrm>
        </p:spPr>
        <p:txBody>
          <a:bodyPr>
            <a:normAutofit fontScale="90000"/>
          </a:bodyPr>
          <a:lstStyle/>
          <a:p>
            <a:pPr algn="ctr"/>
            <a:r>
              <a:rPr lang="en-US" dirty="0"/>
              <a:t>Key Questions to Ask When Considering Data Centers in Your Community</a:t>
            </a:r>
          </a:p>
        </p:txBody>
      </p:sp>
      <p:pic>
        <p:nvPicPr>
          <p:cNvPr id="6" name="Content Placeholder 5">
            <a:extLst>
              <a:ext uri="{FF2B5EF4-FFF2-40B4-BE49-F238E27FC236}">
                <a16:creationId xmlns:a16="http://schemas.microsoft.com/office/drawing/2014/main" id="{067005CA-CE10-7A06-515A-ED11EA1074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773" y="117410"/>
            <a:ext cx="5117911" cy="6623180"/>
          </a:xfrm>
          <a:prstGeom prst="rect">
            <a:avLst/>
          </a:prstGeom>
        </p:spPr>
      </p:pic>
      <p:pic>
        <p:nvPicPr>
          <p:cNvPr id="8" name="Picture 7">
            <a:extLst>
              <a:ext uri="{FF2B5EF4-FFF2-40B4-BE49-F238E27FC236}">
                <a16:creationId xmlns:a16="http://schemas.microsoft.com/office/drawing/2014/main" id="{14B283E4-F754-0A16-3375-94086C9C8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094" y="1972555"/>
            <a:ext cx="4210334" cy="4210334"/>
          </a:xfrm>
          <a:prstGeom prst="rect">
            <a:avLst/>
          </a:prstGeom>
        </p:spPr>
      </p:pic>
    </p:spTree>
    <p:extLst>
      <p:ext uri="{BB962C8B-B14F-4D97-AF65-F5344CB8AC3E}">
        <p14:creationId xmlns:p14="http://schemas.microsoft.com/office/powerpoint/2010/main" val="3765254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667D-F758-6B96-3488-11B9631A743C}"/>
            </a:ext>
          </a:extLst>
        </p:cNvPr>
        <p:cNvGrpSpPr/>
        <p:nvPr/>
      </p:nvGrpSpPr>
      <p:grpSpPr>
        <a:xfrm>
          <a:off x="0" y="0"/>
          <a:ext cx="0" cy="0"/>
          <a:chOff x="0" y="0"/>
          <a:chExt cx="0" cy="0"/>
        </a:xfrm>
      </p:grpSpPr>
      <p:pic>
        <p:nvPicPr>
          <p:cNvPr id="3" name="Picture 2" descr="Data center interior">
            <a:extLst>
              <a:ext uri="{FF2B5EF4-FFF2-40B4-BE49-F238E27FC236}">
                <a16:creationId xmlns:a16="http://schemas.microsoft.com/office/drawing/2014/main" id="{2CCFE6A8-1D6D-4966-B671-7FA7F7696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06" y="4782"/>
            <a:ext cx="12192000" cy="6858000"/>
          </a:xfrm>
          <a:prstGeom prst="rect">
            <a:avLst/>
          </a:prstGeom>
        </p:spPr>
      </p:pic>
      <p:sp>
        <p:nvSpPr>
          <p:cNvPr id="6" name="Parallelogram 5">
            <a:extLst>
              <a:ext uri="{FF2B5EF4-FFF2-40B4-BE49-F238E27FC236}">
                <a16:creationId xmlns:a16="http://schemas.microsoft.com/office/drawing/2014/main" id="{43D6139F-E3EA-D4B0-58A0-6496C717C737}"/>
              </a:ext>
            </a:extLst>
          </p:cNvPr>
          <p:cNvSpPr/>
          <p:nvPr/>
        </p:nvSpPr>
        <p:spPr>
          <a:xfrm rot="10800000" flipH="1">
            <a:off x="2186693" y="-3589"/>
            <a:ext cx="11586730" cy="6858001"/>
          </a:xfrm>
          <a:prstGeom prst="parallelogram">
            <a:avLst/>
          </a:prstGeom>
          <a:solidFill>
            <a:srgbClr val="0070C0">
              <a:alpha val="97000"/>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7" name="Parallelogram 6">
            <a:extLst>
              <a:ext uri="{FF2B5EF4-FFF2-40B4-BE49-F238E27FC236}">
                <a16:creationId xmlns:a16="http://schemas.microsoft.com/office/drawing/2014/main" id="{E615DEFF-D140-237F-08C4-ECA086668D53}"/>
              </a:ext>
            </a:extLst>
          </p:cNvPr>
          <p:cNvSpPr/>
          <p:nvPr/>
        </p:nvSpPr>
        <p:spPr>
          <a:xfrm flipH="1">
            <a:off x="3454124" y="5112720"/>
            <a:ext cx="9419163" cy="1425039"/>
          </a:xfrm>
          <a:prstGeom prst="parallelogram">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E5D0BB9B-AB3F-A81E-F379-809D2D64E97C}"/>
              </a:ext>
            </a:extLst>
          </p:cNvPr>
          <p:cNvSpPr txBox="1"/>
          <p:nvPr/>
        </p:nvSpPr>
        <p:spPr>
          <a:xfrm>
            <a:off x="3648454" y="645138"/>
            <a:ext cx="2973891" cy="760978"/>
          </a:xfrm>
          <a:prstGeom prst="rect">
            <a:avLst/>
          </a:prstGeom>
          <a:noFill/>
        </p:spPr>
        <p:txBody>
          <a:bodyPr wrap="none" rtlCol="0">
            <a:spAutoFit/>
          </a:bodyPr>
          <a:lstStyle/>
          <a:p>
            <a:r>
              <a:rPr lang="en-US" sz="4345" b="1" dirty="0">
                <a:solidFill>
                  <a:schemeClr val="bg1"/>
                </a:solidFill>
                <a:effectLst>
                  <a:outerShdw blurRad="38100" dist="38100" dir="2700000" algn="tl">
                    <a:srgbClr val="000000">
                      <a:alpha val="43137"/>
                    </a:srgbClr>
                  </a:outerShdw>
                </a:effectLst>
                <a:latin typeface="DengXian" panose="020B0503020204020204" pitchFamily="2" charset="-122"/>
                <a:ea typeface="DengXian" panose="020B0503020204020204" pitchFamily="2" charset="-122"/>
              </a:rPr>
              <a:t>Thank you </a:t>
            </a:r>
          </a:p>
        </p:txBody>
      </p:sp>
      <p:sp>
        <p:nvSpPr>
          <p:cNvPr id="13" name="TextBox 12">
            <a:extLst>
              <a:ext uri="{FF2B5EF4-FFF2-40B4-BE49-F238E27FC236}">
                <a16:creationId xmlns:a16="http://schemas.microsoft.com/office/drawing/2014/main" id="{7A882DB6-897A-D63D-E86D-6AA3758441B7}"/>
              </a:ext>
            </a:extLst>
          </p:cNvPr>
          <p:cNvSpPr txBox="1"/>
          <p:nvPr/>
        </p:nvSpPr>
        <p:spPr>
          <a:xfrm>
            <a:off x="3648454" y="1638299"/>
            <a:ext cx="8115920" cy="3010055"/>
          </a:xfrm>
          <a:prstGeom prst="rect">
            <a:avLst/>
          </a:prstGeom>
          <a:noFill/>
        </p:spPr>
        <p:txBody>
          <a:bodyPr wrap="square" rtlCol="0">
            <a:spAutoFit/>
          </a:bodyPr>
          <a:lstStyle/>
          <a:p>
            <a:endParaRPr lang="en-US" sz="3160" b="1" dirty="0">
              <a:solidFill>
                <a:schemeClr val="bg1"/>
              </a:solidFill>
              <a:latin typeface="DengXian" panose="020B0503020204020204" pitchFamily="2" charset="-122"/>
              <a:ea typeface="DengXian" panose="020B0503020204020204" pitchFamily="2" charset="-122"/>
            </a:endParaRPr>
          </a:p>
          <a:p>
            <a:r>
              <a:rPr lang="en-US" sz="3160" b="1" dirty="0">
                <a:solidFill>
                  <a:schemeClr val="bg1"/>
                </a:solidFill>
                <a:latin typeface="DengXian" panose="020B0503020204020204" pitchFamily="2" charset="-122"/>
                <a:ea typeface="DengXian" panose="020B0503020204020204" pitchFamily="2" charset="-122"/>
              </a:rPr>
              <a:t>Kate Stoll, Project Director</a:t>
            </a:r>
          </a:p>
          <a:p>
            <a:r>
              <a:rPr lang="en-US" sz="3160" b="1" dirty="0">
                <a:solidFill>
                  <a:schemeClr val="bg1"/>
                </a:solidFill>
                <a:latin typeface="DengXian" panose="020B0503020204020204" pitchFamily="2" charset="-122"/>
                <a:ea typeface="DengXian" panose="020B0503020204020204" pitchFamily="2" charset="-122"/>
              </a:rPr>
              <a:t>AAAS Center for Scientific Evidence in Public Issues (EPI Center)</a:t>
            </a:r>
          </a:p>
          <a:p>
            <a:endParaRPr lang="en-US" sz="3160" b="1" dirty="0">
              <a:solidFill>
                <a:schemeClr val="bg1"/>
              </a:solidFill>
              <a:latin typeface="DengXian" panose="020B0503020204020204" pitchFamily="2" charset="-122"/>
              <a:ea typeface="DengXian" panose="020B0503020204020204" pitchFamily="2" charset="-122"/>
            </a:endParaRPr>
          </a:p>
          <a:p>
            <a:r>
              <a:rPr lang="en-US" sz="3160" b="1" dirty="0">
                <a:solidFill>
                  <a:schemeClr val="bg1"/>
                </a:solidFill>
                <a:latin typeface="DengXian" panose="020B0503020204020204" pitchFamily="2" charset="-122"/>
                <a:ea typeface="DengXian" panose="020B0503020204020204" pitchFamily="2" charset="-122"/>
              </a:rPr>
              <a:t>kstoll@aaas.org</a:t>
            </a:r>
          </a:p>
        </p:txBody>
      </p:sp>
      <p:pic>
        <p:nvPicPr>
          <p:cNvPr id="17" name="Picture 16" descr="A close up of a sign&#10;&#10;AI-generated content may be incorrect.">
            <a:extLst>
              <a:ext uri="{FF2B5EF4-FFF2-40B4-BE49-F238E27FC236}">
                <a16:creationId xmlns:a16="http://schemas.microsoft.com/office/drawing/2014/main" id="{2998C0C4-B2C8-E762-A5B0-0FBED9EFD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786" y="5232203"/>
            <a:ext cx="3138827" cy="1313928"/>
          </a:xfrm>
          <a:prstGeom prst="rect">
            <a:avLst/>
          </a:prstGeom>
        </p:spPr>
      </p:pic>
    </p:spTree>
    <p:extLst>
      <p:ext uri="{BB962C8B-B14F-4D97-AF65-F5344CB8AC3E}">
        <p14:creationId xmlns:p14="http://schemas.microsoft.com/office/powerpoint/2010/main" val="2559939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BE649-AD53-1A83-4B9F-B68FC975031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Select Resources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70F28D-1452-A16C-A728-5D1792199AA2}"/>
              </a:ext>
            </a:extLst>
          </p:cNvPr>
          <p:cNvSpPr>
            <a:spLocks noGrp="1"/>
          </p:cNvSpPr>
          <p:nvPr>
            <p:ph idx="1"/>
          </p:nvPr>
        </p:nvSpPr>
        <p:spPr>
          <a:xfrm>
            <a:off x="1155548" y="2217343"/>
            <a:ext cx="9880893" cy="4369750"/>
          </a:xfrm>
        </p:spPr>
        <p:txBody>
          <a:bodyPr>
            <a:normAutofit/>
          </a:bodyPr>
          <a:lstStyle/>
          <a:p>
            <a:r>
              <a:rPr lang="en-US" sz="2200" dirty="0"/>
              <a:t>Data Center FAQs by UVA Cooper Center </a:t>
            </a:r>
            <a:r>
              <a:rPr lang="en-US" sz="2200" dirty="0">
                <a:hlinkClick r:id="rId3"/>
              </a:rPr>
              <a:t>https://www.coopercenter.org/GLDC-faqs</a:t>
            </a:r>
            <a:endParaRPr lang="en-US" sz="2200" dirty="0"/>
          </a:p>
          <a:p>
            <a:r>
              <a:rPr lang="en-US" sz="2200" dirty="0"/>
              <a:t>Ferreira, J. et al. (Jan. 2025) “Economic, Fiscal and Energy-related Impacts of Data Centers in the Great Lakes Region” </a:t>
            </a:r>
            <a:r>
              <a:rPr lang="en-US" sz="2200" u="sng" dirty="0">
                <a:hlinkClick r:id="rId4"/>
              </a:rPr>
              <a:t>https://www.coopercenter.org/data-centers-great-lakes</a:t>
            </a:r>
            <a:endParaRPr lang="en-US" sz="2200" dirty="0"/>
          </a:p>
          <a:p>
            <a:r>
              <a:rPr lang="en-US" sz="2200" dirty="0"/>
              <a:t>Li, P. et al. (2025). Making AI Less “Thirsty”: Uncovering and Addressing the Secret Water Footprint of AI Models. Communications of the ACM, 68(7), 54 – 61. </a:t>
            </a:r>
            <a:r>
              <a:rPr lang="en-US" sz="2200" dirty="0">
                <a:hlinkClick r:id="rId5"/>
              </a:rPr>
              <a:t>https://dl.acm.org/doi/10.1145/3724499</a:t>
            </a:r>
            <a:r>
              <a:rPr lang="en-US" sz="2200" dirty="0"/>
              <a:t>.</a:t>
            </a:r>
          </a:p>
          <a:p>
            <a:r>
              <a:rPr lang="en-US" sz="2200" dirty="0"/>
              <a:t>Ren. S, and Wierman, A. Mitigating the Public Health Impacts of Data Centers. Harvard Business Review. Nov. 5, 2025.   </a:t>
            </a:r>
            <a:r>
              <a:rPr lang="en-US" sz="2200" u="sng" dirty="0">
                <a:hlinkClick r:id="rId6"/>
              </a:rPr>
              <a:t>https://hbr.org/2025/11/mitigating-the-public-health-impacts-of-ai-data-centers</a:t>
            </a:r>
            <a:r>
              <a:rPr lang="en-US" sz="2200" dirty="0"/>
              <a:t> </a:t>
            </a:r>
          </a:p>
          <a:p>
            <a:r>
              <a:rPr lang="en-US" sz="2200" dirty="0"/>
              <a:t>AAAS EPI Center </a:t>
            </a:r>
            <a:r>
              <a:rPr lang="en-US" sz="2200" dirty="0">
                <a:hlinkClick r:id="rId7"/>
              </a:rPr>
              <a:t>https://www.aaas.org/programs/epi-center/datacenters</a:t>
            </a:r>
            <a:r>
              <a:rPr lang="en-US" sz="2200" dirty="0"/>
              <a:t> </a:t>
            </a:r>
          </a:p>
          <a:p>
            <a:endParaRPr lang="en-US" sz="2200" dirty="0"/>
          </a:p>
          <a:p>
            <a:endParaRPr lang="en-US" sz="2200" dirty="0"/>
          </a:p>
        </p:txBody>
      </p:sp>
    </p:spTree>
    <p:extLst>
      <p:ext uri="{BB962C8B-B14F-4D97-AF65-F5344CB8AC3E}">
        <p14:creationId xmlns:p14="http://schemas.microsoft.com/office/powerpoint/2010/main" val="338549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3845-A866-490D-3765-D8633558D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7B0E7-5C1C-E3F5-EAC5-09408AF48A32}"/>
              </a:ext>
            </a:extLst>
          </p:cNvPr>
          <p:cNvSpPr>
            <a:spLocks noGrp="1"/>
          </p:cNvSpPr>
          <p:nvPr>
            <p:ph type="title"/>
          </p:nvPr>
        </p:nvSpPr>
        <p:spPr>
          <a:xfrm>
            <a:off x="172507" y="300574"/>
            <a:ext cx="11422915" cy="1244219"/>
          </a:xfrm>
        </p:spPr>
        <p:txBody>
          <a:bodyPr>
            <a:normAutofit fontScale="90000"/>
          </a:bodyPr>
          <a:lstStyle/>
          <a:p>
            <a:r>
              <a:rPr lang="en-US" sz="4200" dirty="0">
                <a:solidFill>
                  <a:schemeClr val="accent1">
                    <a:lumMod val="75000"/>
                  </a:schemeClr>
                </a:solidFill>
              </a:rPr>
              <a:t>World’s largest multidisciplinary science society dedicated to advancing science, serving society</a:t>
            </a:r>
          </a:p>
        </p:txBody>
      </p:sp>
      <p:pic>
        <p:nvPicPr>
          <p:cNvPr id="6" name="Picture 5">
            <a:extLst>
              <a:ext uri="{FF2B5EF4-FFF2-40B4-BE49-F238E27FC236}">
                <a16:creationId xmlns:a16="http://schemas.microsoft.com/office/drawing/2014/main" id="{6C47FBE8-76AE-2CB1-9BD5-87FECB85B6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 y="1609344"/>
            <a:ext cx="12252960" cy="4798905"/>
          </a:xfrm>
          <a:prstGeom prst="rect">
            <a:avLst/>
          </a:prstGeom>
        </p:spPr>
      </p:pic>
      <p:sp>
        <p:nvSpPr>
          <p:cNvPr id="7" name="Title 2">
            <a:extLst>
              <a:ext uri="{FF2B5EF4-FFF2-40B4-BE49-F238E27FC236}">
                <a16:creationId xmlns:a16="http://schemas.microsoft.com/office/drawing/2014/main" id="{C454A75F-6CB5-9AB4-327F-D77AB1470148}"/>
              </a:ext>
            </a:extLst>
          </p:cNvPr>
          <p:cNvSpPr txBox="1">
            <a:spLocks/>
          </p:cNvSpPr>
          <p:nvPr/>
        </p:nvSpPr>
        <p:spPr>
          <a:xfrm>
            <a:off x="-121882" y="4428133"/>
            <a:ext cx="3739802" cy="1100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a:lstStyle>
          <a:p>
            <a:pPr algn="ctr"/>
            <a:r>
              <a:rPr lang="en-US" sz="7500">
                <a:solidFill>
                  <a:schemeClr val="bg1"/>
                </a:solidFill>
              </a:rPr>
              <a:t>100K</a:t>
            </a:r>
          </a:p>
        </p:txBody>
      </p:sp>
      <p:sp>
        <p:nvSpPr>
          <p:cNvPr id="8" name="Text Placeholder 3">
            <a:extLst>
              <a:ext uri="{FF2B5EF4-FFF2-40B4-BE49-F238E27FC236}">
                <a16:creationId xmlns:a16="http://schemas.microsoft.com/office/drawing/2014/main" id="{0F92AC54-EDE2-35EA-8A45-90E8F1339E07}"/>
              </a:ext>
            </a:extLst>
          </p:cNvPr>
          <p:cNvSpPr txBox="1">
            <a:spLocks/>
          </p:cNvSpPr>
          <p:nvPr/>
        </p:nvSpPr>
        <p:spPr>
          <a:xfrm>
            <a:off x="25964" y="5452388"/>
            <a:ext cx="3444111" cy="429920"/>
          </a:xfrm>
          <a:prstGeom prst="rect">
            <a:avLst/>
          </a:prstGeom>
        </p:spPr>
        <p:txBody>
          <a:bodyPr lIns="0" tIns="0" rIns="0" bIns="0"/>
          <a:lstStyle>
            <a:lvl1pPr marL="457200" marR="0" indent="-457200" algn="l" defTabSz="914400" rtl="0" eaLnBrk="1" fontAlgn="auto" latinLnBrk="0" hangingPunct="1">
              <a:lnSpc>
                <a:spcPct val="90000"/>
              </a:lnSpc>
              <a:spcBef>
                <a:spcPts val="1000"/>
              </a:spcBef>
              <a:spcAft>
                <a:spcPts val="0"/>
              </a:spcAft>
              <a:buClr>
                <a:schemeClr val="accent1"/>
              </a:buClr>
              <a:buSzTx/>
              <a:buFontTx/>
              <a:buBlip>
                <a:blip r:embed="rId4"/>
              </a:buBlip>
              <a:tabLst/>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Tx/>
              <a:buNone/>
              <a:tabLst>
                <a:tab pos="2743200" algn="l"/>
              </a:tabLst>
            </a:pPr>
            <a:r>
              <a:rPr lang="en-US" b="1">
                <a:solidFill>
                  <a:schemeClr val="bg1"/>
                </a:solidFill>
              </a:rPr>
              <a:t>Members</a:t>
            </a:r>
          </a:p>
        </p:txBody>
      </p:sp>
      <p:sp>
        <p:nvSpPr>
          <p:cNvPr id="9" name="Title 2">
            <a:extLst>
              <a:ext uri="{FF2B5EF4-FFF2-40B4-BE49-F238E27FC236}">
                <a16:creationId xmlns:a16="http://schemas.microsoft.com/office/drawing/2014/main" id="{037FDF5B-827C-83F8-EC85-43AF6F7202D8}"/>
              </a:ext>
            </a:extLst>
          </p:cNvPr>
          <p:cNvSpPr txBox="1">
            <a:spLocks/>
          </p:cNvSpPr>
          <p:nvPr/>
        </p:nvSpPr>
        <p:spPr>
          <a:xfrm>
            <a:off x="4863548" y="4428132"/>
            <a:ext cx="2040835" cy="1100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a:lstStyle>
          <a:p>
            <a:pPr algn="ctr"/>
            <a:r>
              <a:rPr lang="en-US" sz="7500">
                <a:solidFill>
                  <a:schemeClr val="bg1"/>
                </a:solidFill>
              </a:rPr>
              <a:t>90+</a:t>
            </a:r>
          </a:p>
        </p:txBody>
      </p:sp>
      <p:sp>
        <p:nvSpPr>
          <p:cNvPr id="10" name="Text Placeholder 3">
            <a:extLst>
              <a:ext uri="{FF2B5EF4-FFF2-40B4-BE49-F238E27FC236}">
                <a16:creationId xmlns:a16="http://schemas.microsoft.com/office/drawing/2014/main" id="{8FBA2063-AF20-164D-A448-CD31B45E68E8}"/>
              </a:ext>
            </a:extLst>
          </p:cNvPr>
          <p:cNvSpPr txBox="1">
            <a:spLocks/>
          </p:cNvSpPr>
          <p:nvPr/>
        </p:nvSpPr>
        <p:spPr>
          <a:xfrm>
            <a:off x="4130969" y="5452388"/>
            <a:ext cx="3436788" cy="417410"/>
          </a:xfrm>
          <a:prstGeom prst="rect">
            <a:avLst/>
          </a:prstGeom>
        </p:spPr>
        <p:txBody>
          <a:bodyPr lIns="0" tIns="0" rIns="0" bIns="0"/>
          <a:lstStyle>
            <a:lvl1pPr marL="457200" marR="0" indent="-457200" algn="l" defTabSz="914400" rtl="0" eaLnBrk="1" fontAlgn="auto" latinLnBrk="0" hangingPunct="1">
              <a:lnSpc>
                <a:spcPct val="90000"/>
              </a:lnSpc>
              <a:spcBef>
                <a:spcPts val="1000"/>
              </a:spcBef>
              <a:spcAft>
                <a:spcPts val="0"/>
              </a:spcAft>
              <a:buClr>
                <a:schemeClr val="accent1"/>
              </a:buClr>
              <a:buSzTx/>
              <a:buFontTx/>
              <a:buBlip>
                <a:blip r:embed="rId4"/>
              </a:buBlip>
              <a:tabLst/>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Tx/>
              <a:buNone/>
              <a:tabLst>
                <a:tab pos="2743200" algn="l"/>
              </a:tabLst>
            </a:pPr>
            <a:r>
              <a:rPr lang="en-US" b="1">
                <a:solidFill>
                  <a:schemeClr val="bg1"/>
                </a:solidFill>
              </a:rPr>
              <a:t>Countries</a:t>
            </a:r>
          </a:p>
        </p:txBody>
      </p:sp>
      <p:sp>
        <p:nvSpPr>
          <p:cNvPr id="11" name="Title 2">
            <a:extLst>
              <a:ext uri="{FF2B5EF4-FFF2-40B4-BE49-F238E27FC236}">
                <a16:creationId xmlns:a16="http://schemas.microsoft.com/office/drawing/2014/main" id="{26D623E7-DE87-1F89-6EB3-201FF0773DAB}"/>
              </a:ext>
            </a:extLst>
          </p:cNvPr>
          <p:cNvSpPr txBox="1">
            <a:spLocks/>
          </p:cNvSpPr>
          <p:nvPr/>
        </p:nvSpPr>
        <p:spPr>
          <a:xfrm>
            <a:off x="9366618" y="4428131"/>
            <a:ext cx="1799029" cy="1100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a:lstStyle>
          <a:p>
            <a:pPr algn="ctr"/>
            <a:r>
              <a:rPr lang="en-US" sz="7500">
                <a:solidFill>
                  <a:schemeClr val="bg1"/>
                </a:solidFill>
              </a:rPr>
              <a:t>250</a:t>
            </a:r>
          </a:p>
        </p:txBody>
      </p:sp>
      <p:sp>
        <p:nvSpPr>
          <p:cNvPr id="12" name="Text Placeholder 3">
            <a:extLst>
              <a:ext uri="{FF2B5EF4-FFF2-40B4-BE49-F238E27FC236}">
                <a16:creationId xmlns:a16="http://schemas.microsoft.com/office/drawing/2014/main" id="{1842DD69-50F6-636A-BF2B-0EEDCC864C20}"/>
              </a:ext>
            </a:extLst>
          </p:cNvPr>
          <p:cNvSpPr txBox="1">
            <a:spLocks/>
          </p:cNvSpPr>
          <p:nvPr/>
        </p:nvSpPr>
        <p:spPr>
          <a:xfrm>
            <a:off x="8546699" y="5452388"/>
            <a:ext cx="3438866" cy="417410"/>
          </a:xfrm>
          <a:prstGeom prst="rect">
            <a:avLst/>
          </a:prstGeom>
          <a:noFill/>
        </p:spPr>
        <p:txBody>
          <a:bodyPr lIns="0" tIns="0" rIns="0" bIns="0"/>
          <a:lstStyle>
            <a:lvl1pPr marL="457200" marR="0" indent="-457200" algn="l" defTabSz="914400" rtl="0" eaLnBrk="1" fontAlgn="auto" latinLnBrk="0" hangingPunct="1">
              <a:lnSpc>
                <a:spcPct val="90000"/>
              </a:lnSpc>
              <a:spcBef>
                <a:spcPts val="1000"/>
              </a:spcBef>
              <a:spcAft>
                <a:spcPts val="0"/>
              </a:spcAft>
              <a:buClr>
                <a:schemeClr val="accent1"/>
              </a:buClr>
              <a:buSzTx/>
              <a:buFontTx/>
              <a:buBlip>
                <a:blip r:embed="rId4"/>
              </a:buBlip>
              <a:tabLst/>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Tx/>
              <a:buNone/>
              <a:tabLst>
                <a:tab pos="2743200" algn="l"/>
              </a:tabLst>
            </a:pPr>
            <a:r>
              <a:rPr lang="en-US" b="1">
                <a:solidFill>
                  <a:schemeClr val="bg1"/>
                </a:solidFill>
              </a:rPr>
              <a:t>Affiliate organizations</a:t>
            </a:r>
          </a:p>
        </p:txBody>
      </p:sp>
      <p:pic>
        <p:nvPicPr>
          <p:cNvPr id="1026" name="Picture 2" descr="A black and white logo&#10;&#10;Description automatically generated with low confidence">
            <a:extLst>
              <a:ext uri="{FF2B5EF4-FFF2-40B4-BE49-F238E27FC236}">
                <a16:creationId xmlns:a16="http://schemas.microsoft.com/office/drawing/2014/main" id="{79889C5F-73B9-784C-F2C8-E00011A47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07" y="1788052"/>
            <a:ext cx="4691041" cy="219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619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73B574E-2065-46BD-A83D-DB1B52AF1775}"/>
              </a:ext>
            </a:extLst>
          </p:cNvPr>
          <p:cNvGrpSpPr/>
          <p:nvPr/>
        </p:nvGrpSpPr>
        <p:grpSpPr>
          <a:xfrm>
            <a:off x="9387840" y="3587179"/>
            <a:ext cx="2286000" cy="2041712"/>
            <a:chOff x="2733675" y="2682689"/>
            <a:chExt cx="2286000" cy="2041712"/>
          </a:xfrm>
        </p:grpSpPr>
        <p:sp>
          <p:nvSpPr>
            <p:cNvPr id="29" name="Rectangle 28">
              <a:extLst>
                <a:ext uri="{FF2B5EF4-FFF2-40B4-BE49-F238E27FC236}">
                  <a16:creationId xmlns:a16="http://schemas.microsoft.com/office/drawing/2014/main" id="{6C45DBD1-FC88-48BC-9A00-DEEA66F87C5B}"/>
                </a:ext>
              </a:extLst>
            </p:cNvPr>
            <p:cNvSpPr/>
            <p:nvPr/>
          </p:nvSpPr>
          <p:spPr>
            <a:xfrm>
              <a:off x="2733675" y="3989293"/>
              <a:ext cx="2286000" cy="735108"/>
            </a:xfrm>
            <a:prstGeom prst="rect">
              <a:avLst/>
            </a:prstGeom>
            <a:solidFill>
              <a:srgbClr val="0A3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Non-advocacy</a:t>
              </a:r>
            </a:p>
          </p:txBody>
        </p:sp>
        <p:sp>
          <p:nvSpPr>
            <p:cNvPr id="30" name="Rectangle 29">
              <a:extLst>
                <a:ext uri="{FF2B5EF4-FFF2-40B4-BE49-F238E27FC236}">
                  <a16:creationId xmlns:a16="http://schemas.microsoft.com/office/drawing/2014/main" id="{8F7716B8-3440-46F6-A5D2-C8CF645B3CAA}"/>
                </a:ext>
              </a:extLst>
            </p:cNvPr>
            <p:cNvSpPr/>
            <p:nvPr/>
          </p:nvSpPr>
          <p:spPr>
            <a:xfrm>
              <a:off x="2733675" y="2682689"/>
              <a:ext cx="2286000" cy="130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182F8E2A-4E37-0879-C9B9-EA8259A9FAFE}"/>
              </a:ext>
            </a:extLst>
          </p:cNvPr>
          <p:cNvGrpSpPr/>
          <p:nvPr/>
        </p:nvGrpSpPr>
        <p:grpSpPr>
          <a:xfrm>
            <a:off x="609600" y="3587181"/>
            <a:ext cx="2286000" cy="2041710"/>
            <a:chOff x="609600" y="3587181"/>
            <a:chExt cx="2286000" cy="2041710"/>
          </a:xfrm>
        </p:grpSpPr>
        <p:grpSp>
          <p:nvGrpSpPr>
            <p:cNvPr id="25" name="Group 24">
              <a:extLst>
                <a:ext uri="{FF2B5EF4-FFF2-40B4-BE49-F238E27FC236}">
                  <a16:creationId xmlns:a16="http://schemas.microsoft.com/office/drawing/2014/main" id="{63FF44C8-6622-49BF-B6FB-9F98ECD2F48D}"/>
                </a:ext>
              </a:extLst>
            </p:cNvPr>
            <p:cNvGrpSpPr/>
            <p:nvPr/>
          </p:nvGrpSpPr>
          <p:grpSpPr>
            <a:xfrm>
              <a:off x="609600" y="3587181"/>
              <a:ext cx="2286000" cy="2041710"/>
              <a:chOff x="342900" y="2682690"/>
              <a:chExt cx="2286000" cy="2041710"/>
            </a:xfrm>
          </p:grpSpPr>
          <p:sp>
            <p:nvSpPr>
              <p:cNvPr id="26" name="Rectangle 25">
                <a:extLst>
                  <a:ext uri="{FF2B5EF4-FFF2-40B4-BE49-F238E27FC236}">
                    <a16:creationId xmlns:a16="http://schemas.microsoft.com/office/drawing/2014/main" id="{CEA1D21B-2DA3-409D-B00D-B652B27F9FF0}"/>
                  </a:ext>
                </a:extLst>
              </p:cNvPr>
              <p:cNvSpPr/>
              <p:nvPr/>
            </p:nvSpPr>
            <p:spPr>
              <a:xfrm>
                <a:off x="342900" y="2682690"/>
                <a:ext cx="2286000" cy="130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6192B0-BC1D-49A6-9961-EDA2F217DC8A}"/>
                  </a:ext>
                </a:extLst>
              </p:cNvPr>
              <p:cNvSpPr/>
              <p:nvPr/>
            </p:nvSpPr>
            <p:spPr>
              <a:xfrm>
                <a:off x="342900" y="3989293"/>
                <a:ext cx="2286000" cy="735107"/>
              </a:xfrm>
              <a:prstGeom prst="rect">
                <a:avLst/>
              </a:prstGeom>
              <a:solidFill>
                <a:srgbClr val="0A3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Nonpartisan</a:t>
                </a:r>
              </a:p>
            </p:txBody>
          </p:sp>
        </p:grpSp>
        <p:pic>
          <p:nvPicPr>
            <p:cNvPr id="8" name="Graphic 7" descr="Scales of justice outline">
              <a:extLst>
                <a:ext uri="{FF2B5EF4-FFF2-40B4-BE49-F238E27FC236}">
                  <a16:creationId xmlns:a16="http://schemas.microsoft.com/office/drawing/2014/main" id="{FEBE3046-28E0-7D83-6696-AC7AA2625B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463" y="3783282"/>
              <a:ext cx="914400" cy="914400"/>
            </a:xfrm>
            <a:prstGeom prst="rect">
              <a:avLst/>
            </a:prstGeom>
          </p:spPr>
        </p:pic>
      </p:grpSp>
      <p:sp>
        <p:nvSpPr>
          <p:cNvPr id="4" name="Title 3">
            <a:extLst>
              <a:ext uri="{FF2B5EF4-FFF2-40B4-BE49-F238E27FC236}">
                <a16:creationId xmlns:a16="http://schemas.microsoft.com/office/drawing/2014/main" id="{E083EBDA-17A1-48D4-BE58-4E09E90C539C}"/>
              </a:ext>
            </a:extLst>
          </p:cNvPr>
          <p:cNvSpPr>
            <a:spLocks noGrp="1"/>
          </p:cNvSpPr>
          <p:nvPr>
            <p:ph type="title"/>
          </p:nvPr>
        </p:nvSpPr>
        <p:spPr>
          <a:prstGeom prst="rect">
            <a:avLst/>
          </a:prstGeom>
        </p:spPr>
        <p:txBody>
          <a:bodyPr>
            <a:normAutofit/>
          </a:bodyPr>
          <a:lstStyle/>
          <a:p>
            <a:r>
              <a:rPr lang="en-US" dirty="0"/>
              <a:t>Our mission</a:t>
            </a:r>
          </a:p>
        </p:txBody>
      </p:sp>
      <p:sp>
        <p:nvSpPr>
          <p:cNvPr id="2" name="TextBox 1">
            <a:extLst>
              <a:ext uri="{FF2B5EF4-FFF2-40B4-BE49-F238E27FC236}">
                <a16:creationId xmlns:a16="http://schemas.microsoft.com/office/drawing/2014/main" id="{E2800B5C-224D-4103-A3E4-B2AA72B4E765}"/>
              </a:ext>
            </a:extLst>
          </p:cNvPr>
          <p:cNvSpPr txBox="1"/>
          <p:nvPr/>
        </p:nvSpPr>
        <p:spPr>
          <a:xfrm>
            <a:off x="361121" y="1312673"/>
            <a:ext cx="6877879" cy="2246769"/>
          </a:xfrm>
          <a:prstGeom prst="rect">
            <a:avLst/>
          </a:prstGeom>
          <a:noFill/>
        </p:spPr>
        <p:txBody>
          <a:bodyPr wrap="square" rtlCol="0">
            <a:spAutoFit/>
          </a:bodyPr>
          <a:lstStyle/>
          <a:p>
            <a:r>
              <a:rPr lang="en-US" sz="2800" dirty="0">
                <a:solidFill>
                  <a:srgbClr val="002060"/>
                </a:solidFill>
              </a:rPr>
              <a:t>By building trusted relationships between scientists and policymakers at all levels of government, we make it easier for decision makers to access and use scientific information.</a:t>
            </a:r>
          </a:p>
        </p:txBody>
      </p:sp>
      <p:grpSp>
        <p:nvGrpSpPr>
          <p:cNvPr id="34" name="Group 33">
            <a:extLst>
              <a:ext uri="{FF2B5EF4-FFF2-40B4-BE49-F238E27FC236}">
                <a16:creationId xmlns:a16="http://schemas.microsoft.com/office/drawing/2014/main" id="{BB845F7C-CC0F-452C-8A18-F5F878B15F4F}"/>
              </a:ext>
            </a:extLst>
          </p:cNvPr>
          <p:cNvGrpSpPr/>
          <p:nvPr/>
        </p:nvGrpSpPr>
        <p:grpSpPr>
          <a:xfrm>
            <a:off x="6461760" y="3587179"/>
            <a:ext cx="2286000" cy="2041712"/>
            <a:chOff x="7515225" y="2682689"/>
            <a:chExt cx="2286000" cy="2041712"/>
          </a:xfrm>
        </p:grpSpPr>
        <p:sp>
          <p:nvSpPr>
            <p:cNvPr id="35" name="Rectangle 34">
              <a:extLst>
                <a:ext uri="{FF2B5EF4-FFF2-40B4-BE49-F238E27FC236}">
                  <a16:creationId xmlns:a16="http://schemas.microsoft.com/office/drawing/2014/main" id="{98D7742E-87B0-4A6E-8A12-A6B05CE4461E}"/>
                </a:ext>
              </a:extLst>
            </p:cNvPr>
            <p:cNvSpPr/>
            <p:nvPr/>
          </p:nvSpPr>
          <p:spPr>
            <a:xfrm>
              <a:off x="7515225" y="3989293"/>
              <a:ext cx="2286000" cy="735108"/>
            </a:xfrm>
            <a:prstGeom prst="rect">
              <a:avLst/>
            </a:prstGeom>
            <a:solidFill>
              <a:srgbClr val="0A3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Trusted Partner</a:t>
              </a:r>
            </a:p>
          </p:txBody>
        </p:sp>
        <p:sp>
          <p:nvSpPr>
            <p:cNvPr id="36" name="Rectangle 35">
              <a:extLst>
                <a:ext uri="{FF2B5EF4-FFF2-40B4-BE49-F238E27FC236}">
                  <a16:creationId xmlns:a16="http://schemas.microsoft.com/office/drawing/2014/main" id="{22CB3F07-7448-4955-9E24-2E06B6055DB3}"/>
                </a:ext>
              </a:extLst>
            </p:cNvPr>
            <p:cNvSpPr/>
            <p:nvPr/>
          </p:nvSpPr>
          <p:spPr>
            <a:xfrm>
              <a:off x="7515225" y="2682689"/>
              <a:ext cx="2286000" cy="130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A55293DE-DB49-16E6-3282-724BD7DB51AE}"/>
              </a:ext>
            </a:extLst>
          </p:cNvPr>
          <p:cNvPicPr>
            <a:picLocks noChangeAspect="1"/>
          </p:cNvPicPr>
          <p:nvPr/>
        </p:nvPicPr>
        <p:blipFill rotWithShape="1">
          <a:blip r:embed="rId4">
            <a:biLevel thresh="75000"/>
          </a:blip>
          <a:srcRect/>
          <a:stretch/>
        </p:blipFill>
        <p:spPr>
          <a:xfrm>
            <a:off x="7239000" y="3845677"/>
            <a:ext cx="731520" cy="731520"/>
          </a:xfrm>
          <a:prstGeom prst="rect">
            <a:avLst/>
          </a:prstGeom>
        </p:spPr>
      </p:pic>
      <p:grpSp>
        <p:nvGrpSpPr>
          <p:cNvPr id="31" name="Group 30">
            <a:extLst>
              <a:ext uri="{FF2B5EF4-FFF2-40B4-BE49-F238E27FC236}">
                <a16:creationId xmlns:a16="http://schemas.microsoft.com/office/drawing/2014/main" id="{C0962FD2-F23C-4E2B-B813-DE1031CD674A}"/>
              </a:ext>
            </a:extLst>
          </p:cNvPr>
          <p:cNvGrpSpPr/>
          <p:nvPr/>
        </p:nvGrpSpPr>
        <p:grpSpPr>
          <a:xfrm>
            <a:off x="3535680" y="3587179"/>
            <a:ext cx="2286000" cy="2041712"/>
            <a:chOff x="5124450" y="2682689"/>
            <a:chExt cx="2286000" cy="2041712"/>
          </a:xfrm>
        </p:grpSpPr>
        <p:sp>
          <p:nvSpPr>
            <p:cNvPr id="32" name="Rectangle 31">
              <a:extLst>
                <a:ext uri="{FF2B5EF4-FFF2-40B4-BE49-F238E27FC236}">
                  <a16:creationId xmlns:a16="http://schemas.microsoft.com/office/drawing/2014/main" id="{53D8D236-9BD1-43B4-A0D2-585E90EC2FCF}"/>
                </a:ext>
              </a:extLst>
            </p:cNvPr>
            <p:cNvSpPr/>
            <p:nvPr/>
          </p:nvSpPr>
          <p:spPr>
            <a:xfrm>
              <a:off x="5124450" y="3989293"/>
              <a:ext cx="2286000" cy="735108"/>
            </a:xfrm>
            <a:prstGeom prst="rect">
              <a:avLst/>
            </a:prstGeom>
            <a:solidFill>
              <a:srgbClr val="0A3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Network Building</a:t>
              </a:r>
            </a:p>
          </p:txBody>
        </p:sp>
        <p:sp>
          <p:nvSpPr>
            <p:cNvPr id="33" name="Rectangle 32">
              <a:extLst>
                <a:ext uri="{FF2B5EF4-FFF2-40B4-BE49-F238E27FC236}">
                  <a16:creationId xmlns:a16="http://schemas.microsoft.com/office/drawing/2014/main" id="{5DE14E45-9C4E-4916-915F-BDC0C96EB357}"/>
                </a:ext>
              </a:extLst>
            </p:cNvPr>
            <p:cNvSpPr/>
            <p:nvPr/>
          </p:nvSpPr>
          <p:spPr>
            <a:xfrm>
              <a:off x="5124450" y="2682689"/>
              <a:ext cx="2286000" cy="130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4238E292-43F8-3035-F2B3-1571DB83406B}"/>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200000"/>
                    </a14:imgEffect>
                  </a14:imgLayer>
                </a14:imgProps>
              </a:ext>
            </a:extLst>
          </a:blip>
          <a:stretch>
            <a:fillRect/>
          </a:stretch>
        </p:blipFill>
        <p:spPr>
          <a:xfrm>
            <a:off x="4312920" y="3845677"/>
            <a:ext cx="731520" cy="731520"/>
          </a:xfrm>
          <a:prstGeom prst="rect">
            <a:avLst/>
          </a:prstGeom>
          <a:noFill/>
          <a:ln>
            <a:noFill/>
          </a:ln>
        </p:spPr>
      </p:pic>
      <p:pic>
        <p:nvPicPr>
          <p:cNvPr id="3" name="Content Placeholder 3" descr="A close up of a sign&#10;&#10;Description automatically generated">
            <a:extLst>
              <a:ext uri="{FF2B5EF4-FFF2-40B4-BE49-F238E27FC236}">
                <a16:creationId xmlns:a16="http://schemas.microsoft.com/office/drawing/2014/main" id="{D4A298B0-0DAD-AE7D-9F6F-5C6E519EB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096" y="996087"/>
            <a:ext cx="4488584" cy="1878942"/>
          </a:xfrm>
          <a:prstGeom prst="rect">
            <a:avLst/>
          </a:prstGeom>
        </p:spPr>
      </p:pic>
      <p:sp>
        <p:nvSpPr>
          <p:cNvPr id="9" name="TextBox 8">
            <a:extLst>
              <a:ext uri="{FF2B5EF4-FFF2-40B4-BE49-F238E27FC236}">
                <a16:creationId xmlns:a16="http://schemas.microsoft.com/office/drawing/2014/main" id="{F79F4172-208E-5717-A8C5-0EEFE1EFAD85}"/>
              </a:ext>
            </a:extLst>
          </p:cNvPr>
          <p:cNvSpPr txBox="1"/>
          <p:nvPr/>
        </p:nvSpPr>
        <p:spPr>
          <a:xfrm>
            <a:off x="2860708" y="6123543"/>
            <a:ext cx="6093994" cy="523220"/>
          </a:xfrm>
          <a:prstGeom prst="rect">
            <a:avLst/>
          </a:prstGeom>
          <a:noFill/>
        </p:spPr>
        <p:txBody>
          <a:bodyPr wrap="square">
            <a:spAutoFit/>
          </a:bodyPr>
          <a:lstStyle/>
          <a:p>
            <a:pPr algn="ctr"/>
            <a:r>
              <a:rPr lang="en-US" sz="2800" b="1" dirty="0">
                <a:solidFill>
                  <a:srgbClr val="0070C0"/>
                </a:solidFill>
              </a:rPr>
              <a:t>www.aaas.org/epicenter</a:t>
            </a:r>
          </a:p>
        </p:txBody>
      </p:sp>
      <p:pic>
        <p:nvPicPr>
          <p:cNvPr id="13" name="Graphic 12" descr="Golden Ratio outline">
            <a:extLst>
              <a:ext uri="{FF2B5EF4-FFF2-40B4-BE49-F238E27FC236}">
                <a16:creationId xmlns:a16="http://schemas.microsoft.com/office/drawing/2014/main" id="{B4405F48-9562-F8A9-AA84-40B54CEABB7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073640" y="3807284"/>
            <a:ext cx="914400" cy="914400"/>
          </a:xfrm>
          <a:prstGeom prst="rect">
            <a:avLst/>
          </a:prstGeom>
        </p:spPr>
      </p:pic>
    </p:spTree>
    <p:extLst>
      <p:ext uri="{BB962C8B-B14F-4D97-AF65-F5344CB8AC3E}">
        <p14:creationId xmlns:p14="http://schemas.microsoft.com/office/powerpoint/2010/main" val="266608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8CD40-88B7-816E-93E0-546AC73BBD67}"/>
              </a:ext>
            </a:extLst>
          </p:cNvPr>
          <p:cNvPicPr>
            <a:picLocks noChangeAspect="1"/>
          </p:cNvPicPr>
          <p:nvPr/>
        </p:nvPicPr>
        <p:blipFill>
          <a:blip r:embed="rId3">
            <a:extLst>
              <a:ext uri="{28A0092B-C50C-407E-A947-70E740481C1C}">
                <a14:useLocalDpi xmlns:a14="http://schemas.microsoft.com/office/drawing/2010/main" val="0"/>
              </a:ext>
            </a:extLst>
          </a:blip>
          <a:srcRect r="-1" b="6305"/>
          <a:stretch>
            <a:fillRect/>
          </a:stretch>
        </p:blipFill>
        <p:spPr>
          <a:xfrm>
            <a:off x="429526" y="456986"/>
            <a:ext cx="11277600" cy="5943600"/>
          </a:xfrm>
          <a:prstGeom prst="rect">
            <a:avLst/>
          </a:prstGeom>
        </p:spPr>
      </p:pic>
      <p:sp>
        <p:nvSpPr>
          <p:cNvPr id="4" name="TextBox 3">
            <a:extLst>
              <a:ext uri="{FF2B5EF4-FFF2-40B4-BE49-F238E27FC236}">
                <a16:creationId xmlns:a16="http://schemas.microsoft.com/office/drawing/2014/main" id="{A40BF877-4E1F-5EA5-8029-15F1ED9C4D01}"/>
              </a:ext>
            </a:extLst>
          </p:cNvPr>
          <p:cNvSpPr txBox="1"/>
          <p:nvPr/>
        </p:nvSpPr>
        <p:spPr>
          <a:xfrm>
            <a:off x="5667376" y="774213"/>
            <a:ext cx="5778918" cy="5324535"/>
          </a:xfrm>
          <a:prstGeom prst="rect">
            <a:avLst/>
          </a:prstGeom>
          <a:noFill/>
        </p:spPr>
        <p:txBody>
          <a:bodyPr wrap="square" rtlCol="0">
            <a:spAutoFit/>
          </a:bodyPr>
          <a:lstStyle/>
          <a:p>
            <a:r>
              <a:rPr lang="en-US" sz="2500" b="1" dirty="0">
                <a:solidFill>
                  <a:schemeClr val="tx2">
                    <a:lumMod val="75000"/>
                    <a:lumOff val="25000"/>
                  </a:schemeClr>
                </a:solidFill>
                <a:latin typeface="DengXian" panose="02010600030101010101" pitchFamily="2" charset="-122"/>
                <a:ea typeface="DengXian" panose="02010600030101010101" pitchFamily="2" charset="-122"/>
              </a:rPr>
              <a:t>OUR RESOURCES</a:t>
            </a:r>
          </a:p>
          <a:p>
            <a:endParaRPr lang="en-US" sz="2250" dirty="0">
              <a:latin typeface="DengXian" panose="02010600030101010101" pitchFamily="2" charset="-122"/>
              <a:ea typeface="DengXian" panose="02010600030101010101" pitchFamily="2" charset="-122"/>
            </a:endParaRPr>
          </a:p>
          <a:p>
            <a:r>
              <a:rPr lang="en-US" sz="2250" dirty="0">
                <a:latin typeface="DengXian" panose="02010600030101010101" pitchFamily="2" charset="-122"/>
                <a:ea typeface="DengXian" panose="02010600030101010101" pitchFamily="2" charset="-122"/>
              </a:rPr>
              <a:t>National League of Cities</a:t>
            </a:r>
          </a:p>
          <a:p>
            <a:r>
              <a:rPr lang="en-US" sz="2250" dirty="0">
                <a:latin typeface="DengXian" panose="02010600030101010101" pitchFamily="2" charset="-122"/>
                <a:ea typeface="DengXian" panose="02010600030101010101" pitchFamily="2" charset="-122"/>
              </a:rPr>
              <a:t>and AAAS Center for Scientific Evidence in Public Issues teamed up to create a series of fact sheets about data centers:</a:t>
            </a:r>
          </a:p>
          <a:p>
            <a:endParaRPr lang="en-US" sz="2250" dirty="0">
              <a:latin typeface="DengXian" panose="02010600030101010101" pitchFamily="2" charset="-122"/>
              <a:ea typeface="DengXian" panose="02010600030101010101" pitchFamily="2" charset="-122"/>
            </a:endParaRPr>
          </a:p>
          <a:p>
            <a:pPr marL="428625" indent="-428625">
              <a:buAutoNum type="arabicParenR"/>
            </a:pPr>
            <a:r>
              <a:rPr lang="en-US" sz="2250" dirty="0">
                <a:latin typeface="DengXian" panose="02010600030101010101" pitchFamily="2" charset="-122"/>
                <a:ea typeface="DengXian" panose="02010600030101010101" pitchFamily="2" charset="-122"/>
              </a:rPr>
              <a:t>Understanding Data Centers</a:t>
            </a:r>
          </a:p>
          <a:p>
            <a:pPr marL="428625" indent="-428625">
              <a:buAutoNum type="arabicParenR"/>
            </a:pPr>
            <a:r>
              <a:rPr lang="en-US" sz="2250" dirty="0">
                <a:latin typeface="DengXian" panose="02010600030101010101" pitchFamily="2" charset="-122"/>
                <a:ea typeface="DengXian" panose="02010600030101010101" pitchFamily="2" charset="-122"/>
              </a:rPr>
              <a:t>Environmental Impacts</a:t>
            </a:r>
          </a:p>
          <a:p>
            <a:pPr marL="428625" indent="-428625">
              <a:buAutoNum type="arabicParenR"/>
            </a:pPr>
            <a:r>
              <a:rPr lang="en-US" sz="2250" dirty="0">
                <a:latin typeface="DengXian" panose="02010600030101010101" pitchFamily="2" charset="-122"/>
                <a:ea typeface="DengXian" panose="02010600030101010101" pitchFamily="2" charset="-122"/>
              </a:rPr>
              <a:t>Community Strategies</a:t>
            </a:r>
          </a:p>
          <a:p>
            <a:pPr marL="428625" indent="-428625">
              <a:buAutoNum type="arabicParenR"/>
            </a:pPr>
            <a:r>
              <a:rPr lang="en-US" sz="2250" dirty="0">
                <a:latin typeface="DengXian" panose="02010600030101010101" pitchFamily="2" charset="-122"/>
                <a:ea typeface="DengXian" panose="02010600030101010101" pitchFamily="2" charset="-122"/>
              </a:rPr>
              <a:t>Key Questions</a:t>
            </a:r>
          </a:p>
          <a:p>
            <a:pPr marL="428625" indent="-428625">
              <a:buAutoNum type="arabicParenR"/>
            </a:pPr>
            <a:endParaRPr lang="en-US" sz="2250" dirty="0">
              <a:latin typeface="DengXian" panose="02010600030101010101" pitchFamily="2" charset="-122"/>
              <a:ea typeface="DengXian" panose="02010600030101010101" pitchFamily="2" charset="-122"/>
            </a:endParaRPr>
          </a:p>
          <a:p>
            <a:r>
              <a:rPr lang="en-US" sz="2250" dirty="0">
                <a:latin typeface="DengXian" panose="02010600030101010101" pitchFamily="2" charset="-122"/>
                <a:ea typeface="DengXian" panose="02010600030101010101" pitchFamily="2" charset="-122"/>
                <a:hlinkClick r:id="rId4"/>
              </a:rPr>
              <a:t>www.aaas.org/programs/epi-center/datacenters</a:t>
            </a:r>
            <a:r>
              <a:rPr lang="en-US" sz="2250" dirty="0">
                <a:latin typeface="DengXian" panose="02010600030101010101" pitchFamily="2" charset="-122"/>
                <a:ea typeface="DengXian" panose="02010600030101010101" pitchFamily="2" charset="-122"/>
              </a:rPr>
              <a:t> </a:t>
            </a:r>
          </a:p>
          <a:p>
            <a:pPr marL="428625" indent="-428625">
              <a:buAutoNum type="arabicParenR"/>
            </a:pPr>
            <a:endParaRPr lang="en-US" sz="2250" dirty="0"/>
          </a:p>
        </p:txBody>
      </p:sp>
      <p:pic>
        <p:nvPicPr>
          <p:cNvPr id="5" name="Picture 4">
            <a:extLst>
              <a:ext uri="{FF2B5EF4-FFF2-40B4-BE49-F238E27FC236}">
                <a16:creationId xmlns:a16="http://schemas.microsoft.com/office/drawing/2014/main" id="{41687687-CF78-46FE-E2F9-CCAAF29211EE}"/>
              </a:ext>
            </a:extLst>
          </p:cNvPr>
          <p:cNvPicPr>
            <a:picLocks noChangeAspect="1"/>
          </p:cNvPicPr>
          <p:nvPr/>
        </p:nvPicPr>
        <p:blipFill>
          <a:blip r:embed="rId5"/>
          <a:stretch>
            <a:fillRect/>
          </a:stretch>
        </p:blipFill>
        <p:spPr>
          <a:xfrm>
            <a:off x="9441948" y="4135408"/>
            <a:ext cx="2265179" cy="2265179"/>
          </a:xfrm>
          <a:prstGeom prst="rect">
            <a:avLst/>
          </a:prstGeom>
        </p:spPr>
      </p:pic>
    </p:spTree>
    <p:extLst>
      <p:ext uri="{BB962C8B-B14F-4D97-AF65-F5344CB8AC3E}">
        <p14:creationId xmlns:p14="http://schemas.microsoft.com/office/powerpoint/2010/main" val="362615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DCC4E8-2700-05A4-E60F-6581B6BC0CD9}"/>
              </a:ext>
            </a:extLst>
          </p:cNvPr>
          <p:cNvPicPr>
            <a:picLocks noChangeAspect="1"/>
          </p:cNvPicPr>
          <p:nvPr/>
        </p:nvPicPr>
        <p:blipFill>
          <a:blip r:embed="rId3">
            <a:extLst>
              <a:ext uri="{28A0092B-C50C-407E-A947-70E740481C1C}">
                <a14:useLocalDpi xmlns:a14="http://schemas.microsoft.com/office/drawing/2010/main" val="0"/>
              </a:ext>
            </a:extLst>
          </a:blip>
          <a:srcRect t="12905" r="-1" b="9600"/>
          <a:stretch>
            <a:fillRect/>
          </a:stretch>
        </p:blipFill>
        <p:spPr>
          <a:xfrm>
            <a:off x="-1" y="10"/>
            <a:ext cx="12228129" cy="4666928"/>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8556CCA0-1418-1C46-3CF9-5BAF358BB19E}"/>
              </a:ext>
            </a:extLst>
          </p:cNvPr>
          <p:cNvSpPr>
            <a:spLocks noGrp="1"/>
          </p:cNvSpPr>
          <p:nvPr>
            <p:ph type="title"/>
          </p:nvPr>
        </p:nvSpPr>
        <p:spPr>
          <a:xfrm>
            <a:off x="804672" y="4551037"/>
            <a:ext cx="10690642" cy="1509931"/>
          </a:xfrm>
        </p:spPr>
        <p:txBody>
          <a:bodyPr>
            <a:normAutofit/>
          </a:bodyPr>
          <a:lstStyle/>
          <a:p>
            <a:r>
              <a:rPr lang="en-US" sz="3600" dirty="0">
                <a:solidFill>
                  <a:schemeClr val="tx2">
                    <a:lumMod val="75000"/>
                    <a:lumOff val="25000"/>
                  </a:schemeClr>
                </a:solidFill>
              </a:rPr>
              <a:t>Why talk about data centers?</a:t>
            </a:r>
            <a:endParaRPr lang="en-US" sz="3300" dirty="0">
              <a:solidFill>
                <a:schemeClr val="tx2">
                  <a:lumMod val="75000"/>
                  <a:lumOff val="25000"/>
                </a:schemeClr>
              </a:solidFill>
            </a:endParaRPr>
          </a:p>
        </p:txBody>
      </p:sp>
    </p:spTree>
    <p:extLst>
      <p:ext uri="{BB962C8B-B14F-4D97-AF65-F5344CB8AC3E}">
        <p14:creationId xmlns:p14="http://schemas.microsoft.com/office/powerpoint/2010/main" val="287997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331E271-E42D-6742-F511-0B968DF3EEF8}"/>
              </a:ext>
            </a:extLst>
          </p:cNvPr>
          <p:cNvPicPr>
            <a:picLocks noGrp="1" noChangeAspect="1"/>
          </p:cNvPicPr>
          <p:nvPr>
            <p:ph idx="1"/>
          </p:nvPr>
        </p:nvPicPr>
        <p:blipFill>
          <a:blip r:embed="rId3"/>
          <a:stretch>
            <a:fillRect/>
          </a:stretch>
        </p:blipFill>
        <p:spPr>
          <a:xfrm>
            <a:off x="295202" y="388964"/>
            <a:ext cx="8902586" cy="5760497"/>
          </a:xfrm>
          <a:prstGeom prst="rect">
            <a:avLst/>
          </a:prstGeom>
        </p:spPr>
      </p:pic>
      <p:pic>
        <p:nvPicPr>
          <p:cNvPr id="13" name="Picture 12">
            <a:extLst>
              <a:ext uri="{FF2B5EF4-FFF2-40B4-BE49-F238E27FC236}">
                <a16:creationId xmlns:a16="http://schemas.microsoft.com/office/drawing/2014/main" id="{1D825499-8BD5-B870-B87D-3B97BCE86E08}"/>
              </a:ext>
            </a:extLst>
          </p:cNvPr>
          <p:cNvPicPr>
            <a:picLocks noChangeAspect="1"/>
          </p:cNvPicPr>
          <p:nvPr/>
        </p:nvPicPr>
        <p:blipFill>
          <a:blip r:embed="rId4"/>
          <a:stretch>
            <a:fillRect/>
          </a:stretch>
        </p:blipFill>
        <p:spPr>
          <a:xfrm>
            <a:off x="9197788" y="388964"/>
            <a:ext cx="2649884" cy="2224594"/>
          </a:xfrm>
          <a:prstGeom prst="rect">
            <a:avLst/>
          </a:prstGeom>
        </p:spPr>
      </p:pic>
      <p:pic>
        <p:nvPicPr>
          <p:cNvPr id="15" name="Picture 14">
            <a:extLst>
              <a:ext uri="{FF2B5EF4-FFF2-40B4-BE49-F238E27FC236}">
                <a16:creationId xmlns:a16="http://schemas.microsoft.com/office/drawing/2014/main" id="{4D70AD14-15DE-41EE-8ADB-D33AEEADB742}"/>
              </a:ext>
            </a:extLst>
          </p:cNvPr>
          <p:cNvPicPr>
            <a:picLocks noChangeAspect="1"/>
          </p:cNvPicPr>
          <p:nvPr/>
        </p:nvPicPr>
        <p:blipFill>
          <a:blip r:embed="rId5"/>
          <a:stretch>
            <a:fillRect/>
          </a:stretch>
        </p:blipFill>
        <p:spPr>
          <a:xfrm>
            <a:off x="9197788" y="2613558"/>
            <a:ext cx="2649884" cy="2300022"/>
          </a:xfrm>
          <a:prstGeom prst="rect">
            <a:avLst/>
          </a:prstGeom>
        </p:spPr>
      </p:pic>
    </p:spTree>
    <p:extLst>
      <p:ext uri="{BB962C8B-B14F-4D97-AF65-F5344CB8AC3E}">
        <p14:creationId xmlns:p14="http://schemas.microsoft.com/office/powerpoint/2010/main" val="10961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1EF012-0BC8-EEED-AE3D-8A320747835E}"/>
              </a:ext>
            </a:extLst>
          </p:cNvPr>
          <p:cNvSpPr>
            <a:spLocks noGrp="1"/>
          </p:cNvSpPr>
          <p:nvPr>
            <p:ph type="title"/>
          </p:nvPr>
        </p:nvSpPr>
        <p:spPr>
          <a:xfrm>
            <a:off x="838200" y="620742"/>
            <a:ext cx="10515600" cy="1325563"/>
          </a:xfrm>
        </p:spPr>
        <p:txBody>
          <a:bodyPr>
            <a:normAutofit/>
          </a:bodyPr>
          <a:lstStyle/>
          <a:p>
            <a:r>
              <a:rPr lang="en-US">
                <a:solidFill>
                  <a:srgbClr val="FFFFFF"/>
                </a:solidFill>
              </a:rPr>
              <a:t>Not All Data Centers are The Same</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C1DD4C-D1BC-5E21-6996-68461C447C0C}"/>
              </a:ext>
            </a:extLst>
          </p:cNvPr>
          <p:cNvSpPr>
            <a:spLocks noGrp="1"/>
          </p:cNvSpPr>
          <p:nvPr>
            <p:ph sz="half" idx="1"/>
          </p:nvPr>
        </p:nvSpPr>
        <p:spPr>
          <a:xfrm>
            <a:off x="660776" y="2266345"/>
            <a:ext cx="5097780" cy="3910617"/>
          </a:xfrm>
        </p:spPr>
        <p:txBody>
          <a:bodyPr>
            <a:normAutofit fontScale="92500" lnSpcReduction="20000"/>
          </a:bodyPr>
          <a:lstStyle/>
          <a:p>
            <a:r>
              <a:rPr lang="en-US" sz="3000" b="1" dirty="0">
                <a:solidFill>
                  <a:srgbClr val="FFFFFF"/>
                </a:solidFill>
              </a:rPr>
              <a:t>Size</a:t>
            </a:r>
            <a:r>
              <a:rPr lang="en-US" sz="2400" dirty="0">
                <a:solidFill>
                  <a:srgbClr val="FFFFFF"/>
                </a:solidFill>
              </a:rPr>
              <a:t>: Hyperscale (100MWatt to </a:t>
            </a:r>
            <a:r>
              <a:rPr lang="en-US" sz="2400" dirty="0" err="1">
                <a:solidFill>
                  <a:srgbClr val="FFFFFF"/>
                </a:solidFill>
              </a:rPr>
              <a:t>GWatt</a:t>
            </a:r>
            <a:r>
              <a:rPr lang="en-US" sz="2400" dirty="0">
                <a:solidFill>
                  <a:srgbClr val="FFFFFF"/>
                </a:solidFill>
              </a:rPr>
              <a:t> and 100k to million(s) of square feet) vs. smaller/average data centers (&lt;100MWatt and 20k-100k square feet) </a:t>
            </a:r>
          </a:p>
          <a:p>
            <a:endParaRPr lang="en-US" sz="2400" dirty="0">
              <a:solidFill>
                <a:srgbClr val="FFFFFF"/>
              </a:solidFill>
            </a:endParaRPr>
          </a:p>
          <a:p>
            <a:r>
              <a:rPr lang="en-US" sz="3000" b="1" dirty="0">
                <a:solidFill>
                  <a:srgbClr val="FFFFFF"/>
                </a:solidFill>
              </a:rPr>
              <a:t>Function</a:t>
            </a:r>
            <a:r>
              <a:rPr lang="en-US" sz="2400" dirty="0">
                <a:solidFill>
                  <a:srgbClr val="FFFFFF"/>
                </a:solidFill>
              </a:rPr>
              <a:t>: AI, cloud computing, cryptocurrency mining, data storage, streaming, etc.</a:t>
            </a:r>
          </a:p>
          <a:p>
            <a:endParaRPr lang="en-US" sz="2400" dirty="0">
              <a:solidFill>
                <a:srgbClr val="FFFFFF"/>
              </a:solidFill>
            </a:endParaRPr>
          </a:p>
          <a:p>
            <a:r>
              <a:rPr lang="en-US" sz="3000" b="1" dirty="0">
                <a:solidFill>
                  <a:srgbClr val="FFFFFF"/>
                </a:solidFill>
              </a:rPr>
              <a:t>Ownership</a:t>
            </a:r>
            <a:r>
              <a:rPr lang="en-US" sz="2400" dirty="0">
                <a:solidFill>
                  <a:srgbClr val="FFFFFF"/>
                </a:solidFill>
              </a:rPr>
              <a:t>: enterprise (single owner) vs. co-location/multi-tenant vs. single tech company  </a:t>
            </a:r>
          </a:p>
          <a:p>
            <a:endParaRPr lang="en-US" sz="2400" dirty="0">
              <a:solidFill>
                <a:srgbClr val="FFFFFF"/>
              </a:solidFill>
            </a:endParaRPr>
          </a:p>
          <a:p>
            <a:endParaRPr lang="en-US" sz="2400" dirty="0">
              <a:solidFill>
                <a:srgbClr val="FFFFFF"/>
              </a:solidFill>
            </a:endParaRPr>
          </a:p>
        </p:txBody>
      </p:sp>
      <p:sp>
        <p:nvSpPr>
          <p:cNvPr id="4" name="Content Placeholder 3">
            <a:extLst>
              <a:ext uri="{FF2B5EF4-FFF2-40B4-BE49-F238E27FC236}">
                <a16:creationId xmlns:a16="http://schemas.microsoft.com/office/drawing/2014/main" id="{A29A494C-6C2A-FB7F-0724-826B6BEF39BB}"/>
              </a:ext>
            </a:extLst>
          </p:cNvPr>
          <p:cNvSpPr>
            <a:spLocks noGrp="1"/>
          </p:cNvSpPr>
          <p:nvPr>
            <p:ph sz="half" idx="2"/>
          </p:nvPr>
        </p:nvSpPr>
        <p:spPr>
          <a:xfrm>
            <a:off x="6105891" y="2266345"/>
            <a:ext cx="5788065" cy="3910618"/>
          </a:xfrm>
        </p:spPr>
        <p:txBody>
          <a:bodyPr>
            <a:normAutofit fontScale="92500" lnSpcReduction="20000"/>
          </a:bodyPr>
          <a:lstStyle/>
          <a:p>
            <a:r>
              <a:rPr lang="en-US" sz="2400" dirty="0">
                <a:solidFill>
                  <a:srgbClr val="FFFFFF"/>
                </a:solidFill>
              </a:rPr>
              <a:t>Electricity draw and footprint is vastly different. Hyperscale data centers owned by big players (AWS, Microsoft, Google, etc.) </a:t>
            </a:r>
          </a:p>
          <a:p>
            <a:pPr lvl="1"/>
            <a:r>
              <a:rPr lang="en-US" sz="2000" dirty="0">
                <a:solidFill>
                  <a:srgbClr val="FFFFFF"/>
                </a:solidFill>
              </a:rPr>
              <a:t>100MW can power ~80,000 U.S. homes in a year</a:t>
            </a:r>
            <a:r>
              <a:rPr lang="en-US" sz="2000" dirty="0"/>
              <a:t>. (</a:t>
            </a:r>
            <a:r>
              <a:rPr lang="en-US" sz="2000" dirty="0">
                <a:hlinkClick r:id="rId3"/>
              </a:rPr>
              <a:t>CRS</a:t>
            </a:r>
            <a:r>
              <a:rPr lang="en-US" sz="2000" dirty="0"/>
              <a:t>)</a:t>
            </a:r>
          </a:p>
          <a:p>
            <a:pPr marL="0" indent="0">
              <a:buNone/>
            </a:pPr>
            <a:endParaRPr lang="en-US" sz="2400" dirty="0">
              <a:solidFill>
                <a:srgbClr val="FFFFFF"/>
              </a:solidFill>
            </a:endParaRPr>
          </a:p>
          <a:p>
            <a:r>
              <a:rPr lang="en-US" sz="2400" dirty="0">
                <a:solidFill>
                  <a:srgbClr val="FFFFFF"/>
                </a:solidFill>
              </a:rPr>
              <a:t>Electricity intensity and flexibility varies</a:t>
            </a:r>
          </a:p>
          <a:p>
            <a:pPr marL="457200" lvl="1" indent="0">
              <a:buNone/>
            </a:pPr>
            <a:endParaRPr lang="en-US" dirty="0">
              <a:solidFill>
                <a:srgbClr val="FFFFFF"/>
              </a:solidFill>
            </a:endParaRPr>
          </a:p>
          <a:p>
            <a:pPr marL="457200" lvl="1" indent="0">
              <a:buNone/>
            </a:pPr>
            <a:endParaRPr lang="en-US" dirty="0">
              <a:solidFill>
                <a:srgbClr val="FFFFFF"/>
              </a:solidFill>
            </a:endParaRPr>
          </a:p>
          <a:p>
            <a:pPr marL="457200" lvl="1" indent="0">
              <a:buNone/>
            </a:pPr>
            <a:endParaRPr lang="en-US" dirty="0">
              <a:solidFill>
                <a:srgbClr val="FFFFFF"/>
              </a:solidFill>
            </a:endParaRPr>
          </a:p>
          <a:p>
            <a:r>
              <a:rPr lang="en-US" sz="2400" dirty="0">
                <a:solidFill>
                  <a:srgbClr val="FFFFFF"/>
                </a:solidFill>
              </a:rPr>
              <a:t>Flexibility varies, influence varies</a:t>
            </a:r>
          </a:p>
        </p:txBody>
      </p:sp>
      <p:sp>
        <p:nvSpPr>
          <p:cNvPr id="5" name="TextBox 4">
            <a:extLst>
              <a:ext uri="{FF2B5EF4-FFF2-40B4-BE49-F238E27FC236}">
                <a16:creationId xmlns:a16="http://schemas.microsoft.com/office/drawing/2014/main" id="{9DBB5504-6987-BAC0-FE05-A2724E19B66B}"/>
              </a:ext>
            </a:extLst>
          </p:cNvPr>
          <p:cNvSpPr txBox="1"/>
          <p:nvPr/>
        </p:nvSpPr>
        <p:spPr>
          <a:xfrm>
            <a:off x="10663514" y="6464022"/>
            <a:ext cx="1380571" cy="369332"/>
          </a:xfrm>
          <a:prstGeom prst="rect">
            <a:avLst/>
          </a:prstGeom>
          <a:noFill/>
        </p:spPr>
        <p:txBody>
          <a:bodyPr wrap="none" rtlCol="0">
            <a:spAutoFit/>
          </a:bodyPr>
          <a:lstStyle/>
          <a:p>
            <a:r>
              <a:rPr lang="en-US" dirty="0"/>
              <a:t>Source: </a:t>
            </a:r>
            <a:r>
              <a:rPr lang="en-US" dirty="0">
                <a:hlinkClick r:id="rId4"/>
              </a:rPr>
              <a:t>IBM</a:t>
            </a:r>
            <a:endParaRPr lang="en-US" dirty="0"/>
          </a:p>
        </p:txBody>
      </p:sp>
    </p:spTree>
    <p:extLst>
      <p:ext uri="{BB962C8B-B14F-4D97-AF65-F5344CB8AC3E}">
        <p14:creationId xmlns:p14="http://schemas.microsoft.com/office/powerpoint/2010/main" val="10322931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0D12E3-C21A-5E30-1F2E-A06DA49A9A89}"/>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Where are data centers located?</a:t>
            </a:r>
          </a:p>
        </p:txBody>
      </p:sp>
      <p:sp>
        <p:nvSpPr>
          <p:cNvPr id="3" name="Content Placeholder 2">
            <a:extLst>
              <a:ext uri="{FF2B5EF4-FFF2-40B4-BE49-F238E27FC236}">
                <a16:creationId xmlns:a16="http://schemas.microsoft.com/office/drawing/2014/main" id="{8DD7FB1C-718F-87AD-F77F-43B4BF11170F}"/>
              </a:ext>
            </a:extLst>
          </p:cNvPr>
          <p:cNvSpPr>
            <a:spLocks noGrp="1"/>
          </p:cNvSpPr>
          <p:nvPr>
            <p:ph idx="1"/>
          </p:nvPr>
        </p:nvSpPr>
        <p:spPr>
          <a:xfrm>
            <a:off x="996287" y="4121253"/>
            <a:ext cx="3125337" cy="1136843"/>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More than half of hyperscale data centers are in the U.S. </a:t>
            </a:r>
          </a:p>
        </p:txBody>
      </p:sp>
      <p:pic>
        <p:nvPicPr>
          <p:cNvPr id="4" name="Picture 3">
            <a:extLst>
              <a:ext uri="{FF2B5EF4-FFF2-40B4-BE49-F238E27FC236}">
                <a16:creationId xmlns:a16="http://schemas.microsoft.com/office/drawing/2014/main" id="{7AFD17E0-6224-3259-7879-051A4EDE9E79}"/>
              </a:ext>
            </a:extLst>
          </p:cNvPr>
          <p:cNvPicPr>
            <a:picLocks noChangeAspect="1"/>
          </p:cNvPicPr>
          <p:nvPr/>
        </p:nvPicPr>
        <p:blipFill>
          <a:blip r:embed="rId2"/>
          <a:stretch>
            <a:fillRect/>
          </a:stretch>
        </p:blipFill>
        <p:spPr>
          <a:xfrm>
            <a:off x="5540994" y="574344"/>
            <a:ext cx="6582024" cy="5495989"/>
          </a:xfrm>
          <a:prstGeom prst="rect">
            <a:avLst/>
          </a:prstGeom>
        </p:spPr>
      </p:pic>
    </p:spTree>
    <p:extLst>
      <p:ext uri="{BB962C8B-B14F-4D97-AF65-F5344CB8AC3E}">
        <p14:creationId xmlns:p14="http://schemas.microsoft.com/office/powerpoint/2010/main" val="3664188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f32a0eaf7fc2e76b6b8e981f079b6e6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86c881864e3ff887009f62c50d3dd5e"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D1A81-81A3-445C-9744-3247340E4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26F467-D8AF-42F3-9038-C6F1E9F71A49}">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3.xml><?xml version="1.0" encoding="utf-8"?>
<ds:datastoreItem xmlns:ds="http://schemas.openxmlformats.org/officeDocument/2006/customXml" ds:itemID="{0129B4B6-3A4C-439B-BFB9-4F453F7FF202}">
  <ds:schemaRefs>
    <ds:schemaRef ds:uri="http://schemas.microsoft.com/sharepoint/v3/contenttype/forms"/>
  </ds:schemaRefs>
</ds:datastoreItem>
</file>

<file path=docMetadata/LabelInfo.xml><?xml version="1.0" encoding="utf-8"?>
<clbl:labelList xmlns:clbl="http://schemas.microsoft.com/office/2020/mipLabelMetadata">
  <clbl:label id="{5eabdcad-d00c-466b-b1c1-08eb9f100f2c}" enabled="0" method="" siteId="{5eabdcad-d00c-466b-b1c1-08eb9f100f2c}" removed="1"/>
</clbl:labelList>
</file>

<file path=docProps/app.xml><?xml version="1.0" encoding="utf-8"?>
<Properties xmlns="http://schemas.openxmlformats.org/officeDocument/2006/extended-properties" xmlns:vt="http://schemas.openxmlformats.org/officeDocument/2006/docPropsVTypes">
  <TotalTime>34079</TotalTime>
  <Words>2249</Words>
  <Application>Microsoft Office PowerPoint</Application>
  <PresentationFormat>Widescreen</PresentationFormat>
  <Paragraphs>259</Paragraphs>
  <Slides>28</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DengXian</vt:lpstr>
      <vt:lpstr>Aptos</vt:lpstr>
      <vt:lpstr>Aptos Display</vt:lpstr>
      <vt:lpstr>Arial</vt:lpstr>
      <vt:lpstr>Calibri</vt:lpstr>
      <vt:lpstr>Gotham</vt:lpstr>
      <vt:lpstr>Klinic Slab 2</vt:lpstr>
      <vt:lpstr>Wingdings</vt:lpstr>
      <vt:lpstr>Office Theme</vt:lpstr>
      <vt:lpstr>3_Office Theme</vt:lpstr>
      <vt:lpstr>PowerPoint Presentation</vt:lpstr>
      <vt:lpstr>Data Center Risks and Impacts on Local Communities</vt:lpstr>
      <vt:lpstr>World’s largest multidisciplinary science society dedicated to advancing science, serving society</vt:lpstr>
      <vt:lpstr>Our mission</vt:lpstr>
      <vt:lpstr>PowerPoint Presentation</vt:lpstr>
      <vt:lpstr>Why talk about data centers?</vt:lpstr>
      <vt:lpstr>PowerPoint Presentation</vt:lpstr>
      <vt:lpstr>Not All Data Centers are The Same</vt:lpstr>
      <vt:lpstr>Where are data centers located?</vt:lpstr>
      <vt:lpstr>Growth of Data Centers and their Energy Consumption</vt:lpstr>
      <vt:lpstr>Data Center Considerations (Risk Themes)</vt:lpstr>
      <vt:lpstr>Energy</vt:lpstr>
      <vt:lpstr>Electricity Prices</vt:lpstr>
      <vt:lpstr>Water </vt:lpstr>
      <vt:lpstr>Off Site Water Consumption</vt:lpstr>
      <vt:lpstr>Air Quality</vt:lpstr>
      <vt:lpstr>Air Pollution is Often Concentrated   Historically in Disadvantaged Communities</vt:lpstr>
      <vt:lpstr>Health Costs of Poor Air Quality</vt:lpstr>
      <vt:lpstr>Economics</vt:lpstr>
      <vt:lpstr>AI Boom or Bust: Implications for the Grid</vt:lpstr>
      <vt:lpstr>Public Sentiment</vt:lpstr>
      <vt:lpstr>Community Pushback</vt:lpstr>
      <vt:lpstr>National and Global Issue with Local Control</vt:lpstr>
      <vt:lpstr>How are local and state policymakers responding?</vt:lpstr>
      <vt:lpstr>Solutions? </vt:lpstr>
      <vt:lpstr>Key Questions to Ask When Considering Data Centers in Your Community</vt:lpstr>
      <vt:lpstr>PowerPoint Presentation</vt:lpstr>
      <vt:lpstr>Select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Stoll</dc:creator>
  <cp:lastModifiedBy>Erin Peterson</cp:lastModifiedBy>
  <cp:revision>70</cp:revision>
  <dcterms:created xsi:type="dcterms:W3CDTF">2025-10-08T20:37:27Z</dcterms:created>
  <dcterms:modified xsi:type="dcterms:W3CDTF">2026-05-08T21:27:03Z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