
<file path=[Content_Types].xml><?xml version="1.0" encoding="utf-8"?>
<Types xmlns="http://schemas.openxmlformats.org/package/2006/content-types">
  <Default Extension="bin" ContentType="image/png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86" r:id="rId5"/>
  </p:sldMasterIdLst>
  <p:notesMasterIdLst>
    <p:notesMasterId r:id="rId36"/>
  </p:notesMasterIdLst>
  <p:handoutMasterIdLst>
    <p:handoutMasterId r:id="rId37"/>
  </p:handoutMasterIdLst>
  <p:sldIdLst>
    <p:sldId id="569" r:id="rId6"/>
    <p:sldId id="1881839020" r:id="rId7"/>
    <p:sldId id="1881839058" r:id="rId8"/>
    <p:sldId id="2147473692" r:id="rId9"/>
    <p:sldId id="259" r:id="rId10"/>
    <p:sldId id="2147473683" r:id="rId11"/>
    <p:sldId id="2147473695" r:id="rId12"/>
    <p:sldId id="257" r:id="rId13"/>
    <p:sldId id="2147473693" r:id="rId14"/>
    <p:sldId id="2147473689" r:id="rId15"/>
    <p:sldId id="256" r:id="rId16"/>
    <p:sldId id="2147473694" r:id="rId17"/>
    <p:sldId id="286" r:id="rId18"/>
    <p:sldId id="2147473696" r:id="rId19"/>
    <p:sldId id="1881839045" r:id="rId20"/>
    <p:sldId id="2147473697" r:id="rId21"/>
    <p:sldId id="2147473666" r:id="rId22"/>
    <p:sldId id="2147473665" r:id="rId23"/>
    <p:sldId id="2147473682" r:id="rId24"/>
    <p:sldId id="2147473698" r:id="rId25"/>
    <p:sldId id="1881839044" r:id="rId26"/>
    <p:sldId id="2147473687" r:id="rId27"/>
    <p:sldId id="2147473688" r:id="rId28"/>
    <p:sldId id="2147473690" r:id="rId29"/>
    <p:sldId id="2147473700" r:id="rId30"/>
    <p:sldId id="2147473699" r:id="rId31"/>
    <p:sldId id="2147473686" r:id="rId32"/>
    <p:sldId id="1881839047" r:id="rId33"/>
    <p:sldId id="1881839057" r:id="rId34"/>
    <p:sldId id="2147473691" r:id="rId35"/>
  </p:sldIdLst>
  <p:sldSz cx="12192000" cy="6858000"/>
  <p:notesSz cx="6858000" cy="9144000"/>
  <p:embeddedFontLst>
    <p:embeddedFont>
      <p:font typeface="Arial Bold" panose="020B0704020202020204" pitchFamily="34" charset="0"/>
      <p:bold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Lato Light" panose="020F0502020204030203" pitchFamily="34" charset="0"/>
      <p:regular r:id="rId43"/>
      <p: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Poppins" panose="00000500000000000000" pitchFamily="2" charset="0"/>
      <p:regular r:id="rId49"/>
      <p:bold r:id="rId50"/>
      <p:italic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  <p:embeddedFont>
      <p:font typeface="Roboto Light" panose="02000000000000000000" pitchFamily="2" charset="0"/>
      <p:regular r:id="rId57"/>
      <p: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A8"/>
    <a:srgbClr val="0A1A2E"/>
    <a:srgbClr val="FFF3CD"/>
    <a:srgbClr val="FAE8E8"/>
    <a:srgbClr val="06649F"/>
    <a:srgbClr val="E87030"/>
    <a:srgbClr val="0F1D4A"/>
    <a:srgbClr val="FFFFFF"/>
    <a:srgbClr val="13365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A0C684-CC2B-48E0-9678-9F0791B4F19F}" v="3" dt="2026-05-08T21:20:26.100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73" autoAdjust="0"/>
    <p:restoredTop sz="94608" autoAdjust="0"/>
  </p:normalViewPr>
  <p:slideViewPr>
    <p:cSldViewPr snapToGrid="0">
      <p:cViewPr varScale="1">
        <p:scale>
          <a:sx n="76" d="100"/>
          <a:sy n="76" d="100"/>
        </p:scale>
        <p:origin x="80" y="496"/>
      </p:cViewPr>
      <p:guideLst/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Peterson" userId="f7db407f-204f-45df-b879-31dfe1434a51" providerId="ADAL" clId="{1CDB0469-A65D-4EBB-91F1-537C7FB46BB0}"/>
    <pc:docChg chg="addSld modSld">
      <pc:chgData name="Erin Peterson" userId="f7db407f-204f-45df-b879-31dfe1434a51" providerId="ADAL" clId="{1CDB0469-A65D-4EBB-91F1-537C7FB46BB0}" dt="2026-05-08T21:20:44.323" v="11" actId="20577"/>
      <pc:docMkLst>
        <pc:docMk/>
      </pc:docMkLst>
      <pc:sldChg chg="modSp add mod">
        <pc:chgData name="Erin Peterson" userId="f7db407f-204f-45df-b879-31dfe1434a51" providerId="ADAL" clId="{1CDB0469-A65D-4EBB-91F1-537C7FB46BB0}" dt="2026-05-08T21:20:44.323" v="11" actId="20577"/>
        <pc:sldMkLst>
          <pc:docMk/>
          <pc:sldMk cId="0" sldId="569"/>
        </pc:sldMkLst>
        <pc:spChg chg="mod">
          <ac:chgData name="Erin Peterson" userId="f7db407f-204f-45df-b879-31dfe1434a51" providerId="ADAL" clId="{1CDB0469-A65D-4EBB-91F1-537C7FB46BB0}" dt="2026-05-08T21:20:44.323" v="11" actId="20577"/>
          <ac:spMkLst>
            <pc:docMk/>
            <pc:sldMk cId="0" sldId="569"/>
            <ac:spMk id="4" creationId="{00000000-0000-0000-0000-000000000000}"/>
          </ac:spMkLst>
        </pc:spChg>
        <pc:spChg chg="mod">
          <ac:chgData name="Erin Peterson" userId="f7db407f-204f-45df-b879-31dfe1434a51" providerId="ADAL" clId="{1CDB0469-A65D-4EBB-91F1-537C7FB46BB0}" dt="2026-05-08T21:20:30.301" v="3"/>
          <ac:spMkLst>
            <pc:docMk/>
            <pc:sldMk cId="0" sldId="569"/>
            <ac:spMk id="5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Plans Citing</c:v>
                </c:pt>
              </c:strCache>
            </c:strRef>
          </c:tx>
          <c:spPr>
            <a:solidFill>
              <a:srgbClr val="C5D5E4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0FE-4F89-8336-90F7E3ADDD9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0FE-4F89-8336-90F7E3ADDD9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0FE-4F89-8336-90F7E3ADDD9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0FE-4F89-8336-90F7E3ADDD9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0FE-4F89-8336-90F7E3ADDD9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0FE-4F89-8336-90F7E3ADDD9C}"/>
              </c:ext>
            </c:extLst>
          </c:dPt>
          <c:dPt>
            <c:idx val="6"/>
            <c:invertIfNegative val="0"/>
            <c:bubble3D val="0"/>
            <c:spPr>
              <a:solidFill>
                <a:srgbClr val="5A8DB5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D-00FE-4F89-8336-90F7E3ADDD9C}"/>
              </c:ext>
            </c:extLst>
          </c:dPt>
          <c:dPt>
            <c:idx val="7"/>
            <c:invertIfNegative val="0"/>
            <c:bubble3D val="0"/>
            <c:spPr>
              <a:solidFill>
                <a:srgbClr val="2E6F9E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F-00FE-4F89-8336-90F7E3ADDD9C}"/>
              </c:ext>
            </c:extLst>
          </c:dPt>
          <c:dPt>
            <c:idx val="8"/>
            <c:invertIfNegative val="0"/>
            <c:bubble3D val="0"/>
            <c:spPr>
              <a:solidFill>
                <a:srgbClr val="0077A8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11-00FE-4F89-8336-90F7E3ADDD9C}"/>
              </c:ext>
            </c:extLst>
          </c:dPt>
          <c:dPt>
            <c:idx val="9"/>
            <c:invertIfNegative val="0"/>
            <c:bubble3D val="0"/>
            <c:spPr>
              <a:solidFill>
                <a:srgbClr val="E8702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13-00FE-4F89-8336-90F7E3ADDD9C}"/>
              </c:ext>
            </c:extLst>
          </c:dPt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1A2E5A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Not sure</c:v>
                </c:pt>
                <c:pt idx="1">
                  <c:v>Dependent enrollment</c:v>
                </c:pt>
                <c:pt idx="2">
                  <c:v>Stop-loss premiums</c:v>
                </c:pt>
                <c:pt idx="3">
                  <c:v>Aging workforce</c:v>
                </c:pt>
                <c:pt idx="4">
                  <c:v>Staffing level increases</c:v>
                </c:pt>
                <c:pt idx="5">
                  <c:v>Other</c:v>
                </c:pt>
                <c:pt idx="6">
                  <c:v>Medical provider costs</c:v>
                </c:pt>
                <c:pt idx="7">
                  <c:v>Chronic health conditions</c:v>
                </c:pt>
                <c:pt idx="8">
                  <c:v>Specialty / costly Rx</c:v>
                </c:pt>
                <c:pt idx="9">
                  <c:v>Catastrophic claims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11</c:v>
                </c:pt>
                <c:pt idx="7">
                  <c:v>15</c:v>
                </c:pt>
                <c:pt idx="8">
                  <c:v>23</c:v>
                </c:pt>
                <c:pt idx="9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FE-4F89-8336-90F7E3ADDD9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axId val="2094734554"/>
        <c:axId val="2094734552"/>
      </c:barChart>
      <c:catAx>
        <c:axId val="2094734554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EFF3F8"/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100" b="0" i="0" u="none" strike="noStrike">
                <a:solidFill>
                  <a:srgbClr val="334466"/>
                </a:solidFill>
                <a:latin typeface="Calibri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38"/>
        </c:scaling>
        <c:delete val="1"/>
        <c:axPos val="b"/>
        <c:numFmt formatCode="General" sourceLinked="0"/>
        <c:majorTickMark val="out"/>
        <c:minorTickMark val="none"/>
        <c:tickLblPos val="low"/>
        <c:crossAx val="209473455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3A54F4-A297-4AEB-9469-1BEF4BB7B2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>
              <a:latin typeface="Roboto Light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347BF-EA2A-4CF7-88F9-A74B9C33D4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57CA1-F2B1-4721-A101-0C9DED2F1C63}" type="datetimeFigureOut">
              <a:rPr lang="en-IN" smtClean="0">
                <a:latin typeface="Roboto Light" panose="02000000000000000000" pitchFamily="2" charset="0"/>
              </a:rPr>
              <a:t>08-05-2026</a:t>
            </a:fld>
            <a:endParaRPr lang="en-IN" dirty="0">
              <a:latin typeface="Roboto Light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B59F6-BC90-4B72-AE2F-E981764369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>
              <a:latin typeface="Roboto Light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023D0-2B7C-4D7E-98D7-5B9F06AB57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9E46B-E1FA-4B6B-93F7-7C09906F6645}" type="slidenum">
              <a:rPr lang="en-IN" smtClean="0">
                <a:latin typeface="Roboto Light" panose="02000000000000000000" pitchFamily="2" charset="0"/>
              </a:rPr>
              <a:t>‹#›</a:t>
            </a:fld>
            <a:endParaRPr lang="en-IN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203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090024CD-15DC-4F2D-A1DC-A49F5A94825A}" type="datetimeFigureOut">
              <a:rPr lang="en-IN" smtClean="0"/>
              <a:pPr/>
              <a:t>08-05-2026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40E367EF-4282-42A3-8217-C3568F244F59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626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D9BCA-CE6E-13C3-8B88-AD5EA442D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FB2BD2-B8F4-24DB-1317-5685F49A3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B2D08F-2D65-1651-8C67-BA16C946F0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6E43C-1FF8-B8E9-EAAD-8A84FAE81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33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367EF-4282-42A3-8217-C3568F244F59}" type="slidenum">
              <a:rPr lang="en-IN" smtClean="0"/>
              <a:pPr/>
              <a:t>28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78676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FC8CD4B7-B9E5-29AC-F79B-5044D1B3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d9d9b7bb1c_0_268:notes">
            <a:extLst>
              <a:ext uri="{FF2B5EF4-FFF2-40B4-BE49-F238E27FC236}">
                <a16:creationId xmlns:a16="http://schemas.microsoft.com/office/drawing/2014/main" id="{0272BB83-FCEB-90CD-AF2C-12674335A6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d9d9b7bb1c_0_268:notes">
            <a:extLst>
              <a:ext uri="{FF2B5EF4-FFF2-40B4-BE49-F238E27FC236}">
                <a16:creationId xmlns:a16="http://schemas.microsoft.com/office/drawing/2014/main" id="{54305DBE-37A4-6FDE-CCE1-8D6EF302D6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049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1c5e4fd774_2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21c5e4fd774_2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367EF-4282-42A3-8217-C3568F244F59}" type="slidenum">
              <a:rPr lang="en-IN" smtClean="0"/>
              <a:pPr/>
              <a:t>21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9708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63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Vertical Image 2 With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5B44093-B02D-4F2C-EB47-44AC9EA1D4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14514"/>
            <a:ext cx="5181599" cy="6872514"/>
          </a:xfrm>
          <a:custGeom>
            <a:avLst/>
            <a:gdLst>
              <a:gd name="connsiteX0" fmla="*/ 0 w 5181599"/>
              <a:gd name="connsiteY0" fmla="*/ 0 h 6858000"/>
              <a:gd name="connsiteX1" fmla="*/ 5181599 w 5181599"/>
              <a:gd name="connsiteY1" fmla="*/ 0 h 6858000"/>
              <a:gd name="connsiteX2" fmla="*/ 5181599 w 5181599"/>
              <a:gd name="connsiteY2" fmla="*/ 6858000 h 6858000"/>
              <a:gd name="connsiteX3" fmla="*/ 0 w 5181599"/>
              <a:gd name="connsiteY3" fmla="*/ 6858000 h 6858000"/>
              <a:gd name="connsiteX4" fmla="*/ 0 w 5181599"/>
              <a:gd name="connsiteY4" fmla="*/ 0 h 6858000"/>
              <a:gd name="connsiteX0" fmla="*/ 0 w 5181599"/>
              <a:gd name="connsiteY0" fmla="*/ 14514 h 6872514"/>
              <a:gd name="connsiteX1" fmla="*/ 3135087 w 5181599"/>
              <a:gd name="connsiteY1" fmla="*/ 0 h 6872514"/>
              <a:gd name="connsiteX2" fmla="*/ 5181599 w 5181599"/>
              <a:gd name="connsiteY2" fmla="*/ 14514 h 6872514"/>
              <a:gd name="connsiteX3" fmla="*/ 5181599 w 5181599"/>
              <a:gd name="connsiteY3" fmla="*/ 6872514 h 6872514"/>
              <a:gd name="connsiteX4" fmla="*/ 0 w 5181599"/>
              <a:gd name="connsiteY4" fmla="*/ 6872514 h 6872514"/>
              <a:gd name="connsiteX5" fmla="*/ 0 w 5181599"/>
              <a:gd name="connsiteY5" fmla="*/ 14514 h 6872514"/>
              <a:gd name="connsiteX0" fmla="*/ 0 w 5181599"/>
              <a:gd name="connsiteY0" fmla="*/ 14514 h 6872514"/>
              <a:gd name="connsiteX1" fmla="*/ 3135087 w 5181599"/>
              <a:gd name="connsiteY1" fmla="*/ 0 h 6872514"/>
              <a:gd name="connsiteX2" fmla="*/ 5181599 w 5181599"/>
              <a:gd name="connsiteY2" fmla="*/ 6872514 h 6872514"/>
              <a:gd name="connsiteX3" fmla="*/ 0 w 5181599"/>
              <a:gd name="connsiteY3" fmla="*/ 6872514 h 6872514"/>
              <a:gd name="connsiteX4" fmla="*/ 0 w 5181599"/>
              <a:gd name="connsiteY4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599" h="6872514">
                <a:moveTo>
                  <a:pt x="0" y="14514"/>
                </a:moveTo>
                <a:lnTo>
                  <a:pt x="3135087" y="0"/>
                </a:lnTo>
                <a:lnTo>
                  <a:pt x="5181599" y="6872514"/>
                </a:lnTo>
                <a:lnTo>
                  <a:pt x="0" y="6872514"/>
                </a:lnTo>
                <a:lnTo>
                  <a:pt x="0" y="145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IN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6BB40AFD-C599-C61C-2DF5-B75673B2E1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3201" y="1236780"/>
            <a:ext cx="6548431" cy="61174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  <a:endParaRPr lang="en-IN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E221F99-26C7-732C-1AC8-B5265C86B8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3334" y="2067786"/>
            <a:ext cx="5847783" cy="414289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880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Vertical Image With 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EA4E128-48D1-0768-A963-9F9278FCF1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IN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CED1A361-EB06-E539-BB61-312D9A115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238" y="450715"/>
            <a:ext cx="6548431" cy="61174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B2C7AE7-A3E3-B287-8A3D-677ED08233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530" y="1453898"/>
            <a:ext cx="5847783" cy="461803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7119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G Light Tone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62D85929-19B6-F414-AB23-A493151D9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-9309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710E6B-83B3-0CD8-54B3-82212D7F265F}"/>
              </a:ext>
            </a:extLst>
          </p:cNvPr>
          <p:cNvSpPr/>
          <p:nvPr userDrawn="1"/>
        </p:nvSpPr>
        <p:spPr>
          <a:xfrm>
            <a:off x="0" y="-18618"/>
            <a:ext cx="12197089" cy="6876618"/>
          </a:xfrm>
          <a:prstGeom prst="roundRect">
            <a:avLst>
              <a:gd name="adj" fmla="val 0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09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Log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  <p:pic>
        <p:nvPicPr>
          <p:cNvPr id="2" name="Picture Placeholder 6" descr="A group of hands on top of each other&#10;&#10;Description automatically generated">
            <a:extLst>
              <a:ext uri="{FF2B5EF4-FFF2-40B4-BE49-F238E27FC236}">
                <a16:creationId xmlns:a16="http://schemas.microsoft.com/office/drawing/2014/main" id="{383A40A7-203E-9C17-CE9B-DFF607025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837D7-C61C-1AF9-9BE2-070769A00088}"/>
              </a:ext>
            </a:extLst>
          </p:cNvPr>
          <p:cNvSpPr/>
          <p:nvPr userDrawn="1"/>
        </p:nvSpPr>
        <p:spPr>
          <a:xfrm>
            <a:off x="0" y="0"/>
            <a:ext cx="1219708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49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Logo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  <p:pic>
        <p:nvPicPr>
          <p:cNvPr id="2" name="Picture Placeholder 3" descr="A group of people holding their fists together&#10;&#10;Description automatically generated">
            <a:extLst>
              <a:ext uri="{FF2B5EF4-FFF2-40B4-BE49-F238E27FC236}">
                <a16:creationId xmlns:a16="http://schemas.microsoft.com/office/drawing/2014/main" id="{C645CA0A-EA42-E7D8-E708-9E5AF3F9CA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6" b="783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799987-B7D9-8AEE-F68E-0D83ED27C79C}"/>
              </a:ext>
            </a:extLst>
          </p:cNvPr>
          <p:cNvSpPr/>
          <p:nvPr userDrawn="1"/>
        </p:nvSpPr>
        <p:spPr>
          <a:xfrm>
            <a:off x="0" y="-18618"/>
            <a:ext cx="12197089" cy="6876618"/>
          </a:xfrm>
          <a:prstGeom prst="roundRect">
            <a:avLst>
              <a:gd name="adj" fmla="val 0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ll Logo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  <p:pic>
        <p:nvPicPr>
          <p:cNvPr id="2" name="Picture Placeholder 6" descr="A group of hands on top of each other&#10;&#10;Description automatically generated">
            <a:extLst>
              <a:ext uri="{FF2B5EF4-FFF2-40B4-BE49-F238E27FC236}">
                <a16:creationId xmlns:a16="http://schemas.microsoft.com/office/drawing/2014/main" id="{3EB2B306-47F3-9776-2A9C-370263C7E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7D8A55-EFA7-B4DD-B03F-8FAA408F7C12}"/>
              </a:ext>
            </a:extLst>
          </p:cNvPr>
          <p:cNvSpPr/>
          <p:nvPr userDrawn="1"/>
        </p:nvSpPr>
        <p:spPr>
          <a:xfrm>
            <a:off x="0" y="0"/>
            <a:ext cx="1219708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EAD64-4808-8F60-9B49-1548274F9FF1}"/>
              </a:ext>
            </a:extLst>
          </p:cNvPr>
          <p:cNvSpPr/>
          <p:nvPr userDrawn="1"/>
        </p:nvSpPr>
        <p:spPr>
          <a:xfrm rot="1542117">
            <a:off x="1661982" y="2068011"/>
            <a:ext cx="3039124" cy="3039124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0" name="Freeform 543">
            <a:extLst>
              <a:ext uri="{FF2B5EF4-FFF2-40B4-BE49-F238E27FC236}">
                <a16:creationId xmlns:a16="http://schemas.microsoft.com/office/drawing/2014/main" id="{3D35061B-52A6-E6D4-979B-B24BF7C647AB}"/>
              </a:ext>
            </a:extLst>
          </p:cNvPr>
          <p:cNvSpPr/>
          <p:nvPr userDrawn="1"/>
        </p:nvSpPr>
        <p:spPr>
          <a:xfrm>
            <a:off x="441963" y="-6447"/>
            <a:ext cx="4056476" cy="3590763"/>
          </a:xfrm>
          <a:custGeom>
            <a:avLst/>
            <a:gdLst>
              <a:gd name="connsiteX0" fmla="*/ 820413 w 3042357"/>
              <a:gd name="connsiteY0" fmla="*/ 0 h 2693072"/>
              <a:gd name="connsiteX1" fmla="*/ 1714225 w 3042357"/>
              <a:gd name="connsiteY1" fmla="*/ 0 h 2693072"/>
              <a:gd name="connsiteX2" fmla="*/ 3042357 w 3042357"/>
              <a:gd name="connsiteY2" fmla="*/ 639242 h 2693072"/>
              <a:gd name="connsiteX3" fmla="*/ 2053830 w 3042357"/>
              <a:gd name="connsiteY3" fmla="*/ 2693072 h 2693072"/>
              <a:gd name="connsiteX4" fmla="*/ 0 w 3042357"/>
              <a:gd name="connsiteY4" fmla="*/ 1704545 h 2693072"/>
              <a:gd name="connsiteX5" fmla="*/ 820413 w 3042357"/>
              <a:gd name="connsiteY5" fmla="*/ 0 h 269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7" h="2693072">
                <a:moveTo>
                  <a:pt x="820413" y="0"/>
                </a:moveTo>
                <a:lnTo>
                  <a:pt x="1714225" y="0"/>
                </a:lnTo>
                <a:lnTo>
                  <a:pt x="3042357" y="639242"/>
                </a:lnTo>
                <a:lnTo>
                  <a:pt x="2053830" y="2693072"/>
                </a:lnTo>
                <a:lnTo>
                  <a:pt x="0" y="1704545"/>
                </a:lnTo>
                <a:lnTo>
                  <a:pt x="820413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1" name="Freeform 593">
            <a:extLst>
              <a:ext uri="{FF2B5EF4-FFF2-40B4-BE49-F238E27FC236}">
                <a16:creationId xmlns:a16="http://schemas.microsoft.com/office/drawing/2014/main" id="{AB5D119B-CBDB-5CC6-052D-015436134384}"/>
              </a:ext>
            </a:extLst>
          </p:cNvPr>
          <p:cNvSpPr/>
          <p:nvPr userDrawn="1"/>
        </p:nvSpPr>
        <p:spPr>
          <a:xfrm>
            <a:off x="-3" y="2266987"/>
            <a:ext cx="3188824" cy="4056477"/>
          </a:xfrm>
          <a:custGeom>
            <a:avLst/>
            <a:gdLst>
              <a:gd name="connsiteX0" fmla="*/ 337788 w 2391618"/>
              <a:gd name="connsiteY0" fmla="*/ 0 h 3042358"/>
              <a:gd name="connsiteX1" fmla="*/ 2391618 w 2391618"/>
              <a:gd name="connsiteY1" fmla="*/ 988527 h 3042358"/>
              <a:gd name="connsiteX2" fmla="*/ 1403091 w 2391618"/>
              <a:gd name="connsiteY2" fmla="*/ 3042358 h 3042358"/>
              <a:gd name="connsiteX3" fmla="*/ 0 w 2391618"/>
              <a:gd name="connsiteY3" fmla="*/ 2367037 h 3042358"/>
              <a:gd name="connsiteX4" fmla="*/ 0 w 2391618"/>
              <a:gd name="connsiteY4" fmla="*/ 701811 h 3042358"/>
              <a:gd name="connsiteX5" fmla="*/ 337788 w 2391618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1618" h="3042358">
                <a:moveTo>
                  <a:pt x="337788" y="0"/>
                </a:moveTo>
                <a:lnTo>
                  <a:pt x="2391618" y="988527"/>
                </a:lnTo>
                <a:lnTo>
                  <a:pt x="1403091" y="3042358"/>
                </a:lnTo>
                <a:lnTo>
                  <a:pt x="0" y="2367037"/>
                </a:lnTo>
                <a:lnTo>
                  <a:pt x="0" y="701811"/>
                </a:lnTo>
                <a:lnTo>
                  <a:pt x="337788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2" name="Freeform 550">
            <a:extLst>
              <a:ext uri="{FF2B5EF4-FFF2-40B4-BE49-F238E27FC236}">
                <a16:creationId xmlns:a16="http://schemas.microsoft.com/office/drawing/2014/main" id="{54DDE260-9B4F-1DF4-4B46-CAB90CB8A052}"/>
              </a:ext>
            </a:extLst>
          </p:cNvPr>
          <p:cNvSpPr/>
          <p:nvPr userDrawn="1"/>
        </p:nvSpPr>
        <p:spPr>
          <a:xfrm>
            <a:off x="-1" y="361095"/>
            <a:ext cx="2477481" cy="3930875"/>
          </a:xfrm>
          <a:custGeom>
            <a:avLst/>
            <a:gdLst>
              <a:gd name="connsiteX0" fmla="*/ 0 w 1858111"/>
              <a:gd name="connsiteY0" fmla="*/ 0 h 2948156"/>
              <a:gd name="connsiteX1" fmla="*/ 1858111 w 1858111"/>
              <a:gd name="connsiteY1" fmla="*/ 894326 h 2948156"/>
              <a:gd name="connsiteX2" fmla="*/ 869584 w 1858111"/>
              <a:gd name="connsiteY2" fmla="*/ 2948156 h 2948156"/>
              <a:gd name="connsiteX3" fmla="*/ 0 w 1858111"/>
              <a:gd name="connsiteY3" fmla="*/ 2529617 h 2948156"/>
              <a:gd name="connsiteX4" fmla="*/ 0 w 1858111"/>
              <a:gd name="connsiteY4" fmla="*/ 0 h 294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111" h="2948156">
                <a:moveTo>
                  <a:pt x="0" y="0"/>
                </a:moveTo>
                <a:lnTo>
                  <a:pt x="1858111" y="894326"/>
                </a:lnTo>
                <a:lnTo>
                  <a:pt x="869584" y="2948156"/>
                </a:lnTo>
                <a:lnTo>
                  <a:pt x="0" y="252961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3" name="Freeform 556">
            <a:extLst>
              <a:ext uri="{FF2B5EF4-FFF2-40B4-BE49-F238E27FC236}">
                <a16:creationId xmlns:a16="http://schemas.microsoft.com/office/drawing/2014/main" id="{031C8C5D-B551-5BA6-A1B9-B62D1725B66E}"/>
              </a:ext>
            </a:extLst>
          </p:cNvPr>
          <p:cNvSpPr/>
          <p:nvPr userDrawn="1"/>
        </p:nvSpPr>
        <p:spPr>
          <a:xfrm>
            <a:off x="-1" y="2065415"/>
            <a:ext cx="444264" cy="1136861"/>
          </a:xfrm>
          <a:custGeom>
            <a:avLst/>
            <a:gdLst>
              <a:gd name="connsiteX0" fmla="*/ 0 w 333198"/>
              <a:gd name="connsiteY0" fmla="*/ 0 h 852646"/>
              <a:gd name="connsiteX1" fmla="*/ 333198 w 333198"/>
              <a:gd name="connsiteY1" fmla="*/ 160371 h 852646"/>
              <a:gd name="connsiteX2" fmla="*/ 0 w 333198"/>
              <a:gd name="connsiteY2" fmla="*/ 852646 h 852646"/>
              <a:gd name="connsiteX3" fmla="*/ 0 w 333198"/>
              <a:gd name="connsiteY3" fmla="*/ 0 h 85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198" h="852646">
                <a:moveTo>
                  <a:pt x="0" y="0"/>
                </a:moveTo>
                <a:lnTo>
                  <a:pt x="333198" y="160371"/>
                </a:lnTo>
                <a:lnTo>
                  <a:pt x="0" y="85264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4" name="Freeform 562">
            <a:extLst>
              <a:ext uri="{FF2B5EF4-FFF2-40B4-BE49-F238E27FC236}">
                <a16:creationId xmlns:a16="http://schemas.microsoft.com/office/drawing/2014/main" id="{4FF178B5-4321-56C9-07EF-264C70EA5CB3}"/>
              </a:ext>
            </a:extLst>
          </p:cNvPr>
          <p:cNvSpPr/>
          <p:nvPr userDrawn="1"/>
        </p:nvSpPr>
        <p:spPr>
          <a:xfrm>
            <a:off x="-1" y="2054442"/>
            <a:ext cx="436905" cy="1118031"/>
          </a:xfrm>
          <a:custGeom>
            <a:avLst/>
            <a:gdLst>
              <a:gd name="connsiteX0" fmla="*/ 0 w 327679"/>
              <a:gd name="connsiteY0" fmla="*/ 0 h 838523"/>
              <a:gd name="connsiteX1" fmla="*/ 327679 w 327679"/>
              <a:gd name="connsiteY1" fmla="*/ 157715 h 838523"/>
              <a:gd name="connsiteX2" fmla="*/ 0 w 327679"/>
              <a:gd name="connsiteY2" fmla="*/ 838523 h 838523"/>
              <a:gd name="connsiteX3" fmla="*/ 0 w 327679"/>
              <a:gd name="connsiteY3" fmla="*/ 0 h 8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79" h="838523">
                <a:moveTo>
                  <a:pt x="0" y="0"/>
                </a:moveTo>
                <a:lnTo>
                  <a:pt x="327679" y="157715"/>
                </a:lnTo>
                <a:lnTo>
                  <a:pt x="0" y="83852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5" name="Freeform 580">
            <a:extLst>
              <a:ext uri="{FF2B5EF4-FFF2-40B4-BE49-F238E27FC236}">
                <a16:creationId xmlns:a16="http://schemas.microsoft.com/office/drawing/2014/main" id="{BD6F2B01-99C7-3AAE-BEEB-DB8DA9A35FF0}"/>
              </a:ext>
            </a:extLst>
          </p:cNvPr>
          <p:cNvSpPr/>
          <p:nvPr userDrawn="1"/>
        </p:nvSpPr>
        <p:spPr>
          <a:xfrm>
            <a:off x="-1" y="3737369"/>
            <a:ext cx="1156132" cy="2958515"/>
          </a:xfrm>
          <a:custGeom>
            <a:avLst/>
            <a:gdLst>
              <a:gd name="connsiteX0" fmla="*/ 0 w 867099"/>
              <a:gd name="connsiteY0" fmla="*/ 0 h 2218886"/>
              <a:gd name="connsiteX1" fmla="*/ 867099 w 867099"/>
              <a:gd name="connsiteY1" fmla="*/ 417342 h 2218886"/>
              <a:gd name="connsiteX2" fmla="*/ 0 w 867099"/>
              <a:gd name="connsiteY2" fmla="*/ 2218886 h 2218886"/>
              <a:gd name="connsiteX3" fmla="*/ 0 w 867099"/>
              <a:gd name="connsiteY3" fmla="*/ 0 h 22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099" h="2218886">
                <a:moveTo>
                  <a:pt x="0" y="0"/>
                </a:moveTo>
                <a:lnTo>
                  <a:pt x="867099" y="417342"/>
                </a:lnTo>
                <a:lnTo>
                  <a:pt x="0" y="221888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6" name="Freeform 588">
            <a:extLst>
              <a:ext uri="{FF2B5EF4-FFF2-40B4-BE49-F238E27FC236}">
                <a16:creationId xmlns:a16="http://schemas.microsoft.com/office/drawing/2014/main" id="{25FB83B9-9B13-3F82-A1BD-5D570E8B4AED}"/>
              </a:ext>
            </a:extLst>
          </p:cNvPr>
          <p:cNvSpPr/>
          <p:nvPr userDrawn="1"/>
        </p:nvSpPr>
        <p:spPr>
          <a:xfrm>
            <a:off x="-3" y="2271850"/>
            <a:ext cx="3174936" cy="4056477"/>
          </a:xfrm>
          <a:custGeom>
            <a:avLst/>
            <a:gdLst>
              <a:gd name="connsiteX0" fmla="*/ 327372 w 2381202"/>
              <a:gd name="connsiteY0" fmla="*/ 0 h 3042358"/>
              <a:gd name="connsiteX1" fmla="*/ 2381202 w 2381202"/>
              <a:gd name="connsiteY1" fmla="*/ 988527 h 3042358"/>
              <a:gd name="connsiteX2" fmla="*/ 1392675 w 2381202"/>
              <a:gd name="connsiteY2" fmla="*/ 3042358 h 3042358"/>
              <a:gd name="connsiteX3" fmla="*/ 0 w 2381202"/>
              <a:gd name="connsiteY3" fmla="*/ 2372050 h 3042358"/>
              <a:gd name="connsiteX4" fmla="*/ 0 w 2381202"/>
              <a:gd name="connsiteY4" fmla="*/ 680170 h 3042358"/>
              <a:gd name="connsiteX5" fmla="*/ 327372 w 2381202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02" h="3042358">
                <a:moveTo>
                  <a:pt x="327372" y="0"/>
                </a:moveTo>
                <a:lnTo>
                  <a:pt x="2381202" y="988527"/>
                </a:lnTo>
                <a:lnTo>
                  <a:pt x="1392675" y="3042358"/>
                </a:lnTo>
                <a:lnTo>
                  <a:pt x="0" y="2372050"/>
                </a:lnTo>
                <a:lnTo>
                  <a:pt x="0" y="680170"/>
                </a:lnTo>
                <a:lnTo>
                  <a:pt x="32737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7" name="Freeform 598">
            <a:extLst>
              <a:ext uri="{FF2B5EF4-FFF2-40B4-BE49-F238E27FC236}">
                <a16:creationId xmlns:a16="http://schemas.microsoft.com/office/drawing/2014/main" id="{DEB562E2-A26C-DA31-DE8F-CF2680F277C8}"/>
              </a:ext>
            </a:extLst>
          </p:cNvPr>
          <p:cNvSpPr/>
          <p:nvPr userDrawn="1"/>
        </p:nvSpPr>
        <p:spPr>
          <a:xfrm>
            <a:off x="-3" y="-2030"/>
            <a:ext cx="1534643" cy="2278337"/>
          </a:xfrm>
          <a:custGeom>
            <a:avLst/>
            <a:gdLst>
              <a:gd name="connsiteX0" fmla="*/ 0 w 1150982"/>
              <a:gd name="connsiteY0" fmla="*/ 0 h 1708753"/>
              <a:gd name="connsiteX1" fmla="*/ 1150982 w 1150982"/>
              <a:gd name="connsiteY1" fmla="*/ 0 h 1708753"/>
              <a:gd name="connsiteX2" fmla="*/ 328544 w 1150982"/>
              <a:gd name="connsiteY2" fmla="*/ 1708753 h 1708753"/>
              <a:gd name="connsiteX3" fmla="*/ 0 w 1150982"/>
              <a:gd name="connsiteY3" fmla="*/ 1550622 h 1708753"/>
              <a:gd name="connsiteX4" fmla="*/ 0 w 1150982"/>
              <a:gd name="connsiteY4" fmla="*/ 0 h 170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982" h="1708753">
                <a:moveTo>
                  <a:pt x="0" y="0"/>
                </a:moveTo>
                <a:lnTo>
                  <a:pt x="1150982" y="0"/>
                </a:lnTo>
                <a:lnTo>
                  <a:pt x="328544" y="1708753"/>
                </a:lnTo>
                <a:lnTo>
                  <a:pt x="0" y="155062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8" name="Freeform 604">
            <a:extLst>
              <a:ext uri="{FF2B5EF4-FFF2-40B4-BE49-F238E27FC236}">
                <a16:creationId xmlns:a16="http://schemas.microsoft.com/office/drawing/2014/main" id="{83B3FDE2-196F-9C01-5511-B1514F63D7C3}"/>
              </a:ext>
            </a:extLst>
          </p:cNvPr>
          <p:cNvSpPr/>
          <p:nvPr userDrawn="1"/>
        </p:nvSpPr>
        <p:spPr>
          <a:xfrm>
            <a:off x="-3" y="-2031"/>
            <a:ext cx="1546192" cy="2273475"/>
          </a:xfrm>
          <a:custGeom>
            <a:avLst/>
            <a:gdLst>
              <a:gd name="connsiteX0" fmla="*/ 0 w 1159644"/>
              <a:gd name="connsiteY0" fmla="*/ 0 h 1705106"/>
              <a:gd name="connsiteX1" fmla="*/ 1159644 w 1159644"/>
              <a:gd name="connsiteY1" fmla="*/ 0 h 1705106"/>
              <a:gd name="connsiteX2" fmla="*/ 338961 w 1159644"/>
              <a:gd name="connsiteY2" fmla="*/ 1705106 h 1705106"/>
              <a:gd name="connsiteX3" fmla="*/ 0 w 1159644"/>
              <a:gd name="connsiteY3" fmla="*/ 1541961 h 1705106"/>
              <a:gd name="connsiteX4" fmla="*/ 0 w 1159644"/>
              <a:gd name="connsiteY4" fmla="*/ 0 h 17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644" h="1705106">
                <a:moveTo>
                  <a:pt x="0" y="0"/>
                </a:moveTo>
                <a:lnTo>
                  <a:pt x="1159644" y="0"/>
                </a:lnTo>
                <a:lnTo>
                  <a:pt x="338961" y="1705106"/>
                </a:lnTo>
                <a:lnTo>
                  <a:pt x="0" y="15419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9" name="Freeform 610">
            <a:extLst>
              <a:ext uri="{FF2B5EF4-FFF2-40B4-BE49-F238E27FC236}">
                <a16:creationId xmlns:a16="http://schemas.microsoft.com/office/drawing/2014/main" id="{2EF0684E-EBD9-FAB6-666B-121B32233B19}"/>
              </a:ext>
            </a:extLst>
          </p:cNvPr>
          <p:cNvSpPr/>
          <p:nvPr userDrawn="1"/>
        </p:nvSpPr>
        <p:spPr>
          <a:xfrm>
            <a:off x="1" y="-2030"/>
            <a:ext cx="3226548" cy="1565823"/>
          </a:xfrm>
          <a:custGeom>
            <a:avLst/>
            <a:gdLst>
              <a:gd name="connsiteX0" fmla="*/ 0 w 2419911"/>
              <a:gd name="connsiteY0" fmla="*/ 0 h 1174367"/>
              <a:gd name="connsiteX1" fmla="*/ 2419911 w 2419911"/>
              <a:gd name="connsiteY1" fmla="*/ 0 h 1174367"/>
              <a:gd name="connsiteX2" fmla="*/ 1854677 w 2419911"/>
              <a:gd name="connsiteY2" fmla="*/ 1174367 h 1174367"/>
              <a:gd name="connsiteX3" fmla="*/ 0 w 2419911"/>
              <a:gd name="connsiteY3" fmla="*/ 281694 h 1174367"/>
              <a:gd name="connsiteX4" fmla="*/ 0 w 2419911"/>
              <a:gd name="connsiteY4" fmla="*/ 0 h 117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911" h="1174367">
                <a:moveTo>
                  <a:pt x="0" y="0"/>
                </a:moveTo>
                <a:lnTo>
                  <a:pt x="2419911" y="0"/>
                </a:lnTo>
                <a:lnTo>
                  <a:pt x="1854677" y="1174367"/>
                </a:lnTo>
                <a:lnTo>
                  <a:pt x="0" y="28169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0" name="Freeform 661">
            <a:extLst>
              <a:ext uri="{FF2B5EF4-FFF2-40B4-BE49-F238E27FC236}">
                <a16:creationId xmlns:a16="http://schemas.microsoft.com/office/drawing/2014/main" id="{AC0EFB77-8886-58DD-90A5-9461E5214BFB}"/>
              </a:ext>
            </a:extLst>
          </p:cNvPr>
          <p:cNvSpPr/>
          <p:nvPr userDrawn="1"/>
        </p:nvSpPr>
        <p:spPr>
          <a:xfrm>
            <a:off x="1604391" y="6312496"/>
            <a:ext cx="1395931" cy="545504"/>
          </a:xfrm>
          <a:custGeom>
            <a:avLst/>
            <a:gdLst>
              <a:gd name="connsiteX0" fmla="*/ 196917 w 1046948"/>
              <a:gd name="connsiteY0" fmla="*/ 0 h 409128"/>
              <a:gd name="connsiteX1" fmla="*/ 1046948 w 1046948"/>
              <a:gd name="connsiteY1" fmla="*/ 409128 h 409128"/>
              <a:gd name="connsiteX2" fmla="*/ 0 w 1046948"/>
              <a:gd name="connsiteY2" fmla="*/ 409128 h 409128"/>
              <a:gd name="connsiteX3" fmla="*/ 196917 w 1046948"/>
              <a:gd name="connsiteY3" fmla="*/ 0 h 40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948" h="409128">
                <a:moveTo>
                  <a:pt x="196917" y="0"/>
                </a:moveTo>
                <a:lnTo>
                  <a:pt x="1046948" y="409128"/>
                </a:lnTo>
                <a:lnTo>
                  <a:pt x="0" y="409128"/>
                </a:lnTo>
                <a:lnTo>
                  <a:pt x="19691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1" name="Freeform 637">
            <a:extLst>
              <a:ext uri="{FF2B5EF4-FFF2-40B4-BE49-F238E27FC236}">
                <a16:creationId xmlns:a16="http://schemas.microsoft.com/office/drawing/2014/main" id="{F1075160-CE1B-AA0F-F050-B287919CDA79}"/>
              </a:ext>
            </a:extLst>
          </p:cNvPr>
          <p:cNvSpPr/>
          <p:nvPr userDrawn="1"/>
        </p:nvSpPr>
        <p:spPr>
          <a:xfrm>
            <a:off x="-2" y="4291971"/>
            <a:ext cx="3897887" cy="2566029"/>
          </a:xfrm>
          <a:custGeom>
            <a:avLst/>
            <a:gdLst>
              <a:gd name="connsiteX0" fmla="*/ 869585 w 2923415"/>
              <a:gd name="connsiteY0" fmla="*/ 0 h 1924522"/>
              <a:gd name="connsiteX1" fmla="*/ 2923415 w 2923415"/>
              <a:gd name="connsiteY1" fmla="*/ 988528 h 1924522"/>
              <a:gd name="connsiteX2" fmla="*/ 2472913 w 2923415"/>
              <a:gd name="connsiteY2" fmla="*/ 1924522 h 1924522"/>
              <a:gd name="connsiteX3" fmla="*/ 0 w 2923415"/>
              <a:gd name="connsiteY3" fmla="*/ 1924522 h 1924522"/>
              <a:gd name="connsiteX4" fmla="*/ 0 w 2923415"/>
              <a:gd name="connsiteY4" fmla="*/ 1806708 h 1924522"/>
              <a:gd name="connsiteX5" fmla="*/ 869585 w 2923415"/>
              <a:gd name="connsiteY5" fmla="*/ 0 h 192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3415" h="1924522">
                <a:moveTo>
                  <a:pt x="869585" y="0"/>
                </a:moveTo>
                <a:lnTo>
                  <a:pt x="2923415" y="988528"/>
                </a:lnTo>
                <a:lnTo>
                  <a:pt x="2472913" y="1924522"/>
                </a:lnTo>
                <a:lnTo>
                  <a:pt x="0" y="1924522"/>
                </a:lnTo>
                <a:lnTo>
                  <a:pt x="0" y="1806708"/>
                </a:lnTo>
                <a:lnTo>
                  <a:pt x="869585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2" name="Freeform 632">
            <a:extLst>
              <a:ext uri="{FF2B5EF4-FFF2-40B4-BE49-F238E27FC236}">
                <a16:creationId xmlns:a16="http://schemas.microsoft.com/office/drawing/2014/main" id="{04AB05DB-970A-2E5A-CEDB-E12B3183D38F}"/>
              </a:ext>
            </a:extLst>
          </p:cNvPr>
          <p:cNvSpPr/>
          <p:nvPr userDrawn="1"/>
        </p:nvSpPr>
        <p:spPr>
          <a:xfrm>
            <a:off x="-3" y="5427480"/>
            <a:ext cx="1857309" cy="1430521"/>
          </a:xfrm>
          <a:custGeom>
            <a:avLst/>
            <a:gdLst>
              <a:gd name="connsiteX0" fmla="*/ 0 w 1392982"/>
              <a:gd name="connsiteY0" fmla="*/ 0 h 1072891"/>
              <a:gd name="connsiteX1" fmla="*/ 1392982 w 1392982"/>
              <a:gd name="connsiteY1" fmla="*/ 670455 h 1072891"/>
              <a:gd name="connsiteX2" fmla="*/ 1199286 w 1392982"/>
              <a:gd name="connsiteY2" fmla="*/ 1072891 h 1072891"/>
              <a:gd name="connsiteX3" fmla="*/ 0 w 1392982"/>
              <a:gd name="connsiteY3" fmla="*/ 1072891 h 1072891"/>
              <a:gd name="connsiteX4" fmla="*/ 0 w 1392982"/>
              <a:gd name="connsiteY4" fmla="*/ 0 h 107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2891">
                <a:moveTo>
                  <a:pt x="0" y="0"/>
                </a:moveTo>
                <a:lnTo>
                  <a:pt x="1392982" y="670455"/>
                </a:lnTo>
                <a:lnTo>
                  <a:pt x="1199286" y="1072891"/>
                </a:lnTo>
                <a:lnTo>
                  <a:pt x="0" y="107289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3" name="Freeform 627">
            <a:extLst>
              <a:ext uri="{FF2B5EF4-FFF2-40B4-BE49-F238E27FC236}">
                <a16:creationId xmlns:a16="http://schemas.microsoft.com/office/drawing/2014/main" id="{CB4F7312-3853-454C-3457-DA6E01CFD134}"/>
              </a:ext>
            </a:extLst>
          </p:cNvPr>
          <p:cNvSpPr/>
          <p:nvPr userDrawn="1"/>
        </p:nvSpPr>
        <p:spPr>
          <a:xfrm>
            <a:off x="-3" y="5427267"/>
            <a:ext cx="1857309" cy="1430733"/>
          </a:xfrm>
          <a:custGeom>
            <a:avLst/>
            <a:gdLst>
              <a:gd name="connsiteX0" fmla="*/ 0 w 1392982"/>
              <a:gd name="connsiteY0" fmla="*/ 0 h 1073050"/>
              <a:gd name="connsiteX1" fmla="*/ 1392982 w 1392982"/>
              <a:gd name="connsiteY1" fmla="*/ 670455 h 1073050"/>
              <a:gd name="connsiteX2" fmla="*/ 1199209 w 1392982"/>
              <a:gd name="connsiteY2" fmla="*/ 1073050 h 1073050"/>
              <a:gd name="connsiteX3" fmla="*/ 0 w 1392982"/>
              <a:gd name="connsiteY3" fmla="*/ 1073050 h 1073050"/>
              <a:gd name="connsiteX4" fmla="*/ 0 w 1392982"/>
              <a:gd name="connsiteY4" fmla="*/ 0 h 10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3050">
                <a:moveTo>
                  <a:pt x="0" y="0"/>
                </a:moveTo>
                <a:lnTo>
                  <a:pt x="1392982" y="670455"/>
                </a:lnTo>
                <a:lnTo>
                  <a:pt x="1199209" y="1073050"/>
                </a:lnTo>
                <a:lnTo>
                  <a:pt x="0" y="1073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4" name="Freeform 650">
            <a:extLst>
              <a:ext uri="{FF2B5EF4-FFF2-40B4-BE49-F238E27FC236}">
                <a16:creationId xmlns:a16="http://schemas.microsoft.com/office/drawing/2014/main" id="{AF4FB8C8-82CD-4DCE-CA38-F28B2CE791A7}"/>
              </a:ext>
            </a:extLst>
          </p:cNvPr>
          <p:cNvSpPr/>
          <p:nvPr userDrawn="1"/>
        </p:nvSpPr>
        <p:spPr>
          <a:xfrm>
            <a:off x="1862367" y="3584320"/>
            <a:ext cx="4056477" cy="3273681"/>
          </a:xfrm>
          <a:custGeom>
            <a:avLst/>
            <a:gdLst>
              <a:gd name="connsiteX0" fmla="*/ 988527 w 3042358"/>
              <a:gd name="connsiteY0" fmla="*/ 0 h 2455261"/>
              <a:gd name="connsiteX1" fmla="*/ 3042358 w 3042358"/>
              <a:gd name="connsiteY1" fmla="*/ 988527 h 2455261"/>
              <a:gd name="connsiteX2" fmla="*/ 2336405 w 3042358"/>
              <a:gd name="connsiteY2" fmla="*/ 2455261 h 2455261"/>
              <a:gd name="connsiteX3" fmla="*/ 834039 w 3042358"/>
              <a:gd name="connsiteY3" fmla="*/ 2455261 h 2455261"/>
              <a:gd name="connsiteX4" fmla="*/ 0 w 3042358"/>
              <a:gd name="connsiteY4" fmla="*/ 2053830 h 2455261"/>
              <a:gd name="connsiteX5" fmla="*/ 988527 w 3042358"/>
              <a:gd name="connsiteY5" fmla="*/ 0 h 245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8" h="2455261">
                <a:moveTo>
                  <a:pt x="988527" y="0"/>
                </a:moveTo>
                <a:lnTo>
                  <a:pt x="3042358" y="988527"/>
                </a:lnTo>
                <a:lnTo>
                  <a:pt x="2336405" y="2455261"/>
                </a:lnTo>
                <a:lnTo>
                  <a:pt x="834039" y="2455261"/>
                </a:lnTo>
                <a:lnTo>
                  <a:pt x="0" y="2053830"/>
                </a:lnTo>
                <a:lnTo>
                  <a:pt x="98852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5" name="Freeform 644">
            <a:extLst>
              <a:ext uri="{FF2B5EF4-FFF2-40B4-BE49-F238E27FC236}">
                <a16:creationId xmlns:a16="http://schemas.microsoft.com/office/drawing/2014/main" id="{917E58A7-D012-487E-CBB7-EE196C4D0E14}"/>
              </a:ext>
            </a:extLst>
          </p:cNvPr>
          <p:cNvSpPr/>
          <p:nvPr userDrawn="1"/>
        </p:nvSpPr>
        <p:spPr>
          <a:xfrm>
            <a:off x="3284751" y="5604845"/>
            <a:ext cx="3206795" cy="1253156"/>
          </a:xfrm>
          <a:custGeom>
            <a:avLst/>
            <a:gdLst>
              <a:gd name="connsiteX0" fmla="*/ 452366 w 2405096"/>
              <a:gd name="connsiteY0" fmla="*/ 0 h 939867"/>
              <a:gd name="connsiteX1" fmla="*/ 2405096 w 2405096"/>
              <a:gd name="connsiteY1" fmla="*/ 939867 h 939867"/>
              <a:gd name="connsiteX2" fmla="*/ 0 w 2405096"/>
              <a:gd name="connsiteY2" fmla="*/ 939867 h 939867"/>
              <a:gd name="connsiteX3" fmla="*/ 452366 w 2405096"/>
              <a:gd name="connsiteY3" fmla="*/ 0 h 93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5096" h="939867">
                <a:moveTo>
                  <a:pt x="452366" y="0"/>
                </a:moveTo>
                <a:lnTo>
                  <a:pt x="2405096" y="939867"/>
                </a:lnTo>
                <a:lnTo>
                  <a:pt x="0" y="939867"/>
                </a:lnTo>
                <a:lnTo>
                  <a:pt x="452366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6" name="Freeform 656">
            <a:extLst>
              <a:ext uri="{FF2B5EF4-FFF2-40B4-BE49-F238E27FC236}">
                <a16:creationId xmlns:a16="http://schemas.microsoft.com/office/drawing/2014/main" id="{4A854596-C72A-2014-3A79-0DD122991715}"/>
              </a:ext>
            </a:extLst>
          </p:cNvPr>
          <p:cNvSpPr/>
          <p:nvPr userDrawn="1"/>
        </p:nvSpPr>
        <p:spPr>
          <a:xfrm>
            <a:off x="1592843" y="6317360"/>
            <a:ext cx="1383488" cy="540641"/>
          </a:xfrm>
          <a:custGeom>
            <a:avLst/>
            <a:gdLst>
              <a:gd name="connsiteX0" fmla="*/ 195162 w 1037616"/>
              <a:gd name="connsiteY0" fmla="*/ 0 h 405481"/>
              <a:gd name="connsiteX1" fmla="*/ 1037616 w 1037616"/>
              <a:gd name="connsiteY1" fmla="*/ 405481 h 405481"/>
              <a:gd name="connsiteX2" fmla="*/ 0 w 1037616"/>
              <a:gd name="connsiteY2" fmla="*/ 405481 h 405481"/>
              <a:gd name="connsiteX3" fmla="*/ 195162 w 1037616"/>
              <a:gd name="connsiteY3" fmla="*/ 0 h 40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616" h="405481">
                <a:moveTo>
                  <a:pt x="195162" y="0"/>
                </a:moveTo>
                <a:lnTo>
                  <a:pt x="1037616" y="405481"/>
                </a:lnTo>
                <a:lnTo>
                  <a:pt x="0" y="405481"/>
                </a:lnTo>
                <a:lnTo>
                  <a:pt x="19516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3EC40683-A065-6EB6-FA96-A3F8AC740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5653" y="2627148"/>
            <a:ext cx="9847174" cy="1297266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 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2857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ll Logo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  <p:pic>
        <p:nvPicPr>
          <p:cNvPr id="2" name="Picture Placeholder 6" descr="A group of hands on top of each other&#10;&#10;Description automatically generated">
            <a:extLst>
              <a:ext uri="{FF2B5EF4-FFF2-40B4-BE49-F238E27FC236}">
                <a16:creationId xmlns:a16="http://schemas.microsoft.com/office/drawing/2014/main" id="{3EB2B306-47F3-9776-2A9C-370263C7E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7D8A55-EFA7-B4DD-B03F-8FAA408F7C12}"/>
              </a:ext>
            </a:extLst>
          </p:cNvPr>
          <p:cNvSpPr/>
          <p:nvPr userDrawn="1"/>
        </p:nvSpPr>
        <p:spPr>
          <a:xfrm>
            <a:off x="0" y="0"/>
            <a:ext cx="12197089" cy="6858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EAD64-4808-8F60-9B49-1548274F9FF1}"/>
              </a:ext>
            </a:extLst>
          </p:cNvPr>
          <p:cNvSpPr/>
          <p:nvPr userDrawn="1"/>
        </p:nvSpPr>
        <p:spPr>
          <a:xfrm rot="1542117">
            <a:off x="1661982" y="2068011"/>
            <a:ext cx="3039124" cy="3039124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0" name="Freeform 543">
            <a:extLst>
              <a:ext uri="{FF2B5EF4-FFF2-40B4-BE49-F238E27FC236}">
                <a16:creationId xmlns:a16="http://schemas.microsoft.com/office/drawing/2014/main" id="{3D35061B-52A6-E6D4-979B-B24BF7C647AB}"/>
              </a:ext>
            </a:extLst>
          </p:cNvPr>
          <p:cNvSpPr/>
          <p:nvPr userDrawn="1"/>
        </p:nvSpPr>
        <p:spPr>
          <a:xfrm>
            <a:off x="441963" y="-6447"/>
            <a:ext cx="4056476" cy="3590763"/>
          </a:xfrm>
          <a:custGeom>
            <a:avLst/>
            <a:gdLst>
              <a:gd name="connsiteX0" fmla="*/ 820413 w 3042357"/>
              <a:gd name="connsiteY0" fmla="*/ 0 h 2693072"/>
              <a:gd name="connsiteX1" fmla="*/ 1714225 w 3042357"/>
              <a:gd name="connsiteY1" fmla="*/ 0 h 2693072"/>
              <a:gd name="connsiteX2" fmla="*/ 3042357 w 3042357"/>
              <a:gd name="connsiteY2" fmla="*/ 639242 h 2693072"/>
              <a:gd name="connsiteX3" fmla="*/ 2053830 w 3042357"/>
              <a:gd name="connsiteY3" fmla="*/ 2693072 h 2693072"/>
              <a:gd name="connsiteX4" fmla="*/ 0 w 3042357"/>
              <a:gd name="connsiteY4" fmla="*/ 1704545 h 2693072"/>
              <a:gd name="connsiteX5" fmla="*/ 820413 w 3042357"/>
              <a:gd name="connsiteY5" fmla="*/ 0 h 269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7" h="2693072">
                <a:moveTo>
                  <a:pt x="820413" y="0"/>
                </a:moveTo>
                <a:lnTo>
                  <a:pt x="1714225" y="0"/>
                </a:lnTo>
                <a:lnTo>
                  <a:pt x="3042357" y="639242"/>
                </a:lnTo>
                <a:lnTo>
                  <a:pt x="2053830" y="2693072"/>
                </a:lnTo>
                <a:lnTo>
                  <a:pt x="0" y="1704545"/>
                </a:lnTo>
                <a:lnTo>
                  <a:pt x="820413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1" name="Freeform 593">
            <a:extLst>
              <a:ext uri="{FF2B5EF4-FFF2-40B4-BE49-F238E27FC236}">
                <a16:creationId xmlns:a16="http://schemas.microsoft.com/office/drawing/2014/main" id="{AB5D119B-CBDB-5CC6-052D-015436134384}"/>
              </a:ext>
            </a:extLst>
          </p:cNvPr>
          <p:cNvSpPr/>
          <p:nvPr userDrawn="1"/>
        </p:nvSpPr>
        <p:spPr>
          <a:xfrm>
            <a:off x="-3" y="2266987"/>
            <a:ext cx="3188824" cy="4056477"/>
          </a:xfrm>
          <a:custGeom>
            <a:avLst/>
            <a:gdLst>
              <a:gd name="connsiteX0" fmla="*/ 337788 w 2391618"/>
              <a:gd name="connsiteY0" fmla="*/ 0 h 3042358"/>
              <a:gd name="connsiteX1" fmla="*/ 2391618 w 2391618"/>
              <a:gd name="connsiteY1" fmla="*/ 988527 h 3042358"/>
              <a:gd name="connsiteX2" fmla="*/ 1403091 w 2391618"/>
              <a:gd name="connsiteY2" fmla="*/ 3042358 h 3042358"/>
              <a:gd name="connsiteX3" fmla="*/ 0 w 2391618"/>
              <a:gd name="connsiteY3" fmla="*/ 2367037 h 3042358"/>
              <a:gd name="connsiteX4" fmla="*/ 0 w 2391618"/>
              <a:gd name="connsiteY4" fmla="*/ 701811 h 3042358"/>
              <a:gd name="connsiteX5" fmla="*/ 337788 w 2391618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1618" h="3042358">
                <a:moveTo>
                  <a:pt x="337788" y="0"/>
                </a:moveTo>
                <a:lnTo>
                  <a:pt x="2391618" y="988527"/>
                </a:lnTo>
                <a:lnTo>
                  <a:pt x="1403091" y="3042358"/>
                </a:lnTo>
                <a:lnTo>
                  <a:pt x="0" y="2367037"/>
                </a:lnTo>
                <a:lnTo>
                  <a:pt x="0" y="701811"/>
                </a:lnTo>
                <a:lnTo>
                  <a:pt x="337788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2" name="Freeform 550">
            <a:extLst>
              <a:ext uri="{FF2B5EF4-FFF2-40B4-BE49-F238E27FC236}">
                <a16:creationId xmlns:a16="http://schemas.microsoft.com/office/drawing/2014/main" id="{54DDE260-9B4F-1DF4-4B46-CAB90CB8A052}"/>
              </a:ext>
            </a:extLst>
          </p:cNvPr>
          <p:cNvSpPr/>
          <p:nvPr userDrawn="1"/>
        </p:nvSpPr>
        <p:spPr>
          <a:xfrm>
            <a:off x="-1" y="361095"/>
            <a:ext cx="2477481" cy="3930875"/>
          </a:xfrm>
          <a:custGeom>
            <a:avLst/>
            <a:gdLst>
              <a:gd name="connsiteX0" fmla="*/ 0 w 1858111"/>
              <a:gd name="connsiteY0" fmla="*/ 0 h 2948156"/>
              <a:gd name="connsiteX1" fmla="*/ 1858111 w 1858111"/>
              <a:gd name="connsiteY1" fmla="*/ 894326 h 2948156"/>
              <a:gd name="connsiteX2" fmla="*/ 869584 w 1858111"/>
              <a:gd name="connsiteY2" fmla="*/ 2948156 h 2948156"/>
              <a:gd name="connsiteX3" fmla="*/ 0 w 1858111"/>
              <a:gd name="connsiteY3" fmla="*/ 2529617 h 2948156"/>
              <a:gd name="connsiteX4" fmla="*/ 0 w 1858111"/>
              <a:gd name="connsiteY4" fmla="*/ 0 h 294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111" h="2948156">
                <a:moveTo>
                  <a:pt x="0" y="0"/>
                </a:moveTo>
                <a:lnTo>
                  <a:pt x="1858111" y="894326"/>
                </a:lnTo>
                <a:lnTo>
                  <a:pt x="869584" y="2948156"/>
                </a:lnTo>
                <a:lnTo>
                  <a:pt x="0" y="252961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3" name="Freeform 556">
            <a:extLst>
              <a:ext uri="{FF2B5EF4-FFF2-40B4-BE49-F238E27FC236}">
                <a16:creationId xmlns:a16="http://schemas.microsoft.com/office/drawing/2014/main" id="{031C8C5D-B551-5BA6-A1B9-B62D1725B66E}"/>
              </a:ext>
            </a:extLst>
          </p:cNvPr>
          <p:cNvSpPr/>
          <p:nvPr userDrawn="1"/>
        </p:nvSpPr>
        <p:spPr>
          <a:xfrm>
            <a:off x="-1" y="2065415"/>
            <a:ext cx="444264" cy="1136861"/>
          </a:xfrm>
          <a:custGeom>
            <a:avLst/>
            <a:gdLst>
              <a:gd name="connsiteX0" fmla="*/ 0 w 333198"/>
              <a:gd name="connsiteY0" fmla="*/ 0 h 852646"/>
              <a:gd name="connsiteX1" fmla="*/ 333198 w 333198"/>
              <a:gd name="connsiteY1" fmla="*/ 160371 h 852646"/>
              <a:gd name="connsiteX2" fmla="*/ 0 w 333198"/>
              <a:gd name="connsiteY2" fmla="*/ 852646 h 852646"/>
              <a:gd name="connsiteX3" fmla="*/ 0 w 333198"/>
              <a:gd name="connsiteY3" fmla="*/ 0 h 85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198" h="852646">
                <a:moveTo>
                  <a:pt x="0" y="0"/>
                </a:moveTo>
                <a:lnTo>
                  <a:pt x="333198" y="160371"/>
                </a:lnTo>
                <a:lnTo>
                  <a:pt x="0" y="85264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4" name="Freeform 562">
            <a:extLst>
              <a:ext uri="{FF2B5EF4-FFF2-40B4-BE49-F238E27FC236}">
                <a16:creationId xmlns:a16="http://schemas.microsoft.com/office/drawing/2014/main" id="{4FF178B5-4321-56C9-07EF-264C70EA5CB3}"/>
              </a:ext>
            </a:extLst>
          </p:cNvPr>
          <p:cNvSpPr/>
          <p:nvPr userDrawn="1"/>
        </p:nvSpPr>
        <p:spPr>
          <a:xfrm>
            <a:off x="-1" y="2054442"/>
            <a:ext cx="436905" cy="1118031"/>
          </a:xfrm>
          <a:custGeom>
            <a:avLst/>
            <a:gdLst>
              <a:gd name="connsiteX0" fmla="*/ 0 w 327679"/>
              <a:gd name="connsiteY0" fmla="*/ 0 h 838523"/>
              <a:gd name="connsiteX1" fmla="*/ 327679 w 327679"/>
              <a:gd name="connsiteY1" fmla="*/ 157715 h 838523"/>
              <a:gd name="connsiteX2" fmla="*/ 0 w 327679"/>
              <a:gd name="connsiteY2" fmla="*/ 838523 h 838523"/>
              <a:gd name="connsiteX3" fmla="*/ 0 w 327679"/>
              <a:gd name="connsiteY3" fmla="*/ 0 h 8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79" h="838523">
                <a:moveTo>
                  <a:pt x="0" y="0"/>
                </a:moveTo>
                <a:lnTo>
                  <a:pt x="327679" y="157715"/>
                </a:lnTo>
                <a:lnTo>
                  <a:pt x="0" y="83852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5" name="Freeform 580">
            <a:extLst>
              <a:ext uri="{FF2B5EF4-FFF2-40B4-BE49-F238E27FC236}">
                <a16:creationId xmlns:a16="http://schemas.microsoft.com/office/drawing/2014/main" id="{BD6F2B01-99C7-3AAE-BEEB-DB8DA9A35FF0}"/>
              </a:ext>
            </a:extLst>
          </p:cNvPr>
          <p:cNvSpPr/>
          <p:nvPr userDrawn="1"/>
        </p:nvSpPr>
        <p:spPr>
          <a:xfrm>
            <a:off x="-1" y="3737369"/>
            <a:ext cx="1156132" cy="2958515"/>
          </a:xfrm>
          <a:custGeom>
            <a:avLst/>
            <a:gdLst>
              <a:gd name="connsiteX0" fmla="*/ 0 w 867099"/>
              <a:gd name="connsiteY0" fmla="*/ 0 h 2218886"/>
              <a:gd name="connsiteX1" fmla="*/ 867099 w 867099"/>
              <a:gd name="connsiteY1" fmla="*/ 417342 h 2218886"/>
              <a:gd name="connsiteX2" fmla="*/ 0 w 867099"/>
              <a:gd name="connsiteY2" fmla="*/ 2218886 h 2218886"/>
              <a:gd name="connsiteX3" fmla="*/ 0 w 867099"/>
              <a:gd name="connsiteY3" fmla="*/ 0 h 22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099" h="2218886">
                <a:moveTo>
                  <a:pt x="0" y="0"/>
                </a:moveTo>
                <a:lnTo>
                  <a:pt x="867099" y="417342"/>
                </a:lnTo>
                <a:lnTo>
                  <a:pt x="0" y="221888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6" name="Freeform 588">
            <a:extLst>
              <a:ext uri="{FF2B5EF4-FFF2-40B4-BE49-F238E27FC236}">
                <a16:creationId xmlns:a16="http://schemas.microsoft.com/office/drawing/2014/main" id="{25FB83B9-9B13-3F82-A1BD-5D570E8B4AED}"/>
              </a:ext>
            </a:extLst>
          </p:cNvPr>
          <p:cNvSpPr/>
          <p:nvPr userDrawn="1"/>
        </p:nvSpPr>
        <p:spPr>
          <a:xfrm>
            <a:off x="-3" y="2271850"/>
            <a:ext cx="3174936" cy="4056477"/>
          </a:xfrm>
          <a:custGeom>
            <a:avLst/>
            <a:gdLst>
              <a:gd name="connsiteX0" fmla="*/ 327372 w 2381202"/>
              <a:gd name="connsiteY0" fmla="*/ 0 h 3042358"/>
              <a:gd name="connsiteX1" fmla="*/ 2381202 w 2381202"/>
              <a:gd name="connsiteY1" fmla="*/ 988527 h 3042358"/>
              <a:gd name="connsiteX2" fmla="*/ 1392675 w 2381202"/>
              <a:gd name="connsiteY2" fmla="*/ 3042358 h 3042358"/>
              <a:gd name="connsiteX3" fmla="*/ 0 w 2381202"/>
              <a:gd name="connsiteY3" fmla="*/ 2372050 h 3042358"/>
              <a:gd name="connsiteX4" fmla="*/ 0 w 2381202"/>
              <a:gd name="connsiteY4" fmla="*/ 680170 h 3042358"/>
              <a:gd name="connsiteX5" fmla="*/ 327372 w 2381202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02" h="3042358">
                <a:moveTo>
                  <a:pt x="327372" y="0"/>
                </a:moveTo>
                <a:lnTo>
                  <a:pt x="2381202" y="988527"/>
                </a:lnTo>
                <a:lnTo>
                  <a:pt x="1392675" y="3042358"/>
                </a:lnTo>
                <a:lnTo>
                  <a:pt x="0" y="2372050"/>
                </a:lnTo>
                <a:lnTo>
                  <a:pt x="0" y="680170"/>
                </a:lnTo>
                <a:lnTo>
                  <a:pt x="32737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7" name="Freeform 598">
            <a:extLst>
              <a:ext uri="{FF2B5EF4-FFF2-40B4-BE49-F238E27FC236}">
                <a16:creationId xmlns:a16="http://schemas.microsoft.com/office/drawing/2014/main" id="{DEB562E2-A26C-DA31-DE8F-CF2680F277C8}"/>
              </a:ext>
            </a:extLst>
          </p:cNvPr>
          <p:cNvSpPr/>
          <p:nvPr userDrawn="1"/>
        </p:nvSpPr>
        <p:spPr>
          <a:xfrm>
            <a:off x="-3" y="-2030"/>
            <a:ext cx="1534643" cy="2278337"/>
          </a:xfrm>
          <a:custGeom>
            <a:avLst/>
            <a:gdLst>
              <a:gd name="connsiteX0" fmla="*/ 0 w 1150982"/>
              <a:gd name="connsiteY0" fmla="*/ 0 h 1708753"/>
              <a:gd name="connsiteX1" fmla="*/ 1150982 w 1150982"/>
              <a:gd name="connsiteY1" fmla="*/ 0 h 1708753"/>
              <a:gd name="connsiteX2" fmla="*/ 328544 w 1150982"/>
              <a:gd name="connsiteY2" fmla="*/ 1708753 h 1708753"/>
              <a:gd name="connsiteX3" fmla="*/ 0 w 1150982"/>
              <a:gd name="connsiteY3" fmla="*/ 1550622 h 1708753"/>
              <a:gd name="connsiteX4" fmla="*/ 0 w 1150982"/>
              <a:gd name="connsiteY4" fmla="*/ 0 h 170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982" h="1708753">
                <a:moveTo>
                  <a:pt x="0" y="0"/>
                </a:moveTo>
                <a:lnTo>
                  <a:pt x="1150982" y="0"/>
                </a:lnTo>
                <a:lnTo>
                  <a:pt x="328544" y="1708753"/>
                </a:lnTo>
                <a:lnTo>
                  <a:pt x="0" y="155062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8" name="Freeform 604">
            <a:extLst>
              <a:ext uri="{FF2B5EF4-FFF2-40B4-BE49-F238E27FC236}">
                <a16:creationId xmlns:a16="http://schemas.microsoft.com/office/drawing/2014/main" id="{83B3FDE2-196F-9C01-5511-B1514F63D7C3}"/>
              </a:ext>
            </a:extLst>
          </p:cNvPr>
          <p:cNvSpPr/>
          <p:nvPr userDrawn="1"/>
        </p:nvSpPr>
        <p:spPr>
          <a:xfrm>
            <a:off x="-3" y="-2031"/>
            <a:ext cx="1546192" cy="2273475"/>
          </a:xfrm>
          <a:custGeom>
            <a:avLst/>
            <a:gdLst>
              <a:gd name="connsiteX0" fmla="*/ 0 w 1159644"/>
              <a:gd name="connsiteY0" fmla="*/ 0 h 1705106"/>
              <a:gd name="connsiteX1" fmla="*/ 1159644 w 1159644"/>
              <a:gd name="connsiteY1" fmla="*/ 0 h 1705106"/>
              <a:gd name="connsiteX2" fmla="*/ 338961 w 1159644"/>
              <a:gd name="connsiteY2" fmla="*/ 1705106 h 1705106"/>
              <a:gd name="connsiteX3" fmla="*/ 0 w 1159644"/>
              <a:gd name="connsiteY3" fmla="*/ 1541961 h 1705106"/>
              <a:gd name="connsiteX4" fmla="*/ 0 w 1159644"/>
              <a:gd name="connsiteY4" fmla="*/ 0 h 17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644" h="1705106">
                <a:moveTo>
                  <a:pt x="0" y="0"/>
                </a:moveTo>
                <a:lnTo>
                  <a:pt x="1159644" y="0"/>
                </a:lnTo>
                <a:lnTo>
                  <a:pt x="338961" y="1705106"/>
                </a:lnTo>
                <a:lnTo>
                  <a:pt x="0" y="15419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9" name="Freeform 610">
            <a:extLst>
              <a:ext uri="{FF2B5EF4-FFF2-40B4-BE49-F238E27FC236}">
                <a16:creationId xmlns:a16="http://schemas.microsoft.com/office/drawing/2014/main" id="{2EF0684E-EBD9-FAB6-666B-121B32233B19}"/>
              </a:ext>
            </a:extLst>
          </p:cNvPr>
          <p:cNvSpPr/>
          <p:nvPr userDrawn="1"/>
        </p:nvSpPr>
        <p:spPr>
          <a:xfrm>
            <a:off x="1" y="-2030"/>
            <a:ext cx="3226548" cy="1565823"/>
          </a:xfrm>
          <a:custGeom>
            <a:avLst/>
            <a:gdLst>
              <a:gd name="connsiteX0" fmla="*/ 0 w 2419911"/>
              <a:gd name="connsiteY0" fmla="*/ 0 h 1174367"/>
              <a:gd name="connsiteX1" fmla="*/ 2419911 w 2419911"/>
              <a:gd name="connsiteY1" fmla="*/ 0 h 1174367"/>
              <a:gd name="connsiteX2" fmla="*/ 1854677 w 2419911"/>
              <a:gd name="connsiteY2" fmla="*/ 1174367 h 1174367"/>
              <a:gd name="connsiteX3" fmla="*/ 0 w 2419911"/>
              <a:gd name="connsiteY3" fmla="*/ 281694 h 1174367"/>
              <a:gd name="connsiteX4" fmla="*/ 0 w 2419911"/>
              <a:gd name="connsiteY4" fmla="*/ 0 h 117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911" h="1174367">
                <a:moveTo>
                  <a:pt x="0" y="0"/>
                </a:moveTo>
                <a:lnTo>
                  <a:pt x="2419911" y="0"/>
                </a:lnTo>
                <a:lnTo>
                  <a:pt x="1854677" y="1174367"/>
                </a:lnTo>
                <a:lnTo>
                  <a:pt x="0" y="28169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0" name="Freeform 661">
            <a:extLst>
              <a:ext uri="{FF2B5EF4-FFF2-40B4-BE49-F238E27FC236}">
                <a16:creationId xmlns:a16="http://schemas.microsoft.com/office/drawing/2014/main" id="{AC0EFB77-8886-58DD-90A5-9461E5214BFB}"/>
              </a:ext>
            </a:extLst>
          </p:cNvPr>
          <p:cNvSpPr/>
          <p:nvPr userDrawn="1"/>
        </p:nvSpPr>
        <p:spPr>
          <a:xfrm>
            <a:off x="1604391" y="6312496"/>
            <a:ext cx="1395931" cy="545504"/>
          </a:xfrm>
          <a:custGeom>
            <a:avLst/>
            <a:gdLst>
              <a:gd name="connsiteX0" fmla="*/ 196917 w 1046948"/>
              <a:gd name="connsiteY0" fmla="*/ 0 h 409128"/>
              <a:gd name="connsiteX1" fmla="*/ 1046948 w 1046948"/>
              <a:gd name="connsiteY1" fmla="*/ 409128 h 409128"/>
              <a:gd name="connsiteX2" fmla="*/ 0 w 1046948"/>
              <a:gd name="connsiteY2" fmla="*/ 409128 h 409128"/>
              <a:gd name="connsiteX3" fmla="*/ 196917 w 1046948"/>
              <a:gd name="connsiteY3" fmla="*/ 0 h 40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948" h="409128">
                <a:moveTo>
                  <a:pt x="196917" y="0"/>
                </a:moveTo>
                <a:lnTo>
                  <a:pt x="1046948" y="409128"/>
                </a:lnTo>
                <a:lnTo>
                  <a:pt x="0" y="409128"/>
                </a:lnTo>
                <a:lnTo>
                  <a:pt x="19691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1" name="Freeform 637">
            <a:extLst>
              <a:ext uri="{FF2B5EF4-FFF2-40B4-BE49-F238E27FC236}">
                <a16:creationId xmlns:a16="http://schemas.microsoft.com/office/drawing/2014/main" id="{F1075160-CE1B-AA0F-F050-B287919CDA79}"/>
              </a:ext>
            </a:extLst>
          </p:cNvPr>
          <p:cNvSpPr/>
          <p:nvPr userDrawn="1"/>
        </p:nvSpPr>
        <p:spPr>
          <a:xfrm>
            <a:off x="-2" y="4291971"/>
            <a:ext cx="3897887" cy="2566029"/>
          </a:xfrm>
          <a:custGeom>
            <a:avLst/>
            <a:gdLst>
              <a:gd name="connsiteX0" fmla="*/ 869585 w 2923415"/>
              <a:gd name="connsiteY0" fmla="*/ 0 h 1924522"/>
              <a:gd name="connsiteX1" fmla="*/ 2923415 w 2923415"/>
              <a:gd name="connsiteY1" fmla="*/ 988528 h 1924522"/>
              <a:gd name="connsiteX2" fmla="*/ 2472913 w 2923415"/>
              <a:gd name="connsiteY2" fmla="*/ 1924522 h 1924522"/>
              <a:gd name="connsiteX3" fmla="*/ 0 w 2923415"/>
              <a:gd name="connsiteY3" fmla="*/ 1924522 h 1924522"/>
              <a:gd name="connsiteX4" fmla="*/ 0 w 2923415"/>
              <a:gd name="connsiteY4" fmla="*/ 1806708 h 1924522"/>
              <a:gd name="connsiteX5" fmla="*/ 869585 w 2923415"/>
              <a:gd name="connsiteY5" fmla="*/ 0 h 192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3415" h="1924522">
                <a:moveTo>
                  <a:pt x="869585" y="0"/>
                </a:moveTo>
                <a:lnTo>
                  <a:pt x="2923415" y="988528"/>
                </a:lnTo>
                <a:lnTo>
                  <a:pt x="2472913" y="1924522"/>
                </a:lnTo>
                <a:lnTo>
                  <a:pt x="0" y="1924522"/>
                </a:lnTo>
                <a:lnTo>
                  <a:pt x="0" y="1806708"/>
                </a:lnTo>
                <a:lnTo>
                  <a:pt x="869585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2" name="Freeform 632">
            <a:extLst>
              <a:ext uri="{FF2B5EF4-FFF2-40B4-BE49-F238E27FC236}">
                <a16:creationId xmlns:a16="http://schemas.microsoft.com/office/drawing/2014/main" id="{04AB05DB-970A-2E5A-CEDB-E12B3183D38F}"/>
              </a:ext>
            </a:extLst>
          </p:cNvPr>
          <p:cNvSpPr/>
          <p:nvPr userDrawn="1"/>
        </p:nvSpPr>
        <p:spPr>
          <a:xfrm>
            <a:off x="-3" y="5427480"/>
            <a:ext cx="1857309" cy="1430521"/>
          </a:xfrm>
          <a:custGeom>
            <a:avLst/>
            <a:gdLst>
              <a:gd name="connsiteX0" fmla="*/ 0 w 1392982"/>
              <a:gd name="connsiteY0" fmla="*/ 0 h 1072891"/>
              <a:gd name="connsiteX1" fmla="*/ 1392982 w 1392982"/>
              <a:gd name="connsiteY1" fmla="*/ 670455 h 1072891"/>
              <a:gd name="connsiteX2" fmla="*/ 1199286 w 1392982"/>
              <a:gd name="connsiteY2" fmla="*/ 1072891 h 1072891"/>
              <a:gd name="connsiteX3" fmla="*/ 0 w 1392982"/>
              <a:gd name="connsiteY3" fmla="*/ 1072891 h 1072891"/>
              <a:gd name="connsiteX4" fmla="*/ 0 w 1392982"/>
              <a:gd name="connsiteY4" fmla="*/ 0 h 107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2891">
                <a:moveTo>
                  <a:pt x="0" y="0"/>
                </a:moveTo>
                <a:lnTo>
                  <a:pt x="1392982" y="670455"/>
                </a:lnTo>
                <a:lnTo>
                  <a:pt x="1199286" y="1072891"/>
                </a:lnTo>
                <a:lnTo>
                  <a:pt x="0" y="107289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3" name="Freeform 627">
            <a:extLst>
              <a:ext uri="{FF2B5EF4-FFF2-40B4-BE49-F238E27FC236}">
                <a16:creationId xmlns:a16="http://schemas.microsoft.com/office/drawing/2014/main" id="{CB4F7312-3853-454C-3457-DA6E01CFD134}"/>
              </a:ext>
            </a:extLst>
          </p:cNvPr>
          <p:cNvSpPr/>
          <p:nvPr userDrawn="1"/>
        </p:nvSpPr>
        <p:spPr>
          <a:xfrm>
            <a:off x="-3" y="5427267"/>
            <a:ext cx="1857309" cy="1430733"/>
          </a:xfrm>
          <a:custGeom>
            <a:avLst/>
            <a:gdLst>
              <a:gd name="connsiteX0" fmla="*/ 0 w 1392982"/>
              <a:gd name="connsiteY0" fmla="*/ 0 h 1073050"/>
              <a:gd name="connsiteX1" fmla="*/ 1392982 w 1392982"/>
              <a:gd name="connsiteY1" fmla="*/ 670455 h 1073050"/>
              <a:gd name="connsiteX2" fmla="*/ 1199209 w 1392982"/>
              <a:gd name="connsiteY2" fmla="*/ 1073050 h 1073050"/>
              <a:gd name="connsiteX3" fmla="*/ 0 w 1392982"/>
              <a:gd name="connsiteY3" fmla="*/ 1073050 h 1073050"/>
              <a:gd name="connsiteX4" fmla="*/ 0 w 1392982"/>
              <a:gd name="connsiteY4" fmla="*/ 0 h 10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3050">
                <a:moveTo>
                  <a:pt x="0" y="0"/>
                </a:moveTo>
                <a:lnTo>
                  <a:pt x="1392982" y="670455"/>
                </a:lnTo>
                <a:lnTo>
                  <a:pt x="1199209" y="1073050"/>
                </a:lnTo>
                <a:lnTo>
                  <a:pt x="0" y="1073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4" name="Freeform 650">
            <a:extLst>
              <a:ext uri="{FF2B5EF4-FFF2-40B4-BE49-F238E27FC236}">
                <a16:creationId xmlns:a16="http://schemas.microsoft.com/office/drawing/2014/main" id="{AF4FB8C8-82CD-4DCE-CA38-F28B2CE791A7}"/>
              </a:ext>
            </a:extLst>
          </p:cNvPr>
          <p:cNvSpPr/>
          <p:nvPr userDrawn="1"/>
        </p:nvSpPr>
        <p:spPr>
          <a:xfrm>
            <a:off x="1862367" y="3584320"/>
            <a:ext cx="4056477" cy="3273681"/>
          </a:xfrm>
          <a:custGeom>
            <a:avLst/>
            <a:gdLst>
              <a:gd name="connsiteX0" fmla="*/ 988527 w 3042358"/>
              <a:gd name="connsiteY0" fmla="*/ 0 h 2455261"/>
              <a:gd name="connsiteX1" fmla="*/ 3042358 w 3042358"/>
              <a:gd name="connsiteY1" fmla="*/ 988527 h 2455261"/>
              <a:gd name="connsiteX2" fmla="*/ 2336405 w 3042358"/>
              <a:gd name="connsiteY2" fmla="*/ 2455261 h 2455261"/>
              <a:gd name="connsiteX3" fmla="*/ 834039 w 3042358"/>
              <a:gd name="connsiteY3" fmla="*/ 2455261 h 2455261"/>
              <a:gd name="connsiteX4" fmla="*/ 0 w 3042358"/>
              <a:gd name="connsiteY4" fmla="*/ 2053830 h 2455261"/>
              <a:gd name="connsiteX5" fmla="*/ 988527 w 3042358"/>
              <a:gd name="connsiteY5" fmla="*/ 0 h 245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8" h="2455261">
                <a:moveTo>
                  <a:pt x="988527" y="0"/>
                </a:moveTo>
                <a:lnTo>
                  <a:pt x="3042358" y="988527"/>
                </a:lnTo>
                <a:lnTo>
                  <a:pt x="2336405" y="2455261"/>
                </a:lnTo>
                <a:lnTo>
                  <a:pt x="834039" y="2455261"/>
                </a:lnTo>
                <a:lnTo>
                  <a:pt x="0" y="2053830"/>
                </a:lnTo>
                <a:lnTo>
                  <a:pt x="98852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5" name="Freeform 644">
            <a:extLst>
              <a:ext uri="{FF2B5EF4-FFF2-40B4-BE49-F238E27FC236}">
                <a16:creationId xmlns:a16="http://schemas.microsoft.com/office/drawing/2014/main" id="{917E58A7-D012-487E-CBB7-EE196C4D0E14}"/>
              </a:ext>
            </a:extLst>
          </p:cNvPr>
          <p:cNvSpPr/>
          <p:nvPr userDrawn="1"/>
        </p:nvSpPr>
        <p:spPr>
          <a:xfrm>
            <a:off x="3284751" y="5604845"/>
            <a:ext cx="3206795" cy="1253156"/>
          </a:xfrm>
          <a:custGeom>
            <a:avLst/>
            <a:gdLst>
              <a:gd name="connsiteX0" fmla="*/ 452366 w 2405096"/>
              <a:gd name="connsiteY0" fmla="*/ 0 h 939867"/>
              <a:gd name="connsiteX1" fmla="*/ 2405096 w 2405096"/>
              <a:gd name="connsiteY1" fmla="*/ 939867 h 939867"/>
              <a:gd name="connsiteX2" fmla="*/ 0 w 2405096"/>
              <a:gd name="connsiteY2" fmla="*/ 939867 h 939867"/>
              <a:gd name="connsiteX3" fmla="*/ 452366 w 2405096"/>
              <a:gd name="connsiteY3" fmla="*/ 0 h 93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5096" h="939867">
                <a:moveTo>
                  <a:pt x="452366" y="0"/>
                </a:moveTo>
                <a:lnTo>
                  <a:pt x="2405096" y="939867"/>
                </a:lnTo>
                <a:lnTo>
                  <a:pt x="0" y="939867"/>
                </a:lnTo>
                <a:lnTo>
                  <a:pt x="452366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6" name="Freeform 656">
            <a:extLst>
              <a:ext uri="{FF2B5EF4-FFF2-40B4-BE49-F238E27FC236}">
                <a16:creationId xmlns:a16="http://schemas.microsoft.com/office/drawing/2014/main" id="{4A854596-C72A-2014-3A79-0DD122991715}"/>
              </a:ext>
            </a:extLst>
          </p:cNvPr>
          <p:cNvSpPr/>
          <p:nvPr userDrawn="1"/>
        </p:nvSpPr>
        <p:spPr>
          <a:xfrm>
            <a:off x="1592843" y="6317360"/>
            <a:ext cx="1383488" cy="540641"/>
          </a:xfrm>
          <a:custGeom>
            <a:avLst/>
            <a:gdLst>
              <a:gd name="connsiteX0" fmla="*/ 195162 w 1037616"/>
              <a:gd name="connsiteY0" fmla="*/ 0 h 405481"/>
              <a:gd name="connsiteX1" fmla="*/ 1037616 w 1037616"/>
              <a:gd name="connsiteY1" fmla="*/ 405481 h 405481"/>
              <a:gd name="connsiteX2" fmla="*/ 0 w 1037616"/>
              <a:gd name="connsiteY2" fmla="*/ 405481 h 405481"/>
              <a:gd name="connsiteX3" fmla="*/ 195162 w 1037616"/>
              <a:gd name="connsiteY3" fmla="*/ 0 h 40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616" h="405481">
                <a:moveTo>
                  <a:pt x="195162" y="0"/>
                </a:moveTo>
                <a:lnTo>
                  <a:pt x="1037616" y="405481"/>
                </a:lnTo>
                <a:lnTo>
                  <a:pt x="0" y="405481"/>
                </a:lnTo>
                <a:lnTo>
                  <a:pt x="19516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A6662D4-D806-8703-4B03-F7B7D824C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5653" y="2627148"/>
            <a:ext cx="9847174" cy="1297266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 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8564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ll Logo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  <p:pic>
        <p:nvPicPr>
          <p:cNvPr id="2" name="Picture Placeholder 6" descr="A group of hands on top of each other&#10;&#10;Description automatically generated">
            <a:extLst>
              <a:ext uri="{FF2B5EF4-FFF2-40B4-BE49-F238E27FC236}">
                <a16:creationId xmlns:a16="http://schemas.microsoft.com/office/drawing/2014/main" id="{3EB2B306-47F3-9776-2A9C-370263C7E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7D8A55-EFA7-B4DD-B03F-8FAA408F7C12}"/>
              </a:ext>
            </a:extLst>
          </p:cNvPr>
          <p:cNvSpPr/>
          <p:nvPr userDrawn="1"/>
        </p:nvSpPr>
        <p:spPr>
          <a:xfrm>
            <a:off x="0" y="0"/>
            <a:ext cx="12197089" cy="6858000"/>
          </a:xfrm>
          <a:prstGeom prst="roundRect">
            <a:avLst>
              <a:gd name="adj" fmla="val 0"/>
            </a:avLst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EAD64-4808-8F60-9B49-1548274F9FF1}"/>
              </a:ext>
            </a:extLst>
          </p:cNvPr>
          <p:cNvSpPr/>
          <p:nvPr userDrawn="1"/>
        </p:nvSpPr>
        <p:spPr>
          <a:xfrm rot="1542117">
            <a:off x="1661982" y="2068011"/>
            <a:ext cx="3039124" cy="3039124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0" name="Freeform 543">
            <a:extLst>
              <a:ext uri="{FF2B5EF4-FFF2-40B4-BE49-F238E27FC236}">
                <a16:creationId xmlns:a16="http://schemas.microsoft.com/office/drawing/2014/main" id="{3D35061B-52A6-E6D4-979B-B24BF7C647AB}"/>
              </a:ext>
            </a:extLst>
          </p:cNvPr>
          <p:cNvSpPr/>
          <p:nvPr userDrawn="1"/>
        </p:nvSpPr>
        <p:spPr>
          <a:xfrm>
            <a:off x="441963" y="-6447"/>
            <a:ext cx="4056476" cy="3590763"/>
          </a:xfrm>
          <a:custGeom>
            <a:avLst/>
            <a:gdLst>
              <a:gd name="connsiteX0" fmla="*/ 820413 w 3042357"/>
              <a:gd name="connsiteY0" fmla="*/ 0 h 2693072"/>
              <a:gd name="connsiteX1" fmla="*/ 1714225 w 3042357"/>
              <a:gd name="connsiteY1" fmla="*/ 0 h 2693072"/>
              <a:gd name="connsiteX2" fmla="*/ 3042357 w 3042357"/>
              <a:gd name="connsiteY2" fmla="*/ 639242 h 2693072"/>
              <a:gd name="connsiteX3" fmla="*/ 2053830 w 3042357"/>
              <a:gd name="connsiteY3" fmla="*/ 2693072 h 2693072"/>
              <a:gd name="connsiteX4" fmla="*/ 0 w 3042357"/>
              <a:gd name="connsiteY4" fmla="*/ 1704545 h 2693072"/>
              <a:gd name="connsiteX5" fmla="*/ 820413 w 3042357"/>
              <a:gd name="connsiteY5" fmla="*/ 0 h 269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7" h="2693072">
                <a:moveTo>
                  <a:pt x="820413" y="0"/>
                </a:moveTo>
                <a:lnTo>
                  <a:pt x="1714225" y="0"/>
                </a:lnTo>
                <a:lnTo>
                  <a:pt x="3042357" y="639242"/>
                </a:lnTo>
                <a:lnTo>
                  <a:pt x="2053830" y="2693072"/>
                </a:lnTo>
                <a:lnTo>
                  <a:pt x="0" y="1704545"/>
                </a:lnTo>
                <a:lnTo>
                  <a:pt x="820413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1" name="Freeform 593">
            <a:extLst>
              <a:ext uri="{FF2B5EF4-FFF2-40B4-BE49-F238E27FC236}">
                <a16:creationId xmlns:a16="http://schemas.microsoft.com/office/drawing/2014/main" id="{AB5D119B-CBDB-5CC6-052D-015436134384}"/>
              </a:ext>
            </a:extLst>
          </p:cNvPr>
          <p:cNvSpPr/>
          <p:nvPr userDrawn="1"/>
        </p:nvSpPr>
        <p:spPr>
          <a:xfrm>
            <a:off x="-3" y="2266987"/>
            <a:ext cx="3188824" cy="4056477"/>
          </a:xfrm>
          <a:custGeom>
            <a:avLst/>
            <a:gdLst>
              <a:gd name="connsiteX0" fmla="*/ 337788 w 2391618"/>
              <a:gd name="connsiteY0" fmla="*/ 0 h 3042358"/>
              <a:gd name="connsiteX1" fmla="*/ 2391618 w 2391618"/>
              <a:gd name="connsiteY1" fmla="*/ 988527 h 3042358"/>
              <a:gd name="connsiteX2" fmla="*/ 1403091 w 2391618"/>
              <a:gd name="connsiteY2" fmla="*/ 3042358 h 3042358"/>
              <a:gd name="connsiteX3" fmla="*/ 0 w 2391618"/>
              <a:gd name="connsiteY3" fmla="*/ 2367037 h 3042358"/>
              <a:gd name="connsiteX4" fmla="*/ 0 w 2391618"/>
              <a:gd name="connsiteY4" fmla="*/ 701811 h 3042358"/>
              <a:gd name="connsiteX5" fmla="*/ 337788 w 2391618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1618" h="3042358">
                <a:moveTo>
                  <a:pt x="337788" y="0"/>
                </a:moveTo>
                <a:lnTo>
                  <a:pt x="2391618" y="988527"/>
                </a:lnTo>
                <a:lnTo>
                  <a:pt x="1403091" y="3042358"/>
                </a:lnTo>
                <a:lnTo>
                  <a:pt x="0" y="2367037"/>
                </a:lnTo>
                <a:lnTo>
                  <a:pt x="0" y="701811"/>
                </a:lnTo>
                <a:lnTo>
                  <a:pt x="337788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2" name="Freeform 550">
            <a:extLst>
              <a:ext uri="{FF2B5EF4-FFF2-40B4-BE49-F238E27FC236}">
                <a16:creationId xmlns:a16="http://schemas.microsoft.com/office/drawing/2014/main" id="{54DDE260-9B4F-1DF4-4B46-CAB90CB8A052}"/>
              </a:ext>
            </a:extLst>
          </p:cNvPr>
          <p:cNvSpPr/>
          <p:nvPr userDrawn="1"/>
        </p:nvSpPr>
        <p:spPr>
          <a:xfrm>
            <a:off x="-1" y="361095"/>
            <a:ext cx="2477481" cy="3930875"/>
          </a:xfrm>
          <a:custGeom>
            <a:avLst/>
            <a:gdLst>
              <a:gd name="connsiteX0" fmla="*/ 0 w 1858111"/>
              <a:gd name="connsiteY0" fmla="*/ 0 h 2948156"/>
              <a:gd name="connsiteX1" fmla="*/ 1858111 w 1858111"/>
              <a:gd name="connsiteY1" fmla="*/ 894326 h 2948156"/>
              <a:gd name="connsiteX2" fmla="*/ 869584 w 1858111"/>
              <a:gd name="connsiteY2" fmla="*/ 2948156 h 2948156"/>
              <a:gd name="connsiteX3" fmla="*/ 0 w 1858111"/>
              <a:gd name="connsiteY3" fmla="*/ 2529617 h 2948156"/>
              <a:gd name="connsiteX4" fmla="*/ 0 w 1858111"/>
              <a:gd name="connsiteY4" fmla="*/ 0 h 294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111" h="2948156">
                <a:moveTo>
                  <a:pt x="0" y="0"/>
                </a:moveTo>
                <a:lnTo>
                  <a:pt x="1858111" y="894326"/>
                </a:lnTo>
                <a:lnTo>
                  <a:pt x="869584" y="2948156"/>
                </a:lnTo>
                <a:lnTo>
                  <a:pt x="0" y="252961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3" name="Freeform 556">
            <a:extLst>
              <a:ext uri="{FF2B5EF4-FFF2-40B4-BE49-F238E27FC236}">
                <a16:creationId xmlns:a16="http://schemas.microsoft.com/office/drawing/2014/main" id="{031C8C5D-B551-5BA6-A1B9-B62D1725B66E}"/>
              </a:ext>
            </a:extLst>
          </p:cNvPr>
          <p:cNvSpPr/>
          <p:nvPr userDrawn="1"/>
        </p:nvSpPr>
        <p:spPr>
          <a:xfrm>
            <a:off x="-1" y="2065415"/>
            <a:ext cx="444264" cy="1136861"/>
          </a:xfrm>
          <a:custGeom>
            <a:avLst/>
            <a:gdLst>
              <a:gd name="connsiteX0" fmla="*/ 0 w 333198"/>
              <a:gd name="connsiteY0" fmla="*/ 0 h 852646"/>
              <a:gd name="connsiteX1" fmla="*/ 333198 w 333198"/>
              <a:gd name="connsiteY1" fmla="*/ 160371 h 852646"/>
              <a:gd name="connsiteX2" fmla="*/ 0 w 333198"/>
              <a:gd name="connsiteY2" fmla="*/ 852646 h 852646"/>
              <a:gd name="connsiteX3" fmla="*/ 0 w 333198"/>
              <a:gd name="connsiteY3" fmla="*/ 0 h 85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198" h="852646">
                <a:moveTo>
                  <a:pt x="0" y="0"/>
                </a:moveTo>
                <a:lnTo>
                  <a:pt x="333198" y="160371"/>
                </a:lnTo>
                <a:lnTo>
                  <a:pt x="0" y="85264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4" name="Freeform 562">
            <a:extLst>
              <a:ext uri="{FF2B5EF4-FFF2-40B4-BE49-F238E27FC236}">
                <a16:creationId xmlns:a16="http://schemas.microsoft.com/office/drawing/2014/main" id="{4FF178B5-4321-56C9-07EF-264C70EA5CB3}"/>
              </a:ext>
            </a:extLst>
          </p:cNvPr>
          <p:cNvSpPr/>
          <p:nvPr userDrawn="1"/>
        </p:nvSpPr>
        <p:spPr>
          <a:xfrm>
            <a:off x="-1" y="2054442"/>
            <a:ext cx="436905" cy="1118031"/>
          </a:xfrm>
          <a:custGeom>
            <a:avLst/>
            <a:gdLst>
              <a:gd name="connsiteX0" fmla="*/ 0 w 327679"/>
              <a:gd name="connsiteY0" fmla="*/ 0 h 838523"/>
              <a:gd name="connsiteX1" fmla="*/ 327679 w 327679"/>
              <a:gd name="connsiteY1" fmla="*/ 157715 h 838523"/>
              <a:gd name="connsiteX2" fmla="*/ 0 w 327679"/>
              <a:gd name="connsiteY2" fmla="*/ 838523 h 838523"/>
              <a:gd name="connsiteX3" fmla="*/ 0 w 327679"/>
              <a:gd name="connsiteY3" fmla="*/ 0 h 8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79" h="838523">
                <a:moveTo>
                  <a:pt x="0" y="0"/>
                </a:moveTo>
                <a:lnTo>
                  <a:pt x="327679" y="157715"/>
                </a:lnTo>
                <a:lnTo>
                  <a:pt x="0" y="83852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5" name="Freeform 580">
            <a:extLst>
              <a:ext uri="{FF2B5EF4-FFF2-40B4-BE49-F238E27FC236}">
                <a16:creationId xmlns:a16="http://schemas.microsoft.com/office/drawing/2014/main" id="{BD6F2B01-99C7-3AAE-BEEB-DB8DA9A35FF0}"/>
              </a:ext>
            </a:extLst>
          </p:cNvPr>
          <p:cNvSpPr/>
          <p:nvPr userDrawn="1"/>
        </p:nvSpPr>
        <p:spPr>
          <a:xfrm>
            <a:off x="-1" y="3737369"/>
            <a:ext cx="1156132" cy="2958515"/>
          </a:xfrm>
          <a:custGeom>
            <a:avLst/>
            <a:gdLst>
              <a:gd name="connsiteX0" fmla="*/ 0 w 867099"/>
              <a:gd name="connsiteY0" fmla="*/ 0 h 2218886"/>
              <a:gd name="connsiteX1" fmla="*/ 867099 w 867099"/>
              <a:gd name="connsiteY1" fmla="*/ 417342 h 2218886"/>
              <a:gd name="connsiteX2" fmla="*/ 0 w 867099"/>
              <a:gd name="connsiteY2" fmla="*/ 2218886 h 2218886"/>
              <a:gd name="connsiteX3" fmla="*/ 0 w 867099"/>
              <a:gd name="connsiteY3" fmla="*/ 0 h 22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099" h="2218886">
                <a:moveTo>
                  <a:pt x="0" y="0"/>
                </a:moveTo>
                <a:lnTo>
                  <a:pt x="867099" y="417342"/>
                </a:lnTo>
                <a:lnTo>
                  <a:pt x="0" y="221888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6" name="Freeform 588">
            <a:extLst>
              <a:ext uri="{FF2B5EF4-FFF2-40B4-BE49-F238E27FC236}">
                <a16:creationId xmlns:a16="http://schemas.microsoft.com/office/drawing/2014/main" id="{25FB83B9-9B13-3F82-A1BD-5D570E8B4AED}"/>
              </a:ext>
            </a:extLst>
          </p:cNvPr>
          <p:cNvSpPr/>
          <p:nvPr userDrawn="1"/>
        </p:nvSpPr>
        <p:spPr>
          <a:xfrm>
            <a:off x="-3" y="2271850"/>
            <a:ext cx="3174936" cy="4056477"/>
          </a:xfrm>
          <a:custGeom>
            <a:avLst/>
            <a:gdLst>
              <a:gd name="connsiteX0" fmla="*/ 327372 w 2381202"/>
              <a:gd name="connsiteY0" fmla="*/ 0 h 3042358"/>
              <a:gd name="connsiteX1" fmla="*/ 2381202 w 2381202"/>
              <a:gd name="connsiteY1" fmla="*/ 988527 h 3042358"/>
              <a:gd name="connsiteX2" fmla="*/ 1392675 w 2381202"/>
              <a:gd name="connsiteY2" fmla="*/ 3042358 h 3042358"/>
              <a:gd name="connsiteX3" fmla="*/ 0 w 2381202"/>
              <a:gd name="connsiteY3" fmla="*/ 2372050 h 3042358"/>
              <a:gd name="connsiteX4" fmla="*/ 0 w 2381202"/>
              <a:gd name="connsiteY4" fmla="*/ 680170 h 3042358"/>
              <a:gd name="connsiteX5" fmla="*/ 327372 w 2381202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02" h="3042358">
                <a:moveTo>
                  <a:pt x="327372" y="0"/>
                </a:moveTo>
                <a:lnTo>
                  <a:pt x="2381202" y="988527"/>
                </a:lnTo>
                <a:lnTo>
                  <a:pt x="1392675" y="3042358"/>
                </a:lnTo>
                <a:lnTo>
                  <a:pt x="0" y="2372050"/>
                </a:lnTo>
                <a:lnTo>
                  <a:pt x="0" y="680170"/>
                </a:lnTo>
                <a:lnTo>
                  <a:pt x="32737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7" name="Freeform 598">
            <a:extLst>
              <a:ext uri="{FF2B5EF4-FFF2-40B4-BE49-F238E27FC236}">
                <a16:creationId xmlns:a16="http://schemas.microsoft.com/office/drawing/2014/main" id="{DEB562E2-A26C-DA31-DE8F-CF2680F277C8}"/>
              </a:ext>
            </a:extLst>
          </p:cNvPr>
          <p:cNvSpPr/>
          <p:nvPr userDrawn="1"/>
        </p:nvSpPr>
        <p:spPr>
          <a:xfrm>
            <a:off x="-3" y="-2030"/>
            <a:ext cx="1534643" cy="2278337"/>
          </a:xfrm>
          <a:custGeom>
            <a:avLst/>
            <a:gdLst>
              <a:gd name="connsiteX0" fmla="*/ 0 w 1150982"/>
              <a:gd name="connsiteY0" fmla="*/ 0 h 1708753"/>
              <a:gd name="connsiteX1" fmla="*/ 1150982 w 1150982"/>
              <a:gd name="connsiteY1" fmla="*/ 0 h 1708753"/>
              <a:gd name="connsiteX2" fmla="*/ 328544 w 1150982"/>
              <a:gd name="connsiteY2" fmla="*/ 1708753 h 1708753"/>
              <a:gd name="connsiteX3" fmla="*/ 0 w 1150982"/>
              <a:gd name="connsiteY3" fmla="*/ 1550622 h 1708753"/>
              <a:gd name="connsiteX4" fmla="*/ 0 w 1150982"/>
              <a:gd name="connsiteY4" fmla="*/ 0 h 170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982" h="1708753">
                <a:moveTo>
                  <a:pt x="0" y="0"/>
                </a:moveTo>
                <a:lnTo>
                  <a:pt x="1150982" y="0"/>
                </a:lnTo>
                <a:lnTo>
                  <a:pt x="328544" y="1708753"/>
                </a:lnTo>
                <a:lnTo>
                  <a:pt x="0" y="155062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8" name="Freeform 604">
            <a:extLst>
              <a:ext uri="{FF2B5EF4-FFF2-40B4-BE49-F238E27FC236}">
                <a16:creationId xmlns:a16="http://schemas.microsoft.com/office/drawing/2014/main" id="{83B3FDE2-196F-9C01-5511-B1514F63D7C3}"/>
              </a:ext>
            </a:extLst>
          </p:cNvPr>
          <p:cNvSpPr/>
          <p:nvPr userDrawn="1"/>
        </p:nvSpPr>
        <p:spPr>
          <a:xfrm>
            <a:off x="-3" y="-2031"/>
            <a:ext cx="1546192" cy="2273475"/>
          </a:xfrm>
          <a:custGeom>
            <a:avLst/>
            <a:gdLst>
              <a:gd name="connsiteX0" fmla="*/ 0 w 1159644"/>
              <a:gd name="connsiteY0" fmla="*/ 0 h 1705106"/>
              <a:gd name="connsiteX1" fmla="*/ 1159644 w 1159644"/>
              <a:gd name="connsiteY1" fmla="*/ 0 h 1705106"/>
              <a:gd name="connsiteX2" fmla="*/ 338961 w 1159644"/>
              <a:gd name="connsiteY2" fmla="*/ 1705106 h 1705106"/>
              <a:gd name="connsiteX3" fmla="*/ 0 w 1159644"/>
              <a:gd name="connsiteY3" fmla="*/ 1541961 h 1705106"/>
              <a:gd name="connsiteX4" fmla="*/ 0 w 1159644"/>
              <a:gd name="connsiteY4" fmla="*/ 0 h 17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644" h="1705106">
                <a:moveTo>
                  <a:pt x="0" y="0"/>
                </a:moveTo>
                <a:lnTo>
                  <a:pt x="1159644" y="0"/>
                </a:lnTo>
                <a:lnTo>
                  <a:pt x="338961" y="1705106"/>
                </a:lnTo>
                <a:lnTo>
                  <a:pt x="0" y="15419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9" name="Freeform 610">
            <a:extLst>
              <a:ext uri="{FF2B5EF4-FFF2-40B4-BE49-F238E27FC236}">
                <a16:creationId xmlns:a16="http://schemas.microsoft.com/office/drawing/2014/main" id="{2EF0684E-EBD9-FAB6-666B-121B32233B19}"/>
              </a:ext>
            </a:extLst>
          </p:cNvPr>
          <p:cNvSpPr/>
          <p:nvPr userDrawn="1"/>
        </p:nvSpPr>
        <p:spPr>
          <a:xfrm>
            <a:off x="1" y="-2030"/>
            <a:ext cx="3226548" cy="1565823"/>
          </a:xfrm>
          <a:custGeom>
            <a:avLst/>
            <a:gdLst>
              <a:gd name="connsiteX0" fmla="*/ 0 w 2419911"/>
              <a:gd name="connsiteY0" fmla="*/ 0 h 1174367"/>
              <a:gd name="connsiteX1" fmla="*/ 2419911 w 2419911"/>
              <a:gd name="connsiteY1" fmla="*/ 0 h 1174367"/>
              <a:gd name="connsiteX2" fmla="*/ 1854677 w 2419911"/>
              <a:gd name="connsiteY2" fmla="*/ 1174367 h 1174367"/>
              <a:gd name="connsiteX3" fmla="*/ 0 w 2419911"/>
              <a:gd name="connsiteY3" fmla="*/ 281694 h 1174367"/>
              <a:gd name="connsiteX4" fmla="*/ 0 w 2419911"/>
              <a:gd name="connsiteY4" fmla="*/ 0 h 117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911" h="1174367">
                <a:moveTo>
                  <a:pt x="0" y="0"/>
                </a:moveTo>
                <a:lnTo>
                  <a:pt x="2419911" y="0"/>
                </a:lnTo>
                <a:lnTo>
                  <a:pt x="1854677" y="1174367"/>
                </a:lnTo>
                <a:lnTo>
                  <a:pt x="0" y="28169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0" name="Freeform 661">
            <a:extLst>
              <a:ext uri="{FF2B5EF4-FFF2-40B4-BE49-F238E27FC236}">
                <a16:creationId xmlns:a16="http://schemas.microsoft.com/office/drawing/2014/main" id="{AC0EFB77-8886-58DD-90A5-9461E5214BFB}"/>
              </a:ext>
            </a:extLst>
          </p:cNvPr>
          <p:cNvSpPr/>
          <p:nvPr userDrawn="1"/>
        </p:nvSpPr>
        <p:spPr>
          <a:xfrm>
            <a:off x="1604391" y="6312496"/>
            <a:ext cx="1395931" cy="545504"/>
          </a:xfrm>
          <a:custGeom>
            <a:avLst/>
            <a:gdLst>
              <a:gd name="connsiteX0" fmla="*/ 196917 w 1046948"/>
              <a:gd name="connsiteY0" fmla="*/ 0 h 409128"/>
              <a:gd name="connsiteX1" fmla="*/ 1046948 w 1046948"/>
              <a:gd name="connsiteY1" fmla="*/ 409128 h 409128"/>
              <a:gd name="connsiteX2" fmla="*/ 0 w 1046948"/>
              <a:gd name="connsiteY2" fmla="*/ 409128 h 409128"/>
              <a:gd name="connsiteX3" fmla="*/ 196917 w 1046948"/>
              <a:gd name="connsiteY3" fmla="*/ 0 h 40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948" h="409128">
                <a:moveTo>
                  <a:pt x="196917" y="0"/>
                </a:moveTo>
                <a:lnTo>
                  <a:pt x="1046948" y="409128"/>
                </a:lnTo>
                <a:lnTo>
                  <a:pt x="0" y="409128"/>
                </a:lnTo>
                <a:lnTo>
                  <a:pt x="19691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1" name="Freeform 637">
            <a:extLst>
              <a:ext uri="{FF2B5EF4-FFF2-40B4-BE49-F238E27FC236}">
                <a16:creationId xmlns:a16="http://schemas.microsoft.com/office/drawing/2014/main" id="{F1075160-CE1B-AA0F-F050-B287919CDA79}"/>
              </a:ext>
            </a:extLst>
          </p:cNvPr>
          <p:cNvSpPr/>
          <p:nvPr userDrawn="1"/>
        </p:nvSpPr>
        <p:spPr>
          <a:xfrm>
            <a:off x="-2" y="4291971"/>
            <a:ext cx="3897887" cy="2566029"/>
          </a:xfrm>
          <a:custGeom>
            <a:avLst/>
            <a:gdLst>
              <a:gd name="connsiteX0" fmla="*/ 869585 w 2923415"/>
              <a:gd name="connsiteY0" fmla="*/ 0 h 1924522"/>
              <a:gd name="connsiteX1" fmla="*/ 2923415 w 2923415"/>
              <a:gd name="connsiteY1" fmla="*/ 988528 h 1924522"/>
              <a:gd name="connsiteX2" fmla="*/ 2472913 w 2923415"/>
              <a:gd name="connsiteY2" fmla="*/ 1924522 h 1924522"/>
              <a:gd name="connsiteX3" fmla="*/ 0 w 2923415"/>
              <a:gd name="connsiteY3" fmla="*/ 1924522 h 1924522"/>
              <a:gd name="connsiteX4" fmla="*/ 0 w 2923415"/>
              <a:gd name="connsiteY4" fmla="*/ 1806708 h 1924522"/>
              <a:gd name="connsiteX5" fmla="*/ 869585 w 2923415"/>
              <a:gd name="connsiteY5" fmla="*/ 0 h 192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3415" h="1924522">
                <a:moveTo>
                  <a:pt x="869585" y="0"/>
                </a:moveTo>
                <a:lnTo>
                  <a:pt x="2923415" y="988528"/>
                </a:lnTo>
                <a:lnTo>
                  <a:pt x="2472913" y="1924522"/>
                </a:lnTo>
                <a:lnTo>
                  <a:pt x="0" y="1924522"/>
                </a:lnTo>
                <a:lnTo>
                  <a:pt x="0" y="1806708"/>
                </a:lnTo>
                <a:lnTo>
                  <a:pt x="869585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2" name="Freeform 632">
            <a:extLst>
              <a:ext uri="{FF2B5EF4-FFF2-40B4-BE49-F238E27FC236}">
                <a16:creationId xmlns:a16="http://schemas.microsoft.com/office/drawing/2014/main" id="{04AB05DB-970A-2E5A-CEDB-E12B3183D38F}"/>
              </a:ext>
            </a:extLst>
          </p:cNvPr>
          <p:cNvSpPr/>
          <p:nvPr userDrawn="1"/>
        </p:nvSpPr>
        <p:spPr>
          <a:xfrm>
            <a:off x="-3" y="5427480"/>
            <a:ext cx="1857309" cy="1430521"/>
          </a:xfrm>
          <a:custGeom>
            <a:avLst/>
            <a:gdLst>
              <a:gd name="connsiteX0" fmla="*/ 0 w 1392982"/>
              <a:gd name="connsiteY0" fmla="*/ 0 h 1072891"/>
              <a:gd name="connsiteX1" fmla="*/ 1392982 w 1392982"/>
              <a:gd name="connsiteY1" fmla="*/ 670455 h 1072891"/>
              <a:gd name="connsiteX2" fmla="*/ 1199286 w 1392982"/>
              <a:gd name="connsiteY2" fmla="*/ 1072891 h 1072891"/>
              <a:gd name="connsiteX3" fmla="*/ 0 w 1392982"/>
              <a:gd name="connsiteY3" fmla="*/ 1072891 h 1072891"/>
              <a:gd name="connsiteX4" fmla="*/ 0 w 1392982"/>
              <a:gd name="connsiteY4" fmla="*/ 0 h 107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2891">
                <a:moveTo>
                  <a:pt x="0" y="0"/>
                </a:moveTo>
                <a:lnTo>
                  <a:pt x="1392982" y="670455"/>
                </a:lnTo>
                <a:lnTo>
                  <a:pt x="1199286" y="1072891"/>
                </a:lnTo>
                <a:lnTo>
                  <a:pt x="0" y="107289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3" name="Freeform 627">
            <a:extLst>
              <a:ext uri="{FF2B5EF4-FFF2-40B4-BE49-F238E27FC236}">
                <a16:creationId xmlns:a16="http://schemas.microsoft.com/office/drawing/2014/main" id="{CB4F7312-3853-454C-3457-DA6E01CFD134}"/>
              </a:ext>
            </a:extLst>
          </p:cNvPr>
          <p:cNvSpPr/>
          <p:nvPr userDrawn="1"/>
        </p:nvSpPr>
        <p:spPr>
          <a:xfrm>
            <a:off x="-3" y="5427267"/>
            <a:ext cx="1857309" cy="1430733"/>
          </a:xfrm>
          <a:custGeom>
            <a:avLst/>
            <a:gdLst>
              <a:gd name="connsiteX0" fmla="*/ 0 w 1392982"/>
              <a:gd name="connsiteY0" fmla="*/ 0 h 1073050"/>
              <a:gd name="connsiteX1" fmla="*/ 1392982 w 1392982"/>
              <a:gd name="connsiteY1" fmla="*/ 670455 h 1073050"/>
              <a:gd name="connsiteX2" fmla="*/ 1199209 w 1392982"/>
              <a:gd name="connsiteY2" fmla="*/ 1073050 h 1073050"/>
              <a:gd name="connsiteX3" fmla="*/ 0 w 1392982"/>
              <a:gd name="connsiteY3" fmla="*/ 1073050 h 1073050"/>
              <a:gd name="connsiteX4" fmla="*/ 0 w 1392982"/>
              <a:gd name="connsiteY4" fmla="*/ 0 h 10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3050">
                <a:moveTo>
                  <a:pt x="0" y="0"/>
                </a:moveTo>
                <a:lnTo>
                  <a:pt x="1392982" y="670455"/>
                </a:lnTo>
                <a:lnTo>
                  <a:pt x="1199209" y="1073050"/>
                </a:lnTo>
                <a:lnTo>
                  <a:pt x="0" y="1073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4" name="Freeform 650">
            <a:extLst>
              <a:ext uri="{FF2B5EF4-FFF2-40B4-BE49-F238E27FC236}">
                <a16:creationId xmlns:a16="http://schemas.microsoft.com/office/drawing/2014/main" id="{AF4FB8C8-82CD-4DCE-CA38-F28B2CE791A7}"/>
              </a:ext>
            </a:extLst>
          </p:cNvPr>
          <p:cNvSpPr/>
          <p:nvPr userDrawn="1"/>
        </p:nvSpPr>
        <p:spPr>
          <a:xfrm>
            <a:off x="1862367" y="3584320"/>
            <a:ext cx="4056477" cy="3273681"/>
          </a:xfrm>
          <a:custGeom>
            <a:avLst/>
            <a:gdLst>
              <a:gd name="connsiteX0" fmla="*/ 988527 w 3042358"/>
              <a:gd name="connsiteY0" fmla="*/ 0 h 2455261"/>
              <a:gd name="connsiteX1" fmla="*/ 3042358 w 3042358"/>
              <a:gd name="connsiteY1" fmla="*/ 988527 h 2455261"/>
              <a:gd name="connsiteX2" fmla="*/ 2336405 w 3042358"/>
              <a:gd name="connsiteY2" fmla="*/ 2455261 h 2455261"/>
              <a:gd name="connsiteX3" fmla="*/ 834039 w 3042358"/>
              <a:gd name="connsiteY3" fmla="*/ 2455261 h 2455261"/>
              <a:gd name="connsiteX4" fmla="*/ 0 w 3042358"/>
              <a:gd name="connsiteY4" fmla="*/ 2053830 h 2455261"/>
              <a:gd name="connsiteX5" fmla="*/ 988527 w 3042358"/>
              <a:gd name="connsiteY5" fmla="*/ 0 h 245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8" h="2455261">
                <a:moveTo>
                  <a:pt x="988527" y="0"/>
                </a:moveTo>
                <a:lnTo>
                  <a:pt x="3042358" y="988527"/>
                </a:lnTo>
                <a:lnTo>
                  <a:pt x="2336405" y="2455261"/>
                </a:lnTo>
                <a:lnTo>
                  <a:pt x="834039" y="2455261"/>
                </a:lnTo>
                <a:lnTo>
                  <a:pt x="0" y="2053830"/>
                </a:lnTo>
                <a:lnTo>
                  <a:pt x="98852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5" name="Freeform 644">
            <a:extLst>
              <a:ext uri="{FF2B5EF4-FFF2-40B4-BE49-F238E27FC236}">
                <a16:creationId xmlns:a16="http://schemas.microsoft.com/office/drawing/2014/main" id="{917E58A7-D012-487E-CBB7-EE196C4D0E14}"/>
              </a:ext>
            </a:extLst>
          </p:cNvPr>
          <p:cNvSpPr/>
          <p:nvPr userDrawn="1"/>
        </p:nvSpPr>
        <p:spPr>
          <a:xfrm>
            <a:off x="3284751" y="5604845"/>
            <a:ext cx="3206795" cy="1253156"/>
          </a:xfrm>
          <a:custGeom>
            <a:avLst/>
            <a:gdLst>
              <a:gd name="connsiteX0" fmla="*/ 452366 w 2405096"/>
              <a:gd name="connsiteY0" fmla="*/ 0 h 939867"/>
              <a:gd name="connsiteX1" fmla="*/ 2405096 w 2405096"/>
              <a:gd name="connsiteY1" fmla="*/ 939867 h 939867"/>
              <a:gd name="connsiteX2" fmla="*/ 0 w 2405096"/>
              <a:gd name="connsiteY2" fmla="*/ 939867 h 939867"/>
              <a:gd name="connsiteX3" fmla="*/ 452366 w 2405096"/>
              <a:gd name="connsiteY3" fmla="*/ 0 h 93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5096" h="939867">
                <a:moveTo>
                  <a:pt x="452366" y="0"/>
                </a:moveTo>
                <a:lnTo>
                  <a:pt x="2405096" y="939867"/>
                </a:lnTo>
                <a:lnTo>
                  <a:pt x="0" y="939867"/>
                </a:lnTo>
                <a:lnTo>
                  <a:pt x="452366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6" name="Freeform 656">
            <a:extLst>
              <a:ext uri="{FF2B5EF4-FFF2-40B4-BE49-F238E27FC236}">
                <a16:creationId xmlns:a16="http://schemas.microsoft.com/office/drawing/2014/main" id="{4A854596-C72A-2014-3A79-0DD122991715}"/>
              </a:ext>
            </a:extLst>
          </p:cNvPr>
          <p:cNvSpPr/>
          <p:nvPr userDrawn="1"/>
        </p:nvSpPr>
        <p:spPr>
          <a:xfrm>
            <a:off x="1592843" y="6317360"/>
            <a:ext cx="1383488" cy="540641"/>
          </a:xfrm>
          <a:custGeom>
            <a:avLst/>
            <a:gdLst>
              <a:gd name="connsiteX0" fmla="*/ 195162 w 1037616"/>
              <a:gd name="connsiteY0" fmla="*/ 0 h 405481"/>
              <a:gd name="connsiteX1" fmla="*/ 1037616 w 1037616"/>
              <a:gd name="connsiteY1" fmla="*/ 405481 h 405481"/>
              <a:gd name="connsiteX2" fmla="*/ 0 w 1037616"/>
              <a:gd name="connsiteY2" fmla="*/ 405481 h 405481"/>
              <a:gd name="connsiteX3" fmla="*/ 195162 w 1037616"/>
              <a:gd name="connsiteY3" fmla="*/ 0 h 40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616" h="405481">
                <a:moveTo>
                  <a:pt x="195162" y="0"/>
                </a:moveTo>
                <a:lnTo>
                  <a:pt x="1037616" y="405481"/>
                </a:lnTo>
                <a:lnTo>
                  <a:pt x="0" y="405481"/>
                </a:lnTo>
                <a:lnTo>
                  <a:pt x="19516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09E2BD9-4030-97F1-95CF-3CC0CE4DB7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5653" y="2627148"/>
            <a:ext cx="9847174" cy="1297266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 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6802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ll Logo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  <p:pic>
        <p:nvPicPr>
          <p:cNvPr id="2" name="Picture Placeholder 6" descr="A group of hands on top of each other&#10;&#10;Description automatically generated">
            <a:extLst>
              <a:ext uri="{FF2B5EF4-FFF2-40B4-BE49-F238E27FC236}">
                <a16:creationId xmlns:a16="http://schemas.microsoft.com/office/drawing/2014/main" id="{3EB2B306-47F3-9776-2A9C-370263C7E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7D8A55-EFA7-B4DD-B03F-8FAA408F7C12}"/>
              </a:ext>
            </a:extLst>
          </p:cNvPr>
          <p:cNvSpPr/>
          <p:nvPr userDrawn="1"/>
        </p:nvSpPr>
        <p:spPr>
          <a:xfrm>
            <a:off x="0" y="0"/>
            <a:ext cx="12197089" cy="6858000"/>
          </a:xfrm>
          <a:prstGeom prst="roundRect">
            <a:avLst>
              <a:gd name="adj" fmla="val 0"/>
            </a:avLst>
          </a:pr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EAD64-4808-8F60-9B49-1548274F9FF1}"/>
              </a:ext>
            </a:extLst>
          </p:cNvPr>
          <p:cNvSpPr/>
          <p:nvPr userDrawn="1"/>
        </p:nvSpPr>
        <p:spPr>
          <a:xfrm rot="1542117">
            <a:off x="1661982" y="2068011"/>
            <a:ext cx="3039124" cy="3039124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0" name="Freeform 543">
            <a:extLst>
              <a:ext uri="{FF2B5EF4-FFF2-40B4-BE49-F238E27FC236}">
                <a16:creationId xmlns:a16="http://schemas.microsoft.com/office/drawing/2014/main" id="{3D35061B-52A6-E6D4-979B-B24BF7C647AB}"/>
              </a:ext>
            </a:extLst>
          </p:cNvPr>
          <p:cNvSpPr/>
          <p:nvPr userDrawn="1"/>
        </p:nvSpPr>
        <p:spPr>
          <a:xfrm>
            <a:off x="441963" y="-6447"/>
            <a:ext cx="4056476" cy="3590763"/>
          </a:xfrm>
          <a:custGeom>
            <a:avLst/>
            <a:gdLst>
              <a:gd name="connsiteX0" fmla="*/ 820413 w 3042357"/>
              <a:gd name="connsiteY0" fmla="*/ 0 h 2693072"/>
              <a:gd name="connsiteX1" fmla="*/ 1714225 w 3042357"/>
              <a:gd name="connsiteY1" fmla="*/ 0 h 2693072"/>
              <a:gd name="connsiteX2" fmla="*/ 3042357 w 3042357"/>
              <a:gd name="connsiteY2" fmla="*/ 639242 h 2693072"/>
              <a:gd name="connsiteX3" fmla="*/ 2053830 w 3042357"/>
              <a:gd name="connsiteY3" fmla="*/ 2693072 h 2693072"/>
              <a:gd name="connsiteX4" fmla="*/ 0 w 3042357"/>
              <a:gd name="connsiteY4" fmla="*/ 1704545 h 2693072"/>
              <a:gd name="connsiteX5" fmla="*/ 820413 w 3042357"/>
              <a:gd name="connsiteY5" fmla="*/ 0 h 269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7" h="2693072">
                <a:moveTo>
                  <a:pt x="820413" y="0"/>
                </a:moveTo>
                <a:lnTo>
                  <a:pt x="1714225" y="0"/>
                </a:lnTo>
                <a:lnTo>
                  <a:pt x="3042357" y="639242"/>
                </a:lnTo>
                <a:lnTo>
                  <a:pt x="2053830" y="2693072"/>
                </a:lnTo>
                <a:lnTo>
                  <a:pt x="0" y="1704545"/>
                </a:lnTo>
                <a:lnTo>
                  <a:pt x="820413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1" name="Freeform 593">
            <a:extLst>
              <a:ext uri="{FF2B5EF4-FFF2-40B4-BE49-F238E27FC236}">
                <a16:creationId xmlns:a16="http://schemas.microsoft.com/office/drawing/2014/main" id="{AB5D119B-CBDB-5CC6-052D-015436134384}"/>
              </a:ext>
            </a:extLst>
          </p:cNvPr>
          <p:cNvSpPr/>
          <p:nvPr userDrawn="1"/>
        </p:nvSpPr>
        <p:spPr>
          <a:xfrm>
            <a:off x="-3" y="2266987"/>
            <a:ext cx="3188824" cy="4056477"/>
          </a:xfrm>
          <a:custGeom>
            <a:avLst/>
            <a:gdLst>
              <a:gd name="connsiteX0" fmla="*/ 337788 w 2391618"/>
              <a:gd name="connsiteY0" fmla="*/ 0 h 3042358"/>
              <a:gd name="connsiteX1" fmla="*/ 2391618 w 2391618"/>
              <a:gd name="connsiteY1" fmla="*/ 988527 h 3042358"/>
              <a:gd name="connsiteX2" fmla="*/ 1403091 w 2391618"/>
              <a:gd name="connsiteY2" fmla="*/ 3042358 h 3042358"/>
              <a:gd name="connsiteX3" fmla="*/ 0 w 2391618"/>
              <a:gd name="connsiteY3" fmla="*/ 2367037 h 3042358"/>
              <a:gd name="connsiteX4" fmla="*/ 0 w 2391618"/>
              <a:gd name="connsiteY4" fmla="*/ 701811 h 3042358"/>
              <a:gd name="connsiteX5" fmla="*/ 337788 w 2391618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1618" h="3042358">
                <a:moveTo>
                  <a:pt x="337788" y="0"/>
                </a:moveTo>
                <a:lnTo>
                  <a:pt x="2391618" y="988527"/>
                </a:lnTo>
                <a:lnTo>
                  <a:pt x="1403091" y="3042358"/>
                </a:lnTo>
                <a:lnTo>
                  <a:pt x="0" y="2367037"/>
                </a:lnTo>
                <a:lnTo>
                  <a:pt x="0" y="701811"/>
                </a:lnTo>
                <a:lnTo>
                  <a:pt x="337788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2" name="Freeform 550">
            <a:extLst>
              <a:ext uri="{FF2B5EF4-FFF2-40B4-BE49-F238E27FC236}">
                <a16:creationId xmlns:a16="http://schemas.microsoft.com/office/drawing/2014/main" id="{54DDE260-9B4F-1DF4-4B46-CAB90CB8A052}"/>
              </a:ext>
            </a:extLst>
          </p:cNvPr>
          <p:cNvSpPr/>
          <p:nvPr userDrawn="1"/>
        </p:nvSpPr>
        <p:spPr>
          <a:xfrm>
            <a:off x="-1" y="361095"/>
            <a:ext cx="2477481" cy="3930875"/>
          </a:xfrm>
          <a:custGeom>
            <a:avLst/>
            <a:gdLst>
              <a:gd name="connsiteX0" fmla="*/ 0 w 1858111"/>
              <a:gd name="connsiteY0" fmla="*/ 0 h 2948156"/>
              <a:gd name="connsiteX1" fmla="*/ 1858111 w 1858111"/>
              <a:gd name="connsiteY1" fmla="*/ 894326 h 2948156"/>
              <a:gd name="connsiteX2" fmla="*/ 869584 w 1858111"/>
              <a:gd name="connsiteY2" fmla="*/ 2948156 h 2948156"/>
              <a:gd name="connsiteX3" fmla="*/ 0 w 1858111"/>
              <a:gd name="connsiteY3" fmla="*/ 2529617 h 2948156"/>
              <a:gd name="connsiteX4" fmla="*/ 0 w 1858111"/>
              <a:gd name="connsiteY4" fmla="*/ 0 h 294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111" h="2948156">
                <a:moveTo>
                  <a:pt x="0" y="0"/>
                </a:moveTo>
                <a:lnTo>
                  <a:pt x="1858111" y="894326"/>
                </a:lnTo>
                <a:lnTo>
                  <a:pt x="869584" y="2948156"/>
                </a:lnTo>
                <a:lnTo>
                  <a:pt x="0" y="252961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3" name="Freeform 556">
            <a:extLst>
              <a:ext uri="{FF2B5EF4-FFF2-40B4-BE49-F238E27FC236}">
                <a16:creationId xmlns:a16="http://schemas.microsoft.com/office/drawing/2014/main" id="{031C8C5D-B551-5BA6-A1B9-B62D1725B66E}"/>
              </a:ext>
            </a:extLst>
          </p:cNvPr>
          <p:cNvSpPr/>
          <p:nvPr userDrawn="1"/>
        </p:nvSpPr>
        <p:spPr>
          <a:xfrm>
            <a:off x="-1" y="2065415"/>
            <a:ext cx="444264" cy="1136861"/>
          </a:xfrm>
          <a:custGeom>
            <a:avLst/>
            <a:gdLst>
              <a:gd name="connsiteX0" fmla="*/ 0 w 333198"/>
              <a:gd name="connsiteY0" fmla="*/ 0 h 852646"/>
              <a:gd name="connsiteX1" fmla="*/ 333198 w 333198"/>
              <a:gd name="connsiteY1" fmla="*/ 160371 h 852646"/>
              <a:gd name="connsiteX2" fmla="*/ 0 w 333198"/>
              <a:gd name="connsiteY2" fmla="*/ 852646 h 852646"/>
              <a:gd name="connsiteX3" fmla="*/ 0 w 333198"/>
              <a:gd name="connsiteY3" fmla="*/ 0 h 85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198" h="852646">
                <a:moveTo>
                  <a:pt x="0" y="0"/>
                </a:moveTo>
                <a:lnTo>
                  <a:pt x="333198" y="160371"/>
                </a:lnTo>
                <a:lnTo>
                  <a:pt x="0" y="85264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4" name="Freeform 562">
            <a:extLst>
              <a:ext uri="{FF2B5EF4-FFF2-40B4-BE49-F238E27FC236}">
                <a16:creationId xmlns:a16="http://schemas.microsoft.com/office/drawing/2014/main" id="{4FF178B5-4321-56C9-07EF-264C70EA5CB3}"/>
              </a:ext>
            </a:extLst>
          </p:cNvPr>
          <p:cNvSpPr/>
          <p:nvPr userDrawn="1"/>
        </p:nvSpPr>
        <p:spPr>
          <a:xfrm>
            <a:off x="-1" y="2054442"/>
            <a:ext cx="436905" cy="1118031"/>
          </a:xfrm>
          <a:custGeom>
            <a:avLst/>
            <a:gdLst>
              <a:gd name="connsiteX0" fmla="*/ 0 w 327679"/>
              <a:gd name="connsiteY0" fmla="*/ 0 h 838523"/>
              <a:gd name="connsiteX1" fmla="*/ 327679 w 327679"/>
              <a:gd name="connsiteY1" fmla="*/ 157715 h 838523"/>
              <a:gd name="connsiteX2" fmla="*/ 0 w 327679"/>
              <a:gd name="connsiteY2" fmla="*/ 838523 h 838523"/>
              <a:gd name="connsiteX3" fmla="*/ 0 w 327679"/>
              <a:gd name="connsiteY3" fmla="*/ 0 h 8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79" h="838523">
                <a:moveTo>
                  <a:pt x="0" y="0"/>
                </a:moveTo>
                <a:lnTo>
                  <a:pt x="327679" y="157715"/>
                </a:lnTo>
                <a:lnTo>
                  <a:pt x="0" y="83852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5" name="Freeform 580">
            <a:extLst>
              <a:ext uri="{FF2B5EF4-FFF2-40B4-BE49-F238E27FC236}">
                <a16:creationId xmlns:a16="http://schemas.microsoft.com/office/drawing/2014/main" id="{BD6F2B01-99C7-3AAE-BEEB-DB8DA9A35FF0}"/>
              </a:ext>
            </a:extLst>
          </p:cNvPr>
          <p:cNvSpPr/>
          <p:nvPr userDrawn="1"/>
        </p:nvSpPr>
        <p:spPr>
          <a:xfrm>
            <a:off x="-1" y="3737369"/>
            <a:ext cx="1156132" cy="2958515"/>
          </a:xfrm>
          <a:custGeom>
            <a:avLst/>
            <a:gdLst>
              <a:gd name="connsiteX0" fmla="*/ 0 w 867099"/>
              <a:gd name="connsiteY0" fmla="*/ 0 h 2218886"/>
              <a:gd name="connsiteX1" fmla="*/ 867099 w 867099"/>
              <a:gd name="connsiteY1" fmla="*/ 417342 h 2218886"/>
              <a:gd name="connsiteX2" fmla="*/ 0 w 867099"/>
              <a:gd name="connsiteY2" fmla="*/ 2218886 h 2218886"/>
              <a:gd name="connsiteX3" fmla="*/ 0 w 867099"/>
              <a:gd name="connsiteY3" fmla="*/ 0 h 22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099" h="2218886">
                <a:moveTo>
                  <a:pt x="0" y="0"/>
                </a:moveTo>
                <a:lnTo>
                  <a:pt x="867099" y="417342"/>
                </a:lnTo>
                <a:lnTo>
                  <a:pt x="0" y="221888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6" name="Freeform 588">
            <a:extLst>
              <a:ext uri="{FF2B5EF4-FFF2-40B4-BE49-F238E27FC236}">
                <a16:creationId xmlns:a16="http://schemas.microsoft.com/office/drawing/2014/main" id="{25FB83B9-9B13-3F82-A1BD-5D570E8B4AED}"/>
              </a:ext>
            </a:extLst>
          </p:cNvPr>
          <p:cNvSpPr/>
          <p:nvPr userDrawn="1"/>
        </p:nvSpPr>
        <p:spPr>
          <a:xfrm>
            <a:off x="-3" y="2271850"/>
            <a:ext cx="3174936" cy="4056477"/>
          </a:xfrm>
          <a:custGeom>
            <a:avLst/>
            <a:gdLst>
              <a:gd name="connsiteX0" fmla="*/ 327372 w 2381202"/>
              <a:gd name="connsiteY0" fmla="*/ 0 h 3042358"/>
              <a:gd name="connsiteX1" fmla="*/ 2381202 w 2381202"/>
              <a:gd name="connsiteY1" fmla="*/ 988527 h 3042358"/>
              <a:gd name="connsiteX2" fmla="*/ 1392675 w 2381202"/>
              <a:gd name="connsiteY2" fmla="*/ 3042358 h 3042358"/>
              <a:gd name="connsiteX3" fmla="*/ 0 w 2381202"/>
              <a:gd name="connsiteY3" fmla="*/ 2372050 h 3042358"/>
              <a:gd name="connsiteX4" fmla="*/ 0 w 2381202"/>
              <a:gd name="connsiteY4" fmla="*/ 680170 h 3042358"/>
              <a:gd name="connsiteX5" fmla="*/ 327372 w 2381202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02" h="3042358">
                <a:moveTo>
                  <a:pt x="327372" y="0"/>
                </a:moveTo>
                <a:lnTo>
                  <a:pt x="2381202" y="988527"/>
                </a:lnTo>
                <a:lnTo>
                  <a:pt x="1392675" y="3042358"/>
                </a:lnTo>
                <a:lnTo>
                  <a:pt x="0" y="2372050"/>
                </a:lnTo>
                <a:lnTo>
                  <a:pt x="0" y="680170"/>
                </a:lnTo>
                <a:lnTo>
                  <a:pt x="32737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7" name="Freeform 598">
            <a:extLst>
              <a:ext uri="{FF2B5EF4-FFF2-40B4-BE49-F238E27FC236}">
                <a16:creationId xmlns:a16="http://schemas.microsoft.com/office/drawing/2014/main" id="{DEB562E2-A26C-DA31-DE8F-CF2680F277C8}"/>
              </a:ext>
            </a:extLst>
          </p:cNvPr>
          <p:cNvSpPr/>
          <p:nvPr userDrawn="1"/>
        </p:nvSpPr>
        <p:spPr>
          <a:xfrm>
            <a:off x="-3" y="-2030"/>
            <a:ext cx="1534643" cy="2278337"/>
          </a:xfrm>
          <a:custGeom>
            <a:avLst/>
            <a:gdLst>
              <a:gd name="connsiteX0" fmla="*/ 0 w 1150982"/>
              <a:gd name="connsiteY0" fmla="*/ 0 h 1708753"/>
              <a:gd name="connsiteX1" fmla="*/ 1150982 w 1150982"/>
              <a:gd name="connsiteY1" fmla="*/ 0 h 1708753"/>
              <a:gd name="connsiteX2" fmla="*/ 328544 w 1150982"/>
              <a:gd name="connsiteY2" fmla="*/ 1708753 h 1708753"/>
              <a:gd name="connsiteX3" fmla="*/ 0 w 1150982"/>
              <a:gd name="connsiteY3" fmla="*/ 1550622 h 1708753"/>
              <a:gd name="connsiteX4" fmla="*/ 0 w 1150982"/>
              <a:gd name="connsiteY4" fmla="*/ 0 h 170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982" h="1708753">
                <a:moveTo>
                  <a:pt x="0" y="0"/>
                </a:moveTo>
                <a:lnTo>
                  <a:pt x="1150982" y="0"/>
                </a:lnTo>
                <a:lnTo>
                  <a:pt x="328544" y="1708753"/>
                </a:lnTo>
                <a:lnTo>
                  <a:pt x="0" y="155062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8" name="Freeform 604">
            <a:extLst>
              <a:ext uri="{FF2B5EF4-FFF2-40B4-BE49-F238E27FC236}">
                <a16:creationId xmlns:a16="http://schemas.microsoft.com/office/drawing/2014/main" id="{83B3FDE2-196F-9C01-5511-B1514F63D7C3}"/>
              </a:ext>
            </a:extLst>
          </p:cNvPr>
          <p:cNvSpPr/>
          <p:nvPr userDrawn="1"/>
        </p:nvSpPr>
        <p:spPr>
          <a:xfrm>
            <a:off x="-3" y="-2031"/>
            <a:ext cx="1546192" cy="2273475"/>
          </a:xfrm>
          <a:custGeom>
            <a:avLst/>
            <a:gdLst>
              <a:gd name="connsiteX0" fmla="*/ 0 w 1159644"/>
              <a:gd name="connsiteY0" fmla="*/ 0 h 1705106"/>
              <a:gd name="connsiteX1" fmla="*/ 1159644 w 1159644"/>
              <a:gd name="connsiteY1" fmla="*/ 0 h 1705106"/>
              <a:gd name="connsiteX2" fmla="*/ 338961 w 1159644"/>
              <a:gd name="connsiteY2" fmla="*/ 1705106 h 1705106"/>
              <a:gd name="connsiteX3" fmla="*/ 0 w 1159644"/>
              <a:gd name="connsiteY3" fmla="*/ 1541961 h 1705106"/>
              <a:gd name="connsiteX4" fmla="*/ 0 w 1159644"/>
              <a:gd name="connsiteY4" fmla="*/ 0 h 17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644" h="1705106">
                <a:moveTo>
                  <a:pt x="0" y="0"/>
                </a:moveTo>
                <a:lnTo>
                  <a:pt x="1159644" y="0"/>
                </a:lnTo>
                <a:lnTo>
                  <a:pt x="338961" y="1705106"/>
                </a:lnTo>
                <a:lnTo>
                  <a:pt x="0" y="15419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9" name="Freeform 610">
            <a:extLst>
              <a:ext uri="{FF2B5EF4-FFF2-40B4-BE49-F238E27FC236}">
                <a16:creationId xmlns:a16="http://schemas.microsoft.com/office/drawing/2014/main" id="{2EF0684E-EBD9-FAB6-666B-121B32233B19}"/>
              </a:ext>
            </a:extLst>
          </p:cNvPr>
          <p:cNvSpPr/>
          <p:nvPr userDrawn="1"/>
        </p:nvSpPr>
        <p:spPr>
          <a:xfrm>
            <a:off x="1" y="-2030"/>
            <a:ext cx="3226548" cy="1565823"/>
          </a:xfrm>
          <a:custGeom>
            <a:avLst/>
            <a:gdLst>
              <a:gd name="connsiteX0" fmla="*/ 0 w 2419911"/>
              <a:gd name="connsiteY0" fmla="*/ 0 h 1174367"/>
              <a:gd name="connsiteX1" fmla="*/ 2419911 w 2419911"/>
              <a:gd name="connsiteY1" fmla="*/ 0 h 1174367"/>
              <a:gd name="connsiteX2" fmla="*/ 1854677 w 2419911"/>
              <a:gd name="connsiteY2" fmla="*/ 1174367 h 1174367"/>
              <a:gd name="connsiteX3" fmla="*/ 0 w 2419911"/>
              <a:gd name="connsiteY3" fmla="*/ 281694 h 1174367"/>
              <a:gd name="connsiteX4" fmla="*/ 0 w 2419911"/>
              <a:gd name="connsiteY4" fmla="*/ 0 h 117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911" h="1174367">
                <a:moveTo>
                  <a:pt x="0" y="0"/>
                </a:moveTo>
                <a:lnTo>
                  <a:pt x="2419911" y="0"/>
                </a:lnTo>
                <a:lnTo>
                  <a:pt x="1854677" y="1174367"/>
                </a:lnTo>
                <a:lnTo>
                  <a:pt x="0" y="28169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0" name="Freeform 661">
            <a:extLst>
              <a:ext uri="{FF2B5EF4-FFF2-40B4-BE49-F238E27FC236}">
                <a16:creationId xmlns:a16="http://schemas.microsoft.com/office/drawing/2014/main" id="{AC0EFB77-8886-58DD-90A5-9461E5214BFB}"/>
              </a:ext>
            </a:extLst>
          </p:cNvPr>
          <p:cNvSpPr/>
          <p:nvPr userDrawn="1"/>
        </p:nvSpPr>
        <p:spPr>
          <a:xfrm>
            <a:off x="1604391" y="6312496"/>
            <a:ext cx="1395931" cy="545504"/>
          </a:xfrm>
          <a:custGeom>
            <a:avLst/>
            <a:gdLst>
              <a:gd name="connsiteX0" fmla="*/ 196917 w 1046948"/>
              <a:gd name="connsiteY0" fmla="*/ 0 h 409128"/>
              <a:gd name="connsiteX1" fmla="*/ 1046948 w 1046948"/>
              <a:gd name="connsiteY1" fmla="*/ 409128 h 409128"/>
              <a:gd name="connsiteX2" fmla="*/ 0 w 1046948"/>
              <a:gd name="connsiteY2" fmla="*/ 409128 h 409128"/>
              <a:gd name="connsiteX3" fmla="*/ 196917 w 1046948"/>
              <a:gd name="connsiteY3" fmla="*/ 0 h 40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948" h="409128">
                <a:moveTo>
                  <a:pt x="196917" y="0"/>
                </a:moveTo>
                <a:lnTo>
                  <a:pt x="1046948" y="409128"/>
                </a:lnTo>
                <a:lnTo>
                  <a:pt x="0" y="409128"/>
                </a:lnTo>
                <a:lnTo>
                  <a:pt x="19691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1" name="Freeform 637">
            <a:extLst>
              <a:ext uri="{FF2B5EF4-FFF2-40B4-BE49-F238E27FC236}">
                <a16:creationId xmlns:a16="http://schemas.microsoft.com/office/drawing/2014/main" id="{F1075160-CE1B-AA0F-F050-B287919CDA79}"/>
              </a:ext>
            </a:extLst>
          </p:cNvPr>
          <p:cNvSpPr/>
          <p:nvPr userDrawn="1"/>
        </p:nvSpPr>
        <p:spPr>
          <a:xfrm>
            <a:off x="-2" y="4291971"/>
            <a:ext cx="3897887" cy="2566029"/>
          </a:xfrm>
          <a:custGeom>
            <a:avLst/>
            <a:gdLst>
              <a:gd name="connsiteX0" fmla="*/ 869585 w 2923415"/>
              <a:gd name="connsiteY0" fmla="*/ 0 h 1924522"/>
              <a:gd name="connsiteX1" fmla="*/ 2923415 w 2923415"/>
              <a:gd name="connsiteY1" fmla="*/ 988528 h 1924522"/>
              <a:gd name="connsiteX2" fmla="*/ 2472913 w 2923415"/>
              <a:gd name="connsiteY2" fmla="*/ 1924522 h 1924522"/>
              <a:gd name="connsiteX3" fmla="*/ 0 w 2923415"/>
              <a:gd name="connsiteY3" fmla="*/ 1924522 h 1924522"/>
              <a:gd name="connsiteX4" fmla="*/ 0 w 2923415"/>
              <a:gd name="connsiteY4" fmla="*/ 1806708 h 1924522"/>
              <a:gd name="connsiteX5" fmla="*/ 869585 w 2923415"/>
              <a:gd name="connsiteY5" fmla="*/ 0 h 192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3415" h="1924522">
                <a:moveTo>
                  <a:pt x="869585" y="0"/>
                </a:moveTo>
                <a:lnTo>
                  <a:pt x="2923415" y="988528"/>
                </a:lnTo>
                <a:lnTo>
                  <a:pt x="2472913" y="1924522"/>
                </a:lnTo>
                <a:lnTo>
                  <a:pt x="0" y="1924522"/>
                </a:lnTo>
                <a:lnTo>
                  <a:pt x="0" y="1806708"/>
                </a:lnTo>
                <a:lnTo>
                  <a:pt x="869585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2" name="Freeform 632">
            <a:extLst>
              <a:ext uri="{FF2B5EF4-FFF2-40B4-BE49-F238E27FC236}">
                <a16:creationId xmlns:a16="http://schemas.microsoft.com/office/drawing/2014/main" id="{04AB05DB-970A-2E5A-CEDB-E12B3183D38F}"/>
              </a:ext>
            </a:extLst>
          </p:cNvPr>
          <p:cNvSpPr/>
          <p:nvPr userDrawn="1"/>
        </p:nvSpPr>
        <p:spPr>
          <a:xfrm>
            <a:off x="-3" y="5427480"/>
            <a:ext cx="1857309" cy="1430521"/>
          </a:xfrm>
          <a:custGeom>
            <a:avLst/>
            <a:gdLst>
              <a:gd name="connsiteX0" fmla="*/ 0 w 1392982"/>
              <a:gd name="connsiteY0" fmla="*/ 0 h 1072891"/>
              <a:gd name="connsiteX1" fmla="*/ 1392982 w 1392982"/>
              <a:gd name="connsiteY1" fmla="*/ 670455 h 1072891"/>
              <a:gd name="connsiteX2" fmla="*/ 1199286 w 1392982"/>
              <a:gd name="connsiteY2" fmla="*/ 1072891 h 1072891"/>
              <a:gd name="connsiteX3" fmla="*/ 0 w 1392982"/>
              <a:gd name="connsiteY3" fmla="*/ 1072891 h 1072891"/>
              <a:gd name="connsiteX4" fmla="*/ 0 w 1392982"/>
              <a:gd name="connsiteY4" fmla="*/ 0 h 107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2891">
                <a:moveTo>
                  <a:pt x="0" y="0"/>
                </a:moveTo>
                <a:lnTo>
                  <a:pt x="1392982" y="670455"/>
                </a:lnTo>
                <a:lnTo>
                  <a:pt x="1199286" y="1072891"/>
                </a:lnTo>
                <a:lnTo>
                  <a:pt x="0" y="107289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3" name="Freeform 627">
            <a:extLst>
              <a:ext uri="{FF2B5EF4-FFF2-40B4-BE49-F238E27FC236}">
                <a16:creationId xmlns:a16="http://schemas.microsoft.com/office/drawing/2014/main" id="{CB4F7312-3853-454C-3457-DA6E01CFD134}"/>
              </a:ext>
            </a:extLst>
          </p:cNvPr>
          <p:cNvSpPr/>
          <p:nvPr userDrawn="1"/>
        </p:nvSpPr>
        <p:spPr>
          <a:xfrm>
            <a:off x="-3" y="5427267"/>
            <a:ext cx="1857309" cy="1430733"/>
          </a:xfrm>
          <a:custGeom>
            <a:avLst/>
            <a:gdLst>
              <a:gd name="connsiteX0" fmla="*/ 0 w 1392982"/>
              <a:gd name="connsiteY0" fmla="*/ 0 h 1073050"/>
              <a:gd name="connsiteX1" fmla="*/ 1392982 w 1392982"/>
              <a:gd name="connsiteY1" fmla="*/ 670455 h 1073050"/>
              <a:gd name="connsiteX2" fmla="*/ 1199209 w 1392982"/>
              <a:gd name="connsiteY2" fmla="*/ 1073050 h 1073050"/>
              <a:gd name="connsiteX3" fmla="*/ 0 w 1392982"/>
              <a:gd name="connsiteY3" fmla="*/ 1073050 h 1073050"/>
              <a:gd name="connsiteX4" fmla="*/ 0 w 1392982"/>
              <a:gd name="connsiteY4" fmla="*/ 0 h 10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3050">
                <a:moveTo>
                  <a:pt x="0" y="0"/>
                </a:moveTo>
                <a:lnTo>
                  <a:pt x="1392982" y="670455"/>
                </a:lnTo>
                <a:lnTo>
                  <a:pt x="1199209" y="1073050"/>
                </a:lnTo>
                <a:lnTo>
                  <a:pt x="0" y="1073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4" name="Freeform 650">
            <a:extLst>
              <a:ext uri="{FF2B5EF4-FFF2-40B4-BE49-F238E27FC236}">
                <a16:creationId xmlns:a16="http://schemas.microsoft.com/office/drawing/2014/main" id="{AF4FB8C8-82CD-4DCE-CA38-F28B2CE791A7}"/>
              </a:ext>
            </a:extLst>
          </p:cNvPr>
          <p:cNvSpPr/>
          <p:nvPr userDrawn="1"/>
        </p:nvSpPr>
        <p:spPr>
          <a:xfrm>
            <a:off x="1862367" y="3584320"/>
            <a:ext cx="4056477" cy="3273681"/>
          </a:xfrm>
          <a:custGeom>
            <a:avLst/>
            <a:gdLst>
              <a:gd name="connsiteX0" fmla="*/ 988527 w 3042358"/>
              <a:gd name="connsiteY0" fmla="*/ 0 h 2455261"/>
              <a:gd name="connsiteX1" fmla="*/ 3042358 w 3042358"/>
              <a:gd name="connsiteY1" fmla="*/ 988527 h 2455261"/>
              <a:gd name="connsiteX2" fmla="*/ 2336405 w 3042358"/>
              <a:gd name="connsiteY2" fmla="*/ 2455261 h 2455261"/>
              <a:gd name="connsiteX3" fmla="*/ 834039 w 3042358"/>
              <a:gd name="connsiteY3" fmla="*/ 2455261 h 2455261"/>
              <a:gd name="connsiteX4" fmla="*/ 0 w 3042358"/>
              <a:gd name="connsiteY4" fmla="*/ 2053830 h 2455261"/>
              <a:gd name="connsiteX5" fmla="*/ 988527 w 3042358"/>
              <a:gd name="connsiteY5" fmla="*/ 0 h 245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8" h="2455261">
                <a:moveTo>
                  <a:pt x="988527" y="0"/>
                </a:moveTo>
                <a:lnTo>
                  <a:pt x="3042358" y="988527"/>
                </a:lnTo>
                <a:lnTo>
                  <a:pt x="2336405" y="2455261"/>
                </a:lnTo>
                <a:lnTo>
                  <a:pt x="834039" y="2455261"/>
                </a:lnTo>
                <a:lnTo>
                  <a:pt x="0" y="2053830"/>
                </a:lnTo>
                <a:lnTo>
                  <a:pt x="98852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5" name="Freeform 644">
            <a:extLst>
              <a:ext uri="{FF2B5EF4-FFF2-40B4-BE49-F238E27FC236}">
                <a16:creationId xmlns:a16="http://schemas.microsoft.com/office/drawing/2014/main" id="{917E58A7-D012-487E-CBB7-EE196C4D0E14}"/>
              </a:ext>
            </a:extLst>
          </p:cNvPr>
          <p:cNvSpPr/>
          <p:nvPr userDrawn="1"/>
        </p:nvSpPr>
        <p:spPr>
          <a:xfrm>
            <a:off x="3284751" y="5604845"/>
            <a:ext cx="3206795" cy="1253156"/>
          </a:xfrm>
          <a:custGeom>
            <a:avLst/>
            <a:gdLst>
              <a:gd name="connsiteX0" fmla="*/ 452366 w 2405096"/>
              <a:gd name="connsiteY0" fmla="*/ 0 h 939867"/>
              <a:gd name="connsiteX1" fmla="*/ 2405096 w 2405096"/>
              <a:gd name="connsiteY1" fmla="*/ 939867 h 939867"/>
              <a:gd name="connsiteX2" fmla="*/ 0 w 2405096"/>
              <a:gd name="connsiteY2" fmla="*/ 939867 h 939867"/>
              <a:gd name="connsiteX3" fmla="*/ 452366 w 2405096"/>
              <a:gd name="connsiteY3" fmla="*/ 0 h 93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5096" h="939867">
                <a:moveTo>
                  <a:pt x="452366" y="0"/>
                </a:moveTo>
                <a:lnTo>
                  <a:pt x="2405096" y="939867"/>
                </a:lnTo>
                <a:lnTo>
                  <a:pt x="0" y="939867"/>
                </a:lnTo>
                <a:lnTo>
                  <a:pt x="452366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6" name="Freeform 656">
            <a:extLst>
              <a:ext uri="{FF2B5EF4-FFF2-40B4-BE49-F238E27FC236}">
                <a16:creationId xmlns:a16="http://schemas.microsoft.com/office/drawing/2014/main" id="{4A854596-C72A-2014-3A79-0DD122991715}"/>
              </a:ext>
            </a:extLst>
          </p:cNvPr>
          <p:cNvSpPr/>
          <p:nvPr userDrawn="1"/>
        </p:nvSpPr>
        <p:spPr>
          <a:xfrm>
            <a:off x="1592843" y="6317360"/>
            <a:ext cx="1383488" cy="540641"/>
          </a:xfrm>
          <a:custGeom>
            <a:avLst/>
            <a:gdLst>
              <a:gd name="connsiteX0" fmla="*/ 195162 w 1037616"/>
              <a:gd name="connsiteY0" fmla="*/ 0 h 405481"/>
              <a:gd name="connsiteX1" fmla="*/ 1037616 w 1037616"/>
              <a:gd name="connsiteY1" fmla="*/ 405481 h 405481"/>
              <a:gd name="connsiteX2" fmla="*/ 0 w 1037616"/>
              <a:gd name="connsiteY2" fmla="*/ 405481 h 405481"/>
              <a:gd name="connsiteX3" fmla="*/ 195162 w 1037616"/>
              <a:gd name="connsiteY3" fmla="*/ 0 h 40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616" h="405481">
                <a:moveTo>
                  <a:pt x="195162" y="0"/>
                </a:moveTo>
                <a:lnTo>
                  <a:pt x="1037616" y="405481"/>
                </a:lnTo>
                <a:lnTo>
                  <a:pt x="0" y="405481"/>
                </a:lnTo>
                <a:lnTo>
                  <a:pt x="19516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4CE564B0-0972-0796-1DCF-5758E3DAF8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5653" y="2627148"/>
            <a:ext cx="9847174" cy="1297266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 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561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F933A1-26D5-9E80-D951-AF902478D2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1567BFD-A31C-F30E-AE41-AC6DE1F4C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06D134B5-23B1-4CD1-674D-6730EF89E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2226" y="3638414"/>
            <a:ext cx="8807548" cy="831985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rgbClr val="0675BA"/>
                </a:solidFill>
              </a:defRPr>
            </a:lvl1pPr>
          </a:lstStyle>
          <a:p>
            <a:r>
              <a:rPr lang="en-US" dirty="0"/>
              <a:t>THANK YOU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8DA5A4E-B5AD-E253-9E3D-0345001682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0708" y="4775201"/>
            <a:ext cx="6713492" cy="8319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 b="0"/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Edit text content here</a:t>
            </a:r>
            <a:endParaRPr lang="en-IN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2DB3439-8D57-EBC6-C524-64CA2A36F1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97400" y="5803900"/>
            <a:ext cx="4749800" cy="83198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Font typeface="Wingdings" panose="05000000000000000000" pitchFamily="2" charset="2"/>
              <a:buNone/>
              <a:defRPr sz="2800" b="1"/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www.website.com</a:t>
            </a:r>
            <a:endParaRPr lang="en-IN" dirty="0"/>
          </a:p>
        </p:txBody>
      </p:sp>
      <p:sp>
        <p:nvSpPr>
          <p:cNvPr id="8" name="Freeform 97">
            <a:extLst>
              <a:ext uri="{FF2B5EF4-FFF2-40B4-BE49-F238E27FC236}">
                <a16:creationId xmlns:a16="http://schemas.microsoft.com/office/drawing/2014/main" id="{EFDEEB00-83AE-853C-92A1-977EB9BFECB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01550" y="5908795"/>
            <a:ext cx="557750" cy="558765"/>
          </a:xfrm>
          <a:custGeom>
            <a:avLst/>
            <a:gdLst>
              <a:gd name="T0" fmla="*/ 116 w 232"/>
              <a:gd name="T1" fmla="*/ 131 h 232"/>
              <a:gd name="T2" fmla="*/ 60 w 232"/>
              <a:gd name="T3" fmla="*/ 78 h 232"/>
              <a:gd name="T4" fmla="*/ 172 w 232"/>
              <a:gd name="T5" fmla="*/ 78 h 232"/>
              <a:gd name="T6" fmla="*/ 116 w 232"/>
              <a:gd name="T7" fmla="*/ 131 h 232"/>
              <a:gd name="T8" fmla="*/ 116 w 232"/>
              <a:gd name="T9" fmla="*/ 139 h 232"/>
              <a:gd name="T10" fmla="*/ 109 w 232"/>
              <a:gd name="T11" fmla="*/ 136 h 232"/>
              <a:gd name="T12" fmla="*/ 95 w 232"/>
              <a:gd name="T13" fmla="*/ 122 h 232"/>
              <a:gd name="T14" fmla="*/ 60 w 232"/>
              <a:gd name="T15" fmla="*/ 155 h 232"/>
              <a:gd name="T16" fmla="*/ 173 w 232"/>
              <a:gd name="T17" fmla="*/ 155 h 232"/>
              <a:gd name="T18" fmla="*/ 138 w 232"/>
              <a:gd name="T19" fmla="*/ 122 h 232"/>
              <a:gd name="T20" fmla="*/ 142 w 232"/>
              <a:gd name="T21" fmla="*/ 118 h 232"/>
              <a:gd name="T22" fmla="*/ 177 w 232"/>
              <a:gd name="T23" fmla="*/ 151 h 232"/>
              <a:gd name="T24" fmla="*/ 177 w 232"/>
              <a:gd name="T25" fmla="*/ 85 h 232"/>
              <a:gd name="T26" fmla="*/ 123 w 232"/>
              <a:gd name="T27" fmla="*/ 136 h 232"/>
              <a:gd name="T28" fmla="*/ 116 w 232"/>
              <a:gd name="T29" fmla="*/ 139 h 232"/>
              <a:gd name="T30" fmla="*/ 55 w 232"/>
              <a:gd name="T31" fmla="*/ 85 h 232"/>
              <a:gd name="T32" fmla="*/ 55 w 232"/>
              <a:gd name="T33" fmla="*/ 151 h 232"/>
              <a:gd name="T34" fmla="*/ 90 w 232"/>
              <a:gd name="T35" fmla="*/ 118 h 232"/>
              <a:gd name="T36" fmla="*/ 55 w 232"/>
              <a:gd name="T37" fmla="*/ 85 h 232"/>
              <a:gd name="T38" fmla="*/ 232 w 232"/>
              <a:gd name="T39" fmla="*/ 116 h 232"/>
              <a:gd name="T40" fmla="*/ 116 w 232"/>
              <a:gd name="T41" fmla="*/ 232 h 232"/>
              <a:gd name="T42" fmla="*/ 0 w 232"/>
              <a:gd name="T43" fmla="*/ 116 h 232"/>
              <a:gd name="T44" fmla="*/ 116 w 232"/>
              <a:gd name="T45" fmla="*/ 0 h 232"/>
              <a:gd name="T46" fmla="*/ 232 w 232"/>
              <a:gd name="T47" fmla="*/ 116 h 232"/>
              <a:gd name="T48" fmla="*/ 186 w 232"/>
              <a:gd name="T49" fmla="*/ 77 h 232"/>
              <a:gd name="T50" fmla="*/ 181 w 232"/>
              <a:gd name="T51" fmla="*/ 69 h 232"/>
              <a:gd name="T52" fmla="*/ 181 w 232"/>
              <a:gd name="T53" fmla="*/ 69 h 232"/>
              <a:gd name="T54" fmla="*/ 179 w 232"/>
              <a:gd name="T55" fmla="*/ 68 h 232"/>
              <a:gd name="T56" fmla="*/ 178 w 232"/>
              <a:gd name="T57" fmla="*/ 68 h 232"/>
              <a:gd name="T58" fmla="*/ 176 w 232"/>
              <a:gd name="T59" fmla="*/ 68 h 232"/>
              <a:gd name="T60" fmla="*/ 56 w 232"/>
              <a:gd name="T61" fmla="*/ 68 h 232"/>
              <a:gd name="T62" fmla="*/ 54 w 232"/>
              <a:gd name="T63" fmla="*/ 68 h 232"/>
              <a:gd name="T64" fmla="*/ 54 w 232"/>
              <a:gd name="T65" fmla="*/ 68 h 232"/>
              <a:gd name="T66" fmla="*/ 52 w 232"/>
              <a:gd name="T67" fmla="*/ 69 h 232"/>
              <a:gd name="T68" fmla="*/ 52 w 232"/>
              <a:gd name="T69" fmla="*/ 69 h 232"/>
              <a:gd name="T70" fmla="*/ 47 w 232"/>
              <a:gd name="T71" fmla="*/ 77 h 232"/>
              <a:gd name="T72" fmla="*/ 47 w 232"/>
              <a:gd name="T73" fmla="*/ 155 h 232"/>
              <a:gd name="T74" fmla="*/ 56 w 232"/>
              <a:gd name="T75" fmla="*/ 164 h 232"/>
              <a:gd name="T76" fmla="*/ 176 w 232"/>
              <a:gd name="T77" fmla="*/ 164 h 232"/>
              <a:gd name="T78" fmla="*/ 186 w 232"/>
              <a:gd name="T79" fmla="*/ 155 h 232"/>
              <a:gd name="T80" fmla="*/ 186 w 232"/>
              <a:gd name="T81" fmla="*/ 77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2" h="232">
                <a:moveTo>
                  <a:pt x="116" y="131"/>
                </a:moveTo>
                <a:cubicBezTo>
                  <a:pt x="60" y="78"/>
                  <a:pt x="60" y="78"/>
                  <a:pt x="60" y="78"/>
                </a:cubicBezTo>
                <a:cubicBezTo>
                  <a:pt x="172" y="78"/>
                  <a:pt x="172" y="78"/>
                  <a:pt x="172" y="78"/>
                </a:cubicBezTo>
                <a:lnTo>
                  <a:pt x="116" y="131"/>
                </a:lnTo>
                <a:close/>
                <a:moveTo>
                  <a:pt x="116" y="139"/>
                </a:moveTo>
                <a:cubicBezTo>
                  <a:pt x="114" y="139"/>
                  <a:pt x="111" y="138"/>
                  <a:pt x="109" y="136"/>
                </a:cubicBezTo>
                <a:cubicBezTo>
                  <a:pt x="95" y="122"/>
                  <a:pt x="95" y="122"/>
                  <a:pt x="95" y="122"/>
                </a:cubicBezTo>
                <a:cubicBezTo>
                  <a:pt x="60" y="155"/>
                  <a:pt x="60" y="155"/>
                  <a:pt x="60" y="155"/>
                </a:cubicBezTo>
                <a:cubicBezTo>
                  <a:pt x="173" y="155"/>
                  <a:pt x="173" y="155"/>
                  <a:pt x="173" y="155"/>
                </a:cubicBezTo>
                <a:cubicBezTo>
                  <a:pt x="138" y="122"/>
                  <a:pt x="138" y="122"/>
                  <a:pt x="138" y="122"/>
                </a:cubicBezTo>
                <a:cubicBezTo>
                  <a:pt x="142" y="118"/>
                  <a:pt x="142" y="118"/>
                  <a:pt x="142" y="118"/>
                </a:cubicBezTo>
                <a:cubicBezTo>
                  <a:pt x="177" y="151"/>
                  <a:pt x="177" y="151"/>
                  <a:pt x="177" y="151"/>
                </a:cubicBezTo>
                <a:cubicBezTo>
                  <a:pt x="177" y="85"/>
                  <a:pt x="177" y="85"/>
                  <a:pt x="177" y="85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21" y="138"/>
                  <a:pt x="119" y="139"/>
                  <a:pt x="116" y="139"/>
                </a:cubicBezTo>
                <a:close/>
                <a:moveTo>
                  <a:pt x="55" y="85"/>
                </a:moveTo>
                <a:cubicBezTo>
                  <a:pt x="55" y="151"/>
                  <a:pt x="55" y="151"/>
                  <a:pt x="55" y="151"/>
                </a:cubicBezTo>
                <a:cubicBezTo>
                  <a:pt x="90" y="118"/>
                  <a:pt x="90" y="118"/>
                  <a:pt x="90" y="118"/>
                </a:cubicBezTo>
                <a:lnTo>
                  <a:pt x="55" y="85"/>
                </a:lnTo>
                <a:close/>
                <a:moveTo>
                  <a:pt x="232" y="116"/>
                </a:moveTo>
                <a:cubicBezTo>
                  <a:pt x="232" y="180"/>
                  <a:pt x="180" y="232"/>
                  <a:pt x="116" y="232"/>
                </a:cubicBezTo>
                <a:cubicBezTo>
                  <a:pt x="52" y="232"/>
                  <a:pt x="0" y="180"/>
                  <a:pt x="0" y="116"/>
                </a:cubicBezTo>
                <a:cubicBezTo>
                  <a:pt x="0" y="52"/>
                  <a:pt x="52" y="0"/>
                  <a:pt x="116" y="0"/>
                </a:cubicBezTo>
                <a:cubicBezTo>
                  <a:pt x="180" y="0"/>
                  <a:pt x="232" y="52"/>
                  <a:pt x="232" y="116"/>
                </a:cubicBezTo>
                <a:close/>
                <a:moveTo>
                  <a:pt x="186" y="77"/>
                </a:moveTo>
                <a:cubicBezTo>
                  <a:pt x="186" y="74"/>
                  <a:pt x="183" y="71"/>
                  <a:pt x="181" y="69"/>
                </a:cubicBezTo>
                <a:cubicBezTo>
                  <a:pt x="181" y="69"/>
                  <a:pt x="181" y="69"/>
                  <a:pt x="181" y="69"/>
                </a:cubicBezTo>
                <a:cubicBezTo>
                  <a:pt x="180" y="69"/>
                  <a:pt x="180" y="69"/>
                  <a:pt x="179" y="68"/>
                </a:cubicBezTo>
                <a:cubicBezTo>
                  <a:pt x="179" y="68"/>
                  <a:pt x="179" y="68"/>
                  <a:pt x="178" y="68"/>
                </a:cubicBezTo>
                <a:cubicBezTo>
                  <a:pt x="178" y="68"/>
                  <a:pt x="177" y="68"/>
                  <a:pt x="176" y="68"/>
                </a:cubicBezTo>
                <a:cubicBezTo>
                  <a:pt x="56" y="68"/>
                  <a:pt x="56" y="68"/>
                  <a:pt x="56" y="68"/>
                </a:cubicBezTo>
                <a:cubicBezTo>
                  <a:pt x="56" y="68"/>
                  <a:pt x="55" y="68"/>
                  <a:pt x="54" y="68"/>
                </a:cubicBezTo>
                <a:cubicBezTo>
                  <a:pt x="54" y="68"/>
                  <a:pt x="54" y="68"/>
                  <a:pt x="54" y="68"/>
                </a:cubicBezTo>
                <a:cubicBezTo>
                  <a:pt x="53" y="69"/>
                  <a:pt x="53" y="69"/>
                  <a:pt x="52" y="69"/>
                </a:cubicBezTo>
                <a:cubicBezTo>
                  <a:pt x="52" y="69"/>
                  <a:pt x="52" y="69"/>
                  <a:pt x="52" y="69"/>
                </a:cubicBezTo>
                <a:cubicBezTo>
                  <a:pt x="49" y="71"/>
                  <a:pt x="47" y="74"/>
                  <a:pt x="47" y="77"/>
                </a:cubicBezTo>
                <a:cubicBezTo>
                  <a:pt x="47" y="155"/>
                  <a:pt x="47" y="155"/>
                  <a:pt x="47" y="155"/>
                </a:cubicBezTo>
                <a:cubicBezTo>
                  <a:pt x="47" y="160"/>
                  <a:pt x="51" y="164"/>
                  <a:pt x="56" y="164"/>
                </a:cubicBezTo>
                <a:cubicBezTo>
                  <a:pt x="176" y="164"/>
                  <a:pt x="176" y="164"/>
                  <a:pt x="176" y="164"/>
                </a:cubicBezTo>
                <a:cubicBezTo>
                  <a:pt x="181" y="164"/>
                  <a:pt x="186" y="160"/>
                  <a:pt x="186" y="155"/>
                </a:cubicBezTo>
                <a:lnTo>
                  <a:pt x="186" y="77"/>
                </a:lnTo>
                <a:close/>
              </a:path>
            </a:pathLst>
          </a:custGeom>
          <a:solidFill>
            <a:srgbClr val="0675B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4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F29802D4-579A-0887-499F-88486FE0D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238" y="450715"/>
            <a:ext cx="8807548" cy="61174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  <a:endParaRPr lang="en-IN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BD5568-944F-B29A-3E90-641B72BDB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7531" y="1453898"/>
            <a:ext cx="11056937" cy="461803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7803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"/>
          <p:cNvSpPr/>
          <p:nvPr userDrawn="1"/>
        </p:nvSpPr>
        <p:spPr>
          <a:xfrm>
            <a:off x="0" y="1"/>
            <a:ext cx="12192000" cy="631767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006942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148530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Image With 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B4A159-F6A2-4982-9B84-111656CC2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25404" y="1175658"/>
            <a:ext cx="5103364" cy="4854762"/>
          </a:xfrm>
          <a:custGeom>
            <a:avLst/>
            <a:gdLst>
              <a:gd name="connsiteX0" fmla="*/ 852494 w 4552950"/>
              <a:gd name="connsiteY0" fmla="*/ 0 h 5448300"/>
              <a:gd name="connsiteX1" fmla="*/ 1162050 w 4552950"/>
              <a:gd name="connsiteY1" fmla="*/ 0 h 5448300"/>
              <a:gd name="connsiteX2" fmla="*/ 2076450 w 4552950"/>
              <a:gd name="connsiteY2" fmla="*/ 0 h 5448300"/>
              <a:gd name="connsiteX3" fmla="*/ 4552950 w 4552950"/>
              <a:gd name="connsiteY3" fmla="*/ 0 h 5448300"/>
              <a:gd name="connsiteX4" fmla="*/ 3700456 w 4552950"/>
              <a:gd name="connsiteY4" fmla="*/ 5448300 h 5448300"/>
              <a:gd name="connsiteX5" fmla="*/ 0 w 4552950"/>
              <a:gd name="connsiteY5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2950" h="5448300">
                <a:moveTo>
                  <a:pt x="852494" y="0"/>
                </a:moveTo>
                <a:lnTo>
                  <a:pt x="1162050" y="0"/>
                </a:lnTo>
                <a:lnTo>
                  <a:pt x="2076450" y="0"/>
                </a:lnTo>
                <a:lnTo>
                  <a:pt x="4552950" y="0"/>
                </a:lnTo>
                <a:lnTo>
                  <a:pt x="3700456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93B5E9-4F71-6640-B3B9-4A7AAB19FE72}"/>
              </a:ext>
            </a:extLst>
          </p:cNvPr>
          <p:cNvGrpSpPr/>
          <p:nvPr userDrawn="1"/>
        </p:nvGrpSpPr>
        <p:grpSpPr>
          <a:xfrm>
            <a:off x="8162926" y="6456383"/>
            <a:ext cx="3790506" cy="331066"/>
            <a:chOff x="8162926" y="6464851"/>
            <a:chExt cx="3790506" cy="33106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1FCF945-9051-0143-8931-C512B753BC28}"/>
                </a:ext>
              </a:extLst>
            </p:cNvPr>
            <p:cNvSpPr/>
            <p:nvPr/>
          </p:nvSpPr>
          <p:spPr>
            <a:xfrm>
              <a:off x="11622365" y="6464851"/>
              <a:ext cx="331067" cy="3310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27BA03-DA07-A818-2CF0-AC021B5EB0D8}"/>
                </a:ext>
              </a:extLst>
            </p:cNvPr>
            <p:cNvSpPr txBox="1"/>
            <p:nvPr/>
          </p:nvSpPr>
          <p:spPr>
            <a:xfrm>
              <a:off x="8162926" y="6499579"/>
              <a:ext cx="3400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Copyright © 2026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C869741-E7FE-1483-9CA8-8621A370517B}"/>
              </a:ext>
            </a:extLst>
          </p:cNvPr>
          <p:cNvSpPr/>
          <p:nvPr userDrawn="1"/>
        </p:nvSpPr>
        <p:spPr>
          <a:xfrm>
            <a:off x="11660300" y="649111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000" kern="1200" smtClean="0">
                <a:latin typeface="+mn-lt"/>
                <a:ea typeface="+mn-ea"/>
                <a:cs typeface="+mn-cs"/>
              </a:rPr>
              <a:pPr algn="ctr"/>
              <a:t>‹#›</a:t>
            </a:fld>
            <a:endParaRPr lang="id-ID" sz="10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36716DC-F5E4-CC42-72E2-4C2BDD8C3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238" y="450715"/>
            <a:ext cx="6548431" cy="61174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  <a:endParaRPr lang="en-IN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68B97CF-B5EE-DA14-ACD2-10B26706F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7530" y="1453898"/>
            <a:ext cx="4957873" cy="461803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1" name="Graphic 10" descr="Compass outline">
            <a:hlinkClick r:id="" action="ppaction://noaction"/>
            <a:extLst>
              <a:ext uri="{FF2B5EF4-FFF2-40B4-BE49-F238E27FC236}">
                <a16:creationId xmlns:a16="http://schemas.microsoft.com/office/drawing/2014/main" id="{01A40FED-FB4E-8D46-D943-D86752D245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02942" y="5886471"/>
            <a:ext cx="569912" cy="56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63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Image 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0F2A6D0-3858-4A1E-AF7D-E5D343F1FA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35052" y="1"/>
            <a:ext cx="6456949" cy="6858000"/>
          </a:xfrm>
          <a:custGeom>
            <a:avLst/>
            <a:gdLst>
              <a:gd name="connsiteX0" fmla="*/ 289899 w 6456949"/>
              <a:gd name="connsiteY0" fmla="*/ 0 h 6858000"/>
              <a:gd name="connsiteX1" fmla="*/ 6456949 w 6456949"/>
              <a:gd name="connsiteY1" fmla="*/ 0 h 6858000"/>
              <a:gd name="connsiteX2" fmla="*/ 6456949 w 6456949"/>
              <a:gd name="connsiteY2" fmla="*/ 6858000 h 6858000"/>
              <a:gd name="connsiteX3" fmla="*/ 2897749 w 6456949"/>
              <a:gd name="connsiteY3" fmla="*/ 6858000 h 6858000"/>
              <a:gd name="connsiteX4" fmla="*/ 2809528 w 6456949"/>
              <a:gd name="connsiteY4" fmla="*/ 6807274 h 6858000"/>
              <a:gd name="connsiteX5" fmla="*/ 0 w 6456949"/>
              <a:gd name="connsiteY5" fmla="*/ 1816692 h 6858000"/>
              <a:gd name="connsiteX6" fmla="*/ 262347 w 6456949"/>
              <a:gd name="connsiteY6" fmla="*/ 814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6949" h="6858000">
                <a:moveTo>
                  <a:pt x="289899" y="0"/>
                </a:moveTo>
                <a:lnTo>
                  <a:pt x="6456949" y="0"/>
                </a:lnTo>
                <a:lnTo>
                  <a:pt x="6456949" y="6858000"/>
                </a:lnTo>
                <a:lnTo>
                  <a:pt x="2897749" y="6858000"/>
                </a:lnTo>
                <a:lnTo>
                  <a:pt x="2809528" y="6807274"/>
                </a:lnTo>
                <a:cubicBezTo>
                  <a:pt x="1125150" y="5783821"/>
                  <a:pt x="0" y="3931653"/>
                  <a:pt x="0" y="1816692"/>
                </a:cubicBezTo>
                <a:cubicBezTo>
                  <a:pt x="0" y="1212418"/>
                  <a:pt x="91849" y="629596"/>
                  <a:pt x="262347" y="814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pic>
        <p:nvPicPr>
          <p:cNvPr id="2" name="Graphic 1" descr="Compass outline">
            <a:hlinkClick r:id="" action="ppaction://noaction"/>
            <a:extLst>
              <a:ext uri="{FF2B5EF4-FFF2-40B4-BE49-F238E27FC236}">
                <a16:creationId xmlns:a16="http://schemas.microsoft.com/office/drawing/2014/main" id="{A931A2D4-148E-63FE-78F0-1FE1AEDC1B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02942" y="5886471"/>
            <a:ext cx="569912" cy="56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04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51ECFD5-A810-486C-09C6-2E6ED27BB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6708" y="6202051"/>
            <a:ext cx="1336831" cy="344989"/>
          </a:xfrm>
          <a:prstGeom prst="rect">
            <a:avLst/>
          </a:prstGeom>
        </p:spPr>
      </p:pic>
      <p:pic>
        <p:nvPicPr>
          <p:cNvPr id="3" name="Picture 2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CA354B7A-52CA-957E-5ADF-FDCB882B1F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" y="6114569"/>
            <a:ext cx="1336830" cy="5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1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043958-A54F-7322-B0E6-A8C508D8F954}"/>
              </a:ext>
            </a:extLst>
          </p:cNvPr>
          <p:cNvCxnSpPr/>
          <p:nvPr userDrawn="1"/>
        </p:nvCxnSpPr>
        <p:spPr>
          <a:xfrm>
            <a:off x="415600" y="6192835"/>
            <a:ext cx="11360800" cy="0"/>
          </a:xfrm>
          <a:prstGeom prst="line">
            <a:avLst/>
          </a:prstGeom>
          <a:ln w="22225">
            <a:solidFill>
              <a:srgbClr val="007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192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DC1B0-9BAB-AB06-1A05-71260076F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2A17F1-33E6-5A89-32E4-D268B5814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AE8A1-7B4B-E532-1B4A-E13EAA99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68E0-0CAD-4CDB-8E6A-865F9E0074C8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5A621-965D-1EBD-9E33-49EDF602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3A5CA-C6CA-85D6-0FEE-29FF88FC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45589-8478-46CE-8D1E-1BEDC1E41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63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03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51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- 0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  <p:pic>
        <p:nvPicPr>
          <p:cNvPr id="2" name="Picture Placeholder 6" descr="A group of hands on top of each other&#10;&#10;Description automatically generated">
            <a:extLst>
              <a:ext uri="{FF2B5EF4-FFF2-40B4-BE49-F238E27FC236}">
                <a16:creationId xmlns:a16="http://schemas.microsoft.com/office/drawing/2014/main" id="{3EB2B306-47F3-9776-2A9C-370263C7E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7D8A55-EFA7-B4DD-B03F-8FAA408F7C12}"/>
              </a:ext>
            </a:extLst>
          </p:cNvPr>
          <p:cNvSpPr/>
          <p:nvPr userDrawn="1"/>
        </p:nvSpPr>
        <p:spPr>
          <a:xfrm>
            <a:off x="0" y="0"/>
            <a:ext cx="12197089" cy="6858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EAD64-4808-8F60-9B49-1548274F9FF1}"/>
              </a:ext>
            </a:extLst>
          </p:cNvPr>
          <p:cNvSpPr/>
          <p:nvPr userDrawn="1"/>
        </p:nvSpPr>
        <p:spPr>
          <a:xfrm rot="1542117">
            <a:off x="1661982" y="2068011"/>
            <a:ext cx="3039124" cy="3039124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0" name="Freeform 543">
            <a:extLst>
              <a:ext uri="{FF2B5EF4-FFF2-40B4-BE49-F238E27FC236}">
                <a16:creationId xmlns:a16="http://schemas.microsoft.com/office/drawing/2014/main" id="{3D35061B-52A6-E6D4-979B-B24BF7C647AB}"/>
              </a:ext>
            </a:extLst>
          </p:cNvPr>
          <p:cNvSpPr/>
          <p:nvPr userDrawn="1"/>
        </p:nvSpPr>
        <p:spPr>
          <a:xfrm>
            <a:off x="441963" y="-6447"/>
            <a:ext cx="4056476" cy="3590763"/>
          </a:xfrm>
          <a:custGeom>
            <a:avLst/>
            <a:gdLst>
              <a:gd name="connsiteX0" fmla="*/ 820413 w 3042357"/>
              <a:gd name="connsiteY0" fmla="*/ 0 h 2693072"/>
              <a:gd name="connsiteX1" fmla="*/ 1714225 w 3042357"/>
              <a:gd name="connsiteY1" fmla="*/ 0 h 2693072"/>
              <a:gd name="connsiteX2" fmla="*/ 3042357 w 3042357"/>
              <a:gd name="connsiteY2" fmla="*/ 639242 h 2693072"/>
              <a:gd name="connsiteX3" fmla="*/ 2053830 w 3042357"/>
              <a:gd name="connsiteY3" fmla="*/ 2693072 h 2693072"/>
              <a:gd name="connsiteX4" fmla="*/ 0 w 3042357"/>
              <a:gd name="connsiteY4" fmla="*/ 1704545 h 2693072"/>
              <a:gd name="connsiteX5" fmla="*/ 820413 w 3042357"/>
              <a:gd name="connsiteY5" fmla="*/ 0 h 269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7" h="2693072">
                <a:moveTo>
                  <a:pt x="820413" y="0"/>
                </a:moveTo>
                <a:lnTo>
                  <a:pt x="1714225" y="0"/>
                </a:lnTo>
                <a:lnTo>
                  <a:pt x="3042357" y="639242"/>
                </a:lnTo>
                <a:lnTo>
                  <a:pt x="2053830" y="2693072"/>
                </a:lnTo>
                <a:lnTo>
                  <a:pt x="0" y="1704545"/>
                </a:lnTo>
                <a:lnTo>
                  <a:pt x="820413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1" name="Freeform 593">
            <a:extLst>
              <a:ext uri="{FF2B5EF4-FFF2-40B4-BE49-F238E27FC236}">
                <a16:creationId xmlns:a16="http://schemas.microsoft.com/office/drawing/2014/main" id="{AB5D119B-CBDB-5CC6-052D-015436134384}"/>
              </a:ext>
            </a:extLst>
          </p:cNvPr>
          <p:cNvSpPr/>
          <p:nvPr userDrawn="1"/>
        </p:nvSpPr>
        <p:spPr>
          <a:xfrm>
            <a:off x="-3" y="2266987"/>
            <a:ext cx="3188824" cy="4056477"/>
          </a:xfrm>
          <a:custGeom>
            <a:avLst/>
            <a:gdLst>
              <a:gd name="connsiteX0" fmla="*/ 337788 w 2391618"/>
              <a:gd name="connsiteY0" fmla="*/ 0 h 3042358"/>
              <a:gd name="connsiteX1" fmla="*/ 2391618 w 2391618"/>
              <a:gd name="connsiteY1" fmla="*/ 988527 h 3042358"/>
              <a:gd name="connsiteX2" fmla="*/ 1403091 w 2391618"/>
              <a:gd name="connsiteY2" fmla="*/ 3042358 h 3042358"/>
              <a:gd name="connsiteX3" fmla="*/ 0 w 2391618"/>
              <a:gd name="connsiteY3" fmla="*/ 2367037 h 3042358"/>
              <a:gd name="connsiteX4" fmla="*/ 0 w 2391618"/>
              <a:gd name="connsiteY4" fmla="*/ 701811 h 3042358"/>
              <a:gd name="connsiteX5" fmla="*/ 337788 w 2391618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1618" h="3042358">
                <a:moveTo>
                  <a:pt x="337788" y="0"/>
                </a:moveTo>
                <a:lnTo>
                  <a:pt x="2391618" y="988527"/>
                </a:lnTo>
                <a:lnTo>
                  <a:pt x="1403091" y="3042358"/>
                </a:lnTo>
                <a:lnTo>
                  <a:pt x="0" y="2367037"/>
                </a:lnTo>
                <a:lnTo>
                  <a:pt x="0" y="701811"/>
                </a:lnTo>
                <a:lnTo>
                  <a:pt x="337788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2" name="Freeform 550">
            <a:extLst>
              <a:ext uri="{FF2B5EF4-FFF2-40B4-BE49-F238E27FC236}">
                <a16:creationId xmlns:a16="http://schemas.microsoft.com/office/drawing/2014/main" id="{54DDE260-9B4F-1DF4-4B46-CAB90CB8A052}"/>
              </a:ext>
            </a:extLst>
          </p:cNvPr>
          <p:cNvSpPr/>
          <p:nvPr userDrawn="1"/>
        </p:nvSpPr>
        <p:spPr>
          <a:xfrm>
            <a:off x="-1" y="361095"/>
            <a:ext cx="2477481" cy="3930875"/>
          </a:xfrm>
          <a:custGeom>
            <a:avLst/>
            <a:gdLst>
              <a:gd name="connsiteX0" fmla="*/ 0 w 1858111"/>
              <a:gd name="connsiteY0" fmla="*/ 0 h 2948156"/>
              <a:gd name="connsiteX1" fmla="*/ 1858111 w 1858111"/>
              <a:gd name="connsiteY1" fmla="*/ 894326 h 2948156"/>
              <a:gd name="connsiteX2" fmla="*/ 869584 w 1858111"/>
              <a:gd name="connsiteY2" fmla="*/ 2948156 h 2948156"/>
              <a:gd name="connsiteX3" fmla="*/ 0 w 1858111"/>
              <a:gd name="connsiteY3" fmla="*/ 2529617 h 2948156"/>
              <a:gd name="connsiteX4" fmla="*/ 0 w 1858111"/>
              <a:gd name="connsiteY4" fmla="*/ 0 h 294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111" h="2948156">
                <a:moveTo>
                  <a:pt x="0" y="0"/>
                </a:moveTo>
                <a:lnTo>
                  <a:pt x="1858111" y="894326"/>
                </a:lnTo>
                <a:lnTo>
                  <a:pt x="869584" y="2948156"/>
                </a:lnTo>
                <a:lnTo>
                  <a:pt x="0" y="252961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3" name="Freeform 556">
            <a:extLst>
              <a:ext uri="{FF2B5EF4-FFF2-40B4-BE49-F238E27FC236}">
                <a16:creationId xmlns:a16="http://schemas.microsoft.com/office/drawing/2014/main" id="{031C8C5D-B551-5BA6-A1B9-B62D1725B66E}"/>
              </a:ext>
            </a:extLst>
          </p:cNvPr>
          <p:cNvSpPr/>
          <p:nvPr userDrawn="1"/>
        </p:nvSpPr>
        <p:spPr>
          <a:xfrm>
            <a:off x="-1" y="2065415"/>
            <a:ext cx="444264" cy="1136861"/>
          </a:xfrm>
          <a:custGeom>
            <a:avLst/>
            <a:gdLst>
              <a:gd name="connsiteX0" fmla="*/ 0 w 333198"/>
              <a:gd name="connsiteY0" fmla="*/ 0 h 852646"/>
              <a:gd name="connsiteX1" fmla="*/ 333198 w 333198"/>
              <a:gd name="connsiteY1" fmla="*/ 160371 h 852646"/>
              <a:gd name="connsiteX2" fmla="*/ 0 w 333198"/>
              <a:gd name="connsiteY2" fmla="*/ 852646 h 852646"/>
              <a:gd name="connsiteX3" fmla="*/ 0 w 333198"/>
              <a:gd name="connsiteY3" fmla="*/ 0 h 85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198" h="852646">
                <a:moveTo>
                  <a:pt x="0" y="0"/>
                </a:moveTo>
                <a:lnTo>
                  <a:pt x="333198" y="160371"/>
                </a:lnTo>
                <a:lnTo>
                  <a:pt x="0" y="85264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4" name="Freeform 562">
            <a:extLst>
              <a:ext uri="{FF2B5EF4-FFF2-40B4-BE49-F238E27FC236}">
                <a16:creationId xmlns:a16="http://schemas.microsoft.com/office/drawing/2014/main" id="{4FF178B5-4321-56C9-07EF-264C70EA5CB3}"/>
              </a:ext>
            </a:extLst>
          </p:cNvPr>
          <p:cNvSpPr/>
          <p:nvPr userDrawn="1"/>
        </p:nvSpPr>
        <p:spPr>
          <a:xfrm>
            <a:off x="-1" y="2054442"/>
            <a:ext cx="436905" cy="1118031"/>
          </a:xfrm>
          <a:custGeom>
            <a:avLst/>
            <a:gdLst>
              <a:gd name="connsiteX0" fmla="*/ 0 w 327679"/>
              <a:gd name="connsiteY0" fmla="*/ 0 h 838523"/>
              <a:gd name="connsiteX1" fmla="*/ 327679 w 327679"/>
              <a:gd name="connsiteY1" fmla="*/ 157715 h 838523"/>
              <a:gd name="connsiteX2" fmla="*/ 0 w 327679"/>
              <a:gd name="connsiteY2" fmla="*/ 838523 h 838523"/>
              <a:gd name="connsiteX3" fmla="*/ 0 w 327679"/>
              <a:gd name="connsiteY3" fmla="*/ 0 h 8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79" h="838523">
                <a:moveTo>
                  <a:pt x="0" y="0"/>
                </a:moveTo>
                <a:lnTo>
                  <a:pt x="327679" y="157715"/>
                </a:lnTo>
                <a:lnTo>
                  <a:pt x="0" y="83852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5" name="Freeform 580">
            <a:extLst>
              <a:ext uri="{FF2B5EF4-FFF2-40B4-BE49-F238E27FC236}">
                <a16:creationId xmlns:a16="http://schemas.microsoft.com/office/drawing/2014/main" id="{BD6F2B01-99C7-3AAE-BEEB-DB8DA9A35FF0}"/>
              </a:ext>
            </a:extLst>
          </p:cNvPr>
          <p:cNvSpPr/>
          <p:nvPr userDrawn="1"/>
        </p:nvSpPr>
        <p:spPr>
          <a:xfrm>
            <a:off x="-1" y="3737369"/>
            <a:ext cx="1156132" cy="2958515"/>
          </a:xfrm>
          <a:custGeom>
            <a:avLst/>
            <a:gdLst>
              <a:gd name="connsiteX0" fmla="*/ 0 w 867099"/>
              <a:gd name="connsiteY0" fmla="*/ 0 h 2218886"/>
              <a:gd name="connsiteX1" fmla="*/ 867099 w 867099"/>
              <a:gd name="connsiteY1" fmla="*/ 417342 h 2218886"/>
              <a:gd name="connsiteX2" fmla="*/ 0 w 867099"/>
              <a:gd name="connsiteY2" fmla="*/ 2218886 h 2218886"/>
              <a:gd name="connsiteX3" fmla="*/ 0 w 867099"/>
              <a:gd name="connsiteY3" fmla="*/ 0 h 22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099" h="2218886">
                <a:moveTo>
                  <a:pt x="0" y="0"/>
                </a:moveTo>
                <a:lnTo>
                  <a:pt x="867099" y="417342"/>
                </a:lnTo>
                <a:lnTo>
                  <a:pt x="0" y="221888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6" name="Freeform 588">
            <a:extLst>
              <a:ext uri="{FF2B5EF4-FFF2-40B4-BE49-F238E27FC236}">
                <a16:creationId xmlns:a16="http://schemas.microsoft.com/office/drawing/2014/main" id="{25FB83B9-9B13-3F82-A1BD-5D570E8B4AED}"/>
              </a:ext>
            </a:extLst>
          </p:cNvPr>
          <p:cNvSpPr/>
          <p:nvPr userDrawn="1"/>
        </p:nvSpPr>
        <p:spPr>
          <a:xfrm>
            <a:off x="-3" y="2271850"/>
            <a:ext cx="3174936" cy="4056477"/>
          </a:xfrm>
          <a:custGeom>
            <a:avLst/>
            <a:gdLst>
              <a:gd name="connsiteX0" fmla="*/ 327372 w 2381202"/>
              <a:gd name="connsiteY0" fmla="*/ 0 h 3042358"/>
              <a:gd name="connsiteX1" fmla="*/ 2381202 w 2381202"/>
              <a:gd name="connsiteY1" fmla="*/ 988527 h 3042358"/>
              <a:gd name="connsiteX2" fmla="*/ 1392675 w 2381202"/>
              <a:gd name="connsiteY2" fmla="*/ 3042358 h 3042358"/>
              <a:gd name="connsiteX3" fmla="*/ 0 w 2381202"/>
              <a:gd name="connsiteY3" fmla="*/ 2372050 h 3042358"/>
              <a:gd name="connsiteX4" fmla="*/ 0 w 2381202"/>
              <a:gd name="connsiteY4" fmla="*/ 680170 h 3042358"/>
              <a:gd name="connsiteX5" fmla="*/ 327372 w 2381202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02" h="3042358">
                <a:moveTo>
                  <a:pt x="327372" y="0"/>
                </a:moveTo>
                <a:lnTo>
                  <a:pt x="2381202" y="988527"/>
                </a:lnTo>
                <a:lnTo>
                  <a:pt x="1392675" y="3042358"/>
                </a:lnTo>
                <a:lnTo>
                  <a:pt x="0" y="2372050"/>
                </a:lnTo>
                <a:lnTo>
                  <a:pt x="0" y="680170"/>
                </a:lnTo>
                <a:lnTo>
                  <a:pt x="32737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7" name="Freeform 598">
            <a:extLst>
              <a:ext uri="{FF2B5EF4-FFF2-40B4-BE49-F238E27FC236}">
                <a16:creationId xmlns:a16="http://schemas.microsoft.com/office/drawing/2014/main" id="{DEB562E2-A26C-DA31-DE8F-CF2680F277C8}"/>
              </a:ext>
            </a:extLst>
          </p:cNvPr>
          <p:cNvSpPr/>
          <p:nvPr userDrawn="1"/>
        </p:nvSpPr>
        <p:spPr>
          <a:xfrm>
            <a:off x="-3" y="-2030"/>
            <a:ext cx="1534643" cy="2278337"/>
          </a:xfrm>
          <a:custGeom>
            <a:avLst/>
            <a:gdLst>
              <a:gd name="connsiteX0" fmla="*/ 0 w 1150982"/>
              <a:gd name="connsiteY0" fmla="*/ 0 h 1708753"/>
              <a:gd name="connsiteX1" fmla="*/ 1150982 w 1150982"/>
              <a:gd name="connsiteY1" fmla="*/ 0 h 1708753"/>
              <a:gd name="connsiteX2" fmla="*/ 328544 w 1150982"/>
              <a:gd name="connsiteY2" fmla="*/ 1708753 h 1708753"/>
              <a:gd name="connsiteX3" fmla="*/ 0 w 1150982"/>
              <a:gd name="connsiteY3" fmla="*/ 1550622 h 1708753"/>
              <a:gd name="connsiteX4" fmla="*/ 0 w 1150982"/>
              <a:gd name="connsiteY4" fmla="*/ 0 h 170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982" h="1708753">
                <a:moveTo>
                  <a:pt x="0" y="0"/>
                </a:moveTo>
                <a:lnTo>
                  <a:pt x="1150982" y="0"/>
                </a:lnTo>
                <a:lnTo>
                  <a:pt x="328544" y="1708753"/>
                </a:lnTo>
                <a:lnTo>
                  <a:pt x="0" y="155062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8" name="Freeform 604">
            <a:extLst>
              <a:ext uri="{FF2B5EF4-FFF2-40B4-BE49-F238E27FC236}">
                <a16:creationId xmlns:a16="http://schemas.microsoft.com/office/drawing/2014/main" id="{83B3FDE2-196F-9C01-5511-B1514F63D7C3}"/>
              </a:ext>
            </a:extLst>
          </p:cNvPr>
          <p:cNvSpPr/>
          <p:nvPr userDrawn="1"/>
        </p:nvSpPr>
        <p:spPr>
          <a:xfrm>
            <a:off x="-3" y="-2031"/>
            <a:ext cx="1546192" cy="2273475"/>
          </a:xfrm>
          <a:custGeom>
            <a:avLst/>
            <a:gdLst>
              <a:gd name="connsiteX0" fmla="*/ 0 w 1159644"/>
              <a:gd name="connsiteY0" fmla="*/ 0 h 1705106"/>
              <a:gd name="connsiteX1" fmla="*/ 1159644 w 1159644"/>
              <a:gd name="connsiteY1" fmla="*/ 0 h 1705106"/>
              <a:gd name="connsiteX2" fmla="*/ 338961 w 1159644"/>
              <a:gd name="connsiteY2" fmla="*/ 1705106 h 1705106"/>
              <a:gd name="connsiteX3" fmla="*/ 0 w 1159644"/>
              <a:gd name="connsiteY3" fmla="*/ 1541961 h 1705106"/>
              <a:gd name="connsiteX4" fmla="*/ 0 w 1159644"/>
              <a:gd name="connsiteY4" fmla="*/ 0 h 17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644" h="1705106">
                <a:moveTo>
                  <a:pt x="0" y="0"/>
                </a:moveTo>
                <a:lnTo>
                  <a:pt x="1159644" y="0"/>
                </a:lnTo>
                <a:lnTo>
                  <a:pt x="338961" y="1705106"/>
                </a:lnTo>
                <a:lnTo>
                  <a:pt x="0" y="15419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9" name="Freeform 610">
            <a:extLst>
              <a:ext uri="{FF2B5EF4-FFF2-40B4-BE49-F238E27FC236}">
                <a16:creationId xmlns:a16="http://schemas.microsoft.com/office/drawing/2014/main" id="{2EF0684E-EBD9-FAB6-666B-121B32233B19}"/>
              </a:ext>
            </a:extLst>
          </p:cNvPr>
          <p:cNvSpPr/>
          <p:nvPr userDrawn="1"/>
        </p:nvSpPr>
        <p:spPr>
          <a:xfrm>
            <a:off x="1" y="-2030"/>
            <a:ext cx="3226548" cy="1565823"/>
          </a:xfrm>
          <a:custGeom>
            <a:avLst/>
            <a:gdLst>
              <a:gd name="connsiteX0" fmla="*/ 0 w 2419911"/>
              <a:gd name="connsiteY0" fmla="*/ 0 h 1174367"/>
              <a:gd name="connsiteX1" fmla="*/ 2419911 w 2419911"/>
              <a:gd name="connsiteY1" fmla="*/ 0 h 1174367"/>
              <a:gd name="connsiteX2" fmla="*/ 1854677 w 2419911"/>
              <a:gd name="connsiteY2" fmla="*/ 1174367 h 1174367"/>
              <a:gd name="connsiteX3" fmla="*/ 0 w 2419911"/>
              <a:gd name="connsiteY3" fmla="*/ 281694 h 1174367"/>
              <a:gd name="connsiteX4" fmla="*/ 0 w 2419911"/>
              <a:gd name="connsiteY4" fmla="*/ 0 h 117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911" h="1174367">
                <a:moveTo>
                  <a:pt x="0" y="0"/>
                </a:moveTo>
                <a:lnTo>
                  <a:pt x="2419911" y="0"/>
                </a:lnTo>
                <a:lnTo>
                  <a:pt x="1854677" y="1174367"/>
                </a:lnTo>
                <a:lnTo>
                  <a:pt x="0" y="28169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0" name="Freeform 661">
            <a:extLst>
              <a:ext uri="{FF2B5EF4-FFF2-40B4-BE49-F238E27FC236}">
                <a16:creationId xmlns:a16="http://schemas.microsoft.com/office/drawing/2014/main" id="{AC0EFB77-8886-58DD-90A5-9461E5214BFB}"/>
              </a:ext>
            </a:extLst>
          </p:cNvPr>
          <p:cNvSpPr/>
          <p:nvPr userDrawn="1"/>
        </p:nvSpPr>
        <p:spPr>
          <a:xfrm>
            <a:off x="1604391" y="6312496"/>
            <a:ext cx="1395931" cy="545504"/>
          </a:xfrm>
          <a:custGeom>
            <a:avLst/>
            <a:gdLst>
              <a:gd name="connsiteX0" fmla="*/ 196917 w 1046948"/>
              <a:gd name="connsiteY0" fmla="*/ 0 h 409128"/>
              <a:gd name="connsiteX1" fmla="*/ 1046948 w 1046948"/>
              <a:gd name="connsiteY1" fmla="*/ 409128 h 409128"/>
              <a:gd name="connsiteX2" fmla="*/ 0 w 1046948"/>
              <a:gd name="connsiteY2" fmla="*/ 409128 h 409128"/>
              <a:gd name="connsiteX3" fmla="*/ 196917 w 1046948"/>
              <a:gd name="connsiteY3" fmla="*/ 0 h 40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948" h="409128">
                <a:moveTo>
                  <a:pt x="196917" y="0"/>
                </a:moveTo>
                <a:lnTo>
                  <a:pt x="1046948" y="409128"/>
                </a:lnTo>
                <a:lnTo>
                  <a:pt x="0" y="409128"/>
                </a:lnTo>
                <a:lnTo>
                  <a:pt x="19691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1" name="Freeform 637">
            <a:extLst>
              <a:ext uri="{FF2B5EF4-FFF2-40B4-BE49-F238E27FC236}">
                <a16:creationId xmlns:a16="http://schemas.microsoft.com/office/drawing/2014/main" id="{F1075160-CE1B-AA0F-F050-B287919CDA79}"/>
              </a:ext>
            </a:extLst>
          </p:cNvPr>
          <p:cNvSpPr/>
          <p:nvPr userDrawn="1"/>
        </p:nvSpPr>
        <p:spPr>
          <a:xfrm>
            <a:off x="-2" y="4291971"/>
            <a:ext cx="3897887" cy="2566029"/>
          </a:xfrm>
          <a:custGeom>
            <a:avLst/>
            <a:gdLst>
              <a:gd name="connsiteX0" fmla="*/ 869585 w 2923415"/>
              <a:gd name="connsiteY0" fmla="*/ 0 h 1924522"/>
              <a:gd name="connsiteX1" fmla="*/ 2923415 w 2923415"/>
              <a:gd name="connsiteY1" fmla="*/ 988528 h 1924522"/>
              <a:gd name="connsiteX2" fmla="*/ 2472913 w 2923415"/>
              <a:gd name="connsiteY2" fmla="*/ 1924522 h 1924522"/>
              <a:gd name="connsiteX3" fmla="*/ 0 w 2923415"/>
              <a:gd name="connsiteY3" fmla="*/ 1924522 h 1924522"/>
              <a:gd name="connsiteX4" fmla="*/ 0 w 2923415"/>
              <a:gd name="connsiteY4" fmla="*/ 1806708 h 1924522"/>
              <a:gd name="connsiteX5" fmla="*/ 869585 w 2923415"/>
              <a:gd name="connsiteY5" fmla="*/ 0 h 192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3415" h="1924522">
                <a:moveTo>
                  <a:pt x="869585" y="0"/>
                </a:moveTo>
                <a:lnTo>
                  <a:pt x="2923415" y="988528"/>
                </a:lnTo>
                <a:lnTo>
                  <a:pt x="2472913" y="1924522"/>
                </a:lnTo>
                <a:lnTo>
                  <a:pt x="0" y="1924522"/>
                </a:lnTo>
                <a:lnTo>
                  <a:pt x="0" y="1806708"/>
                </a:lnTo>
                <a:lnTo>
                  <a:pt x="869585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2" name="Freeform 632">
            <a:extLst>
              <a:ext uri="{FF2B5EF4-FFF2-40B4-BE49-F238E27FC236}">
                <a16:creationId xmlns:a16="http://schemas.microsoft.com/office/drawing/2014/main" id="{04AB05DB-970A-2E5A-CEDB-E12B3183D38F}"/>
              </a:ext>
            </a:extLst>
          </p:cNvPr>
          <p:cNvSpPr/>
          <p:nvPr userDrawn="1"/>
        </p:nvSpPr>
        <p:spPr>
          <a:xfrm>
            <a:off x="-3" y="5427480"/>
            <a:ext cx="1857309" cy="1430521"/>
          </a:xfrm>
          <a:custGeom>
            <a:avLst/>
            <a:gdLst>
              <a:gd name="connsiteX0" fmla="*/ 0 w 1392982"/>
              <a:gd name="connsiteY0" fmla="*/ 0 h 1072891"/>
              <a:gd name="connsiteX1" fmla="*/ 1392982 w 1392982"/>
              <a:gd name="connsiteY1" fmla="*/ 670455 h 1072891"/>
              <a:gd name="connsiteX2" fmla="*/ 1199286 w 1392982"/>
              <a:gd name="connsiteY2" fmla="*/ 1072891 h 1072891"/>
              <a:gd name="connsiteX3" fmla="*/ 0 w 1392982"/>
              <a:gd name="connsiteY3" fmla="*/ 1072891 h 1072891"/>
              <a:gd name="connsiteX4" fmla="*/ 0 w 1392982"/>
              <a:gd name="connsiteY4" fmla="*/ 0 h 107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2891">
                <a:moveTo>
                  <a:pt x="0" y="0"/>
                </a:moveTo>
                <a:lnTo>
                  <a:pt x="1392982" y="670455"/>
                </a:lnTo>
                <a:lnTo>
                  <a:pt x="1199286" y="1072891"/>
                </a:lnTo>
                <a:lnTo>
                  <a:pt x="0" y="107289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3" name="Freeform 627">
            <a:extLst>
              <a:ext uri="{FF2B5EF4-FFF2-40B4-BE49-F238E27FC236}">
                <a16:creationId xmlns:a16="http://schemas.microsoft.com/office/drawing/2014/main" id="{CB4F7312-3853-454C-3457-DA6E01CFD134}"/>
              </a:ext>
            </a:extLst>
          </p:cNvPr>
          <p:cNvSpPr/>
          <p:nvPr userDrawn="1"/>
        </p:nvSpPr>
        <p:spPr>
          <a:xfrm>
            <a:off x="-3" y="5427267"/>
            <a:ext cx="1857309" cy="1430733"/>
          </a:xfrm>
          <a:custGeom>
            <a:avLst/>
            <a:gdLst>
              <a:gd name="connsiteX0" fmla="*/ 0 w 1392982"/>
              <a:gd name="connsiteY0" fmla="*/ 0 h 1073050"/>
              <a:gd name="connsiteX1" fmla="*/ 1392982 w 1392982"/>
              <a:gd name="connsiteY1" fmla="*/ 670455 h 1073050"/>
              <a:gd name="connsiteX2" fmla="*/ 1199209 w 1392982"/>
              <a:gd name="connsiteY2" fmla="*/ 1073050 h 1073050"/>
              <a:gd name="connsiteX3" fmla="*/ 0 w 1392982"/>
              <a:gd name="connsiteY3" fmla="*/ 1073050 h 1073050"/>
              <a:gd name="connsiteX4" fmla="*/ 0 w 1392982"/>
              <a:gd name="connsiteY4" fmla="*/ 0 h 10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3050">
                <a:moveTo>
                  <a:pt x="0" y="0"/>
                </a:moveTo>
                <a:lnTo>
                  <a:pt x="1392982" y="670455"/>
                </a:lnTo>
                <a:lnTo>
                  <a:pt x="1199209" y="1073050"/>
                </a:lnTo>
                <a:lnTo>
                  <a:pt x="0" y="1073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4" name="Freeform 650">
            <a:extLst>
              <a:ext uri="{FF2B5EF4-FFF2-40B4-BE49-F238E27FC236}">
                <a16:creationId xmlns:a16="http://schemas.microsoft.com/office/drawing/2014/main" id="{AF4FB8C8-82CD-4DCE-CA38-F28B2CE791A7}"/>
              </a:ext>
            </a:extLst>
          </p:cNvPr>
          <p:cNvSpPr/>
          <p:nvPr userDrawn="1"/>
        </p:nvSpPr>
        <p:spPr>
          <a:xfrm>
            <a:off x="1862367" y="3584320"/>
            <a:ext cx="4056477" cy="3273681"/>
          </a:xfrm>
          <a:custGeom>
            <a:avLst/>
            <a:gdLst>
              <a:gd name="connsiteX0" fmla="*/ 988527 w 3042358"/>
              <a:gd name="connsiteY0" fmla="*/ 0 h 2455261"/>
              <a:gd name="connsiteX1" fmla="*/ 3042358 w 3042358"/>
              <a:gd name="connsiteY1" fmla="*/ 988527 h 2455261"/>
              <a:gd name="connsiteX2" fmla="*/ 2336405 w 3042358"/>
              <a:gd name="connsiteY2" fmla="*/ 2455261 h 2455261"/>
              <a:gd name="connsiteX3" fmla="*/ 834039 w 3042358"/>
              <a:gd name="connsiteY3" fmla="*/ 2455261 h 2455261"/>
              <a:gd name="connsiteX4" fmla="*/ 0 w 3042358"/>
              <a:gd name="connsiteY4" fmla="*/ 2053830 h 2455261"/>
              <a:gd name="connsiteX5" fmla="*/ 988527 w 3042358"/>
              <a:gd name="connsiteY5" fmla="*/ 0 h 245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8" h="2455261">
                <a:moveTo>
                  <a:pt x="988527" y="0"/>
                </a:moveTo>
                <a:lnTo>
                  <a:pt x="3042358" y="988527"/>
                </a:lnTo>
                <a:lnTo>
                  <a:pt x="2336405" y="2455261"/>
                </a:lnTo>
                <a:lnTo>
                  <a:pt x="834039" y="2455261"/>
                </a:lnTo>
                <a:lnTo>
                  <a:pt x="0" y="2053830"/>
                </a:lnTo>
                <a:lnTo>
                  <a:pt x="98852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5" name="Freeform 644">
            <a:extLst>
              <a:ext uri="{FF2B5EF4-FFF2-40B4-BE49-F238E27FC236}">
                <a16:creationId xmlns:a16="http://schemas.microsoft.com/office/drawing/2014/main" id="{917E58A7-D012-487E-CBB7-EE196C4D0E14}"/>
              </a:ext>
            </a:extLst>
          </p:cNvPr>
          <p:cNvSpPr/>
          <p:nvPr userDrawn="1"/>
        </p:nvSpPr>
        <p:spPr>
          <a:xfrm>
            <a:off x="3284751" y="5604845"/>
            <a:ext cx="3206795" cy="1253156"/>
          </a:xfrm>
          <a:custGeom>
            <a:avLst/>
            <a:gdLst>
              <a:gd name="connsiteX0" fmla="*/ 452366 w 2405096"/>
              <a:gd name="connsiteY0" fmla="*/ 0 h 939867"/>
              <a:gd name="connsiteX1" fmla="*/ 2405096 w 2405096"/>
              <a:gd name="connsiteY1" fmla="*/ 939867 h 939867"/>
              <a:gd name="connsiteX2" fmla="*/ 0 w 2405096"/>
              <a:gd name="connsiteY2" fmla="*/ 939867 h 939867"/>
              <a:gd name="connsiteX3" fmla="*/ 452366 w 2405096"/>
              <a:gd name="connsiteY3" fmla="*/ 0 h 93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5096" h="939867">
                <a:moveTo>
                  <a:pt x="452366" y="0"/>
                </a:moveTo>
                <a:lnTo>
                  <a:pt x="2405096" y="939867"/>
                </a:lnTo>
                <a:lnTo>
                  <a:pt x="0" y="939867"/>
                </a:lnTo>
                <a:lnTo>
                  <a:pt x="452366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6" name="Freeform 656">
            <a:extLst>
              <a:ext uri="{FF2B5EF4-FFF2-40B4-BE49-F238E27FC236}">
                <a16:creationId xmlns:a16="http://schemas.microsoft.com/office/drawing/2014/main" id="{4A854596-C72A-2014-3A79-0DD122991715}"/>
              </a:ext>
            </a:extLst>
          </p:cNvPr>
          <p:cNvSpPr/>
          <p:nvPr userDrawn="1"/>
        </p:nvSpPr>
        <p:spPr>
          <a:xfrm>
            <a:off x="1592843" y="6317360"/>
            <a:ext cx="1383488" cy="540641"/>
          </a:xfrm>
          <a:custGeom>
            <a:avLst/>
            <a:gdLst>
              <a:gd name="connsiteX0" fmla="*/ 195162 w 1037616"/>
              <a:gd name="connsiteY0" fmla="*/ 0 h 405481"/>
              <a:gd name="connsiteX1" fmla="*/ 1037616 w 1037616"/>
              <a:gd name="connsiteY1" fmla="*/ 405481 h 405481"/>
              <a:gd name="connsiteX2" fmla="*/ 0 w 1037616"/>
              <a:gd name="connsiteY2" fmla="*/ 405481 h 405481"/>
              <a:gd name="connsiteX3" fmla="*/ 195162 w 1037616"/>
              <a:gd name="connsiteY3" fmla="*/ 0 h 40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616" h="405481">
                <a:moveTo>
                  <a:pt x="195162" y="0"/>
                </a:moveTo>
                <a:lnTo>
                  <a:pt x="1037616" y="405481"/>
                </a:lnTo>
                <a:lnTo>
                  <a:pt x="0" y="405481"/>
                </a:lnTo>
                <a:lnTo>
                  <a:pt x="19516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05379724-A5F5-4850-B53B-8F5BD33AB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864" y="3253691"/>
            <a:ext cx="4506115" cy="611742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N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EAA6727-3F3A-646D-61BF-7E89B83742F7}"/>
              </a:ext>
            </a:extLst>
          </p:cNvPr>
          <p:cNvGrpSpPr/>
          <p:nvPr userDrawn="1"/>
        </p:nvGrpSpPr>
        <p:grpSpPr>
          <a:xfrm>
            <a:off x="8162926" y="6456383"/>
            <a:ext cx="3790506" cy="331066"/>
            <a:chOff x="8162926" y="6464851"/>
            <a:chExt cx="3790506" cy="33106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4B983C6-EBEC-2579-0035-B3C05958EDE4}"/>
                </a:ext>
              </a:extLst>
            </p:cNvPr>
            <p:cNvSpPr/>
            <p:nvPr/>
          </p:nvSpPr>
          <p:spPr>
            <a:xfrm>
              <a:off x="11622365" y="6464851"/>
              <a:ext cx="331067" cy="3310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97A0AA-FF75-D63A-A3AE-494B568A651A}"/>
                </a:ext>
              </a:extLst>
            </p:cNvPr>
            <p:cNvSpPr txBox="1"/>
            <p:nvPr/>
          </p:nvSpPr>
          <p:spPr>
            <a:xfrm>
              <a:off x="8162926" y="6499579"/>
              <a:ext cx="3400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Copyright © 2026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A0AF95F-CE47-EF7D-FCF2-BD4CFEEFB98A}"/>
              </a:ext>
            </a:extLst>
          </p:cNvPr>
          <p:cNvSpPr/>
          <p:nvPr userDrawn="1"/>
        </p:nvSpPr>
        <p:spPr>
          <a:xfrm>
            <a:off x="11660300" y="649111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000" kern="1200" smtClean="0">
                <a:latin typeface="+mn-lt"/>
                <a:ea typeface="+mn-ea"/>
                <a:cs typeface="+mn-cs"/>
              </a:rPr>
              <a:pPr algn="ctr"/>
              <a:t>‹#›</a:t>
            </a:fld>
            <a:endParaRPr lang="id-ID" sz="10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04C922D-09EB-5960-69E2-197A0B3503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9934" y="1691782"/>
            <a:ext cx="5847783" cy="414289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8828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4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44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45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84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05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44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354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6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- 0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EB2B306-47F3-9776-2A9C-370263C7E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6" b="78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7D8A55-EFA7-B4DD-B03F-8FAA408F7C12}"/>
              </a:ext>
            </a:extLst>
          </p:cNvPr>
          <p:cNvSpPr/>
          <p:nvPr userDrawn="1"/>
        </p:nvSpPr>
        <p:spPr>
          <a:xfrm>
            <a:off x="0" y="0"/>
            <a:ext cx="12197089" cy="6858000"/>
          </a:xfrm>
          <a:prstGeom prst="roundRect">
            <a:avLst>
              <a:gd name="adj" fmla="val 0"/>
            </a:avLst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EAD64-4808-8F60-9B49-1548274F9FF1}"/>
              </a:ext>
            </a:extLst>
          </p:cNvPr>
          <p:cNvSpPr/>
          <p:nvPr userDrawn="1"/>
        </p:nvSpPr>
        <p:spPr>
          <a:xfrm rot="1542117">
            <a:off x="1661982" y="2068011"/>
            <a:ext cx="3039124" cy="3039124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0" name="Freeform 543">
            <a:extLst>
              <a:ext uri="{FF2B5EF4-FFF2-40B4-BE49-F238E27FC236}">
                <a16:creationId xmlns:a16="http://schemas.microsoft.com/office/drawing/2014/main" id="{3D35061B-52A6-E6D4-979B-B24BF7C647AB}"/>
              </a:ext>
            </a:extLst>
          </p:cNvPr>
          <p:cNvSpPr/>
          <p:nvPr userDrawn="1"/>
        </p:nvSpPr>
        <p:spPr>
          <a:xfrm>
            <a:off x="441963" y="-6447"/>
            <a:ext cx="4056476" cy="3590763"/>
          </a:xfrm>
          <a:custGeom>
            <a:avLst/>
            <a:gdLst>
              <a:gd name="connsiteX0" fmla="*/ 820413 w 3042357"/>
              <a:gd name="connsiteY0" fmla="*/ 0 h 2693072"/>
              <a:gd name="connsiteX1" fmla="*/ 1714225 w 3042357"/>
              <a:gd name="connsiteY1" fmla="*/ 0 h 2693072"/>
              <a:gd name="connsiteX2" fmla="*/ 3042357 w 3042357"/>
              <a:gd name="connsiteY2" fmla="*/ 639242 h 2693072"/>
              <a:gd name="connsiteX3" fmla="*/ 2053830 w 3042357"/>
              <a:gd name="connsiteY3" fmla="*/ 2693072 h 2693072"/>
              <a:gd name="connsiteX4" fmla="*/ 0 w 3042357"/>
              <a:gd name="connsiteY4" fmla="*/ 1704545 h 2693072"/>
              <a:gd name="connsiteX5" fmla="*/ 820413 w 3042357"/>
              <a:gd name="connsiteY5" fmla="*/ 0 h 269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7" h="2693072">
                <a:moveTo>
                  <a:pt x="820413" y="0"/>
                </a:moveTo>
                <a:lnTo>
                  <a:pt x="1714225" y="0"/>
                </a:lnTo>
                <a:lnTo>
                  <a:pt x="3042357" y="639242"/>
                </a:lnTo>
                <a:lnTo>
                  <a:pt x="2053830" y="2693072"/>
                </a:lnTo>
                <a:lnTo>
                  <a:pt x="0" y="1704545"/>
                </a:lnTo>
                <a:lnTo>
                  <a:pt x="820413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1" name="Freeform 593">
            <a:extLst>
              <a:ext uri="{FF2B5EF4-FFF2-40B4-BE49-F238E27FC236}">
                <a16:creationId xmlns:a16="http://schemas.microsoft.com/office/drawing/2014/main" id="{AB5D119B-CBDB-5CC6-052D-015436134384}"/>
              </a:ext>
            </a:extLst>
          </p:cNvPr>
          <p:cNvSpPr/>
          <p:nvPr userDrawn="1"/>
        </p:nvSpPr>
        <p:spPr>
          <a:xfrm>
            <a:off x="-3" y="2266987"/>
            <a:ext cx="3188824" cy="4056477"/>
          </a:xfrm>
          <a:custGeom>
            <a:avLst/>
            <a:gdLst>
              <a:gd name="connsiteX0" fmla="*/ 337788 w 2391618"/>
              <a:gd name="connsiteY0" fmla="*/ 0 h 3042358"/>
              <a:gd name="connsiteX1" fmla="*/ 2391618 w 2391618"/>
              <a:gd name="connsiteY1" fmla="*/ 988527 h 3042358"/>
              <a:gd name="connsiteX2" fmla="*/ 1403091 w 2391618"/>
              <a:gd name="connsiteY2" fmla="*/ 3042358 h 3042358"/>
              <a:gd name="connsiteX3" fmla="*/ 0 w 2391618"/>
              <a:gd name="connsiteY3" fmla="*/ 2367037 h 3042358"/>
              <a:gd name="connsiteX4" fmla="*/ 0 w 2391618"/>
              <a:gd name="connsiteY4" fmla="*/ 701811 h 3042358"/>
              <a:gd name="connsiteX5" fmla="*/ 337788 w 2391618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1618" h="3042358">
                <a:moveTo>
                  <a:pt x="337788" y="0"/>
                </a:moveTo>
                <a:lnTo>
                  <a:pt x="2391618" y="988527"/>
                </a:lnTo>
                <a:lnTo>
                  <a:pt x="1403091" y="3042358"/>
                </a:lnTo>
                <a:lnTo>
                  <a:pt x="0" y="2367037"/>
                </a:lnTo>
                <a:lnTo>
                  <a:pt x="0" y="701811"/>
                </a:lnTo>
                <a:lnTo>
                  <a:pt x="337788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2" name="Freeform 550">
            <a:extLst>
              <a:ext uri="{FF2B5EF4-FFF2-40B4-BE49-F238E27FC236}">
                <a16:creationId xmlns:a16="http://schemas.microsoft.com/office/drawing/2014/main" id="{54DDE260-9B4F-1DF4-4B46-CAB90CB8A052}"/>
              </a:ext>
            </a:extLst>
          </p:cNvPr>
          <p:cNvSpPr/>
          <p:nvPr userDrawn="1"/>
        </p:nvSpPr>
        <p:spPr>
          <a:xfrm>
            <a:off x="-1" y="361095"/>
            <a:ext cx="2477481" cy="3930875"/>
          </a:xfrm>
          <a:custGeom>
            <a:avLst/>
            <a:gdLst>
              <a:gd name="connsiteX0" fmla="*/ 0 w 1858111"/>
              <a:gd name="connsiteY0" fmla="*/ 0 h 2948156"/>
              <a:gd name="connsiteX1" fmla="*/ 1858111 w 1858111"/>
              <a:gd name="connsiteY1" fmla="*/ 894326 h 2948156"/>
              <a:gd name="connsiteX2" fmla="*/ 869584 w 1858111"/>
              <a:gd name="connsiteY2" fmla="*/ 2948156 h 2948156"/>
              <a:gd name="connsiteX3" fmla="*/ 0 w 1858111"/>
              <a:gd name="connsiteY3" fmla="*/ 2529617 h 2948156"/>
              <a:gd name="connsiteX4" fmla="*/ 0 w 1858111"/>
              <a:gd name="connsiteY4" fmla="*/ 0 h 294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111" h="2948156">
                <a:moveTo>
                  <a:pt x="0" y="0"/>
                </a:moveTo>
                <a:lnTo>
                  <a:pt x="1858111" y="894326"/>
                </a:lnTo>
                <a:lnTo>
                  <a:pt x="869584" y="2948156"/>
                </a:lnTo>
                <a:lnTo>
                  <a:pt x="0" y="252961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3" name="Freeform 556">
            <a:extLst>
              <a:ext uri="{FF2B5EF4-FFF2-40B4-BE49-F238E27FC236}">
                <a16:creationId xmlns:a16="http://schemas.microsoft.com/office/drawing/2014/main" id="{031C8C5D-B551-5BA6-A1B9-B62D1725B66E}"/>
              </a:ext>
            </a:extLst>
          </p:cNvPr>
          <p:cNvSpPr/>
          <p:nvPr userDrawn="1"/>
        </p:nvSpPr>
        <p:spPr>
          <a:xfrm>
            <a:off x="-1" y="2065415"/>
            <a:ext cx="444264" cy="1136861"/>
          </a:xfrm>
          <a:custGeom>
            <a:avLst/>
            <a:gdLst>
              <a:gd name="connsiteX0" fmla="*/ 0 w 333198"/>
              <a:gd name="connsiteY0" fmla="*/ 0 h 852646"/>
              <a:gd name="connsiteX1" fmla="*/ 333198 w 333198"/>
              <a:gd name="connsiteY1" fmla="*/ 160371 h 852646"/>
              <a:gd name="connsiteX2" fmla="*/ 0 w 333198"/>
              <a:gd name="connsiteY2" fmla="*/ 852646 h 852646"/>
              <a:gd name="connsiteX3" fmla="*/ 0 w 333198"/>
              <a:gd name="connsiteY3" fmla="*/ 0 h 85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198" h="852646">
                <a:moveTo>
                  <a:pt x="0" y="0"/>
                </a:moveTo>
                <a:lnTo>
                  <a:pt x="333198" y="160371"/>
                </a:lnTo>
                <a:lnTo>
                  <a:pt x="0" y="85264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4" name="Freeform 562">
            <a:extLst>
              <a:ext uri="{FF2B5EF4-FFF2-40B4-BE49-F238E27FC236}">
                <a16:creationId xmlns:a16="http://schemas.microsoft.com/office/drawing/2014/main" id="{4FF178B5-4321-56C9-07EF-264C70EA5CB3}"/>
              </a:ext>
            </a:extLst>
          </p:cNvPr>
          <p:cNvSpPr/>
          <p:nvPr userDrawn="1"/>
        </p:nvSpPr>
        <p:spPr>
          <a:xfrm>
            <a:off x="-1" y="2054442"/>
            <a:ext cx="436905" cy="1118031"/>
          </a:xfrm>
          <a:custGeom>
            <a:avLst/>
            <a:gdLst>
              <a:gd name="connsiteX0" fmla="*/ 0 w 327679"/>
              <a:gd name="connsiteY0" fmla="*/ 0 h 838523"/>
              <a:gd name="connsiteX1" fmla="*/ 327679 w 327679"/>
              <a:gd name="connsiteY1" fmla="*/ 157715 h 838523"/>
              <a:gd name="connsiteX2" fmla="*/ 0 w 327679"/>
              <a:gd name="connsiteY2" fmla="*/ 838523 h 838523"/>
              <a:gd name="connsiteX3" fmla="*/ 0 w 327679"/>
              <a:gd name="connsiteY3" fmla="*/ 0 h 8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79" h="838523">
                <a:moveTo>
                  <a:pt x="0" y="0"/>
                </a:moveTo>
                <a:lnTo>
                  <a:pt x="327679" y="157715"/>
                </a:lnTo>
                <a:lnTo>
                  <a:pt x="0" y="83852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5" name="Freeform 580">
            <a:extLst>
              <a:ext uri="{FF2B5EF4-FFF2-40B4-BE49-F238E27FC236}">
                <a16:creationId xmlns:a16="http://schemas.microsoft.com/office/drawing/2014/main" id="{BD6F2B01-99C7-3AAE-BEEB-DB8DA9A35FF0}"/>
              </a:ext>
            </a:extLst>
          </p:cNvPr>
          <p:cNvSpPr/>
          <p:nvPr userDrawn="1"/>
        </p:nvSpPr>
        <p:spPr>
          <a:xfrm>
            <a:off x="-1" y="3737369"/>
            <a:ext cx="1156132" cy="2958515"/>
          </a:xfrm>
          <a:custGeom>
            <a:avLst/>
            <a:gdLst>
              <a:gd name="connsiteX0" fmla="*/ 0 w 867099"/>
              <a:gd name="connsiteY0" fmla="*/ 0 h 2218886"/>
              <a:gd name="connsiteX1" fmla="*/ 867099 w 867099"/>
              <a:gd name="connsiteY1" fmla="*/ 417342 h 2218886"/>
              <a:gd name="connsiteX2" fmla="*/ 0 w 867099"/>
              <a:gd name="connsiteY2" fmla="*/ 2218886 h 2218886"/>
              <a:gd name="connsiteX3" fmla="*/ 0 w 867099"/>
              <a:gd name="connsiteY3" fmla="*/ 0 h 22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099" h="2218886">
                <a:moveTo>
                  <a:pt x="0" y="0"/>
                </a:moveTo>
                <a:lnTo>
                  <a:pt x="867099" y="417342"/>
                </a:lnTo>
                <a:lnTo>
                  <a:pt x="0" y="221888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6" name="Freeform 588">
            <a:extLst>
              <a:ext uri="{FF2B5EF4-FFF2-40B4-BE49-F238E27FC236}">
                <a16:creationId xmlns:a16="http://schemas.microsoft.com/office/drawing/2014/main" id="{25FB83B9-9B13-3F82-A1BD-5D570E8B4AED}"/>
              </a:ext>
            </a:extLst>
          </p:cNvPr>
          <p:cNvSpPr/>
          <p:nvPr userDrawn="1"/>
        </p:nvSpPr>
        <p:spPr>
          <a:xfrm>
            <a:off x="-3" y="2271850"/>
            <a:ext cx="3174936" cy="4056477"/>
          </a:xfrm>
          <a:custGeom>
            <a:avLst/>
            <a:gdLst>
              <a:gd name="connsiteX0" fmla="*/ 327372 w 2381202"/>
              <a:gd name="connsiteY0" fmla="*/ 0 h 3042358"/>
              <a:gd name="connsiteX1" fmla="*/ 2381202 w 2381202"/>
              <a:gd name="connsiteY1" fmla="*/ 988527 h 3042358"/>
              <a:gd name="connsiteX2" fmla="*/ 1392675 w 2381202"/>
              <a:gd name="connsiteY2" fmla="*/ 3042358 h 3042358"/>
              <a:gd name="connsiteX3" fmla="*/ 0 w 2381202"/>
              <a:gd name="connsiteY3" fmla="*/ 2372050 h 3042358"/>
              <a:gd name="connsiteX4" fmla="*/ 0 w 2381202"/>
              <a:gd name="connsiteY4" fmla="*/ 680170 h 3042358"/>
              <a:gd name="connsiteX5" fmla="*/ 327372 w 2381202"/>
              <a:gd name="connsiteY5" fmla="*/ 0 h 304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1202" h="3042358">
                <a:moveTo>
                  <a:pt x="327372" y="0"/>
                </a:moveTo>
                <a:lnTo>
                  <a:pt x="2381202" y="988527"/>
                </a:lnTo>
                <a:lnTo>
                  <a:pt x="1392675" y="3042358"/>
                </a:lnTo>
                <a:lnTo>
                  <a:pt x="0" y="2372050"/>
                </a:lnTo>
                <a:lnTo>
                  <a:pt x="0" y="680170"/>
                </a:lnTo>
                <a:lnTo>
                  <a:pt x="32737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7" name="Freeform 598">
            <a:extLst>
              <a:ext uri="{FF2B5EF4-FFF2-40B4-BE49-F238E27FC236}">
                <a16:creationId xmlns:a16="http://schemas.microsoft.com/office/drawing/2014/main" id="{DEB562E2-A26C-DA31-DE8F-CF2680F277C8}"/>
              </a:ext>
            </a:extLst>
          </p:cNvPr>
          <p:cNvSpPr/>
          <p:nvPr userDrawn="1"/>
        </p:nvSpPr>
        <p:spPr>
          <a:xfrm>
            <a:off x="-3" y="-2030"/>
            <a:ext cx="1534643" cy="2278337"/>
          </a:xfrm>
          <a:custGeom>
            <a:avLst/>
            <a:gdLst>
              <a:gd name="connsiteX0" fmla="*/ 0 w 1150982"/>
              <a:gd name="connsiteY0" fmla="*/ 0 h 1708753"/>
              <a:gd name="connsiteX1" fmla="*/ 1150982 w 1150982"/>
              <a:gd name="connsiteY1" fmla="*/ 0 h 1708753"/>
              <a:gd name="connsiteX2" fmla="*/ 328544 w 1150982"/>
              <a:gd name="connsiteY2" fmla="*/ 1708753 h 1708753"/>
              <a:gd name="connsiteX3" fmla="*/ 0 w 1150982"/>
              <a:gd name="connsiteY3" fmla="*/ 1550622 h 1708753"/>
              <a:gd name="connsiteX4" fmla="*/ 0 w 1150982"/>
              <a:gd name="connsiteY4" fmla="*/ 0 h 170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982" h="1708753">
                <a:moveTo>
                  <a:pt x="0" y="0"/>
                </a:moveTo>
                <a:lnTo>
                  <a:pt x="1150982" y="0"/>
                </a:lnTo>
                <a:lnTo>
                  <a:pt x="328544" y="1708753"/>
                </a:lnTo>
                <a:lnTo>
                  <a:pt x="0" y="155062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8" name="Freeform 604">
            <a:extLst>
              <a:ext uri="{FF2B5EF4-FFF2-40B4-BE49-F238E27FC236}">
                <a16:creationId xmlns:a16="http://schemas.microsoft.com/office/drawing/2014/main" id="{83B3FDE2-196F-9C01-5511-B1514F63D7C3}"/>
              </a:ext>
            </a:extLst>
          </p:cNvPr>
          <p:cNvSpPr/>
          <p:nvPr userDrawn="1"/>
        </p:nvSpPr>
        <p:spPr>
          <a:xfrm>
            <a:off x="-3" y="-2031"/>
            <a:ext cx="1546192" cy="2273475"/>
          </a:xfrm>
          <a:custGeom>
            <a:avLst/>
            <a:gdLst>
              <a:gd name="connsiteX0" fmla="*/ 0 w 1159644"/>
              <a:gd name="connsiteY0" fmla="*/ 0 h 1705106"/>
              <a:gd name="connsiteX1" fmla="*/ 1159644 w 1159644"/>
              <a:gd name="connsiteY1" fmla="*/ 0 h 1705106"/>
              <a:gd name="connsiteX2" fmla="*/ 338961 w 1159644"/>
              <a:gd name="connsiteY2" fmla="*/ 1705106 h 1705106"/>
              <a:gd name="connsiteX3" fmla="*/ 0 w 1159644"/>
              <a:gd name="connsiteY3" fmla="*/ 1541961 h 1705106"/>
              <a:gd name="connsiteX4" fmla="*/ 0 w 1159644"/>
              <a:gd name="connsiteY4" fmla="*/ 0 h 17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644" h="1705106">
                <a:moveTo>
                  <a:pt x="0" y="0"/>
                </a:moveTo>
                <a:lnTo>
                  <a:pt x="1159644" y="0"/>
                </a:lnTo>
                <a:lnTo>
                  <a:pt x="338961" y="1705106"/>
                </a:lnTo>
                <a:lnTo>
                  <a:pt x="0" y="15419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9" name="Freeform 610">
            <a:extLst>
              <a:ext uri="{FF2B5EF4-FFF2-40B4-BE49-F238E27FC236}">
                <a16:creationId xmlns:a16="http://schemas.microsoft.com/office/drawing/2014/main" id="{2EF0684E-EBD9-FAB6-666B-121B32233B19}"/>
              </a:ext>
            </a:extLst>
          </p:cNvPr>
          <p:cNvSpPr/>
          <p:nvPr userDrawn="1"/>
        </p:nvSpPr>
        <p:spPr>
          <a:xfrm>
            <a:off x="1" y="-2030"/>
            <a:ext cx="3226548" cy="1565823"/>
          </a:xfrm>
          <a:custGeom>
            <a:avLst/>
            <a:gdLst>
              <a:gd name="connsiteX0" fmla="*/ 0 w 2419911"/>
              <a:gd name="connsiteY0" fmla="*/ 0 h 1174367"/>
              <a:gd name="connsiteX1" fmla="*/ 2419911 w 2419911"/>
              <a:gd name="connsiteY1" fmla="*/ 0 h 1174367"/>
              <a:gd name="connsiteX2" fmla="*/ 1854677 w 2419911"/>
              <a:gd name="connsiteY2" fmla="*/ 1174367 h 1174367"/>
              <a:gd name="connsiteX3" fmla="*/ 0 w 2419911"/>
              <a:gd name="connsiteY3" fmla="*/ 281694 h 1174367"/>
              <a:gd name="connsiteX4" fmla="*/ 0 w 2419911"/>
              <a:gd name="connsiteY4" fmla="*/ 0 h 117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911" h="1174367">
                <a:moveTo>
                  <a:pt x="0" y="0"/>
                </a:moveTo>
                <a:lnTo>
                  <a:pt x="2419911" y="0"/>
                </a:lnTo>
                <a:lnTo>
                  <a:pt x="1854677" y="1174367"/>
                </a:lnTo>
                <a:lnTo>
                  <a:pt x="0" y="28169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0" name="Freeform 661">
            <a:extLst>
              <a:ext uri="{FF2B5EF4-FFF2-40B4-BE49-F238E27FC236}">
                <a16:creationId xmlns:a16="http://schemas.microsoft.com/office/drawing/2014/main" id="{AC0EFB77-8886-58DD-90A5-9461E5214BFB}"/>
              </a:ext>
            </a:extLst>
          </p:cNvPr>
          <p:cNvSpPr/>
          <p:nvPr userDrawn="1"/>
        </p:nvSpPr>
        <p:spPr>
          <a:xfrm>
            <a:off x="1604391" y="6312496"/>
            <a:ext cx="1395931" cy="545504"/>
          </a:xfrm>
          <a:custGeom>
            <a:avLst/>
            <a:gdLst>
              <a:gd name="connsiteX0" fmla="*/ 196917 w 1046948"/>
              <a:gd name="connsiteY0" fmla="*/ 0 h 409128"/>
              <a:gd name="connsiteX1" fmla="*/ 1046948 w 1046948"/>
              <a:gd name="connsiteY1" fmla="*/ 409128 h 409128"/>
              <a:gd name="connsiteX2" fmla="*/ 0 w 1046948"/>
              <a:gd name="connsiteY2" fmla="*/ 409128 h 409128"/>
              <a:gd name="connsiteX3" fmla="*/ 196917 w 1046948"/>
              <a:gd name="connsiteY3" fmla="*/ 0 h 40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948" h="409128">
                <a:moveTo>
                  <a:pt x="196917" y="0"/>
                </a:moveTo>
                <a:lnTo>
                  <a:pt x="1046948" y="409128"/>
                </a:lnTo>
                <a:lnTo>
                  <a:pt x="0" y="409128"/>
                </a:lnTo>
                <a:lnTo>
                  <a:pt x="19691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1" name="Freeform 637">
            <a:extLst>
              <a:ext uri="{FF2B5EF4-FFF2-40B4-BE49-F238E27FC236}">
                <a16:creationId xmlns:a16="http://schemas.microsoft.com/office/drawing/2014/main" id="{F1075160-CE1B-AA0F-F050-B287919CDA79}"/>
              </a:ext>
            </a:extLst>
          </p:cNvPr>
          <p:cNvSpPr/>
          <p:nvPr userDrawn="1"/>
        </p:nvSpPr>
        <p:spPr>
          <a:xfrm>
            <a:off x="-2" y="4291971"/>
            <a:ext cx="3897887" cy="2566029"/>
          </a:xfrm>
          <a:custGeom>
            <a:avLst/>
            <a:gdLst>
              <a:gd name="connsiteX0" fmla="*/ 869585 w 2923415"/>
              <a:gd name="connsiteY0" fmla="*/ 0 h 1924522"/>
              <a:gd name="connsiteX1" fmla="*/ 2923415 w 2923415"/>
              <a:gd name="connsiteY1" fmla="*/ 988528 h 1924522"/>
              <a:gd name="connsiteX2" fmla="*/ 2472913 w 2923415"/>
              <a:gd name="connsiteY2" fmla="*/ 1924522 h 1924522"/>
              <a:gd name="connsiteX3" fmla="*/ 0 w 2923415"/>
              <a:gd name="connsiteY3" fmla="*/ 1924522 h 1924522"/>
              <a:gd name="connsiteX4" fmla="*/ 0 w 2923415"/>
              <a:gd name="connsiteY4" fmla="*/ 1806708 h 1924522"/>
              <a:gd name="connsiteX5" fmla="*/ 869585 w 2923415"/>
              <a:gd name="connsiteY5" fmla="*/ 0 h 192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23415" h="1924522">
                <a:moveTo>
                  <a:pt x="869585" y="0"/>
                </a:moveTo>
                <a:lnTo>
                  <a:pt x="2923415" y="988528"/>
                </a:lnTo>
                <a:lnTo>
                  <a:pt x="2472913" y="1924522"/>
                </a:lnTo>
                <a:lnTo>
                  <a:pt x="0" y="1924522"/>
                </a:lnTo>
                <a:lnTo>
                  <a:pt x="0" y="1806708"/>
                </a:lnTo>
                <a:lnTo>
                  <a:pt x="869585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2" name="Freeform 632">
            <a:extLst>
              <a:ext uri="{FF2B5EF4-FFF2-40B4-BE49-F238E27FC236}">
                <a16:creationId xmlns:a16="http://schemas.microsoft.com/office/drawing/2014/main" id="{04AB05DB-970A-2E5A-CEDB-E12B3183D38F}"/>
              </a:ext>
            </a:extLst>
          </p:cNvPr>
          <p:cNvSpPr/>
          <p:nvPr userDrawn="1"/>
        </p:nvSpPr>
        <p:spPr>
          <a:xfrm>
            <a:off x="-3" y="5427480"/>
            <a:ext cx="1857309" cy="1430521"/>
          </a:xfrm>
          <a:custGeom>
            <a:avLst/>
            <a:gdLst>
              <a:gd name="connsiteX0" fmla="*/ 0 w 1392982"/>
              <a:gd name="connsiteY0" fmla="*/ 0 h 1072891"/>
              <a:gd name="connsiteX1" fmla="*/ 1392982 w 1392982"/>
              <a:gd name="connsiteY1" fmla="*/ 670455 h 1072891"/>
              <a:gd name="connsiteX2" fmla="*/ 1199286 w 1392982"/>
              <a:gd name="connsiteY2" fmla="*/ 1072891 h 1072891"/>
              <a:gd name="connsiteX3" fmla="*/ 0 w 1392982"/>
              <a:gd name="connsiteY3" fmla="*/ 1072891 h 1072891"/>
              <a:gd name="connsiteX4" fmla="*/ 0 w 1392982"/>
              <a:gd name="connsiteY4" fmla="*/ 0 h 107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2891">
                <a:moveTo>
                  <a:pt x="0" y="0"/>
                </a:moveTo>
                <a:lnTo>
                  <a:pt x="1392982" y="670455"/>
                </a:lnTo>
                <a:lnTo>
                  <a:pt x="1199286" y="1072891"/>
                </a:lnTo>
                <a:lnTo>
                  <a:pt x="0" y="107289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3" name="Freeform 627">
            <a:extLst>
              <a:ext uri="{FF2B5EF4-FFF2-40B4-BE49-F238E27FC236}">
                <a16:creationId xmlns:a16="http://schemas.microsoft.com/office/drawing/2014/main" id="{CB4F7312-3853-454C-3457-DA6E01CFD134}"/>
              </a:ext>
            </a:extLst>
          </p:cNvPr>
          <p:cNvSpPr/>
          <p:nvPr userDrawn="1"/>
        </p:nvSpPr>
        <p:spPr>
          <a:xfrm>
            <a:off x="-3" y="5427267"/>
            <a:ext cx="1857309" cy="1430733"/>
          </a:xfrm>
          <a:custGeom>
            <a:avLst/>
            <a:gdLst>
              <a:gd name="connsiteX0" fmla="*/ 0 w 1392982"/>
              <a:gd name="connsiteY0" fmla="*/ 0 h 1073050"/>
              <a:gd name="connsiteX1" fmla="*/ 1392982 w 1392982"/>
              <a:gd name="connsiteY1" fmla="*/ 670455 h 1073050"/>
              <a:gd name="connsiteX2" fmla="*/ 1199209 w 1392982"/>
              <a:gd name="connsiteY2" fmla="*/ 1073050 h 1073050"/>
              <a:gd name="connsiteX3" fmla="*/ 0 w 1392982"/>
              <a:gd name="connsiteY3" fmla="*/ 1073050 h 1073050"/>
              <a:gd name="connsiteX4" fmla="*/ 0 w 1392982"/>
              <a:gd name="connsiteY4" fmla="*/ 0 h 10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982" h="1073050">
                <a:moveTo>
                  <a:pt x="0" y="0"/>
                </a:moveTo>
                <a:lnTo>
                  <a:pt x="1392982" y="670455"/>
                </a:lnTo>
                <a:lnTo>
                  <a:pt x="1199209" y="1073050"/>
                </a:lnTo>
                <a:lnTo>
                  <a:pt x="0" y="1073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4" name="Freeform 650">
            <a:extLst>
              <a:ext uri="{FF2B5EF4-FFF2-40B4-BE49-F238E27FC236}">
                <a16:creationId xmlns:a16="http://schemas.microsoft.com/office/drawing/2014/main" id="{AF4FB8C8-82CD-4DCE-CA38-F28B2CE791A7}"/>
              </a:ext>
            </a:extLst>
          </p:cNvPr>
          <p:cNvSpPr/>
          <p:nvPr userDrawn="1"/>
        </p:nvSpPr>
        <p:spPr>
          <a:xfrm>
            <a:off x="1862367" y="3584320"/>
            <a:ext cx="4056477" cy="3273681"/>
          </a:xfrm>
          <a:custGeom>
            <a:avLst/>
            <a:gdLst>
              <a:gd name="connsiteX0" fmla="*/ 988527 w 3042358"/>
              <a:gd name="connsiteY0" fmla="*/ 0 h 2455261"/>
              <a:gd name="connsiteX1" fmla="*/ 3042358 w 3042358"/>
              <a:gd name="connsiteY1" fmla="*/ 988527 h 2455261"/>
              <a:gd name="connsiteX2" fmla="*/ 2336405 w 3042358"/>
              <a:gd name="connsiteY2" fmla="*/ 2455261 h 2455261"/>
              <a:gd name="connsiteX3" fmla="*/ 834039 w 3042358"/>
              <a:gd name="connsiteY3" fmla="*/ 2455261 h 2455261"/>
              <a:gd name="connsiteX4" fmla="*/ 0 w 3042358"/>
              <a:gd name="connsiteY4" fmla="*/ 2053830 h 2455261"/>
              <a:gd name="connsiteX5" fmla="*/ 988527 w 3042358"/>
              <a:gd name="connsiteY5" fmla="*/ 0 h 245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358" h="2455261">
                <a:moveTo>
                  <a:pt x="988527" y="0"/>
                </a:moveTo>
                <a:lnTo>
                  <a:pt x="3042358" y="988527"/>
                </a:lnTo>
                <a:lnTo>
                  <a:pt x="2336405" y="2455261"/>
                </a:lnTo>
                <a:lnTo>
                  <a:pt x="834039" y="2455261"/>
                </a:lnTo>
                <a:lnTo>
                  <a:pt x="0" y="2053830"/>
                </a:lnTo>
                <a:lnTo>
                  <a:pt x="98852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5" name="Freeform 644">
            <a:extLst>
              <a:ext uri="{FF2B5EF4-FFF2-40B4-BE49-F238E27FC236}">
                <a16:creationId xmlns:a16="http://schemas.microsoft.com/office/drawing/2014/main" id="{917E58A7-D012-487E-CBB7-EE196C4D0E14}"/>
              </a:ext>
            </a:extLst>
          </p:cNvPr>
          <p:cNvSpPr/>
          <p:nvPr userDrawn="1"/>
        </p:nvSpPr>
        <p:spPr>
          <a:xfrm>
            <a:off x="3284751" y="5604845"/>
            <a:ext cx="3206795" cy="1253156"/>
          </a:xfrm>
          <a:custGeom>
            <a:avLst/>
            <a:gdLst>
              <a:gd name="connsiteX0" fmla="*/ 452366 w 2405096"/>
              <a:gd name="connsiteY0" fmla="*/ 0 h 939867"/>
              <a:gd name="connsiteX1" fmla="*/ 2405096 w 2405096"/>
              <a:gd name="connsiteY1" fmla="*/ 939867 h 939867"/>
              <a:gd name="connsiteX2" fmla="*/ 0 w 2405096"/>
              <a:gd name="connsiteY2" fmla="*/ 939867 h 939867"/>
              <a:gd name="connsiteX3" fmla="*/ 452366 w 2405096"/>
              <a:gd name="connsiteY3" fmla="*/ 0 h 93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5096" h="939867">
                <a:moveTo>
                  <a:pt x="452366" y="0"/>
                </a:moveTo>
                <a:lnTo>
                  <a:pt x="2405096" y="939867"/>
                </a:lnTo>
                <a:lnTo>
                  <a:pt x="0" y="939867"/>
                </a:lnTo>
                <a:lnTo>
                  <a:pt x="452366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6" name="Freeform 656">
            <a:extLst>
              <a:ext uri="{FF2B5EF4-FFF2-40B4-BE49-F238E27FC236}">
                <a16:creationId xmlns:a16="http://schemas.microsoft.com/office/drawing/2014/main" id="{4A854596-C72A-2014-3A79-0DD122991715}"/>
              </a:ext>
            </a:extLst>
          </p:cNvPr>
          <p:cNvSpPr/>
          <p:nvPr userDrawn="1"/>
        </p:nvSpPr>
        <p:spPr>
          <a:xfrm>
            <a:off x="1592843" y="6317360"/>
            <a:ext cx="1383488" cy="540641"/>
          </a:xfrm>
          <a:custGeom>
            <a:avLst/>
            <a:gdLst>
              <a:gd name="connsiteX0" fmla="*/ 195162 w 1037616"/>
              <a:gd name="connsiteY0" fmla="*/ 0 h 405481"/>
              <a:gd name="connsiteX1" fmla="*/ 1037616 w 1037616"/>
              <a:gd name="connsiteY1" fmla="*/ 405481 h 405481"/>
              <a:gd name="connsiteX2" fmla="*/ 0 w 1037616"/>
              <a:gd name="connsiteY2" fmla="*/ 405481 h 405481"/>
              <a:gd name="connsiteX3" fmla="*/ 195162 w 1037616"/>
              <a:gd name="connsiteY3" fmla="*/ 0 h 40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616" h="405481">
                <a:moveTo>
                  <a:pt x="195162" y="0"/>
                </a:moveTo>
                <a:lnTo>
                  <a:pt x="1037616" y="405481"/>
                </a:lnTo>
                <a:lnTo>
                  <a:pt x="0" y="405481"/>
                </a:lnTo>
                <a:lnTo>
                  <a:pt x="195162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CE39D7A-18D7-664F-7EED-15FEF069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864" y="3253691"/>
            <a:ext cx="4506115" cy="611742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16618C-9BE1-816B-0B3A-A1C8DF5A1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9934" y="1691782"/>
            <a:ext cx="5847783" cy="414289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9F29955-C261-EF72-B213-A37A6F8ABB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8768" y="335199"/>
            <a:ext cx="1159130" cy="115913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152F93D-5EE3-749C-AAE2-07C6CD3818FE}"/>
              </a:ext>
            </a:extLst>
          </p:cNvPr>
          <p:cNvGrpSpPr/>
          <p:nvPr userDrawn="1"/>
        </p:nvGrpSpPr>
        <p:grpSpPr>
          <a:xfrm>
            <a:off x="8162926" y="6456383"/>
            <a:ext cx="3790506" cy="331066"/>
            <a:chOff x="8162926" y="6464851"/>
            <a:chExt cx="3790506" cy="33106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EFCDB8A-CF2E-18B6-AA48-CB9F4D01435B}"/>
                </a:ext>
              </a:extLst>
            </p:cNvPr>
            <p:cNvSpPr/>
            <p:nvPr/>
          </p:nvSpPr>
          <p:spPr>
            <a:xfrm>
              <a:off x="11622365" y="6464851"/>
              <a:ext cx="331067" cy="3310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A623BB-5DEF-B40D-D408-CEBD090D20E5}"/>
                </a:ext>
              </a:extLst>
            </p:cNvPr>
            <p:cNvSpPr txBox="1"/>
            <p:nvPr/>
          </p:nvSpPr>
          <p:spPr>
            <a:xfrm>
              <a:off x="8162926" y="6499579"/>
              <a:ext cx="3400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Copyright © 2026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C01FF9F-6FA0-2EC8-7B98-586B3EEF6C83}"/>
              </a:ext>
            </a:extLst>
          </p:cNvPr>
          <p:cNvSpPr/>
          <p:nvPr userDrawn="1"/>
        </p:nvSpPr>
        <p:spPr>
          <a:xfrm>
            <a:off x="11660300" y="649111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000" kern="1200" smtClean="0">
                <a:latin typeface="+mn-lt"/>
                <a:ea typeface="+mn-ea"/>
                <a:cs typeface="+mn-cs"/>
              </a:rPr>
              <a:pPr algn="ctr"/>
              <a:t>‹#›</a:t>
            </a:fld>
            <a:endParaRPr lang="id-ID" sz="10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49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  <p:pic>
        <p:nvPicPr>
          <p:cNvPr id="2" name="Picture Placeholder 6" descr="A group of hands on top of each other&#10;&#10;Description automatically generated">
            <a:extLst>
              <a:ext uri="{FF2B5EF4-FFF2-40B4-BE49-F238E27FC236}">
                <a16:creationId xmlns:a16="http://schemas.microsoft.com/office/drawing/2014/main" id="{3EB2B306-47F3-9776-2A9C-370263C7E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7D8A55-EFA7-B4DD-B03F-8FAA408F7C12}"/>
              </a:ext>
            </a:extLst>
          </p:cNvPr>
          <p:cNvSpPr/>
          <p:nvPr userDrawn="1"/>
        </p:nvSpPr>
        <p:spPr>
          <a:xfrm>
            <a:off x="0" y="0"/>
            <a:ext cx="12197089" cy="6858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D4812F-AC0A-36C8-9D64-71E719520881}"/>
              </a:ext>
            </a:extLst>
          </p:cNvPr>
          <p:cNvGrpSpPr/>
          <p:nvPr userDrawn="1"/>
        </p:nvGrpSpPr>
        <p:grpSpPr>
          <a:xfrm>
            <a:off x="8162926" y="6456383"/>
            <a:ext cx="3790506" cy="331066"/>
            <a:chOff x="8162926" y="6464851"/>
            <a:chExt cx="3790506" cy="33106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375BC1E-56F6-04C9-BA61-6B1EE0834E31}"/>
                </a:ext>
              </a:extLst>
            </p:cNvPr>
            <p:cNvSpPr/>
            <p:nvPr/>
          </p:nvSpPr>
          <p:spPr>
            <a:xfrm>
              <a:off x="11622365" y="6464851"/>
              <a:ext cx="331067" cy="3310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7E1F77-8408-5BB8-A25D-C2573DDAB02D}"/>
                </a:ext>
              </a:extLst>
            </p:cNvPr>
            <p:cNvSpPr txBox="1"/>
            <p:nvPr/>
          </p:nvSpPr>
          <p:spPr>
            <a:xfrm>
              <a:off x="8162926" y="6499579"/>
              <a:ext cx="3400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Copyright © 2026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A5DA1BF6-E14B-551B-049E-4A91C54580A3}"/>
              </a:ext>
            </a:extLst>
          </p:cNvPr>
          <p:cNvSpPr/>
          <p:nvPr userDrawn="1"/>
        </p:nvSpPr>
        <p:spPr>
          <a:xfrm>
            <a:off x="11660300" y="649111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000" kern="1200" smtClean="0">
                <a:latin typeface="+mn-lt"/>
                <a:ea typeface="+mn-ea"/>
                <a:cs typeface="+mn-cs"/>
              </a:rPr>
              <a:pPr algn="ctr"/>
              <a:t>‹#›</a:t>
            </a:fld>
            <a:endParaRPr lang="id-ID" sz="10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B14DBDE9-1757-BF09-2BF4-02F975D5C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1785" y="450715"/>
            <a:ext cx="6548431" cy="611742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N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20AD9D9-2705-B548-EB31-E588EB3365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8100" y="1358788"/>
            <a:ext cx="9575800" cy="94148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ct val="130000"/>
              </a:lnSpc>
              <a:buFont typeface="Wingdings" panose="05000000000000000000" pitchFamily="2" charset="2"/>
              <a:buNone/>
              <a:defRPr sz="1600">
                <a:solidFill>
                  <a:schemeClr val="bg1"/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456E37-4F28-FA06-6A78-036440A0438D}"/>
              </a:ext>
            </a:extLst>
          </p:cNvPr>
          <p:cNvGrpSpPr/>
          <p:nvPr userDrawn="1"/>
        </p:nvGrpSpPr>
        <p:grpSpPr>
          <a:xfrm>
            <a:off x="457677" y="2177498"/>
            <a:ext cx="4008044" cy="4096301"/>
            <a:chOff x="8290941" y="1620437"/>
            <a:chExt cx="3275319" cy="413235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B35D533-6407-229A-31C1-0EB91746C800}"/>
                </a:ext>
              </a:extLst>
            </p:cNvPr>
            <p:cNvSpPr/>
            <p:nvPr/>
          </p:nvSpPr>
          <p:spPr>
            <a:xfrm>
              <a:off x="8290941" y="1620437"/>
              <a:ext cx="3275319" cy="4132350"/>
            </a:xfrm>
            <a:prstGeom prst="roundRect">
              <a:avLst>
                <a:gd name="adj" fmla="val 3921"/>
              </a:avLst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dirty="0">
                <a:solidFill>
                  <a:srgbClr val="6D738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25F1C5-2073-48A9-9775-C7FA4B6275E0}"/>
                </a:ext>
              </a:extLst>
            </p:cNvPr>
            <p:cNvSpPr/>
            <p:nvPr/>
          </p:nvSpPr>
          <p:spPr>
            <a:xfrm>
              <a:off x="8508926" y="1811807"/>
              <a:ext cx="2785288" cy="3608295"/>
            </a:xfrm>
            <a:prstGeom prst="roundRect">
              <a:avLst>
                <a:gd name="adj" fmla="val 2423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dirty="0">
                <a:solidFill>
                  <a:srgbClr val="6D7381"/>
                </a:solidFill>
                <a:latin typeface="Poppins" panose="000005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04C670-D8BB-0E7E-3962-D56D278DAE62}"/>
              </a:ext>
            </a:extLst>
          </p:cNvPr>
          <p:cNvGrpSpPr/>
          <p:nvPr userDrawn="1"/>
        </p:nvGrpSpPr>
        <p:grpSpPr>
          <a:xfrm>
            <a:off x="4182566" y="2177498"/>
            <a:ext cx="4008044" cy="4096301"/>
            <a:chOff x="8290941" y="1620437"/>
            <a:chExt cx="3275319" cy="41323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6980F68-30C3-24C1-0C5D-3A1D75F09BF0}"/>
                </a:ext>
              </a:extLst>
            </p:cNvPr>
            <p:cNvSpPr/>
            <p:nvPr/>
          </p:nvSpPr>
          <p:spPr>
            <a:xfrm>
              <a:off x="8290941" y="1620437"/>
              <a:ext cx="3275319" cy="4132350"/>
            </a:xfrm>
            <a:prstGeom prst="roundRect">
              <a:avLst>
                <a:gd name="adj" fmla="val 3921"/>
              </a:avLst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dirty="0">
                <a:solidFill>
                  <a:srgbClr val="6D738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2B66A10-7F13-3BC0-8A3D-9CE3901202B5}"/>
                </a:ext>
              </a:extLst>
            </p:cNvPr>
            <p:cNvSpPr/>
            <p:nvPr/>
          </p:nvSpPr>
          <p:spPr>
            <a:xfrm>
              <a:off x="8508926" y="1811807"/>
              <a:ext cx="2785288" cy="3608295"/>
            </a:xfrm>
            <a:prstGeom prst="roundRect">
              <a:avLst>
                <a:gd name="adj" fmla="val 2423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dirty="0">
                <a:solidFill>
                  <a:srgbClr val="6D7381"/>
                </a:solidFill>
                <a:latin typeface="Poppins" panose="000005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963291-2A37-5678-1E12-CF1D6E46C915}"/>
              </a:ext>
            </a:extLst>
          </p:cNvPr>
          <p:cNvGrpSpPr/>
          <p:nvPr userDrawn="1"/>
        </p:nvGrpSpPr>
        <p:grpSpPr>
          <a:xfrm>
            <a:off x="7907454" y="2177498"/>
            <a:ext cx="4008044" cy="4096301"/>
            <a:chOff x="8290941" y="1620437"/>
            <a:chExt cx="3275319" cy="413235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9DD2DE5-15D5-AE45-A0C9-836547D03871}"/>
                </a:ext>
              </a:extLst>
            </p:cNvPr>
            <p:cNvSpPr/>
            <p:nvPr/>
          </p:nvSpPr>
          <p:spPr>
            <a:xfrm>
              <a:off x="8290941" y="1620437"/>
              <a:ext cx="3275319" cy="4132350"/>
            </a:xfrm>
            <a:prstGeom prst="roundRect">
              <a:avLst>
                <a:gd name="adj" fmla="val 3921"/>
              </a:avLst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dirty="0">
                <a:solidFill>
                  <a:srgbClr val="6D738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DE9AA4B-4FAC-032F-60D0-23A5EBEAD53C}"/>
                </a:ext>
              </a:extLst>
            </p:cNvPr>
            <p:cNvSpPr/>
            <p:nvPr/>
          </p:nvSpPr>
          <p:spPr>
            <a:xfrm>
              <a:off x="8508926" y="1811807"/>
              <a:ext cx="2785288" cy="3608295"/>
            </a:xfrm>
            <a:prstGeom prst="roundRect">
              <a:avLst>
                <a:gd name="adj" fmla="val 2423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 dirty="0">
                <a:solidFill>
                  <a:srgbClr val="6D7381"/>
                </a:solidFill>
                <a:latin typeface="Poppins" panose="00000500000000000000" pitchFamily="2" charset="0"/>
              </a:endParaRPr>
            </a:p>
          </p:txBody>
        </p: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C213DB0-6CD6-AB01-10F0-23724FDDE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5708" y="4216401"/>
            <a:ext cx="3098019" cy="15748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/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Edit text content here</a:t>
            </a:r>
            <a:endParaRPr lang="en-IN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9FA23D1-200A-7D50-25A3-1C10BBCBAC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5708" y="3686869"/>
            <a:ext cx="3098019" cy="52953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2000" b="1"/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 b="1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Title Here</a:t>
            </a:r>
            <a:endParaRPr lang="en-IN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9CFF7CD-A5D3-9E42-390B-37B4AC81A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97001" y="4216401"/>
            <a:ext cx="3098019" cy="15748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/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Edit text content here</a:t>
            </a:r>
            <a:endParaRPr lang="en-IN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864B7E7-8729-B313-87D2-4A2284DF3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7001" y="3686869"/>
            <a:ext cx="3098019" cy="52953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2000" b="1"/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 b="1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Title Here</a:t>
            </a:r>
            <a:endParaRPr lang="en-IN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A761A0D-7AC5-A693-DB5C-FAAF93A571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47290" y="4216401"/>
            <a:ext cx="3098019" cy="15748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/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Edit text content here</a:t>
            </a:r>
            <a:endParaRPr lang="en-IN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63660C5-4968-9B00-D03C-6197BA2150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47290" y="3686869"/>
            <a:ext cx="3098019" cy="52953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2000" b="1"/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 b="1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Title 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692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- 0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838433-2C67-A94C-E913-9446205471B3}"/>
              </a:ext>
            </a:extLst>
          </p:cNvPr>
          <p:cNvSpPr/>
          <p:nvPr userDrawn="1"/>
        </p:nvSpPr>
        <p:spPr>
          <a:xfrm>
            <a:off x="1" y="2442390"/>
            <a:ext cx="12192000" cy="4415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54730B3E-9C1F-C819-8FC8-3E599B8D29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60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I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DF67E3-E0B5-CC4F-514E-212CBDFDBB87}"/>
              </a:ext>
            </a:extLst>
          </p:cNvPr>
          <p:cNvGrpSpPr/>
          <p:nvPr userDrawn="1"/>
        </p:nvGrpSpPr>
        <p:grpSpPr>
          <a:xfrm>
            <a:off x="8162926" y="6456383"/>
            <a:ext cx="3790506" cy="331066"/>
            <a:chOff x="8162926" y="6464851"/>
            <a:chExt cx="3790506" cy="33106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55024E-E800-759D-0935-AD9B2260286A}"/>
                </a:ext>
              </a:extLst>
            </p:cNvPr>
            <p:cNvSpPr/>
            <p:nvPr/>
          </p:nvSpPr>
          <p:spPr>
            <a:xfrm>
              <a:off x="11622365" y="6464851"/>
              <a:ext cx="331067" cy="3310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3383EA-1F1E-6882-5E9C-D80B5AE06A57}"/>
                </a:ext>
              </a:extLst>
            </p:cNvPr>
            <p:cNvSpPr txBox="1"/>
            <p:nvPr/>
          </p:nvSpPr>
          <p:spPr>
            <a:xfrm>
              <a:off x="8162926" y="6499579"/>
              <a:ext cx="3400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Copyright © 2026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230E2602-DD02-5B50-657E-F23F428A38A9}"/>
              </a:ext>
            </a:extLst>
          </p:cNvPr>
          <p:cNvSpPr/>
          <p:nvPr userDrawn="1"/>
        </p:nvSpPr>
        <p:spPr>
          <a:xfrm>
            <a:off x="11660300" y="649111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000" kern="1200" smtClean="0">
                <a:latin typeface="+mn-lt"/>
                <a:ea typeface="+mn-ea"/>
                <a:cs typeface="+mn-cs"/>
              </a:rPr>
              <a:pPr algn="ctr"/>
              <a:t>‹#›</a:t>
            </a:fld>
            <a:endParaRPr lang="id-ID" sz="10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F5E3E3-FE36-710C-9A5F-950EFD0AC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1785" y="1834366"/>
            <a:ext cx="6548431" cy="611742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92DD1D5-2631-F644-76B9-00867760E2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9601" y="3489881"/>
            <a:ext cx="5698434" cy="9292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Edit text content here</a:t>
            </a:r>
            <a:endParaRPr lang="en-IN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C80EA2-4A78-CE5F-8F0B-2321701891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9601" y="2960349"/>
            <a:ext cx="5698434" cy="52953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 b="1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Title Here</a:t>
            </a:r>
            <a:endParaRPr lang="en-IN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F2EEF5-8316-175A-84C7-75E55EB53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49601" y="5259741"/>
            <a:ext cx="5698434" cy="92921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Edit text content here</a:t>
            </a:r>
            <a:endParaRPr lang="en-IN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3A875C-0C5E-F0E8-18C3-BE2B7D648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49601" y="4730209"/>
            <a:ext cx="5698434" cy="52953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lnSpc>
                <a:spcPct val="130000"/>
              </a:lnSpc>
              <a:buFont typeface="Wingdings" panose="05000000000000000000" pitchFamily="2" charset="2"/>
              <a:buNone/>
              <a:defRPr sz="1600" b="1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Title 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683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mputer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7200A-C26A-45C3-90D0-BE97395DD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Poppins" panose="00000500000000000000" pitchFamily="2" charset="0"/>
            </a:endParaRPr>
          </a:p>
        </p:txBody>
      </p:sp>
      <p:pic>
        <p:nvPicPr>
          <p:cNvPr id="2" name="Picture Placeholder 4" descr="A group of people working on a project&#10;&#10;Description automatically generated">
            <a:extLst>
              <a:ext uri="{FF2B5EF4-FFF2-40B4-BE49-F238E27FC236}">
                <a16:creationId xmlns:a16="http://schemas.microsoft.com/office/drawing/2014/main" id="{0B5D15C2-05B2-FAAE-F4DA-36AD8FD51E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r="12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2B5529-F8F0-C702-1167-0871C63CCC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F4BCCA-84FD-FCD0-56BC-92FB5AAC538F}"/>
              </a:ext>
            </a:extLst>
          </p:cNvPr>
          <p:cNvGrpSpPr/>
          <p:nvPr userDrawn="1"/>
        </p:nvGrpSpPr>
        <p:grpSpPr>
          <a:xfrm>
            <a:off x="8162926" y="6456383"/>
            <a:ext cx="3790506" cy="331066"/>
            <a:chOff x="8162926" y="6464851"/>
            <a:chExt cx="3790506" cy="3310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BBD9DC1-5BFD-C938-4D8F-A6E4E9080FE4}"/>
                </a:ext>
              </a:extLst>
            </p:cNvPr>
            <p:cNvSpPr/>
            <p:nvPr/>
          </p:nvSpPr>
          <p:spPr>
            <a:xfrm>
              <a:off x="11622365" y="6464851"/>
              <a:ext cx="331067" cy="3310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39713D-5DFE-6A9C-759E-D0520D11635C}"/>
                </a:ext>
              </a:extLst>
            </p:cNvPr>
            <p:cNvSpPr txBox="1"/>
            <p:nvPr/>
          </p:nvSpPr>
          <p:spPr>
            <a:xfrm>
              <a:off x="8162926" y="6499579"/>
              <a:ext cx="3400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Copyright © 2026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85FED9A-16C3-9F9F-FC70-5CB31F042E75}"/>
              </a:ext>
            </a:extLst>
          </p:cNvPr>
          <p:cNvSpPr/>
          <p:nvPr userDrawn="1"/>
        </p:nvSpPr>
        <p:spPr>
          <a:xfrm>
            <a:off x="11660300" y="649111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000" kern="1200" smtClean="0">
                <a:latin typeface="+mn-lt"/>
                <a:ea typeface="+mn-ea"/>
                <a:cs typeface="+mn-cs"/>
              </a:rPr>
              <a:pPr algn="ctr"/>
              <a:t>‹#›</a:t>
            </a:fld>
            <a:endParaRPr lang="id-ID" sz="1000" kern="1200" dirty="0"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F4E670-266D-31AC-32D4-69058A2C48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752139" y="0"/>
            <a:ext cx="9216570" cy="7173051"/>
            <a:chOff x="2101597" y="594889"/>
            <a:chExt cx="4994398" cy="38860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B02D91-F0AD-4066-A6DE-21A20BA93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1597" y="594889"/>
              <a:ext cx="4994398" cy="388601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188CCF-9062-65CA-870E-E209E7DACAF7}"/>
                </a:ext>
              </a:extLst>
            </p:cNvPr>
            <p:cNvSpPr/>
            <p:nvPr/>
          </p:nvSpPr>
          <p:spPr>
            <a:xfrm>
              <a:off x="2908092" y="1313332"/>
              <a:ext cx="3310128" cy="20494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 dirty="0">
                <a:latin typeface="Lato Light"/>
              </a:endParaRPr>
            </a:p>
          </p:txBody>
        </p:sp>
      </p:grp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87B510B-E2B7-A27F-1DDC-8A5E5290AE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63848" y="1326147"/>
            <a:ext cx="6108449" cy="37830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IN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D25D1258-22D5-47A6-9B5E-6BDA57A83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9138" y="1763434"/>
            <a:ext cx="4750899" cy="61174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N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1EA3D16-3B83-440B-9948-A1DA409F6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53189" y="2493033"/>
            <a:ext cx="4736848" cy="339976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3372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mputer Right Text Whi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DF4BCCA-84FD-FCD0-56BC-92FB5AAC538F}"/>
              </a:ext>
            </a:extLst>
          </p:cNvPr>
          <p:cNvGrpSpPr/>
          <p:nvPr userDrawn="1"/>
        </p:nvGrpSpPr>
        <p:grpSpPr>
          <a:xfrm>
            <a:off x="8162926" y="6456383"/>
            <a:ext cx="3790506" cy="331066"/>
            <a:chOff x="8162926" y="6464851"/>
            <a:chExt cx="3790506" cy="3310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BBD9DC1-5BFD-C938-4D8F-A6E4E9080FE4}"/>
                </a:ext>
              </a:extLst>
            </p:cNvPr>
            <p:cNvSpPr/>
            <p:nvPr/>
          </p:nvSpPr>
          <p:spPr>
            <a:xfrm>
              <a:off x="11622365" y="6464851"/>
              <a:ext cx="331067" cy="3310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39713D-5DFE-6A9C-759E-D0520D11635C}"/>
                </a:ext>
              </a:extLst>
            </p:cNvPr>
            <p:cNvSpPr txBox="1"/>
            <p:nvPr/>
          </p:nvSpPr>
          <p:spPr>
            <a:xfrm>
              <a:off x="8162926" y="6499579"/>
              <a:ext cx="3400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Copyright © 2023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85FED9A-16C3-9F9F-FC70-5CB31F042E75}"/>
              </a:ext>
            </a:extLst>
          </p:cNvPr>
          <p:cNvSpPr/>
          <p:nvPr userDrawn="1"/>
        </p:nvSpPr>
        <p:spPr>
          <a:xfrm>
            <a:off x="11660300" y="649111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000" kern="1200" smtClean="0">
                <a:latin typeface="+mn-lt"/>
                <a:ea typeface="+mn-ea"/>
                <a:cs typeface="+mn-cs"/>
              </a:rPr>
              <a:pPr algn="ctr"/>
              <a:t>‹#›</a:t>
            </a:fld>
            <a:endParaRPr lang="id-ID" sz="1000" kern="1200" dirty="0"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F4E670-266D-31AC-32D4-69058A2C48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752139" y="0"/>
            <a:ext cx="9216570" cy="7173051"/>
            <a:chOff x="2101597" y="594889"/>
            <a:chExt cx="4994398" cy="38860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B02D91-F0AD-4066-A6DE-21A20BA93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1597" y="594889"/>
              <a:ext cx="4994398" cy="388601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188CCF-9062-65CA-870E-E209E7DACAF7}"/>
                </a:ext>
              </a:extLst>
            </p:cNvPr>
            <p:cNvSpPr/>
            <p:nvPr/>
          </p:nvSpPr>
          <p:spPr>
            <a:xfrm>
              <a:off x="2908092" y="1313332"/>
              <a:ext cx="3310128" cy="20494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 dirty="0">
                <a:latin typeface="Lato Light"/>
              </a:endParaRPr>
            </a:p>
          </p:txBody>
        </p:sp>
      </p:grp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87B510B-E2B7-A27F-1DDC-8A5E5290AE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63848" y="1326147"/>
            <a:ext cx="6108449" cy="37830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IN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D25D1258-22D5-47A6-9B5E-6BDA57A83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9138" y="1763434"/>
            <a:ext cx="4750899" cy="61174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N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1EA3D16-3B83-440B-9948-A1DA409F6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53189" y="2493033"/>
            <a:ext cx="4736848" cy="3399767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813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Vertical Imag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76607A-0744-4EDB-BFDC-8A5AB5300D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775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IN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B4DA7171-573D-97D5-ECC7-15C6F74CEC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3201" y="1236780"/>
            <a:ext cx="6548431" cy="61174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  <a:endParaRPr lang="en-IN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175E21-8D97-B978-6B00-24DE5A48BD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3334" y="2067786"/>
            <a:ext cx="5847783" cy="414289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5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75296B-44F1-EB99-4A37-2DE1C43227C0}"/>
              </a:ext>
            </a:extLst>
          </p:cNvPr>
          <p:cNvGrpSpPr/>
          <p:nvPr userDrawn="1"/>
        </p:nvGrpSpPr>
        <p:grpSpPr>
          <a:xfrm>
            <a:off x="8162926" y="6456383"/>
            <a:ext cx="3790506" cy="331066"/>
            <a:chOff x="8162926" y="6464851"/>
            <a:chExt cx="3790506" cy="33106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42F5AA7-8DA5-1CFC-C6F9-BF568D9E8899}"/>
                </a:ext>
              </a:extLst>
            </p:cNvPr>
            <p:cNvSpPr/>
            <p:nvPr/>
          </p:nvSpPr>
          <p:spPr>
            <a:xfrm>
              <a:off x="11622365" y="6464851"/>
              <a:ext cx="331067" cy="33106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4F5BAB-0336-A3D6-0A5F-2A47162565BF}"/>
                </a:ext>
              </a:extLst>
            </p:cNvPr>
            <p:cNvSpPr txBox="1"/>
            <p:nvPr/>
          </p:nvSpPr>
          <p:spPr>
            <a:xfrm>
              <a:off x="8162926" y="6499579"/>
              <a:ext cx="3400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dirty="0"/>
                <a:t>Copyright © 2026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E4B63AB-FFEB-CC3A-0673-CF1F26222BEC}"/>
              </a:ext>
            </a:extLst>
          </p:cNvPr>
          <p:cNvSpPr/>
          <p:nvPr userDrawn="1"/>
        </p:nvSpPr>
        <p:spPr>
          <a:xfrm>
            <a:off x="11660300" y="649111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ctr"/>
              <a:t>‹#›</a:t>
            </a:fld>
            <a:endParaRPr lang="id-ID" sz="1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62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60" r:id="rId2"/>
    <p:sldLayoutId id="2147483770" r:id="rId3"/>
    <p:sldLayoutId id="2147483771" r:id="rId4"/>
    <p:sldLayoutId id="2147483766" r:id="rId5"/>
    <p:sldLayoutId id="2147483768" r:id="rId6"/>
    <p:sldLayoutId id="2147483755" r:id="rId7"/>
    <p:sldLayoutId id="2147483761" r:id="rId8"/>
    <p:sldLayoutId id="2147483721" r:id="rId9"/>
    <p:sldLayoutId id="2147483743" r:id="rId10"/>
    <p:sldLayoutId id="2147483739" r:id="rId11"/>
    <p:sldLayoutId id="2147483706" r:id="rId12"/>
    <p:sldLayoutId id="2147483757" r:id="rId13"/>
    <p:sldLayoutId id="2147483756" r:id="rId14"/>
    <p:sldLayoutId id="2147483758" r:id="rId15"/>
    <p:sldLayoutId id="2147483764" r:id="rId16"/>
    <p:sldLayoutId id="2147483762" r:id="rId17"/>
    <p:sldLayoutId id="2147483763" r:id="rId18"/>
    <p:sldLayoutId id="2147483769" r:id="rId19"/>
    <p:sldLayoutId id="2147483774" r:id="rId20"/>
    <p:sldLayoutId id="2147483777" r:id="rId21"/>
    <p:sldLayoutId id="2147483779" r:id="rId22"/>
    <p:sldLayoutId id="2147483781" r:id="rId23"/>
    <p:sldLayoutId id="2147483782" r:id="rId24"/>
    <p:sldLayoutId id="2147483783" r:id="rId25"/>
    <p:sldLayoutId id="214748378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4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bin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bin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11" Type="http://schemas.openxmlformats.org/officeDocument/2006/relationships/image" Target="../media/image28.bin"/><Relationship Id="rId5" Type="http://schemas.openxmlformats.org/officeDocument/2006/relationships/image" Target="../media/image22.png"/><Relationship Id="rId15" Type="http://schemas.openxmlformats.org/officeDocument/2006/relationships/image" Target="../media/image32.bin"/><Relationship Id="rId10" Type="http://schemas.openxmlformats.org/officeDocument/2006/relationships/image" Target="../media/image27.bin"/><Relationship Id="rId4" Type="http://schemas.openxmlformats.org/officeDocument/2006/relationships/image" Target="../media/image21.png"/><Relationship Id="rId9" Type="http://schemas.openxmlformats.org/officeDocument/2006/relationships/image" Target="../media/image26.bin"/><Relationship Id="rId14" Type="http://schemas.openxmlformats.org/officeDocument/2006/relationships/image" Target="../media/image3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jpeg"/><Relationship Id="rId26" Type="http://schemas.openxmlformats.org/officeDocument/2006/relationships/image" Target="../media/image10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23" Type="http://schemas.openxmlformats.org/officeDocument/2006/relationships/image" Target="../media/image9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2.png"/><Relationship Id="rId21" Type="http://schemas.openxmlformats.org/officeDocument/2006/relationships/image" Target="../media/image79.png"/><Relationship Id="rId7" Type="http://schemas.openxmlformats.org/officeDocument/2006/relationships/image" Target="../media/image66.png"/><Relationship Id="rId12" Type="http://schemas.openxmlformats.org/officeDocument/2006/relationships/image" Target="../media/image70.jpeg"/><Relationship Id="rId17" Type="http://schemas.openxmlformats.org/officeDocument/2006/relationships/image" Target="../media/image75.png"/><Relationship Id="rId2" Type="http://schemas.openxmlformats.org/officeDocument/2006/relationships/image" Target="../media/image61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73.jpeg"/><Relationship Id="rId10" Type="http://schemas.openxmlformats.org/officeDocument/2006/relationships/image" Target="../media/image40.png"/><Relationship Id="rId19" Type="http://schemas.openxmlformats.org/officeDocument/2006/relationships/image" Target="../media/image77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Relationship Id="rId22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novu.com/" TargetMode="External"/><Relationship Id="rId3" Type="http://schemas.openxmlformats.org/officeDocument/2006/relationships/hyperlink" Target="http://www.navmd.com/" TargetMode="External"/><Relationship Id="rId7" Type="http://schemas.openxmlformats.org/officeDocument/2006/relationships/hyperlink" Target="http://www.gradientai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springbuk.com/" TargetMode="External"/><Relationship Id="rId5" Type="http://schemas.openxmlformats.org/officeDocument/2006/relationships/hyperlink" Target="http://www.acclaimhealthanalytics.com/" TargetMode="External"/><Relationship Id="rId4" Type="http://schemas.openxmlformats.org/officeDocument/2006/relationships/hyperlink" Target="http://www.alliedadvisorsgroup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9270" b="-6495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66092" y="6091232"/>
            <a:ext cx="5410200" cy="2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055B8"/>
                </a:solidFill>
                <a:effectLst/>
                <a:uLnTx/>
                <a:uFillTx/>
                <a:latin typeface="Klinic Slab 2"/>
                <a:ea typeface="Klinic Slab 2"/>
                <a:cs typeface="Klinic Slab 2"/>
                <a:sym typeface="Klinic Slab 2"/>
              </a:rPr>
              <a:t>Thursday, May 14</a:t>
            </a:r>
            <a:r>
              <a:rPr kumimoji="0" lang="en-US" sz="1733" b="1" i="0" u="none" strike="noStrike" kern="1200" cap="none" spc="0" normalizeH="0" baseline="30000" noProof="0" dirty="0">
                <a:ln>
                  <a:noFill/>
                </a:ln>
                <a:solidFill>
                  <a:srgbClr val="0055B8"/>
                </a:solidFill>
                <a:effectLst/>
                <a:uLnTx/>
                <a:uFillTx/>
                <a:latin typeface="Klinic Slab 2"/>
                <a:ea typeface="Klinic Slab 2"/>
                <a:cs typeface="Klinic Slab 2"/>
                <a:sym typeface="Klinic Slab 2"/>
              </a:rPr>
              <a:t>th</a:t>
            </a: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055B8"/>
                </a:solidFill>
                <a:effectLst/>
                <a:uLnTx/>
                <a:uFillTx/>
                <a:latin typeface="Klinic Slab 2"/>
                <a:ea typeface="Klinic Slab 2"/>
                <a:cs typeface="Klinic Slab 2"/>
                <a:sym typeface="Klinic Slab 2"/>
              </a:rPr>
              <a:t> | </a:t>
            </a:r>
            <a:r>
              <a:rPr lang="en-US" sz="1733" b="1" dirty="0">
                <a:solidFill>
                  <a:srgbClr val="0055B8"/>
                </a:solidFill>
                <a:latin typeface="Klinic Slab 2"/>
                <a:ea typeface="Klinic Slab 2"/>
                <a:cs typeface="Klinic Slab 2"/>
                <a:sym typeface="Klinic Slab 2"/>
              </a:rPr>
              <a:t>2:15</a:t>
            </a: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055B8"/>
                </a:solidFill>
                <a:effectLst/>
                <a:uLnTx/>
                <a:uFillTx/>
                <a:latin typeface="Klinic Slab 2"/>
                <a:ea typeface="Klinic Slab 2"/>
                <a:cs typeface="Klinic Slab 2"/>
                <a:sym typeface="Klinic Slab 2"/>
              </a:rPr>
              <a:t>pm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0724" y="1967061"/>
            <a:ext cx="10911135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5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55B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Considerations and Tools for Healthcare Pool Success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-19050"/>
            <a:ext cx="12192000" cy="0"/>
          </a:xfrm>
          <a:prstGeom prst="line">
            <a:avLst/>
          </a:prstGeom>
          <a:ln w="85725" cap="flat">
            <a:solidFill>
              <a:srgbClr val="4DBF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rgbClr val="0077A8"/>
          </a:solidFill>
          <a:ln w="12700">
            <a:solidFill>
              <a:srgbClr val="1C3A5E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" name="Text 1"/>
          <p:cNvSpPr/>
          <p:nvPr/>
        </p:nvSpPr>
        <p:spPr>
          <a:xfrm>
            <a:off x="341376" y="0"/>
            <a:ext cx="707136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933" b="1" dirty="0">
                <a:solidFill>
                  <a:srgbClr val="FFFFFF"/>
                </a:solidFill>
              </a:rPr>
              <a:t>Medical Plan Stress Points</a:t>
            </a:r>
            <a:endParaRPr lang="en-US" sz="2933" dirty="0"/>
          </a:p>
        </p:txBody>
      </p:sp>
      <p:sp>
        <p:nvSpPr>
          <p:cNvPr id="4" name="Text 2"/>
          <p:cNvSpPr/>
          <p:nvPr/>
        </p:nvSpPr>
        <p:spPr>
          <a:xfrm>
            <a:off x="7071360" y="0"/>
            <a:ext cx="4876800" cy="731520"/>
          </a:xfrm>
          <a:prstGeom prst="rect">
            <a:avLst/>
          </a:prstGeom>
          <a:noFill/>
          <a:ln/>
        </p:spPr>
        <p:txBody>
          <a:bodyPr wrap="square" lIns="0" tIns="0" rIns="4233" bIns="0" rtlCol="0" anchor="ctr"/>
          <a:lstStyle/>
          <a:p>
            <a:pPr algn="r"/>
            <a:r>
              <a:rPr lang="en-US" sz="1733" dirty="0">
                <a:solidFill>
                  <a:srgbClr val="FFFFFF"/>
                </a:solidFill>
              </a:rPr>
              <a:t>Medical Score</a:t>
            </a:r>
            <a:r>
              <a:rPr lang="en-US" sz="1733" dirty="0">
                <a:solidFill>
                  <a:srgbClr val="9DBAD6"/>
                </a:solidFill>
              </a:rPr>
              <a:t>  |  </a:t>
            </a:r>
            <a:r>
              <a:rPr lang="en-US" sz="1733" b="1" dirty="0">
                <a:solidFill>
                  <a:srgbClr val="C99527"/>
                </a:solidFill>
              </a:rPr>
              <a:t>81%</a:t>
            </a:r>
            <a:r>
              <a:rPr lang="en-US" sz="1733" dirty="0">
                <a:solidFill>
                  <a:srgbClr val="9DBAD6"/>
                </a:solidFill>
              </a:rPr>
              <a:t>  ·  </a:t>
            </a:r>
            <a:r>
              <a:rPr lang="en-US" sz="1733" b="1" dirty="0">
                <a:solidFill>
                  <a:srgbClr val="C99527"/>
                </a:solidFill>
              </a:rPr>
              <a:t>Grade B</a:t>
            </a:r>
            <a:endParaRPr lang="en-US" sz="1733" dirty="0"/>
          </a:p>
        </p:txBody>
      </p:sp>
      <p:sp>
        <p:nvSpPr>
          <p:cNvPr id="5" name="Shape 3"/>
          <p:cNvSpPr/>
          <p:nvPr/>
        </p:nvSpPr>
        <p:spPr>
          <a:xfrm>
            <a:off x="47767" y="792481"/>
            <a:ext cx="4219433" cy="509625"/>
          </a:xfrm>
          <a:prstGeom prst="rect">
            <a:avLst/>
          </a:prstGeom>
          <a:solidFill>
            <a:srgbClr val="1C3A5E"/>
          </a:solidFill>
          <a:ln w="6350">
            <a:solidFill>
              <a:srgbClr val="2A4D7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" name="Text 4"/>
          <p:cNvSpPr/>
          <p:nvPr/>
        </p:nvSpPr>
        <p:spPr>
          <a:xfrm>
            <a:off x="304800" y="792481"/>
            <a:ext cx="39624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dirty="0">
                <a:solidFill>
                  <a:srgbClr val="FFFFFF"/>
                </a:solidFill>
              </a:rPr>
              <a:t>KPI</a:t>
            </a:r>
            <a:endParaRPr lang="en-US" sz="1667" dirty="0"/>
          </a:p>
        </p:txBody>
      </p:sp>
      <p:sp>
        <p:nvSpPr>
          <p:cNvPr id="7" name="Shape 5"/>
          <p:cNvSpPr/>
          <p:nvPr/>
        </p:nvSpPr>
        <p:spPr>
          <a:xfrm>
            <a:off x="4267200" y="792481"/>
            <a:ext cx="1828800" cy="509625"/>
          </a:xfrm>
          <a:prstGeom prst="rect">
            <a:avLst/>
          </a:prstGeom>
          <a:solidFill>
            <a:srgbClr val="1C3A5E"/>
          </a:solidFill>
          <a:ln w="6350">
            <a:solidFill>
              <a:srgbClr val="2A4D7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" name="Text 6"/>
          <p:cNvSpPr/>
          <p:nvPr/>
        </p:nvSpPr>
        <p:spPr>
          <a:xfrm>
            <a:off x="4267200" y="792481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dirty="0">
                <a:solidFill>
                  <a:srgbClr val="FFFFFF"/>
                </a:solidFill>
              </a:rPr>
              <a:t>Your Value</a:t>
            </a:r>
            <a:endParaRPr lang="en-US" sz="1667" dirty="0"/>
          </a:p>
        </p:txBody>
      </p:sp>
      <p:sp>
        <p:nvSpPr>
          <p:cNvPr id="9" name="Shape 7"/>
          <p:cNvSpPr/>
          <p:nvPr/>
        </p:nvSpPr>
        <p:spPr>
          <a:xfrm>
            <a:off x="6096000" y="792481"/>
            <a:ext cx="1889760" cy="509625"/>
          </a:xfrm>
          <a:prstGeom prst="rect">
            <a:avLst/>
          </a:prstGeom>
          <a:solidFill>
            <a:srgbClr val="1C3A5E"/>
          </a:solidFill>
          <a:ln w="6350">
            <a:solidFill>
              <a:srgbClr val="2A4D7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0" name="Text 8"/>
          <p:cNvSpPr/>
          <p:nvPr/>
        </p:nvSpPr>
        <p:spPr>
          <a:xfrm>
            <a:off x="6096000" y="792481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dirty="0">
                <a:solidFill>
                  <a:srgbClr val="FFFFFF"/>
                </a:solidFill>
              </a:rPr>
              <a:t>Benchmark</a:t>
            </a:r>
            <a:endParaRPr lang="en-US" sz="1667" dirty="0"/>
          </a:p>
        </p:txBody>
      </p:sp>
      <p:sp>
        <p:nvSpPr>
          <p:cNvPr id="11" name="Shape 9"/>
          <p:cNvSpPr/>
          <p:nvPr/>
        </p:nvSpPr>
        <p:spPr>
          <a:xfrm>
            <a:off x="7985760" y="792481"/>
            <a:ext cx="2072640" cy="509625"/>
          </a:xfrm>
          <a:prstGeom prst="rect">
            <a:avLst/>
          </a:prstGeom>
          <a:solidFill>
            <a:srgbClr val="1C3A5E"/>
          </a:solidFill>
          <a:ln w="6350">
            <a:solidFill>
              <a:srgbClr val="2A4D7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2" name="Text 10"/>
          <p:cNvSpPr/>
          <p:nvPr/>
        </p:nvSpPr>
        <p:spPr>
          <a:xfrm>
            <a:off x="7985760" y="792481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dirty="0">
                <a:solidFill>
                  <a:srgbClr val="FFFFFF"/>
                </a:solidFill>
              </a:rPr>
              <a:t>Better When</a:t>
            </a:r>
            <a:endParaRPr lang="en-US" sz="1667" dirty="0"/>
          </a:p>
        </p:txBody>
      </p:sp>
      <p:sp>
        <p:nvSpPr>
          <p:cNvPr id="13" name="Shape 11"/>
          <p:cNvSpPr/>
          <p:nvPr/>
        </p:nvSpPr>
        <p:spPr>
          <a:xfrm>
            <a:off x="10058399" y="792481"/>
            <a:ext cx="2072639" cy="509625"/>
          </a:xfrm>
          <a:prstGeom prst="rect">
            <a:avLst/>
          </a:prstGeom>
          <a:solidFill>
            <a:srgbClr val="1C3A5E"/>
          </a:solidFill>
          <a:ln w="6350">
            <a:solidFill>
              <a:srgbClr val="2A4D7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4" name="Text 12"/>
          <p:cNvSpPr/>
          <p:nvPr/>
        </p:nvSpPr>
        <p:spPr>
          <a:xfrm>
            <a:off x="10058400" y="792481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dirty="0">
                <a:solidFill>
                  <a:srgbClr val="FFFFFF"/>
                </a:solidFill>
              </a:rPr>
              <a:t>Status</a:t>
            </a:r>
            <a:endParaRPr lang="en-US" sz="1667" dirty="0"/>
          </a:p>
        </p:txBody>
      </p:sp>
      <p:sp>
        <p:nvSpPr>
          <p:cNvPr id="15" name="Shape 13"/>
          <p:cNvSpPr/>
          <p:nvPr/>
        </p:nvSpPr>
        <p:spPr>
          <a:xfrm>
            <a:off x="47767" y="1302106"/>
            <a:ext cx="4219433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6" name="Text 14"/>
          <p:cNvSpPr/>
          <p:nvPr/>
        </p:nvSpPr>
        <p:spPr>
          <a:xfrm>
            <a:off x="451104" y="1302106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Total Medical PMPM Cost ($)</a:t>
            </a:r>
            <a:endParaRPr lang="en-US" sz="1533" dirty="0"/>
          </a:p>
        </p:txBody>
      </p:sp>
      <p:sp>
        <p:nvSpPr>
          <p:cNvPr id="17" name="Shape 15"/>
          <p:cNvSpPr/>
          <p:nvPr/>
        </p:nvSpPr>
        <p:spPr>
          <a:xfrm>
            <a:off x="4267200" y="1302106"/>
            <a:ext cx="182880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" name="Text 16"/>
          <p:cNvSpPr/>
          <p:nvPr/>
        </p:nvSpPr>
        <p:spPr>
          <a:xfrm>
            <a:off x="4267200" y="1302106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$380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6096000" y="1302106"/>
            <a:ext cx="188976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0" name="Text 18"/>
          <p:cNvSpPr/>
          <p:nvPr/>
        </p:nvSpPr>
        <p:spPr>
          <a:xfrm>
            <a:off x="6096000" y="1302106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$450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7985760" y="1302106"/>
            <a:ext cx="207264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2" name="Text 20"/>
          <p:cNvSpPr/>
          <p:nvPr/>
        </p:nvSpPr>
        <p:spPr>
          <a:xfrm>
            <a:off x="7985760" y="1302106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Lower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10058399" y="1302106"/>
            <a:ext cx="2072639" cy="509625"/>
          </a:xfrm>
          <a:prstGeom prst="rect">
            <a:avLst/>
          </a:prstGeom>
          <a:solidFill>
            <a:srgbClr val="E8F5E9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4" name="Text 22"/>
          <p:cNvSpPr/>
          <p:nvPr/>
        </p:nvSpPr>
        <p:spPr>
          <a:xfrm>
            <a:off x="10058400" y="1302106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B6B2E"/>
                </a:solidFill>
              </a:rPr>
              <a:t>GREEN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47767" y="1811732"/>
            <a:ext cx="4219433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6" name="Text 24"/>
          <p:cNvSpPr/>
          <p:nvPr/>
        </p:nvSpPr>
        <p:spPr>
          <a:xfrm>
            <a:off x="451104" y="1811732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Annual Medical Trend (%)</a:t>
            </a:r>
            <a:endParaRPr lang="en-US" sz="1533" dirty="0"/>
          </a:p>
        </p:txBody>
      </p:sp>
      <p:sp>
        <p:nvSpPr>
          <p:cNvPr id="27" name="Shape 25"/>
          <p:cNvSpPr/>
          <p:nvPr/>
        </p:nvSpPr>
        <p:spPr>
          <a:xfrm>
            <a:off x="4267200" y="1811732"/>
            <a:ext cx="182880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8" name="Text 26"/>
          <p:cNvSpPr/>
          <p:nvPr/>
        </p:nvSpPr>
        <p:spPr>
          <a:xfrm>
            <a:off x="4267200" y="1811732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7.2%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096000" y="1811732"/>
            <a:ext cx="188976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0" name="Text 28"/>
          <p:cNvSpPr/>
          <p:nvPr/>
        </p:nvSpPr>
        <p:spPr>
          <a:xfrm>
            <a:off x="6096000" y="1811732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6.0%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7985760" y="1811732"/>
            <a:ext cx="207264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2" name="Text 30"/>
          <p:cNvSpPr/>
          <p:nvPr/>
        </p:nvSpPr>
        <p:spPr>
          <a:xfrm>
            <a:off x="7985760" y="1811732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Lower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10058399" y="1811732"/>
            <a:ext cx="2072639" cy="509625"/>
          </a:xfrm>
          <a:prstGeom prst="rect">
            <a:avLst/>
          </a:prstGeom>
          <a:solidFill>
            <a:srgbClr val="FFF9C4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4" name="Text 32"/>
          <p:cNvSpPr/>
          <p:nvPr/>
        </p:nvSpPr>
        <p:spPr>
          <a:xfrm>
            <a:off x="10058400" y="1811732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7A5F00"/>
                </a:solidFill>
              </a:rPr>
              <a:t>YELLOW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47767" y="2321358"/>
            <a:ext cx="4219433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6" name="Text 34"/>
          <p:cNvSpPr/>
          <p:nvPr/>
        </p:nvSpPr>
        <p:spPr>
          <a:xfrm>
            <a:off x="451104" y="2321358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ER Visits per 1,000</a:t>
            </a:r>
            <a:endParaRPr lang="en-US" sz="1533" dirty="0"/>
          </a:p>
        </p:txBody>
      </p:sp>
      <p:sp>
        <p:nvSpPr>
          <p:cNvPr id="37" name="Shape 35"/>
          <p:cNvSpPr/>
          <p:nvPr/>
        </p:nvSpPr>
        <p:spPr>
          <a:xfrm>
            <a:off x="4267200" y="2321358"/>
            <a:ext cx="182880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8" name="Text 36"/>
          <p:cNvSpPr/>
          <p:nvPr/>
        </p:nvSpPr>
        <p:spPr>
          <a:xfrm>
            <a:off x="4267200" y="2321358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20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096000" y="2321358"/>
            <a:ext cx="188976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0" name="Text 38"/>
          <p:cNvSpPr/>
          <p:nvPr/>
        </p:nvSpPr>
        <p:spPr>
          <a:xfrm>
            <a:off x="6096000" y="2321358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21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7985760" y="2321358"/>
            <a:ext cx="207264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2" name="Text 40"/>
          <p:cNvSpPr/>
          <p:nvPr/>
        </p:nvSpPr>
        <p:spPr>
          <a:xfrm>
            <a:off x="7985760" y="2321358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Lower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10058399" y="2321358"/>
            <a:ext cx="2072639" cy="509625"/>
          </a:xfrm>
          <a:prstGeom prst="rect">
            <a:avLst/>
          </a:prstGeom>
          <a:solidFill>
            <a:srgbClr val="E8F5E9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4" name="Text 42"/>
          <p:cNvSpPr/>
          <p:nvPr/>
        </p:nvSpPr>
        <p:spPr>
          <a:xfrm>
            <a:off x="10058400" y="2321358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B6B2E"/>
                </a:solidFill>
              </a:rPr>
              <a:t>GREEN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47767" y="2830984"/>
            <a:ext cx="4219433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6" name="Text 44"/>
          <p:cNvSpPr/>
          <p:nvPr/>
        </p:nvSpPr>
        <p:spPr>
          <a:xfrm>
            <a:off x="451104" y="2830984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Inpatient Admits per 1,000</a:t>
            </a:r>
            <a:endParaRPr lang="en-US" sz="1533" dirty="0"/>
          </a:p>
        </p:txBody>
      </p:sp>
      <p:sp>
        <p:nvSpPr>
          <p:cNvPr id="47" name="Shape 45"/>
          <p:cNvSpPr/>
          <p:nvPr/>
        </p:nvSpPr>
        <p:spPr>
          <a:xfrm>
            <a:off x="4267200" y="2830984"/>
            <a:ext cx="182880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8" name="Text 46"/>
          <p:cNvSpPr/>
          <p:nvPr/>
        </p:nvSpPr>
        <p:spPr>
          <a:xfrm>
            <a:off x="4267200" y="2830984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4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096000" y="2830984"/>
            <a:ext cx="188976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0" name="Text 48"/>
          <p:cNvSpPr/>
          <p:nvPr/>
        </p:nvSpPr>
        <p:spPr>
          <a:xfrm>
            <a:off x="6096000" y="2830984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4.60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7985760" y="2830984"/>
            <a:ext cx="207264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2" name="Text 50"/>
          <p:cNvSpPr/>
          <p:nvPr/>
        </p:nvSpPr>
        <p:spPr>
          <a:xfrm>
            <a:off x="7985760" y="2830984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Lower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10058399" y="2830984"/>
            <a:ext cx="2072639" cy="509625"/>
          </a:xfrm>
          <a:prstGeom prst="rect">
            <a:avLst/>
          </a:prstGeom>
          <a:solidFill>
            <a:srgbClr val="E8F5E9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4" name="Text 52"/>
          <p:cNvSpPr/>
          <p:nvPr/>
        </p:nvSpPr>
        <p:spPr>
          <a:xfrm>
            <a:off x="10058400" y="2830984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B6B2E"/>
                </a:solidFill>
              </a:rPr>
              <a:t>GREEN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47767" y="3340609"/>
            <a:ext cx="4219433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6" name="Text 54"/>
          <p:cNvSpPr/>
          <p:nvPr/>
        </p:nvSpPr>
        <p:spPr>
          <a:xfrm>
            <a:off x="451104" y="3340609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Readmission Rate per 1,000</a:t>
            </a:r>
            <a:endParaRPr lang="en-US" sz="1533" dirty="0"/>
          </a:p>
        </p:txBody>
      </p:sp>
      <p:sp>
        <p:nvSpPr>
          <p:cNvPr id="57" name="Shape 55"/>
          <p:cNvSpPr/>
          <p:nvPr/>
        </p:nvSpPr>
        <p:spPr>
          <a:xfrm>
            <a:off x="4267200" y="3340609"/>
            <a:ext cx="182880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8" name="Text 56"/>
          <p:cNvSpPr/>
          <p:nvPr/>
        </p:nvSpPr>
        <p:spPr>
          <a:xfrm>
            <a:off x="4267200" y="3340609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1.00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6096000" y="3340609"/>
            <a:ext cx="188976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0" name="Text 58"/>
          <p:cNvSpPr/>
          <p:nvPr/>
        </p:nvSpPr>
        <p:spPr>
          <a:xfrm>
            <a:off x="6096000" y="3340609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0.60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7985760" y="3340609"/>
            <a:ext cx="207264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2" name="Text 60"/>
          <p:cNvSpPr/>
          <p:nvPr/>
        </p:nvSpPr>
        <p:spPr>
          <a:xfrm>
            <a:off x="7985760" y="3340609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Lower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10058399" y="3340609"/>
            <a:ext cx="2072639" cy="509625"/>
          </a:xfrm>
          <a:prstGeom prst="rect">
            <a:avLst/>
          </a:prstGeom>
          <a:solidFill>
            <a:srgbClr val="FFCDD2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4" name="Text 62"/>
          <p:cNvSpPr/>
          <p:nvPr/>
        </p:nvSpPr>
        <p:spPr>
          <a:xfrm>
            <a:off x="10058400" y="3340609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B71C1C"/>
                </a:solidFill>
              </a:rPr>
              <a:t>RED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47767" y="3850234"/>
            <a:ext cx="4219433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6" name="Text 64"/>
          <p:cNvSpPr/>
          <p:nvPr/>
        </p:nvSpPr>
        <p:spPr>
          <a:xfrm>
            <a:off x="451104" y="3850234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Preventive Visit Rate per 1,000</a:t>
            </a:r>
            <a:endParaRPr lang="en-US" sz="1533" dirty="0"/>
          </a:p>
        </p:txBody>
      </p:sp>
      <p:sp>
        <p:nvSpPr>
          <p:cNvPr id="67" name="Shape 65"/>
          <p:cNvSpPr/>
          <p:nvPr/>
        </p:nvSpPr>
        <p:spPr>
          <a:xfrm>
            <a:off x="4267200" y="3850234"/>
            <a:ext cx="182880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8" name="Text 66"/>
          <p:cNvSpPr/>
          <p:nvPr/>
        </p:nvSpPr>
        <p:spPr>
          <a:xfrm>
            <a:off x="4267200" y="3850234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50.40</a:t>
            </a:r>
            <a:endParaRPr lang="en-US" sz="1600" dirty="0"/>
          </a:p>
        </p:txBody>
      </p:sp>
      <p:sp>
        <p:nvSpPr>
          <p:cNvPr id="69" name="Shape 67"/>
          <p:cNvSpPr/>
          <p:nvPr/>
        </p:nvSpPr>
        <p:spPr>
          <a:xfrm>
            <a:off x="6096000" y="3850234"/>
            <a:ext cx="188976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0" name="Text 68"/>
          <p:cNvSpPr/>
          <p:nvPr/>
        </p:nvSpPr>
        <p:spPr>
          <a:xfrm>
            <a:off x="6096000" y="3850234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47</a:t>
            </a:r>
            <a:endParaRPr lang="en-US" sz="1600" dirty="0"/>
          </a:p>
        </p:txBody>
      </p:sp>
      <p:sp>
        <p:nvSpPr>
          <p:cNvPr id="71" name="Shape 69"/>
          <p:cNvSpPr/>
          <p:nvPr/>
        </p:nvSpPr>
        <p:spPr>
          <a:xfrm>
            <a:off x="7985760" y="3850234"/>
            <a:ext cx="207264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2" name="Text 70"/>
          <p:cNvSpPr/>
          <p:nvPr/>
        </p:nvSpPr>
        <p:spPr>
          <a:xfrm>
            <a:off x="7985760" y="3850234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Higher</a:t>
            </a:r>
            <a:endParaRPr lang="en-US" sz="1600" dirty="0"/>
          </a:p>
        </p:txBody>
      </p:sp>
      <p:sp>
        <p:nvSpPr>
          <p:cNvPr id="73" name="Shape 71"/>
          <p:cNvSpPr/>
          <p:nvPr/>
        </p:nvSpPr>
        <p:spPr>
          <a:xfrm>
            <a:off x="10058399" y="3850234"/>
            <a:ext cx="2072639" cy="509625"/>
          </a:xfrm>
          <a:prstGeom prst="rect">
            <a:avLst/>
          </a:prstGeom>
          <a:solidFill>
            <a:srgbClr val="E8F5E9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4" name="Text 72"/>
          <p:cNvSpPr/>
          <p:nvPr/>
        </p:nvSpPr>
        <p:spPr>
          <a:xfrm>
            <a:off x="10058400" y="3850234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B6B2E"/>
                </a:solidFill>
              </a:rPr>
              <a:t>GREEN</a:t>
            </a:r>
            <a:endParaRPr lang="en-US" sz="1600" dirty="0"/>
          </a:p>
        </p:txBody>
      </p:sp>
      <p:sp>
        <p:nvSpPr>
          <p:cNvPr id="75" name="Shape 73"/>
          <p:cNvSpPr/>
          <p:nvPr/>
        </p:nvSpPr>
        <p:spPr>
          <a:xfrm>
            <a:off x="47767" y="4359860"/>
            <a:ext cx="4219433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6" name="Text 74"/>
          <p:cNvSpPr/>
          <p:nvPr/>
        </p:nvSpPr>
        <p:spPr>
          <a:xfrm>
            <a:off x="451104" y="4359860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% In-Network Spend</a:t>
            </a:r>
            <a:endParaRPr lang="en-US" sz="1533" dirty="0"/>
          </a:p>
        </p:txBody>
      </p:sp>
      <p:sp>
        <p:nvSpPr>
          <p:cNvPr id="77" name="Shape 75"/>
          <p:cNvSpPr/>
          <p:nvPr/>
        </p:nvSpPr>
        <p:spPr>
          <a:xfrm>
            <a:off x="4267200" y="4359860"/>
            <a:ext cx="182880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8" name="Text 76"/>
          <p:cNvSpPr/>
          <p:nvPr/>
        </p:nvSpPr>
        <p:spPr>
          <a:xfrm>
            <a:off x="4267200" y="4359860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98.0%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6096000" y="4359860"/>
            <a:ext cx="188976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0" name="Text 78"/>
          <p:cNvSpPr/>
          <p:nvPr/>
        </p:nvSpPr>
        <p:spPr>
          <a:xfrm>
            <a:off x="6096000" y="4359860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90.0%</a:t>
            </a:r>
            <a:endParaRPr lang="en-US" sz="1600" dirty="0"/>
          </a:p>
        </p:txBody>
      </p:sp>
      <p:sp>
        <p:nvSpPr>
          <p:cNvPr id="81" name="Shape 79"/>
          <p:cNvSpPr/>
          <p:nvPr/>
        </p:nvSpPr>
        <p:spPr>
          <a:xfrm>
            <a:off x="7985760" y="4359860"/>
            <a:ext cx="207264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2" name="Text 80"/>
          <p:cNvSpPr/>
          <p:nvPr/>
        </p:nvSpPr>
        <p:spPr>
          <a:xfrm>
            <a:off x="7985760" y="4359860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Higher</a:t>
            </a:r>
            <a:endParaRPr lang="en-US" sz="1600" dirty="0"/>
          </a:p>
        </p:txBody>
      </p:sp>
      <p:sp>
        <p:nvSpPr>
          <p:cNvPr id="83" name="Shape 81"/>
          <p:cNvSpPr/>
          <p:nvPr/>
        </p:nvSpPr>
        <p:spPr>
          <a:xfrm>
            <a:off x="10058399" y="4359860"/>
            <a:ext cx="2072639" cy="509625"/>
          </a:xfrm>
          <a:prstGeom prst="rect">
            <a:avLst/>
          </a:prstGeom>
          <a:solidFill>
            <a:srgbClr val="E8F5E9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4" name="Text 82"/>
          <p:cNvSpPr/>
          <p:nvPr/>
        </p:nvSpPr>
        <p:spPr>
          <a:xfrm>
            <a:off x="10058400" y="4359860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B6B2E"/>
                </a:solidFill>
              </a:rPr>
              <a:t>GREEN</a:t>
            </a:r>
            <a:endParaRPr lang="en-US" sz="1600" dirty="0"/>
          </a:p>
        </p:txBody>
      </p:sp>
      <p:sp>
        <p:nvSpPr>
          <p:cNvPr id="85" name="Shape 83"/>
          <p:cNvSpPr/>
          <p:nvPr/>
        </p:nvSpPr>
        <p:spPr>
          <a:xfrm>
            <a:off x="47767" y="4869486"/>
            <a:ext cx="4219433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6" name="Text 84"/>
          <p:cNvSpPr/>
          <p:nvPr/>
        </p:nvSpPr>
        <p:spPr>
          <a:xfrm>
            <a:off x="451104" y="4869486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Avoidable ER % (if available)</a:t>
            </a:r>
            <a:endParaRPr lang="en-US" sz="1533" dirty="0"/>
          </a:p>
        </p:txBody>
      </p:sp>
      <p:sp>
        <p:nvSpPr>
          <p:cNvPr id="87" name="Shape 85"/>
          <p:cNvSpPr/>
          <p:nvPr/>
        </p:nvSpPr>
        <p:spPr>
          <a:xfrm>
            <a:off x="4267200" y="4869486"/>
            <a:ext cx="182880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8" name="Text 86"/>
          <p:cNvSpPr/>
          <p:nvPr/>
        </p:nvSpPr>
        <p:spPr>
          <a:xfrm>
            <a:off x="4267200" y="4869486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20.0%</a:t>
            </a:r>
            <a:endParaRPr lang="en-US" sz="1600" dirty="0"/>
          </a:p>
        </p:txBody>
      </p:sp>
      <p:sp>
        <p:nvSpPr>
          <p:cNvPr id="89" name="Shape 87"/>
          <p:cNvSpPr/>
          <p:nvPr/>
        </p:nvSpPr>
        <p:spPr>
          <a:xfrm>
            <a:off x="6096000" y="4869486"/>
            <a:ext cx="188976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0" name="Text 88"/>
          <p:cNvSpPr/>
          <p:nvPr/>
        </p:nvSpPr>
        <p:spPr>
          <a:xfrm>
            <a:off x="6096000" y="4869486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20.0%</a:t>
            </a:r>
            <a:endParaRPr lang="en-US" sz="1600" dirty="0"/>
          </a:p>
        </p:txBody>
      </p:sp>
      <p:sp>
        <p:nvSpPr>
          <p:cNvPr id="91" name="Shape 89"/>
          <p:cNvSpPr/>
          <p:nvPr/>
        </p:nvSpPr>
        <p:spPr>
          <a:xfrm>
            <a:off x="7985760" y="4869486"/>
            <a:ext cx="207264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2" name="Text 90"/>
          <p:cNvSpPr/>
          <p:nvPr/>
        </p:nvSpPr>
        <p:spPr>
          <a:xfrm>
            <a:off x="7985760" y="4869486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Lower</a:t>
            </a:r>
            <a:endParaRPr lang="en-US" sz="1600" dirty="0"/>
          </a:p>
        </p:txBody>
      </p:sp>
      <p:sp>
        <p:nvSpPr>
          <p:cNvPr id="93" name="Shape 91"/>
          <p:cNvSpPr/>
          <p:nvPr/>
        </p:nvSpPr>
        <p:spPr>
          <a:xfrm>
            <a:off x="10058399" y="4869486"/>
            <a:ext cx="2072639" cy="509625"/>
          </a:xfrm>
          <a:prstGeom prst="rect">
            <a:avLst/>
          </a:prstGeom>
          <a:solidFill>
            <a:srgbClr val="E8F5E9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4" name="Text 92"/>
          <p:cNvSpPr/>
          <p:nvPr/>
        </p:nvSpPr>
        <p:spPr>
          <a:xfrm>
            <a:off x="10058400" y="4869486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B6B2E"/>
                </a:solidFill>
              </a:rPr>
              <a:t>GREEN</a:t>
            </a:r>
            <a:endParaRPr lang="en-US" sz="1600" dirty="0"/>
          </a:p>
        </p:txBody>
      </p:sp>
      <p:sp>
        <p:nvSpPr>
          <p:cNvPr id="95" name="Shape 93"/>
          <p:cNvSpPr/>
          <p:nvPr/>
        </p:nvSpPr>
        <p:spPr>
          <a:xfrm>
            <a:off x="47767" y="5379112"/>
            <a:ext cx="12083271" cy="509625"/>
          </a:xfrm>
          <a:prstGeom prst="rect">
            <a:avLst/>
          </a:prstGeom>
          <a:solidFill>
            <a:srgbClr val="DDE4EF"/>
          </a:solidFill>
          <a:ln w="9525">
            <a:solidFill>
              <a:srgbClr val="B0BCD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6" name="Text 94"/>
          <p:cNvSpPr/>
          <p:nvPr/>
        </p:nvSpPr>
        <p:spPr>
          <a:xfrm>
            <a:off x="451104" y="5379112"/>
            <a:ext cx="30480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1C3A5E"/>
                </a:solidFill>
              </a:rPr>
              <a:t>Medical Score</a:t>
            </a:r>
            <a:endParaRPr lang="en-US" sz="1600" dirty="0"/>
          </a:p>
        </p:txBody>
      </p:sp>
      <p:sp>
        <p:nvSpPr>
          <p:cNvPr id="97" name="Text 95"/>
          <p:cNvSpPr/>
          <p:nvPr/>
        </p:nvSpPr>
        <p:spPr>
          <a:xfrm>
            <a:off x="4267200" y="5379112"/>
            <a:ext cx="57912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81% Grade</a:t>
            </a:r>
            <a:endParaRPr lang="en-US" sz="1600" dirty="0"/>
          </a:p>
        </p:txBody>
      </p:sp>
      <p:sp>
        <p:nvSpPr>
          <p:cNvPr id="98" name="Text 96"/>
          <p:cNvSpPr/>
          <p:nvPr/>
        </p:nvSpPr>
        <p:spPr>
          <a:xfrm>
            <a:off x="10058400" y="5379112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C99527"/>
                </a:solidFill>
              </a:rPr>
              <a:t>B</a:t>
            </a:r>
            <a:r>
              <a:rPr lang="en-US" sz="1600" b="1" dirty="0">
                <a:solidFill>
                  <a:srgbClr val="1C3A5E"/>
                </a:solidFill>
              </a:rPr>
              <a:t>  |  Status</a:t>
            </a:r>
            <a:endParaRPr lang="en-US" sz="1600" dirty="0"/>
          </a:p>
        </p:txBody>
      </p:sp>
      <p:sp>
        <p:nvSpPr>
          <p:cNvPr id="99" name="Shape 97"/>
          <p:cNvSpPr/>
          <p:nvPr/>
        </p:nvSpPr>
        <p:spPr>
          <a:xfrm>
            <a:off x="304800" y="5986272"/>
            <a:ext cx="11582400" cy="0"/>
          </a:xfrm>
          <a:prstGeom prst="line">
            <a:avLst/>
          </a:prstGeom>
          <a:noFill/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rgbClr val="0077A8"/>
          </a:solidFill>
          <a:ln w="12700">
            <a:solidFill>
              <a:srgbClr val="1C3A5E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" name="Text 1"/>
          <p:cNvSpPr/>
          <p:nvPr/>
        </p:nvSpPr>
        <p:spPr>
          <a:xfrm>
            <a:off x="341376" y="0"/>
            <a:ext cx="707136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933" b="1" dirty="0">
                <a:solidFill>
                  <a:srgbClr val="FFFFFF"/>
                </a:solidFill>
              </a:rPr>
              <a:t>Pharmacy Plan Stress Points</a:t>
            </a:r>
            <a:endParaRPr lang="en-US" sz="2933" dirty="0"/>
          </a:p>
        </p:txBody>
      </p:sp>
      <p:sp>
        <p:nvSpPr>
          <p:cNvPr id="4" name="Text 2"/>
          <p:cNvSpPr/>
          <p:nvPr/>
        </p:nvSpPr>
        <p:spPr>
          <a:xfrm>
            <a:off x="7071360" y="0"/>
            <a:ext cx="4876800" cy="731520"/>
          </a:xfrm>
          <a:prstGeom prst="rect">
            <a:avLst/>
          </a:prstGeom>
          <a:noFill/>
          <a:ln/>
        </p:spPr>
        <p:txBody>
          <a:bodyPr wrap="square" lIns="0" tIns="0" rIns="4233" bIns="0" rtlCol="0" anchor="ctr"/>
          <a:lstStyle/>
          <a:p>
            <a:pPr algn="r"/>
            <a:r>
              <a:rPr lang="en-US" sz="1733" dirty="0">
                <a:solidFill>
                  <a:srgbClr val="FFFFFF"/>
                </a:solidFill>
              </a:rPr>
              <a:t>Pharmacy Score</a:t>
            </a:r>
            <a:r>
              <a:rPr lang="en-US" sz="1733" dirty="0">
                <a:solidFill>
                  <a:srgbClr val="9DBAD6"/>
                </a:solidFill>
              </a:rPr>
              <a:t>  |  </a:t>
            </a:r>
            <a:r>
              <a:rPr lang="en-US" sz="1733" b="1" dirty="0">
                <a:solidFill>
                  <a:srgbClr val="C99527"/>
                </a:solidFill>
              </a:rPr>
              <a:t>39%</a:t>
            </a:r>
            <a:r>
              <a:rPr lang="en-US" sz="1733" dirty="0">
                <a:solidFill>
                  <a:srgbClr val="9DBAD6"/>
                </a:solidFill>
              </a:rPr>
              <a:t>  ·  </a:t>
            </a:r>
            <a:r>
              <a:rPr lang="en-US" sz="1733" b="1" dirty="0">
                <a:solidFill>
                  <a:srgbClr val="C99527"/>
                </a:solidFill>
              </a:rPr>
              <a:t>Grade D/F</a:t>
            </a:r>
            <a:endParaRPr lang="en-US" sz="1733" dirty="0"/>
          </a:p>
        </p:txBody>
      </p:sp>
      <p:sp>
        <p:nvSpPr>
          <p:cNvPr id="5" name="Shape 3"/>
          <p:cNvSpPr/>
          <p:nvPr/>
        </p:nvSpPr>
        <p:spPr>
          <a:xfrm>
            <a:off x="59421" y="792481"/>
            <a:ext cx="4207780" cy="509625"/>
          </a:xfrm>
          <a:prstGeom prst="rect">
            <a:avLst/>
          </a:prstGeom>
          <a:solidFill>
            <a:srgbClr val="1C3A5E"/>
          </a:solidFill>
          <a:ln w="6350">
            <a:solidFill>
              <a:srgbClr val="2A4D7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" name="Text 4"/>
          <p:cNvSpPr/>
          <p:nvPr/>
        </p:nvSpPr>
        <p:spPr>
          <a:xfrm>
            <a:off x="304800" y="792481"/>
            <a:ext cx="39624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dirty="0">
                <a:solidFill>
                  <a:srgbClr val="FFFFFF"/>
                </a:solidFill>
              </a:rPr>
              <a:t>KPI</a:t>
            </a:r>
            <a:endParaRPr lang="en-US" sz="1667" dirty="0"/>
          </a:p>
        </p:txBody>
      </p:sp>
      <p:sp>
        <p:nvSpPr>
          <p:cNvPr id="7" name="Shape 5"/>
          <p:cNvSpPr/>
          <p:nvPr/>
        </p:nvSpPr>
        <p:spPr>
          <a:xfrm>
            <a:off x="4267200" y="792481"/>
            <a:ext cx="1828800" cy="509625"/>
          </a:xfrm>
          <a:prstGeom prst="rect">
            <a:avLst/>
          </a:prstGeom>
          <a:solidFill>
            <a:srgbClr val="1C3A5E"/>
          </a:solidFill>
          <a:ln w="6350">
            <a:solidFill>
              <a:srgbClr val="2A4D7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" name="Text 6"/>
          <p:cNvSpPr/>
          <p:nvPr/>
        </p:nvSpPr>
        <p:spPr>
          <a:xfrm>
            <a:off x="4267200" y="792481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dirty="0">
                <a:solidFill>
                  <a:srgbClr val="FFFFFF"/>
                </a:solidFill>
              </a:rPr>
              <a:t>Your Value</a:t>
            </a:r>
            <a:endParaRPr lang="en-US" sz="1667" dirty="0"/>
          </a:p>
        </p:txBody>
      </p:sp>
      <p:sp>
        <p:nvSpPr>
          <p:cNvPr id="9" name="Shape 7"/>
          <p:cNvSpPr/>
          <p:nvPr/>
        </p:nvSpPr>
        <p:spPr>
          <a:xfrm>
            <a:off x="6096000" y="792481"/>
            <a:ext cx="1889760" cy="509625"/>
          </a:xfrm>
          <a:prstGeom prst="rect">
            <a:avLst/>
          </a:prstGeom>
          <a:solidFill>
            <a:srgbClr val="1C3A5E"/>
          </a:solidFill>
          <a:ln w="6350">
            <a:solidFill>
              <a:srgbClr val="2A4D7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0" name="Text 8"/>
          <p:cNvSpPr/>
          <p:nvPr/>
        </p:nvSpPr>
        <p:spPr>
          <a:xfrm>
            <a:off x="6096000" y="792481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dirty="0">
                <a:solidFill>
                  <a:srgbClr val="FFFFFF"/>
                </a:solidFill>
              </a:rPr>
              <a:t>Benchmark</a:t>
            </a:r>
            <a:endParaRPr lang="en-US" sz="1667" dirty="0"/>
          </a:p>
        </p:txBody>
      </p:sp>
      <p:sp>
        <p:nvSpPr>
          <p:cNvPr id="11" name="Shape 9"/>
          <p:cNvSpPr/>
          <p:nvPr/>
        </p:nvSpPr>
        <p:spPr>
          <a:xfrm>
            <a:off x="7985760" y="792481"/>
            <a:ext cx="2072640" cy="509625"/>
          </a:xfrm>
          <a:prstGeom prst="rect">
            <a:avLst/>
          </a:prstGeom>
          <a:solidFill>
            <a:srgbClr val="1C3A5E"/>
          </a:solidFill>
          <a:ln w="6350">
            <a:solidFill>
              <a:srgbClr val="2A4D7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2" name="Text 10"/>
          <p:cNvSpPr/>
          <p:nvPr/>
        </p:nvSpPr>
        <p:spPr>
          <a:xfrm>
            <a:off x="7985760" y="792481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dirty="0">
                <a:solidFill>
                  <a:srgbClr val="FFFFFF"/>
                </a:solidFill>
              </a:rPr>
              <a:t>Better When</a:t>
            </a:r>
            <a:endParaRPr lang="en-US" sz="1667" dirty="0"/>
          </a:p>
        </p:txBody>
      </p:sp>
      <p:sp>
        <p:nvSpPr>
          <p:cNvPr id="13" name="Shape 11"/>
          <p:cNvSpPr/>
          <p:nvPr/>
        </p:nvSpPr>
        <p:spPr>
          <a:xfrm>
            <a:off x="10058400" y="792481"/>
            <a:ext cx="2072640" cy="509625"/>
          </a:xfrm>
          <a:prstGeom prst="rect">
            <a:avLst/>
          </a:prstGeom>
          <a:solidFill>
            <a:srgbClr val="1C3A5E"/>
          </a:solidFill>
          <a:ln w="6350">
            <a:solidFill>
              <a:srgbClr val="2A4D7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4" name="Text 12"/>
          <p:cNvSpPr/>
          <p:nvPr/>
        </p:nvSpPr>
        <p:spPr>
          <a:xfrm>
            <a:off x="10058400" y="792481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dirty="0">
                <a:solidFill>
                  <a:srgbClr val="FFFFFF"/>
                </a:solidFill>
              </a:rPr>
              <a:t>Status</a:t>
            </a:r>
            <a:endParaRPr lang="en-US" sz="1667" dirty="0"/>
          </a:p>
        </p:txBody>
      </p:sp>
      <p:sp>
        <p:nvSpPr>
          <p:cNvPr id="15" name="Shape 13"/>
          <p:cNvSpPr/>
          <p:nvPr/>
        </p:nvSpPr>
        <p:spPr>
          <a:xfrm>
            <a:off x="59421" y="1302106"/>
            <a:ext cx="420778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6" name="Text 14"/>
          <p:cNvSpPr/>
          <p:nvPr/>
        </p:nvSpPr>
        <p:spPr>
          <a:xfrm>
            <a:off x="451104" y="1302106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Total Pharmacy PMPM Cost ($)</a:t>
            </a:r>
            <a:endParaRPr lang="en-US" sz="1533" dirty="0"/>
          </a:p>
        </p:txBody>
      </p:sp>
      <p:sp>
        <p:nvSpPr>
          <p:cNvPr id="17" name="Shape 15"/>
          <p:cNvSpPr/>
          <p:nvPr/>
        </p:nvSpPr>
        <p:spPr>
          <a:xfrm>
            <a:off x="4267200" y="1302106"/>
            <a:ext cx="182880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" name="Text 16"/>
          <p:cNvSpPr/>
          <p:nvPr/>
        </p:nvSpPr>
        <p:spPr>
          <a:xfrm>
            <a:off x="4267200" y="1302106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$151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6096000" y="1302106"/>
            <a:ext cx="188976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0" name="Text 18"/>
          <p:cNvSpPr/>
          <p:nvPr/>
        </p:nvSpPr>
        <p:spPr>
          <a:xfrm>
            <a:off x="6096000" y="1302106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$110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7985760" y="1302106"/>
            <a:ext cx="207264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2" name="Text 20"/>
          <p:cNvSpPr/>
          <p:nvPr/>
        </p:nvSpPr>
        <p:spPr>
          <a:xfrm>
            <a:off x="7985760" y="1302106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Lower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10058400" y="1302106"/>
            <a:ext cx="2072640" cy="509625"/>
          </a:xfrm>
          <a:prstGeom prst="rect">
            <a:avLst/>
          </a:prstGeom>
          <a:solidFill>
            <a:srgbClr val="FFCDD2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4" name="Text 22"/>
          <p:cNvSpPr/>
          <p:nvPr/>
        </p:nvSpPr>
        <p:spPr>
          <a:xfrm>
            <a:off x="10058400" y="1302106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B71C1C"/>
                </a:solidFill>
              </a:rPr>
              <a:t>RED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9421" y="1811732"/>
            <a:ext cx="420778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6" name="Text 24"/>
          <p:cNvSpPr/>
          <p:nvPr/>
        </p:nvSpPr>
        <p:spPr>
          <a:xfrm>
            <a:off x="451104" y="1811732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Annual Pharmacy Trend (%)</a:t>
            </a:r>
            <a:endParaRPr lang="en-US" sz="1533" dirty="0"/>
          </a:p>
        </p:txBody>
      </p:sp>
      <p:sp>
        <p:nvSpPr>
          <p:cNvPr id="27" name="Shape 25"/>
          <p:cNvSpPr/>
          <p:nvPr/>
        </p:nvSpPr>
        <p:spPr>
          <a:xfrm>
            <a:off x="4267200" y="1811732"/>
            <a:ext cx="182880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8" name="Text 26"/>
          <p:cNvSpPr/>
          <p:nvPr/>
        </p:nvSpPr>
        <p:spPr>
          <a:xfrm>
            <a:off x="4267200" y="1811732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11.0%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096000" y="1811732"/>
            <a:ext cx="188976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0" name="Text 28"/>
          <p:cNvSpPr/>
          <p:nvPr/>
        </p:nvSpPr>
        <p:spPr>
          <a:xfrm>
            <a:off x="6096000" y="1811732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8.0%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7985760" y="1811732"/>
            <a:ext cx="207264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2" name="Text 30"/>
          <p:cNvSpPr/>
          <p:nvPr/>
        </p:nvSpPr>
        <p:spPr>
          <a:xfrm>
            <a:off x="7985760" y="1811732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Lower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10058400" y="1811732"/>
            <a:ext cx="2072640" cy="509625"/>
          </a:xfrm>
          <a:prstGeom prst="rect">
            <a:avLst/>
          </a:prstGeom>
          <a:solidFill>
            <a:srgbClr val="FFCDD2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4" name="Text 32"/>
          <p:cNvSpPr/>
          <p:nvPr/>
        </p:nvSpPr>
        <p:spPr>
          <a:xfrm>
            <a:off x="10058400" y="1811732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B71C1C"/>
                </a:solidFill>
              </a:rPr>
              <a:t>RED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59421" y="2321358"/>
            <a:ext cx="420778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6" name="Text 34"/>
          <p:cNvSpPr/>
          <p:nvPr/>
        </p:nvSpPr>
        <p:spPr>
          <a:xfrm>
            <a:off x="451104" y="2321358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Generic Dispensing Rate (GDR)</a:t>
            </a:r>
            <a:endParaRPr lang="en-US" sz="1533" dirty="0"/>
          </a:p>
        </p:txBody>
      </p:sp>
      <p:sp>
        <p:nvSpPr>
          <p:cNvPr id="37" name="Shape 35"/>
          <p:cNvSpPr/>
          <p:nvPr/>
        </p:nvSpPr>
        <p:spPr>
          <a:xfrm>
            <a:off x="4267200" y="2321358"/>
            <a:ext cx="182880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8" name="Text 36"/>
          <p:cNvSpPr/>
          <p:nvPr/>
        </p:nvSpPr>
        <p:spPr>
          <a:xfrm>
            <a:off x="4267200" y="2321358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80.0%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096000" y="2321358"/>
            <a:ext cx="188976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0" name="Text 38"/>
          <p:cNvSpPr/>
          <p:nvPr/>
        </p:nvSpPr>
        <p:spPr>
          <a:xfrm>
            <a:off x="6096000" y="2321358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90.0%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7985760" y="2321358"/>
            <a:ext cx="207264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2" name="Text 40"/>
          <p:cNvSpPr/>
          <p:nvPr/>
        </p:nvSpPr>
        <p:spPr>
          <a:xfrm>
            <a:off x="7985760" y="2321358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Higher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10058400" y="2321358"/>
            <a:ext cx="2072640" cy="509625"/>
          </a:xfrm>
          <a:prstGeom prst="rect">
            <a:avLst/>
          </a:prstGeom>
          <a:solidFill>
            <a:srgbClr val="FFF9C4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4" name="Text 42"/>
          <p:cNvSpPr/>
          <p:nvPr/>
        </p:nvSpPr>
        <p:spPr>
          <a:xfrm>
            <a:off x="10058400" y="2321358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7A5F00"/>
                </a:solidFill>
              </a:rPr>
              <a:t>YELLOW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59421" y="2830984"/>
            <a:ext cx="420778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6" name="Text 44"/>
          <p:cNvSpPr/>
          <p:nvPr/>
        </p:nvSpPr>
        <p:spPr>
          <a:xfrm>
            <a:off x="451104" y="2830984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Specialty % of Rx Spend</a:t>
            </a:r>
            <a:endParaRPr lang="en-US" sz="1533" dirty="0"/>
          </a:p>
        </p:txBody>
      </p:sp>
      <p:sp>
        <p:nvSpPr>
          <p:cNvPr id="47" name="Shape 45"/>
          <p:cNvSpPr/>
          <p:nvPr/>
        </p:nvSpPr>
        <p:spPr>
          <a:xfrm>
            <a:off x="4267200" y="2830984"/>
            <a:ext cx="182880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8" name="Text 46"/>
          <p:cNvSpPr/>
          <p:nvPr/>
        </p:nvSpPr>
        <p:spPr>
          <a:xfrm>
            <a:off x="4267200" y="2830984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38.0%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096000" y="2830984"/>
            <a:ext cx="188976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0" name="Text 48"/>
          <p:cNvSpPr/>
          <p:nvPr/>
        </p:nvSpPr>
        <p:spPr>
          <a:xfrm>
            <a:off x="6096000" y="2830984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35.0%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7985760" y="2830984"/>
            <a:ext cx="207264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2" name="Text 50"/>
          <p:cNvSpPr/>
          <p:nvPr/>
        </p:nvSpPr>
        <p:spPr>
          <a:xfrm>
            <a:off x="7985760" y="2830984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Lower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10058400" y="2830984"/>
            <a:ext cx="2072640" cy="509625"/>
          </a:xfrm>
          <a:prstGeom prst="rect">
            <a:avLst/>
          </a:prstGeom>
          <a:solidFill>
            <a:srgbClr val="FFF9C4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4" name="Text 52"/>
          <p:cNvSpPr/>
          <p:nvPr/>
        </p:nvSpPr>
        <p:spPr>
          <a:xfrm>
            <a:off x="10058400" y="2830984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7A5F00"/>
                </a:solidFill>
              </a:rPr>
              <a:t>YELLOW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59421" y="3340609"/>
            <a:ext cx="420778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6" name="Text 54"/>
          <p:cNvSpPr/>
          <p:nvPr/>
        </p:nvSpPr>
        <p:spPr>
          <a:xfrm>
            <a:off x="451104" y="3340609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Brand Rate (Brand Scripts %)</a:t>
            </a:r>
            <a:endParaRPr lang="en-US" sz="1533" dirty="0"/>
          </a:p>
        </p:txBody>
      </p:sp>
      <p:sp>
        <p:nvSpPr>
          <p:cNvPr id="57" name="Shape 55"/>
          <p:cNvSpPr/>
          <p:nvPr/>
        </p:nvSpPr>
        <p:spPr>
          <a:xfrm>
            <a:off x="4267200" y="3340609"/>
            <a:ext cx="182880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8" name="Text 56"/>
          <p:cNvSpPr/>
          <p:nvPr/>
        </p:nvSpPr>
        <p:spPr>
          <a:xfrm>
            <a:off x="4267200" y="3340609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20.0%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6096000" y="3340609"/>
            <a:ext cx="188976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0" name="Text 58"/>
          <p:cNvSpPr/>
          <p:nvPr/>
        </p:nvSpPr>
        <p:spPr>
          <a:xfrm>
            <a:off x="6096000" y="3340609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10.0%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7985760" y="3340609"/>
            <a:ext cx="2072640" cy="509625"/>
          </a:xfrm>
          <a:prstGeom prst="rect">
            <a:avLst/>
          </a:prstGeom>
          <a:solidFill>
            <a:srgbClr val="FFEBEE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2" name="Text 60"/>
          <p:cNvSpPr/>
          <p:nvPr/>
        </p:nvSpPr>
        <p:spPr>
          <a:xfrm>
            <a:off x="7985760" y="3340609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Lower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10058400" y="3340609"/>
            <a:ext cx="2072640" cy="509625"/>
          </a:xfrm>
          <a:prstGeom prst="rect">
            <a:avLst/>
          </a:prstGeom>
          <a:solidFill>
            <a:srgbClr val="FFCDD2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4" name="Text 62"/>
          <p:cNvSpPr/>
          <p:nvPr/>
        </p:nvSpPr>
        <p:spPr>
          <a:xfrm>
            <a:off x="10058400" y="3340609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B71C1C"/>
                </a:solidFill>
              </a:rPr>
              <a:t>RED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59421" y="3850234"/>
            <a:ext cx="420778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6" name="Text 64"/>
          <p:cNvSpPr/>
          <p:nvPr/>
        </p:nvSpPr>
        <p:spPr>
          <a:xfrm>
            <a:off x="451104" y="3850234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Formulary Compliance %</a:t>
            </a:r>
            <a:endParaRPr lang="en-US" sz="1533" dirty="0"/>
          </a:p>
        </p:txBody>
      </p:sp>
      <p:sp>
        <p:nvSpPr>
          <p:cNvPr id="67" name="Shape 65"/>
          <p:cNvSpPr/>
          <p:nvPr/>
        </p:nvSpPr>
        <p:spPr>
          <a:xfrm>
            <a:off x="4267200" y="3850234"/>
            <a:ext cx="182880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8" name="Text 66"/>
          <p:cNvSpPr/>
          <p:nvPr/>
        </p:nvSpPr>
        <p:spPr>
          <a:xfrm>
            <a:off x="4267200" y="3850234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92.0%</a:t>
            </a:r>
            <a:endParaRPr lang="en-US" sz="1600" dirty="0"/>
          </a:p>
        </p:txBody>
      </p:sp>
      <p:sp>
        <p:nvSpPr>
          <p:cNvPr id="69" name="Shape 67"/>
          <p:cNvSpPr/>
          <p:nvPr/>
        </p:nvSpPr>
        <p:spPr>
          <a:xfrm>
            <a:off x="6096000" y="3850234"/>
            <a:ext cx="188976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0" name="Text 68"/>
          <p:cNvSpPr/>
          <p:nvPr/>
        </p:nvSpPr>
        <p:spPr>
          <a:xfrm>
            <a:off x="6096000" y="3850234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90.0%</a:t>
            </a:r>
            <a:endParaRPr lang="en-US" sz="1600" dirty="0"/>
          </a:p>
        </p:txBody>
      </p:sp>
      <p:sp>
        <p:nvSpPr>
          <p:cNvPr id="71" name="Shape 69"/>
          <p:cNvSpPr/>
          <p:nvPr/>
        </p:nvSpPr>
        <p:spPr>
          <a:xfrm>
            <a:off x="7985760" y="3850234"/>
            <a:ext cx="2072640" cy="509625"/>
          </a:xfrm>
          <a:prstGeom prst="rect">
            <a:avLst/>
          </a:prstGeom>
          <a:solidFill>
            <a:srgbClr val="F2F6FB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2" name="Text 70"/>
          <p:cNvSpPr/>
          <p:nvPr/>
        </p:nvSpPr>
        <p:spPr>
          <a:xfrm>
            <a:off x="7985760" y="3850234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Higher</a:t>
            </a:r>
            <a:endParaRPr lang="en-US" sz="1600" dirty="0"/>
          </a:p>
        </p:txBody>
      </p:sp>
      <p:sp>
        <p:nvSpPr>
          <p:cNvPr id="73" name="Shape 71"/>
          <p:cNvSpPr/>
          <p:nvPr/>
        </p:nvSpPr>
        <p:spPr>
          <a:xfrm>
            <a:off x="10058400" y="3850234"/>
            <a:ext cx="2072640" cy="509625"/>
          </a:xfrm>
          <a:prstGeom prst="rect">
            <a:avLst/>
          </a:prstGeom>
          <a:solidFill>
            <a:srgbClr val="E8F5E9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4" name="Text 72"/>
          <p:cNvSpPr/>
          <p:nvPr/>
        </p:nvSpPr>
        <p:spPr>
          <a:xfrm>
            <a:off x="10058400" y="3850234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B6B2E"/>
                </a:solidFill>
              </a:rPr>
              <a:t>GREEN</a:t>
            </a:r>
            <a:endParaRPr lang="en-US" sz="1600" dirty="0"/>
          </a:p>
        </p:txBody>
      </p:sp>
      <p:sp>
        <p:nvSpPr>
          <p:cNvPr id="75" name="Shape 73"/>
          <p:cNvSpPr/>
          <p:nvPr/>
        </p:nvSpPr>
        <p:spPr>
          <a:xfrm>
            <a:off x="59421" y="4359860"/>
            <a:ext cx="420778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6" name="Text 74"/>
          <p:cNvSpPr/>
          <p:nvPr/>
        </p:nvSpPr>
        <p:spPr>
          <a:xfrm>
            <a:off x="451104" y="4359860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Specialty via Preferred Channel %</a:t>
            </a:r>
            <a:endParaRPr lang="en-US" sz="1533" dirty="0"/>
          </a:p>
        </p:txBody>
      </p:sp>
      <p:sp>
        <p:nvSpPr>
          <p:cNvPr id="77" name="Shape 75"/>
          <p:cNvSpPr/>
          <p:nvPr/>
        </p:nvSpPr>
        <p:spPr>
          <a:xfrm>
            <a:off x="4267200" y="4359860"/>
            <a:ext cx="182880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8" name="Text 76"/>
          <p:cNvSpPr/>
          <p:nvPr/>
        </p:nvSpPr>
        <p:spPr>
          <a:xfrm>
            <a:off x="4267200" y="4359860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92.0%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6096000" y="4359860"/>
            <a:ext cx="188976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0" name="Text 78"/>
          <p:cNvSpPr/>
          <p:nvPr/>
        </p:nvSpPr>
        <p:spPr>
          <a:xfrm>
            <a:off x="6096000" y="4359860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90.0%</a:t>
            </a:r>
            <a:endParaRPr lang="en-US" sz="1600" dirty="0"/>
          </a:p>
        </p:txBody>
      </p:sp>
      <p:sp>
        <p:nvSpPr>
          <p:cNvPr id="81" name="Shape 79"/>
          <p:cNvSpPr/>
          <p:nvPr/>
        </p:nvSpPr>
        <p:spPr>
          <a:xfrm>
            <a:off x="7985760" y="4359860"/>
            <a:ext cx="2072640" cy="509625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2" name="Text 80"/>
          <p:cNvSpPr/>
          <p:nvPr/>
        </p:nvSpPr>
        <p:spPr>
          <a:xfrm>
            <a:off x="7985760" y="4359860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Higher</a:t>
            </a:r>
            <a:endParaRPr lang="en-US" sz="1600" dirty="0"/>
          </a:p>
        </p:txBody>
      </p:sp>
      <p:sp>
        <p:nvSpPr>
          <p:cNvPr id="83" name="Shape 81"/>
          <p:cNvSpPr/>
          <p:nvPr/>
        </p:nvSpPr>
        <p:spPr>
          <a:xfrm>
            <a:off x="10058400" y="4359860"/>
            <a:ext cx="2072640" cy="509625"/>
          </a:xfrm>
          <a:prstGeom prst="rect">
            <a:avLst/>
          </a:prstGeom>
          <a:solidFill>
            <a:srgbClr val="E8F5E9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4" name="Text 82"/>
          <p:cNvSpPr/>
          <p:nvPr/>
        </p:nvSpPr>
        <p:spPr>
          <a:xfrm>
            <a:off x="10058400" y="4359860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B6B2E"/>
                </a:solidFill>
              </a:rPr>
              <a:t>GREEN</a:t>
            </a:r>
            <a:endParaRPr lang="en-US" sz="1600" dirty="0"/>
          </a:p>
        </p:txBody>
      </p:sp>
      <p:sp>
        <p:nvSpPr>
          <p:cNvPr id="85" name="Shape 83"/>
          <p:cNvSpPr/>
          <p:nvPr/>
        </p:nvSpPr>
        <p:spPr>
          <a:xfrm>
            <a:off x="59421" y="4869486"/>
            <a:ext cx="420778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6" name="Text 84"/>
          <p:cNvSpPr/>
          <p:nvPr/>
        </p:nvSpPr>
        <p:spPr>
          <a:xfrm>
            <a:off x="451104" y="4869486"/>
            <a:ext cx="3816096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33" b="1" dirty="0">
                <a:solidFill>
                  <a:srgbClr val="1C3A5E"/>
                </a:solidFill>
              </a:rPr>
              <a:t>Rebate Guarantee Realization %</a:t>
            </a:r>
            <a:endParaRPr lang="en-US" sz="1533" dirty="0"/>
          </a:p>
        </p:txBody>
      </p:sp>
      <p:sp>
        <p:nvSpPr>
          <p:cNvPr id="87" name="Shape 85"/>
          <p:cNvSpPr/>
          <p:nvPr/>
        </p:nvSpPr>
        <p:spPr>
          <a:xfrm>
            <a:off x="4267200" y="4869486"/>
            <a:ext cx="182880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8" name="Text 86"/>
          <p:cNvSpPr/>
          <p:nvPr/>
        </p:nvSpPr>
        <p:spPr>
          <a:xfrm>
            <a:off x="4267200" y="4869486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85.0%</a:t>
            </a:r>
            <a:endParaRPr lang="en-US" sz="1600" dirty="0"/>
          </a:p>
        </p:txBody>
      </p:sp>
      <p:sp>
        <p:nvSpPr>
          <p:cNvPr id="89" name="Shape 87"/>
          <p:cNvSpPr/>
          <p:nvPr/>
        </p:nvSpPr>
        <p:spPr>
          <a:xfrm>
            <a:off x="6096000" y="4869486"/>
            <a:ext cx="188976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0" name="Text 88"/>
          <p:cNvSpPr/>
          <p:nvPr/>
        </p:nvSpPr>
        <p:spPr>
          <a:xfrm>
            <a:off x="6096000" y="4869486"/>
            <a:ext cx="188976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95.0%</a:t>
            </a:r>
            <a:endParaRPr lang="en-US" sz="1600" dirty="0"/>
          </a:p>
        </p:txBody>
      </p:sp>
      <p:sp>
        <p:nvSpPr>
          <p:cNvPr id="91" name="Shape 89"/>
          <p:cNvSpPr/>
          <p:nvPr/>
        </p:nvSpPr>
        <p:spPr>
          <a:xfrm>
            <a:off x="7985760" y="4869486"/>
            <a:ext cx="2072640" cy="509625"/>
          </a:xfrm>
          <a:prstGeom prst="rect">
            <a:avLst/>
          </a:prstGeom>
          <a:solidFill>
            <a:srgbClr val="FFFDE7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2" name="Text 90"/>
          <p:cNvSpPr/>
          <p:nvPr/>
        </p:nvSpPr>
        <p:spPr>
          <a:xfrm>
            <a:off x="7985760" y="4869486"/>
            <a:ext cx="207264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dirty="0">
                <a:solidFill>
                  <a:srgbClr val="6B7280"/>
                </a:solidFill>
              </a:rPr>
              <a:t>Higher</a:t>
            </a:r>
            <a:endParaRPr lang="en-US" sz="1600" dirty="0"/>
          </a:p>
        </p:txBody>
      </p:sp>
      <p:sp>
        <p:nvSpPr>
          <p:cNvPr id="93" name="Shape 91"/>
          <p:cNvSpPr/>
          <p:nvPr/>
        </p:nvSpPr>
        <p:spPr>
          <a:xfrm>
            <a:off x="10058400" y="4869486"/>
            <a:ext cx="2072640" cy="509625"/>
          </a:xfrm>
          <a:prstGeom prst="rect">
            <a:avLst/>
          </a:prstGeom>
          <a:solidFill>
            <a:srgbClr val="FFF9C4"/>
          </a:solidFill>
          <a:ln w="6350">
            <a:solidFill>
              <a:srgbClr val="D0D8E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4" name="Text 92"/>
          <p:cNvSpPr/>
          <p:nvPr/>
        </p:nvSpPr>
        <p:spPr>
          <a:xfrm>
            <a:off x="10058400" y="4869486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7A5F00"/>
                </a:solidFill>
              </a:rPr>
              <a:t>YELLOW</a:t>
            </a:r>
            <a:endParaRPr lang="en-US" sz="1600" dirty="0"/>
          </a:p>
        </p:txBody>
      </p:sp>
      <p:sp>
        <p:nvSpPr>
          <p:cNvPr id="95" name="Shape 93"/>
          <p:cNvSpPr/>
          <p:nvPr/>
        </p:nvSpPr>
        <p:spPr>
          <a:xfrm>
            <a:off x="59421" y="5379112"/>
            <a:ext cx="12071620" cy="509625"/>
          </a:xfrm>
          <a:prstGeom prst="rect">
            <a:avLst/>
          </a:prstGeom>
          <a:solidFill>
            <a:srgbClr val="DDE4EF"/>
          </a:solidFill>
          <a:ln w="9525">
            <a:solidFill>
              <a:srgbClr val="B0BCD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6" name="Text 94"/>
          <p:cNvSpPr/>
          <p:nvPr/>
        </p:nvSpPr>
        <p:spPr>
          <a:xfrm>
            <a:off x="451104" y="5379112"/>
            <a:ext cx="30480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1C3A5E"/>
                </a:solidFill>
              </a:rPr>
              <a:t>Pharmacy Score</a:t>
            </a:r>
            <a:endParaRPr lang="en-US" sz="1600" dirty="0"/>
          </a:p>
        </p:txBody>
      </p:sp>
      <p:sp>
        <p:nvSpPr>
          <p:cNvPr id="97" name="Text 95"/>
          <p:cNvSpPr/>
          <p:nvPr/>
        </p:nvSpPr>
        <p:spPr>
          <a:xfrm>
            <a:off x="4267200" y="5379112"/>
            <a:ext cx="57912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1C3A5E"/>
                </a:solidFill>
              </a:rPr>
              <a:t>39% Grade</a:t>
            </a:r>
            <a:endParaRPr lang="en-US" sz="1600" dirty="0"/>
          </a:p>
        </p:txBody>
      </p:sp>
      <p:sp>
        <p:nvSpPr>
          <p:cNvPr id="98" name="Text 96"/>
          <p:cNvSpPr/>
          <p:nvPr/>
        </p:nvSpPr>
        <p:spPr>
          <a:xfrm>
            <a:off x="10058400" y="5379112"/>
            <a:ext cx="1828800" cy="50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00" b="1" dirty="0">
                <a:solidFill>
                  <a:srgbClr val="C99527"/>
                </a:solidFill>
              </a:rPr>
              <a:t>D/F</a:t>
            </a:r>
            <a:r>
              <a:rPr lang="en-US" sz="1600" b="1" dirty="0">
                <a:solidFill>
                  <a:srgbClr val="1C3A5E"/>
                </a:solidFill>
              </a:rPr>
              <a:t>  |  Status</a:t>
            </a:r>
            <a:endParaRPr lang="en-US" sz="1600" dirty="0"/>
          </a:p>
        </p:txBody>
      </p:sp>
      <p:sp>
        <p:nvSpPr>
          <p:cNvPr id="104" name="Text 102"/>
          <p:cNvSpPr/>
          <p:nvPr/>
        </p:nvSpPr>
        <p:spPr>
          <a:xfrm>
            <a:off x="11765280" y="6083808"/>
            <a:ext cx="316992" cy="316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</a:rPr>
              <a:t>6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DE0BC-19F7-E133-298F-A04075A3D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1564BBF-921B-9135-E132-C51CFC5AF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29" y="2967146"/>
            <a:ext cx="10785185" cy="611742"/>
          </a:xfrm>
        </p:spPr>
        <p:txBody>
          <a:bodyPr/>
          <a:lstStyle/>
          <a:p>
            <a:r>
              <a:rPr lang="en-IN" sz="8000" dirty="0"/>
              <a:t>The Strategy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4826714-6828-117B-F245-86EDA381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48" y="6114569"/>
            <a:ext cx="1675829" cy="432472"/>
          </a:xfrm>
          <a:prstGeom prst="rect">
            <a:avLst/>
          </a:prstGeom>
        </p:spPr>
      </p:pic>
      <p:pic>
        <p:nvPicPr>
          <p:cNvPr id="6" name="Picture 5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F62D9B76-632A-B4B1-842A-F869E7B0E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" y="6039044"/>
            <a:ext cx="1535580" cy="5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E7A22357-44C4-6841-5085-1F54C0644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>
            <a:extLst>
              <a:ext uri="{FF2B5EF4-FFF2-40B4-BE49-F238E27FC236}">
                <a16:creationId xmlns:a16="http://schemas.microsoft.com/office/drawing/2014/main" id="{7AD080C7-CC54-BE87-7E34-6609484A2A9A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7A8"/>
          </a:solidFill>
          <a:ln w="12700">
            <a:solidFill>
              <a:srgbClr val="1B2A6B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2" name="Google Shape;72;p15">
            <a:extLst>
              <a:ext uri="{FF2B5EF4-FFF2-40B4-BE49-F238E27FC236}">
                <a16:creationId xmlns:a16="http://schemas.microsoft.com/office/drawing/2014/main" id="{1EC9EF61-BDD5-F152-54E6-4E8188532E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4842" y="75406"/>
            <a:ext cx="11360150" cy="76358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SzPts val="990"/>
            </a:pPr>
            <a:r>
              <a:rPr lang="en" sz="3760" b="1" dirty="0">
                <a:solidFill>
                  <a:schemeClr val="bg1"/>
                </a:solidFill>
              </a:rPr>
              <a:t>Information </a:t>
            </a:r>
            <a:r>
              <a:rPr lang="en" sz="3760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" sz="3760" b="1" dirty="0">
                <a:solidFill>
                  <a:schemeClr val="bg1"/>
                </a:solidFill>
              </a:rPr>
              <a:t> Insights </a:t>
            </a:r>
            <a:r>
              <a:rPr lang="en" sz="3760" b="1" dirty="0">
                <a:solidFill>
                  <a:schemeClr val="bg1"/>
                </a:solidFill>
                <a:sym typeface="Wingdings" panose="05000000000000000000" pitchFamily="2" charset="2"/>
              </a:rPr>
              <a:t> Impact</a:t>
            </a:r>
            <a:endParaRPr sz="376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66D4E-BF4A-8E57-D6E9-2898804A8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62" y="1429006"/>
            <a:ext cx="11057517" cy="37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73548-3454-4328-77F3-049368C83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D784985-A73B-51E8-D6E6-FC7B024B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5" y="2013627"/>
            <a:ext cx="10785185" cy="611742"/>
          </a:xfrm>
        </p:spPr>
        <p:txBody>
          <a:bodyPr/>
          <a:lstStyle/>
          <a:p>
            <a:r>
              <a:rPr lang="en-IN" sz="8000" dirty="0"/>
              <a:t>KPIs</a:t>
            </a:r>
            <a:br>
              <a:rPr lang="en-IN" sz="8000" dirty="0"/>
            </a:br>
            <a:r>
              <a:rPr lang="en-IN" sz="6000" dirty="0"/>
              <a:t>Key Performance Indicators</a:t>
            </a:r>
            <a:endParaRPr lang="en-IN" sz="8000" dirty="0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937CF9C-37E6-C609-9B70-B0117712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48" y="6114569"/>
            <a:ext cx="1675829" cy="432472"/>
          </a:xfrm>
          <a:prstGeom prst="rect">
            <a:avLst/>
          </a:prstGeom>
        </p:spPr>
      </p:pic>
      <p:pic>
        <p:nvPicPr>
          <p:cNvPr id="6" name="Picture 5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EAD700C7-6916-B5BC-4E12-BC3662522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" y="6039044"/>
            <a:ext cx="1535580" cy="5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8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0A3462-FCA2-72D9-39D2-2731379D4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802"/>
          <a:stretch>
            <a:fillRect/>
          </a:stretch>
        </p:blipFill>
        <p:spPr>
          <a:xfrm>
            <a:off x="495300" y="292101"/>
            <a:ext cx="953380" cy="137795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4B2C6F59-3435-6DD5-7296-C6D655099D06}"/>
              </a:ext>
            </a:extLst>
          </p:cNvPr>
          <p:cNvSpPr/>
          <p:nvPr/>
        </p:nvSpPr>
        <p:spPr>
          <a:xfrm rot="10800000">
            <a:off x="1779064" y="463550"/>
            <a:ext cx="258185" cy="5549900"/>
          </a:xfrm>
          <a:prstGeom prst="leftBrace">
            <a:avLst>
              <a:gd name="adj1" fmla="val 44642"/>
              <a:gd name="adj2" fmla="val 49214"/>
            </a:avLst>
          </a:prstGeom>
          <a:solidFill>
            <a:schemeClr val="accent3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FF686F-64AE-64E0-7ABD-A0548600B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850" y="1123098"/>
            <a:ext cx="9657070" cy="48903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040D69-81BC-3D20-7258-867C7AFA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91" r="49457"/>
          <a:stretch>
            <a:fillRect/>
          </a:stretch>
        </p:blipFill>
        <p:spPr>
          <a:xfrm>
            <a:off x="419540" y="1757871"/>
            <a:ext cx="1104900" cy="13848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521ED1-A2F6-4384-6A22-A51320AB5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728" r="25271"/>
          <a:stretch>
            <a:fillRect/>
          </a:stretch>
        </p:blipFill>
        <p:spPr>
          <a:xfrm>
            <a:off x="521140" y="3313257"/>
            <a:ext cx="901700" cy="1314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9A86E-9D72-F0C0-4ADD-3F2DE7222C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789"/>
          <a:stretch>
            <a:fillRect/>
          </a:stretch>
        </p:blipFill>
        <p:spPr>
          <a:xfrm>
            <a:off x="552890" y="4798279"/>
            <a:ext cx="838200" cy="1265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38646E-21CB-DED9-7891-2A2CA3FFBEC0}"/>
              </a:ext>
            </a:extLst>
          </p:cNvPr>
          <p:cNvSpPr txBox="1"/>
          <p:nvPr/>
        </p:nvSpPr>
        <p:spPr>
          <a:xfrm>
            <a:off x="2611295" y="292101"/>
            <a:ext cx="834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Key Performance Zones</a:t>
            </a:r>
          </a:p>
        </p:txBody>
      </p:sp>
    </p:spTree>
    <p:extLst>
      <p:ext uri="{BB962C8B-B14F-4D97-AF65-F5344CB8AC3E}">
        <p14:creationId xmlns:p14="http://schemas.microsoft.com/office/powerpoint/2010/main" val="15309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0ED20-78A7-362A-3FE4-00AA34CA8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5B4EF2-3B01-05D8-819A-D203DBFC6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43" y="2072305"/>
            <a:ext cx="10785185" cy="611742"/>
          </a:xfrm>
        </p:spPr>
        <p:txBody>
          <a:bodyPr/>
          <a:lstStyle/>
          <a:p>
            <a:r>
              <a:rPr lang="en-IN" sz="8000" dirty="0"/>
              <a:t>Data-Driven Decisions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F0C0C26-7570-3876-520D-D78915788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48" y="6114569"/>
            <a:ext cx="1675829" cy="432472"/>
          </a:xfrm>
          <a:prstGeom prst="rect">
            <a:avLst/>
          </a:prstGeom>
        </p:spPr>
      </p:pic>
      <p:pic>
        <p:nvPicPr>
          <p:cNvPr id="6" name="Picture 5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E5ADBFDB-D833-7E8F-6EE5-FE7610FCB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" y="6039044"/>
            <a:ext cx="1535580" cy="5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4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1F388-59AC-9B8F-92B9-41D61647F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025185A-1E24-7B08-FB03-F06E1C246B33}"/>
              </a:ext>
            </a:extLst>
          </p:cNvPr>
          <p:cNvSpPr/>
          <p:nvPr/>
        </p:nvSpPr>
        <p:spPr>
          <a:xfrm>
            <a:off x="0" y="-1"/>
            <a:ext cx="12192000" cy="875643"/>
          </a:xfrm>
          <a:prstGeom prst="rect">
            <a:avLst/>
          </a:prstGeom>
          <a:solidFill>
            <a:srgbClr val="0077A8"/>
          </a:solidFill>
          <a:ln w="12700">
            <a:solidFill>
              <a:srgbClr val="1B2A6B"/>
            </a:solidFill>
            <a:prstDash val="solid"/>
          </a:ln>
        </p:spPr>
        <p:txBody>
          <a:bodyPr/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1ED3B-42D8-C2A5-13DC-6881761FBA8D}"/>
              </a:ext>
            </a:extLst>
          </p:cNvPr>
          <p:cNvSpPr txBox="1"/>
          <p:nvPr/>
        </p:nvSpPr>
        <p:spPr>
          <a:xfrm>
            <a:off x="1462038" y="82993"/>
            <a:ext cx="8496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Measuring Risk &amp; Stress with Limited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A79CD-EB6A-E6A8-0540-433FDAB9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191" y="958636"/>
            <a:ext cx="9042781" cy="507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0">
            <a:extLst>
              <a:ext uri="{FF2B5EF4-FFF2-40B4-BE49-F238E27FC236}">
                <a16:creationId xmlns:a16="http://schemas.microsoft.com/office/drawing/2014/main" id="{E239BE4D-1F48-8FA3-2F16-732BC68BD288}"/>
              </a:ext>
            </a:extLst>
          </p:cNvPr>
          <p:cNvSpPr/>
          <p:nvPr/>
        </p:nvSpPr>
        <p:spPr>
          <a:xfrm>
            <a:off x="0" y="-1"/>
            <a:ext cx="12192000" cy="875643"/>
          </a:xfrm>
          <a:prstGeom prst="rect">
            <a:avLst/>
          </a:prstGeom>
          <a:solidFill>
            <a:srgbClr val="0077A8"/>
          </a:solidFill>
          <a:ln w="12700">
            <a:solidFill>
              <a:srgbClr val="1B2A6B"/>
            </a:solidFill>
            <a:prstDash val="solid"/>
          </a:ln>
        </p:spPr>
        <p:txBody>
          <a:bodyPr/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E3A958-C690-C4C3-004E-DC067FDC660F}"/>
              </a:ext>
            </a:extLst>
          </p:cNvPr>
          <p:cNvGrpSpPr/>
          <p:nvPr/>
        </p:nvGrpSpPr>
        <p:grpSpPr>
          <a:xfrm>
            <a:off x="802680" y="983084"/>
            <a:ext cx="10029701" cy="5067000"/>
            <a:chOff x="802680" y="983084"/>
            <a:chExt cx="10029701" cy="5067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EFB534A-4FFD-F007-068C-267B84F83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680" y="1189023"/>
              <a:ext cx="10029701" cy="486106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9E2C27-1ECC-71CD-AC45-434181FE5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2288" y="983084"/>
              <a:ext cx="3086313" cy="58477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70A0B0-AC74-F999-5277-72021F7B255F}"/>
              </a:ext>
            </a:extLst>
          </p:cNvPr>
          <p:cNvSpPr txBox="1"/>
          <p:nvPr/>
        </p:nvSpPr>
        <p:spPr>
          <a:xfrm>
            <a:off x="1584285" y="107441"/>
            <a:ext cx="8496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Measuring Risk &amp; Stress with Limited Data</a:t>
            </a:r>
          </a:p>
        </p:txBody>
      </p:sp>
    </p:spTree>
    <p:extLst>
      <p:ext uri="{BB962C8B-B14F-4D97-AF65-F5344CB8AC3E}">
        <p14:creationId xmlns:p14="http://schemas.microsoft.com/office/powerpoint/2010/main" val="32836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75974677-7765-2D38-43A7-E352C6B9C615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7A8"/>
          </a:solidFill>
          <a:ln w="12700">
            <a:solidFill>
              <a:srgbClr val="1B2A6B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1B9832-9302-2883-622C-2DB4885C1214}"/>
              </a:ext>
            </a:extLst>
          </p:cNvPr>
          <p:cNvGrpSpPr/>
          <p:nvPr/>
        </p:nvGrpSpPr>
        <p:grpSpPr>
          <a:xfrm>
            <a:off x="332509" y="1003891"/>
            <a:ext cx="11437335" cy="5416468"/>
            <a:chOff x="435049" y="1123799"/>
            <a:chExt cx="11058673" cy="4919716"/>
          </a:xfrm>
        </p:grpSpPr>
        <p:sp>
          <p:nvSpPr>
            <p:cNvPr id="874" name="Google Shape;874;p30"/>
            <p:cNvSpPr/>
            <p:nvPr/>
          </p:nvSpPr>
          <p:spPr>
            <a:xfrm>
              <a:off x="3183163" y="5149522"/>
              <a:ext cx="5496122" cy="483047"/>
            </a:xfrm>
            <a:prstGeom prst="rect">
              <a:avLst/>
            </a:prstGeom>
            <a:solidFill>
              <a:srgbClr val="A5D9CE">
                <a:alpha val="49550"/>
              </a:srgbClr>
            </a:solidFill>
            <a:ln>
              <a:noFill/>
            </a:ln>
          </p:spPr>
          <p:txBody>
            <a:bodyPr spcFirstLastPara="1" wrap="square" lIns="68083" tIns="68083" rIns="68083" bIns="68083" anchor="ctr" anchorCtr="0">
              <a:noAutofit/>
            </a:bodyPr>
            <a:lstStyle/>
            <a:p>
              <a:pPr marL="0" marR="0" lvl="0" indent="0" algn="l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6" name="Google Shape;876;p30"/>
            <p:cNvSpPr txBox="1"/>
            <p:nvPr/>
          </p:nvSpPr>
          <p:spPr>
            <a:xfrm>
              <a:off x="435049" y="2838224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3F414B"/>
                </a:solidFill>
                <a:effectLst/>
                <a:uLnTx/>
                <a:uFillTx/>
                <a:ea typeface="Roboto" panose="02000000000000000000" pitchFamily="2" charset="0"/>
                <a:cs typeface="Calibri"/>
                <a:sym typeface="Calibri"/>
              </a:endParaRPr>
            </a:p>
          </p:txBody>
        </p:sp>
        <p:sp>
          <p:nvSpPr>
            <p:cNvPr id="887" name="Google Shape;887;p30"/>
            <p:cNvSpPr txBox="1"/>
            <p:nvPr/>
          </p:nvSpPr>
          <p:spPr>
            <a:xfrm>
              <a:off x="4352228" y="1639504"/>
              <a:ext cx="835263" cy="299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14B"/>
                </a:buClr>
                <a:buSzPts val="2400"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8F97A6">
                      <a:lumMod val="50000"/>
                    </a:srgbClr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rPr>
                <a:t>Analytics Partner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8F97A6">
                    <a:lumMod val="50000"/>
                  </a:srgbClr>
                </a:solidFill>
                <a:effectLst/>
                <a:uLnTx/>
                <a:uFillTx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8" name="Google Shape;888;p30"/>
            <p:cNvSpPr txBox="1"/>
            <p:nvPr/>
          </p:nvSpPr>
          <p:spPr>
            <a:xfrm>
              <a:off x="5983349" y="1859063"/>
              <a:ext cx="1848018" cy="299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14B"/>
                </a:buClr>
                <a:buSzPts val="2400"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8F97A6">
                      <a:lumMod val="50000"/>
                    </a:srgbClr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rPr>
                <a:t>Healthcare Navigation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8F97A6">
                    <a:lumMod val="50000"/>
                  </a:srgbClr>
                </a:solidFill>
                <a:effectLst/>
                <a:uLnTx/>
                <a:uFillTx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9" name="Google Shape;889;p30"/>
            <p:cNvSpPr txBox="1"/>
            <p:nvPr/>
          </p:nvSpPr>
          <p:spPr>
            <a:xfrm>
              <a:off x="3408826" y="5253986"/>
              <a:ext cx="2522398" cy="1888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14B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3F414B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rPr>
                <a:t>Target members for point solutions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3F414B"/>
                </a:solidFill>
                <a:effectLst/>
                <a:uLnTx/>
                <a:uFillTx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0" name="Google Shape;890;p30"/>
            <p:cNvSpPr txBox="1"/>
            <p:nvPr/>
          </p:nvSpPr>
          <p:spPr>
            <a:xfrm>
              <a:off x="6465090" y="5244886"/>
              <a:ext cx="1973782" cy="345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14B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3F414B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rPr>
                <a:t>Navigate members to the appropriate point solutions 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91" name="Google Shape;891;p30"/>
            <p:cNvGrpSpPr/>
            <p:nvPr/>
          </p:nvGrpSpPr>
          <p:grpSpPr>
            <a:xfrm>
              <a:off x="748633" y="1572380"/>
              <a:ext cx="1180564" cy="1180564"/>
              <a:chOff x="166768" y="1162230"/>
              <a:chExt cx="1693200" cy="1693200"/>
            </a:xfrm>
          </p:grpSpPr>
          <p:sp>
            <p:nvSpPr>
              <p:cNvPr id="892" name="Google Shape;892;p30"/>
              <p:cNvSpPr/>
              <p:nvPr/>
            </p:nvSpPr>
            <p:spPr>
              <a:xfrm rot="2700000">
                <a:off x="414732" y="1410193"/>
                <a:ext cx="1197273" cy="1197273"/>
              </a:xfrm>
              <a:prstGeom prst="teardrop">
                <a:avLst>
                  <a:gd name="adj" fmla="val 100000"/>
                </a:avLst>
              </a:prstGeom>
              <a:solidFill>
                <a:srgbClr val="FFB327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083" tIns="34032" rIns="68083" bIns="34032" anchor="ctr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800"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Roboto" panose="02000000000000000000" pitchFamily="2" charset="0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30"/>
              <p:cNvSpPr/>
              <p:nvPr/>
            </p:nvSpPr>
            <p:spPr>
              <a:xfrm>
                <a:off x="548407" y="1557241"/>
                <a:ext cx="908100" cy="908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083" tIns="34032" rIns="68083" bIns="34032" anchor="ctr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800"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Roboto" panose="02000000000000000000" pitchFamily="2" charset="0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30"/>
              <p:cNvSpPr txBox="1"/>
              <p:nvPr/>
            </p:nvSpPr>
            <p:spPr>
              <a:xfrm>
                <a:off x="617742" y="1798972"/>
                <a:ext cx="788400" cy="50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414B"/>
                  </a:buClr>
                  <a:buSzPts val="1400"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F414B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Plan</a:t>
                </a:r>
              </a:p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414B"/>
                  </a:buClr>
                  <a:buSzPts val="1400"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F414B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Data </a:t>
                </a:r>
                <a:endParaRPr kumimoji="0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895" name="Google Shape;895;p30"/>
            <p:cNvSpPr txBox="1"/>
            <p:nvPr/>
          </p:nvSpPr>
          <p:spPr>
            <a:xfrm>
              <a:off x="706881" y="1231704"/>
              <a:ext cx="1262076" cy="299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14B"/>
                </a:buClr>
                <a:buSzPts val="2400"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8F97A6">
                      <a:lumMod val="50000"/>
                    </a:srgbClr>
                  </a:solidFill>
                  <a:ea typeface="Roboto"/>
                  <a:cs typeface="Roboto"/>
                  <a:sym typeface="Roboto"/>
                </a:rPr>
                <a:t>Source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8F97A6">
                    <a:lumMod val="50000"/>
                  </a:srgbClr>
                </a:solidFill>
                <a:effectLst/>
                <a:uLnTx/>
                <a:uFillTx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96" name="Google Shape;896;p30"/>
            <p:cNvGrpSpPr/>
            <p:nvPr/>
          </p:nvGrpSpPr>
          <p:grpSpPr>
            <a:xfrm rot="20098727">
              <a:off x="775848" y="2609398"/>
              <a:ext cx="1046599" cy="1046599"/>
              <a:chOff x="262765" y="1258198"/>
              <a:chExt cx="1501200" cy="1501200"/>
            </a:xfrm>
          </p:grpSpPr>
          <p:sp>
            <p:nvSpPr>
              <p:cNvPr id="897" name="Google Shape;897;p30"/>
              <p:cNvSpPr/>
              <p:nvPr/>
            </p:nvSpPr>
            <p:spPr>
              <a:xfrm rot="4352746">
                <a:off x="414753" y="1410186"/>
                <a:ext cx="1197224" cy="1197224"/>
              </a:xfrm>
              <a:prstGeom prst="teardrop">
                <a:avLst>
                  <a:gd name="adj" fmla="val 100000"/>
                </a:avLst>
              </a:prstGeom>
              <a:solidFill>
                <a:srgbClr val="3EB39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083" tIns="34032" rIns="68083" bIns="34032" anchor="ctr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800"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Roboto" panose="02000000000000000000" pitchFamily="2" charset="0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30"/>
              <p:cNvSpPr/>
              <p:nvPr/>
            </p:nvSpPr>
            <p:spPr>
              <a:xfrm>
                <a:off x="559223" y="1536623"/>
                <a:ext cx="908100" cy="908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083" tIns="34032" rIns="68083" bIns="34032" anchor="ctr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800"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Roboto" panose="02000000000000000000" pitchFamily="2" charset="0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30"/>
              <p:cNvSpPr txBox="1"/>
              <p:nvPr/>
            </p:nvSpPr>
            <p:spPr>
              <a:xfrm rot="1500856">
                <a:off x="584592" y="1813188"/>
                <a:ext cx="788234" cy="500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414B"/>
                  </a:buClr>
                  <a:buSzPts val="1400"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F414B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Employer Data </a:t>
                </a:r>
                <a:endParaRPr kumimoji="0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00" name="Google Shape;900;p30"/>
            <p:cNvGrpSpPr/>
            <p:nvPr/>
          </p:nvGrpSpPr>
          <p:grpSpPr>
            <a:xfrm>
              <a:off x="714452" y="3533321"/>
              <a:ext cx="1180564" cy="1180564"/>
              <a:chOff x="166768" y="1162230"/>
              <a:chExt cx="1693200" cy="1693200"/>
            </a:xfrm>
          </p:grpSpPr>
          <p:sp>
            <p:nvSpPr>
              <p:cNvPr id="901" name="Google Shape;901;p30"/>
              <p:cNvSpPr/>
              <p:nvPr/>
            </p:nvSpPr>
            <p:spPr>
              <a:xfrm rot="2700000">
                <a:off x="414732" y="1410193"/>
                <a:ext cx="1197273" cy="1197273"/>
              </a:xfrm>
              <a:prstGeom prst="teardrop">
                <a:avLst>
                  <a:gd name="adj" fmla="val 100000"/>
                </a:avLst>
              </a:prstGeom>
              <a:solidFill>
                <a:srgbClr val="5D70B5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083" tIns="34032" rIns="68083" bIns="34032" anchor="ctr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800"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Roboto" panose="02000000000000000000" pitchFamily="2" charset="0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30"/>
              <p:cNvSpPr/>
              <p:nvPr/>
            </p:nvSpPr>
            <p:spPr>
              <a:xfrm>
                <a:off x="559223" y="1536623"/>
                <a:ext cx="908100" cy="908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083" tIns="34032" rIns="68083" bIns="34032" anchor="ctr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800"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Roboto" panose="02000000000000000000" pitchFamily="2" charset="0"/>
                  <a:cs typeface="Calibri"/>
                  <a:sym typeface="Calibri"/>
                </a:endParaRPr>
              </a:p>
            </p:txBody>
          </p:sp>
          <p:sp>
            <p:nvSpPr>
              <p:cNvPr id="903" name="Google Shape;903;p30"/>
              <p:cNvSpPr txBox="1"/>
              <p:nvPr/>
            </p:nvSpPr>
            <p:spPr>
              <a:xfrm>
                <a:off x="617742" y="1789149"/>
                <a:ext cx="788400" cy="50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414B"/>
                  </a:buClr>
                  <a:buSzPts val="1400"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F414B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Enriched</a:t>
                </a:r>
              </a:p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414B"/>
                  </a:buClr>
                  <a:buSzPts val="1400"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F414B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Data </a:t>
                </a:r>
                <a:endParaRPr kumimoji="0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04" name="Google Shape;904;p30"/>
            <p:cNvGrpSpPr/>
            <p:nvPr/>
          </p:nvGrpSpPr>
          <p:grpSpPr>
            <a:xfrm>
              <a:off x="2422739" y="1775757"/>
              <a:ext cx="709407" cy="2792535"/>
              <a:chOff x="1946006" y="1401777"/>
              <a:chExt cx="896884" cy="3530527"/>
            </a:xfrm>
          </p:grpSpPr>
          <p:sp>
            <p:nvSpPr>
              <p:cNvPr id="905" name="Google Shape;905;p30"/>
              <p:cNvSpPr/>
              <p:nvPr/>
            </p:nvSpPr>
            <p:spPr>
              <a:xfrm>
                <a:off x="1947090" y="1401777"/>
                <a:ext cx="895800" cy="17676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5D70B5"/>
              </a:solidFill>
              <a:ln>
                <a:noFill/>
              </a:ln>
            </p:spPr>
            <p:txBody>
              <a:bodyPr spcFirstLastPara="1" wrap="square" lIns="68083" tIns="34032" rIns="68083" bIns="34032" anchor="ctr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0"/>
              <p:cNvSpPr/>
              <p:nvPr/>
            </p:nvSpPr>
            <p:spPr>
              <a:xfrm rot="10800000">
                <a:off x="1946006" y="3164704"/>
                <a:ext cx="895800" cy="17676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B5D2E8"/>
              </a:solidFill>
              <a:ln>
                <a:noFill/>
              </a:ln>
            </p:spPr>
            <p:txBody>
              <a:bodyPr spcFirstLastPara="1" wrap="square" lIns="68083" tIns="34032" rIns="68083" bIns="34032" anchor="ctr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7" name="Google Shape;907;p30"/>
            <p:cNvSpPr txBox="1"/>
            <p:nvPr/>
          </p:nvSpPr>
          <p:spPr>
            <a:xfrm>
              <a:off x="2422923" y="2331924"/>
              <a:ext cx="709499" cy="299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14B"/>
                </a:buClr>
                <a:buSzPts val="2400"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rPr>
                <a:t>TPA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8" name="Google Shape;908;p30"/>
            <p:cNvSpPr txBox="1"/>
            <p:nvPr/>
          </p:nvSpPr>
          <p:spPr>
            <a:xfrm>
              <a:off x="2422923" y="3729091"/>
              <a:ext cx="709499" cy="299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14B"/>
                </a:buClr>
                <a:buSzPts val="2400"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3F414B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rPr>
                <a:t>PBM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9" name="Google Shape;909;p30"/>
            <p:cNvSpPr txBox="1"/>
            <p:nvPr/>
          </p:nvSpPr>
          <p:spPr>
            <a:xfrm rot="5400000">
              <a:off x="4603661" y="4384360"/>
              <a:ext cx="589667" cy="210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3EB39F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Diabetes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0"/>
            <p:cNvSpPr txBox="1"/>
            <p:nvPr/>
          </p:nvSpPr>
          <p:spPr>
            <a:xfrm rot="5400000">
              <a:off x="4296167" y="4651433"/>
              <a:ext cx="589667" cy="210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8F97A6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G. I. 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0"/>
            <p:cNvSpPr txBox="1"/>
            <p:nvPr/>
          </p:nvSpPr>
          <p:spPr>
            <a:xfrm rot="5400000">
              <a:off x="4426899" y="4578649"/>
              <a:ext cx="589667" cy="210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97798D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MSK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12" name="Google Shape;912;p30"/>
            <p:cNvGrpSpPr/>
            <p:nvPr/>
          </p:nvGrpSpPr>
          <p:grpSpPr>
            <a:xfrm>
              <a:off x="4616842" y="4565444"/>
              <a:ext cx="2495604" cy="510176"/>
              <a:chOff x="3614995" y="3720106"/>
              <a:chExt cx="3315600" cy="1557600"/>
            </a:xfrm>
          </p:grpSpPr>
          <p:cxnSp>
            <p:nvCxnSpPr>
              <p:cNvPr id="913" name="Google Shape;913;p30"/>
              <p:cNvCxnSpPr/>
              <p:nvPr/>
            </p:nvCxnSpPr>
            <p:spPr>
              <a:xfrm>
                <a:off x="3614995" y="4229971"/>
                <a:ext cx="3315600" cy="1047600"/>
              </a:xfrm>
              <a:prstGeom prst="bentConnector3">
                <a:avLst>
                  <a:gd name="adj1" fmla="val 207"/>
                </a:avLst>
              </a:prstGeom>
              <a:noFill/>
              <a:ln w="28575" cap="flat" cmpd="sng">
                <a:solidFill>
                  <a:srgbClr val="38507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14" name="Google Shape;914;p30"/>
              <p:cNvCxnSpPr/>
              <p:nvPr/>
            </p:nvCxnSpPr>
            <p:spPr>
              <a:xfrm>
                <a:off x="6921990" y="3720106"/>
                <a:ext cx="0" cy="1557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385079"/>
                </a:solidFill>
                <a:prstDash val="solid"/>
                <a:round/>
                <a:headEnd type="triangle" w="sm" len="sm"/>
                <a:tailEnd type="none" w="sm" len="sm"/>
              </a:ln>
            </p:spPr>
          </p:cxnSp>
        </p:grpSp>
        <p:cxnSp>
          <p:nvCxnSpPr>
            <p:cNvPr id="915" name="Google Shape;915;p30"/>
            <p:cNvCxnSpPr/>
            <p:nvPr/>
          </p:nvCxnSpPr>
          <p:spPr>
            <a:xfrm rot="10800000">
              <a:off x="4772090" y="4709015"/>
              <a:ext cx="2237174" cy="298512"/>
            </a:xfrm>
            <a:prstGeom prst="bentConnector2">
              <a:avLst/>
            </a:prstGeom>
            <a:noFill/>
            <a:ln w="28575" cap="flat" cmpd="sng">
              <a:solidFill>
                <a:srgbClr val="5D70B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6" name="Google Shape;916;p30"/>
            <p:cNvCxnSpPr/>
            <p:nvPr/>
          </p:nvCxnSpPr>
          <p:spPr>
            <a:xfrm>
              <a:off x="6996237" y="4335620"/>
              <a:ext cx="0" cy="663227"/>
            </a:xfrm>
            <a:prstGeom prst="straightConnector1">
              <a:avLst/>
            </a:prstGeom>
            <a:noFill/>
            <a:ln w="28575" cap="flat" cmpd="sng">
              <a:solidFill>
                <a:srgbClr val="5D70B5"/>
              </a:solidFill>
              <a:prstDash val="solid"/>
              <a:round/>
              <a:headEnd type="triangle" w="sm" len="sm"/>
              <a:tailEnd type="none" w="sm" len="sm"/>
            </a:ln>
          </p:spPr>
        </p:cxnSp>
        <p:sp>
          <p:nvSpPr>
            <p:cNvPr id="924" name="Google Shape;924;p30"/>
            <p:cNvSpPr txBox="1"/>
            <p:nvPr/>
          </p:nvSpPr>
          <p:spPr>
            <a:xfrm>
              <a:off x="3951860" y="5775614"/>
              <a:ext cx="3958728" cy="267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14B"/>
                </a:buClr>
                <a:buSzPts val="1600"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3F414B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rPr>
                <a:t>Point Solution provides data on engaged members to validate ROI.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3F414B"/>
                </a:solidFill>
                <a:effectLst/>
                <a:uLnTx/>
                <a:uFillTx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877" name="Google Shape;877;p30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90596" y="2871798"/>
              <a:ext cx="1438930" cy="362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8" name="Google Shape;878;p30" descr="A picture containing text, clipar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001057" y="3420197"/>
              <a:ext cx="1371540" cy="34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9" name="Google Shape;879;p30" descr="A picture containing shap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t="5535"/>
            <a:stretch/>
          </p:blipFill>
          <p:spPr>
            <a:xfrm>
              <a:off x="10194053" y="2073238"/>
              <a:ext cx="985566" cy="688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1" name="Google Shape;921;p30" descr="Logo, company name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990595" y="4025941"/>
              <a:ext cx="1438930" cy="38044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56B48AE-6782-E963-BB28-6681CD576EF0}"/>
                </a:ext>
              </a:extLst>
            </p:cNvPr>
            <p:cNvGrpSpPr/>
            <p:nvPr/>
          </p:nvGrpSpPr>
          <p:grpSpPr>
            <a:xfrm>
              <a:off x="8243149" y="1768992"/>
              <a:ext cx="1705644" cy="3100206"/>
              <a:chOff x="11069219" y="2375421"/>
              <a:chExt cx="2290404" cy="4163076"/>
            </a:xfrm>
          </p:grpSpPr>
          <p:cxnSp>
            <p:nvCxnSpPr>
              <p:cNvPr id="881" name="Google Shape;881;p30"/>
              <p:cNvCxnSpPr/>
              <p:nvPr/>
            </p:nvCxnSpPr>
            <p:spPr>
              <a:xfrm rot="10800000" flipH="1">
                <a:off x="11069219" y="2375421"/>
                <a:ext cx="2290404" cy="1941172"/>
              </a:xfrm>
              <a:prstGeom prst="straightConnector1">
                <a:avLst/>
              </a:prstGeom>
              <a:noFill/>
              <a:ln w="28575" cap="flat" cmpd="sng">
                <a:solidFill>
                  <a:srgbClr val="38507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882" name="Google Shape;882;p30"/>
              <p:cNvCxnSpPr/>
              <p:nvPr/>
            </p:nvCxnSpPr>
            <p:spPr>
              <a:xfrm rot="10800000" flipH="1">
                <a:off x="11075056" y="3396868"/>
                <a:ext cx="2179198" cy="910681"/>
              </a:xfrm>
              <a:prstGeom prst="straightConnector1">
                <a:avLst/>
              </a:prstGeom>
              <a:noFill/>
              <a:ln w="28575" cap="flat" cmpd="sng">
                <a:solidFill>
                  <a:srgbClr val="3EB39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883" name="Google Shape;883;p30"/>
              <p:cNvCxnSpPr/>
              <p:nvPr/>
            </p:nvCxnSpPr>
            <p:spPr>
              <a:xfrm rot="10800000" flipH="1">
                <a:off x="11075056" y="4067611"/>
                <a:ext cx="2084880" cy="239938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D70B5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884" name="Google Shape;884;p30"/>
              <p:cNvCxnSpPr/>
              <p:nvPr/>
            </p:nvCxnSpPr>
            <p:spPr>
              <a:xfrm>
                <a:off x="11075056" y="4307549"/>
                <a:ext cx="2084880" cy="427937"/>
              </a:xfrm>
              <a:prstGeom prst="straightConnector1">
                <a:avLst/>
              </a:prstGeom>
              <a:noFill/>
              <a:ln w="28575" cap="flat" cmpd="sng">
                <a:solidFill>
                  <a:srgbClr val="38507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885" name="Google Shape;885;p30"/>
              <p:cNvCxnSpPr/>
              <p:nvPr/>
            </p:nvCxnSpPr>
            <p:spPr>
              <a:xfrm>
                <a:off x="11075056" y="4303370"/>
                <a:ext cx="2098900" cy="1305161"/>
              </a:xfrm>
              <a:prstGeom prst="straightConnector1">
                <a:avLst/>
              </a:prstGeom>
              <a:noFill/>
              <a:ln w="28575" cap="flat" cmpd="sng">
                <a:solidFill>
                  <a:srgbClr val="3EB39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886" name="Google Shape;886;p30"/>
              <p:cNvCxnSpPr/>
              <p:nvPr/>
            </p:nvCxnSpPr>
            <p:spPr>
              <a:xfrm>
                <a:off x="11074952" y="4303536"/>
                <a:ext cx="2098900" cy="2234961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D70B5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917" name="Google Shape;917;p30"/>
              <p:cNvSpPr txBox="1"/>
              <p:nvPr/>
            </p:nvSpPr>
            <p:spPr>
              <a:xfrm rot="569786">
                <a:off x="12014044" y="4370105"/>
                <a:ext cx="791845" cy="2820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Diabetes</a:t>
                </a: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18" name="Google Shape;918;p30"/>
              <p:cNvSpPr txBox="1"/>
              <p:nvPr/>
            </p:nvSpPr>
            <p:spPr>
              <a:xfrm rot="21116890">
                <a:off x="12029241" y="3934831"/>
                <a:ext cx="791666" cy="2819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MSK</a:t>
                </a: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19" name="Google Shape;919;p30"/>
              <p:cNvSpPr txBox="1"/>
              <p:nvPr/>
            </p:nvSpPr>
            <p:spPr>
              <a:xfrm rot="19182370">
                <a:off x="11285647" y="3062837"/>
                <a:ext cx="1857545" cy="1669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Federal &amp; State Programs</a:t>
                </a:r>
                <a:endParaRPr kumimoji="0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20" name="Google Shape;920;p30"/>
              <p:cNvSpPr txBox="1"/>
              <p:nvPr/>
            </p:nvSpPr>
            <p:spPr>
              <a:xfrm rot="20092243">
                <a:off x="11620337" y="3527323"/>
                <a:ext cx="1609488" cy="3488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Direct Primary Care</a:t>
                </a: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22" name="Google Shape;922;p30"/>
              <p:cNvSpPr txBox="1"/>
              <p:nvPr/>
            </p:nvSpPr>
            <p:spPr>
              <a:xfrm rot="1788297">
                <a:off x="11853917" y="4787552"/>
                <a:ext cx="791721" cy="282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Imaging</a:t>
                </a: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23" name="Google Shape;923;p30"/>
              <p:cNvSpPr txBox="1"/>
              <p:nvPr/>
            </p:nvSpPr>
            <p:spPr>
              <a:xfrm rot="2888891">
                <a:off x="11562089" y="5002538"/>
                <a:ext cx="791823" cy="281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Cancer</a:t>
                </a: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925" name="Google Shape;925;p3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018250" y="4702371"/>
              <a:ext cx="1475472" cy="3004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8" name="Google Shape;928;p30"/>
            <p:cNvGrpSpPr/>
            <p:nvPr/>
          </p:nvGrpSpPr>
          <p:grpSpPr>
            <a:xfrm>
              <a:off x="4883279" y="4559477"/>
              <a:ext cx="1990242" cy="394737"/>
              <a:chOff x="3614995" y="3745655"/>
              <a:chExt cx="3315600" cy="1557600"/>
            </a:xfrm>
          </p:grpSpPr>
          <p:cxnSp>
            <p:nvCxnSpPr>
              <p:cNvPr id="929" name="Google Shape;929;p30"/>
              <p:cNvCxnSpPr/>
              <p:nvPr/>
            </p:nvCxnSpPr>
            <p:spPr>
              <a:xfrm>
                <a:off x="3614995" y="4229971"/>
                <a:ext cx="3315600" cy="1047600"/>
              </a:xfrm>
              <a:prstGeom prst="bentConnector3">
                <a:avLst>
                  <a:gd name="adj1" fmla="val -115"/>
                </a:avLst>
              </a:prstGeom>
              <a:noFill/>
              <a:ln w="28575" cap="flat" cmpd="sng">
                <a:solidFill>
                  <a:srgbClr val="3EB39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30" name="Google Shape;930;p30"/>
              <p:cNvCxnSpPr/>
              <p:nvPr/>
            </p:nvCxnSpPr>
            <p:spPr>
              <a:xfrm>
                <a:off x="6930595" y="3745655"/>
                <a:ext cx="0" cy="1557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3EB39F"/>
                </a:solidFill>
                <a:prstDash val="solid"/>
                <a:round/>
                <a:headEnd type="triangle" w="sm" len="sm"/>
                <a:tailEnd type="none" w="sm" len="sm"/>
              </a:ln>
            </p:spPr>
          </p:cxnSp>
        </p:grpSp>
        <p:sp>
          <p:nvSpPr>
            <p:cNvPr id="931" name="Google Shape;931;p30"/>
            <p:cNvSpPr txBox="1"/>
            <p:nvPr/>
          </p:nvSpPr>
          <p:spPr>
            <a:xfrm>
              <a:off x="2262159" y="1242721"/>
              <a:ext cx="1027942" cy="426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035" tIns="19008" rIns="38035" bIns="19008" anchor="t" anchorCtr="0">
              <a:spAutoFit/>
            </a:bodyPr>
            <a:lstStyle/>
            <a:p>
              <a:pPr marL="0" marR="0" lvl="0" indent="0" algn="ctr" defTabSz="680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8F97A6">
                      <a:lumMod val="50000"/>
                    </a:srgbClr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rPr>
                <a:t>Unified Record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8F97A6">
                    <a:lumMod val="50000"/>
                  </a:srgbClr>
                </a:solidFill>
                <a:effectLst/>
                <a:uLnTx/>
                <a:uFillTx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932" name="Google Shape;932;p30"/>
            <p:cNvGrpSpPr/>
            <p:nvPr/>
          </p:nvGrpSpPr>
          <p:grpSpPr>
            <a:xfrm>
              <a:off x="3772551" y="1123799"/>
              <a:ext cx="5407351" cy="453795"/>
              <a:chOff x="5160191" y="2574625"/>
              <a:chExt cx="7439730" cy="707864"/>
            </a:xfrm>
          </p:grpSpPr>
          <p:sp>
            <p:nvSpPr>
              <p:cNvPr id="933" name="Google Shape;933;p30"/>
              <p:cNvSpPr/>
              <p:nvPr/>
            </p:nvSpPr>
            <p:spPr>
              <a:xfrm flipH="1">
                <a:off x="5160191" y="2664311"/>
                <a:ext cx="7439730" cy="50190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68083" tIns="34032" rIns="68083" bIns="34032" anchor="b" anchorCtr="0">
                <a:no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2000"/>
                  <a:buFontTx/>
                  <a:buNone/>
                  <a:tabLst/>
                  <a:defRPr/>
                </a:pPr>
                <a:endParaRPr kumimoji="0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ea typeface="Roboto" panose="02000000000000000000" pitchFamily="2" charset="0"/>
                  <a:cs typeface="Avenir"/>
                  <a:sym typeface="Avenir"/>
                </a:endParaRPr>
              </a:p>
            </p:txBody>
          </p:sp>
          <p:sp>
            <p:nvSpPr>
              <p:cNvPr id="934" name="Google Shape;934;p30"/>
              <p:cNvSpPr txBox="1"/>
              <p:nvPr/>
            </p:nvSpPr>
            <p:spPr>
              <a:xfrm>
                <a:off x="5743741" y="2574625"/>
                <a:ext cx="5836630" cy="7078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083" tIns="34032" rIns="68083" bIns="34032" anchor="ctr" anchorCtr="0">
                <a:spAutoFit/>
              </a:bodyPr>
              <a:lstStyle/>
              <a:p>
                <a:pPr marL="0" marR="0" lvl="0" indent="0" algn="ctr" defTabSz="680954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7F7F"/>
                  </a:buClr>
                  <a:buSzPts val="18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ea typeface="Roboto"/>
                    <a:cs typeface="Roboto"/>
                    <a:sym typeface="Roboto"/>
                  </a:rPr>
                  <a:t>Plan Gap Analysis</a:t>
                </a:r>
                <a:endPara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939" name="Google Shape;939;p3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153059" y="2345846"/>
              <a:ext cx="1705644" cy="17568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0" name="Google Shape;940;p30"/>
            <p:cNvGrpSpPr/>
            <p:nvPr/>
          </p:nvGrpSpPr>
          <p:grpSpPr>
            <a:xfrm rot="10800000" flipH="1">
              <a:off x="3135875" y="2162206"/>
              <a:ext cx="1747290" cy="380453"/>
              <a:chOff x="4197478" y="2675055"/>
              <a:chExt cx="2733300" cy="2602800"/>
            </a:xfrm>
          </p:grpSpPr>
          <p:cxnSp>
            <p:nvCxnSpPr>
              <p:cNvPr id="941" name="Google Shape;941;p30"/>
              <p:cNvCxnSpPr/>
              <p:nvPr/>
            </p:nvCxnSpPr>
            <p:spPr>
              <a:xfrm>
                <a:off x="4197478" y="2675055"/>
                <a:ext cx="2733300" cy="2602800"/>
              </a:xfrm>
              <a:prstGeom prst="bentConnector3">
                <a:avLst>
                  <a:gd name="adj1" fmla="val 39901"/>
                </a:avLst>
              </a:prstGeom>
              <a:noFill/>
              <a:ln w="28575" cap="flat" cmpd="sng">
                <a:solidFill>
                  <a:srgbClr val="5D70B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42" name="Google Shape;942;p30"/>
              <p:cNvCxnSpPr/>
              <p:nvPr/>
            </p:nvCxnSpPr>
            <p:spPr>
              <a:xfrm>
                <a:off x="6920164" y="3720106"/>
                <a:ext cx="0" cy="1557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D70B5"/>
                </a:solidFill>
                <a:prstDash val="solid"/>
                <a:round/>
                <a:headEnd type="triangle" w="sm" len="sm"/>
                <a:tailEnd type="none" w="sm" len="sm"/>
              </a:ln>
            </p:spPr>
          </p:cxnSp>
        </p:grpSp>
        <p:grpSp>
          <p:nvGrpSpPr>
            <p:cNvPr id="943" name="Google Shape;943;p30"/>
            <p:cNvGrpSpPr/>
            <p:nvPr/>
          </p:nvGrpSpPr>
          <p:grpSpPr>
            <a:xfrm rot="10800000" flipH="1">
              <a:off x="3135924" y="2219857"/>
              <a:ext cx="1640706" cy="1612193"/>
              <a:chOff x="4197478" y="2675055"/>
              <a:chExt cx="2733300" cy="2602800"/>
            </a:xfrm>
          </p:grpSpPr>
          <p:cxnSp>
            <p:nvCxnSpPr>
              <p:cNvPr id="944" name="Google Shape;944;p30"/>
              <p:cNvCxnSpPr/>
              <p:nvPr/>
            </p:nvCxnSpPr>
            <p:spPr>
              <a:xfrm>
                <a:off x="4197478" y="2675055"/>
                <a:ext cx="2733300" cy="2602800"/>
              </a:xfrm>
              <a:prstGeom prst="bentConnector3">
                <a:avLst>
                  <a:gd name="adj1" fmla="val 50000"/>
                </a:avLst>
              </a:prstGeom>
              <a:noFill/>
              <a:ln w="28575" cap="flat" cmpd="sng">
                <a:solidFill>
                  <a:srgbClr val="87BEE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45" name="Google Shape;945;p30"/>
              <p:cNvCxnSpPr/>
              <p:nvPr/>
            </p:nvCxnSpPr>
            <p:spPr>
              <a:xfrm>
                <a:off x="6919500" y="4980851"/>
                <a:ext cx="0" cy="2970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87BEE8"/>
                </a:solidFill>
                <a:prstDash val="solid"/>
                <a:round/>
                <a:headEnd type="triangle" w="sm" len="sm"/>
                <a:tailEnd type="none" w="sm" len="sm"/>
              </a:ln>
            </p:spPr>
          </p:cxnSp>
        </p:grpSp>
        <p:grpSp>
          <p:nvGrpSpPr>
            <p:cNvPr id="946" name="Google Shape;946;p30"/>
            <p:cNvGrpSpPr/>
            <p:nvPr/>
          </p:nvGrpSpPr>
          <p:grpSpPr>
            <a:xfrm>
              <a:off x="4066240" y="2470403"/>
              <a:ext cx="1547371" cy="1585204"/>
              <a:chOff x="6544551" y="3315825"/>
              <a:chExt cx="1956300" cy="2004131"/>
            </a:xfrm>
          </p:grpSpPr>
          <p:pic>
            <p:nvPicPr>
              <p:cNvPr id="947" name="Google Shape;947;p3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544551" y="3315825"/>
                <a:ext cx="1956300" cy="20041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8" name="Google Shape;948;p30" descr="https://uploads-ssl.webflow.com/5d4337c562513b6b705e9a57/5d7a3e91a637b3bc34b6d603_unnamed%20(1)%20copy.png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7937644" y="3885252"/>
                <a:ext cx="227484" cy="2218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9" name="Google Shape;949;p30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374853" y="4872115"/>
                <a:ext cx="263960" cy="2639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0" name="Google Shape;950;p30" descr="https://uploads-ssl.webflow.com/5d4337c562513b6b705e9a57/5d7a3e93e21ac965b902f54e_unnamed%20copy.png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6832600" y="3893157"/>
                <a:ext cx="250144" cy="2060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1" name="Google Shape;951;p30" descr="https://uploads-ssl.webflow.com/5d4337c562513b6b705e9a57/5d7a3e92a637b30702b6d609_unnamed%20(54)%20copy.png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7381762" y="3535424"/>
                <a:ext cx="250144" cy="2409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2" name="Google Shape;952;p30" descr="https://uploads-ssl.webflow.com/5d4337c562513b6b705e9a57/5d7a3e91e5f68da4f97b82b7_unnamed%20(4)%20copy.png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7975043" y="4525352"/>
                <a:ext cx="263961" cy="2649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3" name="Google Shape;953;p30" descr="https://uploads-ssl.webflow.com/5d4337c562513b6b705e9a57/5d7a3e91a637b30298b6d606_unnamed%20(2)%20copy.png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6854457" y="4525857"/>
                <a:ext cx="263961" cy="2639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5847B27-0424-D6F3-24CF-8DB0F123EC09}"/>
                </a:ext>
              </a:extLst>
            </p:cNvPr>
            <p:cNvGrpSpPr/>
            <p:nvPr/>
          </p:nvGrpSpPr>
          <p:grpSpPr>
            <a:xfrm>
              <a:off x="3052277" y="3794362"/>
              <a:ext cx="7141776" cy="2249153"/>
              <a:chOff x="4098715" y="4920998"/>
              <a:chExt cx="9590252" cy="3020249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ACE6103-7800-7A8D-885E-76233FF84565}"/>
                  </a:ext>
                </a:extLst>
              </p:cNvPr>
              <p:cNvCxnSpPr/>
              <p:nvPr/>
            </p:nvCxnSpPr>
            <p:spPr>
              <a:xfrm flipV="1">
                <a:off x="5766253" y="4920998"/>
                <a:ext cx="0" cy="1617428"/>
              </a:xfrm>
              <a:prstGeom prst="straightConnector1">
                <a:avLst/>
              </a:prstGeom>
              <a:ln w="22225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5DE4C25-331A-0C4C-781A-D02755F4C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3478" y="6535443"/>
                <a:ext cx="1662775" cy="0"/>
              </a:xfrm>
              <a:prstGeom prst="line">
                <a:avLst/>
              </a:prstGeom>
              <a:ln w="2222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9435E7A-BCF4-EB22-2310-49FDD397A6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8240" y="6526446"/>
                <a:ext cx="0" cy="1414801"/>
              </a:xfrm>
              <a:prstGeom prst="line">
                <a:avLst/>
              </a:prstGeom>
              <a:ln w="2222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E03362F-A777-1863-AB0F-5E79867A9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8715" y="7935618"/>
                <a:ext cx="9590252" cy="0"/>
              </a:xfrm>
              <a:prstGeom prst="line">
                <a:avLst/>
              </a:prstGeom>
              <a:ln w="2222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E8F4B1A-13DF-0D5F-9E5F-19AFBD5A3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8967" y="6608819"/>
                <a:ext cx="0" cy="1326799"/>
              </a:xfrm>
              <a:prstGeom prst="line">
                <a:avLst/>
              </a:prstGeom>
              <a:ln w="2222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Google Shape;2427;p44">
            <a:extLst>
              <a:ext uri="{FF2B5EF4-FFF2-40B4-BE49-F238E27FC236}">
                <a16:creationId xmlns:a16="http://schemas.microsoft.com/office/drawing/2014/main" id="{214B13F8-7FFA-5D29-1016-405FD9570128}"/>
              </a:ext>
            </a:extLst>
          </p:cNvPr>
          <p:cNvSpPr txBox="1"/>
          <p:nvPr/>
        </p:nvSpPr>
        <p:spPr>
          <a:xfrm>
            <a:off x="493423" y="152799"/>
            <a:ext cx="11086702" cy="55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35" tIns="19008" rIns="38035" bIns="19008" anchor="t" anchorCtr="0">
            <a:spAutoFit/>
          </a:bodyPr>
          <a:lstStyle/>
          <a:p>
            <a:pPr marL="0" marR="0" lvl="0" indent="0" algn="l" defTabSz="680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None/>
              <a:tabLst/>
              <a:defRPr/>
            </a:pPr>
            <a:r>
              <a:rPr kumimoji="0" lang="en-US" sz="3351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"/>
                <a:cs typeface="Roboto"/>
                <a:sym typeface="Roboto"/>
              </a:rPr>
              <a:t>From Stress to Strategy – Data Process</a:t>
            </a:r>
          </a:p>
        </p:txBody>
      </p:sp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0D100CC1-2BC9-0370-EB2B-9F2C0E6DD8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595" y="1516040"/>
            <a:ext cx="1705644" cy="750101"/>
          </a:xfrm>
          <a:prstGeom prst="rect">
            <a:avLst/>
          </a:prstGeom>
        </p:spPr>
      </p:pic>
      <p:sp>
        <p:nvSpPr>
          <p:cNvPr id="5" name="Google Shape;888;p30">
            <a:extLst>
              <a:ext uri="{FF2B5EF4-FFF2-40B4-BE49-F238E27FC236}">
                <a16:creationId xmlns:a16="http://schemas.microsoft.com/office/drawing/2014/main" id="{632EB5F2-F97C-A4EB-AC0E-00B16DFD120F}"/>
              </a:ext>
            </a:extLst>
          </p:cNvPr>
          <p:cNvSpPr txBox="1"/>
          <p:nvPr/>
        </p:nvSpPr>
        <p:spPr>
          <a:xfrm>
            <a:off x="9887769" y="1039128"/>
            <a:ext cx="1911296" cy="32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680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14B"/>
              </a:buClr>
              <a:buSzPts val="24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F97A6">
                    <a:lumMod val="50000"/>
                  </a:srgbClr>
                </a:solidFill>
                <a:effectLst/>
                <a:uLnTx/>
                <a:uFillTx/>
                <a:ea typeface="Roboto"/>
                <a:cs typeface="Roboto"/>
                <a:sym typeface="Roboto"/>
              </a:rPr>
              <a:t>Solution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8F97A6">
                  <a:lumMod val="50000"/>
                </a:srgbClr>
              </a:solidFill>
              <a:effectLst/>
              <a:uLnTx/>
              <a:uFillTx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FAA4AD1E-CBA6-4554-456F-9C66002CC4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7" r="18627"/>
          <a:stretch>
            <a:fillRect/>
          </a:stretch>
        </p:blipFill>
        <p:spPr>
          <a:xfrm>
            <a:off x="5896038" y="0"/>
            <a:ext cx="6456949" cy="6858000"/>
          </a:xfr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AB59C3-C674-0314-800D-AB471CDF450C}"/>
              </a:ext>
            </a:extLst>
          </p:cNvPr>
          <p:cNvSpPr/>
          <p:nvPr/>
        </p:nvSpPr>
        <p:spPr>
          <a:xfrm>
            <a:off x="5435256" y="0"/>
            <a:ext cx="3301770" cy="6858000"/>
          </a:xfrm>
          <a:custGeom>
            <a:avLst/>
            <a:gdLst>
              <a:gd name="connsiteX0" fmla="*/ 287671 w 3301770"/>
              <a:gd name="connsiteY0" fmla="*/ 0 h 6858000"/>
              <a:gd name="connsiteX1" fmla="*/ 743328 w 3301770"/>
              <a:gd name="connsiteY1" fmla="*/ 0 h 6858000"/>
              <a:gd name="connsiteX2" fmla="*/ 675834 w 3301770"/>
              <a:gd name="connsiteY2" fmla="*/ 191112 h 6858000"/>
              <a:gd name="connsiteX3" fmla="*/ 433188 w 3301770"/>
              <a:gd name="connsiteY3" fmla="*/ 2508765 h 6858000"/>
              <a:gd name="connsiteX4" fmla="*/ 3237526 w 3301770"/>
              <a:gd name="connsiteY4" fmla="*/ 6822094 h 6858000"/>
              <a:gd name="connsiteX5" fmla="*/ 3301770 w 3301770"/>
              <a:gd name="connsiteY5" fmla="*/ 6858000 h 6858000"/>
              <a:gd name="connsiteX6" fmla="*/ 3179201 w 3301770"/>
              <a:gd name="connsiteY6" fmla="*/ 6858000 h 6858000"/>
              <a:gd name="connsiteX7" fmla="*/ 3056904 w 3301770"/>
              <a:gd name="connsiteY7" fmla="*/ 6796342 h 6858000"/>
              <a:gd name="connsiteX8" fmla="*/ 31354 w 3301770"/>
              <a:gd name="connsiteY8" fmla="*/ 2356365 h 6858000"/>
              <a:gd name="connsiteX9" fmla="*/ 274000 w 3301770"/>
              <a:gd name="connsiteY9" fmla="*/ 387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1770" h="6858000">
                <a:moveTo>
                  <a:pt x="287671" y="0"/>
                </a:moveTo>
                <a:lnTo>
                  <a:pt x="743328" y="0"/>
                </a:lnTo>
                <a:lnTo>
                  <a:pt x="675834" y="191112"/>
                </a:lnTo>
                <a:cubicBezTo>
                  <a:pt x="438783" y="920676"/>
                  <a:pt x="348025" y="1704797"/>
                  <a:pt x="433188" y="2508765"/>
                </a:cubicBezTo>
                <a:cubicBezTo>
                  <a:pt x="628795" y="4355379"/>
                  <a:pt x="1709965" y="5905167"/>
                  <a:pt x="3237526" y="6822094"/>
                </a:cubicBezTo>
                <a:lnTo>
                  <a:pt x="3301770" y="6858000"/>
                </a:lnTo>
                <a:lnTo>
                  <a:pt x="3179201" y="6858000"/>
                </a:lnTo>
                <a:lnTo>
                  <a:pt x="3056904" y="6796342"/>
                </a:lnTo>
                <a:cubicBezTo>
                  <a:pt x="1413108" y="5899693"/>
                  <a:pt x="236277" y="4290914"/>
                  <a:pt x="31354" y="2356365"/>
                </a:cubicBezTo>
                <a:cubicBezTo>
                  <a:pt x="-53809" y="1552396"/>
                  <a:pt x="36949" y="768276"/>
                  <a:pt x="274000" y="387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890BEF4-84FF-4113-3178-57FBA4410C69}"/>
              </a:ext>
            </a:extLst>
          </p:cNvPr>
          <p:cNvSpPr/>
          <p:nvPr/>
        </p:nvSpPr>
        <p:spPr>
          <a:xfrm>
            <a:off x="5558693" y="0"/>
            <a:ext cx="3301770" cy="6858000"/>
          </a:xfrm>
          <a:custGeom>
            <a:avLst/>
            <a:gdLst>
              <a:gd name="connsiteX0" fmla="*/ 287671 w 3301770"/>
              <a:gd name="connsiteY0" fmla="*/ 0 h 6858000"/>
              <a:gd name="connsiteX1" fmla="*/ 743328 w 3301770"/>
              <a:gd name="connsiteY1" fmla="*/ 0 h 6858000"/>
              <a:gd name="connsiteX2" fmla="*/ 675834 w 3301770"/>
              <a:gd name="connsiteY2" fmla="*/ 191112 h 6858000"/>
              <a:gd name="connsiteX3" fmla="*/ 433188 w 3301770"/>
              <a:gd name="connsiteY3" fmla="*/ 2508765 h 6858000"/>
              <a:gd name="connsiteX4" fmla="*/ 3237526 w 3301770"/>
              <a:gd name="connsiteY4" fmla="*/ 6822094 h 6858000"/>
              <a:gd name="connsiteX5" fmla="*/ 3301770 w 3301770"/>
              <a:gd name="connsiteY5" fmla="*/ 6858000 h 6858000"/>
              <a:gd name="connsiteX6" fmla="*/ 3179201 w 3301770"/>
              <a:gd name="connsiteY6" fmla="*/ 6858000 h 6858000"/>
              <a:gd name="connsiteX7" fmla="*/ 3056904 w 3301770"/>
              <a:gd name="connsiteY7" fmla="*/ 6796342 h 6858000"/>
              <a:gd name="connsiteX8" fmla="*/ 31354 w 3301770"/>
              <a:gd name="connsiteY8" fmla="*/ 2356365 h 6858000"/>
              <a:gd name="connsiteX9" fmla="*/ 274000 w 3301770"/>
              <a:gd name="connsiteY9" fmla="*/ 387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1770" h="6858000">
                <a:moveTo>
                  <a:pt x="287671" y="0"/>
                </a:moveTo>
                <a:lnTo>
                  <a:pt x="743328" y="0"/>
                </a:lnTo>
                <a:lnTo>
                  <a:pt x="675834" y="191112"/>
                </a:lnTo>
                <a:cubicBezTo>
                  <a:pt x="438783" y="920676"/>
                  <a:pt x="348025" y="1704797"/>
                  <a:pt x="433188" y="2508765"/>
                </a:cubicBezTo>
                <a:cubicBezTo>
                  <a:pt x="628795" y="4355379"/>
                  <a:pt x="1709965" y="5905167"/>
                  <a:pt x="3237526" y="6822094"/>
                </a:cubicBezTo>
                <a:lnTo>
                  <a:pt x="3301770" y="6858000"/>
                </a:lnTo>
                <a:lnTo>
                  <a:pt x="3179201" y="6858000"/>
                </a:lnTo>
                <a:lnTo>
                  <a:pt x="3056904" y="6796342"/>
                </a:lnTo>
                <a:cubicBezTo>
                  <a:pt x="1413108" y="5899693"/>
                  <a:pt x="236277" y="4290914"/>
                  <a:pt x="31354" y="2356365"/>
                </a:cubicBezTo>
                <a:cubicBezTo>
                  <a:pt x="-53809" y="1552396"/>
                  <a:pt x="36949" y="768276"/>
                  <a:pt x="274000" y="387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F03A52-6C35-A744-3119-8A440C95D871}"/>
              </a:ext>
            </a:extLst>
          </p:cNvPr>
          <p:cNvSpPr txBox="1"/>
          <p:nvPr/>
        </p:nvSpPr>
        <p:spPr>
          <a:xfrm>
            <a:off x="304035" y="1035662"/>
            <a:ext cx="48368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Stress</a:t>
            </a:r>
            <a:r>
              <a:rPr lang="en-US" sz="40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to</a:t>
            </a:r>
            <a:r>
              <a:rPr lang="en-US" sz="4000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 Strategy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anose="020B0604020202020204" pitchFamily="34" charset="0"/>
              </a:rPr>
              <a:t>------------------------------------------------------------</a:t>
            </a:r>
          </a:p>
          <a:p>
            <a:r>
              <a:rPr lang="en-US" sz="2400" b="1" dirty="0">
                <a:solidFill>
                  <a:srgbClr val="0675BA"/>
                </a:solidFill>
                <a:latin typeface="+mj-lt"/>
                <a:cs typeface="Arial" panose="020B0604020202020204" pitchFamily="34" charset="0"/>
              </a:rPr>
              <a:t>Considerations &amp; Tools for Managing Health Plan Stress</a:t>
            </a:r>
            <a:endParaRPr lang="en-US" sz="2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E5221-9137-6494-5D75-D7907320C7BF}"/>
              </a:ext>
            </a:extLst>
          </p:cNvPr>
          <p:cNvSpPr txBox="1"/>
          <p:nvPr/>
        </p:nvSpPr>
        <p:spPr>
          <a:xfrm>
            <a:off x="408810" y="5418460"/>
            <a:ext cx="614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Gregory Carlton, RHU, ChHC, CLU, ChFC</a:t>
            </a:r>
          </a:p>
          <a:p>
            <a:r>
              <a:rPr lang="en-US" sz="1200" dirty="0">
                <a:cs typeface="Arial" panose="020B0604020202020204" pitchFamily="34" charset="0"/>
              </a:rPr>
              <a:t>Allied Advisors Group LLC / Acclaim Health Analytics LLC</a:t>
            </a:r>
          </a:p>
        </p:txBody>
      </p:sp>
      <p:pic>
        <p:nvPicPr>
          <p:cNvPr id="11" name="Picture 1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1918FBF-3258-5B85-16AC-8C3B5C9A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50" y="5971083"/>
            <a:ext cx="1356325" cy="350019"/>
          </a:xfrm>
          <a:prstGeom prst="rect">
            <a:avLst/>
          </a:prstGeom>
        </p:spPr>
      </p:pic>
      <p:pic>
        <p:nvPicPr>
          <p:cNvPr id="12" name="Picture 11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76423B51-B7A4-A293-3F5E-7BAB09E0F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4" y="5871933"/>
            <a:ext cx="1442949" cy="5483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AE995C-A8BA-273E-CC6F-F4509E4BA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7" y="3571616"/>
            <a:ext cx="1684844" cy="173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2A62B-2712-C371-02FD-AF1B1DF33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52B4BFD-C5ED-63B5-2745-D1515F7C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43" y="2072305"/>
            <a:ext cx="10785185" cy="611742"/>
          </a:xfrm>
        </p:spPr>
        <p:txBody>
          <a:bodyPr/>
          <a:lstStyle/>
          <a:p>
            <a:r>
              <a:rPr lang="en-IN" sz="8000" dirty="0"/>
              <a:t>Point-Solution</a:t>
            </a:r>
            <a:br>
              <a:rPr lang="en-IN" sz="8000" dirty="0"/>
            </a:br>
            <a:r>
              <a:rPr lang="en-IN" sz="8000" dirty="0"/>
              <a:t>Management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FC15E70-3C34-1B0B-2B9A-9CC154671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48" y="6114569"/>
            <a:ext cx="1675829" cy="432472"/>
          </a:xfrm>
          <a:prstGeom prst="rect">
            <a:avLst/>
          </a:prstGeom>
        </p:spPr>
      </p:pic>
      <p:pic>
        <p:nvPicPr>
          <p:cNvPr id="6" name="Picture 5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AE61C537-030A-055F-A385-DDB5235DA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" y="6039044"/>
            <a:ext cx="1535580" cy="5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4A4109-B793-98F0-F616-6EB047CDB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8768" y="335199"/>
            <a:ext cx="1159130" cy="11591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C9EF410-EB7E-D4BB-18C5-F842AD76ECC4}"/>
              </a:ext>
            </a:extLst>
          </p:cNvPr>
          <p:cNvGrpSpPr/>
          <p:nvPr/>
        </p:nvGrpSpPr>
        <p:grpSpPr>
          <a:xfrm>
            <a:off x="8162926" y="6456383"/>
            <a:ext cx="3790506" cy="331066"/>
            <a:chOff x="8162926" y="6464851"/>
            <a:chExt cx="3790506" cy="3310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D1ADAE4-A0A8-2310-48DB-7B6E43138283}"/>
                </a:ext>
              </a:extLst>
            </p:cNvPr>
            <p:cNvSpPr/>
            <p:nvPr/>
          </p:nvSpPr>
          <p:spPr>
            <a:xfrm>
              <a:off x="11622365" y="6464851"/>
              <a:ext cx="331067" cy="3310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38200" dist="381000" dir="5400000" sx="95000" sy="95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418CC4-1E91-897D-00AC-D4169A88C365}"/>
                </a:ext>
              </a:extLst>
            </p:cNvPr>
            <p:cNvSpPr txBox="1"/>
            <p:nvPr/>
          </p:nvSpPr>
          <p:spPr>
            <a:xfrm>
              <a:off x="8162926" y="6499579"/>
              <a:ext cx="3400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Copyright © 2023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0C0E1E3-C885-23FD-4350-720A3B621978}"/>
              </a:ext>
            </a:extLst>
          </p:cNvPr>
          <p:cNvSpPr/>
          <p:nvPr/>
        </p:nvSpPr>
        <p:spPr>
          <a:xfrm>
            <a:off x="11660300" y="649111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FF024B4E-E57D-4384-840C-CDAC520ADFF7}" type="slidenum">
              <a:rPr lang="id-ID" sz="1000" kern="1200" smtClean="0">
                <a:latin typeface="+mn-lt"/>
                <a:ea typeface="+mn-ea"/>
                <a:cs typeface="+mn-cs"/>
              </a:rPr>
              <a:pPr algn="ctr"/>
              <a:t>21</a:t>
            </a:fld>
            <a:endParaRPr lang="id-ID" sz="10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2" name="Picture Placeholder 11" descr="A close-up of a person typing on a computer&#10;&#10;Description automatically generated">
            <a:extLst>
              <a:ext uri="{FF2B5EF4-FFF2-40B4-BE49-F238E27FC236}">
                <a16:creationId xmlns:a16="http://schemas.microsoft.com/office/drawing/2014/main" id="{57FF51F7-DD73-E5B2-0A20-61DC06F1A7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r="24801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0CCE6CC-E39E-1650-9B24-2F4A779A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Data is Driving Decisions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952F-65F4-4CD3-B5F9-96AFB15D38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00"/>
          <a:stretch>
            <a:fillRect/>
          </a:stretch>
        </p:blipFill>
        <p:spPr>
          <a:xfrm>
            <a:off x="196849" y="1062456"/>
            <a:ext cx="6632196" cy="547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7FB54-5E4D-B361-C259-EFF02D4B2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8C19E4C5-4274-9C60-E406-816225C7E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30" y="4831373"/>
            <a:ext cx="1289802" cy="859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26D2B-1289-DC51-2CFB-DB2AAB25A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786" y="3129083"/>
            <a:ext cx="1744034" cy="282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F8849A-B845-F07D-B5FB-E6F94D46D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58" y="3587764"/>
            <a:ext cx="1814023" cy="348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B4C8E-A141-1F4F-7256-547FEF55D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632" y="4118964"/>
            <a:ext cx="1897133" cy="394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03AEC-C977-7AAD-D11A-5175CDF9C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06" y="1408149"/>
            <a:ext cx="1289802" cy="561443"/>
          </a:xfrm>
          <a:prstGeom prst="rect">
            <a:avLst/>
          </a:prstGeom>
        </p:spPr>
      </p:pic>
      <p:pic>
        <p:nvPicPr>
          <p:cNvPr id="8" name="Picture 2" descr="Nextera Healthcare">
            <a:extLst>
              <a:ext uri="{FF2B5EF4-FFF2-40B4-BE49-F238E27FC236}">
                <a16:creationId xmlns:a16="http://schemas.microsoft.com/office/drawing/2014/main" id="{77712387-0DCB-F661-1F29-0399754F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6" y="4754344"/>
            <a:ext cx="1872505" cy="55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shbenies">
            <a:extLst>
              <a:ext uri="{FF2B5EF4-FFF2-40B4-BE49-F238E27FC236}">
                <a16:creationId xmlns:a16="http://schemas.microsoft.com/office/drawing/2014/main" id="{C5AB5594-F743-5315-C878-9190DFEB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227" y="2206688"/>
            <a:ext cx="1465153" cy="40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logo for a health party&#10;&#10;AI-generated content may be incorrect.">
            <a:extLst>
              <a:ext uri="{FF2B5EF4-FFF2-40B4-BE49-F238E27FC236}">
                <a16:creationId xmlns:a16="http://schemas.microsoft.com/office/drawing/2014/main" id="{D5AED925-D1EB-7A01-2116-84131BE3E3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52" y="1358596"/>
            <a:ext cx="1116363" cy="5926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94B098-F77F-38EB-D1FA-201F1B0D68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9576" y="3009828"/>
            <a:ext cx="2759325" cy="1655595"/>
          </a:xfrm>
          <a:prstGeom prst="rect">
            <a:avLst/>
          </a:prstGeom>
        </p:spPr>
      </p:pic>
      <p:pic>
        <p:nvPicPr>
          <p:cNvPr id="16" name="Content Placeholder 2">
            <a:extLst>
              <a:ext uri="{FF2B5EF4-FFF2-40B4-BE49-F238E27FC236}">
                <a16:creationId xmlns:a16="http://schemas.microsoft.com/office/drawing/2014/main" id="{07B0AD42-1414-FAE9-AF02-ED5B9A2CA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0866" y="4291605"/>
            <a:ext cx="1718261" cy="5397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63430F-87B2-7760-EF92-C4D7D3B760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4762" y="2707952"/>
            <a:ext cx="1227251" cy="603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FF0A47-E8C2-0C02-6544-D5EBDC9E08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0716" y="4928584"/>
            <a:ext cx="2068811" cy="745217"/>
          </a:xfrm>
          <a:prstGeom prst="rect">
            <a:avLst/>
          </a:prstGeom>
        </p:spPr>
      </p:pic>
      <p:pic>
        <p:nvPicPr>
          <p:cNvPr id="21" name="Picture 10" descr="True North Meds - Apps on Google Play">
            <a:extLst>
              <a:ext uri="{FF2B5EF4-FFF2-40B4-BE49-F238E27FC236}">
                <a16:creationId xmlns:a16="http://schemas.microsoft.com/office/drawing/2014/main" id="{862DB1AA-E490-ED91-5369-34BF72E13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5" b="27317"/>
          <a:stretch>
            <a:fillRect/>
          </a:stretch>
        </p:blipFill>
        <p:spPr bwMode="auto">
          <a:xfrm>
            <a:off x="7592174" y="5176124"/>
            <a:ext cx="1428750" cy="5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EPLS, LLC | LinkedIn">
            <a:extLst>
              <a:ext uri="{FF2B5EF4-FFF2-40B4-BE49-F238E27FC236}">
                <a16:creationId xmlns:a16="http://schemas.microsoft.com/office/drawing/2014/main" id="{3BFFD85E-F6CB-64C7-0411-4C0CB3A6F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10" y="2457088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blue and black logo&#10;&#10;Description automatically generated">
            <a:extLst>
              <a:ext uri="{FF2B5EF4-FFF2-40B4-BE49-F238E27FC236}">
                <a16:creationId xmlns:a16="http://schemas.microsoft.com/office/drawing/2014/main" id="{F4F410D5-2386-D241-A5F4-3AFEC61D97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59006" y="1521166"/>
            <a:ext cx="2323186" cy="383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D5CEEE-9374-EEA5-302A-EF48B443E1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27600" y="1588911"/>
            <a:ext cx="2336800" cy="368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26DA7F-E2CF-576A-3612-2C9906246C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1701" y="3129083"/>
            <a:ext cx="1491831" cy="4303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EB0189-9D0E-1951-7592-FFA7F03508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698" y="2550371"/>
            <a:ext cx="1455879" cy="362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1503B-6747-8816-DAB0-0F5DA89344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13901" y="581466"/>
            <a:ext cx="1960292" cy="560083"/>
          </a:xfrm>
          <a:prstGeom prst="rect">
            <a:avLst/>
          </a:prstGeom>
        </p:spPr>
      </p:pic>
      <p:pic>
        <p:nvPicPr>
          <p:cNvPr id="9" name="Picture 2" descr="Health Intelligence Company, Springbuk ...">
            <a:extLst>
              <a:ext uri="{FF2B5EF4-FFF2-40B4-BE49-F238E27FC236}">
                <a16:creationId xmlns:a16="http://schemas.microsoft.com/office/drawing/2014/main" id="{263D8900-1C00-CA94-1824-2DFA2049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979" y="2119154"/>
            <a:ext cx="2584673" cy="6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laros Analytics – Predictive Analytics ...">
            <a:extLst>
              <a:ext uri="{FF2B5EF4-FFF2-40B4-BE49-F238E27FC236}">
                <a16:creationId xmlns:a16="http://schemas.microsoft.com/office/drawing/2014/main" id="{483D4ED7-BD22-38E4-FF84-2C625C56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066" y="4118964"/>
            <a:ext cx="1861333" cy="47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CB0B3C5-DC22-354B-C8FB-B10668E65B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7201" y="592156"/>
            <a:ext cx="1523743" cy="393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308C9F-4EFF-3DC4-A41E-4A40423433F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686263" y="4995873"/>
            <a:ext cx="2060941" cy="490267"/>
          </a:xfrm>
          <a:prstGeom prst="rect">
            <a:avLst/>
          </a:prstGeom>
        </p:spPr>
      </p:pic>
      <p:pic>
        <p:nvPicPr>
          <p:cNvPr id="17" name="Picture 12" descr="AI for insurance industry | Gradient AI">
            <a:extLst>
              <a:ext uri="{FF2B5EF4-FFF2-40B4-BE49-F238E27FC236}">
                <a16:creationId xmlns:a16="http://schemas.microsoft.com/office/drawing/2014/main" id="{49E8C27D-D75B-B328-9A4B-D2379FF9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34" y="630660"/>
            <a:ext cx="2275280" cy="3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9FBB441B-1CF6-E03B-8AD1-3C2EB474881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98" y="409863"/>
            <a:ext cx="2129089" cy="8090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0645CC-C838-8C68-A700-5E39DD01241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744532" y="3632797"/>
            <a:ext cx="1704679" cy="3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rong (Standard) - personifyhealth">
            <a:extLst>
              <a:ext uri="{FF2B5EF4-FFF2-40B4-BE49-F238E27FC236}">
                <a16:creationId xmlns:a16="http://schemas.microsoft.com/office/drawing/2014/main" id="{BE1CABFD-4849-E921-C193-88B0EE063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6" b="29111"/>
          <a:stretch>
            <a:fillRect/>
          </a:stretch>
        </p:blipFill>
        <p:spPr bwMode="auto">
          <a:xfrm>
            <a:off x="6075362" y="575588"/>
            <a:ext cx="2444750" cy="51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nd Drug and Alcohol Treatment Centers ...">
            <a:extLst>
              <a:ext uri="{FF2B5EF4-FFF2-40B4-BE49-F238E27FC236}">
                <a16:creationId xmlns:a16="http://schemas.microsoft.com/office/drawing/2014/main" id="{7DE83CA4-5265-6F15-AC00-9E2C3EE4D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035" y="994519"/>
            <a:ext cx="2014537" cy="57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ringbuk Activate">
            <a:extLst>
              <a:ext uri="{FF2B5EF4-FFF2-40B4-BE49-F238E27FC236}">
                <a16:creationId xmlns:a16="http://schemas.microsoft.com/office/drawing/2014/main" id="{8EC8EC63-1938-832A-60AD-B363E2F87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6682" r="6076" b="27909"/>
          <a:stretch>
            <a:fillRect/>
          </a:stretch>
        </p:blipFill>
        <p:spPr bwMode="auto">
          <a:xfrm>
            <a:off x="9197485" y="1779494"/>
            <a:ext cx="2470150" cy="73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xProtect - Apps on Google Play">
            <a:extLst>
              <a:ext uri="{FF2B5EF4-FFF2-40B4-BE49-F238E27FC236}">
                <a16:creationId xmlns:a16="http://schemas.microsoft.com/office/drawing/2014/main" id="{DF0953E0-5BBE-4917-11F4-3A30571CC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0" t="22070" r="26101" b="15262"/>
          <a:stretch>
            <a:fillRect/>
          </a:stretch>
        </p:blipFill>
        <p:spPr bwMode="auto">
          <a:xfrm>
            <a:off x="3605258" y="417796"/>
            <a:ext cx="1435100" cy="9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greement for Amazon to acquire One Medical">
            <a:extLst>
              <a:ext uri="{FF2B5EF4-FFF2-40B4-BE49-F238E27FC236}">
                <a16:creationId xmlns:a16="http://schemas.microsoft.com/office/drawing/2014/main" id="{FDB25EC7-D735-3CBE-6D57-A077DE51A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7" y="1366885"/>
            <a:ext cx="2454276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6689C-01E2-B43C-0A00-B09330670A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704" r="17149"/>
          <a:stretch>
            <a:fillRect/>
          </a:stretch>
        </p:blipFill>
        <p:spPr>
          <a:xfrm>
            <a:off x="6560343" y="3650588"/>
            <a:ext cx="1900237" cy="1543050"/>
          </a:xfrm>
          <a:prstGeom prst="rect">
            <a:avLst/>
          </a:prstGeom>
        </p:spPr>
      </p:pic>
      <p:pic>
        <p:nvPicPr>
          <p:cNvPr id="1040" name="Picture 16" descr="Home - Wellbeats">
            <a:extLst>
              <a:ext uri="{FF2B5EF4-FFF2-40B4-BE49-F238E27FC236}">
                <a16:creationId xmlns:a16="http://schemas.microsoft.com/office/drawing/2014/main" id="{B744BFF2-975D-1457-D2E5-294C6F97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548" y="2940104"/>
            <a:ext cx="1966024" cy="5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oom Logo and symbol, meaning, history ...">
            <a:extLst>
              <a:ext uri="{FF2B5EF4-FFF2-40B4-BE49-F238E27FC236}">
                <a16:creationId xmlns:a16="http://schemas.microsoft.com/office/drawing/2014/main" id="{B9A99028-C768-AD06-513E-8D9C9DAF6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4" b="22435"/>
          <a:stretch>
            <a:fillRect/>
          </a:stretch>
        </p:blipFill>
        <p:spPr bwMode="auto">
          <a:xfrm>
            <a:off x="776428" y="488509"/>
            <a:ext cx="1701800" cy="5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pecialty Care Management - Inside The ...">
            <a:extLst>
              <a:ext uri="{FF2B5EF4-FFF2-40B4-BE49-F238E27FC236}">
                <a16:creationId xmlns:a16="http://schemas.microsoft.com/office/drawing/2014/main" id="{43CF7163-90FC-2AC2-FED5-5F52F4A7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1" y="1646380"/>
            <a:ext cx="2694467" cy="5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ontact Us | Included Health Employer ...">
            <a:extLst>
              <a:ext uri="{FF2B5EF4-FFF2-40B4-BE49-F238E27FC236}">
                <a16:creationId xmlns:a16="http://schemas.microsoft.com/office/drawing/2014/main" id="{8A04ECC3-2E78-ED48-B77B-9CB4617FC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6" b="18706"/>
          <a:stretch>
            <a:fillRect/>
          </a:stretch>
        </p:blipFill>
        <p:spPr bwMode="auto">
          <a:xfrm>
            <a:off x="3353477" y="1689488"/>
            <a:ext cx="2559285" cy="6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ewHealth Patient Satisfaction Platform ...">
            <a:extLst>
              <a:ext uri="{FF2B5EF4-FFF2-40B4-BE49-F238E27FC236}">
                <a16:creationId xmlns:a16="http://schemas.microsoft.com/office/drawing/2014/main" id="{4F058F23-77E8-7323-D153-572507D2F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1" b="35249"/>
          <a:stretch>
            <a:fillRect/>
          </a:stretch>
        </p:blipFill>
        <p:spPr bwMode="auto">
          <a:xfrm>
            <a:off x="560822" y="2682071"/>
            <a:ext cx="2412566" cy="80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Vivante Health Rebrands to Cylinder ...">
            <a:extLst>
              <a:ext uri="{FF2B5EF4-FFF2-40B4-BE49-F238E27FC236}">
                <a16:creationId xmlns:a16="http://schemas.microsoft.com/office/drawing/2014/main" id="{CBBFF00E-87C1-DF57-EEB8-28A3B002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3" y="2684741"/>
            <a:ext cx="2454277" cy="9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Elektra Health — xfactor ventures">
            <a:extLst>
              <a:ext uri="{FF2B5EF4-FFF2-40B4-BE49-F238E27FC236}">
                <a16:creationId xmlns:a16="http://schemas.microsoft.com/office/drawing/2014/main" id="{1D48C459-6302-6A44-D826-907DFDD06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2" b="23292"/>
          <a:stretch>
            <a:fillRect/>
          </a:stretch>
        </p:blipFill>
        <p:spPr bwMode="auto">
          <a:xfrm>
            <a:off x="6632948" y="2807216"/>
            <a:ext cx="2425181" cy="6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ersonalized Wellness Solution ...">
            <a:extLst>
              <a:ext uri="{FF2B5EF4-FFF2-40B4-BE49-F238E27FC236}">
                <a16:creationId xmlns:a16="http://schemas.microsoft.com/office/drawing/2014/main" id="{3703380D-7073-C6E4-6AC9-14052ED8D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4" b="10564"/>
          <a:stretch>
            <a:fillRect/>
          </a:stretch>
        </p:blipFill>
        <p:spPr bwMode="auto">
          <a:xfrm>
            <a:off x="560822" y="4002266"/>
            <a:ext cx="2412566" cy="9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inge Health Announces HingeSelect - a ...">
            <a:extLst>
              <a:ext uri="{FF2B5EF4-FFF2-40B4-BE49-F238E27FC236}">
                <a16:creationId xmlns:a16="http://schemas.microsoft.com/office/drawing/2014/main" id="{D6E5D865-AE0A-0007-8A2A-8D5E9E2AE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0" t="16178" r="9748" b="19013"/>
          <a:stretch>
            <a:fillRect/>
          </a:stretch>
        </p:blipFill>
        <p:spPr bwMode="auto">
          <a:xfrm>
            <a:off x="3746546" y="3931356"/>
            <a:ext cx="2286001" cy="98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Application for Senior Product Manager ...">
            <a:extLst>
              <a:ext uri="{FF2B5EF4-FFF2-40B4-BE49-F238E27FC236}">
                <a16:creationId xmlns:a16="http://schemas.microsoft.com/office/drawing/2014/main" id="{9010A15A-5158-F707-1F8C-590D55684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3" b="32696"/>
          <a:stretch>
            <a:fillRect/>
          </a:stretch>
        </p:blipFill>
        <p:spPr bwMode="auto">
          <a:xfrm>
            <a:off x="8923289" y="4057032"/>
            <a:ext cx="2962275" cy="59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Livongo Launches Hypertension">
            <a:extLst>
              <a:ext uri="{FF2B5EF4-FFF2-40B4-BE49-F238E27FC236}">
                <a16:creationId xmlns:a16="http://schemas.microsoft.com/office/drawing/2014/main" id="{4C4359FE-7EAA-7DA3-CF3B-90203A3D7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3" b="32696"/>
          <a:stretch>
            <a:fillRect/>
          </a:stretch>
        </p:blipFill>
        <p:spPr bwMode="auto">
          <a:xfrm>
            <a:off x="6418213" y="5468820"/>
            <a:ext cx="2152650" cy="52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remise Health | The Org">
            <a:extLst>
              <a:ext uri="{FF2B5EF4-FFF2-40B4-BE49-F238E27FC236}">
                <a16:creationId xmlns:a16="http://schemas.microsoft.com/office/drawing/2014/main" id="{EEE20B07-7558-19EB-76A2-42039ACE1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180387"/>
            <a:ext cx="21431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Green Imaging - Affordable MRIs ...">
            <a:extLst>
              <a:ext uri="{FF2B5EF4-FFF2-40B4-BE49-F238E27FC236}">
                <a16:creationId xmlns:a16="http://schemas.microsoft.com/office/drawing/2014/main" id="{9FB6731D-E109-A910-B51E-D83B5EB5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16" y="5506921"/>
            <a:ext cx="2640758" cy="7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Navigating Cancer Accelerates ...">
            <a:extLst>
              <a:ext uri="{FF2B5EF4-FFF2-40B4-BE49-F238E27FC236}">
                <a16:creationId xmlns:a16="http://schemas.microsoft.com/office/drawing/2014/main" id="{F8740B5C-9ACE-2D63-3211-08BAED88A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t="16804" r="17867" b="19721"/>
          <a:stretch>
            <a:fillRect/>
          </a:stretch>
        </p:blipFill>
        <p:spPr bwMode="auto">
          <a:xfrm>
            <a:off x="9058129" y="5180387"/>
            <a:ext cx="2609718" cy="12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ringbuk Activate">
            <a:extLst>
              <a:ext uri="{FF2B5EF4-FFF2-40B4-BE49-F238E27FC236}">
                <a16:creationId xmlns:a16="http://schemas.microsoft.com/office/drawing/2014/main" id="{0AF45FF9-6695-A929-4A89-485DF292F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2" b="32642"/>
          <a:stretch>
            <a:fillRect/>
          </a:stretch>
        </p:blipFill>
        <p:spPr bwMode="auto">
          <a:xfrm>
            <a:off x="9037589" y="338362"/>
            <a:ext cx="284797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1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816864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" name="Text 1"/>
          <p:cNvSpPr/>
          <p:nvPr/>
        </p:nvSpPr>
        <p:spPr>
          <a:xfrm>
            <a:off x="365760" y="48768"/>
            <a:ext cx="6096000" cy="268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kern="0" spc="400" dirty="0">
                <a:solidFill>
                  <a:srgbClr val="A8D5E2"/>
                </a:solidFill>
              </a:rPr>
              <a:t>BENEFIT STRATEGY INTELLIGENCE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365760" y="268224"/>
            <a:ext cx="7924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667" b="1" dirty="0">
                <a:solidFill>
                  <a:srgbClr val="FFFFFF"/>
                </a:solidFill>
              </a:rPr>
              <a:t>Point Solution Overload</a:t>
            </a:r>
            <a:endParaRPr lang="en-US" sz="2667" dirty="0"/>
          </a:p>
        </p:txBody>
      </p:sp>
      <p:sp>
        <p:nvSpPr>
          <p:cNvPr id="5" name="Text 3"/>
          <p:cNvSpPr/>
          <p:nvPr/>
        </p:nvSpPr>
        <p:spPr>
          <a:xfrm>
            <a:off x="5241272" y="264961"/>
            <a:ext cx="670688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i="1" dirty="0">
                <a:solidFill>
                  <a:srgbClr val="D4EAF7"/>
                </a:solidFill>
              </a:rPr>
              <a:t>Vendor Fatigue Is Breaking Employer Benefits Strategy</a:t>
            </a:r>
            <a:endParaRPr lang="en-US" sz="1467" dirty="0"/>
          </a:p>
        </p:txBody>
      </p:sp>
      <p:sp>
        <p:nvSpPr>
          <p:cNvPr id="7" name="Text 5"/>
          <p:cNvSpPr/>
          <p:nvPr/>
        </p:nvSpPr>
        <p:spPr>
          <a:xfrm>
            <a:off x="304800" y="1036320"/>
            <a:ext cx="3505363" cy="34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kern="0" spc="333" dirty="0">
                <a:solidFill>
                  <a:srgbClr val="FF0000"/>
                </a:solidFill>
              </a:rPr>
              <a:t>THE PROBLEM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Shape 6"/>
          <p:cNvSpPr/>
          <p:nvPr/>
        </p:nvSpPr>
        <p:spPr>
          <a:xfrm>
            <a:off x="855005" y="1540432"/>
            <a:ext cx="2743200" cy="1243584"/>
          </a:xfrm>
          <a:prstGeom prst="rect">
            <a:avLst/>
          </a:prstGeom>
          <a:solidFill>
            <a:srgbClr val="112D4E"/>
          </a:solidFill>
          <a:ln w="9525">
            <a:solidFill>
              <a:srgbClr val="1C4F7A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9" name="Shape 7"/>
          <p:cNvSpPr/>
          <p:nvPr/>
        </p:nvSpPr>
        <p:spPr>
          <a:xfrm>
            <a:off x="855005" y="1540432"/>
            <a:ext cx="73152" cy="1243584"/>
          </a:xfrm>
          <a:prstGeom prst="rect">
            <a:avLst/>
          </a:prstGeom>
          <a:solidFill>
            <a:srgbClr val="E8B84B"/>
          </a:solidFill>
          <a:ln w="12700">
            <a:solidFill>
              <a:srgbClr val="E8B84B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09" y="1637968"/>
            <a:ext cx="365760" cy="36576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464605" y="1577008"/>
            <a:ext cx="2036064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733" b="1" dirty="0">
                <a:solidFill>
                  <a:srgbClr val="E8B84B"/>
                </a:solidFill>
              </a:rPr>
              <a:t>50%</a:t>
            </a:r>
            <a:endParaRPr lang="en-US" sz="3733" dirty="0"/>
          </a:p>
        </p:txBody>
      </p:sp>
      <p:sp>
        <p:nvSpPr>
          <p:cNvPr id="12" name="Text 9"/>
          <p:cNvSpPr/>
          <p:nvPr/>
        </p:nvSpPr>
        <p:spPr>
          <a:xfrm>
            <a:off x="1001309" y="2210992"/>
            <a:ext cx="2499360" cy="536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C8DEF0"/>
                </a:solidFill>
              </a:rPr>
              <a:t>of large employers manage</a:t>
            </a:r>
            <a:endParaRPr lang="en-US" sz="1400" dirty="0"/>
          </a:p>
          <a:p>
            <a:r>
              <a:rPr lang="en-US" sz="1400" dirty="0">
                <a:solidFill>
                  <a:srgbClr val="C8DEF0"/>
                </a:solidFill>
              </a:rPr>
              <a:t>10+ vendor relationships</a:t>
            </a:r>
            <a:endParaRPr lang="en-US" sz="1400" dirty="0"/>
          </a:p>
        </p:txBody>
      </p:sp>
      <p:sp>
        <p:nvSpPr>
          <p:cNvPr id="18" name="Shape 14"/>
          <p:cNvSpPr/>
          <p:nvPr/>
        </p:nvSpPr>
        <p:spPr>
          <a:xfrm>
            <a:off x="855005" y="2905936"/>
            <a:ext cx="2743200" cy="1243584"/>
          </a:xfrm>
          <a:prstGeom prst="rect">
            <a:avLst/>
          </a:prstGeom>
          <a:solidFill>
            <a:srgbClr val="112D4E"/>
          </a:solidFill>
          <a:ln w="9525">
            <a:solidFill>
              <a:srgbClr val="1C4F7A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19" name="Shape 15"/>
          <p:cNvSpPr/>
          <p:nvPr/>
        </p:nvSpPr>
        <p:spPr>
          <a:xfrm>
            <a:off x="855005" y="2905936"/>
            <a:ext cx="73152" cy="1243584"/>
          </a:xfrm>
          <a:prstGeom prst="rect">
            <a:avLst/>
          </a:prstGeom>
          <a:solidFill>
            <a:srgbClr val="A8D5E2"/>
          </a:solidFill>
          <a:ln w="12700">
            <a:solidFill>
              <a:srgbClr val="A8D5E2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09" y="3003472"/>
            <a:ext cx="365760" cy="365760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1464605" y="2942512"/>
            <a:ext cx="2036064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733" b="1" dirty="0">
                <a:solidFill>
                  <a:srgbClr val="A8D5E2"/>
                </a:solidFill>
              </a:rPr>
              <a:t>&lt;10%</a:t>
            </a:r>
            <a:endParaRPr lang="en-US" sz="3733" dirty="0"/>
          </a:p>
        </p:txBody>
      </p:sp>
      <p:sp>
        <p:nvSpPr>
          <p:cNvPr id="22" name="Text 17"/>
          <p:cNvSpPr/>
          <p:nvPr/>
        </p:nvSpPr>
        <p:spPr>
          <a:xfrm>
            <a:off x="1001309" y="3576496"/>
            <a:ext cx="2499360" cy="536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C8DEF0"/>
                </a:solidFill>
              </a:rPr>
              <a:t>of employees consistently</a:t>
            </a:r>
            <a:endParaRPr lang="en-US" sz="1400" dirty="0"/>
          </a:p>
          <a:p>
            <a:r>
              <a:rPr lang="en-US" sz="1400" dirty="0">
                <a:solidFill>
                  <a:srgbClr val="C8DEF0"/>
                </a:solidFill>
              </a:rPr>
              <a:t>use any given solution</a:t>
            </a:r>
            <a:endParaRPr lang="en-US" sz="1400" dirty="0"/>
          </a:p>
        </p:txBody>
      </p:sp>
      <p:sp>
        <p:nvSpPr>
          <p:cNvPr id="23" name="Shape 18"/>
          <p:cNvSpPr/>
          <p:nvPr/>
        </p:nvSpPr>
        <p:spPr>
          <a:xfrm>
            <a:off x="855005" y="4271440"/>
            <a:ext cx="2743200" cy="1243584"/>
          </a:xfrm>
          <a:prstGeom prst="rect">
            <a:avLst/>
          </a:prstGeom>
          <a:solidFill>
            <a:srgbClr val="112D4E"/>
          </a:solidFill>
          <a:ln w="9525">
            <a:solidFill>
              <a:srgbClr val="1C4F7A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24" name="Shape 19"/>
          <p:cNvSpPr/>
          <p:nvPr/>
        </p:nvSpPr>
        <p:spPr>
          <a:xfrm>
            <a:off x="855005" y="4271440"/>
            <a:ext cx="73152" cy="1243584"/>
          </a:xfrm>
          <a:prstGeom prst="rect">
            <a:avLst/>
          </a:prstGeom>
          <a:solidFill>
            <a:srgbClr val="A8D5E2"/>
          </a:solidFill>
          <a:ln w="12700">
            <a:solidFill>
              <a:srgbClr val="A8D5E2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9" y="4368976"/>
            <a:ext cx="365760" cy="365760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1464605" y="4308016"/>
            <a:ext cx="2036064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733" b="1" dirty="0">
                <a:solidFill>
                  <a:srgbClr val="A8D5E2"/>
                </a:solidFill>
              </a:rPr>
              <a:t>88%</a:t>
            </a:r>
            <a:endParaRPr lang="en-US" sz="3733" dirty="0"/>
          </a:p>
        </p:txBody>
      </p:sp>
      <p:sp>
        <p:nvSpPr>
          <p:cNvPr id="27" name="Text 21"/>
          <p:cNvSpPr/>
          <p:nvPr/>
        </p:nvSpPr>
        <p:spPr>
          <a:xfrm>
            <a:off x="1001309" y="4942000"/>
            <a:ext cx="2499360" cy="536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dirty="0">
                <a:solidFill>
                  <a:srgbClr val="C8DEF0"/>
                </a:solidFill>
              </a:rPr>
              <a:t>plan to change their health</a:t>
            </a:r>
            <a:endParaRPr lang="en-US" sz="1400" dirty="0"/>
          </a:p>
          <a:p>
            <a:r>
              <a:rPr lang="en-US" sz="1400" dirty="0">
                <a:solidFill>
                  <a:srgbClr val="C8DEF0"/>
                </a:solidFill>
              </a:rPr>
              <a:t>vendor partnerships</a:t>
            </a:r>
            <a:endParaRPr lang="en-US" sz="1400" dirty="0"/>
          </a:p>
        </p:txBody>
      </p:sp>
      <p:sp>
        <p:nvSpPr>
          <p:cNvPr id="28" name="Shape 22"/>
          <p:cNvSpPr/>
          <p:nvPr/>
        </p:nvSpPr>
        <p:spPr>
          <a:xfrm>
            <a:off x="4475181" y="1141807"/>
            <a:ext cx="23471" cy="4774899"/>
          </a:xfrm>
          <a:prstGeom prst="line">
            <a:avLst/>
          </a:prstGeom>
          <a:noFill/>
          <a:ln w="9525">
            <a:solidFill>
              <a:srgbClr val="1C4F7A"/>
            </a:solidFill>
            <a:prstDash val="dash"/>
          </a:ln>
        </p:spPr>
        <p:txBody>
          <a:bodyPr/>
          <a:lstStyle/>
          <a:p>
            <a:endParaRPr lang="en-US" sz="2400"/>
          </a:p>
        </p:txBody>
      </p:sp>
      <p:sp>
        <p:nvSpPr>
          <p:cNvPr id="48" name="Text 38"/>
          <p:cNvSpPr/>
          <p:nvPr/>
        </p:nvSpPr>
        <p:spPr>
          <a:xfrm>
            <a:off x="4726192" y="1922360"/>
            <a:ext cx="6600836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800" b="1" dirty="0">
                <a:solidFill>
                  <a:srgbClr val="E8B84B"/>
                </a:solidFill>
              </a:rPr>
              <a:t>Plan Sponsors Are at a Breaking Point</a:t>
            </a:r>
            <a:endParaRPr lang="en-US" sz="2800" dirty="0"/>
          </a:p>
        </p:txBody>
      </p:sp>
      <p:sp>
        <p:nvSpPr>
          <p:cNvPr id="49" name="Text 39"/>
          <p:cNvSpPr/>
          <p:nvPr/>
        </p:nvSpPr>
        <p:spPr>
          <a:xfrm>
            <a:off x="4726192" y="3429000"/>
            <a:ext cx="6832811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800" b="1" i="1" dirty="0">
                <a:solidFill>
                  <a:schemeClr val="tx2"/>
                </a:solidFill>
              </a:rPr>
              <a:t>"9 out of 10 employer clients are overloaded — every day someone is in their ear selling something. Once these programs are rolled out, they don't know where real ROI is coming from."</a:t>
            </a:r>
            <a:endParaRPr lang="en-US" sz="28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— Zane Burke, CEO, Quantum Health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28F60-8637-B065-5379-0F4DE4F3B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4859F98-E5C8-4A77-A938-6EDA2B684BD4}"/>
              </a:ext>
            </a:extLst>
          </p:cNvPr>
          <p:cNvSpPr/>
          <p:nvPr/>
        </p:nvSpPr>
        <p:spPr>
          <a:xfrm>
            <a:off x="0" y="0"/>
            <a:ext cx="12192000" cy="816864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855032F-D8A2-4CBA-6D4A-B9CA92D7E274}"/>
              </a:ext>
            </a:extLst>
          </p:cNvPr>
          <p:cNvSpPr/>
          <p:nvPr/>
        </p:nvSpPr>
        <p:spPr>
          <a:xfrm>
            <a:off x="365760" y="48768"/>
            <a:ext cx="6096000" cy="268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kern="0" spc="400" dirty="0">
                <a:solidFill>
                  <a:srgbClr val="A8D5E2"/>
                </a:solidFill>
              </a:rPr>
              <a:t>BENEFIT STRATEGY INTELLIGENCE</a:t>
            </a:r>
            <a:endParaRPr lang="en-US" sz="10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0FB4F25-34E6-F10D-4849-A21365339C49}"/>
              </a:ext>
            </a:extLst>
          </p:cNvPr>
          <p:cNvSpPr/>
          <p:nvPr/>
        </p:nvSpPr>
        <p:spPr>
          <a:xfrm>
            <a:off x="365760" y="268224"/>
            <a:ext cx="7924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667" b="1" dirty="0">
                <a:solidFill>
                  <a:srgbClr val="FFFFFF"/>
                </a:solidFill>
              </a:rPr>
              <a:t>Point Solution Overload</a:t>
            </a:r>
            <a:endParaRPr lang="en-US" sz="2667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674EB9E0-0303-0A4B-765E-3D5A007FA782}"/>
              </a:ext>
            </a:extLst>
          </p:cNvPr>
          <p:cNvSpPr/>
          <p:nvPr/>
        </p:nvSpPr>
        <p:spPr>
          <a:xfrm>
            <a:off x="5241272" y="264961"/>
            <a:ext cx="670688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i="1" dirty="0">
                <a:solidFill>
                  <a:srgbClr val="D4EAF7"/>
                </a:solidFill>
              </a:rPr>
              <a:t>Vendor Fatigue Is Breaking Employer Benefits Strategy</a:t>
            </a:r>
            <a:endParaRPr lang="en-US" sz="1467" dirty="0"/>
          </a:p>
        </p:txBody>
      </p:sp>
      <p:sp>
        <p:nvSpPr>
          <p:cNvPr id="30" name="Shape 24">
            <a:extLst>
              <a:ext uri="{FF2B5EF4-FFF2-40B4-BE49-F238E27FC236}">
                <a16:creationId xmlns:a16="http://schemas.microsoft.com/office/drawing/2014/main" id="{D8E98301-EAC9-084F-1C7C-F5D4E97C176A}"/>
              </a:ext>
            </a:extLst>
          </p:cNvPr>
          <p:cNvSpPr/>
          <p:nvPr/>
        </p:nvSpPr>
        <p:spPr>
          <a:xfrm>
            <a:off x="820059" y="1571301"/>
            <a:ext cx="2706624" cy="1280160"/>
          </a:xfrm>
          <a:prstGeom prst="rect">
            <a:avLst/>
          </a:prstGeom>
          <a:solidFill>
            <a:srgbClr val="17223A"/>
          </a:solidFill>
          <a:ln w="9525">
            <a:solidFill>
              <a:srgbClr val="C0392B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31" name="Shape 25">
            <a:extLst>
              <a:ext uri="{FF2B5EF4-FFF2-40B4-BE49-F238E27FC236}">
                <a16:creationId xmlns:a16="http://schemas.microsoft.com/office/drawing/2014/main" id="{1247D32E-368A-7F25-CC0E-0FA8AAE62A4D}"/>
              </a:ext>
            </a:extLst>
          </p:cNvPr>
          <p:cNvSpPr/>
          <p:nvPr/>
        </p:nvSpPr>
        <p:spPr>
          <a:xfrm>
            <a:off x="815235" y="1511691"/>
            <a:ext cx="2706624" cy="67056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32" name="Image 4" descr="preencoded.png">
            <a:extLst>
              <a:ext uri="{FF2B5EF4-FFF2-40B4-BE49-F238E27FC236}">
                <a16:creationId xmlns:a16="http://schemas.microsoft.com/office/drawing/2014/main" id="{30B67DE0-A8B8-7C11-3C09-5AE7599FF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31" y="1670187"/>
            <a:ext cx="341376" cy="341376"/>
          </a:xfrm>
          <a:prstGeom prst="rect">
            <a:avLst/>
          </a:prstGeom>
        </p:spPr>
      </p:pic>
      <p:sp>
        <p:nvSpPr>
          <p:cNvPr id="33" name="Text 26">
            <a:extLst>
              <a:ext uri="{FF2B5EF4-FFF2-40B4-BE49-F238E27FC236}">
                <a16:creationId xmlns:a16="http://schemas.microsoft.com/office/drawing/2014/main" id="{8B3EDCE6-5669-C397-A518-8E91C2E9F514}"/>
              </a:ext>
            </a:extLst>
          </p:cNvPr>
          <p:cNvSpPr/>
          <p:nvPr/>
        </p:nvSpPr>
        <p:spPr>
          <a:xfrm>
            <a:off x="1400451" y="1609227"/>
            <a:ext cx="1975104" cy="1133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rgbClr val="C8DEF0"/>
                </a:solidFill>
              </a:rPr>
              <a:t>HR spends up to</a:t>
            </a:r>
            <a:endParaRPr lang="en-US" sz="1600" dirty="0"/>
          </a:p>
          <a:p>
            <a:r>
              <a:rPr lang="en-US" sz="1600" dirty="0">
                <a:solidFill>
                  <a:srgbClr val="C8DEF0"/>
                </a:solidFill>
              </a:rPr>
              <a:t>1/3 of time on</a:t>
            </a:r>
            <a:endParaRPr lang="en-US" sz="1600" dirty="0"/>
          </a:p>
          <a:p>
            <a:r>
              <a:rPr lang="en-US" sz="1600" dirty="0">
                <a:solidFill>
                  <a:srgbClr val="C8DEF0"/>
                </a:solidFill>
              </a:rPr>
              <a:t>vendor management</a:t>
            </a:r>
            <a:endParaRPr lang="en-US" sz="1600" dirty="0"/>
          </a:p>
        </p:txBody>
      </p:sp>
      <p:sp>
        <p:nvSpPr>
          <p:cNvPr id="38" name="Shape 30">
            <a:extLst>
              <a:ext uri="{FF2B5EF4-FFF2-40B4-BE49-F238E27FC236}">
                <a16:creationId xmlns:a16="http://schemas.microsoft.com/office/drawing/2014/main" id="{86E0DAF9-DBC9-E4C3-EE98-9130FD20650A}"/>
              </a:ext>
            </a:extLst>
          </p:cNvPr>
          <p:cNvSpPr/>
          <p:nvPr/>
        </p:nvSpPr>
        <p:spPr>
          <a:xfrm>
            <a:off x="815235" y="2999563"/>
            <a:ext cx="2706624" cy="1280160"/>
          </a:xfrm>
          <a:prstGeom prst="rect">
            <a:avLst/>
          </a:prstGeom>
          <a:solidFill>
            <a:srgbClr val="17223A"/>
          </a:solidFill>
          <a:ln w="9525">
            <a:solidFill>
              <a:srgbClr val="C0392B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39" name="Shape 31">
            <a:extLst>
              <a:ext uri="{FF2B5EF4-FFF2-40B4-BE49-F238E27FC236}">
                <a16:creationId xmlns:a16="http://schemas.microsoft.com/office/drawing/2014/main" id="{2DE22DB5-0ACB-CDC3-35C3-BCA68C3A42C0}"/>
              </a:ext>
            </a:extLst>
          </p:cNvPr>
          <p:cNvSpPr/>
          <p:nvPr/>
        </p:nvSpPr>
        <p:spPr>
          <a:xfrm>
            <a:off x="815235" y="2999563"/>
            <a:ext cx="2706624" cy="67056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40" name="Image 6" descr="preencoded.png">
            <a:extLst>
              <a:ext uri="{FF2B5EF4-FFF2-40B4-BE49-F238E27FC236}">
                <a16:creationId xmlns:a16="http://schemas.microsoft.com/office/drawing/2014/main" id="{E1AB38A1-52C0-96D9-0ECD-7AD510F30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31" y="3158059"/>
            <a:ext cx="341376" cy="341376"/>
          </a:xfrm>
          <a:prstGeom prst="rect">
            <a:avLst/>
          </a:prstGeom>
        </p:spPr>
      </p:pic>
      <p:sp>
        <p:nvSpPr>
          <p:cNvPr id="41" name="Text 32">
            <a:extLst>
              <a:ext uri="{FF2B5EF4-FFF2-40B4-BE49-F238E27FC236}">
                <a16:creationId xmlns:a16="http://schemas.microsoft.com/office/drawing/2014/main" id="{61528C57-CC05-94BA-C874-A5370425AE91}"/>
              </a:ext>
            </a:extLst>
          </p:cNvPr>
          <p:cNvSpPr/>
          <p:nvPr/>
        </p:nvSpPr>
        <p:spPr>
          <a:xfrm>
            <a:off x="1400451" y="3097099"/>
            <a:ext cx="1975104" cy="1133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rgbClr val="C8DEF0"/>
                </a:solidFill>
              </a:rPr>
              <a:t>Multiple vendors</a:t>
            </a:r>
            <a:endParaRPr lang="en-US" sz="1600" dirty="0"/>
          </a:p>
          <a:p>
            <a:r>
              <a:rPr lang="en-US" sz="1600" dirty="0">
                <a:solidFill>
                  <a:srgbClr val="C8DEF0"/>
                </a:solidFill>
              </a:rPr>
              <a:t>claim credit for</a:t>
            </a:r>
            <a:endParaRPr lang="en-US" sz="1600" dirty="0"/>
          </a:p>
          <a:p>
            <a:r>
              <a:rPr lang="en-US" sz="1600" dirty="0">
                <a:solidFill>
                  <a:srgbClr val="C8DEF0"/>
                </a:solidFill>
              </a:rPr>
              <a:t>the same outcomes</a:t>
            </a:r>
            <a:endParaRPr lang="en-US" sz="1600" dirty="0"/>
          </a:p>
        </p:txBody>
      </p:sp>
      <p:sp>
        <p:nvSpPr>
          <p:cNvPr id="42" name="Shape 33">
            <a:extLst>
              <a:ext uri="{FF2B5EF4-FFF2-40B4-BE49-F238E27FC236}">
                <a16:creationId xmlns:a16="http://schemas.microsoft.com/office/drawing/2014/main" id="{3A2D2D7C-9B8F-D324-9454-B03B56804C3C}"/>
              </a:ext>
            </a:extLst>
          </p:cNvPr>
          <p:cNvSpPr/>
          <p:nvPr/>
        </p:nvSpPr>
        <p:spPr>
          <a:xfrm>
            <a:off x="815235" y="4419931"/>
            <a:ext cx="2706624" cy="1280160"/>
          </a:xfrm>
          <a:prstGeom prst="rect">
            <a:avLst/>
          </a:prstGeom>
          <a:solidFill>
            <a:srgbClr val="17223A"/>
          </a:solidFill>
          <a:ln w="9525">
            <a:solidFill>
              <a:srgbClr val="C0392B"/>
            </a:solidFill>
            <a:prstDash val="solid"/>
          </a:ln>
          <a:effectLst>
            <a:outerShdw blurRad="101600" dist="38100" dir="81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43" name="Shape 34">
            <a:extLst>
              <a:ext uri="{FF2B5EF4-FFF2-40B4-BE49-F238E27FC236}">
                <a16:creationId xmlns:a16="http://schemas.microsoft.com/office/drawing/2014/main" id="{A0AE19C3-DA94-1165-2619-B461AC5AFD26}"/>
              </a:ext>
            </a:extLst>
          </p:cNvPr>
          <p:cNvSpPr/>
          <p:nvPr/>
        </p:nvSpPr>
        <p:spPr>
          <a:xfrm>
            <a:off x="815235" y="4419931"/>
            <a:ext cx="2706624" cy="67056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44" name="Image 7" descr="preencoded.png">
            <a:extLst>
              <a:ext uri="{FF2B5EF4-FFF2-40B4-BE49-F238E27FC236}">
                <a16:creationId xmlns:a16="http://schemas.microsoft.com/office/drawing/2014/main" id="{25A3BA66-F891-0A63-43AB-141C53B5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31" y="4578427"/>
            <a:ext cx="341376" cy="341376"/>
          </a:xfrm>
          <a:prstGeom prst="rect">
            <a:avLst/>
          </a:prstGeom>
        </p:spPr>
      </p:pic>
      <p:sp>
        <p:nvSpPr>
          <p:cNvPr id="45" name="Text 35">
            <a:extLst>
              <a:ext uri="{FF2B5EF4-FFF2-40B4-BE49-F238E27FC236}">
                <a16:creationId xmlns:a16="http://schemas.microsoft.com/office/drawing/2014/main" id="{DA6FD9BC-D988-869C-339D-0A92E68D64D3}"/>
              </a:ext>
            </a:extLst>
          </p:cNvPr>
          <p:cNvSpPr/>
          <p:nvPr/>
        </p:nvSpPr>
        <p:spPr>
          <a:xfrm>
            <a:off x="1400451" y="4517467"/>
            <a:ext cx="1975104" cy="11338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rgbClr val="C8DEF0"/>
                </a:solidFill>
              </a:rPr>
              <a:t>Low engagement—</a:t>
            </a:r>
            <a:endParaRPr lang="en-US" sz="1600" dirty="0"/>
          </a:p>
          <a:p>
            <a:r>
              <a:rPr lang="en-US" sz="1600" dirty="0">
                <a:solidFill>
                  <a:srgbClr val="C8DEF0"/>
                </a:solidFill>
              </a:rPr>
              <a:t>members forget</a:t>
            </a:r>
            <a:endParaRPr lang="en-US" sz="1600" dirty="0"/>
          </a:p>
          <a:p>
            <a:r>
              <a:rPr lang="en-US" sz="1600" dirty="0">
                <a:solidFill>
                  <a:srgbClr val="C8DEF0"/>
                </a:solidFill>
              </a:rPr>
              <a:t>portals exist</a:t>
            </a:r>
            <a:endParaRPr lang="en-US" sz="1600" dirty="0"/>
          </a:p>
        </p:txBody>
      </p:sp>
      <p:sp>
        <p:nvSpPr>
          <p:cNvPr id="51" name="Text 41">
            <a:extLst>
              <a:ext uri="{FF2B5EF4-FFF2-40B4-BE49-F238E27FC236}">
                <a16:creationId xmlns:a16="http://schemas.microsoft.com/office/drawing/2014/main" id="{9C8E143C-FB69-8C13-4B0A-F87639C193E9}"/>
              </a:ext>
            </a:extLst>
          </p:cNvPr>
          <p:cNvSpPr/>
          <p:nvPr/>
        </p:nvSpPr>
        <p:spPr>
          <a:xfrm>
            <a:off x="4523102" y="1864501"/>
            <a:ext cx="1659287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E8B84B"/>
                </a:solidFill>
              </a:rPr>
              <a:t>~33%</a:t>
            </a:r>
            <a:endParaRPr lang="en-US" sz="4800" dirty="0"/>
          </a:p>
        </p:txBody>
      </p:sp>
      <p:sp>
        <p:nvSpPr>
          <p:cNvPr id="52" name="Text 42">
            <a:extLst>
              <a:ext uri="{FF2B5EF4-FFF2-40B4-BE49-F238E27FC236}">
                <a16:creationId xmlns:a16="http://schemas.microsoft.com/office/drawing/2014/main" id="{FD966602-AF84-577B-6F3B-9480D5E11249}"/>
              </a:ext>
            </a:extLst>
          </p:cNvPr>
          <p:cNvSpPr/>
          <p:nvPr/>
        </p:nvSpPr>
        <p:spPr>
          <a:xfrm>
            <a:off x="6374396" y="1962037"/>
            <a:ext cx="6139739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200" b="1" dirty="0">
                <a:solidFill>
                  <a:schemeClr val="tx2"/>
                </a:solidFill>
              </a:rPr>
              <a:t>Plan to Bundle Services</a:t>
            </a:r>
          </a:p>
        </p:txBody>
      </p:sp>
      <p:sp>
        <p:nvSpPr>
          <p:cNvPr id="54" name="Text 44">
            <a:extLst>
              <a:ext uri="{FF2B5EF4-FFF2-40B4-BE49-F238E27FC236}">
                <a16:creationId xmlns:a16="http://schemas.microsoft.com/office/drawing/2014/main" id="{8F322A0A-B0DB-9D3D-3004-D75A90FB3DE1}"/>
              </a:ext>
            </a:extLst>
          </p:cNvPr>
          <p:cNvSpPr/>
          <p:nvPr/>
        </p:nvSpPr>
        <p:spPr>
          <a:xfrm>
            <a:off x="4844088" y="3271574"/>
            <a:ext cx="1296101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E8B84B"/>
                </a:solidFill>
              </a:rPr>
              <a:t>46%</a:t>
            </a:r>
            <a:endParaRPr lang="en-US" sz="4800" dirty="0"/>
          </a:p>
        </p:txBody>
      </p:sp>
      <p:sp>
        <p:nvSpPr>
          <p:cNvPr id="55" name="Text 45">
            <a:extLst>
              <a:ext uri="{FF2B5EF4-FFF2-40B4-BE49-F238E27FC236}">
                <a16:creationId xmlns:a16="http://schemas.microsoft.com/office/drawing/2014/main" id="{26CC463F-7294-E3C4-06BF-C4E9573E7913}"/>
              </a:ext>
            </a:extLst>
          </p:cNvPr>
          <p:cNvSpPr/>
          <p:nvPr/>
        </p:nvSpPr>
        <p:spPr>
          <a:xfrm>
            <a:off x="6374396" y="3271574"/>
            <a:ext cx="6139739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200" b="1" dirty="0">
                <a:solidFill>
                  <a:schemeClr val="tx2"/>
                </a:solidFill>
              </a:rPr>
              <a:t>Already Made Changes</a:t>
            </a:r>
          </a:p>
        </p:txBody>
      </p:sp>
      <p:sp>
        <p:nvSpPr>
          <p:cNvPr id="57" name="Text 47">
            <a:extLst>
              <a:ext uri="{FF2B5EF4-FFF2-40B4-BE49-F238E27FC236}">
                <a16:creationId xmlns:a16="http://schemas.microsoft.com/office/drawing/2014/main" id="{19662195-B10E-99E4-E053-FFC617EE877D}"/>
              </a:ext>
            </a:extLst>
          </p:cNvPr>
          <p:cNvSpPr/>
          <p:nvPr/>
        </p:nvSpPr>
        <p:spPr>
          <a:xfrm>
            <a:off x="4808702" y="4690507"/>
            <a:ext cx="1296101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800" b="1" dirty="0">
                <a:solidFill>
                  <a:srgbClr val="E8B84B"/>
                </a:solidFill>
              </a:rPr>
              <a:t>74%</a:t>
            </a:r>
            <a:endParaRPr lang="en-US" sz="4800" dirty="0"/>
          </a:p>
        </p:txBody>
      </p:sp>
      <p:sp>
        <p:nvSpPr>
          <p:cNvPr id="58" name="Text 48">
            <a:extLst>
              <a:ext uri="{FF2B5EF4-FFF2-40B4-BE49-F238E27FC236}">
                <a16:creationId xmlns:a16="http://schemas.microsoft.com/office/drawing/2014/main" id="{D01397EF-CFFC-B8ED-562E-4ECCDB4BAEE4}"/>
              </a:ext>
            </a:extLst>
          </p:cNvPr>
          <p:cNvSpPr/>
          <p:nvPr/>
        </p:nvSpPr>
        <p:spPr>
          <a:xfrm>
            <a:off x="6481973" y="4699141"/>
            <a:ext cx="5754037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200" b="1" dirty="0">
                <a:solidFill>
                  <a:schemeClr val="tx2"/>
                </a:solidFill>
              </a:rPr>
              <a:t>Analytics = Performance</a:t>
            </a: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0B9405D1-6533-29C4-38D0-2E5A1174F8C5}"/>
              </a:ext>
            </a:extLst>
          </p:cNvPr>
          <p:cNvSpPr/>
          <p:nvPr/>
        </p:nvSpPr>
        <p:spPr>
          <a:xfrm>
            <a:off x="407487" y="1022466"/>
            <a:ext cx="3505363" cy="34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kern="0" spc="333" dirty="0">
                <a:solidFill>
                  <a:srgbClr val="FF0000"/>
                </a:solidFill>
              </a:rPr>
              <a:t> CONSEQUENCES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7" name="Shape 22">
            <a:extLst>
              <a:ext uri="{FF2B5EF4-FFF2-40B4-BE49-F238E27FC236}">
                <a16:creationId xmlns:a16="http://schemas.microsoft.com/office/drawing/2014/main" id="{BFD41C16-8524-563A-C93E-85B8F20DAC12}"/>
              </a:ext>
            </a:extLst>
          </p:cNvPr>
          <p:cNvSpPr/>
          <p:nvPr/>
        </p:nvSpPr>
        <p:spPr>
          <a:xfrm>
            <a:off x="4475181" y="1141807"/>
            <a:ext cx="23471" cy="4774899"/>
          </a:xfrm>
          <a:prstGeom prst="line">
            <a:avLst/>
          </a:prstGeom>
          <a:noFill/>
          <a:ln w="9525">
            <a:solidFill>
              <a:srgbClr val="1C4F7A"/>
            </a:solidFill>
            <a:prstDash val="dash"/>
          </a:ln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3488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159EE-DCAA-2684-A2C4-4B5A374C7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84E3043-E85E-3829-9402-EC0042B1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43" y="2072305"/>
            <a:ext cx="10785185" cy="611742"/>
          </a:xfrm>
        </p:spPr>
        <p:txBody>
          <a:bodyPr/>
          <a:lstStyle/>
          <a:p>
            <a:r>
              <a:rPr lang="en-IN" sz="8000" dirty="0"/>
              <a:t>Fiduciary</a:t>
            </a:r>
            <a:br>
              <a:rPr lang="en-IN" sz="8000" dirty="0"/>
            </a:br>
            <a:r>
              <a:rPr lang="en-IN" sz="8000" dirty="0"/>
              <a:t>Action Plan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6876238-6426-2444-2170-39A22D9B0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48" y="6114569"/>
            <a:ext cx="1675829" cy="432472"/>
          </a:xfrm>
          <a:prstGeom prst="rect">
            <a:avLst/>
          </a:prstGeom>
        </p:spPr>
      </p:pic>
      <p:pic>
        <p:nvPicPr>
          <p:cNvPr id="6" name="Picture 5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4D036BBE-2F02-3A67-7E5C-046778803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" y="6039044"/>
            <a:ext cx="1535580" cy="5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4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365760" y="121920"/>
            <a:ext cx="1158240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4000" b="1" kern="0" spc="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PLAN FIDUCIARY PROCESS</a:t>
            </a:r>
            <a:endParaRPr lang="en-US" sz="4000" dirty="0"/>
          </a:p>
        </p:txBody>
      </p:sp>
      <p:sp>
        <p:nvSpPr>
          <p:cNvPr id="4" name="Shape 2"/>
          <p:cNvSpPr/>
          <p:nvPr/>
        </p:nvSpPr>
        <p:spPr>
          <a:xfrm>
            <a:off x="0" y="792479"/>
            <a:ext cx="12192000" cy="269815"/>
          </a:xfrm>
          <a:prstGeom prst="rect">
            <a:avLst/>
          </a:prstGeom>
          <a:solidFill>
            <a:srgbClr val="C00000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" name="Text 3"/>
          <p:cNvSpPr/>
          <p:nvPr/>
        </p:nvSpPr>
        <p:spPr>
          <a:xfrm>
            <a:off x="88920" y="699451"/>
            <a:ext cx="11794704" cy="4511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533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Understand your responsibilities and create a documented, repeatable fiduciary process</a:t>
            </a:r>
            <a:endParaRPr lang="en-US" sz="1533" dirty="0"/>
          </a:p>
        </p:txBody>
      </p:sp>
      <p:sp>
        <p:nvSpPr>
          <p:cNvPr id="6" name="Shape 4"/>
          <p:cNvSpPr/>
          <p:nvPr/>
        </p:nvSpPr>
        <p:spPr>
          <a:xfrm>
            <a:off x="304800" y="1117696"/>
            <a:ext cx="3535680" cy="2048256"/>
          </a:xfrm>
          <a:prstGeom prst="rect">
            <a:avLst/>
          </a:prstGeom>
          <a:solidFill>
            <a:srgbClr val="EAF2FB"/>
          </a:solidFill>
          <a:ln w="6350">
            <a:solidFill>
              <a:srgbClr val="B8D3EE"/>
            </a:solidFill>
            <a:prstDash val="solid"/>
          </a:ln>
          <a:effectLst>
            <a:outerShdw blurRad="88900" dist="25400" dir="8100000" algn="bl" rotWithShape="0">
              <a:srgbClr val="000000">
                <a:alpha val="14000"/>
              </a:srgbClr>
            </a:outerShd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7" name="Shape 5"/>
          <p:cNvSpPr/>
          <p:nvPr/>
        </p:nvSpPr>
        <p:spPr>
          <a:xfrm>
            <a:off x="304800" y="1117696"/>
            <a:ext cx="109728" cy="2048256"/>
          </a:xfrm>
          <a:prstGeom prst="rect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" name="Shape 7"/>
          <p:cNvSpPr/>
          <p:nvPr/>
        </p:nvSpPr>
        <p:spPr>
          <a:xfrm>
            <a:off x="487680" y="1230337"/>
            <a:ext cx="499872" cy="506244"/>
          </a:xfrm>
          <a:prstGeom prst="ellipse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0" name="Text 8"/>
          <p:cNvSpPr/>
          <p:nvPr/>
        </p:nvSpPr>
        <p:spPr>
          <a:xfrm>
            <a:off x="487680" y="1224516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</a:t>
            </a:r>
            <a:endParaRPr lang="en-US" sz="1333" dirty="0"/>
          </a:p>
        </p:txBody>
      </p:sp>
      <p:sp>
        <p:nvSpPr>
          <p:cNvPr id="11" name="Text 9"/>
          <p:cNvSpPr/>
          <p:nvPr/>
        </p:nvSpPr>
        <p:spPr>
          <a:xfrm>
            <a:off x="1060704" y="1239616"/>
            <a:ext cx="2657856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C1F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Own Your Data</a:t>
            </a:r>
            <a:endParaRPr lang="en-US" sz="2800" dirty="0"/>
          </a:p>
        </p:txBody>
      </p:sp>
      <p:sp>
        <p:nvSpPr>
          <p:cNvPr id="12" name="Shape 10"/>
          <p:cNvSpPr/>
          <p:nvPr/>
        </p:nvSpPr>
        <p:spPr>
          <a:xfrm>
            <a:off x="499872" y="1881808"/>
            <a:ext cx="3243072" cy="0"/>
          </a:xfrm>
          <a:prstGeom prst="line">
            <a:avLst/>
          </a:prstGeom>
          <a:noFill/>
          <a:ln w="6350">
            <a:solidFill>
              <a:srgbClr val="AACCE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3" name="Text 11"/>
          <p:cNvSpPr/>
          <p:nvPr/>
        </p:nvSpPr>
        <p:spPr>
          <a:xfrm>
            <a:off x="475488" y="1915208"/>
            <a:ext cx="3267456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267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Plans must own and control their data — independent of medical and pharmacy vendors. Transparency enables accountable healthcare procurement.</a:t>
            </a:r>
            <a:endParaRPr lang="en-US" sz="1267" dirty="0"/>
          </a:p>
        </p:txBody>
      </p:sp>
      <p:sp>
        <p:nvSpPr>
          <p:cNvPr id="14" name="Shape 12"/>
          <p:cNvSpPr/>
          <p:nvPr/>
        </p:nvSpPr>
        <p:spPr>
          <a:xfrm>
            <a:off x="4358640" y="1117696"/>
            <a:ext cx="3535680" cy="2048256"/>
          </a:xfrm>
          <a:prstGeom prst="rect">
            <a:avLst/>
          </a:prstGeom>
          <a:solidFill>
            <a:srgbClr val="EAF2FB"/>
          </a:solidFill>
          <a:ln w="6350">
            <a:solidFill>
              <a:srgbClr val="B8D3EE"/>
            </a:solidFill>
            <a:prstDash val="solid"/>
          </a:ln>
          <a:effectLst>
            <a:outerShdw blurRad="88900" dist="25400" dir="8100000" algn="bl" rotWithShape="0">
              <a:srgbClr val="000000">
                <a:alpha val="14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15" name="Shape 13"/>
          <p:cNvSpPr/>
          <p:nvPr/>
        </p:nvSpPr>
        <p:spPr>
          <a:xfrm>
            <a:off x="4358640" y="1117696"/>
            <a:ext cx="109728" cy="2048256"/>
          </a:xfrm>
          <a:prstGeom prst="rect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" name="Shape 15"/>
          <p:cNvSpPr/>
          <p:nvPr/>
        </p:nvSpPr>
        <p:spPr>
          <a:xfrm>
            <a:off x="4529328" y="1291012"/>
            <a:ext cx="512064" cy="512064"/>
          </a:xfrm>
          <a:prstGeom prst="ellipse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" name="Text 16"/>
          <p:cNvSpPr/>
          <p:nvPr/>
        </p:nvSpPr>
        <p:spPr>
          <a:xfrm>
            <a:off x="4541520" y="1278571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en-US" sz="1333" dirty="0"/>
          </a:p>
        </p:txBody>
      </p:sp>
      <p:sp>
        <p:nvSpPr>
          <p:cNvPr id="19" name="Text 17"/>
          <p:cNvSpPr/>
          <p:nvPr/>
        </p:nvSpPr>
        <p:spPr>
          <a:xfrm>
            <a:off x="5114544" y="1239616"/>
            <a:ext cx="2657856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C1F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Understand</a:t>
            </a:r>
            <a:endParaRPr lang="en-US" sz="2800" dirty="0"/>
          </a:p>
        </p:txBody>
      </p:sp>
      <p:sp>
        <p:nvSpPr>
          <p:cNvPr id="20" name="Shape 18"/>
          <p:cNvSpPr/>
          <p:nvPr/>
        </p:nvSpPr>
        <p:spPr>
          <a:xfrm>
            <a:off x="4529328" y="1881808"/>
            <a:ext cx="3243072" cy="0"/>
          </a:xfrm>
          <a:prstGeom prst="line">
            <a:avLst/>
          </a:prstGeom>
          <a:noFill/>
          <a:ln w="6350">
            <a:solidFill>
              <a:srgbClr val="AACCE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1" name="Text 19"/>
          <p:cNvSpPr/>
          <p:nvPr/>
        </p:nvSpPr>
        <p:spPr>
          <a:xfrm>
            <a:off x="4529328" y="1915208"/>
            <a:ext cx="3267456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267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Understand the plan data. Know what it’s says about population health, utilization patterns, and cost drivers. See the bigger story.</a:t>
            </a:r>
            <a:endParaRPr lang="en-US" sz="1267" dirty="0"/>
          </a:p>
        </p:txBody>
      </p:sp>
      <p:sp>
        <p:nvSpPr>
          <p:cNvPr id="22" name="Shape 20"/>
          <p:cNvSpPr/>
          <p:nvPr/>
        </p:nvSpPr>
        <p:spPr>
          <a:xfrm>
            <a:off x="8382000" y="1117696"/>
            <a:ext cx="3535680" cy="2048256"/>
          </a:xfrm>
          <a:prstGeom prst="rect">
            <a:avLst/>
          </a:prstGeom>
          <a:solidFill>
            <a:srgbClr val="EAF2FB"/>
          </a:solidFill>
          <a:ln w="6350">
            <a:solidFill>
              <a:srgbClr val="B8D3EE"/>
            </a:solidFill>
            <a:prstDash val="solid"/>
          </a:ln>
          <a:effectLst>
            <a:outerShdw blurRad="88900" dist="25400" dir="8100000" algn="bl" rotWithShape="0">
              <a:srgbClr val="000000">
                <a:alpha val="14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23" name="Shape 21"/>
          <p:cNvSpPr/>
          <p:nvPr/>
        </p:nvSpPr>
        <p:spPr>
          <a:xfrm>
            <a:off x="8382000" y="1117696"/>
            <a:ext cx="109728" cy="2048256"/>
          </a:xfrm>
          <a:prstGeom prst="rect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5" name="Shape 23"/>
          <p:cNvSpPr/>
          <p:nvPr/>
        </p:nvSpPr>
        <p:spPr>
          <a:xfrm>
            <a:off x="8564880" y="1218153"/>
            <a:ext cx="512064" cy="512064"/>
          </a:xfrm>
          <a:prstGeom prst="ellipse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6" name="Text 24"/>
          <p:cNvSpPr/>
          <p:nvPr/>
        </p:nvSpPr>
        <p:spPr>
          <a:xfrm>
            <a:off x="8577072" y="1214709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US" sz="1333" dirty="0"/>
          </a:p>
        </p:txBody>
      </p:sp>
      <p:sp>
        <p:nvSpPr>
          <p:cNvPr id="27" name="Text 25"/>
          <p:cNvSpPr/>
          <p:nvPr/>
        </p:nvSpPr>
        <p:spPr>
          <a:xfrm>
            <a:off x="9137904" y="1239616"/>
            <a:ext cx="2657856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C1F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Benchmark</a:t>
            </a:r>
            <a:endParaRPr lang="en-US" sz="2800" dirty="0"/>
          </a:p>
        </p:txBody>
      </p:sp>
      <p:sp>
        <p:nvSpPr>
          <p:cNvPr id="28" name="Shape 26"/>
          <p:cNvSpPr/>
          <p:nvPr/>
        </p:nvSpPr>
        <p:spPr>
          <a:xfrm>
            <a:off x="8552688" y="1881808"/>
            <a:ext cx="3243072" cy="0"/>
          </a:xfrm>
          <a:prstGeom prst="line">
            <a:avLst/>
          </a:prstGeom>
          <a:noFill/>
          <a:ln w="6350">
            <a:solidFill>
              <a:srgbClr val="AACCE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9" name="Text 27"/>
          <p:cNvSpPr/>
          <p:nvPr/>
        </p:nvSpPr>
        <p:spPr>
          <a:xfrm>
            <a:off x="8552688" y="1915208"/>
            <a:ext cx="3267456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267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Benchmark the plan population and opportunities against comparable plans in its market to identify gaps and priorities.</a:t>
            </a:r>
            <a:endParaRPr lang="en-US" sz="1267" dirty="0"/>
          </a:p>
        </p:txBody>
      </p:sp>
      <p:sp>
        <p:nvSpPr>
          <p:cNvPr id="30" name="Shape 28"/>
          <p:cNvSpPr/>
          <p:nvPr/>
        </p:nvSpPr>
        <p:spPr>
          <a:xfrm>
            <a:off x="304800" y="3287872"/>
            <a:ext cx="3535680" cy="2048256"/>
          </a:xfrm>
          <a:prstGeom prst="rect">
            <a:avLst/>
          </a:prstGeom>
          <a:solidFill>
            <a:srgbClr val="EAF2FB"/>
          </a:solidFill>
          <a:ln w="6350">
            <a:solidFill>
              <a:srgbClr val="B8D3EE"/>
            </a:solidFill>
            <a:prstDash val="solid"/>
          </a:ln>
          <a:effectLst>
            <a:outerShdw blurRad="88900" dist="25400" dir="8100000" algn="bl" rotWithShape="0">
              <a:srgbClr val="000000">
                <a:alpha val="14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31" name="Shape 29"/>
          <p:cNvSpPr/>
          <p:nvPr/>
        </p:nvSpPr>
        <p:spPr>
          <a:xfrm>
            <a:off x="304800" y="3287872"/>
            <a:ext cx="109728" cy="2048256"/>
          </a:xfrm>
          <a:prstGeom prst="rect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3" name="Shape 31"/>
          <p:cNvSpPr/>
          <p:nvPr/>
        </p:nvSpPr>
        <p:spPr>
          <a:xfrm>
            <a:off x="499872" y="3460681"/>
            <a:ext cx="512064" cy="512064"/>
          </a:xfrm>
          <a:prstGeom prst="ellipse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4" name="Text 32"/>
          <p:cNvSpPr/>
          <p:nvPr/>
        </p:nvSpPr>
        <p:spPr>
          <a:xfrm>
            <a:off x="487680" y="3457755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US" sz="1333" dirty="0"/>
          </a:p>
        </p:txBody>
      </p:sp>
      <p:sp>
        <p:nvSpPr>
          <p:cNvPr id="35" name="Text 33"/>
          <p:cNvSpPr/>
          <p:nvPr/>
        </p:nvSpPr>
        <p:spPr>
          <a:xfrm>
            <a:off x="1060704" y="3409792"/>
            <a:ext cx="2657856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C1F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Take Action</a:t>
            </a:r>
            <a:endParaRPr lang="en-US" sz="2800" dirty="0"/>
          </a:p>
        </p:txBody>
      </p:sp>
      <p:sp>
        <p:nvSpPr>
          <p:cNvPr id="36" name="Shape 34"/>
          <p:cNvSpPr/>
          <p:nvPr/>
        </p:nvSpPr>
        <p:spPr>
          <a:xfrm>
            <a:off x="475488" y="4091741"/>
            <a:ext cx="3243072" cy="0"/>
          </a:xfrm>
          <a:prstGeom prst="line">
            <a:avLst/>
          </a:prstGeom>
          <a:noFill/>
          <a:ln w="6350">
            <a:solidFill>
              <a:srgbClr val="AACCE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7" name="Text 35"/>
          <p:cNvSpPr/>
          <p:nvPr/>
        </p:nvSpPr>
        <p:spPr>
          <a:xfrm>
            <a:off x="475488" y="4085384"/>
            <a:ext cx="3267456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267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Take targeted action on the opportunities identified through the fiduciary process and data — clinical, financial, and vendor levers.</a:t>
            </a:r>
            <a:endParaRPr lang="en-US" sz="1267" dirty="0"/>
          </a:p>
        </p:txBody>
      </p:sp>
      <p:sp>
        <p:nvSpPr>
          <p:cNvPr id="38" name="Shape 36"/>
          <p:cNvSpPr/>
          <p:nvPr/>
        </p:nvSpPr>
        <p:spPr>
          <a:xfrm>
            <a:off x="4358640" y="3287872"/>
            <a:ext cx="3535680" cy="2048256"/>
          </a:xfrm>
          <a:prstGeom prst="rect">
            <a:avLst/>
          </a:prstGeom>
          <a:solidFill>
            <a:srgbClr val="EAF2FB"/>
          </a:solidFill>
          <a:ln w="6350">
            <a:solidFill>
              <a:srgbClr val="B8D3EE"/>
            </a:solidFill>
            <a:prstDash val="solid"/>
          </a:ln>
          <a:effectLst>
            <a:outerShdw blurRad="88900" dist="25400" dir="8100000" algn="bl" rotWithShape="0">
              <a:srgbClr val="000000">
                <a:alpha val="14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39" name="Shape 37"/>
          <p:cNvSpPr/>
          <p:nvPr/>
        </p:nvSpPr>
        <p:spPr>
          <a:xfrm>
            <a:off x="4358640" y="3287872"/>
            <a:ext cx="109728" cy="2048256"/>
          </a:xfrm>
          <a:prstGeom prst="rect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1" name="Shape 39"/>
          <p:cNvSpPr/>
          <p:nvPr/>
        </p:nvSpPr>
        <p:spPr>
          <a:xfrm>
            <a:off x="4559488" y="3449143"/>
            <a:ext cx="512064" cy="512064"/>
          </a:xfrm>
          <a:prstGeom prst="ellipse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2" name="Text 40"/>
          <p:cNvSpPr/>
          <p:nvPr/>
        </p:nvSpPr>
        <p:spPr>
          <a:xfrm>
            <a:off x="4571680" y="3436701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US" sz="1333" dirty="0"/>
          </a:p>
        </p:txBody>
      </p:sp>
      <p:sp>
        <p:nvSpPr>
          <p:cNvPr id="43" name="Text 41"/>
          <p:cNvSpPr/>
          <p:nvPr/>
        </p:nvSpPr>
        <p:spPr>
          <a:xfrm>
            <a:off x="5114544" y="3409792"/>
            <a:ext cx="2657856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rgbClr val="0C1F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Measure</a:t>
            </a:r>
            <a:endParaRPr lang="en-US" sz="3200" dirty="0"/>
          </a:p>
        </p:txBody>
      </p:sp>
      <p:sp>
        <p:nvSpPr>
          <p:cNvPr id="44" name="Shape 42"/>
          <p:cNvSpPr/>
          <p:nvPr/>
        </p:nvSpPr>
        <p:spPr>
          <a:xfrm>
            <a:off x="4529328" y="4088561"/>
            <a:ext cx="3243072" cy="0"/>
          </a:xfrm>
          <a:prstGeom prst="line">
            <a:avLst/>
          </a:prstGeom>
          <a:noFill/>
          <a:ln w="6350">
            <a:solidFill>
              <a:srgbClr val="AACCE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5" name="Text 43"/>
          <p:cNvSpPr/>
          <p:nvPr/>
        </p:nvSpPr>
        <p:spPr>
          <a:xfrm>
            <a:off x="4529328" y="4085384"/>
            <a:ext cx="3267456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267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Measure the results of all actions taken. Check outcomes against targets and adjust interventions where appropriate.</a:t>
            </a:r>
            <a:endParaRPr lang="en-US" sz="1267" dirty="0"/>
          </a:p>
        </p:txBody>
      </p:sp>
      <p:sp>
        <p:nvSpPr>
          <p:cNvPr id="46" name="Shape 44"/>
          <p:cNvSpPr/>
          <p:nvPr/>
        </p:nvSpPr>
        <p:spPr>
          <a:xfrm>
            <a:off x="8382000" y="3287872"/>
            <a:ext cx="3535680" cy="2048256"/>
          </a:xfrm>
          <a:prstGeom prst="rect">
            <a:avLst/>
          </a:prstGeom>
          <a:solidFill>
            <a:srgbClr val="EAF2FB"/>
          </a:solidFill>
          <a:ln w="6350">
            <a:solidFill>
              <a:srgbClr val="B8D3EE"/>
            </a:solidFill>
            <a:prstDash val="solid"/>
          </a:ln>
          <a:effectLst>
            <a:outerShdw blurRad="88900" dist="25400" dir="8100000" algn="bl" rotWithShape="0">
              <a:srgbClr val="000000">
                <a:alpha val="14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47" name="Shape 45"/>
          <p:cNvSpPr/>
          <p:nvPr/>
        </p:nvSpPr>
        <p:spPr>
          <a:xfrm>
            <a:off x="8382000" y="3287872"/>
            <a:ext cx="109728" cy="2048256"/>
          </a:xfrm>
          <a:prstGeom prst="rect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9" name="Shape 47"/>
          <p:cNvSpPr/>
          <p:nvPr/>
        </p:nvSpPr>
        <p:spPr>
          <a:xfrm>
            <a:off x="8564880" y="3397183"/>
            <a:ext cx="512064" cy="512064"/>
          </a:xfrm>
          <a:prstGeom prst="ellipse">
            <a:avLst/>
          </a:prstGeom>
          <a:solidFill>
            <a:srgbClr val="0077A8"/>
          </a:solidFill>
          <a:ln w="12700">
            <a:solidFill>
              <a:srgbClr val="1B7F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0" name="Text 48"/>
          <p:cNvSpPr/>
          <p:nvPr/>
        </p:nvSpPr>
        <p:spPr>
          <a:xfrm>
            <a:off x="8552688" y="3399576"/>
            <a:ext cx="5120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3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06</a:t>
            </a:r>
            <a:endParaRPr lang="en-US" sz="1333" dirty="0"/>
          </a:p>
        </p:txBody>
      </p:sp>
      <p:sp>
        <p:nvSpPr>
          <p:cNvPr id="51" name="Text 49"/>
          <p:cNvSpPr/>
          <p:nvPr/>
        </p:nvSpPr>
        <p:spPr>
          <a:xfrm>
            <a:off x="9137904" y="3409792"/>
            <a:ext cx="2657856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0C1F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Document</a:t>
            </a:r>
            <a:endParaRPr lang="en-US" sz="2800" dirty="0"/>
          </a:p>
        </p:txBody>
      </p:sp>
      <p:sp>
        <p:nvSpPr>
          <p:cNvPr id="52" name="Shape 50"/>
          <p:cNvSpPr/>
          <p:nvPr/>
        </p:nvSpPr>
        <p:spPr>
          <a:xfrm>
            <a:off x="8564880" y="4039007"/>
            <a:ext cx="3243072" cy="0"/>
          </a:xfrm>
          <a:prstGeom prst="line">
            <a:avLst/>
          </a:prstGeom>
          <a:noFill/>
          <a:ln w="6350">
            <a:solidFill>
              <a:srgbClr val="AACCE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3" name="Text 51"/>
          <p:cNvSpPr/>
          <p:nvPr/>
        </p:nvSpPr>
        <p:spPr>
          <a:xfrm>
            <a:off x="8552688" y="4085384"/>
            <a:ext cx="3267456" cy="1170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267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Organize, time-stamp, and securely store all fiduciary procurement materials to ensure compliance and audit readiness.</a:t>
            </a:r>
            <a:endParaRPr lang="en-US" sz="1267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8900FBB-366A-7EE6-F09E-B788485158A3}"/>
              </a:ext>
            </a:extLst>
          </p:cNvPr>
          <p:cNvGrpSpPr/>
          <p:nvPr/>
        </p:nvGrpSpPr>
        <p:grpSpPr>
          <a:xfrm>
            <a:off x="0" y="5403975"/>
            <a:ext cx="12192000" cy="553273"/>
            <a:chOff x="228600" y="4334256"/>
            <a:chExt cx="8686800" cy="594360"/>
          </a:xfrm>
          <a:solidFill>
            <a:srgbClr val="0077A8"/>
          </a:solidFill>
        </p:grpSpPr>
        <p:sp>
          <p:nvSpPr>
            <p:cNvPr id="54" name="Shape 52"/>
            <p:cNvSpPr/>
            <p:nvPr/>
          </p:nvSpPr>
          <p:spPr>
            <a:xfrm>
              <a:off x="228600" y="4334256"/>
              <a:ext cx="8686800" cy="594360"/>
            </a:xfrm>
            <a:prstGeom prst="rect">
              <a:avLst/>
            </a:prstGeom>
            <a:grpFill/>
            <a:ln w="12700">
              <a:solidFill>
                <a:srgbClr val="2560A0"/>
              </a:solidFill>
              <a:prstDash val="solid"/>
            </a:ln>
            <a:effectLst>
              <a:outerShdw blurRad="88900" dist="25400" dir="8100000" algn="bl" rotWithShape="0">
                <a:srgbClr val="000000">
                  <a:alpha val="14000"/>
                </a:srgbClr>
              </a:outerShdw>
            </a:effec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8" name="Text 56"/>
            <p:cNvSpPr/>
            <p:nvPr/>
          </p:nvSpPr>
          <p:spPr>
            <a:xfrm>
              <a:off x="600955" y="4402836"/>
              <a:ext cx="347472" cy="438912"/>
            </a:xfrm>
            <a:prstGeom prst="rect">
              <a:avLst/>
            </a:prstGeom>
            <a:grpFill/>
            <a:ln/>
          </p:spPr>
          <p:txBody>
            <a:bodyPr wrap="square" rtlCol="0" anchor="ctr"/>
            <a:lstStyle/>
            <a:p>
              <a:pPr algn="ctr"/>
              <a:r>
                <a:rPr lang="en-US" sz="2933" dirty="0">
                  <a:solidFill>
                    <a:srgbClr val="FFFFFF"/>
                  </a:solidFill>
                </a:rPr>
                <a:t>↻</a:t>
              </a:r>
              <a:endParaRPr lang="en-US" sz="2933" dirty="0"/>
            </a:p>
          </p:txBody>
        </p:sp>
        <p:sp>
          <p:nvSpPr>
            <p:cNvPr id="59" name="Text 57"/>
            <p:cNvSpPr/>
            <p:nvPr/>
          </p:nvSpPr>
          <p:spPr>
            <a:xfrm>
              <a:off x="1098260" y="4418936"/>
              <a:ext cx="2286000" cy="411480"/>
            </a:xfrm>
            <a:prstGeom prst="rect">
              <a:avLst/>
            </a:prstGeom>
            <a:grpFill/>
            <a:ln/>
          </p:spPr>
          <p:txBody>
            <a:bodyPr wrap="square" rtlCol="0" anchor="ctr"/>
            <a:lstStyle/>
            <a:p>
              <a:r>
                <a:rPr lang="en-US" sz="1733" b="1" kern="0" spc="133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REPEAT THE PROCESS</a:t>
              </a:r>
              <a:endParaRPr lang="en-US" sz="1733" dirty="0"/>
            </a:p>
          </p:txBody>
        </p:sp>
        <p:sp>
          <p:nvSpPr>
            <p:cNvPr id="60" name="Shape 58"/>
            <p:cNvSpPr/>
            <p:nvPr/>
          </p:nvSpPr>
          <p:spPr>
            <a:xfrm>
              <a:off x="3382538" y="4425696"/>
              <a:ext cx="0" cy="411480"/>
            </a:xfrm>
            <a:prstGeom prst="line">
              <a:avLst/>
            </a:prstGeom>
            <a:grpFill/>
            <a:ln w="9525">
              <a:solidFill>
                <a:srgbClr val="5590C8"/>
              </a:solidFill>
              <a:prstDash val="solid"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61" name="Text 59"/>
            <p:cNvSpPr/>
            <p:nvPr/>
          </p:nvSpPr>
          <p:spPr>
            <a:xfrm>
              <a:off x="3530028" y="4400452"/>
              <a:ext cx="5120640" cy="484632"/>
            </a:xfrm>
            <a:prstGeom prst="rect">
              <a:avLst/>
            </a:prstGeom>
            <a:grpFill/>
            <a:ln/>
          </p:spPr>
          <p:txBody>
            <a:bodyPr wrap="square" rtlCol="0" anchor="ctr"/>
            <a:lstStyle/>
            <a:p>
              <a:r>
                <a:rPr lang="en-US" sz="1333" dirty="0">
                  <a:solidFill>
                    <a:srgbClr val="D4E8F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The fiduciary cycle is continuous — regularly revisit each step to reinforce accountability, optimize plan performance, and fulfill your obligations as </a:t>
              </a:r>
              <a:r>
                <a:rPr lang="en-US" sz="1333">
                  <a:solidFill>
                    <a:srgbClr val="D4E8F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plan fiduciaries.</a:t>
              </a:r>
              <a:endParaRPr lang="en-US" sz="1333" dirty="0"/>
            </a:p>
          </p:txBody>
        </p:sp>
      </p:grpSp>
      <p:sp>
        <p:nvSpPr>
          <p:cNvPr id="8" name="Shape 0">
            <a:extLst>
              <a:ext uri="{FF2B5EF4-FFF2-40B4-BE49-F238E27FC236}">
                <a16:creationId xmlns:a16="http://schemas.microsoft.com/office/drawing/2014/main" id="{5F961C5B-1BC0-9106-0818-DDFCCE42480D}"/>
              </a:ext>
            </a:extLst>
          </p:cNvPr>
          <p:cNvSpPr/>
          <p:nvPr/>
        </p:nvSpPr>
        <p:spPr>
          <a:xfrm>
            <a:off x="0" y="-1"/>
            <a:ext cx="12192000" cy="704219"/>
          </a:xfrm>
          <a:prstGeom prst="rect">
            <a:avLst/>
          </a:prstGeom>
          <a:solidFill>
            <a:srgbClr val="0077A8"/>
          </a:solidFill>
          <a:ln w="12700">
            <a:solidFill>
              <a:srgbClr val="1B2A6B"/>
            </a:solidFill>
            <a:prstDash val="solid"/>
          </a:ln>
        </p:spPr>
        <p:txBody>
          <a:bodyPr/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Google Shape;78;p16">
            <a:extLst>
              <a:ext uri="{FF2B5EF4-FFF2-40B4-BE49-F238E27FC236}">
                <a16:creationId xmlns:a16="http://schemas.microsoft.com/office/drawing/2014/main" id="{CCA17392-DB3C-14BF-3403-EA2C8F5ED2F7}"/>
              </a:ext>
            </a:extLst>
          </p:cNvPr>
          <p:cNvSpPr txBox="1">
            <a:spLocks/>
          </p:cNvSpPr>
          <p:nvPr/>
        </p:nvSpPr>
        <p:spPr>
          <a:xfrm>
            <a:off x="233299" y="35654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990"/>
            </a:pPr>
            <a:r>
              <a:rPr lang="en-US" sz="3760" b="1" dirty="0">
                <a:solidFill>
                  <a:schemeClr val="bg1"/>
                </a:solidFill>
              </a:rPr>
              <a:t>Fiduciary Action Plan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76D2A9-799E-59D6-647A-A90A2CF5A369}"/>
              </a:ext>
            </a:extLst>
          </p:cNvPr>
          <p:cNvSpPr/>
          <p:nvPr/>
        </p:nvSpPr>
        <p:spPr>
          <a:xfrm>
            <a:off x="3036627" y="0"/>
            <a:ext cx="9155373" cy="3251462"/>
          </a:xfrm>
          <a:prstGeom prst="rect">
            <a:avLst/>
          </a:prstGeom>
          <a:solidFill>
            <a:srgbClr val="0A1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group of people working in an office&#10;&#10;Description automatically generated">
            <a:extLst>
              <a:ext uri="{FF2B5EF4-FFF2-40B4-BE49-F238E27FC236}">
                <a16:creationId xmlns:a16="http://schemas.microsoft.com/office/drawing/2014/main" id="{B2DA6460-EF25-B14A-53C7-F3FD7A0E44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4" b="5754"/>
          <a:stretch>
            <a:fillRect/>
          </a:stretch>
        </p:blipFill>
        <p:spPr/>
      </p:pic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591D60E-9E3A-977E-0B80-3ABDA4949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536" y="5009036"/>
            <a:ext cx="3001130" cy="774484"/>
          </a:xfrm>
          <a:prstGeom prst="rect">
            <a:avLst/>
          </a:prstGeom>
        </p:spPr>
      </p:pic>
      <p:pic>
        <p:nvPicPr>
          <p:cNvPr id="23" name="Picture 22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B71E94B2-3939-CB5C-DD48-120227056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323" y="3735525"/>
            <a:ext cx="3351343" cy="12735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E08FC2-81F8-3BE9-FBFA-E004D57985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832"/>
          <a:stretch>
            <a:fillRect/>
          </a:stretch>
        </p:blipFill>
        <p:spPr>
          <a:xfrm>
            <a:off x="5934472" y="107640"/>
            <a:ext cx="4304714" cy="29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74517DF9-41BA-A686-4228-7C271D18D1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79C7E5-D452-2822-EA28-36047492BE2B}"/>
              </a:ext>
            </a:extLst>
          </p:cNvPr>
          <p:cNvSpPr/>
          <p:nvPr/>
        </p:nvSpPr>
        <p:spPr>
          <a:xfrm>
            <a:off x="-5089" y="3521143"/>
            <a:ext cx="12197089" cy="3340100"/>
          </a:xfrm>
          <a:prstGeom prst="roundRect">
            <a:avLst>
              <a:gd name="adj" fmla="val 0"/>
            </a:avLst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02B1C-B4BC-89BD-C029-50C60943B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231" y="4508364"/>
            <a:ext cx="8807548" cy="831985"/>
          </a:xfrm>
        </p:spPr>
        <p:txBody>
          <a:bodyPr/>
          <a:lstStyle/>
          <a:p>
            <a:r>
              <a:rPr lang="en-IN" dirty="0"/>
              <a:t>THANK YOU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970145-DCBB-11E6-9C40-AFB13DA4F765}"/>
              </a:ext>
            </a:extLst>
          </p:cNvPr>
          <p:cNvCxnSpPr>
            <a:cxnSpLocks/>
          </p:cNvCxnSpPr>
          <p:nvPr/>
        </p:nvCxnSpPr>
        <p:spPr>
          <a:xfrm>
            <a:off x="3737605" y="5505451"/>
            <a:ext cx="47117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4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FAB0F7-5CC5-99E7-B15A-E11BD0CB647C}"/>
              </a:ext>
            </a:extLst>
          </p:cNvPr>
          <p:cNvSpPr/>
          <p:nvPr/>
        </p:nvSpPr>
        <p:spPr>
          <a:xfrm>
            <a:off x="34229" y="1325147"/>
            <a:ext cx="7252526" cy="45524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B462712-064A-D62B-AB7F-23E64E527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331" y="474010"/>
            <a:ext cx="3728900" cy="611742"/>
          </a:xfrm>
        </p:spPr>
        <p:txBody>
          <a:bodyPr/>
          <a:lstStyle/>
          <a:p>
            <a:pPr algn="l"/>
            <a:r>
              <a:rPr lang="en-IN" sz="4800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61B40-ACC3-90D7-F59D-CD68BCBB0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99" y="174918"/>
            <a:ext cx="1209925" cy="1209925"/>
          </a:xfrm>
          <a:prstGeom prst="rect">
            <a:avLst/>
          </a:prstGeom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AFAA1DA-02D0-B2D6-7BDC-23F143B13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248" y="6114569"/>
            <a:ext cx="1675829" cy="432472"/>
          </a:xfrm>
          <a:prstGeom prst="rect">
            <a:avLst/>
          </a:prstGeom>
        </p:spPr>
      </p:pic>
      <p:pic>
        <p:nvPicPr>
          <p:cNvPr id="6" name="Picture 5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A1AC75BF-65E1-D717-1A00-D3B38D112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" y="6039044"/>
            <a:ext cx="1535580" cy="583521"/>
          </a:xfrm>
          <a:prstGeom prst="rect">
            <a:avLst/>
          </a:prstGeom>
        </p:spPr>
      </p:pic>
      <p:sp>
        <p:nvSpPr>
          <p:cNvPr id="17" name="Title 9">
            <a:extLst>
              <a:ext uri="{FF2B5EF4-FFF2-40B4-BE49-F238E27FC236}">
                <a16:creationId xmlns:a16="http://schemas.microsoft.com/office/drawing/2014/main" id="{DBA63693-4511-4905-F518-FCE862395BE3}"/>
              </a:ext>
            </a:extLst>
          </p:cNvPr>
          <p:cNvSpPr txBox="1">
            <a:spLocks/>
          </p:cNvSpPr>
          <p:nvPr/>
        </p:nvSpPr>
        <p:spPr>
          <a:xfrm>
            <a:off x="600409" y="1546299"/>
            <a:ext cx="10434062" cy="61174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Large Group Stress Point Survey</a:t>
            </a:r>
          </a:p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Leadership Stress</a:t>
            </a:r>
          </a:p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Medical vs Pharmacy Stress Scoring</a:t>
            </a:r>
          </a:p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Turning Information into Impact</a:t>
            </a:r>
            <a:endParaRPr lang="en-IN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Strategy Process &amp; Key  Performance Zones</a:t>
            </a:r>
          </a:p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Using Data to Drive Decisions</a:t>
            </a:r>
          </a:p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Point-Solution Management</a:t>
            </a:r>
          </a:p>
          <a:p>
            <a:pPr marL="571500" indent="-57150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Fiduciary Action Plan</a:t>
            </a:r>
          </a:p>
        </p:txBody>
      </p:sp>
    </p:spTree>
    <p:extLst>
      <p:ext uri="{BB962C8B-B14F-4D97-AF65-F5344CB8AC3E}">
        <p14:creationId xmlns:p14="http://schemas.microsoft.com/office/powerpoint/2010/main" val="12372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755904"/>
          </a:xfrm>
          <a:prstGeom prst="rect">
            <a:avLst/>
          </a:prstGeom>
          <a:solidFill>
            <a:srgbClr val="1A5276"/>
          </a:solidFill>
          <a:ln w="12700">
            <a:solidFill>
              <a:srgbClr val="1A5276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" name="Text 1"/>
          <p:cNvSpPr/>
          <p:nvPr/>
        </p:nvSpPr>
        <p:spPr>
          <a:xfrm>
            <a:off x="426720" y="0"/>
            <a:ext cx="10363200" cy="7559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933" b="1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References &amp; Bibliography</a:t>
            </a:r>
            <a:endParaRPr lang="en-US" sz="2933" dirty="0"/>
          </a:p>
        </p:txBody>
      </p:sp>
      <p:sp>
        <p:nvSpPr>
          <p:cNvPr id="4" name="Text 2"/>
          <p:cNvSpPr/>
          <p:nvPr/>
        </p:nvSpPr>
        <p:spPr>
          <a:xfrm>
            <a:off x="0" y="0"/>
            <a:ext cx="11826240" cy="7559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200" dirty="0">
                <a:solidFill>
                  <a:srgbClr val="D6EAF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NLSC Risk Conference  |  2026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26720" y="1077203"/>
            <a:ext cx="11338560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133" i="1" dirty="0">
                <a:solidFill>
                  <a:srgbClr val="2E405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Sources directly cited within the presentation or providing foundational research support for data, statistics, and legislative references presented.</a:t>
            </a:r>
            <a:endParaRPr lang="en-US" sz="1133" dirty="0"/>
          </a:p>
        </p:txBody>
      </p:sp>
      <p:sp>
        <p:nvSpPr>
          <p:cNvPr id="6" name="Shape 4"/>
          <p:cNvSpPr/>
          <p:nvPr/>
        </p:nvSpPr>
        <p:spPr>
          <a:xfrm>
            <a:off x="426720" y="1466148"/>
            <a:ext cx="11338560" cy="18288"/>
          </a:xfrm>
          <a:prstGeom prst="rect">
            <a:avLst/>
          </a:prstGeom>
          <a:solidFill>
            <a:srgbClr val="AED6F1"/>
          </a:solidFill>
          <a:ln w="12700">
            <a:solidFill>
              <a:srgbClr val="AED6F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" name="Shape 7"/>
          <p:cNvSpPr/>
          <p:nvPr/>
        </p:nvSpPr>
        <p:spPr>
          <a:xfrm>
            <a:off x="426720" y="1639824"/>
            <a:ext cx="5547360" cy="652272"/>
          </a:xfrm>
          <a:prstGeom prst="rect">
            <a:avLst/>
          </a:prstGeom>
          <a:solidFill>
            <a:srgbClr val="F4F6F7"/>
          </a:solidFill>
          <a:ln w="6350">
            <a:solidFill>
              <a:srgbClr val="D5D8D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0" name="Shape 8"/>
          <p:cNvSpPr/>
          <p:nvPr/>
        </p:nvSpPr>
        <p:spPr>
          <a:xfrm>
            <a:off x="487680" y="1700784"/>
            <a:ext cx="633984" cy="213360"/>
          </a:xfrm>
          <a:prstGeom prst="rect">
            <a:avLst/>
          </a:prstGeom>
          <a:solidFill>
            <a:srgbClr val="BE1E2D"/>
          </a:solidFill>
          <a:ln w="12700">
            <a:solidFill>
              <a:srgbClr val="BE1E2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1" name="Text 9"/>
          <p:cNvSpPr/>
          <p:nvPr/>
        </p:nvSpPr>
        <p:spPr>
          <a:xfrm>
            <a:off x="487680" y="1700784"/>
            <a:ext cx="633984" cy="21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3</a:t>
            </a:r>
            <a:endParaRPr lang="en-US" sz="867" dirty="0"/>
          </a:p>
        </p:txBody>
      </p:sp>
      <p:sp>
        <p:nvSpPr>
          <p:cNvPr id="12" name="Text 10"/>
          <p:cNvSpPr/>
          <p:nvPr/>
        </p:nvSpPr>
        <p:spPr>
          <a:xfrm>
            <a:off x="1170432" y="1688592"/>
            <a:ext cx="4718304" cy="225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000" b="1" dirty="0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Mercer LLC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536448" y="1901952"/>
            <a:ext cx="5352288" cy="2011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933" i="1" dirty="0">
                <a:solidFill>
                  <a:srgbClr val="1C28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National Survey of Employer-Sponsored Health Plans, 2024</a:t>
            </a:r>
            <a:endParaRPr lang="en-US" sz="933" dirty="0"/>
          </a:p>
        </p:txBody>
      </p:sp>
      <p:sp>
        <p:nvSpPr>
          <p:cNvPr id="14" name="Text 12"/>
          <p:cNvSpPr/>
          <p:nvPr/>
        </p:nvSpPr>
        <p:spPr>
          <a:xfrm>
            <a:off x="536448" y="2097024"/>
            <a:ext cx="5352288" cy="213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New York, NY. Near-double-digit medical trend for third consecutive year; cost trend benchmarks in stress-scoring analysis.</a:t>
            </a:r>
            <a:endParaRPr lang="en-US" sz="867" dirty="0"/>
          </a:p>
        </p:txBody>
      </p:sp>
      <p:sp>
        <p:nvSpPr>
          <p:cNvPr id="15" name="Shape 13"/>
          <p:cNvSpPr/>
          <p:nvPr/>
        </p:nvSpPr>
        <p:spPr>
          <a:xfrm>
            <a:off x="426720" y="2328672"/>
            <a:ext cx="5547360" cy="652272"/>
          </a:xfrm>
          <a:prstGeom prst="rect">
            <a:avLst/>
          </a:prstGeom>
          <a:solidFill>
            <a:srgbClr val="FDFEFE"/>
          </a:solidFill>
          <a:ln w="6350">
            <a:solidFill>
              <a:srgbClr val="D5D8D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6" name="Shape 14"/>
          <p:cNvSpPr/>
          <p:nvPr/>
        </p:nvSpPr>
        <p:spPr>
          <a:xfrm>
            <a:off x="487680" y="2389632"/>
            <a:ext cx="633984" cy="213360"/>
          </a:xfrm>
          <a:prstGeom prst="rect">
            <a:avLst/>
          </a:prstGeom>
          <a:solidFill>
            <a:srgbClr val="BE1E2D"/>
          </a:solidFill>
          <a:ln w="12700">
            <a:solidFill>
              <a:srgbClr val="BE1E2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" name="Text 15"/>
          <p:cNvSpPr/>
          <p:nvPr/>
        </p:nvSpPr>
        <p:spPr>
          <a:xfrm>
            <a:off x="487680" y="2389632"/>
            <a:ext cx="633984" cy="21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3</a:t>
            </a:r>
            <a:endParaRPr lang="en-US" sz="867" dirty="0"/>
          </a:p>
        </p:txBody>
      </p:sp>
      <p:sp>
        <p:nvSpPr>
          <p:cNvPr id="18" name="Text 16"/>
          <p:cNvSpPr/>
          <p:nvPr/>
        </p:nvSpPr>
        <p:spPr>
          <a:xfrm>
            <a:off x="1170432" y="2377440"/>
            <a:ext cx="4718304" cy="225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000" b="1" dirty="0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Drug Channels Institute</a:t>
            </a:r>
            <a:endParaRPr lang="en-US" sz="1000" dirty="0"/>
          </a:p>
        </p:txBody>
      </p:sp>
      <p:sp>
        <p:nvSpPr>
          <p:cNvPr id="19" name="Text 17"/>
          <p:cNvSpPr/>
          <p:nvPr/>
        </p:nvSpPr>
        <p:spPr>
          <a:xfrm>
            <a:off x="536448" y="2590800"/>
            <a:ext cx="5352288" cy="2011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933" i="1" dirty="0">
                <a:solidFill>
                  <a:srgbClr val="1C28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Specialty Pharmacy and GLP-1 Drug Trend Report, 2025</a:t>
            </a:r>
            <a:endParaRPr lang="en-US" sz="933" dirty="0"/>
          </a:p>
        </p:txBody>
      </p:sp>
      <p:sp>
        <p:nvSpPr>
          <p:cNvPr id="20" name="Text 18"/>
          <p:cNvSpPr/>
          <p:nvPr/>
        </p:nvSpPr>
        <p:spPr>
          <a:xfrm>
            <a:off x="536448" y="2785872"/>
            <a:ext cx="5352288" cy="213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Rx trend 10–12%; specialty as 50%+ of total plan drug spend; GLP-1 utilization and cost projections.</a:t>
            </a:r>
            <a:endParaRPr lang="en-US" sz="867" dirty="0"/>
          </a:p>
        </p:txBody>
      </p:sp>
      <p:sp>
        <p:nvSpPr>
          <p:cNvPr id="21" name="Shape 19"/>
          <p:cNvSpPr/>
          <p:nvPr/>
        </p:nvSpPr>
        <p:spPr>
          <a:xfrm>
            <a:off x="426720" y="3017520"/>
            <a:ext cx="5547360" cy="652272"/>
          </a:xfrm>
          <a:prstGeom prst="rect">
            <a:avLst/>
          </a:prstGeom>
          <a:solidFill>
            <a:srgbClr val="F4F6F7"/>
          </a:solidFill>
          <a:ln w="6350">
            <a:solidFill>
              <a:srgbClr val="D5D8D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2" name="Shape 20"/>
          <p:cNvSpPr/>
          <p:nvPr/>
        </p:nvSpPr>
        <p:spPr>
          <a:xfrm>
            <a:off x="487680" y="3078480"/>
            <a:ext cx="633984" cy="213360"/>
          </a:xfrm>
          <a:prstGeom prst="rect">
            <a:avLst/>
          </a:prstGeom>
          <a:solidFill>
            <a:srgbClr val="BE1E2D"/>
          </a:solidFill>
          <a:ln w="12700">
            <a:solidFill>
              <a:srgbClr val="BE1E2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" name="Text 21"/>
          <p:cNvSpPr/>
          <p:nvPr/>
        </p:nvSpPr>
        <p:spPr>
          <a:xfrm>
            <a:off x="487680" y="3078480"/>
            <a:ext cx="633984" cy="21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3</a:t>
            </a:r>
            <a:endParaRPr lang="en-US" sz="867" dirty="0"/>
          </a:p>
        </p:txBody>
      </p:sp>
      <p:sp>
        <p:nvSpPr>
          <p:cNvPr id="24" name="Text 22"/>
          <p:cNvSpPr/>
          <p:nvPr/>
        </p:nvSpPr>
        <p:spPr>
          <a:xfrm>
            <a:off x="1170432" y="3066288"/>
            <a:ext cx="4718304" cy="225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000" b="1" dirty="0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U.S. Congress, 119th Session</a:t>
            </a:r>
            <a:endParaRPr lang="en-US" sz="1000" dirty="0"/>
          </a:p>
        </p:txBody>
      </p:sp>
      <p:sp>
        <p:nvSpPr>
          <p:cNvPr id="25" name="Text 23"/>
          <p:cNvSpPr/>
          <p:nvPr/>
        </p:nvSpPr>
        <p:spPr>
          <a:xfrm>
            <a:off x="536448" y="3279648"/>
            <a:ext cx="5352288" cy="2011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933" i="1" dirty="0">
                <a:solidFill>
                  <a:srgbClr val="1C28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One Big Beautiful Bill Act (H.R. 1), 2025 — OBBBA</a:t>
            </a:r>
            <a:endParaRPr lang="en-US" sz="933" dirty="0"/>
          </a:p>
        </p:txBody>
      </p:sp>
      <p:sp>
        <p:nvSpPr>
          <p:cNvPr id="26" name="Text 24"/>
          <p:cNvSpPr/>
          <p:nvPr/>
        </p:nvSpPr>
        <p:spPr>
          <a:xfrm>
            <a:off x="536448" y="3474720"/>
            <a:ext cx="5352288" cy="213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Legislative reference: HSA, FSA, Medicaid modifications, and tariff ripple effects on employer-sponsored benefit plans.</a:t>
            </a:r>
            <a:endParaRPr lang="en-US" sz="867" dirty="0"/>
          </a:p>
        </p:txBody>
      </p:sp>
      <p:sp>
        <p:nvSpPr>
          <p:cNvPr id="27" name="Shape 25"/>
          <p:cNvSpPr/>
          <p:nvPr/>
        </p:nvSpPr>
        <p:spPr>
          <a:xfrm>
            <a:off x="426720" y="3706368"/>
            <a:ext cx="5547360" cy="652272"/>
          </a:xfrm>
          <a:prstGeom prst="rect">
            <a:avLst/>
          </a:prstGeom>
          <a:solidFill>
            <a:srgbClr val="FDFEFE"/>
          </a:solidFill>
          <a:ln w="6350">
            <a:solidFill>
              <a:srgbClr val="D5D8D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8" name="Shape 26"/>
          <p:cNvSpPr/>
          <p:nvPr/>
        </p:nvSpPr>
        <p:spPr>
          <a:xfrm>
            <a:off x="487680" y="3767328"/>
            <a:ext cx="633984" cy="213360"/>
          </a:xfrm>
          <a:prstGeom prst="rect">
            <a:avLst/>
          </a:prstGeom>
          <a:solidFill>
            <a:srgbClr val="BE1E2D"/>
          </a:solidFill>
          <a:ln w="12700">
            <a:solidFill>
              <a:srgbClr val="BE1E2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9" name="Text 27"/>
          <p:cNvSpPr/>
          <p:nvPr/>
        </p:nvSpPr>
        <p:spPr>
          <a:xfrm>
            <a:off x="487680" y="3767328"/>
            <a:ext cx="633984" cy="21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3</a:t>
            </a:r>
            <a:endParaRPr lang="en-US" sz="867" dirty="0"/>
          </a:p>
        </p:txBody>
      </p:sp>
      <p:sp>
        <p:nvSpPr>
          <p:cNvPr id="30" name="Text 28"/>
          <p:cNvSpPr/>
          <p:nvPr/>
        </p:nvSpPr>
        <p:spPr>
          <a:xfrm>
            <a:off x="1170432" y="3755136"/>
            <a:ext cx="4718304" cy="225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000" b="1" dirty="0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Society for Human Resource Management (SHRM)</a:t>
            </a:r>
            <a:endParaRPr lang="en-US" sz="1000" dirty="0"/>
          </a:p>
        </p:txBody>
      </p:sp>
      <p:sp>
        <p:nvSpPr>
          <p:cNvPr id="31" name="Text 29"/>
          <p:cNvSpPr/>
          <p:nvPr/>
        </p:nvSpPr>
        <p:spPr>
          <a:xfrm>
            <a:off x="536448" y="3968496"/>
            <a:ext cx="5352288" cy="2011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933" i="1" dirty="0">
                <a:solidFill>
                  <a:srgbClr val="1C28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HR Technology &amp; AI in Benefits Administration Survey, 2024</a:t>
            </a:r>
            <a:endParaRPr lang="en-US" sz="933" dirty="0"/>
          </a:p>
        </p:txBody>
      </p:sp>
      <p:sp>
        <p:nvSpPr>
          <p:cNvPr id="32" name="Text 30"/>
          <p:cNvSpPr/>
          <p:nvPr/>
        </p:nvSpPr>
        <p:spPr>
          <a:xfrm>
            <a:off x="536448" y="4163568"/>
            <a:ext cx="5352288" cy="213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Alexandria, VA. 40% of HR leaders using AI in benefits administration; multi-generational workforce complexity metrics.</a:t>
            </a:r>
            <a:endParaRPr lang="en-US" sz="867" dirty="0"/>
          </a:p>
        </p:txBody>
      </p:sp>
      <p:sp>
        <p:nvSpPr>
          <p:cNvPr id="33" name="Shape 31"/>
          <p:cNvSpPr/>
          <p:nvPr/>
        </p:nvSpPr>
        <p:spPr>
          <a:xfrm>
            <a:off x="426720" y="4395216"/>
            <a:ext cx="5547360" cy="652272"/>
          </a:xfrm>
          <a:prstGeom prst="rect">
            <a:avLst/>
          </a:prstGeom>
          <a:solidFill>
            <a:srgbClr val="F4F6F7"/>
          </a:solidFill>
          <a:ln w="6350">
            <a:solidFill>
              <a:srgbClr val="D5D8D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4" name="Shape 32"/>
          <p:cNvSpPr/>
          <p:nvPr/>
        </p:nvSpPr>
        <p:spPr>
          <a:xfrm>
            <a:off x="487680" y="4456176"/>
            <a:ext cx="633984" cy="213360"/>
          </a:xfrm>
          <a:prstGeom prst="rect">
            <a:avLst/>
          </a:prstGeom>
          <a:solidFill>
            <a:srgbClr val="BE1E2D"/>
          </a:solidFill>
          <a:ln w="12700">
            <a:solidFill>
              <a:srgbClr val="BE1E2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5" name="Text 33"/>
          <p:cNvSpPr/>
          <p:nvPr/>
        </p:nvSpPr>
        <p:spPr>
          <a:xfrm>
            <a:off x="487680" y="4456176"/>
            <a:ext cx="633984" cy="21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3</a:t>
            </a:r>
            <a:endParaRPr lang="en-US" sz="867" dirty="0"/>
          </a:p>
        </p:txBody>
      </p:sp>
      <p:sp>
        <p:nvSpPr>
          <p:cNvPr id="36" name="Text 34"/>
          <p:cNvSpPr/>
          <p:nvPr/>
        </p:nvSpPr>
        <p:spPr>
          <a:xfrm>
            <a:off x="1170432" y="4443984"/>
            <a:ext cx="4718304" cy="225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000" b="1" dirty="0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Blue Cross Blue Shield Association (BCBSA)</a:t>
            </a:r>
            <a:endParaRPr lang="en-US" sz="1000" dirty="0"/>
          </a:p>
        </p:txBody>
      </p:sp>
      <p:sp>
        <p:nvSpPr>
          <p:cNvPr id="37" name="Text 35"/>
          <p:cNvSpPr/>
          <p:nvPr/>
        </p:nvSpPr>
        <p:spPr>
          <a:xfrm>
            <a:off x="536448" y="4657344"/>
            <a:ext cx="5352288" cy="2011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933" i="1" dirty="0">
                <a:solidFill>
                  <a:srgbClr val="1C28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Health of America Report: Behavioral Health Trends, 2024</a:t>
            </a:r>
            <a:endParaRPr lang="en-US" sz="933" dirty="0"/>
          </a:p>
        </p:txBody>
      </p:sp>
      <p:sp>
        <p:nvSpPr>
          <p:cNvPr id="38" name="Text 36"/>
          <p:cNvSpPr/>
          <p:nvPr/>
        </p:nvSpPr>
        <p:spPr>
          <a:xfrm>
            <a:off x="536448" y="4852416"/>
            <a:ext cx="5352288" cy="213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Chicago, IL. Behavioral claims growth of 45–80% across commercial populations; C-suite mental health benefit gap analysis.</a:t>
            </a:r>
            <a:endParaRPr lang="en-US" sz="867" dirty="0"/>
          </a:p>
        </p:txBody>
      </p:sp>
      <p:sp>
        <p:nvSpPr>
          <p:cNvPr id="39" name="Shape 37"/>
          <p:cNvSpPr/>
          <p:nvPr/>
        </p:nvSpPr>
        <p:spPr>
          <a:xfrm>
            <a:off x="426720" y="5084064"/>
            <a:ext cx="5547360" cy="823481"/>
          </a:xfrm>
          <a:prstGeom prst="rect">
            <a:avLst/>
          </a:prstGeom>
          <a:solidFill>
            <a:srgbClr val="FDFEFE"/>
          </a:solidFill>
          <a:ln w="6350">
            <a:solidFill>
              <a:srgbClr val="D5D8D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0" name="Shape 38"/>
          <p:cNvSpPr/>
          <p:nvPr/>
        </p:nvSpPr>
        <p:spPr>
          <a:xfrm>
            <a:off x="487680" y="5145024"/>
            <a:ext cx="633984" cy="213360"/>
          </a:xfrm>
          <a:prstGeom prst="rect">
            <a:avLst/>
          </a:prstGeom>
          <a:solidFill>
            <a:srgbClr val="BE1E2D"/>
          </a:solidFill>
          <a:ln w="12700">
            <a:solidFill>
              <a:srgbClr val="BE1E2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1" name="Text 39"/>
          <p:cNvSpPr/>
          <p:nvPr/>
        </p:nvSpPr>
        <p:spPr>
          <a:xfrm>
            <a:off x="487680" y="5145024"/>
            <a:ext cx="633984" cy="21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3</a:t>
            </a:r>
            <a:endParaRPr lang="en-US" sz="867" dirty="0"/>
          </a:p>
        </p:txBody>
      </p:sp>
      <p:sp>
        <p:nvSpPr>
          <p:cNvPr id="42" name="Text 40"/>
          <p:cNvSpPr/>
          <p:nvPr/>
        </p:nvSpPr>
        <p:spPr>
          <a:xfrm>
            <a:off x="1170432" y="5132832"/>
            <a:ext cx="4718304" cy="225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000" b="1" dirty="0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Kaiser Family Foundation (KFF)</a:t>
            </a:r>
            <a:endParaRPr lang="en-US" sz="1000" dirty="0"/>
          </a:p>
        </p:txBody>
      </p:sp>
      <p:sp>
        <p:nvSpPr>
          <p:cNvPr id="43" name="Text 41"/>
          <p:cNvSpPr/>
          <p:nvPr/>
        </p:nvSpPr>
        <p:spPr>
          <a:xfrm>
            <a:off x="536448" y="5346192"/>
            <a:ext cx="5352288" cy="2011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933" i="1" dirty="0">
                <a:solidFill>
                  <a:srgbClr val="1C28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Women's Health Survey &amp; Preventive Care Access Report, 2024</a:t>
            </a:r>
            <a:endParaRPr lang="en-US" sz="933" dirty="0"/>
          </a:p>
        </p:txBody>
      </p:sp>
      <p:sp>
        <p:nvSpPr>
          <p:cNvPr id="44" name="Text 42"/>
          <p:cNvSpPr/>
          <p:nvPr/>
        </p:nvSpPr>
        <p:spPr>
          <a:xfrm>
            <a:off x="536448" y="5541264"/>
            <a:ext cx="5352288" cy="213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San Francisco, CA. 22-percentage-point increase in preventive care utilization among women; fertility benefit coverage data.</a:t>
            </a:r>
            <a:endParaRPr lang="en-US" sz="867" dirty="0"/>
          </a:p>
        </p:txBody>
      </p:sp>
      <p:sp>
        <p:nvSpPr>
          <p:cNvPr id="47" name="Shape 45"/>
          <p:cNvSpPr/>
          <p:nvPr/>
        </p:nvSpPr>
        <p:spPr>
          <a:xfrm>
            <a:off x="6339840" y="1639824"/>
            <a:ext cx="5547360" cy="798501"/>
          </a:xfrm>
          <a:prstGeom prst="rect">
            <a:avLst/>
          </a:prstGeom>
          <a:solidFill>
            <a:srgbClr val="F4F6F7"/>
          </a:solidFill>
          <a:ln w="6350">
            <a:solidFill>
              <a:srgbClr val="D5D8D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8" name="Shape 46"/>
          <p:cNvSpPr/>
          <p:nvPr/>
        </p:nvSpPr>
        <p:spPr>
          <a:xfrm>
            <a:off x="6400800" y="1700784"/>
            <a:ext cx="633984" cy="213360"/>
          </a:xfrm>
          <a:prstGeom prst="rect">
            <a:avLst/>
          </a:prstGeom>
          <a:solidFill>
            <a:srgbClr val="BE1E2D"/>
          </a:solidFill>
          <a:ln w="12700">
            <a:solidFill>
              <a:srgbClr val="BE1E2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9" name="Text 47"/>
          <p:cNvSpPr/>
          <p:nvPr/>
        </p:nvSpPr>
        <p:spPr>
          <a:xfrm>
            <a:off x="6400800" y="1700784"/>
            <a:ext cx="633984" cy="21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4</a:t>
            </a:r>
            <a:endParaRPr lang="en-US" sz="867" dirty="0"/>
          </a:p>
        </p:txBody>
      </p:sp>
      <p:sp>
        <p:nvSpPr>
          <p:cNvPr id="50" name="Text 48"/>
          <p:cNvSpPr/>
          <p:nvPr/>
        </p:nvSpPr>
        <p:spPr>
          <a:xfrm>
            <a:off x="7083552" y="1688592"/>
            <a:ext cx="4718304" cy="225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000" b="1" dirty="0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International Foundation of Employee Benefit Plans (IFEBP)</a:t>
            </a:r>
            <a:endParaRPr lang="en-US" sz="1000" dirty="0"/>
          </a:p>
        </p:txBody>
      </p:sp>
      <p:sp>
        <p:nvSpPr>
          <p:cNvPr id="51" name="Text 49"/>
          <p:cNvSpPr/>
          <p:nvPr/>
        </p:nvSpPr>
        <p:spPr>
          <a:xfrm>
            <a:off x="6449568" y="1901952"/>
            <a:ext cx="5352288" cy="2011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933" i="1" dirty="0">
                <a:solidFill>
                  <a:srgbClr val="1C28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2025–2026 Employee Benefits Survey — Cost Drivers &amp; Specialty Drug Report</a:t>
            </a:r>
            <a:endParaRPr lang="en-US" sz="933" dirty="0"/>
          </a:p>
        </p:txBody>
      </p:sp>
      <p:sp>
        <p:nvSpPr>
          <p:cNvPr id="52" name="Text 50"/>
          <p:cNvSpPr/>
          <p:nvPr/>
        </p:nvSpPr>
        <p:spPr>
          <a:xfrm>
            <a:off x="6449568" y="2097024"/>
            <a:ext cx="5352288" cy="213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Brookfield, WI. n = 150 large employer-sponsored health plans. Primary cited data source for cost driver and specialty Rx charts.</a:t>
            </a:r>
            <a:endParaRPr lang="en-US" sz="867" dirty="0"/>
          </a:p>
        </p:txBody>
      </p:sp>
      <p:sp>
        <p:nvSpPr>
          <p:cNvPr id="55" name="Shape 53"/>
          <p:cNvSpPr/>
          <p:nvPr/>
        </p:nvSpPr>
        <p:spPr>
          <a:xfrm>
            <a:off x="6339840" y="2494203"/>
            <a:ext cx="5547360" cy="767156"/>
          </a:xfrm>
          <a:prstGeom prst="rect">
            <a:avLst/>
          </a:prstGeom>
          <a:solidFill>
            <a:srgbClr val="FDFEFE"/>
          </a:solidFill>
          <a:ln w="6350">
            <a:solidFill>
              <a:srgbClr val="D5D8D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6" name="Shape 54"/>
          <p:cNvSpPr/>
          <p:nvPr/>
        </p:nvSpPr>
        <p:spPr>
          <a:xfrm>
            <a:off x="6400800" y="2562473"/>
            <a:ext cx="633984" cy="213360"/>
          </a:xfrm>
          <a:prstGeom prst="rect">
            <a:avLst/>
          </a:prstGeom>
          <a:solidFill>
            <a:srgbClr val="BE1E2D"/>
          </a:solidFill>
          <a:ln w="12700">
            <a:solidFill>
              <a:srgbClr val="BE1E2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57" name="Text 55"/>
          <p:cNvSpPr/>
          <p:nvPr/>
        </p:nvSpPr>
        <p:spPr>
          <a:xfrm>
            <a:off x="6400800" y="2555164"/>
            <a:ext cx="633984" cy="21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16</a:t>
            </a:r>
            <a:endParaRPr lang="en-US" sz="867" dirty="0"/>
          </a:p>
        </p:txBody>
      </p:sp>
      <p:sp>
        <p:nvSpPr>
          <p:cNvPr id="58" name="Text 56"/>
          <p:cNvSpPr/>
          <p:nvPr/>
        </p:nvSpPr>
        <p:spPr>
          <a:xfrm>
            <a:off x="7083552" y="2542972"/>
            <a:ext cx="4718304" cy="225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000" b="1" dirty="0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Quantum Health / Burke, Zane (CEO)</a:t>
            </a:r>
            <a:endParaRPr lang="en-US" sz="1000" dirty="0"/>
          </a:p>
        </p:txBody>
      </p:sp>
      <p:sp>
        <p:nvSpPr>
          <p:cNvPr id="59" name="Text 57"/>
          <p:cNvSpPr/>
          <p:nvPr/>
        </p:nvSpPr>
        <p:spPr>
          <a:xfrm>
            <a:off x="6449568" y="2756332"/>
            <a:ext cx="5352288" cy="2011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933" i="1" dirty="0">
                <a:solidFill>
                  <a:srgbClr val="1C28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 Executive Quotation — Employer Point-Solution Overload</a:t>
            </a:r>
            <a:endParaRPr lang="en-US" sz="933" dirty="0"/>
          </a:p>
        </p:txBody>
      </p:sp>
      <p:sp>
        <p:nvSpPr>
          <p:cNvPr id="60" name="Text 58"/>
          <p:cNvSpPr/>
          <p:nvPr/>
        </p:nvSpPr>
        <p:spPr>
          <a:xfrm>
            <a:off x="6449568" y="2951404"/>
            <a:ext cx="5352288" cy="213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Dublin, OH. Quoted directly in presentation. Quantum Health 2024 Employer Health Trend Report underpins vendor saturation statistics.</a:t>
            </a:r>
            <a:endParaRPr lang="en-US" sz="867" dirty="0"/>
          </a:p>
        </p:txBody>
      </p:sp>
      <p:sp>
        <p:nvSpPr>
          <p:cNvPr id="61" name="Shape 59"/>
          <p:cNvSpPr/>
          <p:nvPr/>
        </p:nvSpPr>
        <p:spPr>
          <a:xfrm>
            <a:off x="6339840" y="3316223"/>
            <a:ext cx="5547360" cy="793420"/>
          </a:xfrm>
          <a:prstGeom prst="rect">
            <a:avLst/>
          </a:prstGeom>
          <a:solidFill>
            <a:srgbClr val="F4F6F7"/>
          </a:solidFill>
          <a:ln w="6350">
            <a:solidFill>
              <a:srgbClr val="D5D8D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2" name="Shape 60"/>
          <p:cNvSpPr/>
          <p:nvPr/>
        </p:nvSpPr>
        <p:spPr>
          <a:xfrm>
            <a:off x="6400800" y="3377184"/>
            <a:ext cx="633984" cy="213360"/>
          </a:xfrm>
          <a:prstGeom prst="rect">
            <a:avLst/>
          </a:prstGeom>
          <a:solidFill>
            <a:srgbClr val="BE1E2D"/>
          </a:solidFill>
          <a:ln w="12700">
            <a:solidFill>
              <a:srgbClr val="BE1E2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3" name="Text 61"/>
          <p:cNvSpPr/>
          <p:nvPr/>
        </p:nvSpPr>
        <p:spPr>
          <a:xfrm>
            <a:off x="6400800" y="3377184"/>
            <a:ext cx="633984" cy="21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16</a:t>
            </a:r>
            <a:endParaRPr lang="en-US" sz="867" dirty="0"/>
          </a:p>
        </p:txBody>
      </p:sp>
      <p:sp>
        <p:nvSpPr>
          <p:cNvPr id="64" name="Text 62"/>
          <p:cNvSpPr/>
          <p:nvPr/>
        </p:nvSpPr>
        <p:spPr>
          <a:xfrm>
            <a:off x="7083552" y="3364992"/>
            <a:ext cx="4718304" cy="225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000" b="1" dirty="0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Business Group on Health</a:t>
            </a:r>
            <a:endParaRPr lang="en-US" sz="1000" dirty="0"/>
          </a:p>
        </p:txBody>
      </p:sp>
      <p:sp>
        <p:nvSpPr>
          <p:cNvPr id="65" name="Text 63"/>
          <p:cNvSpPr/>
          <p:nvPr/>
        </p:nvSpPr>
        <p:spPr>
          <a:xfrm>
            <a:off x="6449568" y="3578352"/>
            <a:ext cx="5352288" cy="2011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933" i="1" dirty="0">
                <a:solidFill>
                  <a:srgbClr val="1C28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2025 Large Employers' Health Care Strategy Survey</a:t>
            </a:r>
            <a:endParaRPr lang="en-US" sz="933" dirty="0"/>
          </a:p>
        </p:txBody>
      </p:sp>
      <p:sp>
        <p:nvSpPr>
          <p:cNvPr id="66" name="Text 64"/>
          <p:cNvSpPr/>
          <p:nvPr/>
        </p:nvSpPr>
        <p:spPr>
          <a:xfrm>
            <a:off x="6449568" y="3773424"/>
            <a:ext cx="5352288" cy="213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Washington, DC. Vendor management burden; % employers managing 10+ relationships; data analytics prioritization rates; bundling intent.</a:t>
            </a:r>
            <a:endParaRPr lang="en-US" sz="867" dirty="0"/>
          </a:p>
        </p:txBody>
      </p:sp>
      <p:sp>
        <p:nvSpPr>
          <p:cNvPr id="69" name="Shape 67"/>
          <p:cNvSpPr/>
          <p:nvPr/>
        </p:nvSpPr>
        <p:spPr>
          <a:xfrm>
            <a:off x="6339840" y="4169725"/>
            <a:ext cx="5547360" cy="809768"/>
          </a:xfrm>
          <a:prstGeom prst="rect">
            <a:avLst/>
          </a:prstGeom>
          <a:solidFill>
            <a:srgbClr val="FDFEFE"/>
          </a:solidFill>
          <a:ln w="6350">
            <a:solidFill>
              <a:srgbClr val="D5D8D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0" name="Shape 68"/>
          <p:cNvSpPr/>
          <p:nvPr/>
        </p:nvSpPr>
        <p:spPr>
          <a:xfrm>
            <a:off x="6400800" y="4224589"/>
            <a:ext cx="633984" cy="213360"/>
          </a:xfrm>
          <a:prstGeom prst="rect">
            <a:avLst/>
          </a:prstGeom>
          <a:solidFill>
            <a:srgbClr val="BE1E2D"/>
          </a:solidFill>
          <a:ln w="12700">
            <a:solidFill>
              <a:srgbClr val="BE1E2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1" name="Text 69"/>
          <p:cNvSpPr/>
          <p:nvPr/>
        </p:nvSpPr>
        <p:spPr>
          <a:xfrm>
            <a:off x="6400800" y="4230685"/>
            <a:ext cx="633984" cy="213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867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17</a:t>
            </a:r>
            <a:endParaRPr lang="en-US" sz="867" dirty="0"/>
          </a:p>
        </p:txBody>
      </p:sp>
      <p:sp>
        <p:nvSpPr>
          <p:cNvPr id="72" name="Text 70"/>
          <p:cNvSpPr/>
          <p:nvPr/>
        </p:nvSpPr>
        <p:spPr>
          <a:xfrm>
            <a:off x="7083552" y="4218493"/>
            <a:ext cx="4718304" cy="225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000" b="1" dirty="0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U.S. Department of Labor — EBSA</a:t>
            </a:r>
            <a:endParaRPr lang="en-US" sz="1000" dirty="0"/>
          </a:p>
        </p:txBody>
      </p:sp>
      <p:sp>
        <p:nvSpPr>
          <p:cNvPr id="73" name="Text 71"/>
          <p:cNvSpPr/>
          <p:nvPr/>
        </p:nvSpPr>
        <p:spPr>
          <a:xfrm>
            <a:off x="6449568" y="4431853"/>
            <a:ext cx="5352288" cy="2011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933" i="1" dirty="0">
                <a:solidFill>
                  <a:srgbClr val="1C28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Employee Retirement Income Security Act of 1974 (ERISA), 29 U.S.C. §§ 1001–1461</a:t>
            </a:r>
            <a:endParaRPr lang="en-US" sz="933" dirty="0"/>
          </a:p>
        </p:txBody>
      </p:sp>
      <p:sp>
        <p:nvSpPr>
          <p:cNvPr id="74" name="Text 72"/>
          <p:cNvSpPr/>
          <p:nvPr/>
        </p:nvSpPr>
        <p:spPr>
          <a:xfrm>
            <a:off x="6449568" y="4626925"/>
            <a:ext cx="5352288" cy="213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Washington, DC. Plan fiduciary obligations, duty of prudence, and documentation requirements underpinning the six-step fiduciary framework.</a:t>
            </a:r>
            <a:endParaRPr lang="en-US" sz="867" dirty="0"/>
          </a:p>
        </p:txBody>
      </p:sp>
      <p:sp>
        <p:nvSpPr>
          <p:cNvPr id="75" name="Shape 73"/>
          <p:cNvSpPr/>
          <p:nvPr/>
        </p:nvSpPr>
        <p:spPr>
          <a:xfrm>
            <a:off x="426720" y="5952257"/>
            <a:ext cx="11338560" cy="14631"/>
          </a:xfrm>
          <a:prstGeom prst="rect">
            <a:avLst/>
          </a:prstGeom>
          <a:solidFill>
            <a:srgbClr val="AED6F1"/>
          </a:solidFill>
          <a:ln w="12700">
            <a:solidFill>
              <a:srgbClr val="AED6F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8" name="Shape 67">
            <a:extLst>
              <a:ext uri="{FF2B5EF4-FFF2-40B4-BE49-F238E27FC236}">
                <a16:creationId xmlns:a16="http://schemas.microsoft.com/office/drawing/2014/main" id="{018658FD-433D-E718-50A0-BE919B88FDDD}"/>
              </a:ext>
            </a:extLst>
          </p:cNvPr>
          <p:cNvSpPr/>
          <p:nvPr/>
        </p:nvSpPr>
        <p:spPr>
          <a:xfrm>
            <a:off x="6339840" y="5072509"/>
            <a:ext cx="5547360" cy="823481"/>
          </a:xfrm>
          <a:prstGeom prst="rect">
            <a:avLst/>
          </a:prstGeom>
          <a:solidFill>
            <a:srgbClr val="FDFEFE"/>
          </a:solidFill>
          <a:ln w="6350">
            <a:solidFill>
              <a:srgbClr val="D5D8DC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79" name="Text 70">
            <a:extLst>
              <a:ext uri="{FF2B5EF4-FFF2-40B4-BE49-F238E27FC236}">
                <a16:creationId xmlns:a16="http://schemas.microsoft.com/office/drawing/2014/main" id="{A5B16BA5-793E-D989-CF7D-065F59E1637C}"/>
              </a:ext>
            </a:extLst>
          </p:cNvPr>
          <p:cNvSpPr/>
          <p:nvPr/>
        </p:nvSpPr>
        <p:spPr>
          <a:xfrm>
            <a:off x="6525509" y="5076939"/>
            <a:ext cx="4718304" cy="2255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1000" b="1" dirty="0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Other Partner References found at:</a:t>
            </a:r>
            <a:endParaRPr lang="en-US" sz="1000" dirty="0"/>
          </a:p>
        </p:txBody>
      </p:sp>
      <p:sp>
        <p:nvSpPr>
          <p:cNvPr id="80" name="Text 72">
            <a:extLst>
              <a:ext uri="{FF2B5EF4-FFF2-40B4-BE49-F238E27FC236}">
                <a16:creationId xmlns:a16="http://schemas.microsoft.com/office/drawing/2014/main" id="{B8A0DE6E-D7F7-1A1B-9445-FB25663258C5}"/>
              </a:ext>
            </a:extLst>
          </p:cNvPr>
          <p:cNvSpPr/>
          <p:nvPr/>
        </p:nvSpPr>
        <p:spPr>
          <a:xfrm>
            <a:off x="6473952" y="5271495"/>
            <a:ext cx="5352288" cy="213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www.navmd.com</a:t>
            </a:r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		</a:t>
            </a:r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www.alliedadvisorsgroup.com</a:t>
            </a:r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	</a:t>
            </a:r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5"/>
              </a:rPr>
              <a:t>www.acclaimhealthanalytics.com</a:t>
            </a:r>
            <a:endParaRPr lang="en-US" sz="867" dirty="0">
              <a:solidFill>
                <a:srgbClr val="566573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6"/>
              </a:rPr>
              <a:t>www.springbuk.com</a:t>
            </a:r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	</a:t>
            </a:r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7"/>
              </a:rPr>
              <a:t>www.gradientai.com</a:t>
            </a:r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	</a:t>
            </a:r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8"/>
              </a:rPr>
              <a:t>www.Innovu.com</a:t>
            </a:r>
            <a:r>
              <a:rPr lang="en-US" sz="867" dirty="0">
                <a:solidFill>
                  <a:srgbClr val="5665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	</a:t>
            </a:r>
            <a:endParaRPr lang="en-US" sz="867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ED0FB-5E17-B6B4-416B-50E089174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33C673F-7517-6F96-5A12-B542EF5B6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29" y="2967146"/>
            <a:ext cx="10785185" cy="611742"/>
          </a:xfrm>
        </p:spPr>
        <p:txBody>
          <a:bodyPr/>
          <a:lstStyle/>
          <a:p>
            <a:r>
              <a:rPr lang="en-IN" sz="8000" dirty="0"/>
              <a:t>Stress Point Survey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AC1788A-685D-BECD-1C18-1D0CA4B54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48" y="6114569"/>
            <a:ext cx="1675829" cy="432472"/>
          </a:xfrm>
          <a:prstGeom prst="rect">
            <a:avLst/>
          </a:prstGeom>
        </p:spPr>
      </p:pic>
      <p:pic>
        <p:nvPicPr>
          <p:cNvPr id="6" name="Picture 5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A491D005-0D22-5C49-A33B-313715953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" y="6039044"/>
            <a:ext cx="1535580" cy="5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749808"/>
          </a:xfrm>
          <a:prstGeom prst="rect">
            <a:avLst/>
          </a:prstGeom>
          <a:solidFill>
            <a:srgbClr val="0077A8"/>
          </a:solidFill>
          <a:ln w="12700">
            <a:solidFill>
              <a:srgbClr val="0F2D52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57200" y="123444"/>
            <a:ext cx="11430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kern="0" spc="200" dirty="0">
                <a:solidFill>
                  <a:srgbClr val="FFFFFF"/>
                </a:solidFill>
                <a:latin typeface="+mj-lt"/>
                <a:ea typeface="Georgia" pitchFamily="34" charset="-122"/>
                <a:cs typeface="Georgia" pitchFamily="34" charset="-120"/>
              </a:rPr>
              <a:t>Stress Survey - Top 10 Stress Points</a:t>
            </a:r>
            <a:endParaRPr lang="en-US" sz="2800" dirty="0">
              <a:latin typeface="+mj-lt"/>
            </a:endParaRPr>
          </a:p>
        </p:txBody>
      </p:sp>
      <p:sp>
        <p:nvSpPr>
          <p:cNvPr id="4" name="Shape 2"/>
          <p:cNvSpPr/>
          <p:nvPr/>
        </p:nvSpPr>
        <p:spPr>
          <a:xfrm>
            <a:off x="320040" y="1170159"/>
            <a:ext cx="5577840" cy="749808"/>
          </a:xfrm>
          <a:prstGeom prst="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20040" y="1170159"/>
            <a:ext cx="640080" cy="749808"/>
          </a:xfrm>
          <a:prstGeom prst="rect">
            <a:avLst/>
          </a:prstGeom>
          <a:solidFill>
            <a:srgbClr val="C00000"/>
          </a:solidFill>
          <a:ln w="12700">
            <a:solidFill>
              <a:srgbClr val="0F2D5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20040" y="1170159"/>
            <a:ext cx="640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01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1051560" y="1234167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0F2D5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Medical Cost Trend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1051560" y="1554207"/>
            <a:ext cx="4754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Near-double-digit for 3rd straight year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6309360" y="1170159"/>
            <a:ext cx="5577840" cy="749808"/>
          </a:xfrm>
          <a:prstGeom prst="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6309360" y="1170159"/>
            <a:ext cx="640080" cy="749808"/>
          </a:xfrm>
          <a:prstGeom prst="rect">
            <a:avLst/>
          </a:prstGeom>
          <a:solidFill>
            <a:srgbClr val="C00000"/>
          </a:solidFill>
          <a:ln w="12700">
            <a:solidFill>
              <a:srgbClr val="0A8A8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6309360" y="1170159"/>
            <a:ext cx="640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02</a:t>
            </a:r>
            <a:endParaRPr lang="en-US" sz="3200" dirty="0"/>
          </a:p>
        </p:txBody>
      </p:sp>
      <p:sp>
        <p:nvSpPr>
          <p:cNvPr id="12" name="Text 10"/>
          <p:cNvSpPr/>
          <p:nvPr/>
        </p:nvSpPr>
        <p:spPr>
          <a:xfrm>
            <a:off x="7040880" y="1234167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0F2D5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Specialty Pharmacy &amp; GLP-1s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7040880" y="1554207"/>
            <a:ext cx="4754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Rx trend 10–12%; 50%+ spend is specialty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320040" y="2047983"/>
            <a:ext cx="5577840" cy="749808"/>
          </a:xfrm>
          <a:prstGeom prst="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304800" y="2047983"/>
            <a:ext cx="640080" cy="749808"/>
          </a:xfrm>
          <a:prstGeom prst="rect">
            <a:avLst/>
          </a:prstGeom>
          <a:solidFill>
            <a:srgbClr val="0077A8"/>
          </a:solidFill>
          <a:ln w="12700">
            <a:solidFill>
              <a:srgbClr val="0F2D5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320040" y="2047983"/>
            <a:ext cx="640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03</a:t>
            </a:r>
            <a:endParaRPr lang="en-US" sz="3200" dirty="0"/>
          </a:p>
        </p:txBody>
      </p:sp>
      <p:sp>
        <p:nvSpPr>
          <p:cNvPr id="17" name="Text 15"/>
          <p:cNvSpPr/>
          <p:nvPr/>
        </p:nvSpPr>
        <p:spPr>
          <a:xfrm>
            <a:off x="1051560" y="2111991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0F2D5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OBBBA Legislative Compliance</a:t>
            </a:r>
            <a:endParaRPr lang="en-US" dirty="0"/>
          </a:p>
        </p:txBody>
      </p:sp>
      <p:sp>
        <p:nvSpPr>
          <p:cNvPr id="18" name="Text 16"/>
          <p:cNvSpPr/>
          <p:nvPr/>
        </p:nvSpPr>
        <p:spPr>
          <a:xfrm>
            <a:off x="1051560" y="2432031"/>
            <a:ext cx="4754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HSA, FSA, Medicaid &amp; tariff ripple effects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6309360" y="2047983"/>
            <a:ext cx="5577840" cy="749808"/>
          </a:xfrm>
          <a:prstGeom prst="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6309360" y="2047983"/>
            <a:ext cx="640080" cy="749808"/>
          </a:xfrm>
          <a:prstGeom prst="rect">
            <a:avLst/>
          </a:prstGeom>
          <a:solidFill>
            <a:srgbClr val="0077A8"/>
          </a:solidFill>
          <a:ln w="12700">
            <a:solidFill>
              <a:srgbClr val="0A8A8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6309360" y="2047983"/>
            <a:ext cx="640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04</a:t>
            </a:r>
            <a:endParaRPr lang="en-US" sz="3200" dirty="0"/>
          </a:p>
        </p:txBody>
      </p:sp>
      <p:sp>
        <p:nvSpPr>
          <p:cNvPr id="22" name="Text 20"/>
          <p:cNvSpPr/>
          <p:nvPr/>
        </p:nvSpPr>
        <p:spPr>
          <a:xfrm>
            <a:off x="7040880" y="2111991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0F2D5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Self-Funded Migration</a:t>
            </a: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7040880" y="2432031"/>
            <a:ext cx="4754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Stop-loss hardening; actuarial rigor required</a:t>
            </a:r>
            <a:endParaRPr lang="en-US" sz="1200" dirty="0"/>
          </a:p>
        </p:txBody>
      </p:sp>
      <p:sp>
        <p:nvSpPr>
          <p:cNvPr id="24" name="Shape 22"/>
          <p:cNvSpPr/>
          <p:nvPr/>
        </p:nvSpPr>
        <p:spPr>
          <a:xfrm>
            <a:off x="320040" y="2925807"/>
            <a:ext cx="5577840" cy="749808"/>
          </a:xfrm>
          <a:prstGeom prst="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304800" y="2925807"/>
            <a:ext cx="640080" cy="749808"/>
          </a:xfrm>
          <a:prstGeom prst="rect">
            <a:avLst/>
          </a:prstGeom>
          <a:solidFill>
            <a:srgbClr val="0077A8"/>
          </a:solidFill>
          <a:ln w="12700">
            <a:solidFill>
              <a:srgbClr val="0F2D5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320040" y="2925807"/>
            <a:ext cx="640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05</a:t>
            </a:r>
            <a:endParaRPr lang="en-US" sz="3200" dirty="0"/>
          </a:p>
        </p:txBody>
      </p:sp>
      <p:sp>
        <p:nvSpPr>
          <p:cNvPr id="27" name="Text 25"/>
          <p:cNvSpPr/>
          <p:nvPr/>
        </p:nvSpPr>
        <p:spPr>
          <a:xfrm>
            <a:off x="1051560" y="2989815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0F2D5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Third-Party Advisor Value</a:t>
            </a: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1051560" y="3309855"/>
            <a:ext cx="4754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Renewal-cycle model is obsolete</a:t>
            </a:r>
            <a:endParaRPr lang="en-US" sz="1200" dirty="0"/>
          </a:p>
        </p:txBody>
      </p:sp>
      <p:sp>
        <p:nvSpPr>
          <p:cNvPr id="29" name="Shape 27"/>
          <p:cNvSpPr/>
          <p:nvPr/>
        </p:nvSpPr>
        <p:spPr>
          <a:xfrm>
            <a:off x="6309360" y="2925807"/>
            <a:ext cx="5577840" cy="749808"/>
          </a:xfrm>
          <a:prstGeom prst="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6309360" y="2925807"/>
            <a:ext cx="640080" cy="749808"/>
          </a:xfrm>
          <a:prstGeom prst="rect">
            <a:avLst/>
          </a:prstGeom>
          <a:solidFill>
            <a:srgbClr val="0077A8"/>
          </a:solidFill>
          <a:ln w="12700">
            <a:solidFill>
              <a:srgbClr val="0A8A8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6309360" y="2925807"/>
            <a:ext cx="640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06</a:t>
            </a:r>
            <a:endParaRPr lang="en-US" sz="3200" dirty="0"/>
          </a:p>
        </p:txBody>
      </p:sp>
      <p:sp>
        <p:nvSpPr>
          <p:cNvPr id="32" name="Text 30"/>
          <p:cNvSpPr/>
          <p:nvPr/>
        </p:nvSpPr>
        <p:spPr>
          <a:xfrm>
            <a:off x="7040880" y="2989815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0F2D5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 &amp; Technology Disruption</a:t>
            </a:r>
            <a:endParaRPr lang="en-US" dirty="0"/>
          </a:p>
        </p:txBody>
      </p:sp>
      <p:sp>
        <p:nvSpPr>
          <p:cNvPr id="33" name="Text 31"/>
          <p:cNvSpPr/>
          <p:nvPr/>
        </p:nvSpPr>
        <p:spPr>
          <a:xfrm>
            <a:off x="7040880" y="3309855"/>
            <a:ext cx="4754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40% of HR leaders using AI in benefits</a:t>
            </a:r>
            <a:endParaRPr lang="en-US" sz="1200" dirty="0"/>
          </a:p>
        </p:txBody>
      </p:sp>
      <p:sp>
        <p:nvSpPr>
          <p:cNvPr id="34" name="Shape 32"/>
          <p:cNvSpPr/>
          <p:nvPr/>
        </p:nvSpPr>
        <p:spPr>
          <a:xfrm>
            <a:off x="320040" y="3803631"/>
            <a:ext cx="5577840" cy="749808"/>
          </a:xfrm>
          <a:prstGeom prst="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304800" y="3803631"/>
            <a:ext cx="640080" cy="749808"/>
          </a:xfrm>
          <a:prstGeom prst="rect">
            <a:avLst/>
          </a:prstGeom>
          <a:solidFill>
            <a:srgbClr val="0077A8"/>
          </a:solidFill>
          <a:ln w="12700">
            <a:solidFill>
              <a:srgbClr val="0F2D5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320040" y="3803631"/>
            <a:ext cx="640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07</a:t>
            </a:r>
            <a:endParaRPr lang="en-US" sz="3200" dirty="0"/>
          </a:p>
        </p:txBody>
      </p:sp>
      <p:sp>
        <p:nvSpPr>
          <p:cNvPr id="37" name="Text 35"/>
          <p:cNvSpPr/>
          <p:nvPr/>
        </p:nvSpPr>
        <p:spPr>
          <a:xfrm>
            <a:off x="1051560" y="3867639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0F2D5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Mental Health Integration</a:t>
            </a:r>
            <a:endParaRPr lang="en-US" dirty="0"/>
          </a:p>
        </p:txBody>
      </p:sp>
      <p:sp>
        <p:nvSpPr>
          <p:cNvPr id="38" name="Text 36"/>
          <p:cNvSpPr/>
          <p:nvPr/>
        </p:nvSpPr>
        <p:spPr>
          <a:xfrm>
            <a:off x="1051560" y="4187679"/>
            <a:ext cx="4754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Behavioral claims up 45–80%; C-suite gap</a:t>
            </a:r>
            <a:endParaRPr lang="en-US" sz="1200" dirty="0"/>
          </a:p>
        </p:txBody>
      </p:sp>
      <p:sp>
        <p:nvSpPr>
          <p:cNvPr id="39" name="Shape 37"/>
          <p:cNvSpPr/>
          <p:nvPr/>
        </p:nvSpPr>
        <p:spPr>
          <a:xfrm>
            <a:off x="6309360" y="3803631"/>
            <a:ext cx="5577840" cy="749808"/>
          </a:xfrm>
          <a:prstGeom prst="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Shape 38"/>
          <p:cNvSpPr/>
          <p:nvPr/>
        </p:nvSpPr>
        <p:spPr>
          <a:xfrm>
            <a:off x="6309360" y="3803631"/>
            <a:ext cx="640080" cy="749808"/>
          </a:xfrm>
          <a:prstGeom prst="rect">
            <a:avLst/>
          </a:prstGeom>
          <a:solidFill>
            <a:srgbClr val="0077A8"/>
          </a:solidFill>
          <a:ln w="12700">
            <a:solidFill>
              <a:srgbClr val="0A8A8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 39"/>
          <p:cNvSpPr/>
          <p:nvPr/>
        </p:nvSpPr>
        <p:spPr>
          <a:xfrm>
            <a:off x="6309360" y="3803631"/>
            <a:ext cx="640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08</a:t>
            </a:r>
            <a:endParaRPr lang="en-US" sz="3200" dirty="0"/>
          </a:p>
        </p:txBody>
      </p:sp>
      <p:sp>
        <p:nvSpPr>
          <p:cNvPr id="42" name="Text 40"/>
          <p:cNvSpPr/>
          <p:nvPr/>
        </p:nvSpPr>
        <p:spPr>
          <a:xfrm>
            <a:off x="7040880" y="3867639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0F2D5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Multi-Gen Workforce Complexity</a:t>
            </a:r>
            <a:endParaRPr lang="en-US" dirty="0"/>
          </a:p>
        </p:txBody>
      </p:sp>
      <p:sp>
        <p:nvSpPr>
          <p:cNvPr id="43" name="Text 41"/>
          <p:cNvSpPr/>
          <p:nvPr/>
        </p:nvSpPr>
        <p:spPr>
          <a:xfrm>
            <a:off x="7040880" y="4187679"/>
            <a:ext cx="4754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80% cite talent; 2/3 struggle to meet all gens</a:t>
            </a:r>
            <a:endParaRPr lang="en-US" sz="1200" dirty="0"/>
          </a:p>
        </p:txBody>
      </p:sp>
      <p:sp>
        <p:nvSpPr>
          <p:cNvPr id="44" name="Shape 42"/>
          <p:cNvSpPr/>
          <p:nvPr/>
        </p:nvSpPr>
        <p:spPr>
          <a:xfrm>
            <a:off x="320040" y="4681455"/>
            <a:ext cx="5577840" cy="749808"/>
          </a:xfrm>
          <a:prstGeom prst="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5" name="Shape 43"/>
          <p:cNvSpPr/>
          <p:nvPr/>
        </p:nvSpPr>
        <p:spPr>
          <a:xfrm>
            <a:off x="304800" y="4681455"/>
            <a:ext cx="640080" cy="749808"/>
          </a:xfrm>
          <a:prstGeom prst="rect">
            <a:avLst/>
          </a:prstGeom>
          <a:solidFill>
            <a:srgbClr val="0077A8"/>
          </a:solidFill>
          <a:ln w="12700">
            <a:solidFill>
              <a:srgbClr val="0F2D5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Text 44"/>
          <p:cNvSpPr/>
          <p:nvPr/>
        </p:nvSpPr>
        <p:spPr>
          <a:xfrm>
            <a:off x="320040" y="4681455"/>
            <a:ext cx="640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09</a:t>
            </a:r>
            <a:endParaRPr lang="en-US" sz="3200" dirty="0"/>
          </a:p>
        </p:txBody>
      </p:sp>
      <p:sp>
        <p:nvSpPr>
          <p:cNvPr id="47" name="Text 45"/>
          <p:cNvSpPr/>
          <p:nvPr/>
        </p:nvSpPr>
        <p:spPr>
          <a:xfrm>
            <a:off x="1051560" y="4745463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0F2D5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Fertility &amp; Family Benefits</a:t>
            </a:r>
            <a:endParaRPr lang="en-US" dirty="0"/>
          </a:p>
        </p:txBody>
      </p:sp>
      <p:sp>
        <p:nvSpPr>
          <p:cNvPr id="48" name="Text 46"/>
          <p:cNvSpPr/>
          <p:nvPr/>
        </p:nvSpPr>
        <p:spPr>
          <a:xfrm>
            <a:off x="1051560" y="5065503"/>
            <a:ext cx="4754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22-pt jump in preventive care for women</a:t>
            </a:r>
            <a:endParaRPr lang="en-US" sz="1200" dirty="0"/>
          </a:p>
        </p:txBody>
      </p:sp>
      <p:sp>
        <p:nvSpPr>
          <p:cNvPr id="49" name="Shape 47"/>
          <p:cNvSpPr/>
          <p:nvPr/>
        </p:nvSpPr>
        <p:spPr>
          <a:xfrm>
            <a:off x="6309360" y="4681455"/>
            <a:ext cx="5577840" cy="749808"/>
          </a:xfrm>
          <a:prstGeom prst="rect">
            <a:avLst/>
          </a:prstGeom>
          <a:solidFill>
            <a:srgbClr val="FFFFFF"/>
          </a:solidFill>
          <a:ln w="1270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50" name="Shape 48"/>
          <p:cNvSpPr/>
          <p:nvPr/>
        </p:nvSpPr>
        <p:spPr>
          <a:xfrm>
            <a:off x="6309360" y="4681455"/>
            <a:ext cx="640080" cy="749808"/>
          </a:xfrm>
          <a:prstGeom prst="rect">
            <a:avLst/>
          </a:prstGeom>
          <a:solidFill>
            <a:srgbClr val="0077A8"/>
          </a:solidFill>
          <a:ln w="12700">
            <a:solidFill>
              <a:srgbClr val="0A8A8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 49"/>
          <p:cNvSpPr/>
          <p:nvPr/>
        </p:nvSpPr>
        <p:spPr>
          <a:xfrm>
            <a:off x="6309360" y="4681455"/>
            <a:ext cx="640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3200" dirty="0"/>
          </a:p>
        </p:txBody>
      </p:sp>
      <p:sp>
        <p:nvSpPr>
          <p:cNvPr id="52" name="Text 50"/>
          <p:cNvSpPr/>
          <p:nvPr/>
        </p:nvSpPr>
        <p:spPr>
          <a:xfrm>
            <a:off x="7040880" y="4745463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rgbClr val="0F2D5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Financial Stress &amp; Literacy</a:t>
            </a:r>
            <a:endParaRPr lang="en-US" dirty="0"/>
          </a:p>
        </p:txBody>
      </p:sp>
      <p:sp>
        <p:nvSpPr>
          <p:cNvPr id="53" name="Text 51"/>
          <p:cNvSpPr/>
          <p:nvPr/>
        </p:nvSpPr>
        <p:spPr>
          <a:xfrm>
            <a:off x="7040880" y="5065503"/>
            <a:ext cx="47548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Only 35% rate financial wellbeing positively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1005840"/>
          </a:xfrm>
          <a:prstGeom prst="rect">
            <a:avLst/>
          </a:prstGeom>
          <a:solidFill>
            <a:srgbClr val="0077A8"/>
          </a:solidFill>
          <a:ln w="12700">
            <a:solidFill>
              <a:srgbClr val="1A2E5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411480" y="82296"/>
            <a:ext cx="1133856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2026 Plan Financial Stress Points Survey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411480" y="572208"/>
            <a:ext cx="1133856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i="1" dirty="0">
                <a:solidFill>
                  <a:srgbClr val="A8BDD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International Foundation of Employee Benefit Plans  •  Survey of 150 Large Employer-Sponsored Health Plan Sponsors</a:t>
            </a:r>
            <a:endParaRPr lang="en-US" sz="105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9A1DA6-A847-92F3-2A4F-10705D0F43CD}"/>
              </a:ext>
            </a:extLst>
          </p:cNvPr>
          <p:cNvGrpSpPr/>
          <p:nvPr/>
        </p:nvGrpSpPr>
        <p:grpSpPr>
          <a:xfrm>
            <a:off x="303276" y="1078992"/>
            <a:ext cx="11446764" cy="5618022"/>
            <a:chOff x="347472" y="1078992"/>
            <a:chExt cx="11585448" cy="5779008"/>
          </a:xfrm>
        </p:grpSpPr>
        <p:sp>
          <p:nvSpPr>
            <p:cNvPr id="6" name="Shape 4"/>
            <p:cNvSpPr/>
            <p:nvPr/>
          </p:nvSpPr>
          <p:spPr>
            <a:xfrm>
              <a:off x="411480" y="1078992"/>
              <a:ext cx="11338560" cy="0"/>
            </a:xfrm>
            <a:prstGeom prst="line">
              <a:avLst/>
            </a:prstGeom>
            <a:noFill/>
            <a:ln w="12700">
              <a:solidFill>
                <a:srgbClr val="D8E4F0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Shape 5"/>
            <p:cNvSpPr/>
            <p:nvPr/>
          </p:nvSpPr>
          <p:spPr>
            <a:xfrm>
              <a:off x="502920" y="1207008"/>
              <a:ext cx="2423160" cy="2423160"/>
            </a:xfrm>
            <a:prstGeom prst="ellipse">
              <a:avLst/>
            </a:prstGeom>
            <a:solidFill>
              <a:srgbClr val="E87030"/>
            </a:solidFill>
            <a:ln w="12700">
              <a:solidFill>
                <a:srgbClr val="1A2E5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6"/>
            <p:cNvSpPr/>
            <p:nvPr/>
          </p:nvSpPr>
          <p:spPr>
            <a:xfrm>
              <a:off x="502920" y="1490472"/>
              <a:ext cx="2423160" cy="10058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58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10%</a:t>
              </a:r>
              <a:endParaRPr lang="en-US" sz="5800" dirty="0"/>
            </a:p>
          </p:txBody>
        </p:sp>
        <p:sp>
          <p:nvSpPr>
            <p:cNvPr id="9" name="Text 7"/>
            <p:cNvSpPr/>
            <p:nvPr/>
          </p:nvSpPr>
          <p:spPr>
            <a:xfrm>
              <a:off x="502920" y="2522384"/>
              <a:ext cx="2423160" cy="47548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b="1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Median</a:t>
              </a:r>
              <a:endParaRPr lang="en-US" dirty="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Expected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Cost Increase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 8"/>
            <p:cNvSpPr/>
            <p:nvPr/>
          </p:nvSpPr>
          <p:spPr>
            <a:xfrm>
              <a:off x="411480" y="3749040"/>
              <a:ext cx="4754880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l">
                <a:buNone/>
              </a:pPr>
              <a:r>
                <a:rPr lang="en-US" sz="1000" b="1" kern="0" spc="200" dirty="0">
                  <a:solidFill>
                    <a:srgbClr val="1A2E5A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SPECIALTY DRUG COST DRIVERS</a:t>
              </a:r>
              <a:endParaRPr lang="en-US" sz="1000" dirty="0"/>
            </a:p>
          </p:txBody>
        </p:sp>
        <p:sp>
          <p:nvSpPr>
            <p:cNvPr id="11" name="Shape 9"/>
            <p:cNvSpPr/>
            <p:nvPr/>
          </p:nvSpPr>
          <p:spPr>
            <a:xfrm>
              <a:off x="411480" y="4005072"/>
              <a:ext cx="2011680" cy="41148"/>
            </a:xfrm>
            <a:prstGeom prst="rect">
              <a:avLst/>
            </a:prstGeom>
            <a:solidFill>
              <a:srgbClr val="E8702A"/>
            </a:solidFill>
            <a:ln w="12700">
              <a:solidFill>
                <a:srgbClr val="E8702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10"/>
            <p:cNvSpPr/>
            <p:nvPr/>
          </p:nvSpPr>
          <p:spPr>
            <a:xfrm>
              <a:off x="411480" y="4059936"/>
              <a:ext cx="4572000" cy="22860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l">
                <a:buNone/>
              </a:pPr>
              <a:r>
                <a:rPr lang="en-US" sz="850" i="1" dirty="0">
                  <a:solidFill>
                    <a:srgbClr val="7A92A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Among plans citing specialty/costly Rx as primary driver  (n=34, multi-select)</a:t>
              </a:r>
              <a:endParaRPr lang="en-US" sz="850" dirty="0"/>
            </a:p>
          </p:txBody>
        </p:sp>
        <p:sp>
          <p:nvSpPr>
            <p:cNvPr id="13" name="Shape 11"/>
            <p:cNvSpPr/>
            <p:nvPr/>
          </p:nvSpPr>
          <p:spPr>
            <a:xfrm>
              <a:off x="347472" y="4352544"/>
              <a:ext cx="1920240" cy="1920240"/>
            </a:xfrm>
            <a:prstGeom prst="ellipse">
              <a:avLst/>
            </a:prstGeom>
            <a:solidFill>
              <a:srgbClr val="0077A8"/>
            </a:solidFill>
            <a:ln w="12700">
              <a:solidFill>
                <a:srgbClr val="0077A8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12"/>
            <p:cNvSpPr/>
            <p:nvPr/>
          </p:nvSpPr>
          <p:spPr>
            <a:xfrm>
              <a:off x="347472" y="4654296"/>
              <a:ext cx="1920240" cy="65836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30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59%</a:t>
              </a:r>
              <a:endParaRPr lang="en-US" sz="3000" dirty="0"/>
            </a:p>
          </p:txBody>
        </p:sp>
        <p:sp>
          <p:nvSpPr>
            <p:cNvPr id="15" name="Text 13"/>
            <p:cNvSpPr/>
            <p:nvPr/>
          </p:nvSpPr>
          <p:spPr>
            <a:xfrm>
              <a:off x="347472" y="5266944"/>
              <a:ext cx="1920240" cy="24688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2400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GLP-1</a:t>
              </a:r>
              <a:endParaRPr lang="en-US" sz="2400" dirty="0"/>
            </a:p>
          </p:txBody>
        </p:sp>
        <p:sp>
          <p:nvSpPr>
            <p:cNvPr id="16" name="Shape 14"/>
            <p:cNvSpPr/>
            <p:nvPr/>
          </p:nvSpPr>
          <p:spPr>
            <a:xfrm>
              <a:off x="2395728" y="4553712"/>
              <a:ext cx="1627632" cy="1627632"/>
            </a:xfrm>
            <a:prstGeom prst="ellipse">
              <a:avLst/>
            </a:prstGeom>
            <a:solidFill>
              <a:srgbClr val="1A2E5A"/>
            </a:solidFill>
            <a:ln w="12700">
              <a:solidFill>
                <a:srgbClr val="1A2E5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15"/>
            <p:cNvSpPr/>
            <p:nvPr/>
          </p:nvSpPr>
          <p:spPr>
            <a:xfrm>
              <a:off x="2395728" y="4809744"/>
              <a:ext cx="1627632" cy="54864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25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50%</a:t>
              </a:r>
              <a:endParaRPr lang="en-US" sz="2500" dirty="0"/>
            </a:p>
          </p:txBody>
        </p:sp>
        <p:sp>
          <p:nvSpPr>
            <p:cNvPr id="18" name="Text 16"/>
            <p:cNvSpPr/>
            <p:nvPr/>
          </p:nvSpPr>
          <p:spPr>
            <a:xfrm>
              <a:off x="2304288" y="5321808"/>
              <a:ext cx="1810512" cy="237744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2000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Cancer Drugs</a:t>
              </a:r>
              <a:endParaRPr lang="en-US" sz="2000" dirty="0"/>
            </a:p>
          </p:txBody>
        </p:sp>
        <p:sp>
          <p:nvSpPr>
            <p:cNvPr id="19" name="Shape 17"/>
            <p:cNvSpPr/>
            <p:nvPr/>
          </p:nvSpPr>
          <p:spPr>
            <a:xfrm>
              <a:off x="4096512" y="4773168"/>
              <a:ext cx="1234440" cy="1234440"/>
            </a:xfrm>
            <a:prstGeom prst="ellipse">
              <a:avLst/>
            </a:prstGeom>
            <a:solidFill>
              <a:srgbClr val="FFC000"/>
            </a:solidFill>
            <a:ln w="12700">
              <a:noFill/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18"/>
            <p:cNvSpPr/>
            <p:nvPr/>
          </p:nvSpPr>
          <p:spPr>
            <a:xfrm>
              <a:off x="4096512" y="4910328"/>
              <a:ext cx="1234440" cy="45720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2000" b="1" dirty="0">
                  <a:latin typeface="Calibri" pitchFamily="34" charset="0"/>
                  <a:ea typeface="Calibri" pitchFamily="34" charset="-122"/>
                  <a:cs typeface="Calibri" pitchFamily="34" charset="-120"/>
                </a:rPr>
                <a:t>21%</a:t>
              </a:r>
              <a:endParaRPr lang="en-US" sz="2000" dirty="0"/>
            </a:p>
          </p:txBody>
        </p:sp>
        <p:sp>
          <p:nvSpPr>
            <p:cNvPr id="21" name="Text 19"/>
            <p:cNvSpPr/>
            <p:nvPr/>
          </p:nvSpPr>
          <p:spPr>
            <a:xfrm>
              <a:off x="3959351" y="5308092"/>
              <a:ext cx="1508760" cy="34747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Cell &amp;</a:t>
              </a:r>
              <a:endParaRPr lang="en-US" sz="1400" b="1" dirty="0"/>
            </a:p>
            <a:p>
              <a:pPr marL="0" indent="0" algn="ctr">
                <a:buNone/>
              </a:pPr>
              <a:r>
                <a:rPr lang="en-US" sz="1400" b="1" dirty="0">
                  <a:latin typeface="Calibri" pitchFamily="34" charset="0"/>
                  <a:ea typeface="Calibri" pitchFamily="34" charset="-122"/>
                  <a:cs typeface="Calibri" pitchFamily="34" charset="-120"/>
                </a:rPr>
                <a:t>Gene Therapy</a:t>
              </a:r>
              <a:endParaRPr lang="en-US" sz="1400" b="1" dirty="0"/>
            </a:p>
          </p:txBody>
        </p:sp>
        <p:sp>
          <p:nvSpPr>
            <p:cNvPr id="22" name="Shape 20"/>
            <p:cNvSpPr/>
            <p:nvPr/>
          </p:nvSpPr>
          <p:spPr>
            <a:xfrm>
              <a:off x="5376672" y="1078992"/>
              <a:ext cx="0" cy="5559552"/>
            </a:xfrm>
            <a:prstGeom prst="line">
              <a:avLst/>
            </a:prstGeom>
            <a:noFill/>
            <a:ln w="19050">
              <a:solidFill>
                <a:srgbClr val="D8E4F0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21"/>
            <p:cNvSpPr/>
            <p:nvPr/>
          </p:nvSpPr>
          <p:spPr>
            <a:xfrm>
              <a:off x="5532120" y="1115568"/>
              <a:ext cx="640080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l">
                <a:buNone/>
              </a:pPr>
              <a:r>
                <a:rPr lang="en-US" sz="1050" b="1" kern="0" spc="200" dirty="0">
                  <a:solidFill>
                    <a:srgbClr val="1A2E5A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PRIMARY REASON FOR COST INCREASE</a:t>
              </a:r>
              <a:endParaRPr lang="en-US" sz="1050" dirty="0"/>
            </a:p>
          </p:txBody>
        </p:sp>
        <p:sp>
          <p:nvSpPr>
            <p:cNvPr id="24" name="Shape 22"/>
            <p:cNvSpPr/>
            <p:nvPr/>
          </p:nvSpPr>
          <p:spPr>
            <a:xfrm>
              <a:off x="5532120" y="1389888"/>
              <a:ext cx="2834640" cy="41148"/>
            </a:xfrm>
            <a:prstGeom prst="rect">
              <a:avLst/>
            </a:prstGeom>
            <a:solidFill>
              <a:srgbClr val="E8702A"/>
            </a:solidFill>
            <a:ln w="12700">
              <a:solidFill>
                <a:srgbClr val="E8702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5" name="Chart 0"/>
            <p:cNvGraphicFramePr/>
            <p:nvPr>
              <p:extLst>
                <p:ext uri="{D42A27DB-BD31-4B8C-83A1-F6EECF244321}">
                  <p14:modId xmlns:p14="http://schemas.microsoft.com/office/powerpoint/2010/main" val="4051397598"/>
                </p:ext>
              </p:extLst>
            </p:nvPr>
          </p:nvGraphicFramePr>
          <p:xfrm>
            <a:off x="5532120" y="1481328"/>
            <a:ext cx="6400800" cy="51663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Text 24"/>
            <p:cNvSpPr/>
            <p:nvPr/>
          </p:nvSpPr>
          <p:spPr>
            <a:xfrm>
              <a:off x="411480" y="6675120"/>
              <a:ext cx="11338560" cy="18288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 algn="ctr">
                <a:buNone/>
              </a:pPr>
              <a:r>
                <a:rPr lang="en-US" sz="750" dirty="0">
                  <a:solidFill>
                    <a:srgbClr val="7A92A8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Source: International Foundation of Employee Benefit Plans (IFEBP)  |  2025–2026 reporting period  |  n=150 unless noted</a:t>
              </a:r>
              <a:endParaRPr lang="en-US" sz="75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BE0D8-03B4-2C54-1AAB-8FF44791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F7750DD-6F72-9117-5FF6-E5C417B34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29" y="2967146"/>
            <a:ext cx="10785185" cy="611742"/>
          </a:xfrm>
        </p:spPr>
        <p:txBody>
          <a:bodyPr/>
          <a:lstStyle/>
          <a:p>
            <a:r>
              <a:rPr lang="en-IN" sz="8000" dirty="0"/>
              <a:t>Leadership Stress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0FA6CFB-4F15-C29F-A252-25F7261DF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48" y="6114569"/>
            <a:ext cx="1675829" cy="432472"/>
          </a:xfrm>
          <a:prstGeom prst="rect">
            <a:avLst/>
          </a:prstGeom>
        </p:spPr>
      </p:pic>
      <p:pic>
        <p:nvPicPr>
          <p:cNvPr id="6" name="Picture 5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B4D0B200-7A76-8E83-924E-F1EC2E671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" y="6039044"/>
            <a:ext cx="1535580" cy="5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9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7A8"/>
          </a:solidFill>
          <a:ln w="12700">
            <a:solidFill>
              <a:srgbClr val="1B2A6B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" name="Text 1"/>
          <p:cNvSpPr/>
          <p:nvPr/>
        </p:nvSpPr>
        <p:spPr>
          <a:xfrm>
            <a:off x="365760" y="0"/>
            <a:ext cx="73152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9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Leadership Stress</a:t>
            </a:r>
            <a:endParaRPr lang="en-US" sz="2933" dirty="0"/>
          </a:p>
        </p:txBody>
      </p:sp>
      <p:sp>
        <p:nvSpPr>
          <p:cNvPr id="4" name="Text 2"/>
          <p:cNvSpPr/>
          <p:nvPr/>
        </p:nvSpPr>
        <p:spPr>
          <a:xfrm>
            <a:off x="8778240" y="0"/>
            <a:ext cx="30480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2400" b="1" dirty="0">
                <a:solidFill>
                  <a:srgbClr val="FFC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HR vs CFO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Shape 3"/>
          <p:cNvSpPr/>
          <p:nvPr/>
        </p:nvSpPr>
        <p:spPr>
          <a:xfrm>
            <a:off x="182880" y="1097280"/>
            <a:ext cx="3413760" cy="609600"/>
          </a:xfrm>
          <a:prstGeom prst="rect">
            <a:avLst/>
          </a:prstGeom>
          <a:solidFill>
            <a:srgbClr val="0077A8"/>
          </a:solidFill>
          <a:ln w="12700">
            <a:solidFill>
              <a:srgbClr val="0077A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" name="Text 4"/>
          <p:cNvSpPr/>
          <p:nvPr/>
        </p:nvSpPr>
        <p:spPr>
          <a:xfrm>
            <a:off x="182880" y="1097280"/>
            <a:ext cx="341376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ISSUE</a:t>
            </a:r>
            <a:endParaRPr lang="en-US" sz="1733" dirty="0"/>
          </a:p>
        </p:txBody>
      </p:sp>
      <p:sp>
        <p:nvSpPr>
          <p:cNvPr id="7" name="Shape 5"/>
          <p:cNvSpPr/>
          <p:nvPr/>
        </p:nvSpPr>
        <p:spPr>
          <a:xfrm>
            <a:off x="3779520" y="1097280"/>
            <a:ext cx="3779520" cy="609600"/>
          </a:xfrm>
          <a:prstGeom prst="rect">
            <a:avLst/>
          </a:prstGeom>
          <a:solidFill>
            <a:srgbClr val="8B2635"/>
          </a:solidFill>
          <a:ln w="12700">
            <a:solidFill>
              <a:srgbClr val="8B263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" name="Text 6"/>
          <p:cNvSpPr/>
          <p:nvPr/>
        </p:nvSpPr>
        <p:spPr>
          <a:xfrm>
            <a:off x="3779520" y="1097280"/>
            <a:ext cx="37795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HUMAN CAPITAL VIEW</a:t>
            </a:r>
            <a:endParaRPr lang="en-US" sz="1733" dirty="0"/>
          </a:p>
        </p:txBody>
      </p:sp>
      <p:sp>
        <p:nvSpPr>
          <p:cNvPr id="9" name="Shape 7"/>
          <p:cNvSpPr/>
          <p:nvPr/>
        </p:nvSpPr>
        <p:spPr>
          <a:xfrm>
            <a:off x="7741920" y="1097280"/>
            <a:ext cx="4267200" cy="609600"/>
          </a:xfrm>
          <a:prstGeom prst="rect">
            <a:avLst/>
          </a:prstGeom>
          <a:solidFill>
            <a:srgbClr val="2D6A3F"/>
          </a:solidFill>
          <a:ln w="12700">
            <a:solidFill>
              <a:srgbClr val="2D6A3F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0" name="Text 8"/>
          <p:cNvSpPr/>
          <p:nvPr/>
        </p:nvSpPr>
        <p:spPr>
          <a:xfrm>
            <a:off x="7741920" y="1097280"/>
            <a:ext cx="426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FINANCE VIEW</a:t>
            </a:r>
            <a:endParaRPr lang="en-US" sz="1733" dirty="0"/>
          </a:p>
        </p:txBody>
      </p:sp>
      <p:sp>
        <p:nvSpPr>
          <p:cNvPr id="11" name="Shape 9"/>
          <p:cNvSpPr/>
          <p:nvPr/>
        </p:nvSpPr>
        <p:spPr>
          <a:xfrm>
            <a:off x="182880" y="1828800"/>
            <a:ext cx="3413760" cy="780288"/>
          </a:xfrm>
          <a:prstGeom prst="rect">
            <a:avLst/>
          </a:prstGeom>
          <a:solidFill>
            <a:srgbClr val="FFFFFF"/>
          </a:solidFill>
          <a:ln w="12700">
            <a:solidFill>
              <a:srgbClr val="D0D8E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2" name="Text 10"/>
          <p:cNvSpPr/>
          <p:nvPr/>
        </p:nvSpPr>
        <p:spPr>
          <a:xfrm>
            <a:off x="243840" y="1828800"/>
            <a:ext cx="329184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1B2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 Deductibles</a:t>
            </a:r>
            <a:endParaRPr lang="en-US" sz="1733" dirty="0"/>
          </a:p>
        </p:txBody>
      </p:sp>
      <p:sp>
        <p:nvSpPr>
          <p:cNvPr id="13" name="Shape 11"/>
          <p:cNvSpPr/>
          <p:nvPr/>
        </p:nvSpPr>
        <p:spPr>
          <a:xfrm>
            <a:off x="3779520" y="1828800"/>
            <a:ext cx="3779520" cy="780288"/>
          </a:xfrm>
          <a:prstGeom prst="rect">
            <a:avLst/>
          </a:prstGeom>
          <a:solidFill>
            <a:srgbClr val="F9E5E8"/>
          </a:solidFill>
          <a:ln w="12700">
            <a:solidFill>
              <a:srgbClr val="E8C8C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4" name="Text 12"/>
          <p:cNvSpPr/>
          <p:nvPr/>
        </p:nvSpPr>
        <p:spPr>
          <a:xfrm>
            <a:off x="3840480" y="1828800"/>
            <a:ext cx="365760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8B26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Hurts morale &amp; recruitment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741920" y="1828800"/>
            <a:ext cx="4267200" cy="780288"/>
          </a:xfrm>
          <a:prstGeom prst="rect">
            <a:avLst/>
          </a:prstGeom>
          <a:solidFill>
            <a:srgbClr val="E6F3E8"/>
          </a:solidFill>
          <a:ln w="12700">
            <a:solidFill>
              <a:srgbClr val="C0D8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6" name="Text 14"/>
          <p:cNvSpPr/>
          <p:nvPr/>
        </p:nvSpPr>
        <p:spPr>
          <a:xfrm>
            <a:off x="7802880" y="1828800"/>
            <a:ext cx="414528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2D6A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Controls premium growth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182880" y="2657856"/>
            <a:ext cx="3413760" cy="780288"/>
          </a:xfrm>
          <a:prstGeom prst="rect">
            <a:avLst/>
          </a:prstGeom>
          <a:solidFill>
            <a:srgbClr val="E8EDF5"/>
          </a:solidFill>
          <a:ln w="12700">
            <a:solidFill>
              <a:srgbClr val="D0D8E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8" name="Text 16"/>
          <p:cNvSpPr/>
          <p:nvPr/>
        </p:nvSpPr>
        <p:spPr>
          <a:xfrm>
            <a:off x="243840" y="2657856"/>
            <a:ext cx="329184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1B2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Narrow Networks</a:t>
            </a:r>
            <a:endParaRPr lang="en-US" sz="1733" dirty="0"/>
          </a:p>
        </p:txBody>
      </p:sp>
      <p:sp>
        <p:nvSpPr>
          <p:cNvPr id="19" name="Shape 17"/>
          <p:cNvSpPr/>
          <p:nvPr/>
        </p:nvSpPr>
        <p:spPr>
          <a:xfrm>
            <a:off x="3779520" y="2657856"/>
            <a:ext cx="3779520" cy="780288"/>
          </a:xfrm>
          <a:prstGeom prst="rect">
            <a:avLst/>
          </a:prstGeom>
          <a:solidFill>
            <a:srgbClr val="F9E5E8"/>
          </a:solidFill>
          <a:ln w="12700">
            <a:solidFill>
              <a:srgbClr val="E8C8C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0" name="Text 18"/>
          <p:cNvSpPr/>
          <p:nvPr/>
        </p:nvSpPr>
        <p:spPr>
          <a:xfrm>
            <a:off x="3840480" y="2657856"/>
            <a:ext cx="365760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8B26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Employee access complaints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7741920" y="2657856"/>
            <a:ext cx="4267200" cy="780288"/>
          </a:xfrm>
          <a:prstGeom prst="rect">
            <a:avLst/>
          </a:prstGeom>
          <a:solidFill>
            <a:srgbClr val="E6F3E8"/>
          </a:solidFill>
          <a:ln w="12700">
            <a:solidFill>
              <a:srgbClr val="C0D8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2" name="Text 20"/>
          <p:cNvSpPr/>
          <p:nvPr/>
        </p:nvSpPr>
        <p:spPr>
          <a:xfrm>
            <a:off x="7802880" y="2657856"/>
            <a:ext cx="414528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2D6A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Lower unit costs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182880" y="3486912"/>
            <a:ext cx="3413760" cy="780288"/>
          </a:xfrm>
          <a:prstGeom prst="rect">
            <a:avLst/>
          </a:prstGeom>
          <a:solidFill>
            <a:srgbClr val="FFFFFF"/>
          </a:solidFill>
          <a:ln w="12700">
            <a:solidFill>
              <a:srgbClr val="D0D8E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4" name="Text 22"/>
          <p:cNvSpPr/>
          <p:nvPr/>
        </p:nvSpPr>
        <p:spPr>
          <a:xfrm>
            <a:off x="243840" y="3486912"/>
            <a:ext cx="329184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1B2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Specialty Drugs</a:t>
            </a:r>
            <a:endParaRPr lang="en-US" sz="1733" dirty="0"/>
          </a:p>
        </p:txBody>
      </p:sp>
      <p:sp>
        <p:nvSpPr>
          <p:cNvPr id="25" name="Shape 23"/>
          <p:cNvSpPr/>
          <p:nvPr/>
        </p:nvSpPr>
        <p:spPr>
          <a:xfrm>
            <a:off x="3779520" y="3486912"/>
            <a:ext cx="3779520" cy="780288"/>
          </a:xfrm>
          <a:prstGeom prst="rect">
            <a:avLst/>
          </a:prstGeom>
          <a:solidFill>
            <a:srgbClr val="F9E5E8"/>
          </a:solidFill>
          <a:ln w="12700">
            <a:solidFill>
              <a:srgbClr val="E8C8C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6" name="Text 24"/>
          <p:cNvSpPr/>
          <p:nvPr/>
        </p:nvSpPr>
        <p:spPr>
          <a:xfrm>
            <a:off x="3840480" y="3486912"/>
            <a:ext cx="365760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8B26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Care delays hurt employees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7741920" y="3486912"/>
            <a:ext cx="4267200" cy="780288"/>
          </a:xfrm>
          <a:prstGeom prst="rect">
            <a:avLst/>
          </a:prstGeom>
          <a:solidFill>
            <a:srgbClr val="F9E5E8"/>
          </a:solidFill>
          <a:ln w="12700">
            <a:solidFill>
              <a:srgbClr val="E8C8C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8" name="Text 26"/>
          <p:cNvSpPr/>
          <p:nvPr/>
        </p:nvSpPr>
        <p:spPr>
          <a:xfrm>
            <a:off x="7802880" y="3486912"/>
            <a:ext cx="414528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8B26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Budget killers</a:t>
            </a:r>
          </a:p>
        </p:txBody>
      </p:sp>
      <p:sp>
        <p:nvSpPr>
          <p:cNvPr id="29" name="Shape 27"/>
          <p:cNvSpPr/>
          <p:nvPr/>
        </p:nvSpPr>
        <p:spPr>
          <a:xfrm>
            <a:off x="182880" y="4315968"/>
            <a:ext cx="3413760" cy="780288"/>
          </a:xfrm>
          <a:prstGeom prst="rect">
            <a:avLst/>
          </a:prstGeom>
          <a:solidFill>
            <a:srgbClr val="E8EDF5"/>
          </a:solidFill>
          <a:ln w="12700">
            <a:solidFill>
              <a:srgbClr val="D0D8E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0" name="Text 28"/>
          <p:cNvSpPr/>
          <p:nvPr/>
        </p:nvSpPr>
        <p:spPr>
          <a:xfrm>
            <a:off x="243840" y="4315968"/>
            <a:ext cx="329184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1B2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PBM Rebates</a:t>
            </a:r>
            <a:endParaRPr lang="en-US" sz="1733" dirty="0"/>
          </a:p>
        </p:txBody>
      </p:sp>
      <p:sp>
        <p:nvSpPr>
          <p:cNvPr id="31" name="Shape 29"/>
          <p:cNvSpPr/>
          <p:nvPr/>
        </p:nvSpPr>
        <p:spPr>
          <a:xfrm>
            <a:off x="3779520" y="4315968"/>
            <a:ext cx="3779520" cy="780288"/>
          </a:xfrm>
          <a:prstGeom prst="rect">
            <a:avLst/>
          </a:prstGeom>
          <a:solidFill>
            <a:srgbClr val="F9E5E8"/>
          </a:solidFill>
          <a:ln w="12700">
            <a:solidFill>
              <a:srgbClr val="E8C8C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2" name="Text 30"/>
          <p:cNvSpPr/>
          <p:nvPr/>
        </p:nvSpPr>
        <p:spPr>
          <a:xfrm>
            <a:off x="3840480" y="4315968"/>
            <a:ext cx="365760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8B26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Confusing to explain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7741920" y="4315968"/>
            <a:ext cx="4267200" cy="780288"/>
          </a:xfrm>
          <a:prstGeom prst="rect">
            <a:avLst/>
          </a:prstGeom>
          <a:solidFill>
            <a:srgbClr val="F9E5E8"/>
          </a:solidFill>
          <a:ln w="12700">
            <a:solidFill>
              <a:srgbClr val="E8C8C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4" name="Text 32"/>
          <p:cNvSpPr/>
          <p:nvPr/>
        </p:nvSpPr>
        <p:spPr>
          <a:xfrm>
            <a:off x="7802880" y="4315968"/>
            <a:ext cx="414528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8B26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May not lower net cost</a:t>
            </a:r>
          </a:p>
        </p:txBody>
      </p:sp>
      <p:sp>
        <p:nvSpPr>
          <p:cNvPr id="35" name="Shape 33"/>
          <p:cNvSpPr/>
          <p:nvPr/>
        </p:nvSpPr>
        <p:spPr>
          <a:xfrm>
            <a:off x="182880" y="5145024"/>
            <a:ext cx="3413760" cy="780288"/>
          </a:xfrm>
          <a:prstGeom prst="rect">
            <a:avLst/>
          </a:prstGeom>
          <a:solidFill>
            <a:srgbClr val="FFFFFF"/>
          </a:solidFill>
          <a:ln w="12700">
            <a:solidFill>
              <a:srgbClr val="D0D8E8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6" name="Text 34"/>
          <p:cNvSpPr/>
          <p:nvPr/>
        </p:nvSpPr>
        <p:spPr>
          <a:xfrm>
            <a:off x="243840" y="5145024"/>
            <a:ext cx="329184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1B2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GLP-1 Coverage</a:t>
            </a:r>
            <a:endParaRPr lang="en-US" sz="1733" dirty="0"/>
          </a:p>
        </p:txBody>
      </p:sp>
      <p:sp>
        <p:nvSpPr>
          <p:cNvPr id="37" name="Shape 35"/>
          <p:cNvSpPr/>
          <p:nvPr/>
        </p:nvSpPr>
        <p:spPr>
          <a:xfrm>
            <a:off x="3779520" y="5145024"/>
            <a:ext cx="3779520" cy="780288"/>
          </a:xfrm>
          <a:prstGeom prst="rect">
            <a:avLst/>
          </a:prstGeom>
          <a:solidFill>
            <a:srgbClr val="E6F3E8"/>
          </a:solidFill>
          <a:ln w="12700">
            <a:solidFill>
              <a:srgbClr val="C0D8C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8" name="Text 36"/>
          <p:cNvSpPr/>
          <p:nvPr/>
        </p:nvSpPr>
        <p:spPr>
          <a:xfrm>
            <a:off x="3840480" y="5145024"/>
            <a:ext cx="365760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2D6A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Equity &amp; wellness</a:t>
            </a:r>
          </a:p>
        </p:txBody>
      </p:sp>
      <p:sp>
        <p:nvSpPr>
          <p:cNvPr id="39" name="Shape 37"/>
          <p:cNvSpPr/>
          <p:nvPr/>
        </p:nvSpPr>
        <p:spPr>
          <a:xfrm>
            <a:off x="7741920" y="5145024"/>
            <a:ext cx="4267200" cy="780288"/>
          </a:xfrm>
          <a:prstGeom prst="rect">
            <a:avLst/>
          </a:prstGeom>
          <a:solidFill>
            <a:srgbClr val="F9E5E8"/>
          </a:solidFill>
          <a:ln w="12700">
            <a:solidFill>
              <a:srgbClr val="E8C8CD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40" name="Text 38"/>
          <p:cNvSpPr/>
          <p:nvPr/>
        </p:nvSpPr>
        <p:spPr>
          <a:xfrm>
            <a:off x="7802880" y="5145024"/>
            <a:ext cx="4145280" cy="780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600" dirty="0">
                <a:solidFill>
                  <a:srgbClr val="8B263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Massive unbudgeted spend</a:t>
            </a:r>
          </a:p>
        </p:txBody>
      </p:sp>
      <p:sp>
        <p:nvSpPr>
          <p:cNvPr id="41" name="Text 39"/>
          <p:cNvSpPr/>
          <p:nvPr/>
        </p:nvSpPr>
        <p:spPr>
          <a:xfrm>
            <a:off x="947155" y="6156960"/>
            <a:ext cx="1182624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467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Each issue represents a genuine tradeoff — not a right or wrong answer.</a:t>
            </a:r>
            <a:endParaRPr lang="en-US" sz="1467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F8399-684E-D16A-725C-3E228994F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57F114F-A712-32D0-E56F-2E53F1E21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29" y="2967146"/>
            <a:ext cx="10785185" cy="611742"/>
          </a:xfrm>
        </p:spPr>
        <p:txBody>
          <a:bodyPr/>
          <a:lstStyle/>
          <a:p>
            <a:r>
              <a:rPr lang="en-IN" sz="8000" dirty="0"/>
              <a:t>Stress Scoring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446C7E9-DFE2-9B40-0054-4390AED27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48" y="6114569"/>
            <a:ext cx="1675829" cy="432472"/>
          </a:xfrm>
          <a:prstGeom prst="rect">
            <a:avLst/>
          </a:prstGeom>
        </p:spPr>
      </p:pic>
      <p:pic>
        <p:nvPicPr>
          <p:cNvPr id="6" name="Picture 5" descr="A red line in a black background&#10;&#10;AI-generated content may be incorrect.">
            <a:extLst>
              <a:ext uri="{FF2B5EF4-FFF2-40B4-BE49-F238E27FC236}">
                <a16:creationId xmlns:a16="http://schemas.microsoft.com/office/drawing/2014/main" id="{B0120CB6-B8CF-4EE0-4813-954B97FF6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3" y="6039044"/>
            <a:ext cx="1535580" cy="5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9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675BA"/>
      </a:accent1>
      <a:accent2>
        <a:srgbClr val="28AADE"/>
      </a:accent2>
      <a:accent3>
        <a:srgbClr val="8CC542"/>
      </a:accent3>
      <a:accent4>
        <a:srgbClr val="000000"/>
      </a:accent4>
      <a:accent5>
        <a:srgbClr val="7F838C"/>
      </a:accent5>
      <a:accent6>
        <a:srgbClr val="F2F2F2"/>
      </a:accent6>
      <a:hlink>
        <a:srgbClr val="0563C1"/>
      </a:hlink>
      <a:folHlink>
        <a:srgbClr val="954F72"/>
      </a:folHlink>
    </a:clrScheme>
    <a:fontScheme name="00b - Arial Bold + Arial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11db4f-c83e-4f19-9b1a-85740e60a0ff">
      <Terms xmlns="http://schemas.microsoft.com/office/infopath/2007/PartnerControls"/>
    </lcf76f155ced4ddcb4097134ff3c332f>
    <TaxCatchAll xmlns="d3176b68-ad26-48d2-8a37-5330accca0f9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16E2FBB7F9D84FA6316A872BA0EAA1" ma:contentTypeVersion="21" ma:contentTypeDescription="Create a new document." ma:contentTypeScope="" ma:versionID="f32a0eaf7fc2e76b6b8e981f079b6e64">
  <xsd:schema xmlns:xsd="http://www.w3.org/2001/XMLSchema" xmlns:xs="http://www.w3.org/2001/XMLSchema" xmlns:p="http://schemas.microsoft.com/office/2006/metadata/properties" xmlns:ns1="http://schemas.microsoft.com/sharepoint/v3" xmlns:ns2="3311db4f-c83e-4f19-9b1a-85740e60a0ff" xmlns:ns3="d3176b68-ad26-48d2-8a37-5330accca0f9" targetNamespace="http://schemas.microsoft.com/office/2006/metadata/properties" ma:root="true" ma:fieldsID="386c881864e3ff887009f62c50d3dd5e" ns1:_="" ns2:_="" ns3:_="">
    <xsd:import namespace="http://schemas.microsoft.com/sharepoint/v3"/>
    <xsd:import namespace="3311db4f-c83e-4f19-9b1a-85740e60a0ff"/>
    <xsd:import namespace="d3176b68-ad26-48d2-8a37-5330accca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1db4f-c83e-4f19-9b1a-85740e60a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02fdde3-36bb-4ef3-ba84-14838d4c4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6b68-ad26-48d2-8a37-5330accca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64e64a3-c6c1-41d2-af2c-b5f80cdca4d7}" ma:internalName="TaxCatchAll" ma:showField="CatchAllData" ma:web="d3176b68-ad26-48d2-8a37-5330accca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3A82F9-5CCA-48D2-9CF7-858D29E03A13}">
  <ds:schemaRefs>
    <ds:schemaRef ds:uri="http://schemas.microsoft.com/office/2006/metadata/properties"/>
    <ds:schemaRef ds:uri="http://schemas.microsoft.com/office/infopath/2007/PartnerControls"/>
    <ds:schemaRef ds:uri="3311db4f-c83e-4f19-9b1a-85740e60a0ff"/>
    <ds:schemaRef ds:uri="d3176b68-ad26-48d2-8a37-5330accca0f9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3AFB8EDC-6452-4C13-8186-788072B49D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11db4f-c83e-4f19-9b1a-85740e60a0ff"/>
    <ds:schemaRef ds:uri="d3176b68-ad26-48d2-8a37-5330accca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41C762-5F73-4DD1-AF57-7E9CD4A541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10674</TotalTime>
  <Words>1519</Words>
  <Application>Microsoft Office PowerPoint</Application>
  <PresentationFormat>Widescreen</PresentationFormat>
  <Paragraphs>344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 Bold</vt:lpstr>
      <vt:lpstr>Poppins</vt:lpstr>
      <vt:lpstr>Calibri</vt:lpstr>
      <vt:lpstr>Klinic Slab 2</vt:lpstr>
      <vt:lpstr>Roboto</vt:lpstr>
      <vt:lpstr>Wingdings</vt:lpstr>
      <vt:lpstr>Arial</vt:lpstr>
      <vt:lpstr>Lato Light</vt:lpstr>
      <vt:lpstr>Roboto Light</vt:lpstr>
      <vt:lpstr>Georgia</vt:lpstr>
      <vt:lpstr>Gotham</vt:lpstr>
      <vt:lpstr>Open Sans</vt:lpstr>
      <vt:lpstr>Office Theme</vt:lpstr>
      <vt:lpstr>3_Office Theme</vt:lpstr>
      <vt:lpstr>PowerPoint Presentation</vt:lpstr>
      <vt:lpstr>PowerPoint Presentation</vt:lpstr>
      <vt:lpstr>Agenda</vt:lpstr>
      <vt:lpstr>Stress Point Survey</vt:lpstr>
      <vt:lpstr>PowerPoint Presentation</vt:lpstr>
      <vt:lpstr>PowerPoint Presentation</vt:lpstr>
      <vt:lpstr>Leadership Stress</vt:lpstr>
      <vt:lpstr>PowerPoint Presentation</vt:lpstr>
      <vt:lpstr>Stress Scoring</vt:lpstr>
      <vt:lpstr>PowerPoint Presentation</vt:lpstr>
      <vt:lpstr>PowerPoint Presentation</vt:lpstr>
      <vt:lpstr>The Strategy</vt:lpstr>
      <vt:lpstr>Information  Insights  Impact</vt:lpstr>
      <vt:lpstr>KPIs Key Performance Indicators</vt:lpstr>
      <vt:lpstr>PowerPoint Presentation</vt:lpstr>
      <vt:lpstr>Data-Driven Decisions</vt:lpstr>
      <vt:lpstr>PowerPoint Presentation</vt:lpstr>
      <vt:lpstr>PowerPoint Presentation</vt:lpstr>
      <vt:lpstr>PowerPoint Presentation</vt:lpstr>
      <vt:lpstr>Point-Solution Management</vt:lpstr>
      <vt:lpstr>Data is Driving Decisions</vt:lpstr>
      <vt:lpstr>PowerPoint Presentation</vt:lpstr>
      <vt:lpstr>PowerPoint Presentation</vt:lpstr>
      <vt:lpstr>PowerPoint Presentation</vt:lpstr>
      <vt:lpstr>PowerPoint Presentation</vt:lpstr>
      <vt:lpstr>Fiduciary Action Plan</vt:lpstr>
      <vt:lpstr>PowerPoint Presentation</vt:lpstr>
      <vt:lpstr>PowerPoint Presentation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Venkat Kumar</dc:creator>
  <cp:lastModifiedBy>Erin Peterson</cp:lastModifiedBy>
  <cp:revision>1264</cp:revision>
  <dcterms:created xsi:type="dcterms:W3CDTF">2020-05-06T05:27:29Z</dcterms:created>
  <dcterms:modified xsi:type="dcterms:W3CDTF">2026-05-08T21:20:51Z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0x0101009C16E2FBB7F9D84FA6316A872BA0EAA1</vt:lpwstr>
  </property>
  <property fmtid="{D5CDD505-2E9C-101B-9397-08002B2CF9AE}" pid="3" name="MediaServiceImageTags">
    <vt:lpwstr/>
  </property>
</Properties>
</file>