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569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Bryndan Write" panose="020B0604020202020204" charset="0"/>
      <p:regular r:id="rId26"/>
    </p:embeddedFont>
    <p:embeddedFont>
      <p:font typeface="Inter" panose="020B0604020202020204" charset="0"/>
      <p:regular r:id="rId27"/>
    </p:embeddedFont>
    <p:embeddedFont>
      <p:font typeface="Inter Bold" panose="020B0604020202020204" charset="0"/>
      <p:regular r:id="rId28"/>
    </p:embeddedFont>
    <p:embeddedFont>
      <p:font typeface="Inter Italics" panose="020B0604020202020204" charset="0"/>
      <p:regular r:id="rId29"/>
    </p:embeddedFont>
    <p:embeddedFont>
      <p:font typeface="Oswald" panose="00000500000000000000" pitchFamily="2" charset="0"/>
      <p:regular r:id="rId30"/>
    </p:embeddedFont>
    <p:embeddedFont>
      <p:font typeface="Oswald Bold" panose="020B0604020202020204" charset="0"/>
      <p:regular r:id="rId31"/>
    </p:embeddedFont>
    <p:embeddedFont>
      <p:font typeface="Twister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A9D37D-42D9-44A0-8D5F-85BD0FF9E2EA}" v="1" dt="2026-05-08T21:45:30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Peterson" userId="f7db407f-204f-45df-b879-31dfe1434a51" providerId="ADAL" clId="{1CDB0469-A65D-4EBB-91F1-537C7FB46BB0}"/>
    <pc:docChg chg="addSld modSld">
      <pc:chgData name="Erin Peterson" userId="f7db407f-204f-45df-b879-31dfe1434a51" providerId="ADAL" clId="{1CDB0469-A65D-4EBB-91F1-537C7FB46BB0}" dt="2026-05-08T21:46:13.403" v="10" actId="20577"/>
      <pc:docMkLst>
        <pc:docMk/>
      </pc:docMkLst>
      <pc:sldChg chg="modSp add mod">
        <pc:chgData name="Erin Peterson" userId="f7db407f-204f-45df-b879-31dfe1434a51" providerId="ADAL" clId="{1CDB0469-A65D-4EBB-91F1-537C7FB46BB0}" dt="2026-05-08T21:46:13.403" v="10" actId="20577"/>
        <pc:sldMkLst>
          <pc:docMk/>
          <pc:sldMk cId="0" sldId="569"/>
        </pc:sldMkLst>
        <pc:spChg chg="mod">
          <ac:chgData name="Erin Peterson" userId="f7db407f-204f-45df-b879-31dfe1434a51" providerId="ADAL" clId="{1CDB0469-A65D-4EBB-91F1-537C7FB46BB0}" dt="2026-05-08T21:46:13.403" v="10" actId="20577"/>
          <ac:spMkLst>
            <pc:docMk/>
            <pc:sldMk cId="0" sldId="569"/>
            <ac:spMk id="4" creationId="{00000000-0000-0000-0000-000000000000}"/>
          </ac:spMkLst>
        </pc:spChg>
        <pc:spChg chg="mod">
          <ac:chgData name="Erin Peterson" userId="f7db407f-204f-45df-b879-31dfe1434a51" providerId="ADAL" clId="{1CDB0469-A65D-4EBB-91F1-537C7FB46BB0}" dt="2026-05-08T21:45:50.023" v="1"/>
          <ac:spMkLst>
            <pc:docMk/>
            <pc:sldMk cId="0" sldId="569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270" b="-64958"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49138" y="9136849"/>
            <a:ext cx="8115300" cy="4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3380"/>
              </a:lnSpc>
            </a:pPr>
            <a:r>
              <a:rPr lang="en-US" sz="2599" b="1" dirty="0">
                <a:solidFill>
                  <a:srgbClr val="0055B8"/>
                </a:solidFill>
                <a:latin typeface="Klinic Slab 2"/>
                <a:ea typeface="Klinic Slab 2"/>
                <a:cs typeface="Klinic Slab 2"/>
                <a:sym typeface="Klinic Slab 2"/>
              </a:rPr>
              <a:t>Thursday, May 14</a:t>
            </a:r>
            <a:r>
              <a:rPr lang="en-US" sz="2599" b="1" baseline="30000" dirty="0">
                <a:solidFill>
                  <a:srgbClr val="0055B8"/>
                </a:solidFill>
                <a:latin typeface="Klinic Slab 2"/>
                <a:ea typeface="Klinic Slab 2"/>
                <a:cs typeface="Klinic Slab 2"/>
                <a:sym typeface="Klinic Slab 2"/>
              </a:rPr>
              <a:t>th</a:t>
            </a:r>
            <a:r>
              <a:rPr lang="en-US" sz="2599" b="1" dirty="0">
                <a:solidFill>
                  <a:srgbClr val="0055B8"/>
                </a:solidFill>
                <a:latin typeface="Klinic Slab 2"/>
                <a:ea typeface="Klinic Slab 2"/>
                <a:cs typeface="Klinic Slab 2"/>
                <a:sym typeface="Klinic Slab 2"/>
              </a:rPr>
              <a:t> | 10:45am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1087" y="2950592"/>
            <a:ext cx="16366703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11376"/>
              </a:lnSpc>
            </a:pPr>
            <a:r>
              <a:rPr lang="en-US" sz="9900" b="1" dirty="0">
                <a:solidFill>
                  <a:srgbClr val="0055B8"/>
                </a:solidFill>
                <a:latin typeface="Gotham"/>
                <a:ea typeface="Gotham"/>
                <a:cs typeface="Gotham"/>
                <a:sym typeface="Gotham"/>
              </a:rPr>
              <a:t>Board Member to Brand Ambassador: Explaining the Value of Municipal Risk Pools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-28575"/>
            <a:ext cx="18288000" cy="0"/>
          </a:xfrm>
          <a:prstGeom prst="line">
            <a:avLst/>
          </a:prstGeom>
          <a:ln w="85725" cap="flat">
            <a:solidFill>
              <a:srgbClr val="4DBF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65820" y="8566910"/>
            <a:ext cx="3254680" cy="886900"/>
          </a:xfrm>
          <a:custGeom>
            <a:avLst/>
            <a:gdLst/>
            <a:ahLst/>
            <a:cxnLst/>
            <a:rect l="l" t="t" r="r" b="b"/>
            <a:pathLst>
              <a:path w="3254680" h="886900">
                <a:moveTo>
                  <a:pt x="0" y="0"/>
                </a:moveTo>
                <a:lnTo>
                  <a:pt x="3254680" y="0"/>
                </a:lnTo>
                <a:lnTo>
                  <a:pt x="3254680" y="886900"/>
                </a:lnTo>
                <a:lnTo>
                  <a:pt x="0" y="8869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09941" y="4454290"/>
            <a:ext cx="15868118" cy="2413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41"/>
              </a:lnSpc>
            </a:pPr>
            <a:r>
              <a:rPr lang="en-US" sz="14101" b="1">
                <a:solidFill>
                  <a:srgbClr val="5170FF"/>
                </a:solidFill>
                <a:latin typeface="Oswald Bold"/>
                <a:ea typeface="Oswald Bold"/>
                <a:cs typeface="Oswald Bold"/>
                <a:sym typeface="Oswald Bold"/>
              </a:rPr>
              <a:t>EXPLAIN POOL VALUE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48059" y="2486246"/>
            <a:ext cx="11791881" cy="2685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29"/>
              </a:lnSpc>
            </a:pPr>
            <a:r>
              <a:rPr lang="en-US" sz="15521">
                <a:solidFill>
                  <a:srgbClr val="FFFFFF"/>
                </a:solidFill>
                <a:latin typeface="Twister"/>
                <a:ea typeface="Twister"/>
                <a:cs typeface="Twister"/>
                <a:sym typeface="Twister"/>
              </a:rPr>
              <a:t>Simple Ways to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78294" y="1028700"/>
            <a:ext cx="9314728" cy="8942711"/>
            <a:chOff x="0" y="0"/>
            <a:chExt cx="661416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14160" cy="6350000"/>
            </a:xfrm>
            <a:custGeom>
              <a:avLst/>
              <a:gdLst/>
              <a:ahLst/>
              <a:cxnLst/>
              <a:rect l="l" t="t" r="r" b="b"/>
              <a:pathLst>
                <a:path w="6614160" h="6350000">
                  <a:moveTo>
                    <a:pt x="6614160" y="0"/>
                  </a:moveTo>
                  <a:cubicBezTo>
                    <a:pt x="6614160" y="0"/>
                    <a:pt x="5133340" y="0"/>
                    <a:pt x="3307080" y="0"/>
                  </a:cubicBezTo>
                  <a:cubicBezTo>
                    <a:pt x="1480820" y="0"/>
                    <a:pt x="0" y="0"/>
                    <a:pt x="0" y="0"/>
                  </a:cubicBezTo>
                  <a:cubicBezTo>
                    <a:pt x="0" y="1365250"/>
                    <a:pt x="828040" y="2538730"/>
                    <a:pt x="2009140" y="3042920"/>
                  </a:cubicBezTo>
                  <a:cubicBezTo>
                    <a:pt x="828040" y="3042920"/>
                    <a:pt x="0" y="3042920"/>
                    <a:pt x="0" y="3042920"/>
                  </a:cubicBezTo>
                  <a:cubicBezTo>
                    <a:pt x="0" y="4869180"/>
                    <a:pt x="1480820" y="6350000"/>
                    <a:pt x="3307080" y="6350000"/>
                  </a:cubicBezTo>
                  <a:cubicBezTo>
                    <a:pt x="5133340" y="6350000"/>
                    <a:pt x="6614160" y="4869180"/>
                    <a:pt x="6614160" y="3042920"/>
                  </a:cubicBezTo>
                  <a:cubicBezTo>
                    <a:pt x="6614160" y="3042920"/>
                    <a:pt x="5786120" y="3042920"/>
                    <a:pt x="4605020" y="3042920"/>
                  </a:cubicBezTo>
                  <a:cubicBezTo>
                    <a:pt x="5786120" y="2538730"/>
                    <a:pt x="6614160" y="1365250"/>
                    <a:pt x="6614160" y="0"/>
                  </a:cubicBezTo>
                  <a:close/>
                </a:path>
              </a:pathLst>
            </a:custGeom>
            <a:blipFill>
              <a:blip r:embed="rId2"/>
              <a:stretch>
                <a:fillRect l="-22004" r="-220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790575"/>
            <a:ext cx="6484080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MEMBER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0844" y="4275757"/>
            <a:ext cx="8115300" cy="378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Board members are elected/appointed municipal leaders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No shareholders or pressure to generate profit for outside investors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Members have a say in: coverage decisions, programs offered, strategic direction</a:t>
            </a:r>
          </a:p>
          <a:p>
            <a:pPr marL="582928" lvl="1" indent="-291464" algn="l">
              <a:lnSpc>
                <a:spcPts val="3779"/>
              </a:lnSpc>
              <a:spcBef>
                <a:spcPct val="0"/>
              </a:spcBef>
              <a:buFont typeface="Arial"/>
              <a:buChar char="•"/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Policies and services are designed specifically for municipalities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4380" y="2044700"/>
            <a:ext cx="3764114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Owned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692922"/>
            <a:ext cx="7218127" cy="5565378"/>
            <a:chOff x="0" y="0"/>
            <a:chExt cx="8153400" cy="6286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400" cy="6286500"/>
            </a:xfrm>
            <a:custGeom>
              <a:avLst/>
              <a:gdLst/>
              <a:ahLst/>
              <a:cxnLst/>
              <a:rect l="l" t="t" r="r" b="b"/>
              <a:pathLst>
                <a:path w="8153400" h="6286500">
                  <a:moveTo>
                    <a:pt x="8153400" y="1377950"/>
                  </a:moveTo>
                  <a:lnTo>
                    <a:pt x="8153400" y="4908550"/>
                  </a:lnTo>
                  <a:cubicBezTo>
                    <a:pt x="8153400" y="5669280"/>
                    <a:pt x="7536180" y="6286500"/>
                    <a:pt x="6775450" y="6286500"/>
                  </a:cubicBezTo>
                  <a:cubicBezTo>
                    <a:pt x="6109970" y="6286500"/>
                    <a:pt x="5554980" y="5815330"/>
                    <a:pt x="5426710" y="5189220"/>
                  </a:cubicBezTo>
                  <a:cubicBezTo>
                    <a:pt x="5297170" y="5815330"/>
                    <a:pt x="4742180" y="6286500"/>
                    <a:pt x="4076700" y="6286500"/>
                  </a:cubicBezTo>
                  <a:cubicBezTo>
                    <a:pt x="3411220" y="6286500"/>
                    <a:pt x="2856230" y="5815330"/>
                    <a:pt x="2727960" y="5189220"/>
                  </a:cubicBezTo>
                  <a:cubicBezTo>
                    <a:pt x="2598420" y="5815330"/>
                    <a:pt x="2043430" y="6286500"/>
                    <a:pt x="1379220" y="6286500"/>
                  </a:cubicBezTo>
                  <a:cubicBezTo>
                    <a:pt x="617220" y="6286500"/>
                    <a:pt x="0" y="5669280"/>
                    <a:pt x="0" y="4908550"/>
                  </a:cubicBezTo>
                  <a:lnTo>
                    <a:pt x="0" y="1377950"/>
                  </a:lnTo>
                  <a:cubicBezTo>
                    <a:pt x="0" y="617220"/>
                    <a:pt x="617220" y="0"/>
                    <a:pt x="1377950" y="0"/>
                  </a:cubicBezTo>
                  <a:cubicBezTo>
                    <a:pt x="2043430" y="0"/>
                    <a:pt x="2598420" y="471170"/>
                    <a:pt x="2726690" y="1097280"/>
                  </a:cubicBezTo>
                  <a:cubicBezTo>
                    <a:pt x="2856230" y="471170"/>
                    <a:pt x="3411220" y="0"/>
                    <a:pt x="4076700" y="0"/>
                  </a:cubicBezTo>
                  <a:cubicBezTo>
                    <a:pt x="4742180" y="0"/>
                    <a:pt x="5297170" y="471170"/>
                    <a:pt x="5425440" y="1097280"/>
                  </a:cubicBezTo>
                  <a:cubicBezTo>
                    <a:pt x="5554980" y="471170"/>
                    <a:pt x="6109970" y="0"/>
                    <a:pt x="6775450" y="0"/>
                  </a:cubicBezTo>
                  <a:cubicBezTo>
                    <a:pt x="7536180" y="0"/>
                    <a:pt x="8153400" y="617220"/>
                    <a:pt x="8153400" y="1377950"/>
                  </a:cubicBezTo>
                  <a:close/>
                </a:path>
              </a:pathLst>
            </a:custGeom>
            <a:blipFill>
              <a:blip r:embed="rId2"/>
              <a:stretch>
                <a:fillRect l="-7863" r="-78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790575"/>
            <a:ext cx="11578891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STRONGER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80943" y="1028700"/>
            <a:ext cx="4925757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Together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78594" y="3842901"/>
            <a:ext cx="8021343" cy="521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Risk sharing means losses are spread across many members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No single city carries the full burden of a major claim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Pools are more stable over time and less reactive to insurance market swings and sudden premium spikes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Collective knowledge means members benefit from: shared experiences, best practices, and lessons learned across the pool</a:t>
            </a:r>
          </a:p>
          <a:p>
            <a:pPr marL="582928" lvl="1" indent="-291464" algn="l">
              <a:lnSpc>
                <a:spcPts val="3779"/>
              </a:lnSpc>
              <a:spcBef>
                <a:spcPct val="0"/>
              </a:spcBef>
              <a:buFont typeface="Arial"/>
              <a:buChar char="•"/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Pools are proactive vs reactive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0901" y="5054452"/>
            <a:ext cx="7430898" cy="2140024"/>
            <a:chOff x="0" y="0"/>
            <a:chExt cx="1957109" cy="5636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109" cy="563628"/>
            </a:xfrm>
            <a:custGeom>
              <a:avLst/>
              <a:gdLst/>
              <a:ahLst/>
              <a:cxnLst/>
              <a:rect l="l" t="t" r="r" b="b"/>
              <a:pathLst>
                <a:path w="1957109" h="563628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510493"/>
                  </a:lnTo>
                  <a:cubicBezTo>
                    <a:pt x="1957109" y="524585"/>
                    <a:pt x="1951511" y="538100"/>
                    <a:pt x="1941546" y="548065"/>
                  </a:cubicBezTo>
                  <a:cubicBezTo>
                    <a:pt x="1931581" y="558030"/>
                    <a:pt x="1918066" y="563628"/>
                    <a:pt x="1903974" y="563628"/>
                  </a:cubicBezTo>
                  <a:lnTo>
                    <a:pt x="53135" y="563628"/>
                  </a:lnTo>
                  <a:cubicBezTo>
                    <a:pt x="39042" y="563628"/>
                    <a:pt x="25527" y="558030"/>
                    <a:pt x="15563" y="548065"/>
                  </a:cubicBezTo>
                  <a:cubicBezTo>
                    <a:pt x="5598" y="538100"/>
                    <a:pt x="0" y="524585"/>
                    <a:pt x="0" y="510493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solidFill>
              <a:srgbClr val="103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7109" cy="601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86201" y="5154465"/>
            <a:ext cx="7773099" cy="2140024"/>
            <a:chOff x="0" y="0"/>
            <a:chExt cx="2047236" cy="5636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47236" cy="563628"/>
            </a:xfrm>
            <a:custGeom>
              <a:avLst/>
              <a:gdLst/>
              <a:ahLst/>
              <a:cxnLst/>
              <a:rect l="l" t="t" r="r" b="b"/>
              <a:pathLst>
                <a:path w="2047236" h="563628">
                  <a:moveTo>
                    <a:pt x="50795" y="0"/>
                  </a:moveTo>
                  <a:lnTo>
                    <a:pt x="1996441" y="0"/>
                  </a:lnTo>
                  <a:cubicBezTo>
                    <a:pt x="2009912" y="0"/>
                    <a:pt x="2022832" y="5352"/>
                    <a:pt x="2032358" y="14878"/>
                  </a:cubicBezTo>
                  <a:cubicBezTo>
                    <a:pt x="2041884" y="24404"/>
                    <a:pt x="2047236" y="37324"/>
                    <a:pt x="2047236" y="50795"/>
                  </a:cubicBezTo>
                  <a:lnTo>
                    <a:pt x="2047236" y="512832"/>
                  </a:lnTo>
                  <a:cubicBezTo>
                    <a:pt x="2047236" y="526304"/>
                    <a:pt x="2041884" y="539224"/>
                    <a:pt x="2032358" y="548750"/>
                  </a:cubicBezTo>
                  <a:cubicBezTo>
                    <a:pt x="2022832" y="558276"/>
                    <a:pt x="2009912" y="563628"/>
                    <a:pt x="1996441" y="563628"/>
                  </a:cubicBezTo>
                  <a:lnTo>
                    <a:pt x="50795" y="563628"/>
                  </a:lnTo>
                  <a:cubicBezTo>
                    <a:pt x="37324" y="563628"/>
                    <a:pt x="24404" y="558276"/>
                    <a:pt x="14878" y="548750"/>
                  </a:cubicBezTo>
                  <a:cubicBezTo>
                    <a:pt x="5352" y="539224"/>
                    <a:pt x="0" y="526304"/>
                    <a:pt x="0" y="512832"/>
                  </a:cubicBezTo>
                  <a:lnTo>
                    <a:pt x="0" y="50795"/>
                  </a:lnTo>
                  <a:cubicBezTo>
                    <a:pt x="0" y="37324"/>
                    <a:pt x="5352" y="24404"/>
                    <a:pt x="14878" y="14878"/>
                  </a:cubicBezTo>
                  <a:cubicBezTo>
                    <a:pt x="24404" y="5352"/>
                    <a:pt x="37324" y="0"/>
                    <a:pt x="50795" y="0"/>
                  </a:cubicBezTo>
                  <a:close/>
                </a:path>
              </a:pathLst>
            </a:custGeom>
            <a:solidFill>
              <a:srgbClr val="103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47236" cy="601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0901" y="7394501"/>
            <a:ext cx="7430898" cy="2140024"/>
            <a:chOff x="0" y="0"/>
            <a:chExt cx="1957109" cy="5636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7109" cy="563628"/>
            </a:xfrm>
            <a:custGeom>
              <a:avLst/>
              <a:gdLst/>
              <a:ahLst/>
              <a:cxnLst/>
              <a:rect l="l" t="t" r="r" b="b"/>
              <a:pathLst>
                <a:path w="1957109" h="563628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510493"/>
                  </a:lnTo>
                  <a:cubicBezTo>
                    <a:pt x="1957109" y="524585"/>
                    <a:pt x="1951511" y="538100"/>
                    <a:pt x="1941546" y="548065"/>
                  </a:cubicBezTo>
                  <a:cubicBezTo>
                    <a:pt x="1931581" y="558030"/>
                    <a:pt x="1918066" y="563628"/>
                    <a:pt x="1903974" y="563628"/>
                  </a:cubicBezTo>
                  <a:lnTo>
                    <a:pt x="53135" y="563628"/>
                  </a:lnTo>
                  <a:cubicBezTo>
                    <a:pt x="39042" y="563628"/>
                    <a:pt x="25527" y="558030"/>
                    <a:pt x="15563" y="548065"/>
                  </a:cubicBezTo>
                  <a:cubicBezTo>
                    <a:pt x="5598" y="538100"/>
                    <a:pt x="0" y="524585"/>
                    <a:pt x="0" y="510493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solidFill>
              <a:srgbClr val="103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57109" cy="601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86201" y="7494514"/>
            <a:ext cx="7773099" cy="2140024"/>
            <a:chOff x="0" y="0"/>
            <a:chExt cx="2047236" cy="5636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47236" cy="563628"/>
            </a:xfrm>
            <a:custGeom>
              <a:avLst/>
              <a:gdLst/>
              <a:ahLst/>
              <a:cxnLst/>
              <a:rect l="l" t="t" r="r" b="b"/>
              <a:pathLst>
                <a:path w="2047236" h="563628">
                  <a:moveTo>
                    <a:pt x="50795" y="0"/>
                  </a:moveTo>
                  <a:lnTo>
                    <a:pt x="1996441" y="0"/>
                  </a:lnTo>
                  <a:cubicBezTo>
                    <a:pt x="2009912" y="0"/>
                    <a:pt x="2022832" y="5352"/>
                    <a:pt x="2032358" y="14878"/>
                  </a:cubicBezTo>
                  <a:cubicBezTo>
                    <a:pt x="2041884" y="24404"/>
                    <a:pt x="2047236" y="37324"/>
                    <a:pt x="2047236" y="50795"/>
                  </a:cubicBezTo>
                  <a:lnTo>
                    <a:pt x="2047236" y="512832"/>
                  </a:lnTo>
                  <a:cubicBezTo>
                    <a:pt x="2047236" y="526304"/>
                    <a:pt x="2041884" y="539224"/>
                    <a:pt x="2032358" y="548750"/>
                  </a:cubicBezTo>
                  <a:cubicBezTo>
                    <a:pt x="2022832" y="558276"/>
                    <a:pt x="2009912" y="563628"/>
                    <a:pt x="1996441" y="563628"/>
                  </a:cubicBezTo>
                  <a:lnTo>
                    <a:pt x="50795" y="563628"/>
                  </a:lnTo>
                  <a:cubicBezTo>
                    <a:pt x="37324" y="563628"/>
                    <a:pt x="24404" y="558276"/>
                    <a:pt x="14878" y="548750"/>
                  </a:cubicBezTo>
                  <a:cubicBezTo>
                    <a:pt x="5352" y="539224"/>
                    <a:pt x="0" y="526304"/>
                    <a:pt x="0" y="512832"/>
                  </a:cubicBezTo>
                  <a:lnTo>
                    <a:pt x="0" y="50795"/>
                  </a:lnTo>
                  <a:cubicBezTo>
                    <a:pt x="0" y="37324"/>
                    <a:pt x="5352" y="24404"/>
                    <a:pt x="14878" y="14878"/>
                  </a:cubicBezTo>
                  <a:cubicBezTo>
                    <a:pt x="24404" y="5352"/>
                    <a:pt x="37324" y="0"/>
                    <a:pt x="50795" y="0"/>
                  </a:cubicBezTo>
                  <a:close/>
                </a:path>
              </a:pathLst>
            </a:custGeom>
            <a:solidFill>
              <a:srgbClr val="103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047236" cy="601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84354" y="1028700"/>
            <a:ext cx="7674946" cy="3101827"/>
            <a:chOff x="0" y="0"/>
            <a:chExt cx="1189050" cy="48055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89050" cy="480554"/>
            </a:xfrm>
            <a:custGeom>
              <a:avLst/>
              <a:gdLst/>
              <a:ahLst/>
              <a:cxnLst/>
              <a:rect l="l" t="t" r="r" b="b"/>
              <a:pathLst>
                <a:path w="1189050" h="480554">
                  <a:moveTo>
                    <a:pt x="40349" y="0"/>
                  </a:moveTo>
                  <a:lnTo>
                    <a:pt x="1148701" y="0"/>
                  </a:lnTo>
                  <a:cubicBezTo>
                    <a:pt x="1170985" y="0"/>
                    <a:pt x="1189050" y="18065"/>
                    <a:pt x="1189050" y="40349"/>
                  </a:cubicBezTo>
                  <a:lnTo>
                    <a:pt x="1189050" y="440205"/>
                  </a:lnTo>
                  <a:cubicBezTo>
                    <a:pt x="1189050" y="450906"/>
                    <a:pt x="1184799" y="461169"/>
                    <a:pt x="1177232" y="468736"/>
                  </a:cubicBezTo>
                  <a:cubicBezTo>
                    <a:pt x="1169665" y="476303"/>
                    <a:pt x="1159402" y="480554"/>
                    <a:pt x="1148701" y="480554"/>
                  </a:cubicBezTo>
                  <a:lnTo>
                    <a:pt x="40349" y="480554"/>
                  </a:lnTo>
                  <a:cubicBezTo>
                    <a:pt x="18065" y="480554"/>
                    <a:pt x="0" y="462489"/>
                    <a:pt x="0" y="440205"/>
                  </a:cubicBezTo>
                  <a:lnTo>
                    <a:pt x="0" y="40349"/>
                  </a:lnTo>
                  <a:cubicBezTo>
                    <a:pt x="0" y="18065"/>
                    <a:pt x="18065" y="0"/>
                    <a:pt x="40349" y="0"/>
                  </a:cubicBezTo>
                  <a:close/>
                </a:path>
              </a:pathLst>
            </a:custGeom>
            <a:blipFill>
              <a:blip r:embed="rId2"/>
              <a:stretch>
                <a:fillRect t="-135690" b="-1356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790575"/>
            <a:ext cx="9482670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COMMUNITY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1534" y="2213241"/>
            <a:ext cx="3729088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Focused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0901" y="4903826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86201" y="5003838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70901" y="7243874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86201" y="7343887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20831" y="5698221"/>
            <a:ext cx="5542443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Dollars stay within the pool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Reinvested into: training programs, grants, &amp; resources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12272" y="5792612"/>
            <a:ext cx="6080968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Helping municipalities avoid losses in the first place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Safer employees, safer communities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20831" y="8040651"/>
            <a:ext cx="5757108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Pools provide: HR support, law enforcement training, safety programs, leadership development, etc.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511370" y="8131138"/>
            <a:ext cx="6938055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Stronger municipalities = better services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Financial stability protects taxpayers &amp; public resources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20831" y="5223558"/>
            <a:ext cx="5542443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REINVESTMENT MODEL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19642" y="5329192"/>
            <a:ext cx="5542443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PREVENTION FOCUS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20831" y="7561226"/>
            <a:ext cx="451958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BEYOND INSURANCE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719642" y="7670763"/>
            <a:ext cx="451958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LOCAL IMPACT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05905" y="4365477"/>
            <a:ext cx="14876191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11111"/>
                </a:solidFill>
                <a:latin typeface="Inter"/>
                <a:ea typeface="Inter"/>
                <a:cs typeface="Inter"/>
                <a:sym typeface="Inter"/>
              </a:rPr>
              <a:t>Everything the pool does is designed to </a:t>
            </a:r>
            <a:r>
              <a:rPr lang="en-US" sz="2499" b="1">
                <a:solidFill>
                  <a:srgbClr val="111111"/>
                </a:solidFill>
                <a:latin typeface="Inter Bold"/>
                <a:ea typeface="Inter Bold"/>
                <a:cs typeface="Inter Bold"/>
                <a:sym typeface="Inter Bold"/>
              </a:rPr>
              <a:t>support and strengthen communities—not generate profit.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72149" y="3887608"/>
            <a:ext cx="7430898" cy="1096939"/>
            <a:chOff x="0" y="0"/>
            <a:chExt cx="1957109" cy="288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109" cy="288906"/>
            </a:xfrm>
            <a:custGeom>
              <a:avLst/>
              <a:gdLst/>
              <a:ahLst/>
              <a:cxnLst/>
              <a:rect l="l" t="t" r="r" b="b"/>
              <a:pathLst>
                <a:path w="1957109" h="288906">
                  <a:moveTo>
                    <a:pt x="22921" y="0"/>
                  </a:moveTo>
                  <a:lnTo>
                    <a:pt x="1934188" y="0"/>
                  </a:lnTo>
                  <a:cubicBezTo>
                    <a:pt x="1946847" y="0"/>
                    <a:pt x="1957109" y="10262"/>
                    <a:pt x="1957109" y="22921"/>
                  </a:cubicBezTo>
                  <a:lnTo>
                    <a:pt x="1957109" y="265985"/>
                  </a:lnTo>
                  <a:cubicBezTo>
                    <a:pt x="1957109" y="272064"/>
                    <a:pt x="1954694" y="277894"/>
                    <a:pt x="1950395" y="282192"/>
                  </a:cubicBezTo>
                  <a:cubicBezTo>
                    <a:pt x="1946097" y="286491"/>
                    <a:pt x="1940267" y="288906"/>
                    <a:pt x="1934188" y="288906"/>
                  </a:cubicBezTo>
                  <a:lnTo>
                    <a:pt x="22921" y="288906"/>
                  </a:lnTo>
                  <a:cubicBezTo>
                    <a:pt x="10262" y="288906"/>
                    <a:pt x="0" y="278644"/>
                    <a:pt x="0" y="265985"/>
                  </a:cubicBezTo>
                  <a:lnTo>
                    <a:pt x="0" y="22921"/>
                  </a:lnTo>
                  <a:cubicBezTo>
                    <a:pt x="0" y="10262"/>
                    <a:pt x="10262" y="0"/>
                    <a:pt x="229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7109" cy="327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692922"/>
            <a:ext cx="7218127" cy="5565378"/>
            <a:chOff x="0" y="0"/>
            <a:chExt cx="8153400" cy="6286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53400" cy="6286500"/>
            </a:xfrm>
            <a:custGeom>
              <a:avLst/>
              <a:gdLst/>
              <a:ahLst/>
              <a:cxnLst/>
              <a:rect l="l" t="t" r="r" b="b"/>
              <a:pathLst>
                <a:path w="8153400" h="6286500">
                  <a:moveTo>
                    <a:pt x="8153400" y="1377950"/>
                  </a:moveTo>
                  <a:lnTo>
                    <a:pt x="8153400" y="4908550"/>
                  </a:lnTo>
                  <a:cubicBezTo>
                    <a:pt x="8153400" y="5669280"/>
                    <a:pt x="7536180" y="6286500"/>
                    <a:pt x="6775450" y="6286500"/>
                  </a:cubicBezTo>
                  <a:cubicBezTo>
                    <a:pt x="6109970" y="6286500"/>
                    <a:pt x="5554980" y="5815330"/>
                    <a:pt x="5426710" y="5189220"/>
                  </a:cubicBezTo>
                  <a:cubicBezTo>
                    <a:pt x="5297170" y="5815330"/>
                    <a:pt x="4742180" y="6286500"/>
                    <a:pt x="4076700" y="6286500"/>
                  </a:cubicBezTo>
                  <a:cubicBezTo>
                    <a:pt x="3411220" y="6286500"/>
                    <a:pt x="2856230" y="5815330"/>
                    <a:pt x="2727960" y="5189220"/>
                  </a:cubicBezTo>
                  <a:cubicBezTo>
                    <a:pt x="2598420" y="5815330"/>
                    <a:pt x="2043430" y="6286500"/>
                    <a:pt x="1379220" y="6286500"/>
                  </a:cubicBezTo>
                  <a:cubicBezTo>
                    <a:pt x="617220" y="6286500"/>
                    <a:pt x="0" y="5669280"/>
                    <a:pt x="0" y="4908550"/>
                  </a:cubicBezTo>
                  <a:lnTo>
                    <a:pt x="0" y="1377950"/>
                  </a:lnTo>
                  <a:cubicBezTo>
                    <a:pt x="0" y="617220"/>
                    <a:pt x="617220" y="0"/>
                    <a:pt x="1377950" y="0"/>
                  </a:cubicBezTo>
                  <a:cubicBezTo>
                    <a:pt x="2043430" y="0"/>
                    <a:pt x="2598420" y="471170"/>
                    <a:pt x="2726690" y="1097280"/>
                  </a:cubicBezTo>
                  <a:cubicBezTo>
                    <a:pt x="2856230" y="471170"/>
                    <a:pt x="3411220" y="0"/>
                    <a:pt x="4076700" y="0"/>
                  </a:cubicBezTo>
                  <a:cubicBezTo>
                    <a:pt x="4742180" y="0"/>
                    <a:pt x="5297170" y="471170"/>
                    <a:pt x="5425440" y="1097280"/>
                  </a:cubicBezTo>
                  <a:cubicBezTo>
                    <a:pt x="5554980" y="471170"/>
                    <a:pt x="6109970" y="0"/>
                    <a:pt x="6775450" y="0"/>
                  </a:cubicBezTo>
                  <a:cubicBezTo>
                    <a:pt x="7536180" y="0"/>
                    <a:pt x="8153400" y="617220"/>
                    <a:pt x="8153400" y="1377950"/>
                  </a:cubicBezTo>
                  <a:close/>
                </a:path>
              </a:pathLst>
            </a:custGeom>
            <a:blipFill>
              <a:blip r:embed="rId2"/>
              <a:stretch>
                <a:fillRect l="-7754" r="-77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790575"/>
            <a:ext cx="11578891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WHEN IT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81607" y="1057275"/>
            <a:ext cx="7197629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Matters Most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35116" y="4138580"/>
            <a:ext cx="4704965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WHEN PREMIUMS INCREASE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272149" y="7655283"/>
            <a:ext cx="7430898" cy="1096939"/>
            <a:chOff x="0" y="0"/>
            <a:chExt cx="1957109" cy="2889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57109" cy="288906"/>
            </a:xfrm>
            <a:custGeom>
              <a:avLst/>
              <a:gdLst/>
              <a:ahLst/>
              <a:cxnLst/>
              <a:rect l="l" t="t" r="r" b="b"/>
              <a:pathLst>
                <a:path w="1957109" h="288906">
                  <a:moveTo>
                    <a:pt x="22921" y="0"/>
                  </a:moveTo>
                  <a:lnTo>
                    <a:pt x="1934188" y="0"/>
                  </a:lnTo>
                  <a:cubicBezTo>
                    <a:pt x="1946847" y="0"/>
                    <a:pt x="1957109" y="10262"/>
                    <a:pt x="1957109" y="22921"/>
                  </a:cubicBezTo>
                  <a:lnTo>
                    <a:pt x="1957109" y="265985"/>
                  </a:lnTo>
                  <a:cubicBezTo>
                    <a:pt x="1957109" y="272064"/>
                    <a:pt x="1954694" y="277894"/>
                    <a:pt x="1950395" y="282192"/>
                  </a:cubicBezTo>
                  <a:cubicBezTo>
                    <a:pt x="1946097" y="286491"/>
                    <a:pt x="1940267" y="288906"/>
                    <a:pt x="1934188" y="288906"/>
                  </a:cubicBezTo>
                  <a:lnTo>
                    <a:pt x="22921" y="288906"/>
                  </a:lnTo>
                  <a:cubicBezTo>
                    <a:pt x="10262" y="288906"/>
                    <a:pt x="0" y="278644"/>
                    <a:pt x="0" y="265985"/>
                  </a:cubicBezTo>
                  <a:lnTo>
                    <a:pt x="0" y="22921"/>
                  </a:lnTo>
                  <a:cubicBezTo>
                    <a:pt x="0" y="10262"/>
                    <a:pt x="10262" y="0"/>
                    <a:pt x="229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57109" cy="327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72149" y="5143500"/>
            <a:ext cx="7430898" cy="1096939"/>
            <a:chOff x="0" y="0"/>
            <a:chExt cx="1957109" cy="28890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57109" cy="288906"/>
            </a:xfrm>
            <a:custGeom>
              <a:avLst/>
              <a:gdLst/>
              <a:ahLst/>
              <a:cxnLst/>
              <a:rect l="l" t="t" r="r" b="b"/>
              <a:pathLst>
                <a:path w="1957109" h="288906">
                  <a:moveTo>
                    <a:pt x="22921" y="0"/>
                  </a:moveTo>
                  <a:lnTo>
                    <a:pt x="1934188" y="0"/>
                  </a:lnTo>
                  <a:cubicBezTo>
                    <a:pt x="1946847" y="0"/>
                    <a:pt x="1957109" y="10262"/>
                    <a:pt x="1957109" y="22921"/>
                  </a:cubicBezTo>
                  <a:lnTo>
                    <a:pt x="1957109" y="265985"/>
                  </a:lnTo>
                  <a:cubicBezTo>
                    <a:pt x="1957109" y="272064"/>
                    <a:pt x="1954694" y="277894"/>
                    <a:pt x="1950395" y="282192"/>
                  </a:cubicBezTo>
                  <a:cubicBezTo>
                    <a:pt x="1946097" y="286491"/>
                    <a:pt x="1940267" y="288906"/>
                    <a:pt x="1934188" y="288906"/>
                  </a:cubicBezTo>
                  <a:lnTo>
                    <a:pt x="22921" y="288906"/>
                  </a:lnTo>
                  <a:cubicBezTo>
                    <a:pt x="10262" y="288906"/>
                    <a:pt x="0" y="278644"/>
                    <a:pt x="0" y="265985"/>
                  </a:cubicBezTo>
                  <a:lnTo>
                    <a:pt x="0" y="22921"/>
                  </a:lnTo>
                  <a:cubicBezTo>
                    <a:pt x="0" y="10262"/>
                    <a:pt x="10262" y="0"/>
                    <a:pt x="229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57109" cy="327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326456" y="5394472"/>
            <a:ext cx="532228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WHEN SERVICES CHANGE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272149" y="6399392"/>
            <a:ext cx="7430898" cy="1096939"/>
            <a:chOff x="0" y="0"/>
            <a:chExt cx="1957109" cy="2889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57109" cy="288906"/>
            </a:xfrm>
            <a:custGeom>
              <a:avLst/>
              <a:gdLst/>
              <a:ahLst/>
              <a:cxnLst/>
              <a:rect l="l" t="t" r="r" b="b"/>
              <a:pathLst>
                <a:path w="1957109" h="288906">
                  <a:moveTo>
                    <a:pt x="22921" y="0"/>
                  </a:moveTo>
                  <a:lnTo>
                    <a:pt x="1934188" y="0"/>
                  </a:lnTo>
                  <a:cubicBezTo>
                    <a:pt x="1946847" y="0"/>
                    <a:pt x="1957109" y="10262"/>
                    <a:pt x="1957109" y="22921"/>
                  </a:cubicBezTo>
                  <a:lnTo>
                    <a:pt x="1957109" y="265985"/>
                  </a:lnTo>
                  <a:cubicBezTo>
                    <a:pt x="1957109" y="272064"/>
                    <a:pt x="1954694" y="277894"/>
                    <a:pt x="1950395" y="282192"/>
                  </a:cubicBezTo>
                  <a:cubicBezTo>
                    <a:pt x="1946097" y="286491"/>
                    <a:pt x="1940267" y="288906"/>
                    <a:pt x="1934188" y="288906"/>
                  </a:cubicBezTo>
                  <a:lnTo>
                    <a:pt x="22921" y="288906"/>
                  </a:lnTo>
                  <a:cubicBezTo>
                    <a:pt x="10262" y="288906"/>
                    <a:pt x="0" y="278644"/>
                    <a:pt x="0" y="265985"/>
                  </a:cubicBezTo>
                  <a:lnTo>
                    <a:pt x="0" y="22921"/>
                  </a:lnTo>
                  <a:cubicBezTo>
                    <a:pt x="0" y="10262"/>
                    <a:pt x="10262" y="0"/>
                    <a:pt x="229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957109" cy="327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551016" y="6650363"/>
            <a:ext cx="687316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WHEN MEMBERS ASK “WHY”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51016" y="7905905"/>
            <a:ext cx="687316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WHEN COMPARED TO COMMERCIAL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1110" y="3271925"/>
            <a:ext cx="16376389" cy="2141618"/>
            <a:chOff x="0" y="0"/>
            <a:chExt cx="2537131" cy="331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7131" cy="331793"/>
            </a:xfrm>
            <a:custGeom>
              <a:avLst/>
              <a:gdLst/>
              <a:ahLst/>
              <a:cxnLst/>
              <a:rect l="l" t="t" r="r" b="b"/>
              <a:pathLst>
                <a:path w="2537131" h="331793">
                  <a:moveTo>
                    <a:pt x="18910" y="0"/>
                  </a:moveTo>
                  <a:lnTo>
                    <a:pt x="2518221" y="0"/>
                  </a:lnTo>
                  <a:cubicBezTo>
                    <a:pt x="2523236" y="0"/>
                    <a:pt x="2528046" y="1992"/>
                    <a:pt x="2531593" y="5539"/>
                  </a:cubicBezTo>
                  <a:cubicBezTo>
                    <a:pt x="2535139" y="9085"/>
                    <a:pt x="2537131" y="13895"/>
                    <a:pt x="2537131" y="18910"/>
                  </a:cubicBezTo>
                  <a:lnTo>
                    <a:pt x="2537131" y="312883"/>
                  </a:lnTo>
                  <a:cubicBezTo>
                    <a:pt x="2537131" y="317898"/>
                    <a:pt x="2535139" y="322708"/>
                    <a:pt x="2531593" y="326254"/>
                  </a:cubicBezTo>
                  <a:cubicBezTo>
                    <a:pt x="2528046" y="329800"/>
                    <a:pt x="2523236" y="331793"/>
                    <a:pt x="2518221" y="331793"/>
                  </a:cubicBezTo>
                  <a:lnTo>
                    <a:pt x="18910" y="331793"/>
                  </a:lnTo>
                  <a:cubicBezTo>
                    <a:pt x="8466" y="331793"/>
                    <a:pt x="0" y="323326"/>
                    <a:pt x="0" y="312883"/>
                  </a:cubicBezTo>
                  <a:lnTo>
                    <a:pt x="0" y="18910"/>
                  </a:lnTo>
                  <a:cubicBezTo>
                    <a:pt x="0" y="8466"/>
                    <a:pt x="8466" y="0"/>
                    <a:pt x="18910" y="0"/>
                  </a:cubicBezTo>
                  <a:close/>
                </a:path>
              </a:pathLst>
            </a:custGeom>
            <a:blipFill>
              <a:blip r:embed="rId2"/>
              <a:stretch>
                <a:fillRect t="-124109" b="-2853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790575"/>
            <a:ext cx="15368834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REAL CONVERSATION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8730" y="2044700"/>
            <a:ext cx="4306078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Example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8730" y="5735308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Scenario: Premiums have increased and members are considering going out to bid.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8730" y="6573508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Less Effective: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8730" y="7575102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Stonger Response: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34164" y="6633833"/>
            <a:ext cx="14876191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11111"/>
                </a:solidFill>
                <a:latin typeface="Inter"/>
                <a:ea typeface="Inter"/>
                <a:cs typeface="Inter"/>
                <a:sym typeface="Inter"/>
              </a:rPr>
              <a:t>“Rates went up because of claims and the market…”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18026" y="7594152"/>
            <a:ext cx="12489473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11111"/>
                </a:solidFill>
                <a:latin typeface="Inter"/>
                <a:ea typeface="Inter"/>
                <a:cs typeface="Inter"/>
                <a:sym typeface="Inter"/>
              </a:rPr>
              <a:t>“I understand the concern—but what makes this different is that we’re part of a member-owned pool, not just buying insurance. We’re sharing risk together, which gives us stability, and the value we receive goes beyond coverage—it supports our entire organization and community.“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1110" y="3271925"/>
            <a:ext cx="16376389" cy="2141618"/>
            <a:chOff x="0" y="0"/>
            <a:chExt cx="2537131" cy="331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7131" cy="331793"/>
            </a:xfrm>
            <a:custGeom>
              <a:avLst/>
              <a:gdLst/>
              <a:ahLst/>
              <a:cxnLst/>
              <a:rect l="l" t="t" r="r" b="b"/>
              <a:pathLst>
                <a:path w="2537131" h="331793">
                  <a:moveTo>
                    <a:pt x="18910" y="0"/>
                  </a:moveTo>
                  <a:lnTo>
                    <a:pt x="2518221" y="0"/>
                  </a:lnTo>
                  <a:cubicBezTo>
                    <a:pt x="2523236" y="0"/>
                    <a:pt x="2528046" y="1992"/>
                    <a:pt x="2531593" y="5539"/>
                  </a:cubicBezTo>
                  <a:cubicBezTo>
                    <a:pt x="2535139" y="9085"/>
                    <a:pt x="2537131" y="13895"/>
                    <a:pt x="2537131" y="18910"/>
                  </a:cubicBezTo>
                  <a:lnTo>
                    <a:pt x="2537131" y="312883"/>
                  </a:lnTo>
                  <a:cubicBezTo>
                    <a:pt x="2537131" y="317898"/>
                    <a:pt x="2535139" y="322708"/>
                    <a:pt x="2531593" y="326254"/>
                  </a:cubicBezTo>
                  <a:cubicBezTo>
                    <a:pt x="2528046" y="329800"/>
                    <a:pt x="2523236" y="331793"/>
                    <a:pt x="2518221" y="331793"/>
                  </a:cubicBezTo>
                  <a:lnTo>
                    <a:pt x="18910" y="331793"/>
                  </a:lnTo>
                  <a:cubicBezTo>
                    <a:pt x="8466" y="331793"/>
                    <a:pt x="0" y="323326"/>
                    <a:pt x="0" y="312883"/>
                  </a:cubicBezTo>
                  <a:lnTo>
                    <a:pt x="0" y="18910"/>
                  </a:lnTo>
                  <a:cubicBezTo>
                    <a:pt x="0" y="8466"/>
                    <a:pt x="8466" y="0"/>
                    <a:pt x="18910" y="0"/>
                  </a:cubicBezTo>
                  <a:close/>
                </a:path>
              </a:pathLst>
            </a:custGeom>
            <a:blipFill>
              <a:blip r:embed="rId2"/>
              <a:stretch>
                <a:fillRect t="-68041" b="-2515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790575"/>
            <a:ext cx="15368834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REAL CONVERSATION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8730" y="2044700"/>
            <a:ext cx="4306078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Example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8730" y="5735308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Scenario: Someone asks “What do we actually get besides coverage?”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43689" y="6633833"/>
            <a:ext cx="14876191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11111"/>
                </a:solidFill>
                <a:latin typeface="Inter"/>
                <a:ea typeface="Inter"/>
                <a:cs typeface="Inter"/>
                <a:sym typeface="Inter"/>
              </a:rPr>
              <a:t>“They offer some trainings and services…”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15403" y="7635427"/>
            <a:ext cx="12343897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11111"/>
                </a:solidFill>
                <a:latin typeface="Inter"/>
                <a:ea typeface="Inter"/>
                <a:cs typeface="Inter"/>
                <a:sym typeface="Inter"/>
              </a:rPr>
              <a:t>“Coverage is just one piece. We also get training, risk management support, and resources that help prevent losses—not just pay for them. That’s a big difference from traditional insurance.”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8730" y="6573508"/>
            <a:ext cx="298227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Less Effective: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8730" y="7575102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Stonger Response: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1110" y="3271925"/>
            <a:ext cx="16376389" cy="2141618"/>
            <a:chOff x="0" y="0"/>
            <a:chExt cx="2537131" cy="331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7131" cy="331793"/>
            </a:xfrm>
            <a:custGeom>
              <a:avLst/>
              <a:gdLst/>
              <a:ahLst/>
              <a:cxnLst/>
              <a:rect l="l" t="t" r="r" b="b"/>
              <a:pathLst>
                <a:path w="2537131" h="331793">
                  <a:moveTo>
                    <a:pt x="18910" y="0"/>
                  </a:moveTo>
                  <a:lnTo>
                    <a:pt x="2518221" y="0"/>
                  </a:lnTo>
                  <a:cubicBezTo>
                    <a:pt x="2523236" y="0"/>
                    <a:pt x="2528046" y="1992"/>
                    <a:pt x="2531593" y="5539"/>
                  </a:cubicBezTo>
                  <a:cubicBezTo>
                    <a:pt x="2535139" y="9085"/>
                    <a:pt x="2537131" y="13895"/>
                    <a:pt x="2537131" y="18910"/>
                  </a:cubicBezTo>
                  <a:lnTo>
                    <a:pt x="2537131" y="312883"/>
                  </a:lnTo>
                  <a:cubicBezTo>
                    <a:pt x="2537131" y="317898"/>
                    <a:pt x="2535139" y="322708"/>
                    <a:pt x="2531593" y="326254"/>
                  </a:cubicBezTo>
                  <a:cubicBezTo>
                    <a:pt x="2528046" y="329800"/>
                    <a:pt x="2523236" y="331793"/>
                    <a:pt x="2518221" y="331793"/>
                  </a:cubicBezTo>
                  <a:lnTo>
                    <a:pt x="18910" y="331793"/>
                  </a:lnTo>
                  <a:cubicBezTo>
                    <a:pt x="8466" y="331793"/>
                    <a:pt x="0" y="323326"/>
                    <a:pt x="0" y="312883"/>
                  </a:cubicBezTo>
                  <a:lnTo>
                    <a:pt x="0" y="18910"/>
                  </a:lnTo>
                  <a:cubicBezTo>
                    <a:pt x="0" y="8466"/>
                    <a:pt x="8466" y="0"/>
                    <a:pt x="18910" y="0"/>
                  </a:cubicBezTo>
                  <a:close/>
                </a:path>
              </a:pathLst>
            </a:custGeom>
            <a:blipFill>
              <a:blip r:embed="rId2"/>
              <a:stretch>
                <a:fillRect t="-107779" b="-3026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790575"/>
            <a:ext cx="15368834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REAL CONVERSATION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8730" y="2044700"/>
            <a:ext cx="4306078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Example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8730" y="5735308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Scenario: Someone asks “Why did services change?”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8730" y="6573508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Less Effective: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53214" y="6633833"/>
            <a:ext cx="14876191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11111"/>
                </a:solidFill>
                <a:latin typeface="Inter"/>
                <a:ea typeface="Inter"/>
                <a:cs typeface="Inter"/>
                <a:sym typeface="Inter"/>
              </a:rPr>
              <a:t>“That’s just what the pool decided…”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91141" y="7635427"/>
            <a:ext cx="12368159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11111"/>
                </a:solidFill>
                <a:latin typeface="Inter"/>
                <a:ea typeface="Inter"/>
                <a:cs typeface="Inter"/>
                <a:sym typeface="Inter"/>
              </a:rPr>
              <a:t>“Because the pool is member-owned, changes are made to stay sustainable and continue providing value long-term—not to increase profit. The goal is always to support members effectively.”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8730" y="7575102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Stonger Response: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1110" y="3271925"/>
            <a:ext cx="16376389" cy="2141618"/>
            <a:chOff x="0" y="0"/>
            <a:chExt cx="2537131" cy="331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7131" cy="331793"/>
            </a:xfrm>
            <a:custGeom>
              <a:avLst/>
              <a:gdLst/>
              <a:ahLst/>
              <a:cxnLst/>
              <a:rect l="l" t="t" r="r" b="b"/>
              <a:pathLst>
                <a:path w="2537131" h="331793">
                  <a:moveTo>
                    <a:pt x="18910" y="0"/>
                  </a:moveTo>
                  <a:lnTo>
                    <a:pt x="2518221" y="0"/>
                  </a:lnTo>
                  <a:cubicBezTo>
                    <a:pt x="2523236" y="0"/>
                    <a:pt x="2528046" y="1992"/>
                    <a:pt x="2531593" y="5539"/>
                  </a:cubicBezTo>
                  <a:cubicBezTo>
                    <a:pt x="2535139" y="9085"/>
                    <a:pt x="2537131" y="13895"/>
                    <a:pt x="2537131" y="18910"/>
                  </a:cubicBezTo>
                  <a:lnTo>
                    <a:pt x="2537131" y="312883"/>
                  </a:lnTo>
                  <a:cubicBezTo>
                    <a:pt x="2537131" y="317898"/>
                    <a:pt x="2535139" y="322708"/>
                    <a:pt x="2531593" y="326254"/>
                  </a:cubicBezTo>
                  <a:cubicBezTo>
                    <a:pt x="2528046" y="329800"/>
                    <a:pt x="2523236" y="331793"/>
                    <a:pt x="2518221" y="331793"/>
                  </a:cubicBezTo>
                  <a:lnTo>
                    <a:pt x="18910" y="331793"/>
                  </a:lnTo>
                  <a:cubicBezTo>
                    <a:pt x="8466" y="331793"/>
                    <a:pt x="0" y="323326"/>
                    <a:pt x="0" y="312883"/>
                  </a:cubicBezTo>
                  <a:lnTo>
                    <a:pt x="0" y="18910"/>
                  </a:lnTo>
                  <a:cubicBezTo>
                    <a:pt x="0" y="8466"/>
                    <a:pt x="8466" y="0"/>
                    <a:pt x="18910" y="0"/>
                  </a:cubicBezTo>
                  <a:close/>
                </a:path>
              </a:pathLst>
            </a:custGeom>
            <a:blipFill>
              <a:blip r:embed="rId2"/>
              <a:stretch>
                <a:fillRect t="-204731" b="-2047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790575"/>
            <a:ext cx="15368834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REAL CONVERSATION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8730" y="2044700"/>
            <a:ext cx="4306078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Example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8730" y="5735308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Scenario: Someone asks “Why are we paying for others’ losses?”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8730" y="6573508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Less Effective: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57964" y="6633833"/>
            <a:ext cx="14876191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11111"/>
                </a:solidFill>
                <a:latin typeface="Inter"/>
                <a:ea typeface="Inter"/>
                <a:cs typeface="Inter"/>
                <a:sym typeface="Inter"/>
              </a:rPr>
              <a:t>“That’s just how pooling works…”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3319" y="7635427"/>
            <a:ext cx="1214979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11111"/>
                </a:solidFill>
                <a:latin typeface="Inter"/>
                <a:ea typeface="Inter"/>
                <a:cs typeface="Inter"/>
                <a:sym typeface="Inter"/>
              </a:rPr>
              <a:t>“That’s actually the strength of pooling—we share risk. No one entity carries a major loss alone, which creates more stability for everyone over time.”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8730" y="7575102"/>
            <a:ext cx="165451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Stonger Response: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921" y="6399392"/>
            <a:ext cx="7430898" cy="1096939"/>
            <a:chOff x="0" y="0"/>
            <a:chExt cx="1957109" cy="288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109" cy="288906"/>
            </a:xfrm>
            <a:custGeom>
              <a:avLst/>
              <a:gdLst/>
              <a:ahLst/>
              <a:cxnLst/>
              <a:rect l="l" t="t" r="r" b="b"/>
              <a:pathLst>
                <a:path w="1957109" h="288906">
                  <a:moveTo>
                    <a:pt x="22921" y="0"/>
                  </a:moveTo>
                  <a:lnTo>
                    <a:pt x="1934188" y="0"/>
                  </a:lnTo>
                  <a:cubicBezTo>
                    <a:pt x="1946847" y="0"/>
                    <a:pt x="1957109" y="10262"/>
                    <a:pt x="1957109" y="22921"/>
                  </a:cubicBezTo>
                  <a:lnTo>
                    <a:pt x="1957109" y="265985"/>
                  </a:lnTo>
                  <a:cubicBezTo>
                    <a:pt x="1957109" y="272064"/>
                    <a:pt x="1954694" y="277894"/>
                    <a:pt x="1950395" y="282192"/>
                  </a:cubicBezTo>
                  <a:cubicBezTo>
                    <a:pt x="1946097" y="286491"/>
                    <a:pt x="1940267" y="288906"/>
                    <a:pt x="1934188" y="288906"/>
                  </a:cubicBezTo>
                  <a:lnTo>
                    <a:pt x="22921" y="288906"/>
                  </a:lnTo>
                  <a:cubicBezTo>
                    <a:pt x="10262" y="288906"/>
                    <a:pt x="0" y="278644"/>
                    <a:pt x="0" y="265985"/>
                  </a:cubicBezTo>
                  <a:lnTo>
                    <a:pt x="0" y="22921"/>
                  </a:lnTo>
                  <a:cubicBezTo>
                    <a:pt x="0" y="10262"/>
                    <a:pt x="10262" y="0"/>
                    <a:pt x="229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7109" cy="327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90575"/>
            <a:ext cx="15946174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WHY THIS APPROACH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9198" y="1975246"/>
            <a:ext cx="7197629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Works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98837" y="6650363"/>
            <a:ext cx="5789065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KEEPS MESSAGING CONSISTENT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279181" y="7655283"/>
            <a:ext cx="7430898" cy="1096939"/>
            <a:chOff x="0" y="0"/>
            <a:chExt cx="1957109" cy="2889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7109" cy="288906"/>
            </a:xfrm>
            <a:custGeom>
              <a:avLst/>
              <a:gdLst/>
              <a:ahLst/>
              <a:cxnLst/>
              <a:rect l="l" t="t" r="r" b="b"/>
              <a:pathLst>
                <a:path w="1957109" h="288906">
                  <a:moveTo>
                    <a:pt x="22921" y="0"/>
                  </a:moveTo>
                  <a:lnTo>
                    <a:pt x="1934188" y="0"/>
                  </a:lnTo>
                  <a:cubicBezTo>
                    <a:pt x="1946847" y="0"/>
                    <a:pt x="1957109" y="10262"/>
                    <a:pt x="1957109" y="22921"/>
                  </a:cubicBezTo>
                  <a:lnTo>
                    <a:pt x="1957109" y="265985"/>
                  </a:lnTo>
                  <a:cubicBezTo>
                    <a:pt x="1957109" y="272064"/>
                    <a:pt x="1954694" y="277894"/>
                    <a:pt x="1950395" y="282192"/>
                  </a:cubicBezTo>
                  <a:cubicBezTo>
                    <a:pt x="1946097" y="286491"/>
                    <a:pt x="1940267" y="288906"/>
                    <a:pt x="1934188" y="288906"/>
                  </a:cubicBezTo>
                  <a:lnTo>
                    <a:pt x="22921" y="288906"/>
                  </a:lnTo>
                  <a:cubicBezTo>
                    <a:pt x="10262" y="288906"/>
                    <a:pt x="0" y="278644"/>
                    <a:pt x="0" y="265985"/>
                  </a:cubicBezTo>
                  <a:lnTo>
                    <a:pt x="0" y="22921"/>
                  </a:lnTo>
                  <a:cubicBezTo>
                    <a:pt x="0" y="10262"/>
                    <a:pt x="10262" y="0"/>
                    <a:pt x="229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57109" cy="327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77921" y="7655283"/>
            <a:ext cx="7430898" cy="1096939"/>
            <a:chOff x="0" y="0"/>
            <a:chExt cx="1957109" cy="2889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7109" cy="288906"/>
            </a:xfrm>
            <a:custGeom>
              <a:avLst/>
              <a:gdLst/>
              <a:ahLst/>
              <a:cxnLst/>
              <a:rect l="l" t="t" r="r" b="b"/>
              <a:pathLst>
                <a:path w="1957109" h="288906">
                  <a:moveTo>
                    <a:pt x="22921" y="0"/>
                  </a:moveTo>
                  <a:lnTo>
                    <a:pt x="1934188" y="0"/>
                  </a:lnTo>
                  <a:cubicBezTo>
                    <a:pt x="1946847" y="0"/>
                    <a:pt x="1957109" y="10262"/>
                    <a:pt x="1957109" y="22921"/>
                  </a:cubicBezTo>
                  <a:lnTo>
                    <a:pt x="1957109" y="265985"/>
                  </a:lnTo>
                  <a:cubicBezTo>
                    <a:pt x="1957109" y="272064"/>
                    <a:pt x="1954694" y="277894"/>
                    <a:pt x="1950395" y="282192"/>
                  </a:cubicBezTo>
                  <a:cubicBezTo>
                    <a:pt x="1946097" y="286491"/>
                    <a:pt x="1940267" y="288906"/>
                    <a:pt x="1934188" y="288906"/>
                  </a:cubicBezTo>
                  <a:lnTo>
                    <a:pt x="22921" y="288906"/>
                  </a:lnTo>
                  <a:cubicBezTo>
                    <a:pt x="10262" y="288906"/>
                    <a:pt x="0" y="278644"/>
                    <a:pt x="0" y="265985"/>
                  </a:cubicBezTo>
                  <a:lnTo>
                    <a:pt x="0" y="22921"/>
                  </a:lnTo>
                  <a:cubicBezTo>
                    <a:pt x="0" y="10262"/>
                    <a:pt x="10262" y="0"/>
                    <a:pt x="229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57109" cy="327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32228" y="7906255"/>
            <a:ext cx="532228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BUILDS CONFIDENCE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279181" y="6399392"/>
            <a:ext cx="7430898" cy="1096939"/>
            <a:chOff x="0" y="0"/>
            <a:chExt cx="1957109" cy="28890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7109" cy="288906"/>
            </a:xfrm>
            <a:custGeom>
              <a:avLst/>
              <a:gdLst/>
              <a:ahLst/>
              <a:cxnLst/>
              <a:rect l="l" t="t" r="r" b="b"/>
              <a:pathLst>
                <a:path w="1957109" h="288906">
                  <a:moveTo>
                    <a:pt x="22921" y="0"/>
                  </a:moveTo>
                  <a:lnTo>
                    <a:pt x="1934188" y="0"/>
                  </a:lnTo>
                  <a:cubicBezTo>
                    <a:pt x="1946847" y="0"/>
                    <a:pt x="1957109" y="10262"/>
                    <a:pt x="1957109" y="22921"/>
                  </a:cubicBezTo>
                  <a:lnTo>
                    <a:pt x="1957109" y="265985"/>
                  </a:lnTo>
                  <a:cubicBezTo>
                    <a:pt x="1957109" y="272064"/>
                    <a:pt x="1954694" y="277894"/>
                    <a:pt x="1950395" y="282192"/>
                  </a:cubicBezTo>
                  <a:cubicBezTo>
                    <a:pt x="1946097" y="286491"/>
                    <a:pt x="1940267" y="288906"/>
                    <a:pt x="1934188" y="288906"/>
                  </a:cubicBezTo>
                  <a:lnTo>
                    <a:pt x="22921" y="288906"/>
                  </a:lnTo>
                  <a:cubicBezTo>
                    <a:pt x="10262" y="288906"/>
                    <a:pt x="0" y="278644"/>
                    <a:pt x="0" y="265985"/>
                  </a:cubicBezTo>
                  <a:lnTo>
                    <a:pt x="0" y="22921"/>
                  </a:lnTo>
                  <a:cubicBezTo>
                    <a:pt x="0" y="10262"/>
                    <a:pt x="10262" y="0"/>
                    <a:pt x="229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57109" cy="327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558047" y="6650363"/>
            <a:ext cx="687316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REINFORCES VALUE IN REAL MOMENTS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58047" y="7905905"/>
            <a:ext cx="687316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HELPS BOARD SPEAK NATURALLY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90987" y="4136925"/>
            <a:ext cx="16376389" cy="1818464"/>
            <a:chOff x="0" y="0"/>
            <a:chExt cx="2537131" cy="28172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537131" cy="281728"/>
            </a:xfrm>
            <a:custGeom>
              <a:avLst/>
              <a:gdLst/>
              <a:ahLst/>
              <a:cxnLst/>
              <a:rect l="l" t="t" r="r" b="b"/>
              <a:pathLst>
                <a:path w="2537131" h="281728">
                  <a:moveTo>
                    <a:pt x="18910" y="0"/>
                  </a:moveTo>
                  <a:lnTo>
                    <a:pt x="2518221" y="0"/>
                  </a:lnTo>
                  <a:cubicBezTo>
                    <a:pt x="2523236" y="0"/>
                    <a:pt x="2528046" y="1992"/>
                    <a:pt x="2531593" y="5539"/>
                  </a:cubicBezTo>
                  <a:cubicBezTo>
                    <a:pt x="2535139" y="9085"/>
                    <a:pt x="2537131" y="13895"/>
                    <a:pt x="2537131" y="18910"/>
                  </a:cubicBezTo>
                  <a:lnTo>
                    <a:pt x="2537131" y="262818"/>
                  </a:lnTo>
                  <a:cubicBezTo>
                    <a:pt x="2537131" y="273261"/>
                    <a:pt x="2528665" y="281728"/>
                    <a:pt x="2518221" y="281728"/>
                  </a:cubicBezTo>
                  <a:lnTo>
                    <a:pt x="18910" y="281728"/>
                  </a:lnTo>
                  <a:cubicBezTo>
                    <a:pt x="8466" y="281728"/>
                    <a:pt x="0" y="273261"/>
                    <a:pt x="0" y="262818"/>
                  </a:cubicBezTo>
                  <a:lnTo>
                    <a:pt x="0" y="18910"/>
                  </a:lnTo>
                  <a:cubicBezTo>
                    <a:pt x="0" y="8466"/>
                    <a:pt x="8466" y="0"/>
                    <a:pt x="18910" y="0"/>
                  </a:cubicBezTo>
                  <a:close/>
                </a:path>
              </a:pathLst>
            </a:custGeom>
            <a:solidFill>
              <a:srgbClr val="10395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705297" y="4464437"/>
            <a:ext cx="14477269" cy="93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9"/>
              </a:lnSpc>
              <a:spcBef>
                <a:spcPct val="0"/>
              </a:spcBef>
            </a:pPr>
            <a:r>
              <a:rPr lang="en-US" sz="547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HELPS COMMUNICATE </a:t>
            </a:r>
            <a:r>
              <a:rPr lang="en-US" sz="5470">
                <a:solidFill>
                  <a:srgbClr val="5170FF"/>
                </a:solidFill>
                <a:latin typeface="Oswald"/>
                <a:ea typeface="Oswald"/>
                <a:cs typeface="Oswald"/>
                <a:sym typeface="Oswald"/>
              </a:rPr>
              <a:t>VALUE</a:t>
            </a:r>
            <a:r>
              <a:rPr lang="en-US" sz="547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—NOT JUST INFORMATION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810" y="332777"/>
            <a:ext cx="17626380" cy="9621446"/>
            <a:chOff x="0" y="0"/>
            <a:chExt cx="4642339" cy="2534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2339" cy="2534043"/>
            </a:xfrm>
            <a:custGeom>
              <a:avLst/>
              <a:gdLst/>
              <a:ahLst/>
              <a:cxnLst/>
              <a:rect l="l" t="t" r="r" b="b"/>
              <a:pathLst>
                <a:path w="4642339" h="2534043">
                  <a:moveTo>
                    <a:pt x="0" y="0"/>
                  </a:moveTo>
                  <a:lnTo>
                    <a:pt x="4642339" y="0"/>
                  </a:lnTo>
                  <a:lnTo>
                    <a:pt x="4642339" y="2534043"/>
                  </a:lnTo>
                  <a:lnTo>
                    <a:pt x="0" y="2534043"/>
                  </a:lnTo>
                  <a:close/>
                </a:path>
              </a:pathLst>
            </a:custGeom>
            <a:solidFill>
              <a:srgbClr val="103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42339" cy="2572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953969"/>
            <a:ext cx="3298049" cy="993479"/>
          </a:xfrm>
          <a:custGeom>
            <a:avLst/>
            <a:gdLst/>
            <a:ahLst/>
            <a:cxnLst/>
            <a:rect l="l" t="t" r="r" b="b"/>
            <a:pathLst>
              <a:path w="3298049" h="993479">
                <a:moveTo>
                  <a:pt x="0" y="0"/>
                </a:moveTo>
                <a:lnTo>
                  <a:pt x="3298049" y="0"/>
                </a:lnTo>
                <a:lnTo>
                  <a:pt x="3298049" y="993479"/>
                </a:lnTo>
                <a:lnTo>
                  <a:pt x="0" y="99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85970" y="4542891"/>
            <a:ext cx="16316059" cy="2317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41"/>
              </a:lnSpc>
            </a:pPr>
            <a:r>
              <a:rPr lang="en-US" sz="14101" b="1" dirty="0">
                <a:solidFill>
                  <a:srgbClr val="5170FF"/>
                </a:solidFill>
                <a:latin typeface="Oswald Bold"/>
                <a:ea typeface="Oswald Bold"/>
                <a:cs typeface="Oswald Bold"/>
                <a:sym typeface="Oswald Bold"/>
              </a:rPr>
              <a:t>BRAND AMBASSADOR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50075" y="2566561"/>
            <a:ext cx="10483283" cy="2685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29"/>
              </a:lnSpc>
            </a:pPr>
            <a:r>
              <a:rPr lang="en-US" sz="15521" dirty="0">
                <a:solidFill>
                  <a:srgbClr val="FFFFFF"/>
                </a:solidFill>
                <a:latin typeface="Twister"/>
                <a:ea typeface="Twister"/>
                <a:cs typeface="Twister"/>
                <a:sym typeface="Twister"/>
              </a:rPr>
              <a:t>Board Member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844431"/>
            <a:ext cx="5351643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Suzie Paulson &amp; Caylee Bohannan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88009" y="1037958"/>
            <a:ext cx="5071291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NLC-RISC Trustees Conference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39543" y="6820269"/>
            <a:ext cx="803851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  <a:spcBef>
                <a:spcPct val="0"/>
              </a:spcBef>
            </a:pPr>
            <a:r>
              <a:rPr lang="en-US" sz="2500" i="1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Communicating the Value of Your Risk Pool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83559" y="4079640"/>
            <a:ext cx="55879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68040" y="4060825"/>
            <a:ext cx="11751919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i="1" dirty="0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Board members don’t need more information—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i="1" dirty="0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 they need simple, confident ways to explain value when it matters most.</a:t>
            </a:r>
          </a:p>
        </p:txBody>
      </p:sp>
      <p:sp>
        <p:nvSpPr>
          <p:cNvPr id="3" name="Freeform 3"/>
          <p:cNvSpPr/>
          <p:nvPr/>
        </p:nvSpPr>
        <p:spPr>
          <a:xfrm>
            <a:off x="14165820" y="8566910"/>
            <a:ext cx="3254680" cy="886900"/>
          </a:xfrm>
          <a:custGeom>
            <a:avLst/>
            <a:gdLst/>
            <a:ahLst/>
            <a:cxnLst/>
            <a:rect l="l" t="t" r="r" b="b"/>
            <a:pathLst>
              <a:path w="3254680" h="886900">
                <a:moveTo>
                  <a:pt x="0" y="0"/>
                </a:moveTo>
                <a:lnTo>
                  <a:pt x="3254680" y="0"/>
                </a:lnTo>
                <a:lnTo>
                  <a:pt x="3254680" y="886900"/>
                </a:lnTo>
                <a:lnTo>
                  <a:pt x="0" y="8869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33202" y="2798070"/>
            <a:ext cx="10977079" cy="42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9"/>
              </a:lnSpc>
            </a:pPr>
            <a:r>
              <a:rPr lang="en-US" sz="24999" b="1">
                <a:solidFill>
                  <a:srgbClr val="5170FF"/>
                </a:solidFill>
                <a:latin typeface="Oswald Bold"/>
                <a:ea typeface="Oswald Bold"/>
                <a:cs typeface="Oswald Bold"/>
                <a:sym typeface="Oswald Bold"/>
              </a:rPr>
              <a:t>THANK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477663" y="4719279"/>
            <a:ext cx="5232618" cy="296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05"/>
              </a:lnSpc>
            </a:pPr>
            <a:r>
              <a:rPr lang="en-US" sz="17075">
                <a:solidFill>
                  <a:srgbClr val="FFFFFF"/>
                </a:solidFill>
                <a:latin typeface="Twister"/>
                <a:ea typeface="Twister"/>
                <a:cs typeface="Twister"/>
                <a:sym typeface="Twister"/>
              </a:rPr>
              <a:t>You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188009" y="1037958"/>
            <a:ext cx="5071291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NLC-RISC Trustees Conference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09330" y="8743950"/>
            <a:ext cx="1446934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i="1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“If we’re not clearly communicating this message, we’re missing an opportunity.”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953969"/>
            <a:ext cx="3298049" cy="993479"/>
          </a:xfrm>
          <a:custGeom>
            <a:avLst/>
            <a:gdLst/>
            <a:ahLst/>
            <a:cxnLst/>
            <a:rect l="l" t="t" r="r" b="b"/>
            <a:pathLst>
              <a:path w="3298049" h="993479">
                <a:moveTo>
                  <a:pt x="0" y="0"/>
                </a:moveTo>
                <a:lnTo>
                  <a:pt x="3298049" y="0"/>
                </a:lnTo>
                <a:lnTo>
                  <a:pt x="3298049" y="993479"/>
                </a:lnTo>
                <a:lnTo>
                  <a:pt x="0" y="99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28402" y="4521954"/>
            <a:ext cx="7430898" cy="1246410"/>
            <a:chOff x="0" y="0"/>
            <a:chExt cx="1957109" cy="328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109" cy="328273"/>
            </a:xfrm>
            <a:custGeom>
              <a:avLst/>
              <a:gdLst/>
              <a:ahLst/>
              <a:cxnLst/>
              <a:rect l="l" t="t" r="r" b="b"/>
              <a:pathLst>
                <a:path w="1957109" h="328273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275138"/>
                  </a:lnTo>
                  <a:cubicBezTo>
                    <a:pt x="1957109" y="289230"/>
                    <a:pt x="1951511" y="302745"/>
                    <a:pt x="1941546" y="312710"/>
                  </a:cubicBezTo>
                  <a:cubicBezTo>
                    <a:pt x="1931581" y="322674"/>
                    <a:pt x="1918066" y="328273"/>
                    <a:pt x="1903974" y="328273"/>
                  </a:cubicBezTo>
                  <a:lnTo>
                    <a:pt x="53135" y="328273"/>
                  </a:lnTo>
                  <a:cubicBezTo>
                    <a:pt x="39042" y="328273"/>
                    <a:pt x="25527" y="322674"/>
                    <a:pt x="15563" y="312710"/>
                  </a:cubicBezTo>
                  <a:cubicBezTo>
                    <a:pt x="5598" y="302745"/>
                    <a:pt x="0" y="289230"/>
                    <a:pt x="0" y="275138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solidFill>
              <a:srgbClr val="103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7109" cy="3663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9174" y="3852365"/>
            <a:ext cx="7294576" cy="3487965"/>
            <a:chOff x="0" y="0"/>
            <a:chExt cx="1130121" cy="5403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121" cy="540377"/>
            </a:xfrm>
            <a:custGeom>
              <a:avLst/>
              <a:gdLst/>
              <a:ahLst/>
              <a:cxnLst/>
              <a:rect l="l" t="t" r="r" b="b"/>
              <a:pathLst>
                <a:path w="1130121" h="540377">
                  <a:moveTo>
                    <a:pt x="42453" y="0"/>
                  </a:moveTo>
                  <a:lnTo>
                    <a:pt x="1087668" y="0"/>
                  </a:lnTo>
                  <a:cubicBezTo>
                    <a:pt x="1098927" y="0"/>
                    <a:pt x="1109725" y="4473"/>
                    <a:pt x="1117687" y="12434"/>
                  </a:cubicBezTo>
                  <a:cubicBezTo>
                    <a:pt x="1125648" y="20396"/>
                    <a:pt x="1130121" y="31194"/>
                    <a:pt x="1130121" y="42453"/>
                  </a:cubicBezTo>
                  <a:lnTo>
                    <a:pt x="1130121" y="497924"/>
                  </a:lnTo>
                  <a:cubicBezTo>
                    <a:pt x="1130121" y="509183"/>
                    <a:pt x="1125648" y="519981"/>
                    <a:pt x="1117687" y="527943"/>
                  </a:cubicBezTo>
                  <a:cubicBezTo>
                    <a:pt x="1109725" y="535904"/>
                    <a:pt x="1098927" y="540377"/>
                    <a:pt x="1087668" y="540377"/>
                  </a:cubicBezTo>
                  <a:lnTo>
                    <a:pt x="42453" y="540377"/>
                  </a:lnTo>
                  <a:cubicBezTo>
                    <a:pt x="19007" y="540377"/>
                    <a:pt x="0" y="521370"/>
                    <a:pt x="0" y="497924"/>
                  </a:cubicBezTo>
                  <a:lnTo>
                    <a:pt x="0" y="42453"/>
                  </a:lnTo>
                  <a:cubicBezTo>
                    <a:pt x="0" y="31194"/>
                    <a:pt x="4473" y="20396"/>
                    <a:pt x="12434" y="12434"/>
                  </a:cubicBezTo>
                  <a:cubicBezTo>
                    <a:pt x="20396" y="4473"/>
                    <a:pt x="31194" y="0"/>
                    <a:pt x="42453" y="0"/>
                  </a:cubicBezTo>
                  <a:close/>
                </a:path>
              </a:pathLst>
            </a:custGeom>
            <a:blipFill>
              <a:blip r:embed="rId2"/>
              <a:stretch>
                <a:fillRect t="-13331" b="-26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13282" y="1554557"/>
            <a:ext cx="11078189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 dirty="0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THIS MATTERS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9174" y="360253"/>
            <a:ext cx="3729088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 dirty="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Why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3282" y="7635672"/>
            <a:ext cx="7406359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Municipal pools provide strong value—but aren’t always easily understood. Board members play a critical role in how our story is understood and shared.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19952" y="3693279"/>
            <a:ext cx="70477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Board Members: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28402" y="4371327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38097" y="4844422"/>
            <a:ext cx="5137754" cy="53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5"/>
              </a:lnSpc>
              <a:spcBef>
                <a:spcPct val="0"/>
              </a:spcBef>
            </a:pPr>
            <a:r>
              <a:rPr lang="en-US" sz="314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Answer Questions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828402" y="6082689"/>
            <a:ext cx="7430898" cy="1246410"/>
            <a:chOff x="0" y="0"/>
            <a:chExt cx="1957109" cy="3282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57109" cy="328273"/>
            </a:xfrm>
            <a:custGeom>
              <a:avLst/>
              <a:gdLst/>
              <a:ahLst/>
              <a:cxnLst/>
              <a:rect l="l" t="t" r="r" b="b"/>
              <a:pathLst>
                <a:path w="1957109" h="328273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275138"/>
                  </a:lnTo>
                  <a:cubicBezTo>
                    <a:pt x="1957109" y="289230"/>
                    <a:pt x="1951511" y="302745"/>
                    <a:pt x="1941546" y="312710"/>
                  </a:cubicBezTo>
                  <a:cubicBezTo>
                    <a:pt x="1931581" y="322674"/>
                    <a:pt x="1918066" y="328273"/>
                    <a:pt x="1903974" y="328273"/>
                  </a:cubicBezTo>
                  <a:lnTo>
                    <a:pt x="53135" y="328273"/>
                  </a:lnTo>
                  <a:cubicBezTo>
                    <a:pt x="39042" y="328273"/>
                    <a:pt x="25527" y="322674"/>
                    <a:pt x="15563" y="312710"/>
                  </a:cubicBezTo>
                  <a:cubicBezTo>
                    <a:pt x="5598" y="302745"/>
                    <a:pt x="0" y="289230"/>
                    <a:pt x="0" y="275138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solidFill>
              <a:srgbClr val="103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57109" cy="3663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828402" y="5932062"/>
            <a:ext cx="1233441" cy="139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38097" y="6405157"/>
            <a:ext cx="5487481" cy="53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5"/>
              </a:lnSpc>
              <a:spcBef>
                <a:spcPct val="0"/>
              </a:spcBef>
            </a:pPr>
            <a:r>
              <a:rPr lang="en-US" sz="314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Advocate for the Pool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828402" y="7643423"/>
            <a:ext cx="7430898" cy="1246410"/>
            <a:chOff x="0" y="0"/>
            <a:chExt cx="1957109" cy="3282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57109" cy="328273"/>
            </a:xfrm>
            <a:custGeom>
              <a:avLst/>
              <a:gdLst/>
              <a:ahLst/>
              <a:cxnLst/>
              <a:rect l="l" t="t" r="r" b="b"/>
              <a:pathLst>
                <a:path w="1957109" h="328273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275138"/>
                  </a:lnTo>
                  <a:cubicBezTo>
                    <a:pt x="1957109" y="289230"/>
                    <a:pt x="1951511" y="302745"/>
                    <a:pt x="1941546" y="312710"/>
                  </a:cubicBezTo>
                  <a:cubicBezTo>
                    <a:pt x="1931581" y="322674"/>
                    <a:pt x="1918066" y="328273"/>
                    <a:pt x="1903974" y="328273"/>
                  </a:cubicBezTo>
                  <a:lnTo>
                    <a:pt x="53135" y="328273"/>
                  </a:lnTo>
                  <a:cubicBezTo>
                    <a:pt x="39042" y="328273"/>
                    <a:pt x="25527" y="322674"/>
                    <a:pt x="15563" y="312710"/>
                  </a:cubicBezTo>
                  <a:cubicBezTo>
                    <a:pt x="5598" y="302745"/>
                    <a:pt x="0" y="289230"/>
                    <a:pt x="0" y="275138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solidFill>
              <a:srgbClr val="103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957109" cy="3663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828402" y="7492797"/>
            <a:ext cx="1233441" cy="139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338097" y="7965892"/>
            <a:ext cx="5729653" cy="53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5"/>
              </a:lnSpc>
              <a:spcBef>
                <a:spcPct val="0"/>
              </a:spcBef>
            </a:pPr>
            <a:r>
              <a:rPr lang="en-US" sz="314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Explain the Pool’s Value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72149" y="3846637"/>
            <a:ext cx="7430898" cy="1493718"/>
            <a:chOff x="0" y="0"/>
            <a:chExt cx="1957109" cy="393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109" cy="393407"/>
            </a:xfrm>
            <a:custGeom>
              <a:avLst/>
              <a:gdLst/>
              <a:ahLst/>
              <a:cxnLst/>
              <a:rect l="l" t="t" r="r" b="b"/>
              <a:pathLst>
                <a:path w="1957109" h="393407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340273"/>
                  </a:lnTo>
                  <a:cubicBezTo>
                    <a:pt x="1957109" y="369618"/>
                    <a:pt x="1933320" y="393407"/>
                    <a:pt x="1903974" y="393407"/>
                  </a:cubicBezTo>
                  <a:lnTo>
                    <a:pt x="53135" y="393407"/>
                  </a:lnTo>
                  <a:cubicBezTo>
                    <a:pt x="39042" y="393407"/>
                    <a:pt x="25527" y="387809"/>
                    <a:pt x="15563" y="377844"/>
                  </a:cubicBezTo>
                  <a:cubicBezTo>
                    <a:pt x="5598" y="367880"/>
                    <a:pt x="0" y="354365"/>
                    <a:pt x="0" y="340273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7109" cy="4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72149" y="5698049"/>
            <a:ext cx="7430898" cy="1493718"/>
            <a:chOff x="0" y="0"/>
            <a:chExt cx="1957109" cy="3934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7109" cy="393407"/>
            </a:xfrm>
            <a:custGeom>
              <a:avLst/>
              <a:gdLst/>
              <a:ahLst/>
              <a:cxnLst/>
              <a:rect l="l" t="t" r="r" b="b"/>
              <a:pathLst>
                <a:path w="1957109" h="393407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340273"/>
                  </a:lnTo>
                  <a:cubicBezTo>
                    <a:pt x="1957109" y="369618"/>
                    <a:pt x="1933320" y="393407"/>
                    <a:pt x="1903974" y="393407"/>
                  </a:cubicBezTo>
                  <a:lnTo>
                    <a:pt x="53135" y="393407"/>
                  </a:lnTo>
                  <a:cubicBezTo>
                    <a:pt x="39042" y="393407"/>
                    <a:pt x="25527" y="387809"/>
                    <a:pt x="15563" y="377844"/>
                  </a:cubicBezTo>
                  <a:cubicBezTo>
                    <a:pt x="5598" y="367880"/>
                    <a:pt x="0" y="354365"/>
                    <a:pt x="0" y="340273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7109" cy="4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72149" y="7553717"/>
            <a:ext cx="7430898" cy="1493718"/>
            <a:chOff x="0" y="0"/>
            <a:chExt cx="1957109" cy="3934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7109" cy="393407"/>
            </a:xfrm>
            <a:custGeom>
              <a:avLst/>
              <a:gdLst/>
              <a:ahLst/>
              <a:cxnLst/>
              <a:rect l="l" t="t" r="r" b="b"/>
              <a:pathLst>
                <a:path w="1957109" h="393407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340273"/>
                  </a:lnTo>
                  <a:cubicBezTo>
                    <a:pt x="1957109" y="369618"/>
                    <a:pt x="1933320" y="393407"/>
                    <a:pt x="1903974" y="393407"/>
                  </a:cubicBezTo>
                  <a:lnTo>
                    <a:pt x="53135" y="393407"/>
                  </a:lnTo>
                  <a:cubicBezTo>
                    <a:pt x="39042" y="393407"/>
                    <a:pt x="25527" y="387809"/>
                    <a:pt x="15563" y="377844"/>
                  </a:cubicBezTo>
                  <a:cubicBezTo>
                    <a:pt x="5598" y="367880"/>
                    <a:pt x="0" y="354365"/>
                    <a:pt x="0" y="340273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57109" cy="4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3692922"/>
            <a:ext cx="7218127" cy="5565378"/>
            <a:chOff x="0" y="0"/>
            <a:chExt cx="8153400" cy="6286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53400" cy="6286500"/>
            </a:xfrm>
            <a:custGeom>
              <a:avLst/>
              <a:gdLst/>
              <a:ahLst/>
              <a:cxnLst/>
              <a:rect l="l" t="t" r="r" b="b"/>
              <a:pathLst>
                <a:path w="8153400" h="6286500">
                  <a:moveTo>
                    <a:pt x="8153400" y="1377950"/>
                  </a:moveTo>
                  <a:lnTo>
                    <a:pt x="8153400" y="4908550"/>
                  </a:lnTo>
                  <a:cubicBezTo>
                    <a:pt x="8153400" y="5669280"/>
                    <a:pt x="7536180" y="6286500"/>
                    <a:pt x="6775450" y="6286500"/>
                  </a:cubicBezTo>
                  <a:cubicBezTo>
                    <a:pt x="6109970" y="6286500"/>
                    <a:pt x="5554980" y="5815330"/>
                    <a:pt x="5426710" y="5189220"/>
                  </a:cubicBezTo>
                  <a:cubicBezTo>
                    <a:pt x="5297170" y="5815330"/>
                    <a:pt x="4742180" y="6286500"/>
                    <a:pt x="4076700" y="6286500"/>
                  </a:cubicBezTo>
                  <a:cubicBezTo>
                    <a:pt x="3411220" y="6286500"/>
                    <a:pt x="2856230" y="5815330"/>
                    <a:pt x="2727960" y="5189220"/>
                  </a:cubicBezTo>
                  <a:cubicBezTo>
                    <a:pt x="2598420" y="5815330"/>
                    <a:pt x="2043430" y="6286500"/>
                    <a:pt x="1379220" y="6286500"/>
                  </a:cubicBezTo>
                  <a:cubicBezTo>
                    <a:pt x="617220" y="6286500"/>
                    <a:pt x="0" y="5669280"/>
                    <a:pt x="0" y="4908550"/>
                  </a:cubicBezTo>
                  <a:lnTo>
                    <a:pt x="0" y="1377950"/>
                  </a:lnTo>
                  <a:cubicBezTo>
                    <a:pt x="0" y="617220"/>
                    <a:pt x="617220" y="0"/>
                    <a:pt x="1377950" y="0"/>
                  </a:cubicBezTo>
                  <a:cubicBezTo>
                    <a:pt x="2043430" y="0"/>
                    <a:pt x="2598420" y="471170"/>
                    <a:pt x="2726690" y="1097280"/>
                  </a:cubicBezTo>
                  <a:cubicBezTo>
                    <a:pt x="2856230" y="471170"/>
                    <a:pt x="3411220" y="0"/>
                    <a:pt x="4076700" y="0"/>
                  </a:cubicBezTo>
                  <a:cubicBezTo>
                    <a:pt x="4742180" y="0"/>
                    <a:pt x="5297170" y="471170"/>
                    <a:pt x="5425440" y="1097280"/>
                  </a:cubicBezTo>
                  <a:cubicBezTo>
                    <a:pt x="5554980" y="471170"/>
                    <a:pt x="6109970" y="0"/>
                    <a:pt x="6775450" y="0"/>
                  </a:cubicBezTo>
                  <a:cubicBezTo>
                    <a:pt x="7536180" y="0"/>
                    <a:pt x="8153400" y="617220"/>
                    <a:pt x="8153400" y="1377950"/>
                  </a:cubicBezTo>
                  <a:close/>
                </a:path>
              </a:pathLst>
            </a:custGeom>
            <a:blipFill>
              <a:blip r:embed="rId2"/>
              <a:stretch>
                <a:fillRect l="-7863" r="-78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828675"/>
            <a:ext cx="7779961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The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09876" y="4103911"/>
            <a:ext cx="6755445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Most feel </a:t>
            </a:r>
            <a:r>
              <a:rPr lang="en-US" sz="2699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somewhat comfortable</a:t>
            </a: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 explaining pooling, value, and changes.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67318" y="561975"/>
            <a:ext cx="6007388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REALITY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54054" y="5955323"/>
            <a:ext cx="5467088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Many are </a:t>
            </a:r>
            <a:r>
              <a:rPr lang="en-US" sz="2699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not frequently asked—but want to be prepared.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54054" y="7810991"/>
            <a:ext cx="5467088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There is </a:t>
            </a:r>
            <a:r>
              <a:rPr lang="en-US" sz="2699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strong interest</a:t>
            </a:r>
            <a:r>
              <a:rPr lang="en-US" sz="2699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 in being able to </a:t>
            </a:r>
            <a:r>
              <a:rPr lang="en-US" sz="2699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communicate clearly.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63699" y="2840982"/>
            <a:ext cx="704779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What We Heard from Board Members: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1110" y="3172636"/>
            <a:ext cx="16376389" cy="1818464"/>
            <a:chOff x="0" y="0"/>
            <a:chExt cx="2537131" cy="281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7131" cy="281728"/>
            </a:xfrm>
            <a:custGeom>
              <a:avLst/>
              <a:gdLst/>
              <a:ahLst/>
              <a:cxnLst/>
              <a:rect l="l" t="t" r="r" b="b"/>
              <a:pathLst>
                <a:path w="2537131" h="281728">
                  <a:moveTo>
                    <a:pt x="18910" y="0"/>
                  </a:moveTo>
                  <a:lnTo>
                    <a:pt x="2518221" y="0"/>
                  </a:lnTo>
                  <a:cubicBezTo>
                    <a:pt x="2523236" y="0"/>
                    <a:pt x="2528046" y="1992"/>
                    <a:pt x="2531593" y="5539"/>
                  </a:cubicBezTo>
                  <a:cubicBezTo>
                    <a:pt x="2535139" y="9085"/>
                    <a:pt x="2537131" y="13895"/>
                    <a:pt x="2537131" y="18910"/>
                  </a:cubicBezTo>
                  <a:lnTo>
                    <a:pt x="2537131" y="262818"/>
                  </a:lnTo>
                  <a:cubicBezTo>
                    <a:pt x="2537131" y="273261"/>
                    <a:pt x="2528665" y="281728"/>
                    <a:pt x="2518221" y="281728"/>
                  </a:cubicBezTo>
                  <a:lnTo>
                    <a:pt x="18910" y="281728"/>
                  </a:lnTo>
                  <a:cubicBezTo>
                    <a:pt x="8466" y="281728"/>
                    <a:pt x="0" y="273261"/>
                    <a:pt x="0" y="262818"/>
                  </a:cubicBezTo>
                  <a:lnTo>
                    <a:pt x="0" y="18910"/>
                  </a:lnTo>
                  <a:cubicBezTo>
                    <a:pt x="0" y="8466"/>
                    <a:pt x="8466" y="0"/>
                    <a:pt x="18910" y="0"/>
                  </a:cubicBezTo>
                  <a:close/>
                </a:path>
              </a:pathLst>
            </a:custGeom>
            <a:solidFill>
              <a:srgbClr val="10395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383398" y="477924"/>
            <a:ext cx="12515151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CHALLENGE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1110" y="728749"/>
            <a:ext cx="8797292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The Communication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45420" y="3613183"/>
            <a:ext cx="14477269" cy="93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9"/>
              </a:lnSpc>
              <a:spcBef>
                <a:spcPct val="0"/>
              </a:spcBef>
            </a:pPr>
            <a:r>
              <a:rPr lang="en-US" sz="547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“ITS NOT INSURANCE… BUT IT KIND OF IS.”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45420" y="5857875"/>
            <a:ext cx="14477269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Pooling is often misunderstood—and that makes communication more challenging.</a:t>
            </a:r>
          </a:p>
          <a:p>
            <a:pPr marL="582932" lvl="1" indent="-291466" algn="l">
              <a:lnSpc>
                <a:spcPts val="3780"/>
              </a:lnSpc>
              <a:spcBef>
                <a:spcPct val="0"/>
              </a:spcBef>
              <a:buFont typeface="Arial"/>
              <a:buChar char="•"/>
            </a:pPr>
            <a:r>
              <a:rPr lang="en-US" sz="2700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Many audiences default to thinking in terms of traditional insurance</a:t>
            </a:r>
          </a:p>
          <a:p>
            <a:pPr marL="582932" lvl="1" indent="-291466" algn="l">
              <a:lnSpc>
                <a:spcPts val="3780"/>
              </a:lnSpc>
              <a:spcBef>
                <a:spcPct val="0"/>
              </a:spcBef>
              <a:buFont typeface="Arial"/>
              <a:buChar char="•"/>
            </a:pPr>
            <a:r>
              <a:rPr lang="en-US" sz="2700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Pooling requires a different way of thinking and explaining value</a:t>
            </a:r>
          </a:p>
          <a:p>
            <a:pPr marL="582932" lvl="1" indent="-291466" algn="l">
              <a:lnSpc>
                <a:spcPts val="3780"/>
              </a:lnSpc>
              <a:spcBef>
                <a:spcPct val="0"/>
              </a:spcBef>
              <a:buFont typeface="Arial"/>
              <a:buChar char="•"/>
            </a:pPr>
            <a:r>
              <a:rPr lang="en-US" sz="2700">
                <a:solidFill>
                  <a:srgbClr val="10395B"/>
                </a:solidFill>
                <a:latin typeface="Inter"/>
                <a:ea typeface="Inter"/>
                <a:cs typeface="Inter"/>
                <a:sym typeface="Inter"/>
              </a:rPr>
              <a:t>Changes—like premium adjustments or updates—can be difficult to communicate clearly without simple messaging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720631" y="5575140"/>
            <a:ext cx="8512861" cy="0"/>
          </a:xfrm>
          <a:prstGeom prst="line">
            <a:avLst/>
          </a:prstGeom>
          <a:ln w="38100" cap="flat">
            <a:solidFill>
              <a:srgbClr val="10395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8720631" y="6956426"/>
            <a:ext cx="8512861" cy="0"/>
          </a:xfrm>
          <a:prstGeom prst="line">
            <a:avLst/>
          </a:prstGeom>
          <a:ln w="38100" cap="flat">
            <a:solidFill>
              <a:srgbClr val="10395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3936127"/>
            <a:ext cx="5663919" cy="566391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805170" y="544830"/>
                  </a:moveTo>
                  <a:cubicBezTo>
                    <a:pt x="5078730" y="-181610"/>
                    <a:pt x="3901440" y="-181610"/>
                    <a:pt x="3175000" y="544830"/>
                  </a:cubicBezTo>
                  <a:cubicBezTo>
                    <a:pt x="2448560" y="-181610"/>
                    <a:pt x="1271270" y="-181610"/>
                    <a:pt x="544830" y="544830"/>
                  </a:cubicBezTo>
                  <a:cubicBezTo>
                    <a:pt x="-181610" y="1271270"/>
                    <a:pt x="-181610" y="2448560"/>
                    <a:pt x="544830" y="3175000"/>
                  </a:cubicBezTo>
                  <a:cubicBezTo>
                    <a:pt x="-181610" y="3901440"/>
                    <a:pt x="-181610" y="5078730"/>
                    <a:pt x="544830" y="5805170"/>
                  </a:cubicBezTo>
                  <a:cubicBezTo>
                    <a:pt x="1271270" y="6531611"/>
                    <a:pt x="2448560" y="6531610"/>
                    <a:pt x="3175000" y="5805170"/>
                  </a:cubicBezTo>
                  <a:cubicBezTo>
                    <a:pt x="3901440" y="6531610"/>
                    <a:pt x="5078730" y="6531610"/>
                    <a:pt x="5805170" y="5805170"/>
                  </a:cubicBezTo>
                  <a:cubicBezTo>
                    <a:pt x="6531611" y="5078730"/>
                    <a:pt x="6531610" y="3901440"/>
                    <a:pt x="5805170" y="3175000"/>
                  </a:cubicBezTo>
                  <a:cubicBezTo>
                    <a:pt x="6531610" y="2448560"/>
                    <a:pt x="6531610" y="1271270"/>
                    <a:pt x="5805170" y="544830"/>
                  </a:cubicBezTo>
                  <a:close/>
                </a:path>
              </a:pathLst>
            </a:custGeom>
            <a:blipFill>
              <a:blip r:embed="rId2"/>
              <a:stretch>
                <a:fillRect l="-24585" r="-25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>
            <a:off x="8720631" y="8335963"/>
            <a:ext cx="8512861" cy="0"/>
          </a:xfrm>
          <a:prstGeom prst="line">
            <a:avLst/>
          </a:prstGeom>
          <a:ln w="38100" cap="flat">
            <a:solidFill>
              <a:srgbClr val="10395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613488"/>
            <a:ext cx="14449628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WHAT IS A BRAND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3025" y="1905714"/>
            <a:ext cx="6196276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Ambassador?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29972" y="4159054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29972" y="5540339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54587" y="6918326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20631" y="4643278"/>
            <a:ext cx="7545775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Speaks Confidently About the Pool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54587" y="8297863"/>
            <a:ext cx="1233441" cy="139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20631" y="5988032"/>
            <a:ext cx="8512861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Shares Consistent, Clear Messaging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20631" y="7366019"/>
            <a:ext cx="8163613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Uses Real Examples and Experiences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20631" y="8688388"/>
            <a:ext cx="9208624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Reinforces Value in Everyday Conversations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476910"/>
            <a:ext cx="7430898" cy="1348248"/>
            <a:chOff x="0" y="0"/>
            <a:chExt cx="1957109" cy="355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109" cy="355094"/>
            </a:xfrm>
            <a:custGeom>
              <a:avLst/>
              <a:gdLst/>
              <a:ahLst/>
              <a:cxnLst/>
              <a:rect l="l" t="t" r="r" b="b"/>
              <a:pathLst>
                <a:path w="1957109" h="355094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301959"/>
                  </a:lnTo>
                  <a:cubicBezTo>
                    <a:pt x="1957109" y="316052"/>
                    <a:pt x="1951511" y="329567"/>
                    <a:pt x="1941546" y="339531"/>
                  </a:cubicBezTo>
                  <a:cubicBezTo>
                    <a:pt x="1931581" y="349496"/>
                    <a:pt x="1918066" y="355094"/>
                    <a:pt x="1903974" y="355094"/>
                  </a:cubicBezTo>
                  <a:lnTo>
                    <a:pt x="53135" y="355094"/>
                  </a:lnTo>
                  <a:cubicBezTo>
                    <a:pt x="39042" y="355094"/>
                    <a:pt x="25527" y="349496"/>
                    <a:pt x="15563" y="339531"/>
                  </a:cubicBezTo>
                  <a:cubicBezTo>
                    <a:pt x="5598" y="329567"/>
                    <a:pt x="0" y="316052"/>
                    <a:pt x="0" y="301959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7109" cy="39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44000" y="3581030"/>
            <a:ext cx="10580123" cy="6068630"/>
            <a:chOff x="0" y="0"/>
            <a:chExt cx="7981950" cy="4578350"/>
          </a:xfrm>
        </p:grpSpPr>
        <p:sp>
          <p:nvSpPr>
            <p:cNvPr id="6" name="Freeform 6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2"/>
              <a:stretch>
                <a:fillRect l="-4472" t="-24667" r="-124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408901"/>
            <a:ext cx="15930509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EXECUTIVE DIRECTOR’S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0828" y="1663026"/>
            <a:ext cx="3729088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Role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2361" y="4842597"/>
            <a:ext cx="616562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Clear Explanations from Staff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6010608"/>
            <a:ext cx="7430898" cy="1348248"/>
            <a:chOff x="0" y="0"/>
            <a:chExt cx="1957109" cy="3550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57109" cy="355094"/>
            </a:xfrm>
            <a:custGeom>
              <a:avLst/>
              <a:gdLst/>
              <a:ahLst/>
              <a:cxnLst/>
              <a:rect l="l" t="t" r="r" b="b"/>
              <a:pathLst>
                <a:path w="1957109" h="355094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301959"/>
                  </a:lnTo>
                  <a:cubicBezTo>
                    <a:pt x="1957109" y="316052"/>
                    <a:pt x="1951511" y="329567"/>
                    <a:pt x="1941546" y="339531"/>
                  </a:cubicBezTo>
                  <a:cubicBezTo>
                    <a:pt x="1931581" y="349496"/>
                    <a:pt x="1918066" y="355094"/>
                    <a:pt x="1903974" y="355094"/>
                  </a:cubicBezTo>
                  <a:lnTo>
                    <a:pt x="53135" y="355094"/>
                  </a:lnTo>
                  <a:cubicBezTo>
                    <a:pt x="39042" y="355094"/>
                    <a:pt x="25527" y="349496"/>
                    <a:pt x="15563" y="339531"/>
                  </a:cubicBezTo>
                  <a:cubicBezTo>
                    <a:pt x="5598" y="329567"/>
                    <a:pt x="0" y="316052"/>
                    <a:pt x="0" y="301959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57109" cy="39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92361" y="6376295"/>
            <a:ext cx="616562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Ongoing Reminders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28700" y="7539831"/>
            <a:ext cx="7430898" cy="1348248"/>
            <a:chOff x="0" y="0"/>
            <a:chExt cx="1957109" cy="355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57109" cy="355094"/>
            </a:xfrm>
            <a:custGeom>
              <a:avLst/>
              <a:gdLst/>
              <a:ahLst/>
              <a:cxnLst/>
              <a:rect l="l" t="t" r="r" b="b"/>
              <a:pathLst>
                <a:path w="1957109" h="355094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301959"/>
                  </a:lnTo>
                  <a:cubicBezTo>
                    <a:pt x="1957109" y="316052"/>
                    <a:pt x="1951511" y="329567"/>
                    <a:pt x="1941546" y="339531"/>
                  </a:cubicBezTo>
                  <a:cubicBezTo>
                    <a:pt x="1931581" y="349496"/>
                    <a:pt x="1918066" y="355094"/>
                    <a:pt x="1903974" y="355094"/>
                  </a:cubicBezTo>
                  <a:lnTo>
                    <a:pt x="53135" y="355094"/>
                  </a:lnTo>
                  <a:cubicBezTo>
                    <a:pt x="39042" y="355094"/>
                    <a:pt x="25527" y="349496"/>
                    <a:pt x="15563" y="339531"/>
                  </a:cubicBezTo>
                  <a:cubicBezTo>
                    <a:pt x="5598" y="329567"/>
                    <a:pt x="0" y="316052"/>
                    <a:pt x="0" y="301959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957109" cy="39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92361" y="7905518"/>
            <a:ext cx="616562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10395B"/>
                </a:solidFill>
                <a:latin typeface="Inter Bold"/>
                <a:ea typeface="Inter Bold"/>
                <a:cs typeface="Inter Bold"/>
                <a:sym typeface="Inter Bold"/>
              </a:rPr>
              <a:t>Consistent Messaging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92361" y="3748279"/>
            <a:ext cx="523870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Board Members Rely On: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38753" y="6072713"/>
            <a:ext cx="5520547" cy="137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0"/>
              </a:lnSpc>
            </a:pPr>
            <a:r>
              <a:rPr lang="en-US" sz="2718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If we don’t give the board the words, they will hesitate to speak.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05767" y="5129053"/>
            <a:ext cx="8512861" cy="0"/>
          </a:xfrm>
          <a:prstGeom prst="line">
            <a:avLst/>
          </a:prstGeom>
          <a:ln w="38100" cap="flat">
            <a:solidFill>
              <a:srgbClr val="10395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8505767" y="6510338"/>
            <a:ext cx="8512861" cy="0"/>
          </a:xfrm>
          <a:prstGeom prst="line">
            <a:avLst/>
          </a:prstGeom>
          <a:ln w="38100" cap="flat">
            <a:solidFill>
              <a:srgbClr val="10395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3936127"/>
            <a:ext cx="5663919" cy="566391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805170" y="544830"/>
                  </a:moveTo>
                  <a:cubicBezTo>
                    <a:pt x="5078730" y="-181610"/>
                    <a:pt x="3901440" y="-181610"/>
                    <a:pt x="3175000" y="544830"/>
                  </a:cubicBezTo>
                  <a:cubicBezTo>
                    <a:pt x="2448560" y="-181610"/>
                    <a:pt x="1271270" y="-181610"/>
                    <a:pt x="544830" y="544830"/>
                  </a:cubicBezTo>
                  <a:cubicBezTo>
                    <a:pt x="-181610" y="1271270"/>
                    <a:pt x="-181610" y="2448560"/>
                    <a:pt x="544830" y="3175000"/>
                  </a:cubicBezTo>
                  <a:cubicBezTo>
                    <a:pt x="-181610" y="3901440"/>
                    <a:pt x="-181610" y="5078730"/>
                    <a:pt x="544830" y="5805170"/>
                  </a:cubicBezTo>
                  <a:cubicBezTo>
                    <a:pt x="1271270" y="6531611"/>
                    <a:pt x="2448560" y="6531610"/>
                    <a:pt x="3175000" y="5805170"/>
                  </a:cubicBezTo>
                  <a:cubicBezTo>
                    <a:pt x="3901440" y="6531610"/>
                    <a:pt x="5078730" y="6531610"/>
                    <a:pt x="5805170" y="5805170"/>
                  </a:cubicBezTo>
                  <a:cubicBezTo>
                    <a:pt x="6531611" y="5078730"/>
                    <a:pt x="6531610" y="3901440"/>
                    <a:pt x="5805170" y="3175000"/>
                  </a:cubicBezTo>
                  <a:cubicBezTo>
                    <a:pt x="6531610" y="2448560"/>
                    <a:pt x="6531610" y="1271270"/>
                    <a:pt x="5805170" y="54483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>
            <a:off x="8505767" y="7889876"/>
            <a:ext cx="8512861" cy="0"/>
          </a:xfrm>
          <a:prstGeom prst="line">
            <a:avLst/>
          </a:prstGeom>
          <a:ln w="38100" cap="flat">
            <a:solidFill>
              <a:srgbClr val="10395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613488"/>
            <a:ext cx="15519955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HOW BOARD MEMBERS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43814"/>
            <a:ext cx="4306078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Succeed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15108" y="3712967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15108" y="5094252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39723" y="6472238"/>
            <a:ext cx="1233441" cy="139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5767" y="4197191"/>
            <a:ext cx="5990045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Simple, Clear Talking Points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39723" y="7851776"/>
            <a:ext cx="1233441" cy="139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05767" y="5541945"/>
            <a:ext cx="6420813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Short, Easy-to-Use Materials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05767" y="6919931"/>
            <a:ext cx="9772708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Real-World Examples (Claims, Training, etc.)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05767" y="8242301"/>
            <a:ext cx="7444599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5170FF"/>
                </a:solidFill>
                <a:latin typeface="Inter Bold"/>
                <a:ea typeface="Inter Bold"/>
                <a:cs typeface="Inter Bold"/>
                <a:sym typeface="Inter Bold"/>
              </a:rPr>
              <a:t>Ongoing Connection with Staff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72149" y="3846637"/>
            <a:ext cx="7430898" cy="1493718"/>
            <a:chOff x="0" y="0"/>
            <a:chExt cx="1957109" cy="393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109" cy="393407"/>
            </a:xfrm>
            <a:custGeom>
              <a:avLst/>
              <a:gdLst/>
              <a:ahLst/>
              <a:cxnLst/>
              <a:rect l="l" t="t" r="r" b="b"/>
              <a:pathLst>
                <a:path w="1957109" h="393407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340273"/>
                  </a:lnTo>
                  <a:cubicBezTo>
                    <a:pt x="1957109" y="369618"/>
                    <a:pt x="1933320" y="393407"/>
                    <a:pt x="1903974" y="393407"/>
                  </a:cubicBezTo>
                  <a:lnTo>
                    <a:pt x="53135" y="393407"/>
                  </a:lnTo>
                  <a:cubicBezTo>
                    <a:pt x="39042" y="393407"/>
                    <a:pt x="25527" y="387809"/>
                    <a:pt x="15563" y="377844"/>
                  </a:cubicBezTo>
                  <a:cubicBezTo>
                    <a:pt x="5598" y="367880"/>
                    <a:pt x="0" y="354365"/>
                    <a:pt x="0" y="340273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7109" cy="4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72149" y="5698049"/>
            <a:ext cx="7430898" cy="1493718"/>
            <a:chOff x="0" y="0"/>
            <a:chExt cx="1957109" cy="3934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7109" cy="393407"/>
            </a:xfrm>
            <a:custGeom>
              <a:avLst/>
              <a:gdLst/>
              <a:ahLst/>
              <a:cxnLst/>
              <a:rect l="l" t="t" r="r" b="b"/>
              <a:pathLst>
                <a:path w="1957109" h="393407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340273"/>
                  </a:lnTo>
                  <a:cubicBezTo>
                    <a:pt x="1957109" y="369618"/>
                    <a:pt x="1933320" y="393407"/>
                    <a:pt x="1903974" y="393407"/>
                  </a:cubicBezTo>
                  <a:lnTo>
                    <a:pt x="53135" y="393407"/>
                  </a:lnTo>
                  <a:cubicBezTo>
                    <a:pt x="39042" y="393407"/>
                    <a:pt x="25527" y="387809"/>
                    <a:pt x="15563" y="377844"/>
                  </a:cubicBezTo>
                  <a:cubicBezTo>
                    <a:pt x="5598" y="367880"/>
                    <a:pt x="0" y="354365"/>
                    <a:pt x="0" y="340273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7109" cy="4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72149" y="7553717"/>
            <a:ext cx="7430898" cy="1493718"/>
            <a:chOff x="0" y="0"/>
            <a:chExt cx="1957109" cy="3934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7109" cy="393407"/>
            </a:xfrm>
            <a:custGeom>
              <a:avLst/>
              <a:gdLst/>
              <a:ahLst/>
              <a:cxnLst/>
              <a:rect l="l" t="t" r="r" b="b"/>
              <a:pathLst>
                <a:path w="1957109" h="393407">
                  <a:moveTo>
                    <a:pt x="53135" y="0"/>
                  </a:moveTo>
                  <a:lnTo>
                    <a:pt x="1903974" y="0"/>
                  </a:lnTo>
                  <a:cubicBezTo>
                    <a:pt x="1918066" y="0"/>
                    <a:pt x="1931581" y="5598"/>
                    <a:pt x="1941546" y="15563"/>
                  </a:cubicBezTo>
                  <a:cubicBezTo>
                    <a:pt x="1951511" y="25527"/>
                    <a:pt x="1957109" y="39042"/>
                    <a:pt x="1957109" y="53135"/>
                  </a:cubicBezTo>
                  <a:lnTo>
                    <a:pt x="1957109" y="340273"/>
                  </a:lnTo>
                  <a:cubicBezTo>
                    <a:pt x="1957109" y="369618"/>
                    <a:pt x="1933320" y="393407"/>
                    <a:pt x="1903974" y="393407"/>
                  </a:cubicBezTo>
                  <a:lnTo>
                    <a:pt x="53135" y="393407"/>
                  </a:lnTo>
                  <a:cubicBezTo>
                    <a:pt x="39042" y="393407"/>
                    <a:pt x="25527" y="387809"/>
                    <a:pt x="15563" y="377844"/>
                  </a:cubicBezTo>
                  <a:cubicBezTo>
                    <a:pt x="5598" y="367880"/>
                    <a:pt x="0" y="354365"/>
                    <a:pt x="0" y="340273"/>
                  </a:cubicBezTo>
                  <a:lnTo>
                    <a:pt x="0" y="53135"/>
                  </a:lnTo>
                  <a:cubicBezTo>
                    <a:pt x="0" y="39042"/>
                    <a:pt x="5598" y="25527"/>
                    <a:pt x="15563" y="15563"/>
                  </a:cubicBezTo>
                  <a:cubicBezTo>
                    <a:pt x="25527" y="5598"/>
                    <a:pt x="39042" y="0"/>
                    <a:pt x="53135" y="0"/>
                  </a:cubicBezTo>
                  <a:close/>
                </a:path>
              </a:pathLst>
            </a:custGeom>
            <a:ln w="38100" cap="rnd">
              <a:solidFill>
                <a:srgbClr val="5170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57109" cy="4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3692922"/>
            <a:ext cx="7218127" cy="5565378"/>
            <a:chOff x="0" y="0"/>
            <a:chExt cx="8153400" cy="6286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53400" cy="6286500"/>
            </a:xfrm>
            <a:custGeom>
              <a:avLst/>
              <a:gdLst/>
              <a:ahLst/>
              <a:cxnLst/>
              <a:rect l="l" t="t" r="r" b="b"/>
              <a:pathLst>
                <a:path w="8153400" h="6286500">
                  <a:moveTo>
                    <a:pt x="8153400" y="1377950"/>
                  </a:moveTo>
                  <a:lnTo>
                    <a:pt x="8153400" y="4908550"/>
                  </a:lnTo>
                  <a:cubicBezTo>
                    <a:pt x="8153400" y="5669280"/>
                    <a:pt x="7536180" y="6286500"/>
                    <a:pt x="6775450" y="6286500"/>
                  </a:cubicBezTo>
                  <a:cubicBezTo>
                    <a:pt x="6109970" y="6286500"/>
                    <a:pt x="5554980" y="5815330"/>
                    <a:pt x="5426710" y="5189220"/>
                  </a:cubicBezTo>
                  <a:cubicBezTo>
                    <a:pt x="5297170" y="5815330"/>
                    <a:pt x="4742180" y="6286500"/>
                    <a:pt x="4076700" y="6286500"/>
                  </a:cubicBezTo>
                  <a:cubicBezTo>
                    <a:pt x="3411220" y="6286500"/>
                    <a:pt x="2856230" y="5815330"/>
                    <a:pt x="2727960" y="5189220"/>
                  </a:cubicBezTo>
                  <a:cubicBezTo>
                    <a:pt x="2598420" y="5815330"/>
                    <a:pt x="2043430" y="6286500"/>
                    <a:pt x="1379220" y="6286500"/>
                  </a:cubicBezTo>
                  <a:cubicBezTo>
                    <a:pt x="617220" y="6286500"/>
                    <a:pt x="0" y="5669280"/>
                    <a:pt x="0" y="4908550"/>
                  </a:cubicBezTo>
                  <a:lnTo>
                    <a:pt x="0" y="1377950"/>
                  </a:lnTo>
                  <a:cubicBezTo>
                    <a:pt x="0" y="617220"/>
                    <a:pt x="617220" y="0"/>
                    <a:pt x="1377950" y="0"/>
                  </a:cubicBezTo>
                  <a:cubicBezTo>
                    <a:pt x="2043430" y="0"/>
                    <a:pt x="2598420" y="471170"/>
                    <a:pt x="2726690" y="1097280"/>
                  </a:cubicBezTo>
                  <a:cubicBezTo>
                    <a:pt x="2856230" y="471170"/>
                    <a:pt x="3411220" y="0"/>
                    <a:pt x="4076700" y="0"/>
                  </a:cubicBezTo>
                  <a:cubicBezTo>
                    <a:pt x="4742180" y="0"/>
                    <a:pt x="5297170" y="471170"/>
                    <a:pt x="5425440" y="1097280"/>
                  </a:cubicBezTo>
                  <a:cubicBezTo>
                    <a:pt x="5554980" y="471170"/>
                    <a:pt x="6109970" y="0"/>
                    <a:pt x="6775450" y="0"/>
                  </a:cubicBezTo>
                  <a:cubicBezTo>
                    <a:pt x="7536180" y="0"/>
                    <a:pt x="8153400" y="617220"/>
                    <a:pt x="8153400" y="1377950"/>
                  </a:cubicBezTo>
                  <a:close/>
                </a:path>
              </a:pathLst>
            </a:custGeom>
            <a:blipFill>
              <a:blip r:embed="rId2"/>
              <a:stretch>
                <a:fillRect t="-14405" b="-477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790575"/>
            <a:ext cx="16540659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9"/>
              </a:lnSpc>
            </a:pPr>
            <a:r>
              <a:rPr lang="en-US" sz="129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GIVING THE BOARD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28961"/>
            <a:ext cx="4925757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5170FF"/>
                </a:solidFill>
                <a:latin typeface="Twister"/>
                <a:ea typeface="Twister"/>
                <a:cs typeface="Twister"/>
                <a:sym typeface="Twister"/>
              </a:rPr>
              <a:t>The Words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53140" y="4015010"/>
            <a:ext cx="3868916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NOT LONG EXPLANATIONS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89798" y="5866423"/>
            <a:ext cx="459560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NOT TECHNICAL DEFINITIONS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20632" y="7715642"/>
            <a:ext cx="6933932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10395B"/>
                </a:solidFill>
                <a:latin typeface="Oswald Bold"/>
                <a:ea typeface="Oswald Bold"/>
                <a:cs typeface="Oswald Bold"/>
                <a:sym typeface="Oswald Bold"/>
              </a:rPr>
              <a:t>SIMPLE, REPEATABLE WAYS TO EXPLAIN VALUE—ESPECIALLY IN CHANGE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6E2FBB7F9D84FA6316A872BA0EAA1" ma:contentTypeVersion="21" ma:contentTypeDescription="Create a new document." ma:contentTypeScope="" ma:versionID="f32a0eaf7fc2e76b6b8e981f079b6e64">
  <xsd:schema xmlns:xsd="http://www.w3.org/2001/XMLSchema" xmlns:xs="http://www.w3.org/2001/XMLSchema" xmlns:p="http://schemas.microsoft.com/office/2006/metadata/properties" xmlns:ns1="http://schemas.microsoft.com/sharepoint/v3" xmlns:ns2="3311db4f-c83e-4f19-9b1a-85740e60a0ff" xmlns:ns3="d3176b68-ad26-48d2-8a37-5330accca0f9" targetNamespace="http://schemas.microsoft.com/office/2006/metadata/properties" ma:root="true" ma:fieldsID="386c881864e3ff887009f62c50d3dd5e" ns1:_="" ns2:_="" ns3:_="">
    <xsd:import namespace="http://schemas.microsoft.com/sharepoint/v3"/>
    <xsd:import namespace="3311db4f-c83e-4f19-9b1a-85740e60a0ff"/>
    <xsd:import namespace="d3176b68-ad26-48d2-8a37-5330accca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1db4f-c83e-4f19-9b1a-85740e60a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2fdde3-36bb-4ef3-ba84-14838d4c4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6b68-ad26-48d2-8a37-5330accca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64e64a3-c6c1-41d2-af2c-b5f80cdca4d7}" ma:internalName="TaxCatchAll" ma:showField="CatchAllData" ma:web="d3176b68-ad26-48d2-8a37-5330accca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11db4f-c83e-4f19-9b1a-85740e60a0ff">
      <Terms xmlns="http://schemas.microsoft.com/office/infopath/2007/PartnerControls"/>
    </lcf76f155ced4ddcb4097134ff3c332f>
    <TaxCatchAll xmlns="d3176b68-ad26-48d2-8a37-5330accca0f9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0843BB-F1D4-47E1-AD55-2C656C3B2F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11db4f-c83e-4f19-9b1a-85740e60a0ff"/>
    <ds:schemaRef ds:uri="d3176b68-ad26-48d2-8a37-5330accca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B5C5E1-A7E2-473B-A0C5-5596728FE592}">
  <ds:schemaRefs>
    <ds:schemaRef ds:uri="http://schemas.microsoft.com/office/2006/metadata/properties"/>
    <ds:schemaRef ds:uri="http://schemas.microsoft.com/office/infopath/2007/PartnerControls"/>
    <ds:schemaRef ds:uri="3311db4f-c83e-4f19-9b1a-85740e60a0ff"/>
    <ds:schemaRef ds:uri="d3176b68-ad26-48d2-8a37-5330accca0f9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454B9B4-3B14-4A29-8DD6-5677FEF570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863</Words>
  <Application>Microsoft Office PowerPoint</Application>
  <PresentationFormat>Custom</PresentationFormat>
  <Paragraphs>143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Klinic Slab 2</vt:lpstr>
      <vt:lpstr>Inter Bold</vt:lpstr>
      <vt:lpstr>Bryndan Write</vt:lpstr>
      <vt:lpstr>Oswald</vt:lpstr>
      <vt:lpstr>Arial</vt:lpstr>
      <vt:lpstr>Inter Italics</vt:lpstr>
      <vt:lpstr>Calibri</vt:lpstr>
      <vt:lpstr>Inter</vt:lpstr>
      <vt:lpstr>Oswald Bold</vt:lpstr>
      <vt:lpstr>Gotham</vt:lpstr>
      <vt:lpstr>Twister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Member to Brand Ambassador</dc:title>
  <cp:lastModifiedBy>Erin Peterson</cp:lastModifiedBy>
  <cp:revision>2</cp:revision>
  <dcterms:created xsi:type="dcterms:W3CDTF">2006-08-16T00:00:00Z</dcterms:created>
  <dcterms:modified xsi:type="dcterms:W3CDTF">2026-05-08T21:46:18Z</dcterms:modified>
  <dc:identifier>DAHGNeXoXYk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0x0101009C16E2FBB7F9D84FA6316A872BA0EAA1</vt:lpwstr>
  </property>
  <property fmtid="{D5CDD505-2E9C-101B-9397-08002B2CF9AE}" pid="3" name="MediaServiceImageTags">
    <vt:lpwstr/>
  </property>
</Properties>
</file>