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93" r:id="rId4"/>
    <p:sldMasterId id="2147484206" r:id="rId5"/>
  </p:sldMasterIdLst>
  <p:notesMasterIdLst>
    <p:notesMasterId r:id="rId54"/>
  </p:notesMasterIdLst>
  <p:handoutMasterIdLst>
    <p:handoutMasterId r:id="rId55"/>
  </p:handoutMasterIdLst>
  <p:sldIdLst>
    <p:sldId id="294" r:id="rId6"/>
    <p:sldId id="256" r:id="rId7"/>
    <p:sldId id="2099" r:id="rId8"/>
    <p:sldId id="2075" r:id="rId9"/>
    <p:sldId id="2086" r:id="rId10"/>
    <p:sldId id="2145" r:id="rId11"/>
    <p:sldId id="2089" r:id="rId12"/>
    <p:sldId id="2088" r:id="rId13"/>
    <p:sldId id="2146" r:id="rId14"/>
    <p:sldId id="2125" r:id="rId15"/>
    <p:sldId id="2144" r:id="rId16"/>
    <p:sldId id="2095" r:id="rId17"/>
    <p:sldId id="2110" r:id="rId18"/>
    <p:sldId id="2147" r:id="rId19"/>
    <p:sldId id="2084" r:id="rId20"/>
    <p:sldId id="2109" r:id="rId21"/>
    <p:sldId id="2155" r:id="rId22"/>
    <p:sldId id="2141" r:id="rId23"/>
    <p:sldId id="2142" r:id="rId24"/>
    <p:sldId id="2148" r:id="rId25"/>
    <p:sldId id="2090" r:id="rId26"/>
    <p:sldId id="2091" r:id="rId27"/>
    <p:sldId id="2149" r:id="rId28"/>
    <p:sldId id="2124" r:id="rId29"/>
    <p:sldId id="2113" r:id="rId30"/>
    <p:sldId id="2127" r:id="rId31"/>
    <p:sldId id="2128" r:id="rId32"/>
    <p:sldId id="2092" r:id="rId33"/>
    <p:sldId id="2156" r:id="rId34"/>
    <p:sldId id="2126" r:id="rId35"/>
    <p:sldId id="2102" r:id="rId36"/>
    <p:sldId id="2129" r:id="rId37"/>
    <p:sldId id="2130" r:id="rId38"/>
    <p:sldId id="2093" r:id="rId39"/>
    <p:sldId id="2150" r:id="rId40"/>
    <p:sldId id="2157" r:id="rId41"/>
    <p:sldId id="2098" r:id="rId42"/>
    <p:sldId id="2104" r:id="rId43"/>
    <p:sldId id="2152" r:id="rId44"/>
    <p:sldId id="2151" r:id="rId45"/>
    <p:sldId id="2153" r:id="rId46"/>
    <p:sldId id="2132" r:id="rId47"/>
    <p:sldId id="2154" r:id="rId48"/>
    <p:sldId id="2123" r:id="rId49"/>
    <p:sldId id="2082" r:id="rId50"/>
    <p:sldId id="2139" r:id="rId51"/>
    <p:sldId id="2138" r:id="rId52"/>
    <p:sldId id="2143" r:id="rId5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A3E5"/>
    <a:srgbClr val="849BAA"/>
    <a:srgbClr val="DFC9EF"/>
    <a:srgbClr val="FFFF66"/>
    <a:srgbClr val="E88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1768A-0861-433E-8850-E6574F5EFF46}" v="1" dt="2025-10-24T16:48:07.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6" autoAdjust="0"/>
    <p:restoredTop sz="96293" autoAdjust="0"/>
  </p:normalViewPr>
  <p:slideViewPr>
    <p:cSldViewPr snapToGrid="0">
      <p:cViewPr varScale="1">
        <p:scale>
          <a:sx n="96" d="100"/>
          <a:sy n="96" d="100"/>
        </p:scale>
        <p:origin x="109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Peterson" userId="f7db407f-204f-45df-b879-31dfe1434a51" providerId="ADAL" clId="{1CDB0469-A65D-4EBB-91F1-537C7FB46BB0}"/>
    <pc:docChg chg="addSld modSld">
      <pc:chgData name="Erin Peterson" userId="f7db407f-204f-45df-b879-31dfe1434a51" providerId="ADAL" clId="{1CDB0469-A65D-4EBB-91F1-537C7FB46BB0}" dt="2025-10-24T16:48:46.053" v="20" actId="20577"/>
      <pc:docMkLst>
        <pc:docMk/>
      </pc:docMkLst>
      <pc:sldChg chg="modSp add mod">
        <pc:chgData name="Erin Peterson" userId="f7db407f-204f-45df-b879-31dfe1434a51" providerId="ADAL" clId="{1CDB0469-A65D-4EBB-91F1-537C7FB46BB0}" dt="2025-10-24T16:48:46.053" v="20" actId="20577"/>
        <pc:sldMkLst>
          <pc:docMk/>
          <pc:sldMk cId="1917002916" sldId="294"/>
        </pc:sldMkLst>
        <pc:spChg chg="mod">
          <ac:chgData name="Erin Peterson" userId="f7db407f-204f-45df-b879-31dfe1434a51" providerId="ADAL" clId="{1CDB0469-A65D-4EBB-91F1-537C7FB46BB0}" dt="2025-10-24T16:48:46.053" v="20" actId="20577"/>
          <ac:spMkLst>
            <pc:docMk/>
            <pc:sldMk cId="1917002916" sldId="294"/>
            <ac:spMk id="2" creationId="{33CE1731-DF73-F13D-7DE0-8E7DBBC8025D}"/>
          </ac:spMkLst>
        </pc:spChg>
        <pc:spChg chg="mod">
          <ac:chgData name="Erin Peterson" userId="f7db407f-204f-45df-b879-31dfe1434a51" providerId="ADAL" clId="{1CDB0469-A65D-4EBB-91F1-537C7FB46BB0}" dt="2025-10-24T16:48:17.098" v="1"/>
          <ac:spMkLst>
            <pc:docMk/>
            <pc:sldMk cId="1917002916" sldId="294"/>
            <ac:spMk id="5" creationId="{C3B109B3-35BF-CC49-8961-A8E00F6581D8}"/>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image" Target="../media/image28.jpg"/><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3.jpeg"/><Relationship Id="rId1" Type="http://schemas.openxmlformats.org/officeDocument/2006/relationships/image" Target="../media/image28.jpg"/><Relationship Id="rId6" Type="http://schemas.openxmlformats.org/officeDocument/2006/relationships/image" Target="../media/image29.jpg"/><Relationship Id="rId5" Type="http://schemas.openxmlformats.org/officeDocument/2006/relationships/image" Target="../media/image32.jpg"/><Relationship Id="rId4"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B4E01-1A34-432E-B164-C1DF3186D1E9}"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29C2ACA4-FB56-4EA8-AAB9-84A3D7780946}">
      <dgm:prSet/>
      <dgm:spPr/>
      <dgm:t>
        <a:bodyPr/>
        <a:lstStyle/>
        <a:p>
          <a:pPr>
            <a:lnSpc>
              <a:spcPct val="100000"/>
            </a:lnSpc>
          </a:pPr>
          <a:r>
            <a:rPr lang="en-US" dirty="0">
              <a:solidFill>
                <a:schemeClr val="tx1">
                  <a:lumMod val="50000"/>
                </a:schemeClr>
              </a:solidFill>
            </a:rPr>
            <a:t>We use mathematical and statistical methods </a:t>
          </a:r>
        </a:p>
      </dgm:t>
    </dgm:pt>
    <dgm:pt modelId="{1D2A66D2-F8AB-4F80-B847-8384802139D7}" type="parTrans" cxnId="{D00D4B48-AC50-437C-B99D-F553F816F6B5}">
      <dgm:prSet/>
      <dgm:spPr/>
      <dgm:t>
        <a:bodyPr/>
        <a:lstStyle/>
        <a:p>
          <a:endParaRPr lang="en-US"/>
        </a:p>
      </dgm:t>
    </dgm:pt>
    <dgm:pt modelId="{90EA6815-15FF-4F2B-8A6D-40361968A6AF}" type="sibTrans" cxnId="{D00D4B48-AC50-437C-B99D-F553F816F6B5}">
      <dgm:prSet/>
      <dgm:spPr/>
      <dgm:t>
        <a:bodyPr/>
        <a:lstStyle/>
        <a:p>
          <a:endParaRPr lang="en-US"/>
        </a:p>
      </dgm:t>
    </dgm:pt>
    <dgm:pt modelId="{0C40FA44-48AA-41FD-AF9D-78F537A6D6E6}">
      <dgm:prSet/>
      <dgm:spPr/>
      <dgm:t>
        <a:bodyPr/>
        <a:lstStyle/>
        <a:p>
          <a:pPr>
            <a:lnSpc>
              <a:spcPct val="100000"/>
            </a:lnSpc>
          </a:pPr>
          <a:r>
            <a:rPr lang="en-US" dirty="0">
              <a:solidFill>
                <a:schemeClr val="tx1">
                  <a:lumMod val="50000"/>
                </a:schemeClr>
              </a:solidFill>
            </a:rPr>
            <a:t>to answer all of those questions (and more) </a:t>
          </a:r>
        </a:p>
      </dgm:t>
    </dgm:pt>
    <dgm:pt modelId="{A445577E-E8DB-48C7-8C57-AE20BB9AB730}" type="parTrans" cxnId="{976CC649-9B18-4B87-A31E-5E84CC40350D}">
      <dgm:prSet/>
      <dgm:spPr/>
      <dgm:t>
        <a:bodyPr/>
        <a:lstStyle/>
        <a:p>
          <a:endParaRPr lang="en-US"/>
        </a:p>
      </dgm:t>
    </dgm:pt>
    <dgm:pt modelId="{7C68ED58-85F9-4D42-AC83-4CA24F30837C}" type="sibTrans" cxnId="{976CC649-9B18-4B87-A31E-5E84CC40350D}">
      <dgm:prSet/>
      <dgm:spPr/>
      <dgm:t>
        <a:bodyPr/>
        <a:lstStyle/>
        <a:p>
          <a:endParaRPr lang="en-US"/>
        </a:p>
      </dgm:t>
    </dgm:pt>
    <dgm:pt modelId="{B8C057C7-E188-4237-A52E-8D234F931B19}">
      <dgm:prSet/>
      <dgm:spPr/>
      <dgm:t>
        <a:bodyPr/>
        <a:lstStyle/>
        <a:p>
          <a:pPr>
            <a:lnSpc>
              <a:spcPct val="100000"/>
            </a:lnSpc>
          </a:pPr>
          <a:r>
            <a:rPr lang="en-US" dirty="0">
              <a:solidFill>
                <a:schemeClr val="tx1">
                  <a:lumMod val="50000"/>
                </a:schemeClr>
              </a:solidFill>
            </a:rPr>
            <a:t>to provide sound advice</a:t>
          </a:r>
        </a:p>
      </dgm:t>
    </dgm:pt>
    <dgm:pt modelId="{D05866ED-2333-491F-9D06-0C4FBC003ED2}" type="parTrans" cxnId="{37EBA66D-F130-4696-917C-B1639471301C}">
      <dgm:prSet/>
      <dgm:spPr/>
      <dgm:t>
        <a:bodyPr/>
        <a:lstStyle/>
        <a:p>
          <a:endParaRPr lang="en-US"/>
        </a:p>
      </dgm:t>
    </dgm:pt>
    <dgm:pt modelId="{679020F7-D5A0-4D5A-8BA6-659186EECFBB}" type="sibTrans" cxnId="{37EBA66D-F130-4696-917C-B1639471301C}">
      <dgm:prSet/>
      <dgm:spPr/>
      <dgm:t>
        <a:bodyPr/>
        <a:lstStyle/>
        <a:p>
          <a:endParaRPr lang="en-US"/>
        </a:p>
      </dgm:t>
    </dgm:pt>
    <dgm:pt modelId="{4C970496-F55F-4E82-8DB9-DA7AF26BA79E}">
      <dgm:prSet/>
      <dgm:spPr/>
      <dgm:t>
        <a:bodyPr/>
        <a:lstStyle/>
        <a:p>
          <a:pPr>
            <a:lnSpc>
              <a:spcPct val="100000"/>
            </a:lnSpc>
          </a:pPr>
          <a:r>
            <a:rPr lang="en-US" dirty="0">
              <a:solidFill>
                <a:schemeClr val="tx1">
                  <a:lumMod val="50000"/>
                </a:schemeClr>
              </a:solidFill>
            </a:rPr>
            <a:t>to underwriting, finance, and management teams.</a:t>
          </a:r>
        </a:p>
      </dgm:t>
    </dgm:pt>
    <dgm:pt modelId="{D4C5286C-3871-43B9-A0F1-7098686249F9}" type="parTrans" cxnId="{E31D0FA5-C331-4551-82D5-E82E7820FC2E}">
      <dgm:prSet/>
      <dgm:spPr/>
      <dgm:t>
        <a:bodyPr/>
        <a:lstStyle/>
        <a:p>
          <a:endParaRPr lang="en-US"/>
        </a:p>
      </dgm:t>
    </dgm:pt>
    <dgm:pt modelId="{FB11A22E-EEA1-44C3-BE7D-13C2DFE8877B}" type="sibTrans" cxnId="{E31D0FA5-C331-4551-82D5-E82E7820FC2E}">
      <dgm:prSet/>
      <dgm:spPr/>
      <dgm:t>
        <a:bodyPr/>
        <a:lstStyle/>
        <a:p>
          <a:endParaRPr lang="en-US"/>
        </a:p>
      </dgm:t>
    </dgm:pt>
    <dgm:pt modelId="{27DD5D6F-20AB-405A-89DA-DA979CC7CA0C}" type="pres">
      <dgm:prSet presAssocID="{034B4E01-1A34-432E-B164-C1DF3186D1E9}" presName="root" presStyleCnt="0">
        <dgm:presLayoutVars>
          <dgm:dir/>
          <dgm:resizeHandles val="exact"/>
        </dgm:presLayoutVars>
      </dgm:prSet>
      <dgm:spPr/>
    </dgm:pt>
    <dgm:pt modelId="{CF817F89-6B8C-4EEE-B42A-017A2055427B}" type="pres">
      <dgm:prSet presAssocID="{29C2ACA4-FB56-4EA8-AAB9-84A3D7780946}" presName="compNode" presStyleCnt="0"/>
      <dgm:spPr/>
    </dgm:pt>
    <dgm:pt modelId="{D4248730-7871-49B5-84E0-6B3926A8FCB5}" type="pres">
      <dgm:prSet presAssocID="{29C2ACA4-FB56-4EA8-AAB9-84A3D7780946}" presName="bgRect" presStyleLbl="bgShp" presStyleIdx="0" presStyleCnt="4"/>
      <dgm:spPr>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dgm:spPr>
    </dgm:pt>
    <dgm:pt modelId="{7AF319BA-AF0C-4D17-9949-D1DABBECEF6B}" type="pres">
      <dgm:prSet presAssocID="{29C2ACA4-FB56-4EA8-AAB9-84A3D778094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chart"/>
        </a:ext>
      </dgm:extLst>
    </dgm:pt>
    <dgm:pt modelId="{FAFE5800-0C7E-4CAB-9076-802705889FCC}" type="pres">
      <dgm:prSet presAssocID="{29C2ACA4-FB56-4EA8-AAB9-84A3D7780946}" presName="spaceRect" presStyleCnt="0"/>
      <dgm:spPr/>
    </dgm:pt>
    <dgm:pt modelId="{4AF684E0-E944-4F66-B23B-E7AD4D74D318}" type="pres">
      <dgm:prSet presAssocID="{29C2ACA4-FB56-4EA8-AAB9-84A3D7780946}" presName="parTx" presStyleLbl="revTx" presStyleIdx="0" presStyleCnt="4">
        <dgm:presLayoutVars>
          <dgm:chMax val="0"/>
          <dgm:chPref val="0"/>
        </dgm:presLayoutVars>
      </dgm:prSet>
      <dgm:spPr/>
    </dgm:pt>
    <dgm:pt modelId="{27CEF6AF-1552-4969-8872-14C11198F844}" type="pres">
      <dgm:prSet presAssocID="{90EA6815-15FF-4F2B-8A6D-40361968A6AF}" presName="sibTrans" presStyleCnt="0"/>
      <dgm:spPr/>
    </dgm:pt>
    <dgm:pt modelId="{39619657-0E99-411A-9A5D-F212FFD6A5C3}" type="pres">
      <dgm:prSet presAssocID="{0C40FA44-48AA-41FD-AF9D-78F537A6D6E6}" presName="compNode" presStyleCnt="0"/>
      <dgm:spPr/>
    </dgm:pt>
    <dgm:pt modelId="{38862C7F-952A-4772-9D48-BC7541DD66C0}" type="pres">
      <dgm:prSet presAssocID="{0C40FA44-48AA-41FD-AF9D-78F537A6D6E6}" presName="bgRect" presStyleLbl="bgShp" presStyleIdx="1" presStyleCnt="4"/>
      <dgm:spPr>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dgm:spPr>
    </dgm:pt>
    <dgm:pt modelId="{F3CB87EB-EEF4-4280-9BC9-38CC38F5FDBE}" type="pres">
      <dgm:prSet presAssocID="{0C40FA44-48AA-41FD-AF9D-78F537A6D6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 mark"/>
        </a:ext>
      </dgm:extLst>
    </dgm:pt>
    <dgm:pt modelId="{D73D05F9-5DBA-4F35-8EA2-30A2954BC505}" type="pres">
      <dgm:prSet presAssocID="{0C40FA44-48AA-41FD-AF9D-78F537A6D6E6}" presName="spaceRect" presStyleCnt="0"/>
      <dgm:spPr/>
    </dgm:pt>
    <dgm:pt modelId="{6DFED626-097D-4AD0-8B28-995158CC92D9}" type="pres">
      <dgm:prSet presAssocID="{0C40FA44-48AA-41FD-AF9D-78F537A6D6E6}" presName="parTx" presStyleLbl="revTx" presStyleIdx="1" presStyleCnt="4">
        <dgm:presLayoutVars>
          <dgm:chMax val="0"/>
          <dgm:chPref val="0"/>
        </dgm:presLayoutVars>
      </dgm:prSet>
      <dgm:spPr/>
    </dgm:pt>
    <dgm:pt modelId="{951A630E-E3F2-493C-A3A3-57496CF37427}" type="pres">
      <dgm:prSet presAssocID="{7C68ED58-85F9-4D42-AC83-4CA24F30837C}" presName="sibTrans" presStyleCnt="0"/>
      <dgm:spPr/>
    </dgm:pt>
    <dgm:pt modelId="{5BB36542-3414-4159-8B1C-A24FC09AFA27}" type="pres">
      <dgm:prSet presAssocID="{B8C057C7-E188-4237-A52E-8D234F931B19}" presName="compNode" presStyleCnt="0"/>
      <dgm:spPr/>
    </dgm:pt>
    <dgm:pt modelId="{4E8B276C-7CF7-4517-84D1-1900FCD87B8A}" type="pres">
      <dgm:prSet presAssocID="{B8C057C7-E188-4237-A52E-8D234F931B19}" presName="bgRect" presStyleLbl="bgShp" presStyleIdx="2" presStyleCnt="4"/>
      <dgm:spPr>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dgm:spPr>
    </dgm:pt>
    <dgm:pt modelId="{11A6A909-EF01-488A-8CB8-A296E411BDF6}" type="pres">
      <dgm:prSet presAssocID="{B8C057C7-E188-4237-A52E-8D234F931B19}"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ipboard with solid fill"/>
        </a:ext>
      </dgm:extLst>
    </dgm:pt>
    <dgm:pt modelId="{EDB3AB87-8637-4FBE-9375-6B4071D31CD4}" type="pres">
      <dgm:prSet presAssocID="{B8C057C7-E188-4237-A52E-8D234F931B19}" presName="spaceRect" presStyleCnt="0"/>
      <dgm:spPr/>
    </dgm:pt>
    <dgm:pt modelId="{E78F41D5-7E1C-4920-AC42-00BF8189266D}" type="pres">
      <dgm:prSet presAssocID="{B8C057C7-E188-4237-A52E-8D234F931B19}" presName="parTx" presStyleLbl="revTx" presStyleIdx="2" presStyleCnt="4">
        <dgm:presLayoutVars>
          <dgm:chMax val="0"/>
          <dgm:chPref val="0"/>
        </dgm:presLayoutVars>
      </dgm:prSet>
      <dgm:spPr/>
    </dgm:pt>
    <dgm:pt modelId="{5BDAD066-A954-4F43-8569-F40C5DF2F546}" type="pres">
      <dgm:prSet presAssocID="{679020F7-D5A0-4D5A-8BA6-659186EECFBB}" presName="sibTrans" presStyleCnt="0"/>
      <dgm:spPr/>
    </dgm:pt>
    <dgm:pt modelId="{8D210DA1-F12F-4E81-92A5-F3A602EC59AD}" type="pres">
      <dgm:prSet presAssocID="{4C970496-F55F-4E82-8DB9-DA7AF26BA79E}" presName="compNode" presStyleCnt="0"/>
      <dgm:spPr/>
    </dgm:pt>
    <dgm:pt modelId="{E0ED9DAE-6C53-4702-81FD-4BBEC3DB7C02}" type="pres">
      <dgm:prSet presAssocID="{4C970496-F55F-4E82-8DB9-DA7AF26BA79E}" presName="bgRect" presStyleLbl="bgShp" presStyleIdx="3" presStyleCnt="4"/>
      <dgm:spPr>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dgm:spPr>
    </dgm:pt>
    <dgm:pt modelId="{DBDE0D1F-4C4D-4C0A-A74D-F22210E9E472}" type="pres">
      <dgm:prSet presAssocID="{4C970496-F55F-4E82-8DB9-DA7AF26BA7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99A3806D-3409-4966-8AEB-2A5A00AD0FEB}" type="pres">
      <dgm:prSet presAssocID="{4C970496-F55F-4E82-8DB9-DA7AF26BA79E}" presName="spaceRect" presStyleCnt="0"/>
      <dgm:spPr/>
    </dgm:pt>
    <dgm:pt modelId="{1A083DF4-6632-40BC-9256-F138FCBB5C7A}" type="pres">
      <dgm:prSet presAssocID="{4C970496-F55F-4E82-8DB9-DA7AF26BA79E}" presName="parTx" presStyleLbl="revTx" presStyleIdx="3" presStyleCnt="4">
        <dgm:presLayoutVars>
          <dgm:chMax val="0"/>
          <dgm:chPref val="0"/>
        </dgm:presLayoutVars>
      </dgm:prSet>
      <dgm:spPr/>
    </dgm:pt>
  </dgm:ptLst>
  <dgm:cxnLst>
    <dgm:cxn modelId="{F3EE8413-70D8-4B0C-97A2-DDCF965641E2}" type="presOf" srcId="{034B4E01-1A34-432E-B164-C1DF3186D1E9}" destId="{27DD5D6F-20AB-405A-89DA-DA979CC7CA0C}" srcOrd="0" destOrd="0" presId="urn:microsoft.com/office/officeart/2018/2/layout/IconVerticalSolidList"/>
    <dgm:cxn modelId="{E702E32B-502E-482D-866F-0B9A0263D68A}" type="presOf" srcId="{0C40FA44-48AA-41FD-AF9D-78F537A6D6E6}" destId="{6DFED626-097D-4AD0-8B28-995158CC92D9}" srcOrd="0" destOrd="0" presId="urn:microsoft.com/office/officeart/2018/2/layout/IconVerticalSolidList"/>
    <dgm:cxn modelId="{DA7CE75C-FF46-45DD-8FE7-313F20C9BC09}" type="presOf" srcId="{B8C057C7-E188-4237-A52E-8D234F931B19}" destId="{E78F41D5-7E1C-4920-AC42-00BF8189266D}" srcOrd="0" destOrd="0" presId="urn:microsoft.com/office/officeart/2018/2/layout/IconVerticalSolidList"/>
    <dgm:cxn modelId="{D00D4B48-AC50-437C-B99D-F553F816F6B5}" srcId="{034B4E01-1A34-432E-B164-C1DF3186D1E9}" destId="{29C2ACA4-FB56-4EA8-AAB9-84A3D7780946}" srcOrd="0" destOrd="0" parTransId="{1D2A66D2-F8AB-4F80-B847-8384802139D7}" sibTransId="{90EA6815-15FF-4F2B-8A6D-40361968A6AF}"/>
    <dgm:cxn modelId="{976CC649-9B18-4B87-A31E-5E84CC40350D}" srcId="{034B4E01-1A34-432E-B164-C1DF3186D1E9}" destId="{0C40FA44-48AA-41FD-AF9D-78F537A6D6E6}" srcOrd="1" destOrd="0" parTransId="{A445577E-E8DB-48C7-8C57-AE20BB9AB730}" sibTransId="{7C68ED58-85F9-4D42-AC83-4CA24F30837C}"/>
    <dgm:cxn modelId="{37EBA66D-F130-4696-917C-B1639471301C}" srcId="{034B4E01-1A34-432E-B164-C1DF3186D1E9}" destId="{B8C057C7-E188-4237-A52E-8D234F931B19}" srcOrd="2" destOrd="0" parTransId="{D05866ED-2333-491F-9D06-0C4FBC003ED2}" sibTransId="{679020F7-D5A0-4D5A-8BA6-659186EECFBB}"/>
    <dgm:cxn modelId="{4FFFE0A0-3113-4271-88E2-845E6FACA6C8}" type="presOf" srcId="{29C2ACA4-FB56-4EA8-AAB9-84A3D7780946}" destId="{4AF684E0-E944-4F66-B23B-E7AD4D74D318}" srcOrd="0" destOrd="0" presId="urn:microsoft.com/office/officeart/2018/2/layout/IconVerticalSolidList"/>
    <dgm:cxn modelId="{E31D0FA5-C331-4551-82D5-E82E7820FC2E}" srcId="{034B4E01-1A34-432E-B164-C1DF3186D1E9}" destId="{4C970496-F55F-4E82-8DB9-DA7AF26BA79E}" srcOrd="3" destOrd="0" parTransId="{D4C5286C-3871-43B9-A0F1-7098686249F9}" sibTransId="{FB11A22E-EEA1-44C3-BE7D-13C2DFE8877B}"/>
    <dgm:cxn modelId="{A4E417BB-3FEB-4BCB-9315-3411371B51EB}" type="presOf" srcId="{4C970496-F55F-4E82-8DB9-DA7AF26BA79E}" destId="{1A083DF4-6632-40BC-9256-F138FCBB5C7A}" srcOrd="0" destOrd="0" presId="urn:microsoft.com/office/officeart/2018/2/layout/IconVerticalSolidList"/>
    <dgm:cxn modelId="{91DE695E-476D-4585-9C06-7C7C6CCFD72B}" type="presParOf" srcId="{27DD5D6F-20AB-405A-89DA-DA979CC7CA0C}" destId="{CF817F89-6B8C-4EEE-B42A-017A2055427B}" srcOrd="0" destOrd="0" presId="urn:microsoft.com/office/officeart/2018/2/layout/IconVerticalSolidList"/>
    <dgm:cxn modelId="{B696DCAA-F808-4B4A-A6EF-69C36CD6265A}" type="presParOf" srcId="{CF817F89-6B8C-4EEE-B42A-017A2055427B}" destId="{D4248730-7871-49B5-84E0-6B3926A8FCB5}" srcOrd="0" destOrd="0" presId="urn:microsoft.com/office/officeart/2018/2/layout/IconVerticalSolidList"/>
    <dgm:cxn modelId="{AA86B0C1-A6C5-4826-8ED1-366A0E0FD9A6}" type="presParOf" srcId="{CF817F89-6B8C-4EEE-B42A-017A2055427B}" destId="{7AF319BA-AF0C-4D17-9949-D1DABBECEF6B}" srcOrd="1" destOrd="0" presId="urn:microsoft.com/office/officeart/2018/2/layout/IconVerticalSolidList"/>
    <dgm:cxn modelId="{1DE4E957-8C33-420C-A815-F04F1EADB267}" type="presParOf" srcId="{CF817F89-6B8C-4EEE-B42A-017A2055427B}" destId="{FAFE5800-0C7E-4CAB-9076-802705889FCC}" srcOrd="2" destOrd="0" presId="urn:microsoft.com/office/officeart/2018/2/layout/IconVerticalSolidList"/>
    <dgm:cxn modelId="{CD4F6997-DF9C-44ED-9B64-2204682BC4B9}" type="presParOf" srcId="{CF817F89-6B8C-4EEE-B42A-017A2055427B}" destId="{4AF684E0-E944-4F66-B23B-E7AD4D74D318}" srcOrd="3" destOrd="0" presId="urn:microsoft.com/office/officeart/2018/2/layout/IconVerticalSolidList"/>
    <dgm:cxn modelId="{BF7A7F53-850F-4FBE-A433-63CEF2AFB0DC}" type="presParOf" srcId="{27DD5D6F-20AB-405A-89DA-DA979CC7CA0C}" destId="{27CEF6AF-1552-4969-8872-14C11198F844}" srcOrd="1" destOrd="0" presId="urn:microsoft.com/office/officeart/2018/2/layout/IconVerticalSolidList"/>
    <dgm:cxn modelId="{4709ED4D-3617-4F33-8AFA-A570BCAD1D4A}" type="presParOf" srcId="{27DD5D6F-20AB-405A-89DA-DA979CC7CA0C}" destId="{39619657-0E99-411A-9A5D-F212FFD6A5C3}" srcOrd="2" destOrd="0" presId="urn:microsoft.com/office/officeart/2018/2/layout/IconVerticalSolidList"/>
    <dgm:cxn modelId="{055C10DD-8039-426A-8C96-31EE2AD7D51A}" type="presParOf" srcId="{39619657-0E99-411A-9A5D-F212FFD6A5C3}" destId="{38862C7F-952A-4772-9D48-BC7541DD66C0}" srcOrd="0" destOrd="0" presId="urn:microsoft.com/office/officeart/2018/2/layout/IconVerticalSolidList"/>
    <dgm:cxn modelId="{6F77E742-8B19-4145-8AEA-2FE45D357AD6}" type="presParOf" srcId="{39619657-0E99-411A-9A5D-F212FFD6A5C3}" destId="{F3CB87EB-EEF4-4280-9BC9-38CC38F5FDBE}" srcOrd="1" destOrd="0" presId="urn:microsoft.com/office/officeart/2018/2/layout/IconVerticalSolidList"/>
    <dgm:cxn modelId="{A6CEB754-FFD3-4EDD-A713-95E5C88AD86C}" type="presParOf" srcId="{39619657-0E99-411A-9A5D-F212FFD6A5C3}" destId="{D73D05F9-5DBA-4F35-8EA2-30A2954BC505}" srcOrd="2" destOrd="0" presId="urn:microsoft.com/office/officeart/2018/2/layout/IconVerticalSolidList"/>
    <dgm:cxn modelId="{D8B12708-93AB-4CBC-9AB4-156DA43E241E}" type="presParOf" srcId="{39619657-0E99-411A-9A5D-F212FFD6A5C3}" destId="{6DFED626-097D-4AD0-8B28-995158CC92D9}" srcOrd="3" destOrd="0" presId="urn:microsoft.com/office/officeart/2018/2/layout/IconVerticalSolidList"/>
    <dgm:cxn modelId="{938DAF63-DBCA-41FD-843C-1C626F7C055A}" type="presParOf" srcId="{27DD5D6F-20AB-405A-89DA-DA979CC7CA0C}" destId="{951A630E-E3F2-493C-A3A3-57496CF37427}" srcOrd="3" destOrd="0" presId="urn:microsoft.com/office/officeart/2018/2/layout/IconVerticalSolidList"/>
    <dgm:cxn modelId="{DF0B2FD4-DD7B-4B14-9C95-30755FA99A64}" type="presParOf" srcId="{27DD5D6F-20AB-405A-89DA-DA979CC7CA0C}" destId="{5BB36542-3414-4159-8B1C-A24FC09AFA27}" srcOrd="4" destOrd="0" presId="urn:microsoft.com/office/officeart/2018/2/layout/IconVerticalSolidList"/>
    <dgm:cxn modelId="{BBDD280C-C2B1-4271-8FEC-3151A2155CC5}" type="presParOf" srcId="{5BB36542-3414-4159-8B1C-A24FC09AFA27}" destId="{4E8B276C-7CF7-4517-84D1-1900FCD87B8A}" srcOrd="0" destOrd="0" presId="urn:microsoft.com/office/officeart/2018/2/layout/IconVerticalSolidList"/>
    <dgm:cxn modelId="{D1B8C5D1-FFA9-4DAF-9C3F-BDC4E9820849}" type="presParOf" srcId="{5BB36542-3414-4159-8B1C-A24FC09AFA27}" destId="{11A6A909-EF01-488A-8CB8-A296E411BDF6}" srcOrd="1" destOrd="0" presId="urn:microsoft.com/office/officeart/2018/2/layout/IconVerticalSolidList"/>
    <dgm:cxn modelId="{1A051362-A625-4529-B30B-9B9C581DF748}" type="presParOf" srcId="{5BB36542-3414-4159-8B1C-A24FC09AFA27}" destId="{EDB3AB87-8637-4FBE-9375-6B4071D31CD4}" srcOrd="2" destOrd="0" presId="urn:microsoft.com/office/officeart/2018/2/layout/IconVerticalSolidList"/>
    <dgm:cxn modelId="{BB4A4FF5-1C8E-4176-882B-249A6D169E11}" type="presParOf" srcId="{5BB36542-3414-4159-8B1C-A24FC09AFA27}" destId="{E78F41D5-7E1C-4920-AC42-00BF8189266D}" srcOrd="3" destOrd="0" presId="urn:microsoft.com/office/officeart/2018/2/layout/IconVerticalSolidList"/>
    <dgm:cxn modelId="{7631902E-D5BC-4008-9874-60EB11D74FE9}" type="presParOf" srcId="{27DD5D6F-20AB-405A-89DA-DA979CC7CA0C}" destId="{5BDAD066-A954-4F43-8569-F40C5DF2F546}" srcOrd="5" destOrd="0" presId="urn:microsoft.com/office/officeart/2018/2/layout/IconVerticalSolidList"/>
    <dgm:cxn modelId="{B92EF37E-30AA-4F0D-BE97-FE2D5EA9E82F}" type="presParOf" srcId="{27DD5D6F-20AB-405A-89DA-DA979CC7CA0C}" destId="{8D210DA1-F12F-4E81-92A5-F3A602EC59AD}" srcOrd="6" destOrd="0" presId="urn:microsoft.com/office/officeart/2018/2/layout/IconVerticalSolidList"/>
    <dgm:cxn modelId="{EF8F40D3-B649-4819-AD6C-AD382D076559}" type="presParOf" srcId="{8D210DA1-F12F-4E81-92A5-F3A602EC59AD}" destId="{E0ED9DAE-6C53-4702-81FD-4BBEC3DB7C02}" srcOrd="0" destOrd="0" presId="urn:microsoft.com/office/officeart/2018/2/layout/IconVerticalSolidList"/>
    <dgm:cxn modelId="{73F91CA9-A1FF-476F-AC7D-B8C4056F8E6B}" type="presParOf" srcId="{8D210DA1-F12F-4E81-92A5-F3A602EC59AD}" destId="{DBDE0D1F-4C4D-4C0A-A74D-F22210E9E472}" srcOrd="1" destOrd="0" presId="urn:microsoft.com/office/officeart/2018/2/layout/IconVerticalSolidList"/>
    <dgm:cxn modelId="{AD45A28D-A363-445C-9A2E-1F30A97E404C}" type="presParOf" srcId="{8D210DA1-F12F-4E81-92A5-F3A602EC59AD}" destId="{99A3806D-3409-4966-8AEB-2A5A00AD0FEB}" srcOrd="2" destOrd="0" presId="urn:microsoft.com/office/officeart/2018/2/layout/IconVerticalSolidList"/>
    <dgm:cxn modelId="{14831C02-4D8A-4BB2-88D8-D66D8A85A14A}" type="presParOf" srcId="{8D210DA1-F12F-4E81-92A5-F3A602EC59AD}" destId="{1A083DF4-6632-40BC-9256-F138FCBB5C7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C9BF0A1-1C06-4AF6-B6CA-488798F21283}" type="doc">
      <dgm:prSet loTypeId="urn:microsoft.com/office/officeart/2008/layout/HexagonCluster" loCatId="relationship" qsTypeId="urn:microsoft.com/office/officeart/2005/8/quickstyle/3d1" qsCatId="3D" csTypeId="urn:microsoft.com/office/officeart/2005/8/colors/accent0_3" csCatId="mainScheme" phldr="1"/>
      <dgm:spPr/>
      <dgm:t>
        <a:bodyPr/>
        <a:lstStyle/>
        <a:p>
          <a:endParaRPr lang="en-US"/>
        </a:p>
      </dgm:t>
    </dgm:pt>
    <dgm:pt modelId="{F4535A01-C796-484E-8488-89DDC8AF368B}">
      <dgm:prSet phldrT="[Text]" phldr="0"/>
      <dgm:spPr/>
      <dgm:t>
        <a:bodyPr/>
        <a:lstStyle/>
        <a:p>
          <a:r>
            <a:rPr lang="en-US" b="1" dirty="0"/>
            <a:t>Actuaries</a:t>
          </a:r>
        </a:p>
      </dgm:t>
    </dgm:pt>
    <dgm:pt modelId="{AE755AF2-C4F3-4803-B188-65E5229811D8}" type="parTrans" cxnId="{ACE1A23A-E7F5-4E74-A589-53BC9C1F907D}">
      <dgm:prSet/>
      <dgm:spPr/>
      <dgm:t>
        <a:bodyPr/>
        <a:lstStyle/>
        <a:p>
          <a:endParaRPr lang="en-US"/>
        </a:p>
      </dgm:t>
    </dgm:pt>
    <dgm:pt modelId="{B3E624A2-5E87-4720-B8F6-905503C61F01}" type="sibTrans" cxnId="{ACE1A23A-E7F5-4E74-A589-53BC9C1F907D}">
      <dgm:prSet/>
      <dgm:spPr>
        <a:blipFill>
          <a:blip xmlns:r="http://schemas.openxmlformats.org/officeDocument/2006/relationships" r:embed="rId1"/>
          <a:srcRect/>
          <a:stretch>
            <a:fillRect l="-14000" r="-14000"/>
          </a:stretch>
        </a:blipFill>
      </dgm:spPr>
      <dgm:t>
        <a:bodyPr/>
        <a:lstStyle/>
        <a:p>
          <a:endParaRPr lang="en-US"/>
        </a:p>
      </dgm:t>
      <dgm:extLst>
        <a:ext uri="{E40237B7-FDA0-4F09-8148-C483321AD2D9}">
          <dgm14:cNvPr xmlns:dgm14="http://schemas.microsoft.com/office/drawing/2010/diagram" id="0" name="" descr="Abstract line art skyscrapers"/>
        </a:ext>
      </dgm:extLst>
    </dgm:pt>
    <dgm:pt modelId="{BA4A6FF7-3292-4786-AFF7-DF1503824119}">
      <dgm:prSet phldrT="[Text]" phldr="0"/>
      <dgm:spPr/>
      <dgm:t>
        <a:bodyPr/>
        <a:lstStyle/>
        <a:p>
          <a:r>
            <a:rPr lang="en-US" dirty="0">
              <a:latin typeface="Franklin Gothic Demi" panose="020B0703020102020204" pitchFamily="34" charset="0"/>
            </a:rPr>
            <a:t>Loss Control</a:t>
          </a:r>
        </a:p>
        <a:p>
          <a:r>
            <a:rPr lang="en-US" dirty="0">
              <a:latin typeface="Franklin Gothic Demi" panose="020B0703020102020204" pitchFamily="34" charset="0"/>
            </a:rPr>
            <a:t> Staff</a:t>
          </a:r>
        </a:p>
      </dgm:t>
    </dgm:pt>
    <dgm:pt modelId="{16FFBFE2-8B71-43DD-AC29-994D86A63DC5}" type="parTrans" cxnId="{87E659B1-4B9C-42F8-8106-D27511DBE660}">
      <dgm:prSet/>
      <dgm:spPr/>
      <dgm:t>
        <a:bodyPr/>
        <a:lstStyle/>
        <a:p>
          <a:endParaRPr lang="en-US"/>
        </a:p>
      </dgm:t>
    </dgm:pt>
    <dgm:pt modelId="{0F318249-886D-4B6E-90E5-E52A718D3A1E}" type="sibTrans" cxnId="{87E659B1-4B9C-42F8-8106-D27511DBE660}">
      <dgm:prSet/>
      <dgm:spPr>
        <a:blipFill>
          <a:blip xmlns:r="http://schemas.openxmlformats.org/officeDocument/2006/relationships" r:embed="rId2"/>
          <a:srcRect/>
          <a:stretch>
            <a:fillRect l="-14000" r="-14000"/>
          </a:stretch>
        </a:blipFill>
      </dgm:spPr>
      <dgm:t>
        <a:bodyPr/>
        <a:lstStyle/>
        <a:p>
          <a:endParaRPr lang="en-US"/>
        </a:p>
      </dgm:t>
      <dgm:extLst>
        <a:ext uri="{E40237B7-FDA0-4F09-8148-C483321AD2D9}">
          <dgm14:cNvPr xmlns:dgm14="http://schemas.microsoft.com/office/drawing/2010/diagram" id="0" name="" descr="Angled shot of pen on a graph"/>
        </a:ext>
      </dgm:extLst>
    </dgm:pt>
    <dgm:pt modelId="{B697912E-FB1F-4C26-B8E4-45FF6CFA6538}">
      <dgm:prSet custT="1"/>
      <dgm:spPr/>
      <dgm:t>
        <a:bodyPr/>
        <a:lstStyle/>
        <a:p>
          <a:r>
            <a:rPr lang="en-US" sz="1400" b="1" dirty="0"/>
            <a:t>Claims</a:t>
          </a:r>
        </a:p>
        <a:p>
          <a:r>
            <a:rPr lang="en-US" sz="1400" b="1" dirty="0"/>
            <a:t> </a:t>
          </a:r>
          <a:r>
            <a:rPr lang="en-US" sz="1600" b="1" dirty="0"/>
            <a:t>Department</a:t>
          </a:r>
          <a:endParaRPr lang="en-US" sz="1400" b="1" dirty="0"/>
        </a:p>
      </dgm:t>
    </dgm:pt>
    <dgm:pt modelId="{7F5773E8-A4C1-4E65-A452-258BE1B6CDE2}" type="parTrans" cxnId="{DA21F446-A6A8-4B4F-9046-838D6B5DFF5E}">
      <dgm:prSet/>
      <dgm:spPr/>
      <dgm:t>
        <a:bodyPr/>
        <a:lstStyle/>
        <a:p>
          <a:endParaRPr lang="en-US"/>
        </a:p>
      </dgm:t>
    </dgm:pt>
    <dgm:pt modelId="{6814F7C5-4956-44B0-9513-D6F4DC6AD994}" type="sibTrans" cxnId="{DA21F446-A6A8-4B4F-9046-838D6B5DFF5E}">
      <dgm:prSet/>
      <dgm:spPr>
        <a:blipFill>
          <a:blip xmlns:r="http://schemas.openxmlformats.org/officeDocument/2006/relationships" r:embed="rId3"/>
          <a:srcRect/>
          <a:stretch>
            <a:fillRect l="-5000" r="-5000"/>
          </a:stretch>
        </a:blipFill>
      </dgm:spPr>
      <dgm:t>
        <a:bodyPr/>
        <a:lstStyle/>
        <a:p>
          <a:endParaRPr lang="en-US"/>
        </a:p>
      </dgm:t>
      <dgm:extLst>
        <a:ext uri="{E40237B7-FDA0-4F09-8148-C483321AD2D9}">
          <dgm14:cNvPr xmlns:dgm14="http://schemas.microsoft.com/office/drawing/2010/diagram" id="0" name="" descr="Multi-colored dialogue boxes"/>
        </a:ext>
      </dgm:extLst>
    </dgm:pt>
    <dgm:pt modelId="{886CE77C-E48E-40F7-A485-A36E8A7D60CF}">
      <dgm:prSet/>
      <dgm:spPr/>
      <dgm:t>
        <a:bodyPr/>
        <a:lstStyle/>
        <a:p>
          <a:r>
            <a:rPr lang="en-US" b="1" dirty="0"/>
            <a:t>Finance </a:t>
          </a:r>
        </a:p>
        <a:p>
          <a:r>
            <a:rPr lang="en-US" b="1" dirty="0"/>
            <a:t>Team</a:t>
          </a:r>
        </a:p>
      </dgm:t>
    </dgm:pt>
    <dgm:pt modelId="{CD240995-9DBD-4DA1-B405-312F9C1D058F}" type="parTrans" cxnId="{DB8939C9-F523-4C78-936E-36FD606D6E9C}">
      <dgm:prSet/>
      <dgm:spPr/>
      <dgm:t>
        <a:bodyPr/>
        <a:lstStyle/>
        <a:p>
          <a:endParaRPr lang="en-US"/>
        </a:p>
      </dgm:t>
    </dgm:pt>
    <dgm:pt modelId="{BEB6F770-532C-4C3A-9042-520D255DEC9B}" type="sibTrans" cxnId="{DB8939C9-F523-4C78-936E-36FD606D6E9C}">
      <dgm:prSet/>
      <dgm:spPr>
        <a:blipFill>
          <a:blip xmlns:r="http://schemas.openxmlformats.org/officeDocument/2006/relationships" r:embed="rId4"/>
          <a:srcRect/>
          <a:stretch>
            <a:fillRect l="-14000" r="-14000"/>
          </a:stretch>
        </a:blipFill>
      </dgm:spPr>
      <dgm:t>
        <a:bodyPr/>
        <a:lstStyle/>
        <a:p>
          <a:endParaRPr lang="en-US"/>
        </a:p>
      </dgm:t>
      <dgm:extLst>
        <a:ext uri="{E40237B7-FDA0-4F09-8148-C483321AD2D9}">
          <dgm14:cNvPr xmlns:dgm14="http://schemas.microsoft.com/office/drawing/2010/diagram" id="0" name="" descr="Workspace table with tablet eyeglasses schedule calendar and cup"/>
        </a:ext>
      </dgm:extLst>
    </dgm:pt>
    <dgm:pt modelId="{F75CA8F0-A477-4762-83D9-B7522D429CC7}">
      <dgm:prSet/>
      <dgm:spPr/>
      <dgm:t>
        <a:bodyPr/>
        <a:lstStyle/>
        <a:p>
          <a:r>
            <a:rPr lang="en-US" b="1"/>
            <a:t>Executive Leaders</a:t>
          </a:r>
          <a:endParaRPr lang="en-US" b="1" dirty="0"/>
        </a:p>
      </dgm:t>
    </dgm:pt>
    <dgm:pt modelId="{D09FAA1C-35DA-4BD4-8A21-842267E3EF57}" type="parTrans" cxnId="{559CC3AC-A3A9-411E-97DD-4FF6E4DBAA18}">
      <dgm:prSet/>
      <dgm:spPr/>
      <dgm:t>
        <a:bodyPr/>
        <a:lstStyle/>
        <a:p>
          <a:endParaRPr lang="en-US"/>
        </a:p>
      </dgm:t>
    </dgm:pt>
    <dgm:pt modelId="{13D718D3-7AC1-41F4-BC43-8088B895ABEC}" type="sibTrans" cxnId="{559CC3AC-A3A9-411E-97DD-4FF6E4DBAA18}">
      <dgm:prSet/>
      <dgm:spPr>
        <a:blipFill>
          <a:blip xmlns:r="http://schemas.openxmlformats.org/officeDocument/2006/relationships" r:embed="rId5"/>
          <a:srcRect/>
          <a:stretch>
            <a:fillRect l="-31000" r="-31000"/>
          </a:stretch>
        </a:blipFill>
      </dgm:spPr>
      <dgm:t>
        <a:bodyPr/>
        <a:lstStyle/>
        <a:p>
          <a:endParaRPr lang="en-US"/>
        </a:p>
      </dgm:t>
      <dgm:extLst>
        <a:ext uri="{E40237B7-FDA0-4F09-8148-C483321AD2D9}">
          <dgm14:cNvPr xmlns:dgm14="http://schemas.microsoft.com/office/drawing/2010/diagram" id="0" name="" descr="Graphs and charts"/>
        </a:ext>
      </dgm:extLst>
    </dgm:pt>
    <dgm:pt modelId="{30FC4EF8-BB98-4A92-964D-C365A7316C6B}">
      <dgm:prSet/>
      <dgm:spPr/>
      <dgm:t>
        <a:bodyPr/>
        <a:lstStyle/>
        <a:p>
          <a:r>
            <a:rPr lang="en-US" b="1" dirty="0"/>
            <a:t>Underwriters</a:t>
          </a:r>
        </a:p>
      </dgm:t>
    </dgm:pt>
    <dgm:pt modelId="{C9AFE289-2D23-4B99-9F51-52454623D640}" type="parTrans" cxnId="{284FB80F-0AFD-4A41-B3C6-C134B343B349}">
      <dgm:prSet/>
      <dgm:spPr/>
      <dgm:t>
        <a:bodyPr/>
        <a:lstStyle/>
        <a:p>
          <a:endParaRPr lang="en-US"/>
        </a:p>
      </dgm:t>
    </dgm:pt>
    <dgm:pt modelId="{74A17C6A-88B1-40A6-82F4-BECBD3B06403}" type="sibTrans" cxnId="{284FB80F-0AFD-4A41-B3C6-C134B343B349}">
      <dgm:prSet/>
      <dgm:spPr>
        <a:blipFill>
          <a:blip xmlns:r="http://schemas.openxmlformats.org/officeDocument/2006/relationships" r:embed="rId6"/>
          <a:srcRect/>
          <a:stretch>
            <a:fillRect l="-14000" r="-14000"/>
          </a:stretch>
        </a:blipFill>
      </dgm:spPr>
      <dgm:t>
        <a:bodyPr/>
        <a:lstStyle/>
        <a:p>
          <a:endParaRPr lang="en-US"/>
        </a:p>
      </dgm:t>
      <dgm:extLst>
        <a:ext uri="{E40237B7-FDA0-4F09-8148-C483321AD2D9}">
          <dgm14:cNvPr xmlns:dgm14="http://schemas.microsoft.com/office/drawing/2010/diagram" id="0" name="" descr="Hand holding piece of white puzzle on blue background"/>
        </a:ext>
      </dgm:extLst>
    </dgm:pt>
    <dgm:pt modelId="{FC557426-0953-4087-9848-F033D637898D}" type="pres">
      <dgm:prSet presAssocID="{6C9BF0A1-1C06-4AF6-B6CA-488798F21283}" presName="Name0" presStyleCnt="0">
        <dgm:presLayoutVars>
          <dgm:chMax val="21"/>
          <dgm:chPref val="21"/>
        </dgm:presLayoutVars>
      </dgm:prSet>
      <dgm:spPr/>
    </dgm:pt>
    <dgm:pt modelId="{DAF3C578-7816-49B9-AEA1-BB570C2F7A15}" type="pres">
      <dgm:prSet presAssocID="{F4535A01-C796-484E-8488-89DDC8AF368B}" presName="text1" presStyleCnt="0"/>
      <dgm:spPr/>
    </dgm:pt>
    <dgm:pt modelId="{55A1ECE8-2174-4B59-B99C-363AE006BB76}" type="pres">
      <dgm:prSet presAssocID="{F4535A01-C796-484E-8488-89DDC8AF368B}" presName="textRepeatNode" presStyleLbl="alignNode1" presStyleIdx="0" presStyleCnt="6" custLinFactY="-64688" custLinFactNeighborX="85212" custLinFactNeighborY="-100000">
        <dgm:presLayoutVars>
          <dgm:chMax val="0"/>
          <dgm:chPref val="0"/>
          <dgm:bulletEnabled val="1"/>
        </dgm:presLayoutVars>
      </dgm:prSet>
      <dgm:spPr/>
    </dgm:pt>
    <dgm:pt modelId="{BE7362BA-19D4-425D-81F7-7B2A8A960F4B}" type="pres">
      <dgm:prSet presAssocID="{F4535A01-C796-484E-8488-89DDC8AF368B}" presName="textaccent1" presStyleCnt="0"/>
      <dgm:spPr/>
    </dgm:pt>
    <dgm:pt modelId="{7AA36371-66E6-493C-8B9F-F86A5C1FB655}" type="pres">
      <dgm:prSet presAssocID="{F4535A01-C796-484E-8488-89DDC8AF368B}" presName="accentRepeatNode" presStyleLbl="solidAlignAcc1" presStyleIdx="0" presStyleCnt="12" custLinFactX="300000" custLinFactY="-100000" custLinFactNeighborX="340397" custLinFactNeighborY="-176745"/>
      <dgm:spPr/>
    </dgm:pt>
    <dgm:pt modelId="{F3BC4C0A-7F08-46E6-A539-492A69324674}" type="pres">
      <dgm:prSet presAssocID="{B3E624A2-5E87-4720-B8F6-905503C61F01}" presName="image1" presStyleCnt="0"/>
      <dgm:spPr/>
    </dgm:pt>
    <dgm:pt modelId="{3CD0CF76-58E4-4A7E-9F0D-97F40837B5B0}" type="pres">
      <dgm:prSet presAssocID="{B3E624A2-5E87-4720-B8F6-905503C61F01}" presName="imageRepeatNode" presStyleLbl="alignAcc1" presStyleIdx="0" presStyleCnt="6"/>
      <dgm:spPr/>
    </dgm:pt>
    <dgm:pt modelId="{34757900-40F9-4978-8649-F85F124C34B1}" type="pres">
      <dgm:prSet presAssocID="{B3E624A2-5E87-4720-B8F6-905503C61F01}" presName="imageaccent1" presStyleCnt="0"/>
      <dgm:spPr/>
    </dgm:pt>
    <dgm:pt modelId="{176B94AF-7281-4723-94DB-B473E97D671E}" type="pres">
      <dgm:prSet presAssocID="{B3E624A2-5E87-4720-B8F6-905503C61F01}" presName="accentRepeatNode" presStyleLbl="solidAlignAcc1" presStyleIdx="1" presStyleCnt="12"/>
      <dgm:spPr/>
    </dgm:pt>
    <dgm:pt modelId="{3A1C8CCA-BC49-4380-82BD-62E00850BFDA}" type="pres">
      <dgm:prSet presAssocID="{30FC4EF8-BB98-4A92-964D-C365A7316C6B}" presName="text2" presStyleCnt="0"/>
      <dgm:spPr/>
    </dgm:pt>
    <dgm:pt modelId="{AAC2611D-DC4B-49B8-873E-D0B6F4D8BCB1}" type="pres">
      <dgm:prSet presAssocID="{30FC4EF8-BB98-4A92-964D-C365A7316C6B}" presName="textRepeatNode" presStyleLbl="alignNode1" presStyleIdx="1" presStyleCnt="6">
        <dgm:presLayoutVars>
          <dgm:chMax val="0"/>
          <dgm:chPref val="0"/>
          <dgm:bulletEnabled val="1"/>
        </dgm:presLayoutVars>
      </dgm:prSet>
      <dgm:spPr/>
    </dgm:pt>
    <dgm:pt modelId="{9CF39BCD-288D-4316-8640-D9CC38701FE8}" type="pres">
      <dgm:prSet presAssocID="{30FC4EF8-BB98-4A92-964D-C365A7316C6B}" presName="textaccent2" presStyleCnt="0"/>
      <dgm:spPr/>
    </dgm:pt>
    <dgm:pt modelId="{40AD2A60-30FC-4BBA-A458-F3B5BD0CF6A6}" type="pres">
      <dgm:prSet presAssocID="{30FC4EF8-BB98-4A92-964D-C365A7316C6B}" presName="accentRepeatNode" presStyleLbl="solidAlignAcc1" presStyleIdx="2" presStyleCnt="12"/>
      <dgm:spPr/>
    </dgm:pt>
    <dgm:pt modelId="{748E0B8E-EE4A-49A7-B46A-2A7BF3179979}" type="pres">
      <dgm:prSet presAssocID="{74A17C6A-88B1-40A6-82F4-BECBD3B06403}" presName="image2" presStyleCnt="0"/>
      <dgm:spPr/>
    </dgm:pt>
    <dgm:pt modelId="{D2AE4EAE-8DB3-403D-869F-00BF6D2B4F2C}" type="pres">
      <dgm:prSet presAssocID="{74A17C6A-88B1-40A6-82F4-BECBD3B06403}" presName="imageRepeatNode" presStyleLbl="alignAcc1" presStyleIdx="1" presStyleCnt="6"/>
      <dgm:spPr/>
    </dgm:pt>
    <dgm:pt modelId="{5FD9D0CC-A76E-4DBB-AEA9-1F51808933D1}" type="pres">
      <dgm:prSet presAssocID="{74A17C6A-88B1-40A6-82F4-BECBD3B06403}" presName="imageaccent2" presStyleCnt="0"/>
      <dgm:spPr/>
    </dgm:pt>
    <dgm:pt modelId="{5E7BF379-E6A1-4547-8E15-A3EC487EB0BC}" type="pres">
      <dgm:prSet presAssocID="{74A17C6A-88B1-40A6-82F4-BECBD3B06403}" presName="accentRepeatNode" presStyleLbl="solidAlignAcc1" presStyleIdx="3" presStyleCnt="12" custLinFactX="233950" custLinFactY="147676" custLinFactNeighborX="300000" custLinFactNeighborY="200000"/>
      <dgm:spPr/>
    </dgm:pt>
    <dgm:pt modelId="{36608CAA-6601-4CEC-9AD8-D7B93714E770}" type="pres">
      <dgm:prSet presAssocID="{B697912E-FB1F-4C26-B8E4-45FF6CFA6538}" presName="text3" presStyleCnt="0"/>
      <dgm:spPr/>
    </dgm:pt>
    <dgm:pt modelId="{339052DC-9A4B-4D24-83D3-D9796ED7382A}" type="pres">
      <dgm:prSet presAssocID="{B697912E-FB1F-4C26-B8E4-45FF6CFA6538}" presName="textRepeatNode" presStyleLbl="alignNode1" presStyleIdx="2" presStyleCnt="6">
        <dgm:presLayoutVars>
          <dgm:chMax val="0"/>
          <dgm:chPref val="0"/>
          <dgm:bulletEnabled val="1"/>
        </dgm:presLayoutVars>
      </dgm:prSet>
      <dgm:spPr/>
    </dgm:pt>
    <dgm:pt modelId="{1D525AF5-1062-4EBE-9232-BBA9AC77B330}" type="pres">
      <dgm:prSet presAssocID="{B697912E-FB1F-4C26-B8E4-45FF6CFA6538}" presName="textaccent3" presStyleCnt="0"/>
      <dgm:spPr/>
    </dgm:pt>
    <dgm:pt modelId="{DA416D09-4D4D-4960-976C-E240F935F5CA}" type="pres">
      <dgm:prSet presAssocID="{B697912E-FB1F-4C26-B8E4-45FF6CFA6538}" presName="accentRepeatNode" presStyleLbl="solidAlignAcc1" presStyleIdx="4" presStyleCnt="12" custLinFactX="-200000" custLinFactNeighborX="-223061" custLinFactNeighborY="1383"/>
      <dgm:spPr/>
    </dgm:pt>
    <dgm:pt modelId="{2ED8E581-E675-44E9-9AD6-34309533024F}" type="pres">
      <dgm:prSet presAssocID="{6814F7C5-4956-44B0-9513-D6F4DC6AD994}" presName="image3" presStyleCnt="0"/>
      <dgm:spPr/>
    </dgm:pt>
    <dgm:pt modelId="{DFBC67A4-3049-4265-A0A8-A16CB4C28B3B}" type="pres">
      <dgm:prSet presAssocID="{6814F7C5-4956-44B0-9513-D6F4DC6AD994}" presName="imageRepeatNode" presStyleLbl="alignAcc1" presStyleIdx="2" presStyleCnt="6" custLinFactY="100000" custLinFactNeighborX="898" custLinFactNeighborY="118584"/>
      <dgm:spPr/>
    </dgm:pt>
    <dgm:pt modelId="{187E6810-FEE8-44CE-B4E6-0F7B14AA28EB}" type="pres">
      <dgm:prSet presAssocID="{6814F7C5-4956-44B0-9513-D6F4DC6AD994}" presName="imageaccent3" presStyleCnt="0"/>
      <dgm:spPr/>
    </dgm:pt>
    <dgm:pt modelId="{3DE886CE-F9DF-44C2-8CE0-A5C521E5C7C8}" type="pres">
      <dgm:prSet presAssocID="{6814F7C5-4956-44B0-9513-D6F4DC6AD994}" presName="accentRepeatNode" presStyleLbl="solidAlignAcc1" presStyleIdx="5" presStyleCnt="12"/>
      <dgm:spPr/>
    </dgm:pt>
    <dgm:pt modelId="{684EBA8C-3EE5-4D4C-BA69-53D5425B3AA7}" type="pres">
      <dgm:prSet presAssocID="{886CE77C-E48E-40F7-A485-A36E8A7D60CF}" presName="text4" presStyleCnt="0"/>
      <dgm:spPr/>
    </dgm:pt>
    <dgm:pt modelId="{085537C1-AAFF-4CE8-B22C-AC9F1E9A0C8B}" type="pres">
      <dgm:prSet presAssocID="{886CE77C-E48E-40F7-A485-A36E8A7D60CF}" presName="textRepeatNode" presStyleLbl="alignNode1" presStyleIdx="3" presStyleCnt="6">
        <dgm:presLayoutVars>
          <dgm:chMax val="0"/>
          <dgm:chPref val="0"/>
          <dgm:bulletEnabled val="1"/>
        </dgm:presLayoutVars>
      </dgm:prSet>
      <dgm:spPr/>
    </dgm:pt>
    <dgm:pt modelId="{C6704261-C213-4DFB-81A8-85AEBD1CE12B}" type="pres">
      <dgm:prSet presAssocID="{886CE77C-E48E-40F7-A485-A36E8A7D60CF}" presName="textaccent4" presStyleCnt="0"/>
      <dgm:spPr/>
    </dgm:pt>
    <dgm:pt modelId="{E474E09E-201A-4326-BFA2-C2FB6994BA9C}" type="pres">
      <dgm:prSet presAssocID="{886CE77C-E48E-40F7-A485-A36E8A7D60CF}" presName="accentRepeatNode" presStyleLbl="solidAlignAcc1" presStyleIdx="6" presStyleCnt="12"/>
      <dgm:spPr/>
    </dgm:pt>
    <dgm:pt modelId="{A4E79DBA-5CB3-455B-85C9-A2179805F0AE}" type="pres">
      <dgm:prSet presAssocID="{BEB6F770-532C-4C3A-9042-520D255DEC9B}" presName="image4" presStyleCnt="0"/>
      <dgm:spPr/>
    </dgm:pt>
    <dgm:pt modelId="{8E236CA3-E783-492F-8FA7-4914496143AA}" type="pres">
      <dgm:prSet presAssocID="{BEB6F770-532C-4C3A-9042-520D255DEC9B}" presName="imageRepeatNode" presStyleLbl="alignAcc1" presStyleIdx="3" presStyleCnt="6"/>
      <dgm:spPr/>
    </dgm:pt>
    <dgm:pt modelId="{CDEA955C-01B4-439F-9860-5B9DC4FA9BCA}" type="pres">
      <dgm:prSet presAssocID="{BEB6F770-532C-4C3A-9042-520D255DEC9B}" presName="imageaccent4" presStyleCnt="0"/>
      <dgm:spPr/>
    </dgm:pt>
    <dgm:pt modelId="{21F1F5CC-5D60-45D6-A3F9-183D412476E0}" type="pres">
      <dgm:prSet presAssocID="{BEB6F770-532C-4C3A-9042-520D255DEC9B}" presName="accentRepeatNode" presStyleLbl="solidAlignAcc1" presStyleIdx="7" presStyleCnt="12"/>
      <dgm:spPr/>
    </dgm:pt>
    <dgm:pt modelId="{5A03A314-F368-47A4-86BC-6F0732CD9893}" type="pres">
      <dgm:prSet presAssocID="{F75CA8F0-A477-4762-83D9-B7522D429CC7}" presName="text5" presStyleCnt="0"/>
      <dgm:spPr/>
    </dgm:pt>
    <dgm:pt modelId="{AFFAAA6C-2211-4087-BF49-A3962F7820D3}" type="pres">
      <dgm:prSet presAssocID="{F75CA8F0-A477-4762-83D9-B7522D429CC7}" presName="textRepeatNode" presStyleLbl="alignNode1" presStyleIdx="4" presStyleCnt="6" custLinFactNeighborX="-86213" custLinFactNeighborY="-54536">
        <dgm:presLayoutVars>
          <dgm:chMax val="0"/>
          <dgm:chPref val="0"/>
          <dgm:bulletEnabled val="1"/>
        </dgm:presLayoutVars>
      </dgm:prSet>
      <dgm:spPr/>
    </dgm:pt>
    <dgm:pt modelId="{ECCC0508-4BE3-41D3-A64F-32D6312B84C8}" type="pres">
      <dgm:prSet presAssocID="{F75CA8F0-A477-4762-83D9-B7522D429CC7}" presName="textaccent5" presStyleCnt="0"/>
      <dgm:spPr/>
    </dgm:pt>
    <dgm:pt modelId="{1639893B-4AED-4D03-8E3D-1462F08CC43A}" type="pres">
      <dgm:prSet presAssocID="{F75CA8F0-A477-4762-83D9-B7522D429CC7}" presName="accentRepeatNode" presStyleLbl="solidAlignAcc1" presStyleIdx="8" presStyleCnt="12" custLinFactX="-403603" custLinFactY="-400000" custLinFactNeighborX="-500000" custLinFactNeighborY="-421403"/>
      <dgm:spPr/>
    </dgm:pt>
    <dgm:pt modelId="{00F9785E-2745-43D0-BEE8-24FB3F36C26B}" type="pres">
      <dgm:prSet presAssocID="{13D718D3-7AC1-41F4-BC43-8088B895ABEC}" presName="image5" presStyleCnt="0"/>
      <dgm:spPr/>
    </dgm:pt>
    <dgm:pt modelId="{972FF065-AF59-47E4-BDF9-272D1A8991A1}" type="pres">
      <dgm:prSet presAssocID="{13D718D3-7AC1-41F4-BC43-8088B895ABEC}" presName="imageRepeatNode" presStyleLbl="alignAcc1" presStyleIdx="4" presStyleCnt="6" custLinFactNeighborX="-85772" custLinFactNeighborY="-54337"/>
      <dgm:spPr/>
    </dgm:pt>
    <dgm:pt modelId="{DFF87DC0-6587-47C3-82B7-37156DA0DD44}" type="pres">
      <dgm:prSet presAssocID="{13D718D3-7AC1-41F4-BC43-8088B895ABEC}" presName="imageaccent5" presStyleCnt="0"/>
      <dgm:spPr/>
    </dgm:pt>
    <dgm:pt modelId="{53660501-DFD4-48C2-8C6B-DC725477375B}" type="pres">
      <dgm:prSet presAssocID="{13D718D3-7AC1-41F4-BC43-8088B895ABEC}" presName="accentRepeatNode" presStyleLbl="solidAlignAcc1" presStyleIdx="9" presStyleCnt="12" custLinFactX="-1443318" custLinFactY="800000" custLinFactNeighborX="-1500000" custLinFactNeighborY="820346"/>
      <dgm:spPr/>
    </dgm:pt>
    <dgm:pt modelId="{94389CAF-D68D-4325-9EA5-D4382C4CB94E}" type="pres">
      <dgm:prSet presAssocID="{BA4A6FF7-3292-4786-AFF7-DF1503824119}" presName="text6" presStyleCnt="0"/>
      <dgm:spPr/>
    </dgm:pt>
    <dgm:pt modelId="{553FD1C4-1E7A-4140-AEBD-3341EEBF00D3}" type="pres">
      <dgm:prSet presAssocID="{BA4A6FF7-3292-4786-AFF7-DF1503824119}" presName="textRepeatNode" presStyleLbl="alignNode1" presStyleIdx="5" presStyleCnt="6" custLinFactX="-142941" custLinFactNeighborX="-200000" custLinFactNeighborY="-3825">
        <dgm:presLayoutVars>
          <dgm:chMax val="0"/>
          <dgm:chPref val="0"/>
          <dgm:bulletEnabled val="1"/>
        </dgm:presLayoutVars>
      </dgm:prSet>
      <dgm:spPr/>
    </dgm:pt>
    <dgm:pt modelId="{B6CBD4CE-5953-4518-892F-4A021F78D4A7}" type="pres">
      <dgm:prSet presAssocID="{BA4A6FF7-3292-4786-AFF7-DF1503824119}" presName="textaccent6" presStyleCnt="0"/>
      <dgm:spPr/>
    </dgm:pt>
    <dgm:pt modelId="{AF283643-C98F-4583-950F-EFE6D38DEC40}" type="pres">
      <dgm:prSet presAssocID="{BA4A6FF7-3292-4786-AFF7-DF1503824119}" presName="accentRepeatNode" presStyleLbl="solidAlignAcc1" presStyleIdx="10" presStyleCnt="12" custLinFactX="-1098090" custLinFactY="200000" custLinFactNeighborX="-1100000" custLinFactNeighborY="204868"/>
      <dgm:spPr/>
    </dgm:pt>
    <dgm:pt modelId="{BF564C4F-DC78-4D1B-B505-F4402AACF76E}" type="pres">
      <dgm:prSet presAssocID="{0F318249-886D-4B6E-90E5-E52A718D3A1E}" presName="image6" presStyleCnt="0"/>
      <dgm:spPr/>
    </dgm:pt>
    <dgm:pt modelId="{BED7560E-FE70-45AB-8A33-11FC85EBA4DB}" type="pres">
      <dgm:prSet presAssocID="{0F318249-886D-4B6E-90E5-E52A718D3A1E}" presName="imageRepeatNode" presStyleLbl="alignAcc1" presStyleIdx="5" presStyleCnt="6" custLinFactX="-100000" custLinFactY="-100000" custLinFactNeighborX="-159862" custLinFactNeighborY="-175324"/>
      <dgm:spPr/>
    </dgm:pt>
    <dgm:pt modelId="{40118020-FAE9-437D-9D6F-670128FEBF6C}" type="pres">
      <dgm:prSet presAssocID="{0F318249-886D-4B6E-90E5-E52A718D3A1E}" presName="imageaccent6" presStyleCnt="0"/>
      <dgm:spPr/>
    </dgm:pt>
    <dgm:pt modelId="{9F56A148-3687-4887-874C-BEEF43C090AC}" type="pres">
      <dgm:prSet presAssocID="{0F318249-886D-4B6E-90E5-E52A718D3A1E}" presName="accentRepeatNode" presStyleLbl="solidAlignAcc1" presStyleIdx="11" presStyleCnt="12" custLinFactX="-1376751" custLinFactY="-59906" custLinFactNeighborX="-1400000" custLinFactNeighborY="-100000"/>
      <dgm:spPr/>
    </dgm:pt>
  </dgm:ptLst>
  <dgm:cxnLst>
    <dgm:cxn modelId="{94FDDC06-0532-42D2-81B6-F9AAB19D423C}" type="presOf" srcId="{74A17C6A-88B1-40A6-82F4-BECBD3B06403}" destId="{D2AE4EAE-8DB3-403D-869F-00BF6D2B4F2C}" srcOrd="0" destOrd="0" presId="urn:microsoft.com/office/officeart/2008/layout/HexagonCluster"/>
    <dgm:cxn modelId="{284FB80F-0AFD-4A41-B3C6-C134B343B349}" srcId="{6C9BF0A1-1C06-4AF6-B6CA-488798F21283}" destId="{30FC4EF8-BB98-4A92-964D-C365A7316C6B}" srcOrd="1" destOrd="0" parTransId="{C9AFE289-2D23-4B99-9F51-52454623D640}" sibTransId="{74A17C6A-88B1-40A6-82F4-BECBD3B06403}"/>
    <dgm:cxn modelId="{A351FE1B-1151-4B73-B8F6-27325FB85905}" type="presOf" srcId="{886CE77C-E48E-40F7-A485-A36E8A7D60CF}" destId="{085537C1-AAFF-4CE8-B22C-AC9F1E9A0C8B}" srcOrd="0" destOrd="0" presId="urn:microsoft.com/office/officeart/2008/layout/HexagonCluster"/>
    <dgm:cxn modelId="{E857772E-E1A8-4C9D-A5F2-4D62D0C6BAF7}" type="presOf" srcId="{6814F7C5-4956-44B0-9513-D6F4DC6AD994}" destId="{DFBC67A4-3049-4265-A0A8-A16CB4C28B3B}" srcOrd="0" destOrd="0" presId="urn:microsoft.com/office/officeart/2008/layout/HexagonCluster"/>
    <dgm:cxn modelId="{ACE1A23A-E7F5-4E74-A589-53BC9C1F907D}" srcId="{6C9BF0A1-1C06-4AF6-B6CA-488798F21283}" destId="{F4535A01-C796-484E-8488-89DDC8AF368B}" srcOrd="0" destOrd="0" parTransId="{AE755AF2-C4F3-4803-B188-65E5229811D8}" sibTransId="{B3E624A2-5E87-4720-B8F6-905503C61F01}"/>
    <dgm:cxn modelId="{8FD1115B-A10E-4A46-BCD3-FC94A2B1E4A0}" type="presOf" srcId="{F4535A01-C796-484E-8488-89DDC8AF368B}" destId="{55A1ECE8-2174-4B59-B99C-363AE006BB76}" srcOrd="0" destOrd="0" presId="urn:microsoft.com/office/officeart/2008/layout/HexagonCluster"/>
    <dgm:cxn modelId="{DA21F446-A6A8-4B4F-9046-838D6B5DFF5E}" srcId="{6C9BF0A1-1C06-4AF6-B6CA-488798F21283}" destId="{B697912E-FB1F-4C26-B8E4-45FF6CFA6538}" srcOrd="2" destOrd="0" parTransId="{7F5773E8-A4C1-4E65-A452-258BE1B6CDE2}" sibTransId="{6814F7C5-4956-44B0-9513-D6F4DC6AD994}"/>
    <dgm:cxn modelId="{25C61687-F53D-4858-8137-BF5A7A2375C2}" type="presOf" srcId="{6C9BF0A1-1C06-4AF6-B6CA-488798F21283}" destId="{FC557426-0953-4087-9848-F033D637898D}" srcOrd="0" destOrd="0" presId="urn:microsoft.com/office/officeart/2008/layout/HexagonCluster"/>
    <dgm:cxn modelId="{1E10C28A-502D-4C0B-8B86-62A126EE6F59}" type="presOf" srcId="{BA4A6FF7-3292-4786-AFF7-DF1503824119}" destId="{553FD1C4-1E7A-4140-AEBD-3341EEBF00D3}" srcOrd="0" destOrd="0" presId="urn:microsoft.com/office/officeart/2008/layout/HexagonCluster"/>
    <dgm:cxn modelId="{559CC3AC-A3A9-411E-97DD-4FF6E4DBAA18}" srcId="{6C9BF0A1-1C06-4AF6-B6CA-488798F21283}" destId="{F75CA8F0-A477-4762-83D9-B7522D429CC7}" srcOrd="4" destOrd="0" parTransId="{D09FAA1C-35DA-4BD4-8A21-842267E3EF57}" sibTransId="{13D718D3-7AC1-41F4-BC43-8088B895ABEC}"/>
    <dgm:cxn modelId="{5D53E1AE-66E0-441B-A69E-0A4B45E5464F}" type="presOf" srcId="{B697912E-FB1F-4C26-B8E4-45FF6CFA6538}" destId="{339052DC-9A4B-4D24-83D3-D9796ED7382A}" srcOrd="0" destOrd="0" presId="urn:microsoft.com/office/officeart/2008/layout/HexagonCluster"/>
    <dgm:cxn modelId="{87E659B1-4B9C-42F8-8106-D27511DBE660}" srcId="{6C9BF0A1-1C06-4AF6-B6CA-488798F21283}" destId="{BA4A6FF7-3292-4786-AFF7-DF1503824119}" srcOrd="5" destOrd="0" parTransId="{16FFBFE2-8B71-43DD-AC29-994D86A63DC5}" sibTransId="{0F318249-886D-4B6E-90E5-E52A718D3A1E}"/>
    <dgm:cxn modelId="{20DE6DB9-028C-4555-8592-6B14B941DB0D}" type="presOf" srcId="{0F318249-886D-4B6E-90E5-E52A718D3A1E}" destId="{BED7560E-FE70-45AB-8A33-11FC85EBA4DB}" srcOrd="0" destOrd="0" presId="urn:microsoft.com/office/officeart/2008/layout/HexagonCluster"/>
    <dgm:cxn modelId="{8EEB24C2-F177-4C66-BFEA-983315745B07}" type="presOf" srcId="{BEB6F770-532C-4C3A-9042-520D255DEC9B}" destId="{8E236CA3-E783-492F-8FA7-4914496143AA}" srcOrd="0" destOrd="0" presId="urn:microsoft.com/office/officeart/2008/layout/HexagonCluster"/>
    <dgm:cxn modelId="{564973C6-728B-4495-9E5F-DA2C7953570C}" type="presOf" srcId="{B3E624A2-5E87-4720-B8F6-905503C61F01}" destId="{3CD0CF76-58E4-4A7E-9F0D-97F40837B5B0}" srcOrd="0" destOrd="0" presId="urn:microsoft.com/office/officeart/2008/layout/HexagonCluster"/>
    <dgm:cxn modelId="{DB8939C9-F523-4C78-936E-36FD606D6E9C}" srcId="{6C9BF0A1-1C06-4AF6-B6CA-488798F21283}" destId="{886CE77C-E48E-40F7-A485-A36E8A7D60CF}" srcOrd="3" destOrd="0" parTransId="{CD240995-9DBD-4DA1-B405-312F9C1D058F}" sibTransId="{BEB6F770-532C-4C3A-9042-520D255DEC9B}"/>
    <dgm:cxn modelId="{530502CC-5913-44A8-9578-FEACA0D48AD4}" type="presOf" srcId="{F75CA8F0-A477-4762-83D9-B7522D429CC7}" destId="{AFFAAA6C-2211-4087-BF49-A3962F7820D3}" srcOrd="0" destOrd="0" presId="urn:microsoft.com/office/officeart/2008/layout/HexagonCluster"/>
    <dgm:cxn modelId="{A46AE9DD-5EEB-47EF-9EFD-2AF6350250E2}" type="presOf" srcId="{13D718D3-7AC1-41F4-BC43-8088B895ABEC}" destId="{972FF065-AF59-47E4-BDF9-272D1A8991A1}" srcOrd="0" destOrd="0" presId="urn:microsoft.com/office/officeart/2008/layout/HexagonCluster"/>
    <dgm:cxn modelId="{8E88A7F6-E051-43BE-95BF-11F58FBC5D64}" type="presOf" srcId="{30FC4EF8-BB98-4A92-964D-C365A7316C6B}" destId="{AAC2611D-DC4B-49B8-873E-D0B6F4D8BCB1}" srcOrd="0" destOrd="0" presId="urn:microsoft.com/office/officeart/2008/layout/HexagonCluster"/>
    <dgm:cxn modelId="{035FBDF2-DEB8-4DDD-AB6D-831FDFCFE0D7}" type="presParOf" srcId="{FC557426-0953-4087-9848-F033D637898D}" destId="{DAF3C578-7816-49B9-AEA1-BB570C2F7A15}" srcOrd="0" destOrd="0" presId="urn:microsoft.com/office/officeart/2008/layout/HexagonCluster"/>
    <dgm:cxn modelId="{7C5610C9-B012-4CA1-815B-3C75E3517580}" type="presParOf" srcId="{DAF3C578-7816-49B9-AEA1-BB570C2F7A15}" destId="{55A1ECE8-2174-4B59-B99C-363AE006BB76}" srcOrd="0" destOrd="0" presId="urn:microsoft.com/office/officeart/2008/layout/HexagonCluster"/>
    <dgm:cxn modelId="{89C11E3F-EECC-4751-AEC9-557697A946A2}" type="presParOf" srcId="{FC557426-0953-4087-9848-F033D637898D}" destId="{BE7362BA-19D4-425D-81F7-7B2A8A960F4B}" srcOrd="1" destOrd="0" presId="urn:microsoft.com/office/officeart/2008/layout/HexagonCluster"/>
    <dgm:cxn modelId="{21010FE7-A141-4EB3-BF06-119D64DC7F91}" type="presParOf" srcId="{BE7362BA-19D4-425D-81F7-7B2A8A960F4B}" destId="{7AA36371-66E6-493C-8B9F-F86A5C1FB655}" srcOrd="0" destOrd="0" presId="urn:microsoft.com/office/officeart/2008/layout/HexagonCluster"/>
    <dgm:cxn modelId="{FB251406-81B9-4D38-9FD1-C2C5F007F45D}" type="presParOf" srcId="{FC557426-0953-4087-9848-F033D637898D}" destId="{F3BC4C0A-7F08-46E6-A539-492A69324674}" srcOrd="2" destOrd="0" presId="urn:microsoft.com/office/officeart/2008/layout/HexagonCluster"/>
    <dgm:cxn modelId="{6094F08B-BDC1-4D15-B4BD-F1F39F03ED30}" type="presParOf" srcId="{F3BC4C0A-7F08-46E6-A539-492A69324674}" destId="{3CD0CF76-58E4-4A7E-9F0D-97F40837B5B0}" srcOrd="0" destOrd="0" presId="urn:microsoft.com/office/officeart/2008/layout/HexagonCluster"/>
    <dgm:cxn modelId="{0D058E4B-BEF6-4E62-935B-617417B675A0}" type="presParOf" srcId="{FC557426-0953-4087-9848-F033D637898D}" destId="{34757900-40F9-4978-8649-F85F124C34B1}" srcOrd="3" destOrd="0" presId="urn:microsoft.com/office/officeart/2008/layout/HexagonCluster"/>
    <dgm:cxn modelId="{233C1330-E682-440C-BCF5-A61069E34437}" type="presParOf" srcId="{34757900-40F9-4978-8649-F85F124C34B1}" destId="{176B94AF-7281-4723-94DB-B473E97D671E}" srcOrd="0" destOrd="0" presId="urn:microsoft.com/office/officeart/2008/layout/HexagonCluster"/>
    <dgm:cxn modelId="{1DBF994E-541C-44E0-A545-B0EBB08A6CBC}" type="presParOf" srcId="{FC557426-0953-4087-9848-F033D637898D}" destId="{3A1C8CCA-BC49-4380-82BD-62E00850BFDA}" srcOrd="4" destOrd="0" presId="urn:microsoft.com/office/officeart/2008/layout/HexagonCluster"/>
    <dgm:cxn modelId="{547B87F4-8AEE-4D12-84A5-1DEACE556168}" type="presParOf" srcId="{3A1C8CCA-BC49-4380-82BD-62E00850BFDA}" destId="{AAC2611D-DC4B-49B8-873E-D0B6F4D8BCB1}" srcOrd="0" destOrd="0" presId="urn:microsoft.com/office/officeart/2008/layout/HexagonCluster"/>
    <dgm:cxn modelId="{61B5F12C-D4AF-411F-883D-C35844219320}" type="presParOf" srcId="{FC557426-0953-4087-9848-F033D637898D}" destId="{9CF39BCD-288D-4316-8640-D9CC38701FE8}" srcOrd="5" destOrd="0" presId="urn:microsoft.com/office/officeart/2008/layout/HexagonCluster"/>
    <dgm:cxn modelId="{190CE1BF-665C-499E-8679-C96302C5BB7E}" type="presParOf" srcId="{9CF39BCD-288D-4316-8640-D9CC38701FE8}" destId="{40AD2A60-30FC-4BBA-A458-F3B5BD0CF6A6}" srcOrd="0" destOrd="0" presId="urn:microsoft.com/office/officeart/2008/layout/HexagonCluster"/>
    <dgm:cxn modelId="{A0C2F19A-EA93-4EB6-8DF2-22A37FB46CE0}" type="presParOf" srcId="{FC557426-0953-4087-9848-F033D637898D}" destId="{748E0B8E-EE4A-49A7-B46A-2A7BF3179979}" srcOrd="6" destOrd="0" presId="urn:microsoft.com/office/officeart/2008/layout/HexagonCluster"/>
    <dgm:cxn modelId="{7F757BC7-8D64-4AC9-8A1E-756CD4B80BD9}" type="presParOf" srcId="{748E0B8E-EE4A-49A7-B46A-2A7BF3179979}" destId="{D2AE4EAE-8DB3-403D-869F-00BF6D2B4F2C}" srcOrd="0" destOrd="0" presId="urn:microsoft.com/office/officeart/2008/layout/HexagonCluster"/>
    <dgm:cxn modelId="{F21DB7D4-0B23-413A-8CE6-76785E58D2B9}" type="presParOf" srcId="{FC557426-0953-4087-9848-F033D637898D}" destId="{5FD9D0CC-A76E-4DBB-AEA9-1F51808933D1}" srcOrd="7" destOrd="0" presId="urn:microsoft.com/office/officeart/2008/layout/HexagonCluster"/>
    <dgm:cxn modelId="{12CF4CEF-6221-4165-90F1-76D01D582EE1}" type="presParOf" srcId="{5FD9D0CC-A76E-4DBB-AEA9-1F51808933D1}" destId="{5E7BF379-E6A1-4547-8E15-A3EC487EB0BC}" srcOrd="0" destOrd="0" presId="urn:microsoft.com/office/officeart/2008/layout/HexagonCluster"/>
    <dgm:cxn modelId="{4C4A8D3C-2FFF-44FB-AB79-86DAF51A7CD1}" type="presParOf" srcId="{FC557426-0953-4087-9848-F033D637898D}" destId="{36608CAA-6601-4CEC-9AD8-D7B93714E770}" srcOrd="8" destOrd="0" presId="urn:microsoft.com/office/officeart/2008/layout/HexagonCluster"/>
    <dgm:cxn modelId="{E063EC5D-BFA8-4723-B5EC-02AFC586A79C}" type="presParOf" srcId="{36608CAA-6601-4CEC-9AD8-D7B93714E770}" destId="{339052DC-9A4B-4D24-83D3-D9796ED7382A}" srcOrd="0" destOrd="0" presId="urn:microsoft.com/office/officeart/2008/layout/HexagonCluster"/>
    <dgm:cxn modelId="{12F4E291-5B5D-41F3-B854-142B54E2177F}" type="presParOf" srcId="{FC557426-0953-4087-9848-F033D637898D}" destId="{1D525AF5-1062-4EBE-9232-BBA9AC77B330}" srcOrd="9" destOrd="0" presId="urn:microsoft.com/office/officeart/2008/layout/HexagonCluster"/>
    <dgm:cxn modelId="{B05EADF7-0BA8-4AE5-ABC4-39F40106CE8D}" type="presParOf" srcId="{1D525AF5-1062-4EBE-9232-BBA9AC77B330}" destId="{DA416D09-4D4D-4960-976C-E240F935F5CA}" srcOrd="0" destOrd="0" presId="urn:microsoft.com/office/officeart/2008/layout/HexagonCluster"/>
    <dgm:cxn modelId="{997CB71D-398A-4B99-AA7D-9857D9FE1BF8}" type="presParOf" srcId="{FC557426-0953-4087-9848-F033D637898D}" destId="{2ED8E581-E675-44E9-9AD6-34309533024F}" srcOrd="10" destOrd="0" presId="urn:microsoft.com/office/officeart/2008/layout/HexagonCluster"/>
    <dgm:cxn modelId="{84B80D2D-9E18-44D5-9928-E4BA02E1E83D}" type="presParOf" srcId="{2ED8E581-E675-44E9-9AD6-34309533024F}" destId="{DFBC67A4-3049-4265-A0A8-A16CB4C28B3B}" srcOrd="0" destOrd="0" presId="urn:microsoft.com/office/officeart/2008/layout/HexagonCluster"/>
    <dgm:cxn modelId="{06E9309D-773C-43E9-95E5-3E726B39092E}" type="presParOf" srcId="{FC557426-0953-4087-9848-F033D637898D}" destId="{187E6810-FEE8-44CE-B4E6-0F7B14AA28EB}" srcOrd="11" destOrd="0" presId="urn:microsoft.com/office/officeart/2008/layout/HexagonCluster"/>
    <dgm:cxn modelId="{973D6149-F9B8-4B70-9CD6-233338571E88}" type="presParOf" srcId="{187E6810-FEE8-44CE-B4E6-0F7B14AA28EB}" destId="{3DE886CE-F9DF-44C2-8CE0-A5C521E5C7C8}" srcOrd="0" destOrd="0" presId="urn:microsoft.com/office/officeart/2008/layout/HexagonCluster"/>
    <dgm:cxn modelId="{6216EC34-C985-40A9-B3B7-9EBA32B82198}" type="presParOf" srcId="{FC557426-0953-4087-9848-F033D637898D}" destId="{684EBA8C-3EE5-4D4C-BA69-53D5425B3AA7}" srcOrd="12" destOrd="0" presId="urn:microsoft.com/office/officeart/2008/layout/HexagonCluster"/>
    <dgm:cxn modelId="{63C0F103-4CAD-475A-82F1-26C077513DE2}" type="presParOf" srcId="{684EBA8C-3EE5-4D4C-BA69-53D5425B3AA7}" destId="{085537C1-AAFF-4CE8-B22C-AC9F1E9A0C8B}" srcOrd="0" destOrd="0" presId="urn:microsoft.com/office/officeart/2008/layout/HexagonCluster"/>
    <dgm:cxn modelId="{204AEBCA-2033-4241-BC20-B5FAA877235D}" type="presParOf" srcId="{FC557426-0953-4087-9848-F033D637898D}" destId="{C6704261-C213-4DFB-81A8-85AEBD1CE12B}" srcOrd="13" destOrd="0" presId="urn:microsoft.com/office/officeart/2008/layout/HexagonCluster"/>
    <dgm:cxn modelId="{E97ED2D3-4F44-4108-B526-967E7DBA264C}" type="presParOf" srcId="{C6704261-C213-4DFB-81A8-85AEBD1CE12B}" destId="{E474E09E-201A-4326-BFA2-C2FB6994BA9C}" srcOrd="0" destOrd="0" presId="urn:microsoft.com/office/officeart/2008/layout/HexagonCluster"/>
    <dgm:cxn modelId="{7F7478D0-3DEA-46F1-A3FB-52F29C27DFC7}" type="presParOf" srcId="{FC557426-0953-4087-9848-F033D637898D}" destId="{A4E79DBA-5CB3-455B-85C9-A2179805F0AE}" srcOrd="14" destOrd="0" presId="urn:microsoft.com/office/officeart/2008/layout/HexagonCluster"/>
    <dgm:cxn modelId="{EBE8EAF1-E957-4766-AD7F-5408D3273524}" type="presParOf" srcId="{A4E79DBA-5CB3-455B-85C9-A2179805F0AE}" destId="{8E236CA3-E783-492F-8FA7-4914496143AA}" srcOrd="0" destOrd="0" presId="urn:microsoft.com/office/officeart/2008/layout/HexagonCluster"/>
    <dgm:cxn modelId="{FB7B40FD-9139-4613-B861-DE5272D656EA}" type="presParOf" srcId="{FC557426-0953-4087-9848-F033D637898D}" destId="{CDEA955C-01B4-439F-9860-5B9DC4FA9BCA}" srcOrd="15" destOrd="0" presId="urn:microsoft.com/office/officeart/2008/layout/HexagonCluster"/>
    <dgm:cxn modelId="{D24DB512-9B74-4D24-89D5-FC00A3EB0F82}" type="presParOf" srcId="{CDEA955C-01B4-439F-9860-5B9DC4FA9BCA}" destId="{21F1F5CC-5D60-45D6-A3F9-183D412476E0}" srcOrd="0" destOrd="0" presId="urn:microsoft.com/office/officeart/2008/layout/HexagonCluster"/>
    <dgm:cxn modelId="{AE7FFFD8-B8FE-45D6-B23D-DC78C9BC34F7}" type="presParOf" srcId="{FC557426-0953-4087-9848-F033D637898D}" destId="{5A03A314-F368-47A4-86BC-6F0732CD9893}" srcOrd="16" destOrd="0" presId="urn:microsoft.com/office/officeart/2008/layout/HexagonCluster"/>
    <dgm:cxn modelId="{14088945-1148-4BD2-B933-F88B1FB8E275}" type="presParOf" srcId="{5A03A314-F368-47A4-86BC-6F0732CD9893}" destId="{AFFAAA6C-2211-4087-BF49-A3962F7820D3}" srcOrd="0" destOrd="0" presId="urn:microsoft.com/office/officeart/2008/layout/HexagonCluster"/>
    <dgm:cxn modelId="{C27DB09E-2471-42DD-BF2D-7A869282E935}" type="presParOf" srcId="{FC557426-0953-4087-9848-F033D637898D}" destId="{ECCC0508-4BE3-41D3-A64F-32D6312B84C8}" srcOrd="17" destOrd="0" presId="urn:microsoft.com/office/officeart/2008/layout/HexagonCluster"/>
    <dgm:cxn modelId="{D6EAADFC-9002-4AC2-8B2A-0C5E4B63ABDF}" type="presParOf" srcId="{ECCC0508-4BE3-41D3-A64F-32D6312B84C8}" destId="{1639893B-4AED-4D03-8E3D-1462F08CC43A}" srcOrd="0" destOrd="0" presId="urn:microsoft.com/office/officeart/2008/layout/HexagonCluster"/>
    <dgm:cxn modelId="{498918C5-A0FD-47D9-9117-655A7068DD68}" type="presParOf" srcId="{FC557426-0953-4087-9848-F033D637898D}" destId="{00F9785E-2745-43D0-BEE8-24FB3F36C26B}" srcOrd="18" destOrd="0" presId="urn:microsoft.com/office/officeart/2008/layout/HexagonCluster"/>
    <dgm:cxn modelId="{4355CABF-8E76-41FF-9C0A-321282414A84}" type="presParOf" srcId="{00F9785E-2745-43D0-BEE8-24FB3F36C26B}" destId="{972FF065-AF59-47E4-BDF9-272D1A8991A1}" srcOrd="0" destOrd="0" presId="urn:microsoft.com/office/officeart/2008/layout/HexagonCluster"/>
    <dgm:cxn modelId="{B680319D-278B-4877-A136-FA2F18B7BFC5}" type="presParOf" srcId="{FC557426-0953-4087-9848-F033D637898D}" destId="{DFF87DC0-6587-47C3-82B7-37156DA0DD44}" srcOrd="19" destOrd="0" presId="urn:microsoft.com/office/officeart/2008/layout/HexagonCluster"/>
    <dgm:cxn modelId="{03B41844-931C-44C3-AA23-324EBA6D0FE0}" type="presParOf" srcId="{DFF87DC0-6587-47C3-82B7-37156DA0DD44}" destId="{53660501-DFD4-48C2-8C6B-DC725477375B}" srcOrd="0" destOrd="0" presId="urn:microsoft.com/office/officeart/2008/layout/HexagonCluster"/>
    <dgm:cxn modelId="{F90A51DA-B083-4435-9058-1CFCD2DC6407}" type="presParOf" srcId="{FC557426-0953-4087-9848-F033D637898D}" destId="{94389CAF-D68D-4325-9EA5-D4382C4CB94E}" srcOrd="20" destOrd="0" presId="urn:microsoft.com/office/officeart/2008/layout/HexagonCluster"/>
    <dgm:cxn modelId="{FF9591A8-83D0-4018-BB9C-FDF2599D8E11}" type="presParOf" srcId="{94389CAF-D68D-4325-9EA5-D4382C4CB94E}" destId="{553FD1C4-1E7A-4140-AEBD-3341EEBF00D3}" srcOrd="0" destOrd="0" presId="urn:microsoft.com/office/officeart/2008/layout/HexagonCluster"/>
    <dgm:cxn modelId="{5900E639-D4EF-427A-A93B-B96A205151C3}" type="presParOf" srcId="{FC557426-0953-4087-9848-F033D637898D}" destId="{B6CBD4CE-5953-4518-892F-4A021F78D4A7}" srcOrd="21" destOrd="0" presId="urn:microsoft.com/office/officeart/2008/layout/HexagonCluster"/>
    <dgm:cxn modelId="{5415BE55-374F-4DC2-82BA-1FBB100E26D2}" type="presParOf" srcId="{B6CBD4CE-5953-4518-892F-4A021F78D4A7}" destId="{AF283643-C98F-4583-950F-EFE6D38DEC40}" srcOrd="0" destOrd="0" presId="urn:microsoft.com/office/officeart/2008/layout/HexagonCluster"/>
    <dgm:cxn modelId="{49E1534B-2E3E-45AD-A0C2-68F103E9A64B}" type="presParOf" srcId="{FC557426-0953-4087-9848-F033D637898D}" destId="{BF564C4F-DC78-4D1B-B505-F4402AACF76E}" srcOrd="22" destOrd="0" presId="urn:microsoft.com/office/officeart/2008/layout/HexagonCluster"/>
    <dgm:cxn modelId="{63824601-8BCF-4183-B75F-C4BF8164B583}" type="presParOf" srcId="{BF564C4F-DC78-4D1B-B505-F4402AACF76E}" destId="{BED7560E-FE70-45AB-8A33-11FC85EBA4DB}" srcOrd="0" destOrd="0" presId="urn:microsoft.com/office/officeart/2008/layout/HexagonCluster"/>
    <dgm:cxn modelId="{DFA51BC3-0A5F-4B68-861C-F7D5D88AE081}" type="presParOf" srcId="{FC557426-0953-4087-9848-F033D637898D}" destId="{40118020-FAE9-437D-9D6F-670128FEBF6C}" srcOrd="23" destOrd="0" presId="urn:microsoft.com/office/officeart/2008/layout/HexagonCluster"/>
    <dgm:cxn modelId="{8D9B92D2-A83B-4FE1-9084-E0E0E7CDA09E}" type="presParOf" srcId="{40118020-FAE9-437D-9D6F-670128FEBF6C}" destId="{9F56A148-3687-4887-874C-BEEF43C090A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48730-7871-49B5-84E0-6B3926A8FCB5}">
      <dsp:nvSpPr>
        <dsp:cNvPr id="0" name=""/>
        <dsp:cNvSpPr/>
      </dsp:nvSpPr>
      <dsp:spPr>
        <a:xfrm>
          <a:off x="0" y="2022"/>
          <a:ext cx="6172199" cy="1025174"/>
        </a:xfrm>
        <a:prstGeom prst="roundRect">
          <a:avLst>
            <a:gd name="adj" fmla="val 10000"/>
          </a:avLst>
        </a:prstGeom>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7AF319BA-AF0C-4D17-9949-D1DABBECEF6B}">
      <dsp:nvSpPr>
        <dsp:cNvPr id="0" name=""/>
        <dsp:cNvSpPr/>
      </dsp:nvSpPr>
      <dsp:spPr>
        <a:xfrm>
          <a:off x="310115" y="232687"/>
          <a:ext cx="563846" cy="563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F684E0-E944-4F66-B23B-E7AD4D74D318}">
      <dsp:nvSpPr>
        <dsp:cNvPr id="0" name=""/>
        <dsp:cNvSpPr/>
      </dsp:nvSpPr>
      <dsp:spPr>
        <a:xfrm>
          <a:off x="1184076" y="2022"/>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50000"/>
                </a:schemeClr>
              </a:solidFill>
            </a:rPr>
            <a:t>We use mathematical and statistical methods </a:t>
          </a:r>
        </a:p>
      </dsp:txBody>
      <dsp:txXfrm>
        <a:off x="1184076" y="2022"/>
        <a:ext cx="4988123" cy="1025174"/>
      </dsp:txXfrm>
    </dsp:sp>
    <dsp:sp modelId="{38862C7F-952A-4772-9D48-BC7541DD66C0}">
      <dsp:nvSpPr>
        <dsp:cNvPr id="0" name=""/>
        <dsp:cNvSpPr/>
      </dsp:nvSpPr>
      <dsp:spPr>
        <a:xfrm>
          <a:off x="0" y="1283491"/>
          <a:ext cx="6172199" cy="1025174"/>
        </a:xfrm>
        <a:prstGeom prst="roundRect">
          <a:avLst>
            <a:gd name="adj" fmla="val 10000"/>
          </a:avLst>
        </a:prstGeom>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F3CB87EB-EEF4-4280-9BC9-38CC38F5FDBE}">
      <dsp:nvSpPr>
        <dsp:cNvPr id="0" name=""/>
        <dsp:cNvSpPr/>
      </dsp:nvSpPr>
      <dsp:spPr>
        <a:xfrm>
          <a:off x="310115" y="1514155"/>
          <a:ext cx="563846" cy="563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ED626-097D-4AD0-8B28-995158CC92D9}">
      <dsp:nvSpPr>
        <dsp:cNvPr id="0" name=""/>
        <dsp:cNvSpPr/>
      </dsp:nvSpPr>
      <dsp:spPr>
        <a:xfrm>
          <a:off x="1184076" y="1283491"/>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50000"/>
                </a:schemeClr>
              </a:solidFill>
            </a:rPr>
            <a:t>to answer all of those questions (and more) </a:t>
          </a:r>
        </a:p>
      </dsp:txBody>
      <dsp:txXfrm>
        <a:off x="1184076" y="1283491"/>
        <a:ext cx="4988123" cy="1025174"/>
      </dsp:txXfrm>
    </dsp:sp>
    <dsp:sp modelId="{4E8B276C-7CF7-4517-84D1-1900FCD87B8A}">
      <dsp:nvSpPr>
        <dsp:cNvPr id="0" name=""/>
        <dsp:cNvSpPr/>
      </dsp:nvSpPr>
      <dsp:spPr>
        <a:xfrm>
          <a:off x="0" y="2564959"/>
          <a:ext cx="6172199" cy="1025174"/>
        </a:xfrm>
        <a:prstGeom prst="roundRect">
          <a:avLst>
            <a:gd name="adj" fmla="val 10000"/>
          </a:avLst>
        </a:prstGeom>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11A6A909-EF01-488A-8CB8-A296E411BDF6}">
      <dsp:nvSpPr>
        <dsp:cNvPr id="0" name=""/>
        <dsp:cNvSpPr/>
      </dsp:nvSpPr>
      <dsp:spPr>
        <a:xfrm>
          <a:off x="310115" y="2795623"/>
          <a:ext cx="563846" cy="56384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8F41D5-7E1C-4920-AC42-00BF8189266D}">
      <dsp:nvSpPr>
        <dsp:cNvPr id="0" name=""/>
        <dsp:cNvSpPr/>
      </dsp:nvSpPr>
      <dsp:spPr>
        <a:xfrm>
          <a:off x="1184076" y="2564959"/>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50000"/>
                </a:schemeClr>
              </a:solidFill>
            </a:rPr>
            <a:t>to provide sound advice</a:t>
          </a:r>
        </a:p>
      </dsp:txBody>
      <dsp:txXfrm>
        <a:off x="1184076" y="2564959"/>
        <a:ext cx="4988123" cy="1025174"/>
      </dsp:txXfrm>
    </dsp:sp>
    <dsp:sp modelId="{E0ED9DAE-6C53-4702-81FD-4BBEC3DB7C02}">
      <dsp:nvSpPr>
        <dsp:cNvPr id="0" name=""/>
        <dsp:cNvSpPr/>
      </dsp:nvSpPr>
      <dsp:spPr>
        <a:xfrm>
          <a:off x="0" y="3846427"/>
          <a:ext cx="6172199" cy="1025174"/>
        </a:xfrm>
        <a:prstGeom prst="roundRect">
          <a:avLst>
            <a:gd name="adj" fmla="val 10000"/>
          </a:avLst>
        </a:prstGeom>
        <a:gradFill flip="none" rotWithShape="0">
          <a:gsLst>
            <a:gs pos="0">
              <a:schemeClr val="accent4">
                <a:tint val="40000"/>
                <a:hueOff val="0"/>
                <a:satOff val="0"/>
                <a:lumOff val="0"/>
                <a:shade val="30000"/>
                <a:satMod val="115000"/>
              </a:schemeClr>
            </a:gs>
            <a:gs pos="50000">
              <a:schemeClr val="accent4">
                <a:tint val="40000"/>
                <a:hueOff val="0"/>
                <a:satOff val="0"/>
                <a:lumOff val="0"/>
                <a:shade val="67500"/>
                <a:satMod val="115000"/>
              </a:schemeClr>
            </a:gs>
            <a:gs pos="100000">
              <a:schemeClr val="accent4">
                <a:tint val="40000"/>
                <a:hueOff val="0"/>
                <a:satOff val="0"/>
                <a:lumOff val="0"/>
                <a:shade val="100000"/>
                <a:satMod val="115000"/>
              </a:schemeClr>
            </a:gs>
          </a:gsLst>
          <a:path path="circle">
            <a:fillToRect l="100000" t="100000"/>
          </a:path>
          <a:tileRect r="-100000" b="-100000"/>
        </a:gradFill>
        <a:ln>
          <a:noFill/>
        </a:ln>
        <a:effectLst/>
      </dsp:spPr>
      <dsp:style>
        <a:lnRef idx="0">
          <a:scrgbClr r="0" g="0" b="0"/>
        </a:lnRef>
        <a:fillRef idx="1">
          <a:scrgbClr r="0" g="0" b="0"/>
        </a:fillRef>
        <a:effectRef idx="0">
          <a:scrgbClr r="0" g="0" b="0"/>
        </a:effectRef>
        <a:fontRef idx="minor"/>
      </dsp:style>
    </dsp:sp>
    <dsp:sp modelId="{DBDE0D1F-4C4D-4C0A-A74D-F22210E9E472}">
      <dsp:nvSpPr>
        <dsp:cNvPr id="0" name=""/>
        <dsp:cNvSpPr/>
      </dsp:nvSpPr>
      <dsp:spPr>
        <a:xfrm>
          <a:off x="310115" y="4077091"/>
          <a:ext cx="563846" cy="563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83DF4-6632-40BC-9256-F138FCBB5C7A}">
      <dsp:nvSpPr>
        <dsp:cNvPr id="0" name=""/>
        <dsp:cNvSpPr/>
      </dsp:nvSpPr>
      <dsp:spPr>
        <a:xfrm>
          <a:off x="1184076" y="3846427"/>
          <a:ext cx="4988123" cy="102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98" tIns="108498" rIns="108498" bIns="108498" numCol="1" spcCol="1270" anchor="ctr" anchorCtr="0">
          <a:noAutofit/>
        </a:bodyPr>
        <a:lstStyle/>
        <a:p>
          <a:pPr marL="0" lvl="0" indent="0" algn="l" defTabSz="977900">
            <a:lnSpc>
              <a:spcPct val="100000"/>
            </a:lnSpc>
            <a:spcBef>
              <a:spcPct val="0"/>
            </a:spcBef>
            <a:spcAft>
              <a:spcPct val="35000"/>
            </a:spcAft>
            <a:buNone/>
          </a:pPr>
          <a:r>
            <a:rPr lang="en-US" sz="2200" kern="1200" dirty="0">
              <a:solidFill>
                <a:schemeClr val="tx1">
                  <a:lumMod val="50000"/>
                </a:schemeClr>
              </a:solidFill>
            </a:rPr>
            <a:t>to underwriting, finance, and management teams.</a:t>
          </a:r>
        </a:p>
      </dsp:txBody>
      <dsp:txXfrm>
        <a:off x="1184076" y="3846427"/>
        <a:ext cx="4988123" cy="1025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1ECE8-2174-4B59-B99C-363AE006BB76}">
      <dsp:nvSpPr>
        <dsp:cNvPr id="0" name=""/>
        <dsp:cNvSpPr/>
      </dsp:nvSpPr>
      <dsp:spPr>
        <a:xfrm>
          <a:off x="2930412" y="841252"/>
          <a:ext cx="1711018" cy="1469225"/>
        </a:xfrm>
        <a:prstGeom prst="hexagon">
          <a:avLst>
            <a:gd name="adj" fmla="val 25000"/>
            <a:gd name="vf" fmla="val 1154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Actuaries</a:t>
          </a:r>
        </a:p>
      </dsp:txBody>
      <dsp:txXfrm>
        <a:off x="3195432" y="1068821"/>
        <a:ext cx="1180978" cy="1014087"/>
      </dsp:txXfrm>
    </dsp:sp>
    <dsp:sp modelId="{7AA36371-66E6-493C-8B9F-F86A5C1FB655}">
      <dsp:nvSpPr>
        <dsp:cNvPr id="0" name=""/>
        <dsp:cNvSpPr/>
      </dsp:nvSpPr>
      <dsp:spPr>
        <a:xfrm>
          <a:off x="2791403" y="3441421"/>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CD0CF76-58E4-4A7E-9F0D-97F40837B5B0}">
      <dsp:nvSpPr>
        <dsp:cNvPr id="0" name=""/>
        <dsp:cNvSpPr/>
      </dsp:nvSpPr>
      <dsp:spPr>
        <a:xfrm>
          <a:off x="0" y="2448701"/>
          <a:ext cx="1711018" cy="1469225"/>
        </a:xfrm>
        <a:prstGeom prst="hexagon">
          <a:avLst>
            <a:gd name="adj" fmla="val 25000"/>
            <a:gd name="vf" fmla="val 115470"/>
          </a:avLst>
        </a:prstGeom>
        <a:blipFill>
          <a:blip xmlns:r="http://schemas.openxmlformats.org/officeDocument/2006/relationships" r:embed="rId1"/>
          <a:srcRect/>
          <a:stretch>
            <a:fillRect l="-14000" r="-14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76B94AF-7281-4723-94DB-B473E97D671E}">
      <dsp:nvSpPr>
        <dsp:cNvPr id="0" name=""/>
        <dsp:cNvSpPr/>
      </dsp:nvSpPr>
      <dsp:spPr>
        <a:xfrm>
          <a:off x="1172129" y="3723039"/>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AC2611D-DC4B-49B8-873E-D0B6F4D8BCB1}">
      <dsp:nvSpPr>
        <dsp:cNvPr id="0" name=""/>
        <dsp:cNvSpPr/>
      </dsp:nvSpPr>
      <dsp:spPr>
        <a:xfrm>
          <a:off x="2944839" y="2444444"/>
          <a:ext cx="1711018" cy="1469225"/>
        </a:xfrm>
        <a:prstGeom prst="hexagon">
          <a:avLst>
            <a:gd name="adj" fmla="val 25000"/>
            <a:gd name="vf" fmla="val 1154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Underwriters</a:t>
          </a:r>
        </a:p>
      </dsp:txBody>
      <dsp:txXfrm>
        <a:off x="3209859" y="2672013"/>
        <a:ext cx="1180978" cy="1014087"/>
      </dsp:txXfrm>
    </dsp:sp>
    <dsp:sp modelId="{40AD2A60-30FC-4BBA-A458-F3B5BD0CF6A6}">
      <dsp:nvSpPr>
        <dsp:cNvPr id="0" name=""/>
        <dsp:cNvSpPr/>
      </dsp:nvSpPr>
      <dsp:spPr>
        <a:xfrm>
          <a:off x="4122411" y="3714998"/>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2AE4EAE-8DB3-403D-869F-00BF6D2B4F2C}">
      <dsp:nvSpPr>
        <dsp:cNvPr id="0" name=""/>
        <dsp:cNvSpPr/>
      </dsp:nvSpPr>
      <dsp:spPr>
        <a:xfrm>
          <a:off x="4416351" y="3258052"/>
          <a:ext cx="1711018" cy="1469225"/>
        </a:xfrm>
        <a:prstGeom prst="hexagon">
          <a:avLst>
            <a:gd name="adj" fmla="val 25000"/>
            <a:gd name="vf" fmla="val 115470"/>
          </a:avLst>
        </a:prstGeom>
        <a:blipFill>
          <a:blip xmlns:r="http://schemas.openxmlformats.org/officeDocument/2006/relationships" r:embed="rId2"/>
          <a:srcRect/>
          <a:stretch>
            <a:fillRect l="-14000" r="-14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E7BF379-E6A1-4547-8E15-A3EC487EB0BC}">
      <dsp:nvSpPr>
        <dsp:cNvPr id="0" name=""/>
        <dsp:cNvSpPr/>
      </dsp:nvSpPr>
      <dsp:spPr>
        <a:xfrm>
          <a:off x="5523786" y="4510414"/>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39052DC-9A4B-4D24-83D3-D9796ED7382A}">
      <dsp:nvSpPr>
        <dsp:cNvPr id="0" name=""/>
        <dsp:cNvSpPr/>
      </dsp:nvSpPr>
      <dsp:spPr>
        <a:xfrm>
          <a:off x="1472419" y="1636985"/>
          <a:ext cx="1711018" cy="1469225"/>
        </a:xfrm>
        <a:prstGeom prst="hexagon">
          <a:avLst>
            <a:gd name="adj" fmla="val 25000"/>
            <a:gd name="vf" fmla="val 1154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Claims</a:t>
          </a:r>
        </a:p>
        <a:p>
          <a:pPr marL="0" lvl="0" indent="0" algn="ctr" defTabSz="622300">
            <a:lnSpc>
              <a:spcPct val="90000"/>
            </a:lnSpc>
            <a:spcBef>
              <a:spcPct val="0"/>
            </a:spcBef>
            <a:spcAft>
              <a:spcPct val="35000"/>
            </a:spcAft>
            <a:buNone/>
          </a:pPr>
          <a:r>
            <a:rPr lang="en-US" sz="1400" b="1" kern="1200" dirty="0"/>
            <a:t> </a:t>
          </a:r>
          <a:r>
            <a:rPr lang="en-US" sz="1600" b="1" kern="1200" dirty="0"/>
            <a:t>Department</a:t>
          </a:r>
          <a:endParaRPr lang="en-US" sz="1400" b="1" kern="1200" dirty="0"/>
        </a:p>
      </dsp:txBody>
      <dsp:txXfrm>
        <a:off x="1737439" y="1864554"/>
        <a:ext cx="1180978" cy="1014087"/>
      </dsp:txXfrm>
    </dsp:sp>
    <dsp:sp modelId="{DA416D09-4D4D-4960-976C-E240F935F5CA}">
      <dsp:nvSpPr>
        <dsp:cNvPr id="0" name=""/>
        <dsp:cNvSpPr/>
      </dsp:nvSpPr>
      <dsp:spPr>
        <a:xfrm>
          <a:off x="1800167" y="1667274"/>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FBC67A4-3049-4265-A0A8-A16CB4C28B3B}">
      <dsp:nvSpPr>
        <dsp:cNvPr id="0" name=""/>
        <dsp:cNvSpPr/>
      </dsp:nvSpPr>
      <dsp:spPr>
        <a:xfrm>
          <a:off x="2960203" y="4031557"/>
          <a:ext cx="1711018" cy="1469225"/>
        </a:xfrm>
        <a:prstGeom prst="hexagon">
          <a:avLst>
            <a:gd name="adj" fmla="val 25000"/>
            <a:gd name="vf" fmla="val 115470"/>
          </a:avLst>
        </a:prstGeom>
        <a:blipFill>
          <a:blip xmlns:r="http://schemas.openxmlformats.org/officeDocument/2006/relationships" r:embed="rId3"/>
          <a:srcRect/>
          <a:stretch>
            <a:fillRect l="-5000" r="-5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DE886CE-F9DF-44C2-8CE0-A5C521E5C7C8}">
      <dsp:nvSpPr>
        <dsp:cNvPr id="0" name=""/>
        <dsp:cNvSpPr/>
      </dsp:nvSpPr>
      <dsp:spPr>
        <a:xfrm>
          <a:off x="2992921" y="1470952"/>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085537C1-AAFF-4CE8-B22C-AC9F1E9A0C8B}">
      <dsp:nvSpPr>
        <dsp:cNvPr id="0" name=""/>
        <dsp:cNvSpPr/>
      </dsp:nvSpPr>
      <dsp:spPr>
        <a:xfrm>
          <a:off x="4416351" y="1633673"/>
          <a:ext cx="1711018" cy="1469225"/>
        </a:xfrm>
        <a:prstGeom prst="hexagon">
          <a:avLst>
            <a:gd name="adj" fmla="val 25000"/>
            <a:gd name="vf" fmla="val 1154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Finance </a:t>
          </a:r>
        </a:p>
        <a:p>
          <a:pPr marL="0" lvl="0" indent="0" algn="ctr" defTabSz="666750">
            <a:lnSpc>
              <a:spcPct val="90000"/>
            </a:lnSpc>
            <a:spcBef>
              <a:spcPct val="0"/>
            </a:spcBef>
            <a:spcAft>
              <a:spcPct val="35000"/>
            </a:spcAft>
            <a:buNone/>
          </a:pPr>
          <a:r>
            <a:rPr lang="en-US" sz="1500" b="1" kern="1200" dirty="0"/>
            <a:t>Team</a:t>
          </a:r>
        </a:p>
      </dsp:txBody>
      <dsp:txXfrm>
        <a:off x="4681371" y="1861242"/>
        <a:ext cx="1180978" cy="1014087"/>
      </dsp:txXfrm>
    </dsp:sp>
    <dsp:sp modelId="{E474E09E-201A-4326-BFA2-C2FB6994BA9C}">
      <dsp:nvSpPr>
        <dsp:cNvPr id="0" name=""/>
        <dsp:cNvSpPr/>
      </dsp:nvSpPr>
      <dsp:spPr>
        <a:xfrm>
          <a:off x="5896935" y="2284560"/>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8E236CA3-E783-492F-8FA7-4914496143AA}">
      <dsp:nvSpPr>
        <dsp:cNvPr id="0" name=""/>
        <dsp:cNvSpPr/>
      </dsp:nvSpPr>
      <dsp:spPr>
        <a:xfrm>
          <a:off x="5888770" y="2459581"/>
          <a:ext cx="1711018" cy="1469225"/>
        </a:xfrm>
        <a:prstGeom prst="hexagon">
          <a:avLst>
            <a:gd name="adj" fmla="val 25000"/>
            <a:gd name="vf" fmla="val 115470"/>
          </a:avLst>
        </a:prstGeom>
        <a:blipFill>
          <a:blip xmlns:r="http://schemas.openxmlformats.org/officeDocument/2006/relationships" r:embed="rId4"/>
          <a:srcRect/>
          <a:stretch>
            <a:fillRect l="-14000" r="-14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1F1F5CC-5D60-45D6-A3F9-183D412476E0}">
      <dsp:nvSpPr>
        <dsp:cNvPr id="0" name=""/>
        <dsp:cNvSpPr/>
      </dsp:nvSpPr>
      <dsp:spPr>
        <a:xfrm>
          <a:off x="6222628" y="2486070"/>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FFAAA6C-2211-4087-BF49-A3962F7820D3}">
      <dsp:nvSpPr>
        <dsp:cNvPr id="0" name=""/>
        <dsp:cNvSpPr/>
      </dsp:nvSpPr>
      <dsp:spPr>
        <a:xfrm>
          <a:off x="4413650" y="34418"/>
          <a:ext cx="1711018" cy="1469225"/>
        </a:xfrm>
        <a:prstGeom prst="hexagon">
          <a:avLst>
            <a:gd name="adj" fmla="val 25000"/>
            <a:gd name="vf" fmla="val 1154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b="1" kern="1200"/>
            <a:t>Executive Leaders</a:t>
          </a:r>
          <a:endParaRPr lang="en-US" sz="1500" b="1" kern="1200" dirty="0"/>
        </a:p>
      </dsp:txBody>
      <dsp:txXfrm>
        <a:off x="4678670" y="261987"/>
        <a:ext cx="1180978" cy="1014087"/>
      </dsp:txXfrm>
    </dsp:sp>
    <dsp:sp modelId="{1639893B-4AED-4D03-8E3D-1462F08CC43A}">
      <dsp:nvSpPr>
        <dsp:cNvPr id="0" name=""/>
        <dsp:cNvSpPr/>
      </dsp:nvSpPr>
      <dsp:spPr>
        <a:xfrm>
          <a:off x="5565866" y="79820"/>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72FF065-AF59-47E4-BDF9-272D1A8991A1}">
      <dsp:nvSpPr>
        <dsp:cNvPr id="0" name=""/>
        <dsp:cNvSpPr/>
      </dsp:nvSpPr>
      <dsp:spPr>
        <a:xfrm>
          <a:off x="5893615" y="857099"/>
          <a:ext cx="1711018" cy="1469225"/>
        </a:xfrm>
        <a:prstGeom prst="hexagon">
          <a:avLst>
            <a:gd name="adj" fmla="val 25000"/>
            <a:gd name="vf" fmla="val 115470"/>
          </a:avLst>
        </a:prstGeom>
        <a:blipFill>
          <a:blip xmlns:r="http://schemas.openxmlformats.org/officeDocument/2006/relationships" r:embed="rId5"/>
          <a:srcRect/>
          <a:stretch>
            <a:fillRect l="-31000" r="-31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3660501-DFD4-48C2-8C6B-DC725477375B}">
      <dsp:nvSpPr>
        <dsp:cNvPr id="0" name=""/>
        <dsp:cNvSpPr/>
      </dsp:nvSpPr>
      <dsp:spPr>
        <a:xfrm>
          <a:off x="1827778" y="4478020"/>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3FD1C4-1E7A-4140-AEBD-3341EEBF00D3}">
      <dsp:nvSpPr>
        <dsp:cNvPr id="0" name=""/>
        <dsp:cNvSpPr/>
      </dsp:nvSpPr>
      <dsp:spPr>
        <a:xfrm>
          <a:off x="1493406" y="3220776"/>
          <a:ext cx="1711018" cy="1469225"/>
        </a:xfrm>
        <a:prstGeom prst="hexagon">
          <a:avLst>
            <a:gd name="adj" fmla="val 25000"/>
            <a:gd name="vf" fmla="val 11547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Franklin Gothic Demi" panose="020B0703020102020204" pitchFamily="34" charset="0"/>
            </a:rPr>
            <a:t>Loss Control</a:t>
          </a:r>
        </a:p>
        <a:p>
          <a:pPr marL="0" lvl="0" indent="0" algn="ctr" defTabSz="666750">
            <a:lnSpc>
              <a:spcPct val="90000"/>
            </a:lnSpc>
            <a:spcBef>
              <a:spcPct val="0"/>
            </a:spcBef>
            <a:spcAft>
              <a:spcPct val="35000"/>
            </a:spcAft>
            <a:buNone/>
          </a:pPr>
          <a:r>
            <a:rPr lang="en-US" sz="1500" kern="1200" dirty="0">
              <a:latin typeface="Franklin Gothic Demi" panose="020B0703020102020204" pitchFamily="34" charset="0"/>
            </a:rPr>
            <a:t> Staff</a:t>
          </a:r>
        </a:p>
      </dsp:txBody>
      <dsp:txXfrm>
        <a:off x="1758426" y="3448345"/>
        <a:ext cx="1180978" cy="1014087"/>
      </dsp:txXfrm>
    </dsp:sp>
    <dsp:sp modelId="{AF283643-C98F-4583-950F-EFE6D38DEC40}">
      <dsp:nvSpPr>
        <dsp:cNvPr id="0" name=""/>
        <dsp:cNvSpPr/>
      </dsp:nvSpPr>
      <dsp:spPr>
        <a:xfrm>
          <a:off x="3313353" y="5260721"/>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ED7560E-FE70-45AB-8A33-11FC85EBA4DB}">
      <dsp:nvSpPr>
        <dsp:cNvPr id="0" name=""/>
        <dsp:cNvSpPr/>
      </dsp:nvSpPr>
      <dsp:spPr>
        <a:xfrm>
          <a:off x="1442483" y="35990"/>
          <a:ext cx="1711018" cy="1469225"/>
        </a:xfrm>
        <a:prstGeom prst="hexagon">
          <a:avLst>
            <a:gd name="adj" fmla="val 25000"/>
            <a:gd name="vf" fmla="val 115470"/>
          </a:avLst>
        </a:prstGeom>
        <a:blipFill>
          <a:blip xmlns:r="http://schemas.openxmlformats.org/officeDocument/2006/relationships" r:embed="rId6"/>
          <a:srcRect/>
          <a:stretch>
            <a:fillRect l="-14000" r="-14000"/>
          </a:stretch>
        </a:blip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F56A148-3687-4887-874C-BEEF43C090AC}">
      <dsp:nvSpPr>
        <dsp:cNvPr id="0" name=""/>
        <dsp:cNvSpPr/>
      </dsp:nvSpPr>
      <dsp:spPr>
        <a:xfrm>
          <a:off x="1840885" y="4450529"/>
          <a:ext cx="199588" cy="172182"/>
        </a:xfrm>
        <a:prstGeom prst="hexagon">
          <a:avLst>
            <a:gd name="adj" fmla="val 25000"/>
            <a:gd name="vf" fmla="val 115470"/>
          </a:avLst>
        </a:prstGeom>
        <a:solidFill>
          <a:schemeClr val="lt2">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1D8CA-88C2-F0FD-30FE-C03D5DA7FD4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6396F36E-0BD8-0AEA-83B5-B9B5E05AC39D}"/>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endParaRPr lang="en-US"/>
          </a:p>
        </p:txBody>
      </p:sp>
      <p:sp>
        <p:nvSpPr>
          <p:cNvPr id="4" name="Footer Placeholder 3">
            <a:extLst>
              <a:ext uri="{FF2B5EF4-FFF2-40B4-BE49-F238E27FC236}">
                <a16:creationId xmlns:a16="http://schemas.microsoft.com/office/drawing/2014/main" id="{0B8EE42C-3C26-0CF8-2756-9E0E47A33934}"/>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2CB233-D93A-4CB3-A245-FFB520C21020}"/>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ADACBA03-267B-462F-B7A2-E15E85E75B41}" type="slidenum">
              <a:rPr lang="en-US" smtClean="0"/>
              <a:t>‹#›</a:t>
            </a:fld>
            <a:endParaRPr lang="en-US"/>
          </a:p>
        </p:txBody>
      </p:sp>
    </p:spTree>
    <p:extLst>
      <p:ext uri="{BB962C8B-B14F-4D97-AF65-F5344CB8AC3E}">
        <p14:creationId xmlns:p14="http://schemas.microsoft.com/office/powerpoint/2010/main" val="305859845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5B6B541-F40D-4975-8A9F-B58686C004B8}" type="slidenum">
              <a:rPr lang="en-US" smtClean="0"/>
              <a:t>‹#›</a:t>
            </a:fld>
            <a:endParaRPr lang="en-US" dirty="0"/>
          </a:p>
        </p:txBody>
      </p:sp>
    </p:spTree>
    <p:extLst>
      <p:ext uri="{BB962C8B-B14F-4D97-AF65-F5344CB8AC3E}">
        <p14:creationId xmlns:p14="http://schemas.microsoft.com/office/powerpoint/2010/main" val="56648375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F8CCE0-3DA5-417A-BC62-D53E841C2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6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25369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0739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91785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94748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E1BB-19B3-49D8-0973-2066F8B76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86FB0-29E5-81CF-1EF4-7C0AB3F51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E9BAB-8325-2631-6D9F-C29A6BE9810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6955F6F-94ED-EA99-D237-BE758EF63D52}"/>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56009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85102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17971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5E94-4DAA-B98D-F1BD-9DB770874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E8312-D863-1CFE-68D4-F0C0C6566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FD4C7-AB1A-A348-96D7-1A3F1E2329D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05FDDFF-3D84-18D4-464D-9CEE4539FCC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21359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5589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132634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97823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3BC9D-D91C-9A97-2813-E6AC53BEA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AE06D-958F-C28F-17C4-5FAACD44A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71D62-9C51-2F11-507D-649AEBFDFAB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9C0FDE4-BC06-39A9-83E7-1D98E989E249}"/>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887044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7800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765543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EA217-C9FE-DF27-5940-CBCC47BB9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B62EA-2255-5FA2-2AA0-2885BD272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8FA35-7F41-84C2-84C5-D75BF1D5EF4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BD85A4B-9401-8779-4170-85265047EDE3}"/>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722681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39473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260278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126112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037653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656893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2332-1EE9-A566-65F9-63FE943B2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9C364-43C8-94C0-1608-4C0E6ECC3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12319-4D8E-6B11-4039-33198042F7B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26D97C4-F0D1-CEF4-0C58-CCB04DF7F10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8754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199392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253037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992887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039948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306248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800138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7E45-331B-86D4-ED98-0F8777320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9F984-F56E-8DDC-ADC1-E643ABAA9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DC671C-9AEA-AFCF-1924-F37E94CBC08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2546FAD3-B9EF-7843-466F-E78FE8EF1F47}"/>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98599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DE17A-5A2B-0A70-4D6E-9AA9A8C42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9FBF5-00F8-DE71-6323-C770EC6C8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4175B-EF79-44A4-BC15-E86F17103053}"/>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3DB8E5A2-7FB9-3D4A-25C1-54DA7833E44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131389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658054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284243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1029D-DBFF-B392-F954-742784101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BF0B7-9BCC-4189-BA02-62E7F36F7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45D20-E521-3A22-C55F-E46EC849E07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33E5EAF-0DDC-6849-C655-54E2E7853C9B}"/>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0892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121654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B030-F334-C141-E4C5-397493DE7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6C4A4-F4AC-5889-CD13-9B5F6AA51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58EA0-71A9-3455-0B07-A1C55C4B8B4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1CF15397-AEE0-D3E8-EBBB-4494F7B47CAF}"/>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956329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6FF80-AABF-F73C-8383-2A70AF7A2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CF4A4-5305-E0B7-8FCE-E5C0EBE6F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C77C4-B949-BFE9-1E2F-9CF1EA15DF0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2C4E9A4-A0EC-AF6E-8111-ECD9DB551D76}"/>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73687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0031186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E76E-D764-DFC6-C604-7BF950353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53FF5-BED6-EF8D-3D9C-6BC0C38A5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2F221-3A75-C8D4-85B2-1B139215FB7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ACC7493-46E0-825B-88A0-757D025C19DD}"/>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346609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4994303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286550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2800076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424699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1045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3828566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96435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02822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69756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E0B57-5DB9-CBBF-CC1E-7D0C726E1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A4457-74D5-50F5-A049-4B7881271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CF5EE-028F-33B0-983E-64C7031B501D}"/>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8FC50AE-E0FF-A5F8-FDDB-E27FAC782F7A}"/>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49199102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pxhere.com/en/photo/40814"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microsoft.com/office/2007/relationships/hdphoto" Target="../media/hdphoto4.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l="33316" r="1250" b="29279"/>
          <a:stretch/>
        </p:blipFill>
        <p:spPr>
          <a:xfrm>
            <a:off x="-24047" y="-16727"/>
            <a:ext cx="11588359" cy="6891454"/>
          </a:xfrm>
          <a:prstGeom prst="rect">
            <a:avLst/>
          </a:prstGeom>
        </p:spPr>
      </p:pic>
      <p:sp>
        <p:nvSpPr>
          <p:cNvPr id="4" name="Date Placeholder 3"/>
          <p:cNvSpPr>
            <a:spLocks noGrp="1"/>
          </p:cNvSpPr>
          <p:nvPr>
            <p:ph type="dt" sz="half" idx="10"/>
          </p:nvPr>
        </p:nvSpPr>
        <p:spPr/>
        <p:txBody>
          <a:bodyPr/>
          <a:lstStyle/>
          <a:p>
            <a:pPr defTabSz="228600"/>
            <a:fld id="{D5DEAE26-A84C-4AD2-8F90-C1A68D399ED0}" type="datetime1">
              <a:rPr lang="en-US" smtClean="0">
                <a:solidFill>
                  <a:srgbClr val="667989">
                    <a:tint val="75000"/>
                  </a:srgbClr>
                </a:solidFill>
              </a:rPr>
              <a:t>10/24/2025</a:t>
            </a:fld>
            <a:endParaRPr lang="en-US" dirty="0">
              <a:solidFill>
                <a:srgbClr val="667989">
                  <a:tint val="75000"/>
                </a:srgbClr>
              </a:solidFill>
            </a:endParaRPr>
          </a:p>
        </p:txBody>
      </p:sp>
      <p:sp>
        <p:nvSpPr>
          <p:cNvPr id="5" name="Footer Placeholder 4"/>
          <p:cNvSpPr>
            <a:spLocks noGrp="1"/>
          </p:cNvSpPr>
          <p:nvPr>
            <p:ph type="ftr" sz="quarter" idx="11"/>
          </p:nvPr>
        </p:nvSpPr>
        <p:spPr/>
        <p:txBody>
          <a:bodyPr/>
          <a:lstStyle/>
          <a:p>
            <a:pPr defTabSz="228600"/>
            <a:endParaRPr lang="en-US" dirty="0">
              <a:solidFill>
                <a:srgbClr val="667989">
                  <a:tint val="75000"/>
                </a:srgbClr>
              </a:solidFill>
            </a:endParaRPr>
          </a:p>
        </p:txBody>
      </p:sp>
      <p:sp>
        <p:nvSpPr>
          <p:cNvPr id="6" name="Slide Number Placeholder 5"/>
          <p:cNvSpPr>
            <a:spLocks noGrp="1"/>
          </p:cNvSpPr>
          <p:nvPr>
            <p:ph type="sldNum" sz="quarter" idx="12"/>
          </p:nvPr>
        </p:nvSpPr>
        <p:spPr/>
        <p:txBody>
          <a:bodyPr/>
          <a:lstStyle/>
          <a:p>
            <a:pPr defTabSz="228600"/>
            <a:fld id="{3E74C174-3F6B-7848-AD26-9023774C9A46}" type="slidenum">
              <a:rPr lang="en-US" smtClean="0">
                <a:solidFill>
                  <a:srgbClr val="667989">
                    <a:tint val="75000"/>
                  </a:srgbClr>
                </a:solidFill>
              </a:rPr>
              <a:pPr defTabSz="228600"/>
              <a:t>‹#›</a:t>
            </a:fld>
            <a:endParaRPr lang="en-US" dirty="0">
              <a:solidFill>
                <a:srgbClr val="667989">
                  <a:tint val="75000"/>
                </a:srgbClr>
              </a:solidFill>
            </a:endParaRPr>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6363593" y="-21419"/>
            <a:ext cx="5890578" cy="6916391"/>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6450599" y="-25228"/>
            <a:ext cx="5886316" cy="6926913"/>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dirty="0"/>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0" y="-11723"/>
            <a:ext cx="10464455" cy="6921450"/>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rgbClr val="003D84">
                  <a:alpha val="69746"/>
                </a:srgbClr>
              </a:gs>
              <a:gs pos="99000">
                <a:schemeClr val="tx2">
                  <a:alpha val="78332"/>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ctrTitle"/>
          </p:nvPr>
        </p:nvSpPr>
        <p:spPr>
          <a:xfrm>
            <a:off x="1033889" y="2379699"/>
            <a:ext cx="6424918" cy="2387600"/>
          </a:xfrm>
          <a:prstGeom prst="rect">
            <a:avLst/>
          </a:prstGeom>
        </p:spPr>
        <p:txBody>
          <a:bodyPr anchor="b"/>
          <a:lstStyle>
            <a:lvl1pPr algn="l">
              <a:defRPr sz="5000">
                <a:solidFill>
                  <a:schemeClr val="accent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061236" y="5388684"/>
            <a:ext cx="7862956" cy="854954"/>
          </a:xfrm>
          <a:prstGeom prst="rect">
            <a:avLst/>
          </a:prstGeom>
        </p:spPr>
        <p:txBody>
          <a:bodyPr/>
          <a:lstStyle>
            <a:lvl1pPr marL="0" indent="0" algn="l">
              <a:buNone/>
              <a:defRPr sz="2200" spc="150">
                <a:solidFill>
                  <a:schemeClr val="bg1"/>
                </a:solidFill>
              </a:defRPr>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dirty="0"/>
              <a:t>CLICK TO EDIT MASTER SUBTITLE STYLE</a:t>
            </a:r>
          </a:p>
        </p:txBody>
      </p:sp>
      <p:pic>
        <p:nvPicPr>
          <p:cNvPr id="15" name="Picture 14" descr="A black and white logo&#10;&#10;AI-generated content may be incorrect.">
            <a:extLst>
              <a:ext uri="{FF2B5EF4-FFF2-40B4-BE49-F238E27FC236}">
                <a16:creationId xmlns:a16="http://schemas.microsoft.com/office/drawing/2014/main" id="{32645AA4-340B-5BE2-9985-7AFE31F380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1468" y="575149"/>
            <a:ext cx="1838182" cy="1217679"/>
          </a:xfrm>
          <a:prstGeom prst="rect">
            <a:avLst/>
          </a:prstGeom>
        </p:spPr>
      </p:pic>
    </p:spTree>
    <p:extLst>
      <p:ext uri="{BB962C8B-B14F-4D97-AF65-F5344CB8AC3E}">
        <p14:creationId xmlns:p14="http://schemas.microsoft.com/office/powerpoint/2010/main" val="1588776679"/>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guide id="3" pos="13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inimal section divider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5DC282-7B5D-569E-C5FE-A40C556B2516}"/>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bg2">
                    <a:lumMod val="50000"/>
                  </a:schemeClr>
                </a:solidFill>
              </a:defRPr>
            </a:lvl1pPr>
          </a:lstStyle>
          <a:p>
            <a:r>
              <a:rPr lang="en-US" dirty="0"/>
              <a:t>Click to edit Master </a:t>
            </a:r>
            <a:br>
              <a:rPr lang="en-US" dirty="0"/>
            </a:br>
            <a:r>
              <a:rPr lang="en-US" dirty="0"/>
              <a:t>sub section title style</a:t>
            </a:r>
          </a:p>
        </p:txBody>
      </p:sp>
      <p:pic>
        <p:nvPicPr>
          <p:cNvPr id="11" name="Picture 10" descr="A blue and grey logo&#10;&#10;AI-generated content may be incorrect.">
            <a:extLst>
              <a:ext uri="{FF2B5EF4-FFF2-40B4-BE49-F238E27FC236}">
                <a16:creationId xmlns:a16="http://schemas.microsoft.com/office/drawing/2014/main" id="{ADD04AC1-9B08-0DEA-57B9-F73CE0EEDC38}"/>
              </a:ext>
            </a:extLst>
          </p:cNvPr>
          <p:cNvPicPr>
            <a:picLocks noChangeAspect="1"/>
          </p:cNvPicPr>
          <p:nvPr userDrawn="1"/>
        </p:nvPicPr>
        <p:blipFill>
          <a:blip r:embed="rId2">
            <a:extLst>
              <a:ext uri="{28A0092B-C50C-407E-A947-70E740481C1C}">
                <a14:useLocalDpi xmlns:a14="http://schemas.microsoft.com/office/drawing/2010/main" val="0"/>
              </a:ext>
            </a:extLst>
          </a:blip>
          <a:srcRect l="917" t="4809" r="-917" b="16033"/>
          <a:stretch/>
        </p:blipFill>
        <p:spPr>
          <a:xfrm>
            <a:off x="5284363" y="5552987"/>
            <a:ext cx="1623275" cy="939621"/>
          </a:xfrm>
          <a:prstGeom prst="rect">
            <a:avLst/>
          </a:prstGeom>
        </p:spPr>
      </p:pic>
    </p:spTree>
    <p:extLst>
      <p:ext uri="{BB962C8B-B14F-4D97-AF65-F5344CB8AC3E}">
        <p14:creationId xmlns:p14="http://schemas.microsoft.com/office/powerpoint/2010/main" val="22050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inimal Section 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6F9E-A3B9-4F04-D607-6B7E45BB935B}"/>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rgbClr val="0066AB"/>
                </a:solidFill>
              </a:defRPr>
            </a:lvl1pPr>
          </a:lstStyle>
          <a:p>
            <a:r>
              <a:rPr lang="en-US" dirty="0"/>
              <a:t>Click to edit Master </a:t>
            </a:r>
            <a:br>
              <a:rPr lang="en-US" dirty="0"/>
            </a:br>
            <a:r>
              <a:rPr lang="en-US" dirty="0"/>
              <a:t>sub section title style</a:t>
            </a:r>
          </a:p>
        </p:txBody>
      </p:sp>
      <p:pic>
        <p:nvPicPr>
          <p:cNvPr id="5" name="Picture 4" descr="A blue and grey logo&#10;&#10;AI-generated content may be incorrect.">
            <a:extLst>
              <a:ext uri="{FF2B5EF4-FFF2-40B4-BE49-F238E27FC236}">
                <a16:creationId xmlns:a16="http://schemas.microsoft.com/office/drawing/2014/main" id="{CFFF28DD-EF5F-E088-A32A-0AFF2C5A2661}"/>
              </a:ext>
            </a:extLst>
          </p:cNvPr>
          <p:cNvPicPr>
            <a:picLocks noChangeAspect="1"/>
          </p:cNvPicPr>
          <p:nvPr userDrawn="1"/>
        </p:nvPicPr>
        <p:blipFill>
          <a:blip r:embed="rId2">
            <a:extLst>
              <a:ext uri="{28A0092B-C50C-407E-A947-70E740481C1C}">
                <a14:useLocalDpi xmlns:a14="http://schemas.microsoft.com/office/drawing/2010/main" val="0"/>
              </a:ext>
            </a:extLst>
          </a:blip>
          <a:srcRect l="917" t="4809" r="-917" b="16033"/>
          <a:stretch/>
        </p:blipFill>
        <p:spPr>
          <a:xfrm>
            <a:off x="5284363" y="5552987"/>
            <a:ext cx="1623275" cy="939621"/>
          </a:xfrm>
          <a:prstGeom prst="rect">
            <a:avLst/>
          </a:prstGeom>
        </p:spPr>
      </p:pic>
    </p:spTree>
    <p:extLst>
      <p:ext uri="{BB962C8B-B14F-4D97-AF65-F5344CB8AC3E}">
        <p14:creationId xmlns:p14="http://schemas.microsoft.com/office/powerpoint/2010/main" val="107901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nimal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1149-DDBD-FEE5-455F-35699BCE717D}"/>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accent1">
                    <a:lumMod val="75000"/>
                  </a:schemeClr>
                </a:solidFill>
              </a:defRPr>
            </a:lvl1pPr>
          </a:lstStyle>
          <a:p>
            <a:r>
              <a:rPr lang="en-US" dirty="0"/>
              <a:t>Click to edit Master </a:t>
            </a:r>
            <a:br>
              <a:rPr lang="en-US" dirty="0"/>
            </a:br>
            <a:r>
              <a:rPr lang="en-US" dirty="0"/>
              <a:t>sub section title style</a:t>
            </a:r>
          </a:p>
        </p:txBody>
      </p:sp>
      <p:pic>
        <p:nvPicPr>
          <p:cNvPr id="4" name="Picture 3" descr="A blue and white logo&#10;&#10;AI-generated content may be incorrect.">
            <a:extLst>
              <a:ext uri="{FF2B5EF4-FFF2-40B4-BE49-F238E27FC236}">
                <a16:creationId xmlns:a16="http://schemas.microsoft.com/office/drawing/2014/main" id="{84439751-2FF5-4490-27B1-BA1F92859C8C}"/>
              </a:ext>
            </a:extLst>
          </p:cNvPr>
          <p:cNvPicPr>
            <a:picLocks noChangeAspect="1"/>
          </p:cNvPicPr>
          <p:nvPr userDrawn="1"/>
        </p:nvPicPr>
        <p:blipFill>
          <a:blip r:embed="rId2">
            <a:extLst>
              <a:ext uri="{28A0092B-C50C-407E-A947-70E740481C1C}">
                <a14:useLocalDpi xmlns:a14="http://schemas.microsoft.com/office/drawing/2010/main" val="0"/>
              </a:ext>
            </a:extLst>
          </a:blip>
          <a:srcRect t="2479" b="17574"/>
          <a:stretch/>
        </p:blipFill>
        <p:spPr>
          <a:xfrm>
            <a:off x="5292371" y="5563620"/>
            <a:ext cx="1607258" cy="939621"/>
          </a:xfrm>
          <a:prstGeom prst="rect">
            <a:avLst/>
          </a:prstGeom>
        </p:spPr>
      </p:pic>
    </p:spTree>
    <p:extLst>
      <p:ext uri="{BB962C8B-B14F-4D97-AF65-F5344CB8AC3E}">
        <p14:creationId xmlns:p14="http://schemas.microsoft.com/office/powerpoint/2010/main" val="41720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488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862263"/>
            <a:ext cx="10515600" cy="1133476"/>
          </a:xfrm>
          <a:prstGeom prst="rect">
            <a:avLst/>
          </a:prstGeom>
        </p:spPr>
        <p:txBody>
          <a:bodyPr anchor="b">
            <a:normAutofit/>
          </a:bodyPr>
          <a:lstStyle>
            <a:lvl1pPr algn="ctr">
              <a:defRPr sz="5000">
                <a:solidFill>
                  <a:srgbClr val="0066AB"/>
                </a:solidFill>
              </a:defRPr>
            </a:lvl1pPr>
          </a:lstStyle>
          <a:p>
            <a:r>
              <a:rPr lang="en-US" dirty="0"/>
              <a:t>Click to edit Master </a:t>
            </a:r>
            <a:br>
              <a:rPr lang="en-US" dirty="0"/>
            </a:br>
            <a:r>
              <a:rPr lang="en-US" dirty="0"/>
              <a:t>sub section title style</a:t>
            </a:r>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lgn="ctr">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228600"/>
            <a:fld id="{93FE20A7-5407-4B81-9A98-960F69FC2BFD}" type="datetime1">
              <a:rPr lang="en-US" smtClean="0">
                <a:solidFill>
                  <a:srgbClr val="667989">
                    <a:tint val="75000"/>
                  </a:srgbClr>
                </a:solidFill>
              </a:rPr>
              <a:t>10/24/2025</a:t>
            </a:fld>
            <a:endParaRPr lang="en-US" dirty="0">
              <a:solidFill>
                <a:srgbClr val="667989">
                  <a:tint val="75000"/>
                </a:srgbClr>
              </a:solidFill>
            </a:endParaRPr>
          </a:p>
        </p:txBody>
      </p:sp>
      <p:sp>
        <p:nvSpPr>
          <p:cNvPr id="5" name="Footer Placeholder 4"/>
          <p:cNvSpPr>
            <a:spLocks noGrp="1"/>
          </p:cNvSpPr>
          <p:nvPr>
            <p:ph type="ftr" sz="quarter" idx="11"/>
          </p:nvPr>
        </p:nvSpPr>
        <p:spPr/>
        <p:txBody>
          <a:bodyPr/>
          <a:lstStyle/>
          <a:p>
            <a:pPr defTabSz="228600"/>
            <a:endParaRPr lang="en-US" dirty="0">
              <a:solidFill>
                <a:srgbClr val="667989">
                  <a:tint val="75000"/>
                </a:srgbClr>
              </a:solidFill>
            </a:endParaRPr>
          </a:p>
        </p:txBody>
      </p:sp>
      <p:sp>
        <p:nvSpPr>
          <p:cNvPr id="6" name="Slide Number Placeholder 5"/>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3928222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228600"/>
            <a:fld id="{20E4BEC4-37CF-4CF4-86A4-D04C5A39D8D8}" type="datetime1">
              <a:rPr lang="en-US" smtClean="0">
                <a:solidFill>
                  <a:srgbClr val="667989">
                    <a:tint val="75000"/>
                  </a:srgbClr>
                </a:solidFill>
              </a:rPr>
              <a:t>10/24/2025</a:t>
            </a:fld>
            <a:endParaRPr lang="en-US" dirty="0">
              <a:solidFill>
                <a:srgbClr val="667989">
                  <a:tint val="75000"/>
                </a:srgbClr>
              </a:solidFill>
            </a:endParaRPr>
          </a:p>
        </p:txBody>
      </p:sp>
      <p:sp>
        <p:nvSpPr>
          <p:cNvPr id="6" name="Footer Placeholder 5"/>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34874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228600"/>
            <a:fld id="{194051EE-975D-4988-8D7F-3D21AEA11832}" type="datetime1">
              <a:rPr lang="en-US" smtClean="0">
                <a:solidFill>
                  <a:srgbClr val="667989">
                    <a:tint val="75000"/>
                  </a:srgbClr>
                </a:solidFill>
              </a:rPr>
              <a:t>10/24/2025</a:t>
            </a:fld>
            <a:endParaRPr lang="en-US" dirty="0">
              <a:solidFill>
                <a:srgbClr val="667989">
                  <a:tint val="75000"/>
                </a:srgbClr>
              </a:solidFill>
            </a:endParaRPr>
          </a:p>
        </p:txBody>
      </p:sp>
      <p:sp>
        <p:nvSpPr>
          <p:cNvPr id="3" name="Footer Placeholder 2"/>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Title 1">
            <a:extLst>
              <a:ext uri="{FF2B5EF4-FFF2-40B4-BE49-F238E27FC236}">
                <a16:creationId xmlns:a16="http://schemas.microsoft.com/office/drawing/2014/main" id="{9F8F87DE-F6C5-A0F4-194A-14B2CD5B8032}"/>
              </a:ext>
            </a:extLst>
          </p:cNvPr>
          <p:cNvSpPr>
            <a:spLocks noGrp="1"/>
          </p:cNvSpPr>
          <p:nvPr>
            <p:ph type="title"/>
          </p:nvPr>
        </p:nvSpPr>
        <p:spPr>
          <a:xfrm>
            <a:off x="838200" y="365126"/>
            <a:ext cx="10515600" cy="1325563"/>
          </a:xfrm>
          <a:prstGeom prst="rect">
            <a:avLst/>
          </a:prstGeo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572093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20">
                <a:solidFill>
                  <a:srgbClr val="0066AB"/>
                </a:solidFill>
              </a:defRPr>
            </a:lvl1pPr>
          </a:lstStyle>
          <a:p>
            <a:r>
              <a:rPr lang="en-US" dirty="0"/>
              <a:t>Click to edit Master title style</a:t>
            </a:r>
          </a:p>
        </p:txBody>
      </p:sp>
      <p:sp>
        <p:nvSpPr>
          <p:cNvPr id="3" name="Content Placeholder 2"/>
          <p:cNvSpPr>
            <a:spLocks noGrp="1"/>
          </p:cNvSpPr>
          <p:nvPr>
            <p:ph idx="1"/>
          </p:nvPr>
        </p:nvSpPr>
        <p:spPr>
          <a:xfrm>
            <a:off x="6096000" y="2057400"/>
            <a:ext cx="6172200" cy="4873625"/>
          </a:xfrm>
          <a:prstGeom prst="rect">
            <a:avLst/>
          </a:prstGeom>
        </p:spPr>
        <p:txBody>
          <a:bodyPr/>
          <a:lstStyle>
            <a:lvl1pPr>
              <a:defRPr sz="3120">
                <a:solidFill>
                  <a:srgbClr val="0066AB"/>
                </a:solidFill>
              </a:defRPr>
            </a:lvl1pPr>
            <a:lvl2pPr>
              <a:defRPr sz="2730">
                <a:solidFill>
                  <a:srgbClr val="0066AB"/>
                </a:solidFill>
              </a:defRPr>
            </a:lvl2pPr>
            <a:lvl3pPr>
              <a:defRPr sz="2340">
                <a:solidFill>
                  <a:srgbClr val="0066AB"/>
                </a:solidFill>
              </a:defRPr>
            </a:lvl3pPr>
            <a:lvl4pPr>
              <a:defRPr sz="1950">
                <a:solidFill>
                  <a:srgbClr val="0066AB"/>
                </a:solidFill>
              </a:defRPr>
            </a:lvl4pPr>
            <a:lvl5pPr>
              <a:defRPr sz="1950">
                <a:solidFill>
                  <a:srgbClr val="0066AB"/>
                </a:solidFill>
              </a:defRPr>
            </a:lvl5pPr>
            <a:lvl6pPr>
              <a:defRPr sz="1950"/>
            </a:lvl6pPr>
            <a:lvl7pPr>
              <a:defRPr sz="1950"/>
            </a:lvl7pPr>
            <a:lvl8pPr>
              <a:defRPr sz="1950"/>
            </a:lvl8pPr>
            <a:lvl9pPr>
              <a:defRPr sz="19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9" y="2146300"/>
            <a:ext cx="3932237" cy="3722688"/>
          </a:xfrm>
          <a:prstGeom prst="rect">
            <a:avLst/>
          </a:prstGeo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pPr defTabSz="228600"/>
            <a:fld id="{1AAF4F9D-D870-4A43-B0A7-711F00DB5A98}" type="datetime1">
              <a:rPr lang="en-US" smtClean="0">
                <a:solidFill>
                  <a:srgbClr val="667989">
                    <a:tint val="75000"/>
                  </a:srgbClr>
                </a:solidFill>
              </a:rPr>
              <a:t>10/24/2025</a:t>
            </a:fld>
            <a:endParaRPr lang="en-US" dirty="0">
              <a:solidFill>
                <a:srgbClr val="667989">
                  <a:tint val="75000"/>
                </a:srgbClr>
              </a:solidFill>
            </a:endParaRPr>
          </a:p>
        </p:txBody>
      </p:sp>
      <p:sp>
        <p:nvSpPr>
          <p:cNvPr id="6" name="Footer Placeholder 5"/>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748236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120">
                <a:solidFill>
                  <a:srgbClr val="0066AB"/>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457200"/>
            <a:ext cx="6172200" cy="5403851"/>
          </a:xfrm>
          <a:prstGeom prst="rect">
            <a:avLst/>
          </a:prstGeom>
        </p:spPr>
        <p:txBody>
          <a:bodyPr anchor="t"/>
          <a:lstStyle>
            <a:lvl1pPr marL="0" indent="0">
              <a:buNone/>
              <a:defRPr sz="3120">
                <a:solidFill>
                  <a:srgbClr val="0066AB"/>
                </a:solidFill>
              </a:defRPr>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dirty="0"/>
              <a:t>Click icon to add picture</a:t>
            </a:r>
          </a:p>
        </p:txBody>
      </p:sp>
      <p:sp>
        <p:nvSpPr>
          <p:cNvPr id="4" name="Text Placeholder 3"/>
          <p:cNvSpPr>
            <a:spLocks noGrp="1"/>
          </p:cNvSpPr>
          <p:nvPr>
            <p:ph type="body" sz="half" idx="2"/>
          </p:nvPr>
        </p:nvSpPr>
        <p:spPr>
          <a:xfrm>
            <a:off x="839789" y="2205990"/>
            <a:ext cx="3932237" cy="3662998"/>
          </a:xfrm>
          <a:prstGeom prst="rect">
            <a:avLst/>
          </a:prstGeo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dirty="0"/>
              <a:t>Click to edit Master text styles</a:t>
            </a:r>
          </a:p>
        </p:txBody>
      </p:sp>
      <p:sp>
        <p:nvSpPr>
          <p:cNvPr id="5" name="Date Placeholder 4"/>
          <p:cNvSpPr>
            <a:spLocks noGrp="1"/>
          </p:cNvSpPr>
          <p:nvPr>
            <p:ph type="dt" sz="half" idx="10"/>
          </p:nvPr>
        </p:nvSpPr>
        <p:spPr/>
        <p:txBody>
          <a:bodyPr/>
          <a:lstStyle/>
          <a:p>
            <a:pPr defTabSz="228600"/>
            <a:fld id="{CD6F1333-5A8F-4B7C-808C-77846B3D4F8E}" type="datetime1">
              <a:rPr lang="en-US" smtClean="0">
                <a:solidFill>
                  <a:srgbClr val="667989">
                    <a:tint val="75000"/>
                  </a:srgbClr>
                </a:solidFill>
              </a:rPr>
              <a:t>10/24/2025</a:t>
            </a:fld>
            <a:endParaRPr lang="en-US" dirty="0">
              <a:solidFill>
                <a:srgbClr val="667989">
                  <a:tint val="75000"/>
                </a:srgbClr>
              </a:solidFill>
            </a:endParaRPr>
          </a:p>
        </p:txBody>
      </p:sp>
      <p:sp>
        <p:nvSpPr>
          <p:cNvPr id="6" name="Footer Placeholder 5"/>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p:cNvSpPr>
            <a:spLocks noGrp="1"/>
          </p:cNvSpPr>
          <p:nvPr>
            <p:ph type="sldNum" sz="quarter" idx="12"/>
          </p:nvPr>
        </p:nvSpPr>
        <p:spPr/>
        <p:txBody>
          <a:body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202158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7EFBC1-FBBE-4EA7-99C7-95E23439320A}"/>
              </a:ext>
            </a:extLst>
          </p:cNvPr>
          <p:cNvSpPr>
            <a:spLocks noGrp="1"/>
          </p:cNvSpPr>
          <p:nvPr>
            <p:ph type="pic" sz="quarter" idx="10"/>
          </p:nvPr>
        </p:nvSpPr>
        <p:spPr>
          <a:xfrm>
            <a:off x="1" y="1135629"/>
            <a:ext cx="6096001" cy="4586744"/>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solidFill>
            <a:schemeClr val="bg1">
              <a:lumMod val="95000"/>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12480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481134-2EEC-4EF9-A570-79D0704BC3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 t="6317" r="55" b="7644"/>
          <a:stretch/>
        </p:blipFill>
        <p:spPr>
          <a:xfrm>
            <a:off x="-17707" y="-4390"/>
            <a:ext cx="12227413" cy="6862390"/>
          </a:xfrm>
          <a:prstGeom prst="rect">
            <a:avLst/>
          </a:prstGeom>
        </p:spPr>
      </p:pic>
      <p:sp>
        <p:nvSpPr>
          <p:cNvPr id="8" name="Rectangle 7">
            <a:extLst>
              <a:ext uri="{FF2B5EF4-FFF2-40B4-BE49-F238E27FC236}">
                <a16:creationId xmlns:a16="http://schemas.microsoft.com/office/drawing/2014/main" id="{96259B44-E567-1EA4-0278-8D7C67F2DFDB}"/>
              </a:ext>
            </a:extLst>
          </p:cNvPr>
          <p:cNvSpPr/>
          <p:nvPr userDrawn="1"/>
        </p:nvSpPr>
        <p:spPr>
          <a:xfrm>
            <a:off x="-17707" y="-4390"/>
            <a:ext cx="12227413" cy="6892023"/>
          </a:xfrm>
          <a:prstGeom prst="rect">
            <a:avLst/>
          </a:prstGeom>
          <a:gradFill flip="none" rotWithShape="1">
            <a:gsLst>
              <a:gs pos="0">
                <a:schemeClr val="tx2">
                  <a:lumMod val="50000"/>
                  <a:alpha val="94025"/>
                </a:schemeClr>
              </a:gs>
              <a:gs pos="100000">
                <a:srgbClr val="0057B8">
                  <a:alpha val="83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Picture Placeholder 21">
            <a:extLst>
              <a:ext uri="{FF2B5EF4-FFF2-40B4-BE49-F238E27FC236}">
                <a16:creationId xmlns:a16="http://schemas.microsoft.com/office/drawing/2014/main" id="{B1A537EA-02D0-4FBB-63B1-3FBDB44B9EA4}"/>
              </a:ext>
            </a:extLst>
          </p:cNvPr>
          <p:cNvSpPr>
            <a:spLocks noGrp="1"/>
          </p:cNvSpPr>
          <p:nvPr>
            <p:ph type="pic" sz="quarter" idx="14" hasCustomPrompt="1"/>
          </p:nvPr>
        </p:nvSpPr>
        <p:spPr>
          <a:xfrm>
            <a:off x="3106615" y="5454097"/>
            <a:ext cx="596505" cy="580883"/>
          </a:xfrm>
          <a:prstGeom prst="rect">
            <a:avLst/>
          </a:prstGeom>
        </p:spPr>
        <p:txBody>
          <a:bodyPr>
            <a:normAutofit/>
          </a:bodyPr>
          <a:lstStyle>
            <a:lvl1pPr marL="0" indent="0" algn="ctr">
              <a:buNone/>
              <a:defRPr sz="1200">
                <a:solidFill>
                  <a:schemeClr val="bg1"/>
                </a:solidFill>
              </a:defRPr>
            </a:lvl1pPr>
          </a:lstStyle>
          <a:p>
            <a:r>
              <a:rPr lang="en-US" dirty="0"/>
              <a:t>Insert Your photo</a:t>
            </a:r>
          </a:p>
        </p:txBody>
      </p:sp>
      <p:sp>
        <p:nvSpPr>
          <p:cNvPr id="12" name="Text Placeholder 11">
            <a:extLst>
              <a:ext uri="{FF2B5EF4-FFF2-40B4-BE49-F238E27FC236}">
                <a16:creationId xmlns:a16="http://schemas.microsoft.com/office/drawing/2014/main" id="{5A385C41-E650-EDA2-0E0F-037E3090B8A2}"/>
              </a:ext>
            </a:extLst>
          </p:cNvPr>
          <p:cNvSpPr>
            <a:spLocks noGrp="1"/>
          </p:cNvSpPr>
          <p:nvPr>
            <p:ph type="body" sz="quarter" idx="15" hasCustomPrompt="1"/>
          </p:nvPr>
        </p:nvSpPr>
        <p:spPr>
          <a:xfrm>
            <a:off x="3037095" y="2844332"/>
            <a:ext cx="7914860" cy="603234"/>
          </a:xfrm>
          <a:prstGeom prst="rect">
            <a:avLst/>
          </a:prstGeom>
        </p:spPr>
        <p:txBody>
          <a:bodyPr/>
          <a:lstStyle>
            <a:lvl1pPr marL="0" indent="0">
              <a:buNone/>
              <a:defRPr b="1" spc="15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PRE-TITLE TEXT STYLE</a:t>
            </a:r>
          </a:p>
        </p:txBody>
      </p:sp>
      <p:sp>
        <p:nvSpPr>
          <p:cNvPr id="24" name="Text Placeholder 23">
            <a:extLst>
              <a:ext uri="{FF2B5EF4-FFF2-40B4-BE49-F238E27FC236}">
                <a16:creationId xmlns:a16="http://schemas.microsoft.com/office/drawing/2014/main" id="{92C07EFC-BBFF-9801-92B9-25C2228AC492}"/>
              </a:ext>
            </a:extLst>
          </p:cNvPr>
          <p:cNvSpPr>
            <a:spLocks noGrp="1"/>
          </p:cNvSpPr>
          <p:nvPr>
            <p:ph type="body" sz="quarter" idx="16" hasCustomPrompt="1"/>
          </p:nvPr>
        </p:nvSpPr>
        <p:spPr>
          <a:xfrm>
            <a:off x="4435231" y="5454097"/>
            <a:ext cx="5467217" cy="372923"/>
          </a:xfrm>
          <a:prstGeom prst="rect">
            <a:avLst/>
          </a:prstGeom>
        </p:spPr>
        <p:txBody>
          <a:bodyPr/>
          <a:lstStyle>
            <a:lvl1pPr marL="0" indent="0">
              <a:buNone/>
              <a:defRPr sz="1800" b="1">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BY: YOUR NAME HERE</a:t>
            </a:r>
          </a:p>
        </p:txBody>
      </p:sp>
      <p:sp>
        <p:nvSpPr>
          <p:cNvPr id="26" name="Text Placeholder 25">
            <a:extLst>
              <a:ext uri="{FF2B5EF4-FFF2-40B4-BE49-F238E27FC236}">
                <a16:creationId xmlns:a16="http://schemas.microsoft.com/office/drawing/2014/main" id="{A1CDB7B4-4B67-5FF4-C8F8-544913254B67}"/>
              </a:ext>
            </a:extLst>
          </p:cNvPr>
          <p:cNvSpPr>
            <a:spLocks noGrp="1"/>
          </p:cNvSpPr>
          <p:nvPr>
            <p:ph type="body" sz="quarter" idx="17" hasCustomPrompt="1"/>
          </p:nvPr>
        </p:nvSpPr>
        <p:spPr>
          <a:xfrm>
            <a:off x="4435231" y="5888025"/>
            <a:ext cx="5467217" cy="457200"/>
          </a:xfrm>
          <a:prstGeom prst="rect">
            <a:avLst/>
          </a:prstGeom>
        </p:spPr>
        <p:txBody>
          <a:bodyPr/>
          <a:lstStyle>
            <a:lvl1pPr marL="0" indent="0">
              <a:buNone/>
              <a:defRPr>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add your title and company name</a:t>
            </a:r>
          </a:p>
        </p:txBody>
      </p:sp>
      <p:sp>
        <p:nvSpPr>
          <p:cNvPr id="5" name="TextBox 4">
            <a:extLst>
              <a:ext uri="{FF2B5EF4-FFF2-40B4-BE49-F238E27FC236}">
                <a16:creationId xmlns:a16="http://schemas.microsoft.com/office/drawing/2014/main" id="{08AC53D1-6FD3-93B1-ABB2-4143DB885B32}"/>
              </a:ext>
            </a:extLst>
          </p:cNvPr>
          <p:cNvSpPr txBox="1"/>
          <p:nvPr userDrawn="1"/>
        </p:nvSpPr>
        <p:spPr>
          <a:xfrm>
            <a:off x="3037095" y="3441622"/>
            <a:ext cx="8089174" cy="1631216"/>
          </a:xfrm>
          <a:prstGeom prst="rect">
            <a:avLst/>
          </a:prstGeom>
          <a:noFill/>
        </p:spPr>
        <p:txBody>
          <a:bodyPr wrap="squar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49CFB1"/>
                </a:solidFill>
                <a:effectLst/>
                <a:uLnTx/>
                <a:uFillTx/>
                <a:latin typeface="Arial" panose="020B0604020202020204"/>
                <a:ea typeface="+mn-ea"/>
                <a:cs typeface="+mn-cs"/>
              </a:rPr>
              <a:t>Click to edit master title style</a:t>
            </a:r>
          </a:p>
        </p:txBody>
      </p:sp>
      <p:pic>
        <p:nvPicPr>
          <p:cNvPr id="2" name="Picture 1" descr="A black and white logo&#10;&#10;AI-generated content may be incorrect.">
            <a:extLst>
              <a:ext uri="{FF2B5EF4-FFF2-40B4-BE49-F238E27FC236}">
                <a16:creationId xmlns:a16="http://schemas.microsoft.com/office/drawing/2014/main" id="{DD65A9C6-764B-900B-1839-E63B44B39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468" y="451777"/>
            <a:ext cx="1838182" cy="1217679"/>
          </a:xfrm>
          <a:prstGeom prst="rect">
            <a:avLst/>
          </a:prstGeom>
        </p:spPr>
      </p:pic>
    </p:spTree>
    <p:extLst>
      <p:ext uri="{BB962C8B-B14F-4D97-AF65-F5344CB8AC3E}">
        <p14:creationId xmlns:p14="http://schemas.microsoft.com/office/powerpoint/2010/main" val="227006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7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488">
          <p15:clr>
            <a:srgbClr val="FBAE40"/>
          </p15:clr>
        </p15:guide>
        <p15:guide id="2" pos="3720">
          <p15:clr>
            <a:srgbClr val="FBAE40"/>
          </p15:clr>
        </p15:guide>
        <p15:guide id="3" pos="11280">
          <p15:clr>
            <a:srgbClr val="FBAE40"/>
          </p15:clr>
        </p15:guide>
        <p15:guide id="4" orient="horz" pos="4320">
          <p15:clr>
            <a:srgbClr val="FBAE40"/>
          </p15:clr>
        </p15:guide>
        <p15:guide id="5" pos="5448">
          <p15:clr>
            <a:srgbClr val="FBAE40"/>
          </p15:clr>
        </p15:guide>
        <p15:guide id="6" orient="horz" pos="17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llout">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1C71E230-6E32-4D19-B51C-5A85076BEC75}"/>
              </a:ext>
            </a:extLst>
          </p:cNvPr>
          <p:cNvSpPr/>
          <p:nvPr userDrawn="1"/>
        </p:nvSpPr>
        <p:spPr>
          <a:xfrm>
            <a:off x="1447801" y="2251711"/>
            <a:ext cx="14268449" cy="3476116"/>
          </a:xfrm>
          <a:prstGeom prst="parallelogram">
            <a:avLst>
              <a:gd name="adj" fmla="val 99062"/>
            </a:avLst>
          </a:prstGeom>
          <a:gradFill flip="none" rotWithShape="1">
            <a:gsLst>
              <a:gs pos="0">
                <a:schemeClr val="bg2"/>
              </a:gs>
              <a:gs pos="46000">
                <a:schemeClr val="tx2"/>
              </a:gs>
              <a:gs pos="100000">
                <a:srgbClr val="0066AB"/>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Picture Placeholder 7">
            <a:extLst>
              <a:ext uri="{FF2B5EF4-FFF2-40B4-BE49-F238E27FC236}">
                <a16:creationId xmlns:a16="http://schemas.microsoft.com/office/drawing/2014/main" id="{90A77D31-B48E-46DF-A378-B57456212D02}"/>
              </a:ext>
            </a:extLst>
          </p:cNvPr>
          <p:cNvSpPr>
            <a:spLocks noGrp="1"/>
          </p:cNvSpPr>
          <p:nvPr>
            <p:ph type="pic" sz="quarter" idx="10"/>
          </p:nvPr>
        </p:nvSpPr>
        <p:spPr>
          <a:xfrm>
            <a:off x="7056120" y="1130173"/>
            <a:ext cx="5135880" cy="5727828"/>
          </a:xfrm>
          <a:prstGeom prst="rect">
            <a:avLst/>
          </a:prstGeom>
          <a:noFill/>
          <a:effectLst>
            <a:outerShdw blurRad="1270000" dist="1016000" sx="80000" sy="80000" algn="l" rotWithShape="0">
              <a:prstClr val="black">
                <a:alpha val="40000"/>
              </a:prst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4" name="Title 1">
            <a:extLst>
              <a:ext uri="{FF2B5EF4-FFF2-40B4-BE49-F238E27FC236}">
                <a16:creationId xmlns:a16="http://schemas.microsoft.com/office/drawing/2014/main" id="{5F8CB427-5821-59C6-565B-69A1CFA2E917}"/>
              </a:ext>
            </a:extLst>
          </p:cNvPr>
          <p:cNvSpPr>
            <a:spLocks noGrp="1"/>
          </p:cNvSpPr>
          <p:nvPr>
            <p:ph type="title"/>
          </p:nvPr>
        </p:nvSpPr>
        <p:spPr>
          <a:xfrm>
            <a:off x="838200" y="365126"/>
            <a:ext cx="10515600" cy="1325563"/>
          </a:xfrm>
          <a:prstGeom prst="rect">
            <a:avLst/>
          </a:prstGeom>
        </p:spPr>
        <p:txBody>
          <a:bodyPr/>
          <a:lstStyle>
            <a:lvl1pPr>
              <a:defRPr>
                <a:solidFill>
                  <a:schemeClr val="bg2">
                    <a:lumMod val="50000"/>
                  </a:schemeClr>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358FA3A4-6EBC-8C4A-4F37-43FB16C7D907}"/>
              </a:ext>
            </a:extLst>
          </p:cNvPr>
          <p:cNvSpPr>
            <a:spLocks noGrp="1"/>
          </p:cNvSpPr>
          <p:nvPr>
            <p:ph type="body" sz="quarter" idx="11"/>
          </p:nvPr>
        </p:nvSpPr>
        <p:spPr>
          <a:xfrm>
            <a:off x="5146756" y="2948781"/>
            <a:ext cx="6576321" cy="2366169"/>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3201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50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ppt_x"/>
                                          </p:val>
                                        </p:tav>
                                        <p:tav tm="100000">
                                          <p:val>
                                            <p:strVal val="#ppt_x"/>
                                          </p:val>
                                        </p:tav>
                                      </p:tavLst>
                                    </p:anim>
                                    <p:anim calcmode="lin" valueType="num">
                                      <p:cBhvr additive="base">
                                        <p:cTn id="12"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slide combo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A56F648-39F5-4E31-8D3E-3A28DF87FD22}"/>
              </a:ext>
            </a:extLst>
          </p:cNvPr>
          <p:cNvSpPr>
            <a:spLocks noGrp="1"/>
          </p:cNvSpPr>
          <p:nvPr>
            <p:ph type="pic" sz="quarter" idx="10"/>
          </p:nvPr>
        </p:nvSpPr>
        <p:spPr>
          <a:xfrm>
            <a:off x="-1" y="-12700"/>
            <a:ext cx="9317565" cy="6870700"/>
          </a:xfrm>
          <a:custGeom>
            <a:avLst/>
            <a:gdLst>
              <a:gd name="connsiteX0" fmla="*/ 0 w 9304539"/>
              <a:gd name="connsiteY0" fmla="*/ 0 h 6858000"/>
              <a:gd name="connsiteX1" fmla="*/ 9304539 w 9304539"/>
              <a:gd name="connsiteY1" fmla="*/ 0 h 6858000"/>
              <a:gd name="connsiteX2" fmla="*/ 2446539 w 9304539"/>
              <a:gd name="connsiteY2" fmla="*/ 6858000 h 6858000"/>
              <a:gd name="connsiteX3" fmla="*/ 0 w 9304539"/>
              <a:gd name="connsiteY3" fmla="*/ 6858000 h 6858000"/>
              <a:gd name="connsiteX0" fmla="*/ 0 w 9317565"/>
              <a:gd name="connsiteY0" fmla="*/ 12700 h 6870700"/>
              <a:gd name="connsiteX1" fmla="*/ 9317565 w 9317565"/>
              <a:gd name="connsiteY1" fmla="*/ 0 h 6870700"/>
              <a:gd name="connsiteX2" fmla="*/ 2446539 w 9317565"/>
              <a:gd name="connsiteY2" fmla="*/ 6870700 h 6870700"/>
              <a:gd name="connsiteX3" fmla="*/ 0 w 9317565"/>
              <a:gd name="connsiteY3" fmla="*/ 6870700 h 6870700"/>
              <a:gd name="connsiteX4" fmla="*/ 0 w 9317565"/>
              <a:gd name="connsiteY4" fmla="*/ 12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565" h="6870700">
                <a:moveTo>
                  <a:pt x="0" y="12700"/>
                </a:moveTo>
                <a:lnTo>
                  <a:pt x="9317565" y="0"/>
                </a:lnTo>
                <a:lnTo>
                  <a:pt x="2446539" y="6870700"/>
                </a:lnTo>
                <a:lnTo>
                  <a:pt x="0" y="6870700"/>
                </a:lnTo>
                <a:lnTo>
                  <a:pt x="0" y="12700"/>
                </a:lnTo>
                <a:close/>
              </a:path>
            </a:pathLst>
          </a:custGeom>
          <a:solidFill>
            <a:schemeClr val="bg1">
              <a:lumMod val="95000"/>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a:p>
        </p:txBody>
      </p:sp>
      <p:sp>
        <p:nvSpPr>
          <p:cNvPr id="9" name="Picture Placeholder 8">
            <a:extLst>
              <a:ext uri="{FF2B5EF4-FFF2-40B4-BE49-F238E27FC236}">
                <a16:creationId xmlns:a16="http://schemas.microsoft.com/office/drawing/2014/main" id="{81639CBE-E724-4EF4-93A6-D6F0077A77B9}"/>
              </a:ext>
            </a:extLst>
          </p:cNvPr>
          <p:cNvSpPr>
            <a:spLocks noGrp="1"/>
          </p:cNvSpPr>
          <p:nvPr>
            <p:ph type="pic" sz="quarter" idx="12"/>
          </p:nvPr>
        </p:nvSpPr>
        <p:spPr>
          <a:xfrm>
            <a:off x="7545757" y="4516485"/>
            <a:ext cx="4011735" cy="196215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a:outerShdw blurRad="1270000" dist="1828800" dir="10800000" sx="75000" sy="75000" algn="r" rotWithShape="0">
              <a:schemeClr val="bg1">
                <a:lumMod val="50000"/>
                <a:alpha val="40000"/>
              </a:schemeClr>
            </a:outerShdw>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4" name="Picture Placeholder 8">
            <a:extLst>
              <a:ext uri="{FF2B5EF4-FFF2-40B4-BE49-F238E27FC236}">
                <a16:creationId xmlns:a16="http://schemas.microsoft.com/office/drawing/2014/main" id="{7DCCCADE-D15F-FEB3-EA3C-B2A98CE222CA}"/>
              </a:ext>
            </a:extLst>
          </p:cNvPr>
          <p:cNvSpPr>
            <a:spLocks noGrp="1"/>
          </p:cNvSpPr>
          <p:nvPr>
            <p:ph type="pic" sz="quarter" idx="13"/>
          </p:nvPr>
        </p:nvSpPr>
        <p:spPr>
          <a:xfrm>
            <a:off x="6516731" y="2174970"/>
            <a:ext cx="4011735" cy="196215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a:outerShdw blurRad="1270000" dist="1828800" dir="10800000" sx="75000" sy="75000" algn="r" rotWithShape="0">
              <a:schemeClr val="bg1">
                <a:lumMod val="50000"/>
                <a:alpha val="40000"/>
              </a:schemeClr>
            </a:outerShdw>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23452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tyle layout slide 2">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2811808E-F820-4FBF-B5D3-99ABBB399142}"/>
              </a:ext>
            </a:extLst>
          </p:cNvPr>
          <p:cNvSpPr>
            <a:spLocks noGrp="1"/>
          </p:cNvSpPr>
          <p:nvPr>
            <p:ph type="pic" sz="quarter" idx="10"/>
          </p:nvPr>
        </p:nvSpPr>
        <p:spPr>
          <a:xfrm>
            <a:off x="3638550" y="0"/>
            <a:ext cx="8553450" cy="6858000"/>
          </a:xfrm>
          <a:custGeom>
            <a:avLst/>
            <a:gdLst>
              <a:gd name="connsiteX0" fmla="*/ 3695700 w 8553450"/>
              <a:gd name="connsiteY0" fmla="*/ 0 h 6858000"/>
              <a:gd name="connsiteX1" fmla="*/ 7124700 w 8553450"/>
              <a:gd name="connsiteY1" fmla="*/ 0 h 6858000"/>
              <a:gd name="connsiteX2" fmla="*/ 8553450 w 8553450"/>
              <a:gd name="connsiteY2" fmla="*/ 1428750 h 6858000"/>
              <a:gd name="connsiteX3" fmla="*/ 8553450 w 8553450"/>
              <a:gd name="connsiteY3" fmla="*/ 5429250 h 6858000"/>
              <a:gd name="connsiteX4" fmla="*/ 7124700 w 8553450"/>
              <a:gd name="connsiteY4" fmla="*/ 6858000 h 6858000"/>
              <a:gd name="connsiteX5" fmla="*/ 3695700 w 8553450"/>
              <a:gd name="connsiteY5" fmla="*/ 6858000 h 6858000"/>
              <a:gd name="connsiteX6" fmla="*/ 7124700 w 8553450"/>
              <a:gd name="connsiteY6" fmla="*/ 3429000 h 6858000"/>
              <a:gd name="connsiteX7" fmla="*/ 0 w 8553450"/>
              <a:gd name="connsiteY7" fmla="*/ 0 h 6858000"/>
              <a:gd name="connsiteX8" fmla="*/ 3429000 w 8553450"/>
              <a:gd name="connsiteY8" fmla="*/ 0 h 6858000"/>
              <a:gd name="connsiteX9" fmla="*/ 6858000 w 8553450"/>
              <a:gd name="connsiteY9" fmla="*/ 3429000 h 6858000"/>
              <a:gd name="connsiteX10" fmla="*/ 3429000 w 8553450"/>
              <a:gd name="connsiteY10" fmla="*/ 6858000 h 6858000"/>
              <a:gd name="connsiteX11" fmla="*/ 0 w 8553450"/>
              <a:gd name="connsiteY11" fmla="*/ 6858000 h 6858000"/>
              <a:gd name="connsiteX12" fmla="*/ 3429000 w 8553450"/>
              <a:gd name="connsiteY12"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3450" h="6858000">
                <a:moveTo>
                  <a:pt x="3695700" y="0"/>
                </a:moveTo>
                <a:lnTo>
                  <a:pt x="7124700" y="0"/>
                </a:lnTo>
                <a:lnTo>
                  <a:pt x="8553450" y="1428750"/>
                </a:lnTo>
                <a:lnTo>
                  <a:pt x="8553450" y="5429250"/>
                </a:lnTo>
                <a:lnTo>
                  <a:pt x="7124700" y="6858000"/>
                </a:lnTo>
                <a:lnTo>
                  <a:pt x="3695700" y="6858000"/>
                </a:lnTo>
                <a:lnTo>
                  <a:pt x="7124700" y="3429000"/>
                </a:lnTo>
                <a:close/>
                <a:moveTo>
                  <a:pt x="0" y="0"/>
                </a:moveTo>
                <a:lnTo>
                  <a:pt x="3429000" y="0"/>
                </a:lnTo>
                <a:lnTo>
                  <a:pt x="6858000" y="3429000"/>
                </a:lnTo>
                <a:lnTo>
                  <a:pt x="3429000" y="6858000"/>
                </a:lnTo>
                <a:lnTo>
                  <a:pt x="0" y="6858000"/>
                </a:lnTo>
                <a:lnTo>
                  <a:pt x="3429000" y="3429000"/>
                </a:lnTo>
                <a:close/>
              </a:path>
            </a:pathLst>
          </a:custGeom>
          <a:solidFill>
            <a:schemeClr val="bg1">
              <a:lumMod val="95000"/>
            </a:schemeClr>
          </a:solidFill>
        </p:spPr>
        <p:txBody>
          <a:bodyPr wrap="square">
            <a:noAutofit/>
          </a:bodyPr>
          <a:lstStyle>
            <a:lvl1pPr marL="0" indent="0">
              <a:buNone/>
              <a:defRPr sz="1755">
                <a:solidFill>
                  <a:schemeClr val="bg1">
                    <a:lumMod val="50000"/>
                  </a:schemeClr>
                </a:solidFill>
              </a:defRPr>
            </a:lvl1pPr>
          </a:lstStyle>
          <a:p>
            <a:r>
              <a:rPr lang="en-US" dirty="0"/>
              <a:t>Click icon to add picture</a:t>
            </a:r>
          </a:p>
        </p:txBody>
      </p:sp>
      <p:sp>
        <p:nvSpPr>
          <p:cNvPr id="5" name="Title 4">
            <a:extLst>
              <a:ext uri="{FF2B5EF4-FFF2-40B4-BE49-F238E27FC236}">
                <a16:creationId xmlns:a16="http://schemas.microsoft.com/office/drawing/2014/main" id="{1851CFB3-5716-6B86-0AEF-9FB72F4A654D}"/>
              </a:ext>
            </a:extLst>
          </p:cNvPr>
          <p:cNvSpPr>
            <a:spLocks noGrp="1"/>
          </p:cNvSpPr>
          <p:nvPr>
            <p:ph type="title"/>
          </p:nvPr>
        </p:nvSpPr>
        <p:spPr>
          <a:xfrm>
            <a:off x="662354" y="2766219"/>
            <a:ext cx="4976446" cy="1325563"/>
          </a:xfrm>
          <a:prstGeom prst="rect">
            <a:avLst/>
          </a:prstGeo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37967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49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w 4 photo combo">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1D81F31-2691-48DC-B58A-9F2E2C1277BD}"/>
              </a:ext>
            </a:extLst>
          </p:cNvPr>
          <p:cNvSpPr>
            <a:spLocks noGrp="1"/>
          </p:cNvSpPr>
          <p:nvPr>
            <p:ph type="pic" sz="quarter" idx="10"/>
          </p:nvPr>
        </p:nvSpPr>
        <p:spPr>
          <a:xfrm>
            <a:off x="5337152" y="1019601"/>
            <a:ext cx="2815674" cy="1953398"/>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7" name="Picture Placeholder 3">
            <a:extLst>
              <a:ext uri="{FF2B5EF4-FFF2-40B4-BE49-F238E27FC236}">
                <a16:creationId xmlns:a16="http://schemas.microsoft.com/office/drawing/2014/main" id="{ADFD8B73-EC6F-4054-9A75-83A692D41A06}"/>
              </a:ext>
            </a:extLst>
          </p:cNvPr>
          <p:cNvSpPr>
            <a:spLocks noGrp="1"/>
          </p:cNvSpPr>
          <p:nvPr>
            <p:ph type="pic" sz="quarter" idx="11"/>
          </p:nvPr>
        </p:nvSpPr>
        <p:spPr>
          <a:xfrm>
            <a:off x="8519270" y="1475602"/>
            <a:ext cx="2569258" cy="1953398"/>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8" name="Picture Placeholder 3">
            <a:extLst>
              <a:ext uri="{FF2B5EF4-FFF2-40B4-BE49-F238E27FC236}">
                <a16:creationId xmlns:a16="http://schemas.microsoft.com/office/drawing/2014/main" id="{E159FEE4-7F3E-4D6B-A147-A3BAB91DD2B3}"/>
              </a:ext>
            </a:extLst>
          </p:cNvPr>
          <p:cNvSpPr>
            <a:spLocks noGrp="1"/>
          </p:cNvSpPr>
          <p:nvPr>
            <p:ph type="pic" sz="quarter" idx="12"/>
          </p:nvPr>
        </p:nvSpPr>
        <p:spPr>
          <a:xfrm>
            <a:off x="8437718" y="3824008"/>
            <a:ext cx="1720299" cy="1820049"/>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9" name="Picture Placeholder 3">
            <a:extLst>
              <a:ext uri="{FF2B5EF4-FFF2-40B4-BE49-F238E27FC236}">
                <a16:creationId xmlns:a16="http://schemas.microsoft.com/office/drawing/2014/main" id="{EAA4765B-26B6-4D97-A55D-5DBE627FF199}"/>
              </a:ext>
            </a:extLst>
          </p:cNvPr>
          <p:cNvSpPr>
            <a:spLocks noGrp="1"/>
          </p:cNvSpPr>
          <p:nvPr>
            <p:ph type="pic" sz="quarter" idx="13"/>
          </p:nvPr>
        </p:nvSpPr>
        <p:spPr>
          <a:xfrm>
            <a:off x="6096000" y="3429000"/>
            <a:ext cx="2015578" cy="1953398"/>
          </a:xfrm>
          <a:prstGeom prst="rect">
            <a:avLst/>
          </a:prstGeom>
          <a:solidFill>
            <a:schemeClr val="bg1">
              <a:lumMod val="95000"/>
            </a:schemeClr>
          </a:solidFill>
          <a:ln w="76200">
            <a:solidFill>
              <a:schemeClr val="bg1"/>
            </a:solidFill>
          </a:ln>
          <a:effectLst>
            <a:outerShdw blurRad="1270000" dist="469900" dir="5400000" sx="80000" sy="80000" algn="ctr" rotWithShape="0">
              <a:schemeClr val="tx1">
                <a:lumMod val="75000"/>
                <a:lumOff val="25000"/>
                <a:alpha val="40000"/>
              </a:schemeClr>
            </a:outerShdw>
          </a:effectLst>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2" name="Title 1">
            <a:extLst>
              <a:ext uri="{FF2B5EF4-FFF2-40B4-BE49-F238E27FC236}">
                <a16:creationId xmlns:a16="http://schemas.microsoft.com/office/drawing/2014/main" id="{417D1928-F2CD-F520-6F81-3CC514288606}"/>
              </a:ext>
            </a:extLst>
          </p:cNvPr>
          <p:cNvSpPr>
            <a:spLocks noGrp="1"/>
          </p:cNvSpPr>
          <p:nvPr>
            <p:ph type="title"/>
          </p:nvPr>
        </p:nvSpPr>
        <p:spPr>
          <a:xfrm>
            <a:off x="580417" y="2766219"/>
            <a:ext cx="4390292" cy="1325563"/>
          </a:xfrm>
          <a:prstGeom prst="rect">
            <a:avLst/>
          </a:prstGeom>
        </p:spPr>
        <p:txBody>
          <a:bodyPr>
            <a:normAutofit/>
          </a:bodyPr>
          <a:lstStyle>
            <a:lvl1pPr>
              <a:defRPr sz="3300">
                <a:solidFill>
                  <a:srgbClr val="0066AB"/>
                </a:solidFill>
              </a:defRPr>
            </a:lvl1pPr>
          </a:lstStyle>
          <a:p>
            <a:r>
              <a:rPr lang="en-US" dirty="0"/>
              <a:t>Click to edit Master title style</a:t>
            </a:r>
          </a:p>
        </p:txBody>
      </p:sp>
    </p:spTree>
    <p:extLst>
      <p:ext uri="{BB962C8B-B14F-4D97-AF65-F5344CB8AC3E}">
        <p14:creationId xmlns:p14="http://schemas.microsoft.com/office/powerpoint/2010/main" val="24475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with photo combo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174261-A391-41A1-B40D-0A9D47E0CEDD}"/>
              </a:ext>
            </a:extLst>
          </p:cNvPr>
          <p:cNvSpPr>
            <a:spLocks noGrp="1"/>
          </p:cNvSpPr>
          <p:nvPr>
            <p:ph type="pic" sz="quarter" idx="10"/>
          </p:nvPr>
        </p:nvSpPr>
        <p:spPr>
          <a:xfrm>
            <a:off x="291774" y="73157"/>
            <a:ext cx="6520636" cy="6711687"/>
          </a:xfrm>
          <a:custGeom>
            <a:avLst/>
            <a:gdLst>
              <a:gd name="connsiteX0" fmla="*/ 2206662 w 4415446"/>
              <a:gd name="connsiteY0" fmla="*/ 2020180 h 4544816"/>
              <a:gd name="connsiteX1" fmla="*/ 3294866 w 4415446"/>
              <a:gd name="connsiteY1" fmla="*/ 2564283 h 4544816"/>
              <a:gd name="connsiteX2" fmla="*/ 3294866 w 4415446"/>
              <a:gd name="connsiteY2" fmla="*/ 4000714 h 4544816"/>
              <a:gd name="connsiteX3" fmla="*/ 2206662 w 4415446"/>
              <a:gd name="connsiteY3" fmla="*/ 4544816 h 4544816"/>
              <a:gd name="connsiteX4" fmla="*/ 1118458 w 4415446"/>
              <a:gd name="connsiteY4" fmla="*/ 4000714 h 4544816"/>
              <a:gd name="connsiteX5" fmla="*/ 1118458 w 4415446"/>
              <a:gd name="connsiteY5" fmla="*/ 2564283 h 4544816"/>
              <a:gd name="connsiteX6" fmla="*/ 1088204 w 4415446"/>
              <a:gd name="connsiteY6" fmla="*/ 1 h 4544816"/>
              <a:gd name="connsiteX7" fmla="*/ 2176408 w 4415446"/>
              <a:gd name="connsiteY7" fmla="*/ 544104 h 4544816"/>
              <a:gd name="connsiteX8" fmla="*/ 2176408 w 4415446"/>
              <a:gd name="connsiteY8" fmla="*/ 1980535 h 4544816"/>
              <a:gd name="connsiteX9" fmla="*/ 1088204 w 4415446"/>
              <a:gd name="connsiteY9" fmla="*/ 2524637 h 4544816"/>
              <a:gd name="connsiteX10" fmla="*/ 0 w 4415446"/>
              <a:gd name="connsiteY10" fmla="*/ 1980535 h 4544816"/>
              <a:gd name="connsiteX11" fmla="*/ 0 w 4415446"/>
              <a:gd name="connsiteY11" fmla="*/ 544104 h 4544816"/>
              <a:gd name="connsiteX12" fmla="*/ 3327242 w 4415446"/>
              <a:gd name="connsiteY12" fmla="*/ 0 h 4544816"/>
              <a:gd name="connsiteX13" fmla="*/ 4415446 w 4415446"/>
              <a:gd name="connsiteY13" fmla="*/ 544103 h 4544816"/>
              <a:gd name="connsiteX14" fmla="*/ 4415446 w 4415446"/>
              <a:gd name="connsiteY14" fmla="*/ 1980534 h 4544816"/>
              <a:gd name="connsiteX15" fmla="*/ 3327242 w 4415446"/>
              <a:gd name="connsiteY15" fmla="*/ 2524636 h 4544816"/>
              <a:gd name="connsiteX16" fmla="*/ 2239038 w 4415446"/>
              <a:gd name="connsiteY16" fmla="*/ 1980534 h 4544816"/>
              <a:gd name="connsiteX17" fmla="*/ 2239038 w 4415446"/>
              <a:gd name="connsiteY17" fmla="*/ 544103 h 454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5446" h="4544816">
                <a:moveTo>
                  <a:pt x="2206662" y="2020180"/>
                </a:moveTo>
                <a:lnTo>
                  <a:pt x="3294866" y="2564283"/>
                </a:lnTo>
                <a:lnTo>
                  <a:pt x="3294866" y="4000714"/>
                </a:lnTo>
                <a:lnTo>
                  <a:pt x="2206662" y="4544816"/>
                </a:lnTo>
                <a:lnTo>
                  <a:pt x="1118458" y="4000714"/>
                </a:lnTo>
                <a:lnTo>
                  <a:pt x="1118458" y="2564283"/>
                </a:lnTo>
                <a:close/>
                <a:moveTo>
                  <a:pt x="1088204" y="1"/>
                </a:moveTo>
                <a:lnTo>
                  <a:pt x="2176408" y="544104"/>
                </a:lnTo>
                <a:lnTo>
                  <a:pt x="2176408" y="1980535"/>
                </a:lnTo>
                <a:lnTo>
                  <a:pt x="1088204" y="2524637"/>
                </a:lnTo>
                <a:lnTo>
                  <a:pt x="0" y="1980535"/>
                </a:lnTo>
                <a:lnTo>
                  <a:pt x="0" y="544104"/>
                </a:lnTo>
                <a:close/>
                <a:moveTo>
                  <a:pt x="3327242" y="0"/>
                </a:moveTo>
                <a:lnTo>
                  <a:pt x="4415446" y="544103"/>
                </a:lnTo>
                <a:lnTo>
                  <a:pt x="4415446" y="1980534"/>
                </a:lnTo>
                <a:lnTo>
                  <a:pt x="3327242" y="2524636"/>
                </a:lnTo>
                <a:lnTo>
                  <a:pt x="2239038" y="1980534"/>
                </a:lnTo>
                <a:lnTo>
                  <a:pt x="2239038" y="544103"/>
                </a:lnTo>
                <a:close/>
              </a:path>
            </a:pathLst>
          </a:custGeom>
        </p:spPr>
        <p:txBody>
          <a:bodyPr wrap="square">
            <a:noAutofit/>
          </a:bodyPr>
          <a:lstStyle>
            <a:lvl1pPr marL="0" indent="0">
              <a:buNone/>
              <a:defRPr sz="1950">
                <a:solidFill>
                  <a:schemeClr val="bg1">
                    <a:lumMod val="50000"/>
                  </a:schemeClr>
                </a:solidFill>
              </a:defRPr>
            </a:lvl1pPr>
          </a:lstStyle>
          <a:p>
            <a:r>
              <a:rPr lang="en-US" dirty="0"/>
              <a:t>Click icon to add picture</a:t>
            </a:r>
            <a:endParaRPr lang="id-ID" dirty="0"/>
          </a:p>
        </p:txBody>
      </p:sp>
      <p:sp>
        <p:nvSpPr>
          <p:cNvPr id="2" name="Title 1">
            <a:extLst>
              <a:ext uri="{FF2B5EF4-FFF2-40B4-BE49-F238E27FC236}">
                <a16:creationId xmlns:a16="http://schemas.microsoft.com/office/drawing/2014/main" id="{990BFE4A-0819-0399-1A91-D21D21072215}"/>
              </a:ext>
            </a:extLst>
          </p:cNvPr>
          <p:cNvSpPr>
            <a:spLocks noGrp="1"/>
          </p:cNvSpPr>
          <p:nvPr>
            <p:ph type="title"/>
          </p:nvPr>
        </p:nvSpPr>
        <p:spPr>
          <a:xfrm>
            <a:off x="6096000" y="3429000"/>
            <a:ext cx="5439508" cy="1325563"/>
          </a:xfrm>
          <a:prstGeom prst="rect">
            <a:avLst/>
          </a:prstGeom>
        </p:spPr>
        <p:txBody>
          <a:bodyPr>
            <a:normAutofit/>
          </a:bodyPr>
          <a:lstStyle>
            <a:lvl1pPr>
              <a:defRPr sz="3300">
                <a:solidFill>
                  <a:srgbClr val="0066AB"/>
                </a:solidFill>
              </a:defRPr>
            </a:lvl1pPr>
          </a:lstStyle>
          <a:p>
            <a:r>
              <a:rPr lang="en-US" dirty="0"/>
              <a:t>Click to edit Master title style</a:t>
            </a:r>
          </a:p>
        </p:txBody>
      </p:sp>
    </p:spTree>
    <p:extLst>
      <p:ext uri="{BB962C8B-B14F-4D97-AF65-F5344CB8AC3E}">
        <p14:creationId xmlns:p14="http://schemas.microsoft.com/office/powerpoint/2010/main" val="284576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F728BA5-1C8D-F7E8-EF75-BD65B08E176F}"/>
              </a:ext>
            </a:extLst>
          </p:cNvPr>
          <p:cNvSpPr>
            <a:spLocks noGrp="1"/>
          </p:cNvSpPr>
          <p:nvPr>
            <p:ph type="pic" sz="quarter" idx="16"/>
          </p:nvPr>
        </p:nvSpPr>
        <p:spPr>
          <a:xfrm>
            <a:off x="5630987" y="1116060"/>
            <a:ext cx="6121661" cy="299412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9" name="Picture Placeholder 8">
            <a:extLst>
              <a:ext uri="{FF2B5EF4-FFF2-40B4-BE49-F238E27FC236}">
                <a16:creationId xmlns:a16="http://schemas.microsoft.com/office/drawing/2014/main" id="{FC4FA632-2889-F16A-9123-E24B49EC1749}"/>
              </a:ext>
            </a:extLst>
          </p:cNvPr>
          <p:cNvSpPr>
            <a:spLocks noGrp="1"/>
          </p:cNvSpPr>
          <p:nvPr>
            <p:ph type="pic" sz="quarter" idx="17"/>
          </p:nvPr>
        </p:nvSpPr>
        <p:spPr>
          <a:xfrm>
            <a:off x="288449" y="2095500"/>
            <a:ext cx="5039038" cy="2292351"/>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246014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E8499B86-839C-4869-B704-C2603D249337}"/>
              </a:ext>
            </a:extLst>
          </p:cNvPr>
          <p:cNvSpPr>
            <a:spLocks noGrp="1"/>
          </p:cNvSpPr>
          <p:nvPr>
            <p:ph type="pic" sz="quarter" idx="1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3378440 w 6096000"/>
              <a:gd name="connsiteY3" fmla="*/ 3429000 h 3429000"/>
              <a:gd name="connsiteX4" fmla="*/ 0 w 6096000"/>
              <a:gd name="connsiteY4" fmla="*/ 6582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3429000"/>
                </a:lnTo>
                <a:lnTo>
                  <a:pt x="3378440" y="3429000"/>
                </a:lnTo>
                <a:lnTo>
                  <a:pt x="0" y="6582"/>
                </a:lnTo>
                <a:close/>
              </a:path>
            </a:pathLst>
          </a:custGeom>
          <a:solidFill>
            <a:schemeClr val="bg1">
              <a:lumMod val="95000"/>
            </a:schemeClr>
          </a:solidFill>
        </p:spPr>
        <p:txBody>
          <a:bodyPr wrap="square">
            <a:noAutofit/>
          </a:bodyPr>
          <a:lstStyle>
            <a:lvl1pPr marL="0" indent="0" algn="ctr">
              <a:buNone/>
              <a:defRPr sz="1365">
                <a:solidFill>
                  <a:schemeClr val="bg1">
                    <a:lumMod val="50000"/>
                  </a:schemeClr>
                </a:solidFill>
              </a:defRPr>
            </a:lvl1pPr>
          </a:lstStyle>
          <a:p>
            <a:r>
              <a:rPr lang="en-US" dirty="0"/>
              <a:t>Click icon to add picture</a:t>
            </a:r>
            <a:endParaRPr lang="id-ID"/>
          </a:p>
        </p:txBody>
      </p:sp>
      <p:sp>
        <p:nvSpPr>
          <p:cNvPr id="3" name="Picture Placeholder 3">
            <a:extLst>
              <a:ext uri="{FF2B5EF4-FFF2-40B4-BE49-F238E27FC236}">
                <a16:creationId xmlns:a16="http://schemas.microsoft.com/office/drawing/2014/main" id="{1651CECD-0532-485C-8C60-44D07855BCF4}"/>
              </a:ext>
            </a:extLst>
          </p:cNvPr>
          <p:cNvSpPr>
            <a:spLocks noGrp="1"/>
          </p:cNvSpPr>
          <p:nvPr>
            <p:ph type="pic" sz="quarter" idx="10"/>
          </p:nvPr>
        </p:nvSpPr>
        <p:spPr>
          <a:xfrm>
            <a:off x="0" y="0"/>
            <a:ext cx="6096000" cy="3429000"/>
          </a:xfrm>
          <a:custGeom>
            <a:avLst/>
            <a:gdLst>
              <a:gd name="connsiteX0" fmla="*/ 0 w 6096000"/>
              <a:gd name="connsiteY0" fmla="*/ 0 h 3429000"/>
              <a:gd name="connsiteX1" fmla="*/ 2717560 w 6096000"/>
              <a:gd name="connsiteY1" fmla="*/ 0 h 3429000"/>
              <a:gd name="connsiteX2" fmla="*/ 6096000 w 6096000"/>
              <a:gd name="connsiteY2" fmla="*/ 3422418 h 3429000"/>
              <a:gd name="connsiteX3" fmla="*/ 6096000 w 6096000"/>
              <a:gd name="connsiteY3" fmla="*/ 3429000 h 3429000"/>
              <a:gd name="connsiteX4" fmla="*/ 0 w 6096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2717560" y="0"/>
                </a:lnTo>
                <a:lnTo>
                  <a:pt x="6096000" y="3422418"/>
                </a:lnTo>
                <a:lnTo>
                  <a:pt x="6096000" y="3429000"/>
                </a:lnTo>
                <a:lnTo>
                  <a:pt x="0" y="3429000"/>
                </a:lnTo>
                <a:close/>
              </a:path>
            </a:pathLst>
          </a:custGeom>
          <a:solidFill>
            <a:schemeClr val="bg1">
              <a:lumMod val="95000"/>
            </a:schemeClr>
          </a:solidFill>
        </p:spPr>
        <p:txBody>
          <a:bodyPr wrap="square">
            <a:noAutofit/>
          </a:bodyPr>
          <a:lstStyle>
            <a:lvl1pPr marL="0" indent="0" algn="ctr">
              <a:buNone/>
              <a:defRPr sz="1365">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350998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58AA8E9-841F-4361-988C-C1C360FDB714}"/>
              </a:ext>
            </a:extLst>
          </p:cNvPr>
          <p:cNvSpPr/>
          <p:nvPr userDrawn="1"/>
        </p:nvSpPr>
        <p:spPr>
          <a:xfrm>
            <a:off x="1" y="0"/>
            <a:ext cx="4268723" cy="6858000"/>
          </a:xfrm>
          <a:custGeom>
            <a:avLst/>
            <a:gdLst>
              <a:gd name="connsiteX0" fmla="*/ 0 w 4268723"/>
              <a:gd name="connsiteY0" fmla="*/ 0 h 6858000"/>
              <a:gd name="connsiteX1" fmla="*/ 4268723 w 4268723"/>
              <a:gd name="connsiteY1" fmla="*/ 0 h 6858000"/>
              <a:gd name="connsiteX2" fmla="*/ 319502 w 4268723"/>
              <a:gd name="connsiteY2" fmla="*/ 6858000 h 6858000"/>
              <a:gd name="connsiteX3" fmla="*/ 0 w 42687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68723" h="6858000">
                <a:moveTo>
                  <a:pt x="0" y="0"/>
                </a:moveTo>
                <a:lnTo>
                  <a:pt x="4268723" y="0"/>
                </a:lnTo>
                <a:lnTo>
                  <a:pt x="319502" y="6858000"/>
                </a:lnTo>
                <a:lnTo>
                  <a:pt x="0" y="6858000"/>
                </a:ln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Picture Placeholder 12">
            <a:extLst>
              <a:ext uri="{FF2B5EF4-FFF2-40B4-BE49-F238E27FC236}">
                <a16:creationId xmlns:a16="http://schemas.microsoft.com/office/drawing/2014/main" id="{4E2BC4EF-EB64-4F02-B29A-858A740D91A2}"/>
              </a:ext>
            </a:extLst>
          </p:cNvPr>
          <p:cNvSpPr>
            <a:spLocks noGrp="1"/>
          </p:cNvSpPr>
          <p:nvPr>
            <p:ph type="pic" sz="quarter" idx="11"/>
          </p:nvPr>
        </p:nvSpPr>
        <p:spPr>
          <a:xfrm>
            <a:off x="6584302" y="3429001"/>
            <a:ext cx="4575312" cy="2212259"/>
          </a:xfrm>
          <a:custGeom>
            <a:avLst/>
            <a:gdLst>
              <a:gd name="connsiteX0" fmla="*/ 1273944 w 4575312"/>
              <a:gd name="connsiteY0" fmla="*/ 0 h 2212259"/>
              <a:gd name="connsiteX1" fmla="*/ 3896565 w 4575312"/>
              <a:gd name="connsiteY1" fmla="*/ 0 h 2212259"/>
              <a:gd name="connsiteX2" fmla="*/ 4068276 w 4575312"/>
              <a:gd name="connsiteY2" fmla="*/ 0 h 2212259"/>
              <a:gd name="connsiteX3" fmla="*/ 4575312 w 4575312"/>
              <a:gd name="connsiteY3" fmla="*/ 0 h 2212259"/>
              <a:gd name="connsiteX4" fmla="*/ 4575312 w 4575312"/>
              <a:gd name="connsiteY4" fmla="*/ 2212259 h 2212259"/>
              <a:gd name="connsiteX5" fmla="*/ 4068276 w 4575312"/>
              <a:gd name="connsiteY5" fmla="*/ 2212259 h 2212259"/>
              <a:gd name="connsiteX6" fmla="*/ 3896565 w 4575312"/>
              <a:gd name="connsiteY6" fmla="*/ 2212259 h 2212259"/>
              <a:gd name="connsiteX7" fmla="*/ 0 w 4575312"/>
              <a:gd name="connsiteY7" fmla="*/ 2212259 h 221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5312" h="2212259">
                <a:moveTo>
                  <a:pt x="1273944" y="0"/>
                </a:moveTo>
                <a:lnTo>
                  <a:pt x="3896565" y="0"/>
                </a:lnTo>
                <a:lnTo>
                  <a:pt x="4068276" y="0"/>
                </a:lnTo>
                <a:lnTo>
                  <a:pt x="4575312" y="0"/>
                </a:lnTo>
                <a:lnTo>
                  <a:pt x="4575312" y="2212259"/>
                </a:lnTo>
                <a:lnTo>
                  <a:pt x="4068276" y="2212259"/>
                </a:lnTo>
                <a:lnTo>
                  <a:pt x="3896565" y="2212259"/>
                </a:lnTo>
                <a:lnTo>
                  <a:pt x="0" y="2212259"/>
                </a:lnTo>
                <a:close/>
              </a:path>
            </a:pathLst>
          </a:custGeom>
          <a:solidFill>
            <a:schemeClr val="bg1">
              <a:lumMod val="95000"/>
            </a:schemeClr>
          </a:solidFill>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
        <p:nvSpPr>
          <p:cNvPr id="12" name="Picture Placeholder 11">
            <a:extLst>
              <a:ext uri="{FF2B5EF4-FFF2-40B4-BE49-F238E27FC236}">
                <a16:creationId xmlns:a16="http://schemas.microsoft.com/office/drawing/2014/main" id="{AD3706BA-8FD7-469C-B1FE-3D76F5DBD742}"/>
              </a:ext>
            </a:extLst>
          </p:cNvPr>
          <p:cNvSpPr>
            <a:spLocks noGrp="1"/>
          </p:cNvSpPr>
          <p:nvPr>
            <p:ph type="pic" sz="quarter" idx="10"/>
          </p:nvPr>
        </p:nvSpPr>
        <p:spPr>
          <a:xfrm>
            <a:off x="1032386" y="1216743"/>
            <a:ext cx="7582432" cy="4424517"/>
          </a:xfrm>
          <a:custGeom>
            <a:avLst/>
            <a:gdLst>
              <a:gd name="connsiteX0" fmla="*/ 0 w 7582432"/>
              <a:gd name="connsiteY0" fmla="*/ 0 h 4424517"/>
              <a:gd name="connsiteX1" fmla="*/ 1743469 w 7582432"/>
              <a:gd name="connsiteY1" fmla="*/ 0 h 4424517"/>
              <a:gd name="connsiteX2" fmla="*/ 1998119 w 7582432"/>
              <a:gd name="connsiteY2" fmla="*/ 0 h 4424517"/>
              <a:gd name="connsiteX3" fmla="*/ 7582432 w 7582432"/>
              <a:gd name="connsiteY3" fmla="*/ 0 h 4424517"/>
              <a:gd name="connsiteX4" fmla="*/ 5034547 w 7582432"/>
              <a:gd name="connsiteY4" fmla="*/ 4424517 h 4424517"/>
              <a:gd name="connsiteX5" fmla="*/ 1998119 w 7582432"/>
              <a:gd name="connsiteY5" fmla="*/ 4424517 h 4424517"/>
              <a:gd name="connsiteX6" fmla="*/ 1743469 w 7582432"/>
              <a:gd name="connsiteY6" fmla="*/ 4424517 h 4424517"/>
              <a:gd name="connsiteX7" fmla="*/ 0 w 7582432"/>
              <a:gd name="connsiteY7" fmla="*/ 4424517 h 442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2432" h="4424517">
                <a:moveTo>
                  <a:pt x="0" y="0"/>
                </a:moveTo>
                <a:lnTo>
                  <a:pt x="1743469" y="0"/>
                </a:lnTo>
                <a:lnTo>
                  <a:pt x="1998119" y="0"/>
                </a:lnTo>
                <a:lnTo>
                  <a:pt x="7582432" y="0"/>
                </a:lnTo>
                <a:lnTo>
                  <a:pt x="5034547" y="4424517"/>
                </a:lnTo>
                <a:lnTo>
                  <a:pt x="1998119" y="4424517"/>
                </a:lnTo>
                <a:lnTo>
                  <a:pt x="1743469" y="4424517"/>
                </a:lnTo>
                <a:lnTo>
                  <a:pt x="0" y="4424517"/>
                </a:lnTo>
                <a:close/>
              </a:path>
            </a:pathLst>
          </a:custGeom>
          <a:solidFill>
            <a:schemeClr val="bg1">
              <a:lumMod val="95000"/>
            </a:schemeClr>
          </a:solidFill>
          <a:effectLst>
            <a:outerShdw blurRad="1270000" dist="2108200" sx="75000" sy="75000" algn="l" rotWithShape="0">
              <a:schemeClr val="bg1">
                <a:lumMod val="50000"/>
                <a:alpha val="40000"/>
              </a:schemeClr>
            </a:outerShdw>
          </a:effectLst>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52001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0-#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1+#ppt_w/2"/>
                                          </p:val>
                                        </p:tav>
                                        <p:tav tm="100000">
                                          <p:val>
                                            <p:strVal val="#ppt_x"/>
                                          </p:val>
                                        </p:tav>
                                      </p:tavLst>
                                    </p:anim>
                                    <p:anim calcmode="lin" valueType="num">
                                      <p:cBhvr additive="base">
                                        <p:cTn id="12"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F05A82E-1867-4AC1-B0A8-198340581EFE}"/>
              </a:ext>
            </a:extLst>
          </p:cNvPr>
          <p:cNvSpPr>
            <a:spLocks noGrp="1"/>
          </p:cNvSpPr>
          <p:nvPr>
            <p:ph type="pic" sz="quarter" idx="11"/>
          </p:nvPr>
        </p:nvSpPr>
        <p:spPr>
          <a:xfrm>
            <a:off x="3279994" y="3003300"/>
            <a:ext cx="6382563" cy="2549478"/>
          </a:xfrm>
          <a:custGeom>
            <a:avLst/>
            <a:gdLst>
              <a:gd name="connsiteX0" fmla="*/ 3511558 w 6530182"/>
              <a:gd name="connsiteY0" fmla="*/ 0 h 3526971"/>
              <a:gd name="connsiteX1" fmla="*/ 6530182 w 6530182"/>
              <a:gd name="connsiteY1" fmla="*/ 0 h 3526971"/>
              <a:gd name="connsiteX2" fmla="*/ 3018624 w 6530182"/>
              <a:gd name="connsiteY2" fmla="*/ 3526971 h 3526971"/>
              <a:gd name="connsiteX3" fmla="*/ 0 w 6530182"/>
              <a:gd name="connsiteY3" fmla="*/ 3526971 h 3526971"/>
              <a:gd name="connsiteX0" fmla="*/ 3511558 w 9973694"/>
              <a:gd name="connsiteY0" fmla="*/ 0 h 3526971"/>
              <a:gd name="connsiteX1" fmla="*/ 9973694 w 9973694"/>
              <a:gd name="connsiteY1" fmla="*/ 34792 h 3526971"/>
              <a:gd name="connsiteX2" fmla="*/ 3018624 w 9973694"/>
              <a:gd name="connsiteY2" fmla="*/ 3526971 h 3526971"/>
              <a:gd name="connsiteX3" fmla="*/ 0 w 9973694"/>
              <a:gd name="connsiteY3" fmla="*/ 3526971 h 3526971"/>
              <a:gd name="connsiteX4" fmla="*/ 3511558 w 9973694"/>
              <a:gd name="connsiteY4" fmla="*/ 0 h 3526971"/>
              <a:gd name="connsiteX0" fmla="*/ 3511558 w 9973694"/>
              <a:gd name="connsiteY0" fmla="*/ 0 h 3526971"/>
              <a:gd name="connsiteX1" fmla="*/ 9973694 w 9973694"/>
              <a:gd name="connsiteY1" fmla="*/ 34792 h 3526971"/>
              <a:gd name="connsiteX2" fmla="*/ 8121446 w 9973694"/>
              <a:gd name="connsiteY2" fmla="*/ 3492179 h 3526971"/>
              <a:gd name="connsiteX3" fmla="*/ 0 w 9973694"/>
              <a:gd name="connsiteY3" fmla="*/ 3526971 h 3526971"/>
              <a:gd name="connsiteX4" fmla="*/ 3511558 w 9973694"/>
              <a:gd name="connsiteY4" fmla="*/ 0 h 3526971"/>
              <a:gd name="connsiteX0" fmla="*/ 2530246 w 8992382"/>
              <a:gd name="connsiteY0" fmla="*/ 0 h 3526971"/>
              <a:gd name="connsiteX1" fmla="*/ 8992382 w 8992382"/>
              <a:gd name="connsiteY1" fmla="*/ 34792 h 3526971"/>
              <a:gd name="connsiteX2" fmla="*/ 7140134 w 8992382"/>
              <a:gd name="connsiteY2" fmla="*/ 3492179 h 3526971"/>
              <a:gd name="connsiteX3" fmla="*/ 0 w 8992382"/>
              <a:gd name="connsiteY3" fmla="*/ 3526971 h 3526971"/>
              <a:gd name="connsiteX4" fmla="*/ 2530246 w 8992382"/>
              <a:gd name="connsiteY4" fmla="*/ 0 h 3526971"/>
              <a:gd name="connsiteX0" fmla="*/ 2244774 w 8992382"/>
              <a:gd name="connsiteY0" fmla="*/ 0 h 3526971"/>
              <a:gd name="connsiteX1" fmla="*/ 8992382 w 8992382"/>
              <a:gd name="connsiteY1" fmla="*/ 34792 h 3526971"/>
              <a:gd name="connsiteX2" fmla="*/ 7140134 w 8992382"/>
              <a:gd name="connsiteY2" fmla="*/ 3492179 h 3526971"/>
              <a:gd name="connsiteX3" fmla="*/ 0 w 8992382"/>
              <a:gd name="connsiteY3" fmla="*/ 3526971 h 3526971"/>
              <a:gd name="connsiteX4" fmla="*/ 2244774 w 8992382"/>
              <a:gd name="connsiteY4" fmla="*/ 0 h 3526971"/>
              <a:gd name="connsiteX0" fmla="*/ 2244774 w 8992382"/>
              <a:gd name="connsiteY0" fmla="*/ 17396 h 3492179"/>
              <a:gd name="connsiteX1" fmla="*/ 8992382 w 8992382"/>
              <a:gd name="connsiteY1" fmla="*/ 0 h 3492179"/>
              <a:gd name="connsiteX2" fmla="*/ 7140134 w 8992382"/>
              <a:gd name="connsiteY2" fmla="*/ 3457387 h 3492179"/>
              <a:gd name="connsiteX3" fmla="*/ 0 w 8992382"/>
              <a:gd name="connsiteY3" fmla="*/ 3492179 h 3492179"/>
              <a:gd name="connsiteX4" fmla="*/ 2244774 w 8992382"/>
              <a:gd name="connsiteY4" fmla="*/ 17396 h 3492179"/>
              <a:gd name="connsiteX0" fmla="*/ 2155564 w 8992382"/>
              <a:gd name="connsiteY0" fmla="*/ 52188 h 3492179"/>
              <a:gd name="connsiteX1" fmla="*/ 8992382 w 8992382"/>
              <a:gd name="connsiteY1" fmla="*/ 0 h 3492179"/>
              <a:gd name="connsiteX2" fmla="*/ 7140134 w 8992382"/>
              <a:gd name="connsiteY2" fmla="*/ 3457387 h 3492179"/>
              <a:gd name="connsiteX3" fmla="*/ 0 w 8992382"/>
              <a:gd name="connsiteY3" fmla="*/ 3492179 h 3492179"/>
              <a:gd name="connsiteX4" fmla="*/ 2155564 w 8992382"/>
              <a:gd name="connsiteY4" fmla="*/ 52188 h 3492179"/>
              <a:gd name="connsiteX0" fmla="*/ 2155564 w 8742594"/>
              <a:gd name="connsiteY0" fmla="*/ 52188 h 3492179"/>
              <a:gd name="connsiteX1" fmla="*/ 8742594 w 8742594"/>
              <a:gd name="connsiteY1" fmla="*/ 0 h 3492179"/>
              <a:gd name="connsiteX2" fmla="*/ 7140134 w 8742594"/>
              <a:gd name="connsiteY2" fmla="*/ 3457387 h 3492179"/>
              <a:gd name="connsiteX3" fmla="*/ 0 w 8742594"/>
              <a:gd name="connsiteY3" fmla="*/ 3492179 h 3492179"/>
              <a:gd name="connsiteX4" fmla="*/ 2155564 w 8742594"/>
              <a:gd name="connsiteY4" fmla="*/ 52188 h 349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594" h="3492179">
                <a:moveTo>
                  <a:pt x="2155564" y="52188"/>
                </a:moveTo>
                <a:lnTo>
                  <a:pt x="8742594" y="0"/>
                </a:lnTo>
                <a:lnTo>
                  <a:pt x="7140134" y="3457387"/>
                </a:lnTo>
                <a:lnTo>
                  <a:pt x="0" y="3492179"/>
                </a:lnTo>
                <a:lnTo>
                  <a:pt x="2155564" y="52188"/>
                </a:lnTo>
                <a:close/>
              </a:path>
            </a:pathLst>
          </a:custGeom>
          <a:solidFill>
            <a:schemeClr val="bg1">
              <a:lumMod val="95000"/>
            </a:schemeClr>
          </a:solidFill>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
        <p:nvSpPr>
          <p:cNvPr id="6" name="Picture Placeholder 5">
            <a:extLst>
              <a:ext uri="{FF2B5EF4-FFF2-40B4-BE49-F238E27FC236}">
                <a16:creationId xmlns:a16="http://schemas.microsoft.com/office/drawing/2014/main" id="{DF19BDB7-51FE-471A-B9A9-6C308ADFC83C}"/>
              </a:ext>
            </a:extLst>
          </p:cNvPr>
          <p:cNvSpPr>
            <a:spLocks noGrp="1"/>
          </p:cNvSpPr>
          <p:nvPr>
            <p:ph type="pic" sz="quarter" idx="10"/>
          </p:nvPr>
        </p:nvSpPr>
        <p:spPr>
          <a:xfrm>
            <a:off x="325664" y="1305222"/>
            <a:ext cx="5501156" cy="3577771"/>
          </a:xfrm>
          <a:custGeom>
            <a:avLst/>
            <a:gdLst>
              <a:gd name="connsiteX0" fmla="*/ 3511558 w 6530182"/>
              <a:gd name="connsiteY0" fmla="*/ 0 h 3526971"/>
              <a:gd name="connsiteX1" fmla="*/ 6530182 w 6530182"/>
              <a:gd name="connsiteY1" fmla="*/ 0 h 3526971"/>
              <a:gd name="connsiteX2" fmla="*/ 3018624 w 6530182"/>
              <a:gd name="connsiteY2" fmla="*/ 3526971 h 3526971"/>
              <a:gd name="connsiteX3" fmla="*/ 0 w 6530182"/>
              <a:gd name="connsiteY3" fmla="*/ 3526971 h 3526971"/>
              <a:gd name="connsiteX0" fmla="*/ 3511558 w 6530182"/>
              <a:gd name="connsiteY0" fmla="*/ 0 h 3577771"/>
              <a:gd name="connsiteX1" fmla="*/ 6530182 w 6530182"/>
              <a:gd name="connsiteY1" fmla="*/ 0 h 3577771"/>
              <a:gd name="connsiteX2" fmla="*/ 4282111 w 6530182"/>
              <a:gd name="connsiteY2" fmla="*/ 3577771 h 3577771"/>
              <a:gd name="connsiteX3" fmla="*/ 0 w 6530182"/>
              <a:gd name="connsiteY3" fmla="*/ 3526971 h 3577771"/>
              <a:gd name="connsiteX4" fmla="*/ 3511558 w 6530182"/>
              <a:gd name="connsiteY4" fmla="*/ 0 h 3577771"/>
              <a:gd name="connsiteX0" fmla="*/ 2677917 w 5696541"/>
              <a:gd name="connsiteY0" fmla="*/ 0 h 3577771"/>
              <a:gd name="connsiteX1" fmla="*/ 5696541 w 5696541"/>
              <a:gd name="connsiteY1" fmla="*/ 0 h 3577771"/>
              <a:gd name="connsiteX2" fmla="*/ 3448470 w 5696541"/>
              <a:gd name="connsiteY2" fmla="*/ 3577771 h 3577771"/>
              <a:gd name="connsiteX3" fmla="*/ 0 w 5696541"/>
              <a:gd name="connsiteY3" fmla="*/ 3539671 h 3577771"/>
              <a:gd name="connsiteX4" fmla="*/ 2677917 w 5696541"/>
              <a:gd name="connsiteY4" fmla="*/ 0 h 3577771"/>
              <a:gd name="connsiteX0" fmla="*/ 2482532 w 5501156"/>
              <a:gd name="connsiteY0" fmla="*/ 0 h 3577771"/>
              <a:gd name="connsiteX1" fmla="*/ 5501156 w 5501156"/>
              <a:gd name="connsiteY1" fmla="*/ 0 h 3577771"/>
              <a:gd name="connsiteX2" fmla="*/ 3253085 w 5501156"/>
              <a:gd name="connsiteY2" fmla="*/ 3577771 h 3577771"/>
              <a:gd name="connsiteX3" fmla="*/ 0 w 5501156"/>
              <a:gd name="connsiteY3" fmla="*/ 3552371 h 3577771"/>
              <a:gd name="connsiteX4" fmla="*/ 2482532 w 5501156"/>
              <a:gd name="connsiteY4" fmla="*/ 0 h 357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1156" h="3577771">
                <a:moveTo>
                  <a:pt x="2482532" y="0"/>
                </a:moveTo>
                <a:lnTo>
                  <a:pt x="5501156" y="0"/>
                </a:lnTo>
                <a:lnTo>
                  <a:pt x="3253085" y="3577771"/>
                </a:lnTo>
                <a:lnTo>
                  <a:pt x="0" y="3552371"/>
                </a:lnTo>
                <a:lnTo>
                  <a:pt x="2482532" y="0"/>
                </a:lnTo>
                <a:close/>
              </a:path>
            </a:pathLst>
          </a:custGeom>
          <a:solidFill>
            <a:schemeClr val="bg1">
              <a:lumMod val="95000"/>
            </a:schemeClr>
          </a:solidFill>
          <a:effectLst>
            <a:outerShdw blurRad="1270000" dist="1422400" dir="2700000" sx="75000" sy="75000" algn="tl" rotWithShape="0">
              <a:schemeClr val="tx1">
                <a:lumMod val="95000"/>
                <a:lumOff val="5000"/>
                <a:alpha val="40000"/>
              </a:schemeClr>
            </a:outerShdw>
          </a:effectLst>
        </p:spPr>
        <p:txBody>
          <a:bodyPr wrap="square">
            <a:noAutofit/>
          </a:bodyPr>
          <a:lstStyle>
            <a:lvl1pPr marL="0" indent="0">
              <a:buNone/>
              <a:defRPr sz="1560">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55441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descr="A large white building with a flag on top&#10;&#10;Description automatically generated with low confidence">
            <a:extLst>
              <a:ext uri="{FF2B5EF4-FFF2-40B4-BE49-F238E27FC236}">
                <a16:creationId xmlns:a16="http://schemas.microsoft.com/office/drawing/2014/main" id="{8DE1055B-9890-9388-6E11-6001F8368A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9194" y="-8965"/>
            <a:ext cx="12228806" cy="6920753"/>
          </a:xfrm>
          <a:prstGeom prst="rect">
            <a:avLst/>
          </a:prstGeom>
        </p:spPr>
      </p:pic>
      <p:sp>
        <p:nvSpPr>
          <p:cNvPr id="5" name="Date Placeholder 4">
            <a:extLst>
              <a:ext uri="{FF2B5EF4-FFF2-40B4-BE49-F238E27FC236}">
                <a16:creationId xmlns:a16="http://schemas.microsoft.com/office/drawing/2014/main" id="{57CD829D-71D9-E53C-4D08-D3331763E6C7}"/>
              </a:ext>
            </a:extLst>
          </p:cNvPr>
          <p:cNvSpPr>
            <a:spLocks noGrp="1"/>
          </p:cNvSpPr>
          <p:nvPr>
            <p:ph type="dt" sz="half" idx="10"/>
          </p:nvPr>
        </p:nvSpPr>
        <p:spPr/>
        <p:txBody>
          <a:bodyPr/>
          <a:lstStyle/>
          <a:p>
            <a:pPr defTabSz="228600"/>
            <a:fld id="{E990F597-33B6-447D-8B08-2C54F1E42DA6}" type="datetime1">
              <a:rPr lang="en-US" smtClean="0">
                <a:solidFill>
                  <a:srgbClr val="667989">
                    <a:tint val="75000"/>
                  </a:srgbClr>
                </a:solidFill>
              </a:rPr>
              <a:t>10/24/2025</a:t>
            </a:fld>
            <a:endParaRPr lang="en-US" dirty="0">
              <a:solidFill>
                <a:srgbClr val="667989">
                  <a:tint val="75000"/>
                </a:srgbClr>
              </a:solidFill>
            </a:endParaRPr>
          </a:p>
        </p:txBody>
      </p:sp>
      <p:sp>
        <p:nvSpPr>
          <p:cNvPr id="6" name="Footer Placeholder 5">
            <a:extLst>
              <a:ext uri="{FF2B5EF4-FFF2-40B4-BE49-F238E27FC236}">
                <a16:creationId xmlns:a16="http://schemas.microsoft.com/office/drawing/2014/main" id="{763A94AB-1525-207C-4A9C-BEB51524133F}"/>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7" name="Slide Number Placeholder 6">
            <a:extLst>
              <a:ext uri="{FF2B5EF4-FFF2-40B4-BE49-F238E27FC236}">
                <a16:creationId xmlns:a16="http://schemas.microsoft.com/office/drawing/2014/main" id="{7E09D76D-47E0-A4E1-1E3A-2CBFAEB07D6C}"/>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9" name="Rectangle 8">
            <a:extLst>
              <a:ext uri="{FF2B5EF4-FFF2-40B4-BE49-F238E27FC236}">
                <a16:creationId xmlns:a16="http://schemas.microsoft.com/office/drawing/2014/main" id="{DDE493CD-6014-2E2A-CC8C-D19C40399B7D}"/>
              </a:ext>
            </a:extLst>
          </p:cNvPr>
          <p:cNvSpPr/>
          <p:nvPr userDrawn="1"/>
        </p:nvSpPr>
        <p:spPr>
          <a:xfrm>
            <a:off x="-9194" y="0"/>
            <a:ext cx="12238015" cy="6920753"/>
          </a:xfrm>
          <a:prstGeom prst="rect">
            <a:avLst/>
          </a:prstGeom>
          <a:gradFill flip="none" rotWithShape="1">
            <a:gsLst>
              <a:gs pos="0">
                <a:srgbClr val="0057B8">
                  <a:alpha val="87000"/>
                </a:srgbClr>
              </a:gs>
              <a:gs pos="100000">
                <a:schemeClr val="tx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26" name="Subtitle 2">
            <a:extLst>
              <a:ext uri="{FF2B5EF4-FFF2-40B4-BE49-F238E27FC236}">
                <a16:creationId xmlns:a16="http://schemas.microsoft.com/office/drawing/2014/main" id="{5E5062F9-02B5-8F06-A50D-AC59D8706076}"/>
              </a:ext>
            </a:extLst>
          </p:cNvPr>
          <p:cNvSpPr>
            <a:spLocks noGrp="1"/>
          </p:cNvSpPr>
          <p:nvPr>
            <p:ph type="subTitle" idx="13" hasCustomPrompt="1"/>
          </p:nvPr>
        </p:nvSpPr>
        <p:spPr>
          <a:xfrm>
            <a:off x="3028462" y="3460377"/>
            <a:ext cx="8149322" cy="1739613"/>
          </a:xfrm>
          <a:prstGeom prst="rect">
            <a:avLst/>
          </a:prstGeom>
        </p:spPr>
        <p:txBody>
          <a:bodyPr>
            <a:noAutofit/>
          </a:bodyPr>
          <a:lstStyle>
            <a:lvl1pPr marL="0" indent="0" algn="l">
              <a:buNone/>
              <a:defRPr sz="5000" b="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title style</a:t>
            </a:r>
          </a:p>
        </p:txBody>
      </p:sp>
      <p:sp>
        <p:nvSpPr>
          <p:cNvPr id="27" name="Title 1">
            <a:extLst>
              <a:ext uri="{FF2B5EF4-FFF2-40B4-BE49-F238E27FC236}">
                <a16:creationId xmlns:a16="http://schemas.microsoft.com/office/drawing/2014/main" id="{D8649712-3BE4-9C36-B827-6A05D7FFFFAF}"/>
              </a:ext>
            </a:extLst>
          </p:cNvPr>
          <p:cNvSpPr txBox="1">
            <a:spLocks/>
          </p:cNvSpPr>
          <p:nvPr userDrawn="1"/>
        </p:nvSpPr>
        <p:spPr>
          <a:xfrm>
            <a:off x="3948318" y="5390303"/>
            <a:ext cx="5798676" cy="372923"/>
          </a:xfrm>
          <a:prstGeom prst="rect">
            <a:avLst/>
          </a:prstGeom>
        </p:spPr>
        <p:txBody>
          <a:bodyPr vert="horz" lIns="45720" tIns="22860" rIns="45720" bIns="22860" rtlCol="0" anchor="t">
            <a:normAutofit/>
          </a:bodyPr>
          <a:lstStyle>
            <a:lvl1pPr algn="l" defTabSz="914400" rtl="0" eaLnBrk="1" latinLnBrk="0" hangingPunct="1">
              <a:lnSpc>
                <a:spcPct val="90000"/>
              </a:lnSpc>
              <a:spcBef>
                <a:spcPct val="0"/>
              </a:spcBef>
              <a:buNone/>
              <a:defRPr sz="3200" b="1" i="0" kern="1200">
                <a:solidFill>
                  <a:schemeClr val="accent1">
                    <a:lumMod val="60000"/>
                    <a:lumOff val="40000"/>
                  </a:schemeClr>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9CFB1"/>
                </a:solidFill>
                <a:effectLst/>
                <a:uLnTx/>
                <a:uFillTx/>
                <a:latin typeface="Arial" panose="020B0604020202020204" pitchFamily="34" charset="0"/>
                <a:ea typeface="+mj-ea"/>
                <a:cs typeface="Arial" panose="020B0604020202020204" pitchFamily="34" charset="0"/>
              </a:rPr>
              <a:t>BY YOUR NAME HERE</a:t>
            </a:r>
          </a:p>
        </p:txBody>
      </p:sp>
      <p:sp>
        <p:nvSpPr>
          <p:cNvPr id="28" name="Title 1">
            <a:extLst>
              <a:ext uri="{FF2B5EF4-FFF2-40B4-BE49-F238E27FC236}">
                <a16:creationId xmlns:a16="http://schemas.microsoft.com/office/drawing/2014/main" id="{D8FB7383-8021-97D9-2270-6705E7467A61}"/>
              </a:ext>
            </a:extLst>
          </p:cNvPr>
          <p:cNvSpPr txBox="1">
            <a:spLocks/>
          </p:cNvSpPr>
          <p:nvPr userDrawn="1"/>
        </p:nvSpPr>
        <p:spPr>
          <a:xfrm>
            <a:off x="3985847" y="5878095"/>
            <a:ext cx="5798676" cy="372923"/>
          </a:xfrm>
          <a:prstGeom prst="rect">
            <a:avLst/>
          </a:prstGeom>
        </p:spPr>
        <p:txBody>
          <a:bodyPr vert="horz" lIns="45720" tIns="22860" rIns="45720" bIns="22860" rtlCol="0" anchor="t">
            <a:normAutofit/>
          </a:bodyPr>
          <a:lstStyle>
            <a:lvl1pPr algn="l" defTabSz="914400" rtl="0" eaLnBrk="1" latinLnBrk="0" hangingPunct="1">
              <a:lnSpc>
                <a:spcPct val="90000"/>
              </a:lnSpc>
              <a:spcBef>
                <a:spcPct val="0"/>
              </a:spcBef>
              <a:buNone/>
              <a:defRPr sz="3200" b="1" i="0" kern="1200">
                <a:solidFill>
                  <a:schemeClr val="accent1">
                    <a:lumMod val="60000"/>
                    <a:lumOff val="40000"/>
                  </a:schemeClr>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49CFB1"/>
                </a:solidFill>
                <a:effectLst/>
                <a:uLnTx/>
                <a:uFillTx/>
                <a:latin typeface="Arial" panose="020B0604020202020204" pitchFamily="34" charset="0"/>
                <a:ea typeface="+mj-ea"/>
                <a:cs typeface="Arial" panose="020B0604020202020204" pitchFamily="34" charset="0"/>
              </a:rPr>
              <a:t>Your Title of Company Name</a:t>
            </a:r>
          </a:p>
        </p:txBody>
      </p:sp>
      <p:sp>
        <p:nvSpPr>
          <p:cNvPr id="30" name="Title 1">
            <a:extLst>
              <a:ext uri="{FF2B5EF4-FFF2-40B4-BE49-F238E27FC236}">
                <a16:creationId xmlns:a16="http://schemas.microsoft.com/office/drawing/2014/main" id="{E88621C7-F1DA-28F0-716E-95B5FDB4913C}"/>
              </a:ext>
            </a:extLst>
          </p:cNvPr>
          <p:cNvSpPr txBox="1">
            <a:spLocks/>
          </p:cNvSpPr>
          <p:nvPr userDrawn="1"/>
        </p:nvSpPr>
        <p:spPr>
          <a:xfrm>
            <a:off x="3028462" y="2854144"/>
            <a:ext cx="6677689" cy="533256"/>
          </a:xfrm>
          <a:prstGeom prst="rect">
            <a:avLst/>
          </a:prstGeom>
        </p:spPr>
        <p:txBody>
          <a:bodyPr vert="horz" lIns="45720" tIns="22860" rIns="45720" bIns="22860" rtlCol="0" anchor="t">
            <a:normAutofit/>
          </a:bodyPr>
          <a:lstStyle>
            <a:lvl1pPr algn="l" defTabSz="914400" rtl="0" eaLnBrk="1" latinLnBrk="0" hangingPunct="1">
              <a:lnSpc>
                <a:spcPct val="90000"/>
              </a:lnSpc>
              <a:spcBef>
                <a:spcPct val="0"/>
              </a:spcBef>
              <a:buNone/>
              <a:defRPr sz="2800" b="1" i="0" kern="1200" spc="300">
                <a:solidFill>
                  <a:schemeClr val="accent1">
                    <a:lumMod val="60000"/>
                    <a:lumOff val="40000"/>
                  </a:schemeClr>
                </a:solidFill>
                <a:latin typeface="Arial" panose="020B0604020202020204" pitchFamily="34" charset="0"/>
                <a:ea typeface="+mj-ea"/>
                <a:cs typeface="Arial" panose="020B0604020202020204" pitchFamily="34" charset="0"/>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150" normalizeH="0" baseline="0" noProof="0" dirty="0">
                <a:ln>
                  <a:noFill/>
                </a:ln>
                <a:solidFill>
                  <a:srgbClr val="49CFB1">
                    <a:lumMod val="60000"/>
                    <a:lumOff val="40000"/>
                  </a:srgbClr>
                </a:solidFill>
                <a:effectLst/>
                <a:uLnTx/>
                <a:uFillTx/>
                <a:latin typeface="Arial" panose="020B0604020202020204" pitchFamily="34" charset="0"/>
                <a:ea typeface="+mj-ea"/>
                <a:cs typeface="Arial" panose="020B0604020202020204" pitchFamily="34" charset="0"/>
              </a:rPr>
              <a:t>TYPE YOUR PRE-TITLE HERE</a:t>
            </a:r>
          </a:p>
        </p:txBody>
      </p:sp>
      <p:sp>
        <p:nvSpPr>
          <p:cNvPr id="31" name="Picture Placeholder 21">
            <a:extLst>
              <a:ext uri="{FF2B5EF4-FFF2-40B4-BE49-F238E27FC236}">
                <a16:creationId xmlns:a16="http://schemas.microsoft.com/office/drawing/2014/main" id="{184CC6DC-92B1-0CD9-FE5E-38B56888B5E8}"/>
              </a:ext>
            </a:extLst>
          </p:cNvPr>
          <p:cNvSpPr>
            <a:spLocks noGrp="1"/>
          </p:cNvSpPr>
          <p:nvPr>
            <p:ph type="pic" sz="quarter" idx="14" hasCustomPrompt="1"/>
          </p:nvPr>
        </p:nvSpPr>
        <p:spPr>
          <a:xfrm>
            <a:off x="3028462" y="5390303"/>
            <a:ext cx="781538" cy="670441"/>
          </a:xfrm>
          <a:prstGeom prst="rect">
            <a:avLst/>
          </a:prstGeom>
        </p:spPr>
        <p:txBody>
          <a:bodyPr>
            <a:normAutofit/>
          </a:bodyPr>
          <a:lstStyle>
            <a:lvl1pPr marL="0" indent="0" algn="ctr">
              <a:buNone/>
              <a:defRPr sz="1200">
                <a:solidFill>
                  <a:schemeClr val="bg1"/>
                </a:solidFill>
              </a:defRPr>
            </a:lvl1pPr>
          </a:lstStyle>
          <a:p>
            <a:r>
              <a:rPr lang="en-US" dirty="0"/>
              <a:t>Insert Your photo</a:t>
            </a:r>
          </a:p>
        </p:txBody>
      </p:sp>
      <p:pic>
        <p:nvPicPr>
          <p:cNvPr id="3" name="Picture 2" descr="A black and white logo&#10;&#10;AI-generated content may be incorrect.">
            <a:extLst>
              <a:ext uri="{FF2B5EF4-FFF2-40B4-BE49-F238E27FC236}">
                <a16:creationId xmlns:a16="http://schemas.microsoft.com/office/drawing/2014/main" id="{53C76F8C-4BEA-4E19-95D0-DDDF402F97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1468" y="451777"/>
            <a:ext cx="1838182" cy="1217679"/>
          </a:xfrm>
          <a:prstGeom prst="rect">
            <a:avLst/>
          </a:prstGeom>
        </p:spPr>
      </p:pic>
    </p:spTree>
    <p:extLst>
      <p:ext uri="{BB962C8B-B14F-4D97-AF65-F5344CB8AC3E}">
        <p14:creationId xmlns:p14="http://schemas.microsoft.com/office/powerpoint/2010/main" val="1624388343"/>
      </p:ext>
    </p:extLst>
  </p:cSld>
  <p:clrMapOvr>
    <a:masterClrMapping/>
  </p:clrMapOvr>
  <p:extLst>
    <p:ext uri="{DCECCB84-F9BA-43D5-87BE-67443E8EF086}">
      <p15:sldGuideLst xmlns:p15="http://schemas.microsoft.com/office/powerpoint/2012/main">
        <p15:guide id="1" pos="7488">
          <p15:clr>
            <a:srgbClr val="FBAE40"/>
          </p15:clr>
        </p15:guide>
        <p15:guide id="2" orient="horz" pos="4320">
          <p15:clr>
            <a:srgbClr val="FBAE40"/>
          </p15:clr>
        </p15:guide>
        <p15:guide id="3" pos="3720">
          <p15:clr>
            <a:srgbClr val="FBAE40"/>
          </p15:clr>
        </p15:guide>
        <p15:guide id="4" pos="11280">
          <p15:clr>
            <a:srgbClr val="FBAE40"/>
          </p15:clr>
        </p15:guide>
        <p15:guide id="5" pos="4896">
          <p15:clr>
            <a:srgbClr val="FBAE40"/>
          </p15:clr>
        </p15:guide>
        <p15:guide id="6" pos="6600">
          <p15:clr>
            <a:srgbClr val="FBAE40"/>
          </p15:clr>
        </p15:guide>
        <p15:guide id="7" orient="horz" pos="1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D4ED35C4-4E0F-44DB-8C29-61F46EE2B5FD}"/>
              </a:ext>
            </a:extLst>
          </p:cNvPr>
          <p:cNvSpPr/>
          <p:nvPr userDrawn="1"/>
        </p:nvSpPr>
        <p:spPr>
          <a:xfrm rot="5400000">
            <a:off x="-61165" y="-9939"/>
            <a:ext cx="6858000" cy="6858000"/>
          </a:xfrm>
          <a:prstGeom prst="rtTriangle">
            <a:avLst/>
          </a:prstGeom>
          <a:solidFill>
            <a:srgbClr val="0057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Picture Placeholder 7">
            <a:extLst>
              <a:ext uri="{FF2B5EF4-FFF2-40B4-BE49-F238E27FC236}">
                <a16:creationId xmlns:a16="http://schemas.microsoft.com/office/drawing/2014/main" id="{6AB41C0E-EE9D-438E-9340-91A5BAF9A07C}"/>
              </a:ext>
            </a:extLst>
          </p:cNvPr>
          <p:cNvSpPr>
            <a:spLocks noGrp="1"/>
          </p:cNvSpPr>
          <p:nvPr>
            <p:ph type="pic" sz="quarter" idx="10"/>
          </p:nvPr>
        </p:nvSpPr>
        <p:spPr>
          <a:xfrm>
            <a:off x="982066" y="1213945"/>
            <a:ext cx="6319780" cy="4430110"/>
          </a:xfrm>
          <a:custGeom>
            <a:avLst/>
            <a:gdLst>
              <a:gd name="connsiteX0" fmla="*/ 0 w 6319780"/>
              <a:gd name="connsiteY0" fmla="*/ 0 h 4430110"/>
              <a:gd name="connsiteX1" fmla="*/ 6319780 w 6319780"/>
              <a:gd name="connsiteY1" fmla="*/ 0 h 4430110"/>
              <a:gd name="connsiteX2" fmla="*/ 1889670 w 6319780"/>
              <a:gd name="connsiteY2" fmla="*/ 4430110 h 4430110"/>
              <a:gd name="connsiteX3" fmla="*/ 0 w 6319780"/>
              <a:gd name="connsiteY3" fmla="*/ 4430110 h 4430110"/>
            </a:gdLst>
            <a:ahLst/>
            <a:cxnLst>
              <a:cxn ang="0">
                <a:pos x="connsiteX0" y="connsiteY0"/>
              </a:cxn>
              <a:cxn ang="0">
                <a:pos x="connsiteX1" y="connsiteY1"/>
              </a:cxn>
              <a:cxn ang="0">
                <a:pos x="connsiteX2" y="connsiteY2"/>
              </a:cxn>
              <a:cxn ang="0">
                <a:pos x="connsiteX3" y="connsiteY3"/>
              </a:cxn>
            </a:cxnLst>
            <a:rect l="l" t="t" r="r" b="b"/>
            <a:pathLst>
              <a:path w="6319780" h="4430110">
                <a:moveTo>
                  <a:pt x="0" y="0"/>
                </a:moveTo>
                <a:lnTo>
                  <a:pt x="6319780" y="0"/>
                </a:lnTo>
                <a:lnTo>
                  <a:pt x="1889670" y="4430110"/>
                </a:lnTo>
                <a:lnTo>
                  <a:pt x="0" y="4430110"/>
                </a:lnTo>
                <a:close/>
              </a:path>
            </a:pathLst>
          </a:custGeom>
          <a:solidFill>
            <a:schemeClr val="bg1">
              <a:lumMod val="95000"/>
            </a:schemeClr>
          </a:solidFill>
          <a:effectLst>
            <a:outerShdw blurRad="1270000" dist="1536700" dir="10800000" sx="80000" sy="80000" algn="r" rotWithShape="0">
              <a:prstClr val="black">
                <a:alpha val="40000"/>
              </a:prstClr>
            </a:outerShdw>
          </a:effectLst>
        </p:spPr>
        <p:txBody>
          <a:bodyPr wrap="square">
            <a:noAutofit/>
          </a:bodyPr>
          <a:lstStyle>
            <a:lvl1pPr marL="0" indent="0">
              <a:buNone/>
              <a:defRPr sz="1755">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25659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3_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4C13E3-B67A-4C04-B892-6686601FCE04}"/>
              </a:ext>
            </a:extLst>
          </p:cNvPr>
          <p:cNvGrpSpPr/>
          <p:nvPr userDrawn="1"/>
        </p:nvGrpSpPr>
        <p:grpSpPr>
          <a:xfrm>
            <a:off x="-23421" y="0"/>
            <a:ext cx="12238844" cy="6858000"/>
            <a:chOff x="-23421" y="0"/>
            <a:chExt cx="12238844" cy="6858000"/>
          </a:xfrm>
        </p:grpSpPr>
        <p:sp>
          <p:nvSpPr>
            <p:cNvPr id="10" name="Freeform: Shape 9">
              <a:extLst>
                <a:ext uri="{FF2B5EF4-FFF2-40B4-BE49-F238E27FC236}">
                  <a16:creationId xmlns:a16="http://schemas.microsoft.com/office/drawing/2014/main" id="{6CD4BBA0-14EE-4283-B556-6193B02B5113}"/>
                </a:ext>
              </a:extLst>
            </p:cNvPr>
            <p:cNvSpPr/>
            <p:nvPr userDrawn="1"/>
          </p:nvSpPr>
          <p:spPr>
            <a:xfrm rot="5400000">
              <a:off x="1335222" y="-1358643"/>
              <a:ext cx="6858000" cy="9575286"/>
            </a:xfrm>
            <a:custGeom>
              <a:avLst/>
              <a:gdLst>
                <a:gd name="connsiteX0" fmla="*/ 0 w 6858000"/>
                <a:gd name="connsiteY0" fmla="*/ 9575286 h 9575286"/>
                <a:gd name="connsiteX1" fmla="*/ 0 w 6858000"/>
                <a:gd name="connsiteY1" fmla="*/ 0 h 9575286"/>
                <a:gd name="connsiteX2" fmla="*/ 6858000 w 6858000"/>
                <a:gd name="connsiteY2" fmla="*/ 6895463 h 9575286"/>
                <a:gd name="connsiteX3" fmla="*/ 6858000 w 6858000"/>
                <a:gd name="connsiteY3" fmla="*/ 9575286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0" y="9575286"/>
                  </a:moveTo>
                  <a:lnTo>
                    <a:pt x="0" y="0"/>
                  </a:lnTo>
                  <a:lnTo>
                    <a:pt x="6858000" y="6895463"/>
                  </a:lnTo>
                  <a:lnTo>
                    <a:pt x="6858000" y="9575286"/>
                  </a:lnTo>
                  <a:close/>
                </a:path>
              </a:pathLst>
            </a:custGeom>
            <a:gradFill>
              <a:gsLst>
                <a:gs pos="100000">
                  <a:schemeClr val="bg1"/>
                </a:gs>
                <a:gs pos="0">
                  <a:schemeClr val="bg1">
                    <a:lumMod val="9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9AECF51-2F20-4030-ABCE-069E5A618909}"/>
                </a:ext>
              </a:extLst>
            </p:cNvPr>
            <p:cNvSpPr/>
            <p:nvPr userDrawn="1"/>
          </p:nvSpPr>
          <p:spPr>
            <a:xfrm rot="5400000" flipH="1" flipV="1">
              <a:off x="3998780" y="-1358643"/>
              <a:ext cx="6858000" cy="9575286"/>
            </a:xfrm>
            <a:custGeom>
              <a:avLst/>
              <a:gdLst>
                <a:gd name="connsiteX0" fmla="*/ 6858000 w 6858000"/>
                <a:gd name="connsiteY0" fmla="*/ 6895464 h 9575286"/>
                <a:gd name="connsiteX1" fmla="*/ 6858000 w 6858000"/>
                <a:gd name="connsiteY1" fmla="*/ 9575286 h 9575286"/>
                <a:gd name="connsiteX2" fmla="*/ 0 w 6858000"/>
                <a:gd name="connsiteY2" fmla="*/ 9575286 h 9575286"/>
                <a:gd name="connsiteX3" fmla="*/ 0 w 6858000"/>
                <a:gd name="connsiteY3" fmla="*/ 0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6858000" y="6895464"/>
                  </a:moveTo>
                  <a:lnTo>
                    <a:pt x="6858000" y="9575286"/>
                  </a:lnTo>
                  <a:lnTo>
                    <a:pt x="0" y="9575286"/>
                  </a:lnTo>
                  <a:lnTo>
                    <a:pt x="0" y="0"/>
                  </a:lnTo>
                  <a:close/>
                </a:path>
              </a:pathLst>
            </a:custGeom>
            <a:gradFill>
              <a:gsLst>
                <a:gs pos="100000">
                  <a:schemeClr val="bg1"/>
                </a:gs>
                <a:gs pos="0">
                  <a:schemeClr val="bg1">
                    <a:lumMod val="9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 name="Picture Placeholder 7">
            <a:extLst>
              <a:ext uri="{FF2B5EF4-FFF2-40B4-BE49-F238E27FC236}">
                <a16:creationId xmlns:a16="http://schemas.microsoft.com/office/drawing/2014/main" id="{7EAB2DFA-A69E-4912-A604-84C7ECCF479C}"/>
              </a:ext>
            </a:extLst>
          </p:cNvPr>
          <p:cNvSpPr>
            <a:spLocks noGrp="1"/>
          </p:cNvSpPr>
          <p:nvPr>
            <p:ph type="pic" sz="quarter" idx="10"/>
          </p:nvPr>
        </p:nvSpPr>
        <p:spPr>
          <a:xfrm>
            <a:off x="1528227" y="-429404"/>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dirty="0"/>
          </a:p>
        </p:txBody>
      </p:sp>
      <p:sp>
        <p:nvSpPr>
          <p:cNvPr id="3" name="Picture Placeholder 7">
            <a:extLst>
              <a:ext uri="{FF2B5EF4-FFF2-40B4-BE49-F238E27FC236}">
                <a16:creationId xmlns:a16="http://schemas.microsoft.com/office/drawing/2014/main" id="{43CF1AEC-077C-43B5-AFEC-32579464AF65}"/>
              </a:ext>
            </a:extLst>
          </p:cNvPr>
          <p:cNvSpPr>
            <a:spLocks noGrp="1"/>
          </p:cNvSpPr>
          <p:nvPr>
            <p:ph type="pic" sz="quarter" idx="11"/>
          </p:nvPr>
        </p:nvSpPr>
        <p:spPr>
          <a:xfrm>
            <a:off x="4208265" y="2095629"/>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a:p>
        </p:txBody>
      </p:sp>
      <p:sp>
        <p:nvSpPr>
          <p:cNvPr id="4" name="Picture Placeholder 7">
            <a:extLst>
              <a:ext uri="{FF2B5EF4-FFF2-40B4-BE49-F238E27FC236}">
                <a16:creationId xmlns:a16="http://schemas.microsoft.com/office/drawing/2014/main" id="{61502FC9-29EE-4E21-88AA-D6992B3903D3}"/>
              </a:ext>
            </a:extLst>
          </p:cNvPr>
          <p:cNvSpPr>
            <a:spLocks noGrp="1"/>
          </p:cNvSpPr>
          <p:nvPr>
            <p:ph type="pic" sz="quarter" idx="12"/>
          </p:nvPr>
        </p:nvSpPr>
        <p:spPr>
          <a:xfrm>
            <a:off x="6888303" y="-429404"/>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a:p>
        </p:txBody>
      </p:sp>
      <p:sp>
        <p:nvSpPr>
          <p:cNvPr id="8" name="Picture Placeholder 7">
            <a:extLst>
              <a:ext uri="{FF2B5EF4-FFF2-40B4-BE49-F238E27FC236}">
                <a16:creationId xmlns:a16="http://schemas.microsoft.com/office/drawing/2014/main" id="{666C2DC6-700C-4670-B1D5-7C6C290D4566}"/>
              </a:ext>
            </a:extLst>
          </p:cNvPr>
          <p:cNvSpPr>
            <a:spLocks noGrp="1"/>
          </p:cNvSpPr>
          <p:nvPr>
            <p:ph type="pic" sz="quarter" idx="16"/>
          </p:nvPr>
        </p:nvSpPr>
        <p:spPr>
          <a:xfrm>
            <a:off x="9551863" y="2092907"/>
            <a:ext cx="2567224" cy="5044622"/>
          </a:xfrm>
          <a:custGeom>
            <a:avLst/>
            <a:gdLst>
              <a:gd name="connsiteX0" fmla="*/ 0 w 3053005"/>
              <a:gd name="connsiteY0" fmla="*/ 0 h 3541486"/>
              <a:gd name="connsiteX1" fmla="*/ 3053005 w 3053005"/>
              <a:gd name="connsiteY1" fmla="*/ 1770743 h 3541486"/>
              <a:gd name="connsiteX2" fmla="*/ 0 w 3053005"/>
              <a:gd name="connsiteY2" fmla="*/ 3541486 h 3541486"/>
              <a:gd name="connsiteX3" fmla="*/ 0 w 3053005"/>
              <a:gd name="connsiteY3" fmla="*/ 2089332 h 3541486"/>
              <a:gd name="connsiteX4" fmla="*/ 549290 w 3053005"/>
              <a:gd name="connsiteY4" fmla="*/ 1770744 h 3541486"/>
              <a:gd name="connsiteX5" fmla="*/ 0 w 3053005"/>
              <a:gd name="connsiteY5" fmla="*/ 1452156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005" h="3541486">
                <a:moveTo>
                  <a:pt x="0" y="0"/>
                </a:moveTo>
                <a:lnTo>
                  <a:pt x="3053005" y="1770743"/>
                </a:lnTo>
                <a:lnTo>
                  <a:pt x="0" y="3541486"/>
                </a:lnTo>
                <a:lnTo>
                  <a:pt x="0" y="2089332"/>
                </a:lnTo>
                <a:lnTo>
                  <a:pt x="549290" y="1770744"/>
                </a:lnTo>
                <a:lnTo>
                  <a:pt x="0" y="1452156"/>
                </a:lnTo>
                <a:close/>
              </a:path>
            </a:pathLst>
          </a:custGeom>
          <a:solidFill>
            <a:schemeClr val="bg1">
              <a:lumMod val="95000"/>
            </a:schemeClr>
          </a:solidFill>
        </p:spPr>
        <p:txBody>
          <a:bodyPr wrap="square">
            <a:noAutofit/>
          </a:bodyPr>
          <a:lstStyle>
            <a:lvl1pPr marL="0" indent="0">
              <a:buNone/>
              <a:defRPr sz="1755">
                <a:solidFill>
                  <a:schemeClr val="tx1">
                    <a:lumMod val="50000"/>
                    <a:lumOff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40794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0-#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A8ABD45-A9B8-486E-845C-97E33B6DE17F}"/>
              </a:ext>
            </a:extLst>
          </p:cNvPr>
          <p:cNvSpPr>
            <a:spLocks noGrp="1" noChangeAspect="1"/>
          </p:cNvSpPr>
          <p:nvPr>
            <p:ph type="pic" sz="quarter" idx="10"/>
          </p:nvPr>
        </p:nvSpPr>
        <p:spPr>
          <a:xfrm>
            <a:off x="1240972" y="2498807"/>
            <a:ext cx="3448818" cy="1818658"/>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70916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709164 w 4034972"/>
              <a:gd name="connsiteY4" fmla="*/ 0 h 1818658"/>
              <a:gd name="connsiteX0" fmla="*/ 1044856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4" fmla="*/ 1044856 w 4034972"/>
              <a:gd name="connsiteY4" fmla="*/ 0 h 1805958"/>
              <a:gd name="connsiteX0" fmla="*/ 1044856 w 3448818"/>
              <a:gd name="connsiteY0" fmla="*/ 12700 h 1818658"/>
              <a:gd name="connsiteX1" fmla="*/ 3448818 w 3448818"/>
              <a:gd name="connsiteY1" fmla="*/ 0 h 1818658"/>
              <a:gd name="connsiteX2" fmla="*/ 2338834 w 3448818"/>
              <a:gd name="connsiteY2" fmla="*/ 1818658 h 1818658"/>
              <a:gd name="connsiteX3" fmla="*/ 0 w 3448818"/>
              <a:gd name="connsiteY3" fmla="*/ 1818658 h 1818658"/>
              <a:gd name="connsiteX4" fmla="*/ 1044856 w 3448818"/>
              <a:gd name="connsiteY4" fmla="*/ 1270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818" h="1818658">
                <a:moveTo>
                  <a:pt x="1044856" y="12700"/>
                </a:moveTo>
                <a:lnTo>
                  <a:pt x="3448818" y="0"/>
                </a:lnTo>
                <a:lnTo>
                  <a:pt x="2338834" y="1818658"/>
                </a:lnTo>
                <a:lnTo>
                  <a:pt x="0" y="1818658"/>
                </a:lnTo>
                <a:lnTo>
                  <a:pt x="1044856" y="12700"/>
                </a:lnTo>
                <a:close/>
              </a:path>
            </a:pathLst>
          </a:custGeom>
        </p:spPr>
        <p:txBody>
          <a:bodyPr wrap="square">
            <a:noAutofit/>
          </a:bodyPr>
          <a:lstStyle>
            <a:lvl1pPr marL="0" indent="0" algn="ctr">
              <a:buNone/>
              <a:defRPr sz="1400">
                <a:solidFill>
                  <a:schemeClr val="bg1">
                    <a:lumMod val="50000"/>
                  </a:schemeClr>
                </a:solidFill>
              </a:defRPr>
            </a:lvl1pPr>
          </a:lstStyle>
          <a:p>
            <a:r>
              <a:rPr lang="en-US" dirty="0"/>
              <a:t>Click icon to add picture</a:t>
            </a:r>
            <a:endParaRPr lang="id-ID" dirty="0"/>
          </a:p>
        </p:txBody>
      </p:sp>
      <p:sp>
        <p:nvSpPr>
          <p:cNvPr id="22" name="Picture Placeholder 21">
            <a:extLst>
              <a:ext uri="{FF2B5EF4-FFF2-40B4-BE49-F238E27FC236}">
                <a16:creationId xmlns:a16="http://schemas.microsoft.com/office/drawing/2014/main" id="{BE1AE6E9-3A85-431D-B942-C715481E2B50}"/>
              </a:ext>
            </a:extLst>
          </p:cNvPr>
          <p:cNvSpPr>
            <a:spLocks noGrp="1" noChangeAspect="1"/>
          </p:cNvSpPr>
          <p:nvPr>
            <p:ph type="pic" sz="quarter" idx="11"/>
          </p:nvPr>
        </p:nvSpPr>
        <p:spPr>
          <a:xfrm>
            <a:off x="4078514" y="2498807"/>
            <a:ext cx="3370664" cy="1818658"/>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644035 w 4034972"/>
              <a:gd name="connsiteY0" fmla="*/ 12700 h 1805958"/>
              <a:gd name="connsiteX1" fmla="*/ 4034972 w 4034972"/>
              <a:gd name="connsiteY1" fmla="*/ 0 h 1805958"/>
              <a:gd name="connsiteX2" fmla="*/ 2338834 w 4034972"/>
              <a:gd name="connsiteY2" fmla="*/ 1805958 h 1805958"/>
              <a:gd name="connsiteX3" fmla="*/ 0 w 4034972"/>
              <a:gd name="connsiteY3" fmla="*/ 1805958 h 1805958"/>
              <a:gd name="connsiteX4" fmla="*/ 1644035 w 4034972"/>
              <a:gd name="connsiteY4" fmla="*/ 12700 h 18059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109983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109983" y="0"/>
                </a:moveTo>
                <a:lnTo>
                  <a:pt x="3370664" y="12700"/>
                </a:lnTo>
                <a:lnTo>
                  <a:pt x="2338834" y="1818658"/>
                </a:lnTo>
                <a:lnTo>
                  <a:pt x="0" y="1818658"/>
                </a:lnTo>
                <a:cubicBezTo>
                  <a:pt x="435123" y="1089672"/>
                  <a:pt x="10552" y="1821186"/>
                  <a:pt x="1109983" y="0"/>
                </a:cubicBezTo>
                <a:close/>
              </a:path>
            </a:pathLst>
          </a:custGeom>
        </p:spPr>
        <p:txBody>
          <a:bodyPr wrap="square">
            <a:noAutofit/>
          </a:bodyPr>
          <a:lstStyle>
            <a:lvl1pPr marL="0" indent="0" algn="ctr">
              <a:buNone/>
              <a:defRPr sz="1400">
                <a:solidFill>
                  <a:schemeClr val="bg1">
                    <a:lumMod val="50000"/>
                  </a:schemeClr>
                </a:solidFill>
              </a:defRPr>
            </a:lvl1pPr>
          </a:lstStyle>
          <a:p>
            <a:r>
              <a:rPr lang="en-US" dirty="0"/>
              <a:t>Click icon to add picture</a:t>
            </a:r>
            <a:endParaRPr lang="id-ID" dirty="0"/>
          </a:p>
        </p:txBody>
      </p:sp>
      <p:sp>
        <p:nvSpPr>
          <p:cNvPr id="23" name="Picture Placeholder 22">
            <a:extLst>
              <a:ext uri="{FF2B5EF4-FFF2-40B4-BE49-F238E27FC236}">
                <a16:creationId xmlns:a16="http://schemas.microsoft.com/office/drawing/2014/main" id="{8C9E19D4-1ABE-4804-9ADD-C6C51FADD562}"/>
              </a:ext>
            </a:extLst>
          </p:cNvPr>
          <p:cNvSpPr>
            <a:spLocks noGrp="1" noChangeAspect="1"/>
          </p:cNvSpPr>
          <p:nvPr>
            <p:ph type="pic" sz="quarter" idx="12"/>
          </p:nvPr>
        </p:nvSpPr>
        <p:spPr>
          <a:xfrm>
            <a:off x="6916057" y="2498807"/>
            <a:ext cx="3370664" cy="1818658"/>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175112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75112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3487895"/>
              <a:gd name="connsiteY0" fmla="*/ 0 h 1818658"/>
              <a:gd name="connsiteX1" fmla="*/ 3487895 w 3487895"/>
              <a:gd name="connsiteY1" fmla="*/ 12700 h 1818658"/>
              <a:gd name="connsiteX2" fmla="*/ 2338834 w 3487895"/>
              <a:gd name="connsiteY2" fmla="*/ 1818658 h 1818658"/>
              <a:gd name="connsiteX3" fmla="*/ 0 w 3487895"/>
              <a:gd name="connsiteY3" fmla="*/ 1818658 h 1818658"/>
              <a:gd name="connsiteX4" fmla="*/ 1018804 w 3487895"/>
              <a:gd name="connsiteY4" fmla="*/ 0 h 1818658"/>
              <a:gd name="connsiteX0" fmla="*/ 1018804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018804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018804" y="0"/>
                </a:moveTo>
                <a:lnTo>
                  <a:pt x="3370664" y="12700"/>
                </a:lnTo>
                <a:lnTo>
                  <a:pt x="2338834" y="1818658"/>
                </a:lnTo>
                <a:lnTo>
                  <a:pt x="0" y="1818658"/>
                </a:lnTo>
                <a:cubicBezTo>
                  <a:pt x="500252" y="911872"/>
                  <a:pt x="583681" y="678186"/>
                  <a:pt x="1018804" y="0"/>
                </a:cubicBezTo>
                <a:close/>
              </a:path>
            </a:pathLst>
          </a:custGeom>
        </p:spPr>
        <p:txBody>
          <a:bodyPr wrap="square">
            <a:noAutofit/>
          </a:bodyPr>
          <a:lstStyle>
            <a:lvl1pPr marL="0" indent="0" algn="ctr">
              <a:buNone/>
              <a:defRPr sz="140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84567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50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0"/>
                                  </p:stCondLst>
                                  <p:endCondLst>
                                    <p:cond evt="begin" delay="0">
                                      <p:tn val="13"/>
                                    </p:cond>
                                  </p:end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03DBF29-2E5E-4F0C-A8AD-B94692F030AF}"/>
              </a:ext>
            </a:extLst>
          </p:cNvPr>
          <p:cNvSpPr>
            <a:spLocks noGrp="1"/>
          </p:cNvSpPr>
          <p:nvPr>
            <p:ph type="pic" sz="quarter" idx="10"/>
          </p:nvPr>
        </p:nvSpPr>
        <p:spPr>
          <a:xfrm>
            <a:off x="1271753" y="2341181"/>
            <a:ext cx="3578772" cy="2175641"/>
          </a:xfrm>
          <a:prstGeom prst="rect">
            <a:avLst/>
          </a:prstGeom>
          <a:gradFill flip="none" rotWithShape="1">
            <a:gsLst>
              <a:gs pos="5000">
                <a:schemeClr val="tx1">
                  <a:lumMod val="20000"/>
                  <a:lumOff val="80000"/>
                </a:schemeClr>
              </a:gs>
              <a:gs pos="98000">
                <a:schemeClr val="tx1">
                  <a:lumMod val="40000"/>
                  <a:lumOff val="60000"/>
                </a:schemeClr>
              </a:gs>
            </a:gsLst>
            <a:path path="circle">
              <a:fillToRect l="100000" b="100000"/>
            </a:path>
            <a:tileRect t="-100000" r="-100000"/>
          </a:gradFill>
        </p:spPr>
        <p:txBody>
          <a:bodyPr/>
          <a:lstStyle>
            <a:lvl1pPr marL="0" indent="0">
              <a:buNone/>
              <a:defRPr sz="1950">
                <a:solidFill>
                  <a:schemeClr val="bg1">
                    <a:lumMod val="50000"/>
                  </a:schemeClr>
                </a:solidFill>
              </a:defRPr>
            </a:lvl1pPr>
          </a:lstStyle>
          <a:p>
            <a:r>
              <a:rPr lang="en-US" dirty="0"/>
              <a:t>Click icon to add picture</a:t>
            </a:r>
            <a:endParaRPr lang="id-ID"/>
          </a:p>
        </p:txBody>
      </p:sp>
      <p:sp>
        <p:nvSpPr>
          <p:cNvPr id="20" name="Picture Placeholder 18">
            <a:extLst>
              <a:ext uri="{FF2B5EF4-FFF2-40B4-BE49-F238E27FC236}">
                <a16:creationId xmlns:a16="http://schemas.microsoft.com/office/drawing/2014/main" id="{0D13FF54-21C8-4C9F-9E6D-1939E80B8142}"/>
              </a:ext>
            </a:extLst>
          </p:cNvPr>
          <p:cNvSpPr>
            <a:spLocks noGrp="1"/>
          </p:cNvSpPr>
          <p:nvPr>
            <p:ph type="pic" sz="quarter" idx="11"/>
          </p:nvPr>
        </p:nvSpPr>
        <p:spPr>
          <a:xfrm>
            <a:off x="7304872" y="2341180"/>
            <a:ext cx="3578772" cy="2175641"/>
          </a:xfrm>
          <a:prstGeom prst="rect">
            <a:avLst/>
          </a:prstGeom>
          <a:solidFill>
            <a:schemeClr val="tx1">
              <a:lumMod val="40000"/>
              <a:lumOff val="60000"/>
            </a:schemeClr>
          </a:solidFill>
        </p:spPr>
        <p:txBody>
          <a:bodyPr/>
          <a:lstStyle>
            <a:lvl1pPr marL="0" indent="0">
              <a:buNone/>
              <a:defRPr sz="1950">
                <a:solidFill>
                  <a:schemeClr val="bg1">
                    <a:lumMod val="50000"/>
                  </a:schemeClr>
                </a:solidFill>
              </a:defRPr>
            </a:lvl1pPr>
          </a:lstStyle>
          <a:p>
            <a:r>
              <a:rPr lang="en-US" dirty="0"/>
              <a:t>Click icon to add picture</a:t>
            </a:r>
            <a:endParaRPr lang="id-ID" dirty="0"/>
          </a:p>
        </p:txBody>
      </p:sp>
      <p:sp>
        <p:nvSpPr>
          <p:cNvPr id="23" name="Picture Placeholder 22">
            <a:extLst>
              <a:ext uri="{FF2B5EF4-FFF2-40B4-BE49-F238E27FC236}">
                <a16:creationId xmlns:a16="http://schemas.microsoft.com/office/drawing/2014/main" id="{53ADDF91-D384-491D-A459-71F816B3AA5F}"/>
              </a:ext>
            </a:extLst>
          </p:cNvPr>
          <p:cNvSpPr>
            <a:spLocks noGrp="1"/>
          </p:cNvSpPr>
          <p:nvPr>
            <p:ph type="pic" sz="quarter" idx="12"/>
          </p:nvPr>
        </p:nvSpPr>
        <p:spPr>
          <a:xfrm>
            <a:off x="2165132" y="1954924"/>
            <a:ext cx="7861738" cy="2948152"/>
          </a:xfrm>
          <a:custGeom>
            <a:avLst/>
            <a:gdLst>
              <a:gd name="connsiteX0" fmla="*/ 2965988 w 7861738"/>
              <a:gd name="connsiteY0" fmla="*/ 0 h 2948152"/>
              <a:gd name="connsiteX1" fmla="*/ 7861738 w 7861738"/>
              <a:gd name="connsiteY1" fmla="*/ 0 h 2948152"/>
              <a:gd name="connsiteX2" fmla="*/ 4895750 w 7861738"/>
              <a:gd name="connsiteY2" fmla="*/ 2948152 h 2948152"/>
              <a:gd name="connsiteX3" fmla="*/ 0 w 7861738"/>
              <a:gd name="connsiteY3" fmla="*/ 2948152 h 2948152"/>
            </a:gdLst>
            <a:ahLst/>
            <a:cxnLst>
              <a:cxn ang="0">
                <a:pos x="connsiteX0" y="connsiteY0"/>
              </a:cxn>
              <a:cxn ang="0">
                <a:pos x="connsiteX1" y="connsiteY1"/>
              </a:cxn>
              <a:cxn ang="0">
                <a:pos x="connsiteX2" y="connsiteY2"/>
              </a:cxn>
              <a:cxn ang="0">
                <a:pos x="connsiteX3" y="connsiteY3"/>
              </a:cxn>
            </a:cxnLst>
            <a:rect l="l" t="t" r="r" b="b"/>
            <a:pathLst>
              <a:path w="7861738" h="2948152">
                <a:moveTo>
                  <a:pt x="2965988" y="0"/>
                </a:moveTo>
                <a:lnTo>
                  <a:pt x="7861738" y="0"/>
                </a:lnTo>
                <a:lnTo>
                  <a:pt x="4895750" y="2948152"/>
                </a:lnTo>
                <a:lnTo>
                  <a:pt x="0" y="2948152"/>
                </a:lnTo>
                <a:close/>
              </a:path>
            </a:pathLst>
          </a:custGeom>
          <a:solidFill>
            <a:schemeClr val="tx1">
              <a:lumMod val="20000"/>
              <a:lumOff val="80000"/>
            </a:schemeClr>
          </a:solidFill>
          <a:effectLst>
            <a:outerShdw blurRad="1270000" sx="70000" sy="70000" algn="ctr" rotWithShape="0">
              <a:prstClr val="black">
                <a:alpha val="40000"/>
              </a:prstClr>
            </a:outerShdw>
          </a:effectLst>
        </p:spPr>
        <p:txBody>
          <a:bodyPr wrap="square">
            <a:noAutofit/>
          </a:bodyPr>
          <a:lstStyle>
            <a:lvl1pPr marL="0" indent="0">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95215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0-#ppt_w/2"/>
                                          </p:val>
                                        </p:tav>
                                        <p:tav tm="100000">
                                          <p:val>
                                            <p:strVal val="#ppt_x"/>
                                          </p:val>
                                        </p:tav>
                                      </p:tavLst>
                                    </p:anim>
                                    <p:anim calcmode="lin" valueType="num">
                                      <p:cBhvr additive="base">
                                        <p:cTn id="8" dur="7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1+#ppt_w/2"/>
                                          </p:val>
                                        </p:tav>
                                        <p:tav tm="100000">
                                          <p:val>
                                            <p:strVal val="#ppt_x"/>
                                          </p:val>
                                        </p:tav>
                                      </p:tavLst>
                                    </p:anim>
                                    <p:anim calcmode="lin" valueType="num">
                                      <p:cBhvr additive="base">
                                        <p:cTn id="12" dur="75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12"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0-#ppt_w/2"/>
                                          </p:val>
                                        </p:tav>
                                        <p:tav tm="100000">
                                          <p:val>
                                            <p:strVal val="#ppt_x"/>
                                          </p:val>
                                        </p:tav>
                                      </p:tavLst>
                                    </p:anim>
                                    <p:anim calcmode="lin" valueType="num">
                                      <p:cBhvr additive="base">
                                        <p:cTn id="16"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192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DC90-44D8-65CD-9903-CFF023DE10C0}"/>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61595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797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920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091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3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a:gsLst>
            <a:gs pos="0">
              <a:schemeClr val="accent6"/>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9EDB88E-647B-841F-D020-082198E13821}"/>
              </a:ext>
            </a:extLst>
          </p:cNvPr>
          <p:cNvSpPr>
            <a:spLocks noGrp="1"/>
          </p:cNvSpPr>
          <p:nvPr>
            <p:ph type="dt" sz="half" idx="10"/>
          </p:nvPr>
        </p:nvSpPr>
        <p:spPr/>
        <p:txBody>
          <a:bodyPr/>
          <a:lstStyle/>
          <a:p>
            <a:pPr defTabSz="228600"/>
            <a:fld id="{6D243006-F315-4A34-93B4-77648DCD7BA9}" type="datetime1">
              <a:rPr lang="en-US" smtClean="0">
                <a:solidFill>
                  <a:srgbClr val="667989">
                    <a:tint val="75000"/>
                  </a:srgbClr>
                </a:solidFill>
              </a:rPr>
              <a:t>10/24/2025</a:t>
            </a:fld>
            <a:endParaRPr lang="en-US" dirty="0">
              <a:solidFill>
                <a:srgbClr val="667989">
                  <a:tint val="75000"/>
                </a:srgbClr>
              </a:solidFill>
            </a:endParaRPr>
          </a:p>
        </p:txBody>
      </p:sp>
      <p:sp>
        <p:nvSpPr>
          <p:cNvPr id="5" name="Footer Placeholder 4">
            <a:extLst>
              <a:ext uri="{FF2B5EF4-FFF2-40B4-BE49-F238E27FC236}">
                <a16:creationId xmlns:a16="http://schemas.microsoft.com/office/drawing/2014/main" id="{392B17C0-DBD0-CF9B-BEEA-B28F7C010181}"/>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6" name="Slide Number Placeholder 5">
            <a:extLst>
              <a:ext uri="{FF2B5EF4-FFF2-40B4-BE49-F238E27FC236}">
                <a16:creationId xmlns:a16="http://schemas.microsoft.com/office/drawing/2014/main" id="{2986CCD6-F693-61D5-42D1-DC3E4744AAF0}"/>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8" name="Rectangle 7">
            <a:extLst>
              <a:ext uri="{FF2B5EF4-FFF2-40B4-BE49-F238E27FC236}">
                <a16:creationId xmlns:a16="http://schemas.microsoft.com/office/drawing/2014/main" id="{A29EA72D-4107-D938-9411-FB552D90962A}"/>
              </a:ext>
            </a:extLst>
          </p:cNvPr>
          <p:cNvSpPr/>
          <p:nvPr userDrawn="1"/>
        </p:nvSpPr>
        <p:spPr>
          <a:xfrm>
            <a:off x="0" y="0"/>
            <a:ext cx="12191999" cy="6858000"/>
          </a:xfrm>
          <a:prstGeom prst="rect">
            <a:avLst/>
          </a:prstGeom>
          <a:gradFill flip="none" rotWithShape="1">
            <a:gsLst>
              <a:gs pos="0">
                <a:schemeClr val="accent1">
                  <a:lumMod val="50000"/>
                  <a:alpha val="88000"/>
                </a:schemeClr>
              </a:gs>
              <a:gs pos="47000">
                <a:schemeClr val="accent1">
                  <a:lumMod val="75000"/>
                  <a:alpha val="85000"/>
                </a:schemeClr>
              </a:gs>
              <a:gs pos="97000">
                <a:schemeClr val="tx2">
                  <a:alpha val="9666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66AFD8F-4B14-B731-1FF1-ADEE84D505FA}"/>
              </a:ext>
            </a:extLst>
          </p:cNvPr>
          <p:cNvSpPr/>
          <p:nvPr userDrawn="1"/>
        </p:nvSpPr>
        <p:spPr>
          <a:xfrm rot="16200000">
            <a:off x="14827993" y="5430242"/>
            <a:ext cx="1128771" cy="302390"/>
          </a:xfrm>
          <a:prstGeom prst="rect">
            <a:avLst/>
          </a:prstGeom>
        </p:spPr>
        <p:txBody>
          <a:bodyPr wrap="non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365" b="0" i="0" u="none" strike="noStrike" kern="1200" cap="none" spc="0" normalizeH="0" baseline="0" noProof="0" dirty="0">
                <a:ln>
                  <a:noFill/>
                </a:ln>
                <a:solidFill>
                  <a:srgbClr val="49CFB1">
                    <a:lumMod val="60000"/>
                    <a:lumOff val="40000"/>
                  </a:srgbClr>
                </a:solidFill>
                <a:effectLst/>
                <a:uLnTx/>
                <a:uFillTx/>
                <a:latin typeface="Arial" panose="020B0604020202020204"/>
                <a:ea typeface="+mn-ea"/>
                <a:cs typeface="+mn-cs"/>
              </a:rPr>
              <a:t>www.nlc.org</a:t>
            </a:r>
            <a:endParaRPr kumimoji="0" lang="en-US" sz="1365" b="0" i="0" u="none" strike="noStrike" kern="1200" cap="none" spc="0" normalizeH="0" baseline="0" noProof="0" dirty="0">
              <a:ln>
                <a:noFill/>
              </a:ln>
              <a:solidFill>
                <a:srgbClr val="667989"/>
              </a:solidFill>
              <a:effectLst/>
              <a:uLnTx/>
              <a:uFillTx/>
              <a:latin typeface="Arial" panose="020B0604020202020204"/>
              <a:ea typeface="+mn-ea"/>
              <a:cs typeface="+mn-cs"/>
            </a:endParaRPr>
          </a:p>
        </p:txBody>
      </p:sp>
      <p:sp>
        <p:nvSpPr>
          <p:cNvPr id="20" name="Title 1">
            <a:extLst>
              <a:ext uri="{FF2B5EF4-FFF2-40B4-BE49-F238E27FC236}">
                <a16:creationId xmlns:a16="http://schemas.microsoft.com/office/drawing/2014/main" id="{A820C236-0575-DF0D-0A6F-691513575A81}"/>
              </a:ext>
            </a:extLst>
          </p:cNvPr>
          <p:cNvSpPr>
            <a:spLocks noGrp="1"/>
          </p:cNvSpPr>
          <p:nvPr>
            <p:ph type="ctrTitle" hasCustomPrompt="1"/>
          </p:nvPr>
        </p:nvSpPr>
        <p:spPr>
          <a:xfrm>
            <a:off x="3008923" y="3253943"/>
            <a:ext cx="7854462" cy="350115"/>
          </a:xfrm>
          <a:prstGeom prst="rect">
            <a:avLst/>
          </a:prstGeom>
        </p:spPr>
        <p:txBody>
          <a:bodyPr anchor="t">
            <a:normAutofit/>
          </a:bodyPr>
          <a:lstStyle>
            <a:lvl1pPr algn="l">
              <a:defRPr sz="1400" b="1" i="0" spc="150">
                <a:solidFill>
                  <a:schemeClr val="bg1">
                    <a:lumMod val="95000"/>
                  </a:schemeClr>
                </a:solidFill>
                <a:latin typeface="Arial" panose="020B0604020202020204" pitchFamily="34" charset="0"/>
                <a:cs typeface="Arial" panose="020B0604020202020204" pitchFamily="34" charset="0"/>
              </a:defRPr>
            </a:lvl1pPr>
          </a:lstStyle>
          <a:p>
            <a:r>
              <a:rPr lang="en-US" dirty="0"/>
              <a:t>TYPE YOUR PRE-TITLE HERE</a:t>
            </a:r>
          </a:p>
        </p:txBody>
      </p:sp>
      <p:sp>
        <p:nvSpPr>
          <p:cNvPr id="10" name="Text Placeholder 9">
            <a:extLst>
              <a:ext uri="{FF2B5EF4-FFF2-40B4-BE49-F238E27FC236}">
                <a16:creationId xmlns:a16="http://schemas.microsoft.com/office/drawing/2014/main" id="{9C303F5C-5C45-0BFB-36EA-7A32968EB070}"/>
              </a:ext>
            </a:extLst>
          </p:cNvPr>
          <p:cNvSpPr>
            <a:spLocks noGrp="1"/>
          </p:cNvSpPr>
          <p:nvPr>
            <p:ph type="body" sz="quarter" idx="13" hasCustomPrompt="1"/>
          </p:nvPr>
        </p:nvSpPr>
        <p:spPr>
          <a:xfrm>
            <a:off x="3008923" y="5744688"/>
            <a:ext cx="4449071" cy="278606"/>
          </a:xfrm>
          <a:prstGeom prst="rect">
            <a:avLst/>
          </a:prstGeom>
        </p:spPr>
        <p:txBody>
          <a:bodyPr/>
          <a:lstStyle>
            <a:lvl1pPr marL="0" indent="0">
              <a:buNone/>
              <a:defRPr>
                <a:solidFill>
                  <a:schemeClr val="bg1">
                    <a:lumMod val="95000"/>
                  </a:schemeClr>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Your name here</a:t>
            </a:r>
          </a:p>
        </p:txBody>
      </p:sp>
      <p:sp>
        <p:nvSpPr>
          <p:cNvPr id="12" name="Text Placeholder 11">
            <a:extLst>
              <a:ext uri="{FF2B5EF4-FFF2-40B4-BE49-F238E27FC236}">
                <a16:creationId xmlns:a16="http://schemas.microsoft.com/office/drawing/2014/main" id="{BEB29092-0D57-6980-DFA8-C740BE42AE89}"/>
              </a:ext>
            </a:extLst>
          </p:cNvPr>
          <p:cNvSpPr>
            <a:spLocks noGrp="1"/>
          </p:cNvSpPr>
          <p:nvPr>
            <p:ph type="body" sz="quarter" idx="14" hasCustomPrompt="1"/>
          </p:nvPr>
        </p:nvSpPr>
        <p:spPr>
          <a:xfrm>
            <a:off x="3008923" y="6099672"/>
            <a:ext cx="6891377" cy="278606"/>
          </a:xfrm>
          <a:prstGeom prst="rect">
            <a:avLst/>
          </a:prstGeom>
        </p:spPr>
        <p:txBody>
          <a:bodyPr/>
          <a:lstStyle>
            <a:lvl1pPr marL="0" indent="0">
              <a:buNone/>
              <a:defRPr sz="1200">
                <a:solidFill>
                  <a:schemeClr val="bg1">
                    <a:lumMod val="95000"/>
                  </a:schemeClr>
                </a:solidFill>
              </a:defRPr>
            </a:lvl1pPr>
            <a:lvl2pPr marL="228600" indent="0">
              <a:buNone/>
              <a:defRPr>
                <a:solidFill>
                  <a:schemeClr val="tx2">
                    <a:lumMod val="40000"/>
                    <a:lumOff val="60000"/>
                  </a:schemeClr>
                </a:solidFill>
              </a:defRPr>
            </a:lvl2pPr>
            <a:lvl3pPr marL="457200" indent="0">
              <a:buNone/>
              <a:defRPr>
                <a:solidFill>
                  <a:schemeClr val="tx2">
                    <a:lumMod val="40000"/>
                    <a:lumOff val="60000"/>
                  </a:schemeClr>
                </a:solidFill>
              </a:defRPr>
            </a:lvl3pPr>
            <a:lvl4pPr marL="685800" indent="0">
              <a:buNone/>
              <a:defRPr>
                <a:solidFill>
                  <a:schemeClr val="tx2">
                    <a:lumMod val="40000"/>
                    <a:lumOff val="60000"/>
                  </a:schemeClr>
                </a:solidFill>
              </a:defRPr>
            </a:lvl4pPr>
            <a:lvl5pPr marL="914400" indent="0">
              <a:buNone/>
              <a:defRPr>
                <a:solidFill>
                  <a:schemeClr val="tx2">
                    <a:lumMod val="40000"/>
                    <a:lumOff val="60000"/>
                  </a:schemeClr>
                </a:solidFill>
              </a:defRPr>
            </a:lvl5pPr>
          </a:lstStyle>
          <a:p>
            <a:pPr lvl="0"/>
            <a:r>
              <a:rPr lang="en-US" dirty="0"/>
              <a:t>YOUR TITLE HERE / ORG HERE</a:t>
            </a:r>
          </a:p>
        </p:txBody>
      </p:sp>
      <p:sp>
        <p:nvSpPr>
          <p:cNvPr id="9" name="TextBox 8">
            <a:extLst>
              <a:ext uri="{FF2B5EF4-FFF2-40B4-BE49-F238E27FC236}">
                <a16:creationId xmlns:a16="http://schemas.microsoft.com/office/drawing/2014/main" id="{464AA623-6E4B-5EC7-97C9-57CAE93B9886}"/>
              </a:ext>
            </a:extLst>
          </p:cNvPr>
          <p:cNvSpPr txBox="1"/>
          <p:nvPr userDrawn="1"/>
        </p:nvSpPr>
        <p:spPr>
          <a:xfrm>
            <a:off x="3008923" y="3713982"/>
            <a:ext cx="7808114" cy="1631216"/>
          </a:xfrm>
          <a:prstGeom prst="rect">
            <a:avLst/>
          </a:prstGeom>
          <a:noFill/>
        </p:spPr>
        <p:txBody>
          <a:bodyPr wrap="squar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E9EDF0">
                    <a:lumMod val="10000"/>
                  </a:srgbClr>
                </a:solidFill>
                <a:effectLst/>
                <a:uLnTx/>
                <a:uFillTx/>
                <a:latin typeface="Arial" panose="020B0604020202020204"/>
                <a:ea typeface="+mn-ea"/>
                <a:cs typeface="+mn-cs"/>
              </a:rPr>
              <a:t>Click to edit master title style</a:t>
            </a:r>
          </a:p>
        </p:txBody>
      </p:sp>
      <p:pic>
        <p:nvPicPr>
          <p:cNvPr id="2" name="Picture 1" descr="A black and white logo&#10;&#10;AI-generated content may be incorrect.">
            <a:extLst>
              <a:ext uri="{FF2B5EF4-FFF2-40B4-BE49-F238E27FC236}">
                <a16:creationId xmlns:a16="http://schemas.microsoft.com/office/drawing/2014/main" id="{1E56EC68-2474-0743-757E-504BD886F3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468" y="451777"/>
            <a:ext cx="1838182" cy="1217679"/>
          </a:xfrm>
          <a:prstGeom prst="rect">
            <a:avLst/>
          </a:prstGeom>
        </p:spPr>
      </p:pic>
    </p:spTree>
    <p:extLst>
      <p:ext uri="{BB962C8B-B14F-4D97-AF65-F5344CB8AC3E}">
        <p14:creationId xmlns:p14="http://schemas.microsoft.com/office/powerpoint/2010/main" val="361438690"/>
      </p:ext>
    </p:extLst>
  </p:cSld>
  <p:clrMapOvr>
    <a:masterClrMapping/>
  </p:clrMapOvr>
  <p:extLst>
    <p:ext uri="{DCECCB84-F9BA-43D5-87BE-67443E8EF086}">
      <p15:sldGuideLst xmlns:p15="http://schemas.microsoft.com/office/powerpoint/2012/main">
        <p15:guide id="1" pos="7488">
          <p15:clr>
            <a:srgbClr val="FBAE40"/>
          </p15:clr>
        </p15:guide>
        <p15:guide id="2" pos="2112">
          <p15:clr>
            <a:srgbClr val="FBAE40"/>
          </p15:clr>
        </p15:guide>
        <p15:guide id="3" pos="37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11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98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1439260-6F57-475B-BCFE-3908949489F5}"/>
              </a:ext>
            </a:extLst>
          </p:cNvPr>
          <p:cNvSpPr>
            <a:spLocks noGrp="1"/>
          </p:cNvSpPr>
          <p:nvPr>
            <p:ph type="pic" sz="quarter" idx="10"/>
          </p:nvPr>
        </p:nvSpPr>
        <p:spPr>
          <a:xfrm>
            <a:off x="781051" y="0"/>
            <a:ext cx="10287000" cy="6858000"/>
          </a:xfrm>
          <a:custGeom>
            <a:avLst/>
            <a:gdLst>
              <a:gd name="connsiteX0" fmla="*/ 6925140 w 10287000"/>
              <a:gd name="connsiteY0" fmla="*/ 0 h 6858000"/>
              <a:gd name="connsiteX1" fmla="*/ 10287000 w 10287000"/>
              <a:gd name="connsiteY1" fmla="*/ 0 h 6858000"/>
              <a:gd name="connsiteX2" fmla="*/ 3361860 w 10287000"/>
              <a:gd name="connsiteY2" fmla="*/ 6858000 h 6858000"/>
              <a:gd name="connsiteX3" fmla="*/ 0 w 10287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87000" h="6858000">
                <a:moveTo>
                  <a:pt x="6925140" y="0"/>
                </a:moveTo>
                <a:lnTo>
                  <a:pt x="10287000" y="0"/>
                </a:lnTo>
                <a:lnTo>
                  <a:pt x="3361860" y="6858000"/>
                </a:lnTo>
                <a:lnTo>
                  <a:pt x="0" y="6858000"/>
                </a:lnTo>
                <a:close/>
              </a:path>
            </a:pathLst>
          </a:custGeom>
          <a:solidFill>
            <a:schemeClr val="bg1">
              <a:lumMod val="95000"/>
            </a:schemeClr>
          </a:solidFill>
        </p:spPr>
        <p:txBody>
          <a:bodyPr wrap="square">
            <a:noAutofit/>
          </a:bodyPr>
          <a:lstStyle>
            <a:lvl1pPr marL="0" indent="0" algn="r">
              <a:buNone/>
              <a:defRPr sz="1755">
                <a:solidFill>
                  <a:schemeClr val="bg1">
                    <a:lumMod val="50000"/>
                  </a:schemeClr>
                </a:solidFill>
              </a:defRPr>
            </a:lvl1pPr>
          </a:lstStyle>
          <a:p>
            <a:r>
              <a:rPr lang="en-US" dirty="0"/>
              <a:t>Click icon to add picture</a:t>
            </a:r>
            <a:endParaRPr lang="id-ID"/>
          </a:p>
        </p:txBody>
      </p:sp>
      <p:sp>
        <p:nvSpPr>
          <p:cNvPr id="14" name="Picture Placeholder 13">
            <a:extLst>
              <a:ext uri="{FF2B5EF4-FFF2-40B4-BE49-F238E27FC236}">
                <a16:creationId xmlns:a16="http://schemas.microsoft.com/office/drawing/2014/main" id="{74B700CB-F2DF-4AC0-BDEF-50601887A007}"/>
              </a:ext>
            </a:extLst>
          </p:cNvPr>
          <p:cNvSpPr>
            <a:spLocks noGrp="1"/>
          </p:cNvSpPr>
          <p:nvPr>
            <p:ph type="pic" sz="quarter" idx="11"/>
          </p:nvPr>
        </p:nvSpPr>
        <p:spPr>
          <a:xfrm>
            <a:off x="-2800349" y="0"/>
            <a:ext cx="10287000" cy="6858000"/>
          </a:xfrm>
          <a:custGeom>
            <a:avLst/>
            <a:gdLst>
              <a:gd name="connsiteX0" fmla="*/ 6925140 w 10287000"/>
              <a:gd name="connsiteY0" fmla="*/ 0 h 6858000"/>
              <a:gd name="connsiteX1" fmla="*/ 10287000 w 10287000"/>
              <a:gd name="connsiteY1" fmla="*/ 0 h 6858000"/>
              <a:gd name="connsiteX2" fmla="*/ 3361860 w 10287000"/>
              <a:gd name="connsiteY2" fmla="*/ 6858000 h 6858000"/>
              <a:gd name="connsiteX3" fmla="*/ 0 w 10287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87000" h="6858000">
                <a:moveTo>
                  <a:pt x="6925140" y="0"/>
                </a:moveTo>
                <a:lnTo>
                  <a:pt x="10287000" y="0"/>
                </a:lnTo>
                <a:lnTo>
                  <a:pt x="3361860" y="6858000"/>
                </a:lnTo>
                <a:lnTo>
                  <a:pt x="0" y="6858000"/>
                </a:lnTo>
                <a:close/>
              </a:path>
            </a:pathLst>
          </a:custGeom>
          <a:solidFill>
            <a:schemeClr val="bg1">
              <a:lumMod val="95000"/>
            </a:schemeClr>
          </a:solidFill>
        </p:spPr>
        <p:txBody>
          <a:bodyPr wrap="square">
            <a:noAutofit/>
          </a:bodyPr>
          <a:lstStyle>
            <a:lvl1pPr marL="0" indent="0" algn="r">
              <a:buNone/>
              <a:defRPr sz="1755">
                <a:solidFill>
                  <a:schemeClr val="bg1">
                    <a:lumMod val="50000"/>
                  </a:schemeClr>
                </a:solidFill>
              </a:defRPr>
            </a:lvl1pPr>
          </a:lstStyle>
          <a:p>
            <a:r>
              <a:rPr lang="en-US" dirty="0"/>
              <a:t>Click icon to add picture</a:t>
            </a:r>
            <a:endParaRPr lang="id-ID"/>
          </a:p>
        </p:txBody>
      </p:sp>
      <p:sp>
        <p:nvSpPr>
          <p:cNvPr id="15" name="Picture Placeholder 14">
            <a:extLst>
              <a:ext uri="{FF2B5EF4-FFF2-40B4-BE49-F238E27FC236}">
                <a16:creationId xmlns:a16="http://schemas.microsoft.com/office/drawing/2014/main" id="{4EC97D6E-97DC-473E-B23B-B62015710F83}"/>
              </a:ext>
            </a:extLst>
          </p:cNvPr>
          <p:cNvSpPr>
            <a:spLocks noGrp="1"/>
          </p:cNvSpPr>
          <p:nvPr>
            <p:ph type="pic" sz="quarter" idx="12"/>
          </p:nvPr>
        </p:nvSpPr>
        <p:spPr>
          <a:xfrm>
            <a:off x="-6381749" y="0"/>
            <a:ext cx="10287000" cy="6858000"/>
          </a:xfrm>
          <a:custGeom>
            <a:avLst/>
            <a:gdLst>
              <a:gd name="connsiteX0" fmla="*/ 6925140 w 10287000"/>
              <a:gd name="connsiteY0" fmla="*/ 0 h 6858000"/>
              <a:gd name="connsiteX1" fmla="*/ 10287000 w 10287000"/>
              <a:gd name="connsiteY1" fmla="*/ 0 h 6858000"/>
              <a:gd name="connsiteX2" fmla="*/ 3361860 w 10287000"/>
              <a:gd name="connsiteY2" fmla="*/ 6858000 h 6858000"/>
              <a:gd name="connsiteX3" fmla="*/ 0 w 10287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87000" h="6858000">
                <a:moveTo>
                  <a:pt x="6925140" y="0"/>
                </a:moveTo>
                <a:lnTo>
                  <a:pt x="10287000" y="0"/>
                </a:lnTo>
                <a:lnTo>
                  <a:pt x="3361860" y="6858000"/>
                </a:lnTo>
                <a:lnTo>
                  <a:pt x="0" y="6858000"/>
                </a:lnTo>
                <a:close/>
              </a:path>
            </a:pathLst>
          </a:custGeom>
          <a:solidFill>
            <a:schemeClr val="bg1">
              <a:lumMod val="95000"/>
            </a:schemeClr>
          </a:solidFill>
        </p:spPr>
        <p:txBody>
          <a:bodyPr wrap="square">
            <a:noAutofit/>
          </a:bodyPr>
          <a:lstStyle>
            <a:lvl1pPr marL="0" indent="0" algn="r">
              <a:buNone/>
              <a:defRPr sz="1755">
                <a:solidFill>
                  <a:schemeClr val="bg1">
                    <a:lumMod val="50000"/>
                  </a:schemeClr>
                </a:solidFill>
              </a:defRPr>
            </a:lvl1pPr>
          </a:lstStyle>
          <a:p>
            <a:r>
              <a:rPr lang="en-US" dirty="0"/>
              <a:t>Click icon to add picture</a:t>
            </a:r>
            <a:endParaRPr lang="id-ID"/>
          </a:p>
        </p:txBody>
      </p:sp>
    </p:spTree>
    <p:extLst>
      <p:ext uri="{BB962C8B-B14F-4D97-AF65-F5344CB8AC3E}">
        <p14:creationId xmlns:p14="http://schemas.microsoft.com/office/powerpoint/2010/main" val="198104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1+#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1+#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E7D3417-04E4-43C4-B022-C53FC53AFEDE}"/>
              </a:ext>
            </a:extLst>
          </p:cNvPr>
          <p:cNvSpPr>
            <a:spLocks noGrp="1"/>
          </p:cNvSpPr>
          <p:nvPr>
            <p:ph type="pic" sz="quarter" idx="13"/>
          </p:nvPr>
        </p:nvSpPr>
        <p:spPr>
          <a:xfrm>
            <a:off x="359678" y="85532"/>
            <a:ext cx="8788585" cy="6772468"/>
          </a:xfrm>
          <a:custGeom>
            <a:avLst/>
            <a:gdLst>
              <a:gd name="connsiteX0" fmla="*/ 6211110 w 7867649"/>
              <a:gd name="connsiteY0" fmla="*/ 2019300 h 6057900"/>
              <a:gd name="connsiteX1" fmla="*/ 7867649 w 7867649"/>
              <a:gd name="connsiteY1" fmla="*/ 2019300 h 6057900"/>
              <a:gd name="connsiteX2" fmla="*/ 6876239 w 7867649"/>
              <a:gd name="connsiteY2" fmla="*/ 6057900 h 6057900"/>
              <a:gd name="connsiteX3" fmla="*/ 5219700 w 7867649"/>
              <a:gd name="connsiteY3" fmla="*/ 6057900 h 6057900"/>
              <a:gd name="connsiteX4" fmla="*/ 2496360 w 7867649"/>
              <a:gd name="connsiteY4" fmla="*/ 1581150 h 6057900"/>
              <a:gd name="connsiteX5" fmla="*/ 4152899 w 7867649"/>
              <a:gd name="connsiteY5" fmla="*/ 1581150 h 6057900"/>
              <a:gd name="connsiteX6" fmla="*/ 3161489 w 7867649"/>
              <a:gd name="connsiteY6" fmla="*/ 5619750 h 6057900"/>
              <a:gd name="connsiteX7" fmla="*/ 1504950 w 7867649"/>
              <a:gd name="connsiteY7" fmla="*/ 5619750 h 6057900"/>
              <a:gd name="connsiteX8" fmla="*/ 4668060 w 7867649"/>
              <a:gd name="connsiteY8" fmla="*/ 533400 h 6057900"/>
              <a:gd name="connsiteX9" fmla="*/ 6324599 w 7867649"/>
              <a:gd name="connsiteY9" fmla="*/ 533400 h 6057900"/>
              <a:gd name="connsiteX10" fmla="*/ 5333189 w 7867649"/>
              <a:gd name="connsiteY10" fmla="*/ 4572000 h 6057900"/>
              <a:gd name="connsiteX11" fmla="*/ 3676650 w 7867649"/>
              <a:gd name="connsiteY11" fmla="*/ 4572000 h 6057900"/>
              <a:gd name="connsiteX12" fmla="*/ 991410 w 7867649"/>
              <a:gd name="connsiteY12" fmla="*/ 0 h 6057900"/>
              <a:gd name="connsiteX13" fmla="*/ 2647949 w 7867649"/>
              <a:gd name="connsiteY13" fmla="*/ 0 h 6057900"/>
              <a:gd name="connsiteX14" fmla="*/ 1656539 w 7867649"/>
              <a:gd name="connsiteY14" fmla="*/ 4038600 h 6057900"/>
              <a:gd name="connsiteX15" fmla="*/ 0 w 7867649"/>
              <a:gd name="connsiteY15" fmla="*/ 40386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7649" h="6057900">
                <a:moveTo>
                  <a:pt x="6211110" y="2019300"/>
                </a:moveTo>
                <a:lnTo>
                  <a:pt x="7867649" y="2019300"/>
                </a:lnTo>
                <a:lnTo>
                  <a:pt x="6876239" y="6057900"/>
                </a:lnTo>
                <a:lnTo>
                  <a:pt x="5219700" y="6057900"/>
                </a:lnTo>
                <a:close/>
                <a:moveTo>
                  <a:pt x="2496360" y="1581150"/>
                </a:moveTo>
                <a:lnTo>
                  <a:pt x="4152899" y="1581150"/>
                </a:lnTo>
                <a:lnTo>
                  <a:pt x="3161489" y="5619750"/>
                </a:lnTo>
                <a:lnTo>
                  <a:pt x="1504950" y="5619750"/>
                </a:lnTo>
                <a:close/>
                <a:moveTo>
                  <a:pt x="4668060" y="533400"/>
                </a:moveTo>
                <a:lnTo>
                  <a:pt x="6324599" y="533400"/>
                </a:lnTo>
                <a:lnTo>
                  <a:pt x="5333189" y="4572000"/>
                </a:lnTo>
                <a:lnTo>
                  <a:pt x="3676650" y="4572000"/>
                </a:lnTo>
                <a:close/>
                <a:moveTo>
                  <a:pt x="991410" y="0"/>
                </a:moveTo>
                <a:lnTo>
                  <a:pt x="2647949" y="0"/>
                </a:lnTo>
                <a:lnTo>
                  <a:pt x="1656539" y="4038600"/>
                </a:lnTo>
                <a:lnTo>
                  <a:pt x="0" y="4038600"/>
                </a:lnTo>
                <a:close/>
              </a:path>
            </a:pathLst>
          </a:custGeom>
          <a:solidFill>
            <a:schemeClr val="tx1">
              <a:lumMod val="20000"/>
              <a:lumOff val="80000"/>
              <a:alpha val="76413"/>
            </a:schemeClr>
          </a:solidFill>
        </p:spPr>
        <p:txBody>
          <a:bodyPr wrap="square">
            <a:noAutofit/>
          </a:bodyPr>
          <a:lstStyle/>
          <a:p>
            <a:r>
              <a:rPr lang="en-US" dirty="0"/>
              <a:t>Click icon to add picture</a:t>
            </a:r>
            <a:endParaRPr lang="id-ID"/>
          </a:p>
        </p:txBody>
      </p:sp>
    </p:spTree>
    <p:extLst>
      <p:ext uri="{BB962C8B-B14F-4D97-AF65-F5344CB8AC3E}">
        <p14:creationId xmlns:p14="http://schemas.microsoft.com/office/powerpoint/2010/main" val="110255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636746AC-3EEF-4FBB-B1B3-85C8C091CDB6}"/>
              </a:ext>
            </a:extLst>
          </p:cNvPr>
          <p:cNvSpPr>
            <a:spLocks noGrp="1"/>
          </p:cNvSpPr>
          <p:nvPr>
            <p:ph type="pic" sz="quarter" idx="10"/>
          </p:nvPr>
        </p:nvSpPr>
        <p:spPr>
          <a:xfrm>
            <a:off x="974439" y="-67418"/>
            <a:ext cx="2850427" cy="8406145"/>
          </a:xfrm>
          <a:custGeom>
            <a:avLst/>
            <a:gdLst>
              <a:gd name="connsiteX0" fmla="*/ 2922440 w 5606377"/>
              <a:gd name="connsiteY0" fmla="*/ 6888898 h 9963376"/>
              <a:gd name="connsiteX1" fmla="*/ 5594171 w 5606377"/>
              <a:gd name="connsiteY1" fmla="*/ 8431422 h 9963376"/>
              <a:gd name="connsiteX2" fmla="*/ 2928543 w 5606377"/>
              <a:gd name="connsiteY2" fmla="*/ 9963376 h 9963376"/>
              <a:gd name="connsiteX3" fmla="*/ 5606377 w 5606377"/>
              <a:gd name="connsiteY3" fmla="*/ 5147123 h 9963376"/>
              <a:gd name="connsiteX4" fmla="*/ 5600274 w 5606377"/>
              <a:gd name="connsiteY4" fmla="*/ 8221601 h 9963376"/>
              <a:gd name="connsiteX5" fmla="*/ 2934646 w 5606377"/>
              <a:gd name="connsiteY5" fmla="*/ 6689648 h 9963376"/>
              <a:gd name="connsiteX6" fmla="*/ 2934645 w 5606377"/>
              <a:gd name="connsiteY6" fmla="*/ 3405348 h 9963376"/>
              <a:gd name="connsiteX7" fmla="*/ 5594171 w 5606377"/>
              <a:gd name="connsiteY7" fmla="*/ 4947873 h 9963376"/>
              <a:gd name="connsiteX8" fmla="*/ 2934645 w 5606377"/>
              <a:gd name="connsiteY8" fmla="*/ 6490396 h 9963376"/>
              <a:gd name="connsiteX9" fmla="*/ 2767312 w 5606377"/>
              <a:gd name="connsiteY9" fmla="*/ 3405348 h 9963376"/>
              <a:gd name="connsiteX10" fmla="*/ 2767312 w 5606377"/>
              <a:gd name="connsiteY10" fmla="*/ 6490396 h 9963376"/>
              <a:gd name="connsiteX11" fmla="*/ 107786 w 5606377"/>
              <a:gd name="connsiteY11" fmla="*/ 4947873 h 9963376"/>
              <a:gd name="connsiteX12" fmla="*/ 0 w 5606377"/>
              <a:gd name="connsiteY12" fmla="*/ 1710186 h 9963376"/>
              <a:gd name="connsiteX13" fmla="*/ 2671731 w 5606377"/>
              <a:gd name="connsiteY13" fmla="*/ 3252711 h 9963376"/>
              <a:gd name="connsiteX14" fmla="*/ 6103 w 5606377"/>
              <a:gd name="connsiteY14" fmla="*/ 4784665 h 9963376"/>
              <a:gd name="connsiteX15" fmla="*/ 2767312 w 5606377"/>
              <a:gd name="connsiteY15" fmla="*/ 0 h 9963376"/>
              <a:gd name="connsiteX16" fmla="*/ 2767312 w 5606377"/>
              <a:gd name="connsiteY16" fmla="*/ 3085049 h 9963376"/>
              <a:gd name="connsiteX17" fmla="*/ 107786 w 5606377"/>
              <a:gd name="connsiteY17" fmla="*/ 1542525 h 996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6377" h="9963376">
                <a:moveTo>
                  <a:pt x="2922440" y="6888898"/>
                </a:moveTo>
                <a:lnTo>
                  <a:pt x="5594171" y="8431422"/>
                </a:lnTo>
                <a:lnTo>
                  <a:pt x="2928543" y="9963376"/>
                </a:lnTo>
                <a:close/>
                <a:moveTo>
                  <a:pt x="5606377" y="5147123"/>
                </a:moveTo>
                <a:lnTo>
                  <a:pt x="5600274" y="8221601"/>
                </a:lnTo>
                <a:lnTo>
                  <a:pt x="2934646" y="6689648"/>
                </a:lnTo>
                <a:close/>
                <a:moveTo>
                  <a:pt x="2934645" y="3405348"/>
                </a:moveTo>
                <a:lnTo>
                  <a:pt x="5594171" y="4947873"/>
                </a:lnTo>
                <a:lnTo>
                  <a:pt x="2934645" y="6490396"/>
                </a:lnTo>
                <a:close/>
                <a:moveTo>
                  <a:pt x="2767312" y="3405348"/>
                </a:moveTo>
                <a:lnTo>
                  <a:pt x="2767312" y="6490396"/>
                </a:lnTo>
                <a:lnTo>
                  <a:pt x="107786" y="4947873"/>
                </a:lnTo>
                <a:close/>
                <a:moveTo>
                  <a:pt x="0" y="1710186"/>
                </a:moveTo>
                <a:lnTo>
                  <a:pt x="2671731" y="3252711"/>
                </a:lnTo>
                <a:lnTo>
                  <a:pt x="6103" y="4784665"/>
                </a:lnTo>
                <a:close/>
                <a:moveTo>
                  <a:pt x="2767312" y="0"/>
                </a:moveTo>
                <a:lnTo>
                  <a:pt x="2767312" y="3085049"/>
                </a:lnTo>
                <a:lnTo>
                  <a:pt x="107786" y="1542525"/>
                </a:lnTo>
                <a:close/>
              </a:path>
            </a:pathLst>
          </a:custGeom>
          <a:solidFill>
            <a:schemeClr val="tx1">
              <a:lumMod val="20000"/>
              <a:lumOff val="80000"/>
              <a:alpha val="53854"/>
            </a:schemeClr>
          </a:solidFill>
        </p:spPr>
      </p:sp>
      <p:sp>
        <p:nvSpPr>
          <p:cNvPr id="6" name="Picture Placeholder 1">
            <a:extLst>
              <a:ext uri="{FF2B5EF4-FFF2-40B4-BE49-F238E27FC236}">
                <a16:creationId xmlns:a16="http://schemas.microsoft.com/office/drawing/2014/main" id="{4A0813FD-FC22-4CE1-9B65-0B567625AB56}"/>
              </a:ext>
            </a:extLst>
          </p:cNvPr>
          <p:cNvSpPr>
            <a:spLocks noGrp="1"/>
          </p:cNvSpPr>
          <p:nvPr>
            <p:ph type="pic" sz="quarter" idx="11"/>
          </p:nvPr>
        </p:nvSpPr>
        <p:spPr>
          <a:xfrm>
            <a:off x="2494902" y="-1505694"/>
            <a:ext cx="2850427" cy="8406145"/>
          </a:xfrm>
          <a:custGeom>
            <a:avLst/>
            <a:gdLst>
              <a:gd name="connsiteX0" fmla="*/ 2922440 w 5606377"/>
              <a:gd name="connsiteY0" fmla="*/ 6888898 h 9963376"/>
              <a:gd name="connsiteX1" fmla="*/ 5594171 w 5606377"/>
              <a:gd name="connsiteY1" fmla="*/ 8431422 h 9963376"/>
              <a:gd name="connsiteX2" fmla="*/ 2928543 w 5606377"/>
              <a:gd name="connsiteY2" fmla="*/ 9963376 h 9963376"/>
              <a:gd name="connsiteX3" fmla="*/ 5606377 w 5606377"/>
              <a:gd name="connsiteY3" fmla="*/ 5147123 h 9963376"/>
              <a:gd name="connsiteX4" fmla="*/ 5600274 w 5606377"/>
              <a:gd name="connsiteY4" fmla="*/ 8221601 h 9963376"/>
              <a:gd name="connsiteX5" fmla="*/ 2934646 w 5606377"/>
              <a:gd name="connsiteY5" fmla="*/ 6689648 h 9963376"/>
              <a:gd name="connsiteX6" fmla="*/ 2934645 w 5606377"/>
              <a:gd name="connsiteY6" fmla="*/ 3405348 h 9963376"/>
              <a:gd name="connsiteX7" fmla="*/ 5594171 w 5606377"/>
              <a:gd name="connsiteY7" fmla="*/ 4947873 h 9963376"/>
              <a:gd name="connsiteX8" fmla="*/ 2934645 w 5606377"/>
              <a:gd name="connsiteY8" fmla="*/ 6490396 h 9963376"/>
              <a:gd name="connsiteX9" fmla="*/ 2767312 w 5606377"/>
              <a:gd name="connsiteY9" fmla="*/ 3405348 h 9963376"/>
              <a:gd name="connsiteX10" fmla="*/ 2767312 w 5606377"/>
              <a:gd name="connsiteY10" fmla="*/ 6490396 h 9963376"/>
              <a:gd name="connsiteX11" fmla="*/ 107786 w 5606377"/>
              <a:gd name="connsiteY11" fmla="*/ 4947873 h 9963376"/>
              <a:gd name="connsiteX12" fmla="*/ 0 w 5606377"/>
              <a:gd name="connsiteY12" fmla="*/ 1710186 h 9963376"/>
              <a:gd name="connsiteX13" fmla="*/ 2671731 w 5606377"/>
              <a:gd name="connsiteY13" fmla="*/ 3252711 h 9963376"/>
              <a:gd name="connsiteX14" fmla="*/ 6103 w 5606377"/>
              <a:gd name="connsiteY14" fmla="*/ 4784665 h 9963376"/>
              <a:gd name="connsiteX15" fmla="*/ 2767312 w 5606377"/>
              <a:gd name="connsiteY15" fmla="*/ 0 h 9963376"/>
              <a:gd name="connsiteX16" fmla="*/ 2767312 w 5606377"/>
              <a:gd name="connsiteY16" fmla="*/ 3085049 h 9963376"/>
              <a:gd name="connsiteX17" fmla="*/ 107786 w 5606377"/>
              <a:gd name="connsiteY17" fmla="*/ 1542525 h 996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6377" h="9963376">
                <a:moveTo>
                  <a:pt x="2922440" y="6888898"/>
                </a:moveTo>
                <a:lnTo>
                  <a:pt x="5594171" y="8431422"/>
                </a:lnTo>
                <a:lnTo>
                  <a:pt x="2928543" y="9963376"/>
                </a:lnTo>
                <a:close/>
                <a:moveTo>
                  <a:pt x="5606377" y="5147123"/>
                </a:moveTo>
                <a:lnTo>
                  <a:pt x="5600274" y="8221601"/>
                </a:lnTo>
                <a:lnTo>
                  <a:pt x="2934646" y="6689648"/>
                </a:lnTo>
                <a:close/>
                <a:moveTo>
                  <a:pt x="2934645" y="3405348"/>
                </a:moveTo>
                <a:lnTo>
                  <a:pt x="5594171" y="4947873"/>
                </a:lnTo>
                <a:lnTo>
                  <a:pt x="2934645" y="6490396"/>
                </a:lnTo>
                <a:close/>
                <a:moveTo>
                  <a:pt x="2767312" y="3405348"/>
                </a:moveTo>
                <a:lnTo>
                  <a:pt x="2767312" y="6490396"/>
                </a:lnTo>
                <a:lnTo>
                  <a:pt x="107786" y="4947873"/>
                </a:lnTo>
                <a:close/>
                <a:moveTo>
                  <a:pt x="0" y="1710186"/>
                </a:moveTo>
                <a:lnTo>
                  <a:pt x="2671731" y="3252711"/>
                </a:lnTo>
                <a:lnTo>
                  <a:pt x="6103" y="4784665"/>
                </a:lnTo>
                <a:close/>
                <a:moveTo>
                  <a:pt x="2767312" y="0"/>
                </a:moveTo>
                <a:lnTo>
                  <a:pt x="2767312" y="3085049"/>
                </a:lnTo>
                <a:lnTo>
                  <a:pt x="107786" y="1542525"/>
                </a:lnTo>
                <a:close/>
              </a:path>
            </a:pathLst>
          </a:custGeom>
          <a:solidFill>
            <a:schemeClr val="tx1">
              <a:lumMod val="20000"/>
              <a:lumOff val="80000"/>
              <a:alpha val="53854"/>
            </a:schemeClr>
          </a:solidFill>
        </p:spPr>
      </p:sp>
    </p:spTree>
    <p:extLst>
      <p:ext uri="{BB962C8B-B14F-4D97-AF65-F5344CB8AC3E}">
        <p14:creationId xmlns:p14="http://schemas.microsoft.com/office/powerpoint/2010/main" val="21454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925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A207B423-0A75-415C-B9F8-DA049D9D3A5A}"/>
              </a:ext>
            </a:extLst>
          </p:cNvPr>
          <p:cNvSpPr>
            <a:spLocks noGrp="1"/>
          </p:cNvSpPr>
          <p:nvPr>
            <p:ph type="pic" sz="quarter" idx="10"/>
          </p:nvPr>
        </p:nvSpPr>
        <p:spPr>
          <a:xfrm>
            <a:off x="-1421329" y="-1812000"/>
            <a:ext cx="9395087" cy="8337172"/>
          </a:xfrm>
          <a:custGeom>
            <a:avLst/>
            <a:gdLst>
              <a:gd name="connsiteX0" fmla="*/ 8203384 w 9754744"/>
              <a:gd name="connsiteY0" fmla="*/ 3334707 h 8656331"/>
              <a:gd name="connsiteX1" fmla="*/ 9754744 w 9754744"/>
              <a:gd name="connsiteY1" fmla="*/ 3334707 h 8656331"/>
              <a:gd name="connsiteX2" fmla="*/ 4433120 w 9754744"/>
              <a:gd name="connsiteY2" fmla="*/ 8656331 h 8656331"/>
              <a:gd name="connsiteX3" fmla="*/ 4433120 w 9754744"/>
              <a:gd name="connsiteY3" fmla="*/ 7104971 h 8656331"/>
              <a:gd name="connsiteX4" fmla="*/ 6020754 w 9754744"/>
              <a:gd name="connsiteY4" fmla="*/ 1871486 h 8656331"/>
              <a:gd name="connsiteX5" fmla="*/ 7572114 w 9754744"/>
              <a:gd name="connsiteY5" fmla="*/ 1871486 h 8656331"/>
              <a:gd name="connsiteX6" fmla="*/ 2250490 w 9754744"/>
              <a:gd name="connsiteY6" fmla="*/ 7193110 h 8656331"/>
              <a:gd name="connsiteX7" fmla="*/ 2250490 w 9754744"/>
              <a:gd name="connsiteY7" fmla="*/ 5641750 h 8656331"/>
              <a:gd name="connsiteX8" fmla="*/ 8866239 w 9754744"/>
              <a:gd name="connsiteY8" fmla="*/ 876038 h 8656331"/>
              <a:gd name="connsiteX9" fmla="*/ 8866239 w 9754744"/>
              <a:gd name="connsiteY9" fmla="*/ 2427399 h 8656331"/>
              <a:gd name="connsiteX10" fmla="*/ 5095975 w 9754744"/>
              <a:gd name="connsiteY10" fmla="*/ 6197662 h 8656331"/>
              <a:gd name="connsiteX11" fmla="*/ 3544615 w 9754744"/>
              <a:gd name="connsiteY11" fmla="*/ 6197662 h 8656331"/>
              <a:gd name="connsiteX12" fmla="*/ 3770264 w 9754744"/>
              <a:gd name="connsiteY12" fmla="*/ 471747 h 8656331"/>
              <a:gd name="connsiteX13" fmla="*/ 5321624 w 9754744"/>
              <a:gd name="connsiteY13" fmla="*/ 471747 h 8656331"/>
              <a:gd name="connsiteX14" fmla="*/ 0 w 9754744"/>
              <a:gd name="connsiteY14" fmla="*/ 5793371 h 8656331"/>
              <a:gd name="connsiteX15" fmla="*/ 0 w 9754744"/>
              <a:gd name="connsiteY15" fmla="*/ 4242011 h 8656331"/>
              <a:gd name="connsiteX16" fmla="*/ 6049389 w 9754744"/>
              <a:gd name="connsiteY16" fmla="*/ 0 h 8656331"/>
              <a:gd name="connsiteX17" fmla="*/ 6049389 w 9754744"/>
              <a:gd name="connsiteY17" fmla="*/ 1551360 h 8656331"/>
              <a:gd name="connsiteX18" fmla="*/ 2279125 w 9754744"/>
              <a:gd name="connsiteY18" fmla="*/ 5321624 h 8656331"/>
              <a:gd name="connsiteX19" fmla="*/ 727765 w 9754744"/>
              <a:gd name="connsiteY19" fmla="*/ 5321624 h 865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54744" h="8656331">
                <a:moveTo>
                  <a:pt x="8203384" y="3334707"/>
                </a:moveTo>
                <a:lnTo>
                  <a:pt x="9754744" y="3334707"/>
                </a:lnTo>
                <a:lnTo>
                  <a:pt x="4433120" y="8656331"/>
                </a:lnTo>
                <a:lnTo>
                  <a:pt x="4433120" y="7104971"/>
                </a:lnTo>
                <a:close/>
                <a:moveTo>
                  <a:pt x="6020754" y="1871486"/>
                </a:moveTo>
                <a:lnTo>
                  <a:pt x="7572114" y="1871486"/>
                </a:lnTo>
                <a:lnTo>
                  <a:pt x="2250490" y="7193110"/>
                </a:lnTo>
                <a:lnTo>
                  <a:pt x="2250490" y="5641750"/>
                </a:lnTo>
                <a:close/>
                <a:moveTo>
                  <a:pt x="8866239" y="876038"/>
                </a:moveTo>
                <a:lnTo>
                  <a:pt x="8866239" y="2427399"/>
                </a:lnTo>
                <a:lnTo>
                  <a:pt x="5095975" y="6197662"/>
                </a:lnTo>
                <a:lnTo>
                  <a:pt x="3544615" y="6197662"/>
                </a:lnTo>
                <a:close/>
                <a:moveTo>
                  <a:pt x="3770264" y="471747"/>
                </a:moveTo>
                <a:lnTo>
                  <a:pt x="5321624" y="471747"/>
                </a:lnTo>
                <a:lnTo>
                  <a:pt x="0" y="5793371"/>
                </a:lnTo>
                <a:lnTo>
                  <a:pt x="0" y="4242011"/>
                </a:lnTo>
                <a:close/>
                <a:moveTo>
                  <a:pt x="6049389" y="0"/>
                </a:moveTo>
                <a:lnTo>
                  <a:pt x="6049389" y="1551360"/>
                </a:lnTo>
                <a:lnTo>
                  <a:pt x="2279125" y="5321624"/>
                </a:lnTo>
                <a:lnTo>
                  <a:pt x="727765" y="5321624"/>
                </a:lnTo>
                <a:close/>
              </a:path>
            </a:pathLst>
          </a:custGeom>
          <a:solidFill>
            <a:schemeClr val="tx1">
              <a:lumMod val="20000"/>
              <a:lumOff val="80000"/>
              <a:alpha val="54237"/>
            </a:schemeClr>
          </a:solidFill>
        </p:spPr>
        <p:txBody>
          <a:bodyPr wrap="square">
            <a:noAutofit/>
          </a:bodyPr>
          <a:lstStyle>
            <a:lvl1pPr marL="0" indent="0" algn="ctr">
              <a:buNone/>
              <a:defRPr sz="1950"/>
            </a:lvl1pPr>
          </a:lstStyle>
          <a:p>
            <a:r>
              <a:rPr lang="en-US" dirty="0"/>
              <a:t>Click icon to add picture</a:t>
            </a:r>
            <a:endParaRPr lang="id-ID"/>
          </a:p>
        </p:txBody>
      </p:sp>
    </p:spTree>
    <p:extLst>
      <p:ext uri="{BB962C8B-B14F-4D97-AF65-F5344CB8AC3E}">
        <p14:creationId xmlns:p14="http://schemas.microsoft.com/office/powerpoint/2010/main" val="35705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2" name="Picture Placeholder 44">
            <a:extLst>
              <a:ext uri="{FF2B5EF4-FFF2-40B4-BE49-F238E27FC236}">
                <a16:creationId xmlns:a16="http://schemas.microsoft.com/office/drawing/2014/main" id="{5B139D0D-D779-46A1-AF81-A552DDC6D566}"/>
              </a:ext>
            </a:extLst>
          </p:cNvPr>
          <p:cNvSpPr>
            <a:spLocks noGrp="1"/>
          </p:cNvSpPr>
          <p:nvPr>
            <p:ph type="pic" sz="quarter" idx="10"/>
          </p:nvPr>
        </p:nvSpPr>
        <p:spPr>
          <a:xfrm>
            <a:off x="6096000" y="674048"/>
            <a:ext cx="5486400" cy="5509906"/>
          </a:xfrm>
          <a:custGeom>
            <a:avLst/>
            <a:gdLst>
              <a:gd name="connsiteX0" fmla="*/ 3148887 w 6209071"/>
              <a:gd name="connsiteY0" fmla="*/ 5357536 h 6235675"/>
              <a:gd name="connsiteX1" fmla="*/ 4027026 w 6209071"/>
              <a:gd name="connsiteY1" fmla="*/ 5359560 h 6235675"/>
              <a:gd name="connsiteX2" fmla="*/ 3148887 w 6209071"/>
              <a:gd name="connsiteY2" fmla="*/ 6235675 h 6235675"/>
              <a:gd name="connsiteX3" fmla="*/ 2182045 w 6209071"/>
              <a:gd name="connsiteY3" fmla="*/ 5357536 h 6235675"/>
              <a:gd name="connsiteX4" fmla="*/ 3069055 w 6209071"/>
              <a:gd name="connsiteY4" fmla="*/ 5357536 h 6235675"/>
              <a:gd name="connsiteX5" fmla="*/ 3069055 w 6209071"/>
              <a:gd name="connsiteY5" fmla="*/ 6235675 h 6235675"/>
              <a:gd name="connsiteX6" fmla="*/ 3056848 w 6209071"/>
              <a:gd name="connsiteY6" fmla="*/ 6227600 h 6235675"/>
              <a:gd name="connsiteX7" fmla="*/ 3044642 w 6209071"/>
              <a:gd name="connsiteY7" fmla="*/ 6219526 h 6235675"/>
              <a:gd name="connsiteX8" fmla="*/ 3150906 w 6209071"/>
              <a:gd name="connsiteY8" fmla="*/ 4390695 h 6235675"/>
              <a:gd name="connsiteX9" fmla="*/ 3593003 w 6209071"/>
              <a:gd name="connsiteY9" fmla="*/ 4815601 h 6235675"/>
              <a:gd name="connsiteX10" fmla="*/ 4027026 w 6209071"/>
              <a:gd name="connsiteY10" fmla="*/ 5268834 h 6235675"/>
              <a:gd name="connsiteX11" fmla="*/ 3148887 w 6209071"/>
              <a:gd name="connsiteY11" fmla="*/ 5260741 h 6235675"/>
              <a:gd name="connsiteX12" fmla="*/ 3060184 w 6209071"/>
              <a:gd name="connsiteY12" fmla="*/ 4381825 h 6235675"/>
              <a:gd name="connsiteX13" fmla="*/ 3060184 w 6209071"/>
              <a:gd name="connsiteY13" fmla="*/ 5268835 h 6235675"/>
              <a:gd name="connsiteX14" fmla="*/ 2182045 w 6209071"/>
              <a:gd name="connsiteY14" fmla="*/ 5268835 h 6235675"/>
              <a:gd name="connsiteX15" fmla="*/ 2617086 w 6209071"/>
              <a:gd name="connsiteY15" fmla="*/ 4814115 h 6235675"/>
              <a:gd name="connsiteX16" fmla="*/ 3060184 w 6209071"/>
              <a:gd name="connsiteY16" fmla="*/ 4381825 h 6235675"/>
              <a:gd name="connsiteX17" fmla="*/ 4243969 w 6209071"/>
              <a:gd name="connsiteY17" fmla="*/ 4257644 h 6235675"/>
              <a:gd name="connsiteX18" fmla="*/ 5126919 w 6209071"/>
              <a:gd name="connsiteY18" fmla="*/ 4263762 h 6235675"/>
              <a:gd name="connsiteX19" fmla="*/ 4239909 w 6209071"/>
              <a:gd name="connsiteY19" fmla="*/ 5144654 h 6235675"/>
              <a:gd name="connsiteX20" fmla="*/ 4151206 w 6209071"/>
              <a:gd name="connsiteY20" fmla="*/ 4257644 h 6235675"/>
              <a:gd name="connsiteX21" fmla="*/ 4145150 w 6209071"/>
              <a:gd name="connsiteY21" fmla="*/ 5144654 h 6235675"/>
              <a:gd name="connsiteX22" fmla="*/ 3705071 w 6209071"/>
              <a:gd name="connsiteY22" fmla="*/ 4701149 h 6235675"/>
              <a:gd name="connsiteX23" fmla="*/ 3485032 w 6209071"/>
              <a:gd name="connsiteY23" fmla="*/ 4475328 h 6235675"/>
              <a:gd name="connsiteX24" fmla="*/ 3273067 w 6209071"/>
              <a:gd name="connsiteY24" fmla="*/ 4259679 h 6235675"/>
              <a:gd name="connsiteX25" fmla="*/ 2061891 w 6209071"/>
              <a:gd name="connsiteY25" fmla="*/ 4257644 h 6235675"/>
              <a:gd name="connsiteX26" fmla="*/ 2936002 w 6209071"/>
              <a:gd name="connsiteY26" fmla="*/ 4257644 h 6235675"/>
              <a:gd name="connsiteX27" fmla="*/ 2057863 w 6209071"/>
              <a:gd name="connsiteY27" fmla="*/ 5144654 h 6235675"/>
              <a:gd name="connsiteX28" fmla="*/ 1091022 w 6209071"/>
              <a:gd name="connsiteY28" fmla="*/ 4257644 h 6235675"/>
              <a:gd name="connsiteX29" fmla="*/ 1969161 w 6209071"/>
              <a:gd name="connsiteY29" fmla="*/ 4259683 h 6235675"/>
              <a:gd name="connsiteX30" fmla="*/ 1967147 w 6209071"/>
              <a:gd name="connsiteY30" fmla="*/ 5144654 h 6235675"/>
              <a:gd name="connsiteX31" fmla="*/ 1526063 w 6209071"/>
              <a:gd name="connsiteY31" fmla="*/ 4706247 h 6235675"/>
              <a:gd name="connsiteX32" fmla="*/ 1091022 w 6209071"/>
              <a:gd name="connsiteY32" fmla="*/ 4257644 h 6235675"/>
              <a:gd name="connsiteX33" fmla="*/ 4239909 w 6209071"/>
              <a:gd name="connsiteY33" fmla="*/ 3290804 h 6235675"/>
              <a:gd name="connsiteX34" fmla="*/ 4463986 w 6209071"/>
              <a:gd name="connsiteY34" fmla="*/ 3513066 h 6235675"/>
              <a:gd name="connsiteX35" fmla="*/ 4908102 w 6209071"/>
              <a:gd name="connsiteY35" fmla="*/ 3963708 h 6235675"/>
              <a:gd name="connsiteX36" fmla="*/ 5118048 w 6209071"/>
              <a:gd name="connsiteY36" fmla="*/ 4177814 h 6235675"/>
              <a:gd name="connsiteX37" fmla="*/ 4239909 w 6209071"/>
              <a:gd name="connsiteY37" fmla="*/ 4173736 h 6235675"/>
              <a:gd name="connsiteX38" fmla="*/ 4151206 w 6209071"/>
              <a:gd name="connsiteY38" fmla="*/ 3290804 h 6235675"/>
              <a:gd name="connsiteX39" fmla="*/ 4151206 w 6209071"/>
              <a:gd name="connsiteY39" fmla="*/ 4177814 h 6235675"/>
              <a:gd name="connsiteX40" fmla="*/ 3273067 w 6209071"/>
              <a:gd name="connsiteY40" fmla="*/ 4177814 h 6235675"/>
              <a:gd name="connsiteX41" fmla="*/ 3492602 w 6209071"/>
              <a:gd name="connsiteY41" fmla="*/ 3943855 h 6235675"/>
              <a:gd name="connsiteX42" fmla="*/ 4151206 w 6209071"/>
              <a:gd name="connsiteY42" fmla="*/ 3290804 h 6235675"/>
              <a:gd name="connsiteX43" fmla="*/ 2057863 w 6209071"/>
              <a:gd name="connsiteY43" fmla="*/ 3290804 h 6235675"/>
              <a:gd name="connsiteX44" fmla="*/ 2936002 w 6209071"/>
              <a:gd name="connsiteY44" fmla="*/ 4177814 h 6235675"/>
              <a:gd name="connsiteX45" fmla="*/ 2057863 w 6209071"/>
              <a:gd name="connsiteY45" fmla="*/ 4177814 h 6235675"/>
              <a:gd name="connsiteX46" fmla="*/ 1975997 w 6209071"/>
              <a:gd name="connsiteY46" fmla="*/ 3290804 h 6235675"/>
              <a:gd name="connsiteX47" fmla="*/ 1978032 w 6209071"/>
              <a:gd name="connsiteY47" fmla="*/ 4177814 h 6235675"/>
              <a:gd name="connsiteX48" fmla="*/ 1091022 w 6209071"/>
              <a:gd name="connsiteY48" fmla="*/ 4171725 h 6235675"/>
              <a:gd name="connsiteX49" fmla="*/ 3150105 w 6209071"/>
              <a:gd name="connsiteY49" fmla="*/ 3171845 h 6235675"/>
              <a:gd name="connsiteX50" fmla="*/ 3152122 w 6209071"/>
              <a:gd name="connsiteY50" fmla="*/ 3944919 h 6235675"/>
              <a:gd name="connsiteX51" fmla="*/ 3154455 w 6209071"/>
              <a:gd name="connsiteY51" fmla="*/ 3996602 h 6235675"/>
              <a:gd name="connsiteX52" fmla="*/ 3155267 w 6209071"/>
              <a:gd name="connsiteY52" fmla="*/ 4000841 h 6235675"/>
              <a:gd name="connsiteX53" fmla="*/ 3153909 w 6209071"/>
              <a:gd name="connsiteY53" fmla="*/ 3979750 h 6235675"/>
              <a:gd name="connsiteX54" fmla="*/ 3152949 w 6209071"/>
              <a:gd name="connsiteY54" fmla="*/ 3949001 h 6235675"/>
              <a:gd name="connsiteX55" fmla="*/ 3156662 w 6209071"/>
              <a:gd name="connsiteY55" fmla="*/ 3359352 h 6235675"/>
              <a:gd name="connsiteX56" fmla="*/ 3151074 w 6209071"/>
              <a:gd name="connsiteY56" fmla="*/ 3171847 h 6235675"/>
              <a:gd name="connsiteX57" fmla="*/ 5330932 w 6209071"/>
              <a:gd name="connsiteY57" fmla="*/ 3166622 h 6235675"/>
              <a:gd name="connsiteX58" fmla="*/ 6209071 w 6209071"/>
              <a:gd name="connsiteY58" fmla="*/ 3166622 h 6235675"/>
              <a:gd name="connsiteX59" fmla="*/ 5330932 w 6209071"/>
              <a:gd name="connsiteY59" fmla="*/ 4044761 h 6235675"/>
              <a:gd name="connsiteX60" fmla="*/ 4364090 w 6209071"/>
              <a:gd name="connsiteY60" fmla="*/ 3166622 h 6235675"/>
              <a:gd name="connsiteX61" fmla="*/ 5242229 w 6209071"/>
              <a:gd name="connsiteY61" fmla="*/ 3166622 h 6235675"/>
              <a:gd name="connsiteX62" fmla="*/ 5242229 w 6209071"/>
              <a:gd name="connsiteY62" fmla="*/ 4044761 h 6235675"/>
              <a:gd name="connsiteX63" fmla="*/ 4792057 w 6209071"/>
              <a:gd name="connsiteY63" fmla="*/ 3609738 h 6235675"/>
              <a:gd name="connsiteX64" fmla="*/ 4364090 w 6209071"/>
              <a:gd name="connsiteY64" fmla="*/ 3166622 h 6235675"/>
              <a:gd name="connsiteX65" fmla="*/ 966840 w 6209071"/>
              <a:gd name="connsiteY65" fmla="*/ 3166622 h 6235675"/>
              <a:gd name="connsiteX66" fmla="*/ 1844979 w 6209071"/>
              <a:gd name="connsiteY66" fmla="*/ 3166622 h 6235675"/>
              <a:gd name="connsiteX67" fmla="*/ 966840 w 6209071"/>
              <a:gd name="connsiteY67" fmla="*/ 4044761 h 6235675"/>
              <a:gd name="connsiteX68" fmla="*/ 8870 w 6209071"/>
              <a:gd name="connsiteY68" fmla="*/ 3166622 h 6235675"/>
              <a:gd name="connsiteX69" fmla="*/ 369860 w 6209071"/>
              <a:gd name="connsiteY69" fmla="*/ 3166622 h 6235675"/>
              <a:gd name="connsiteX70" fmla="*/ 455037 w 6209071"/>
              <a:gd name="connsiteY70" fmla="*/ 3166622 h 6235675"/>
              <a:gd name="connsiteX71" fmla="*/ 887009 w 6209071"/>
              <a:gd name="connsiteY71" fmla="*/ 3166622 h 6235675"/>
              <a:gd name="connsiteX72" fmla="*/ 887009 w 6209071"/>
              <a:gd name="connsiteY72" fmla="*/ 3346859 h 6235675"/>
              <a:gd name="connsiteX73" fmla="*/ 887009 w 6209071"/>
              <a:gd name="connsiteY73" fmla="*/ 3381287 h 6235675"/>
              <a:gd name="connsiteX74" fmla="*/ 880925 w 6209071"/>
              <a:gd name="connsiteY74" fmla="*/ 4053632 h 6235675"/>
              <a:gd name="connsiteX75" fmla="*/ 4031861 w 6209071"/>
              <a:gd name="connsiteY75" fmla="*/ 3157752 h 6235675"/>
              <a:gd name="connsiteX76" fmla="*/ 4023632 w 6209071"/>
              <a:gd name="connsiteY76" fmla="*/ 3189460 h 6235675"/>
              <a:gd name="connsiteX77" fmla="*/ 4011911 w 6209071"/>
              <a:gd name="connsiteY77" fmla="*/ 3193261 h 6235675"/>
              <a:gd name="connsiteX78" fmla="*/ 3175290 w 6209071"/>
              <a:gd name="connsiteY78" fmla="*/ 4032537 h 6235675"/>
              <a:gd name="connsiteX79" fmla="*/ 3171380 w 6209071"/>
              <a:gd name="connsiteY79" fmla="*/ 4031252 h 6235675"/>
              <a:gd name="connsiteX80" fmla="*/ 3167630 w 6209071"/>
              <a:gd name="connsiteY80" fmla="*/ 4036091 h 6235675"/>
              <a:gd name="connsiteX81" fmla="*/ 3140016 w 6209071"/>
              <a:gd name="connsiteY81" fmla="*/ 4049606 h 6235675"/>
              <a:gd name="connsiteX82" fmla="*/ 3148087 w 6209071"/>
              <a:gd name="connsiteY82" fmla="*/ 3161779 h 6235675"/>
              <a:gd name="connsiteX83" fmla="*/ 2639527 w 6209071"/>
              <a:gd name="connsiteY83" fmla="*/ 3151633 h 6235675"/>
              <a:gd name="connsiteX84" fmla="*/ 3067037 w 6209071"/>
              <a:gd name="connsiteY84" fmla="*/ 3166288 h 6235675"/>
              <a:gd name="connsiteX85" fmla="*/ 3069055 w 6209071"/>
              <a:gd name="connsiteY85" fmla="*/ 4051610 h 6235675"/>
              <a:gd name="connsiteX86" fmla="*/ 3036771 w 6209071"/>
              <a:gd name="connsiteY86" fmla="*/ 4027355 h 6235675"/>
              <a:gd name="connsiteX87" fmla="*/ 3054931 w 6209071"/>
              <a:gd name="connsiteY87" fmla="*/ 3944482 h 6235675"/>
              <a:gd name="connsiteX88" fmla="*/ 3056949 w 6209071"/>
              <a:gd name="connsiteY88" fmla="*/ 3841396 h 6235675"/>
              <a:gd name="connsiteX89" fmla="*/ 3060984 w 6209071"/>
              <a:gd name="connsiteY89" fmla="*/ 3166288 h 6235675"/>
              <a:gd name="connsiteX90" fmla="*/ 2249849 w 6209071"/>
              <a:gd name="connsiteY90" fmla="*/ 3168309 h 6235675"/>
              <a:gd name="connsiteX91" fmla="*/ 2221254 w 6209071"/>
              <a:gd name="connsiteY91" fmla="*/ 3171846 h 6235675"/>
              <a:gd name="connsiteX92" fmla="*/ 2220630 w 6209071"/>
              <a:gd name="connsiteY92" fmla="*/ 3171979 h 6235675"/>
              <a:gd name="connsiteX93" fmla="*/ 2230007 w 6209071"/>
              <a:gd name="connsiteY93" fmla="*/ 3170930 h 6235675"/>
              <a:gd name="connsiteX94" fmla="*/ 2247518 w 6209071"/>
              <a:gd name="connsiteY94" fmla="*/ 3168642 h 6235675"/>
              <a:gd name="connsiteX95" fmla="*/ 3060184 w 6209071"/>
              <a:gd name="connsiteY95" fmla="*/ 3166622 h 6235675"/>
              <a:gd name="connsiteX96" fmla="*/ 3056141 w 6209071"/>
              <a:gd name="connsiteY96" fmla="*/ 3841207 h 6235675"/>
              <a:gd name="connsiteX97" fmla="*/ 3054119 w 6209071"/>
              <a:gd name="connsiteY97" fmla="*/ 3944213 h 6235675"/>
              <a:gd name="connsiteX98" fmla="*/ 3035925 w 6209071"/>
              <a:gd name="connsiteY98" fmla="*/ 4027021 h 6235675"/>
              <a:gd name="connsiteX99" fmla="*/ 2196979 w 6209071"/>
              <a:gd name="connsiteY99" fmla="*/ 3194898 h 6235675"/>
              <a:gd name="connsiteX100" fmla="*/ 2197954 w 6209071"/>
              <a:gd name="connsiteY100" fmla="*/ 3193340 h 6235675"/>
              <a:gd name="connsiteX101" fmla="*/ 2190921 w 6209071"/>
              <a:gd name="connsiteY101" fmla="*/ 3187302 h 6235675"/>
              <a:gd name="connsiteX102" fmla="*/ 2177210 w 6209071"/>
              <a:gd name="connsiteY102" fmla="*/ 3158203 h 6235675"/>
              <a:gd name="connsiteX103" fmla="*/ 2639527 w 6209071"/>
              <a:gd name="connsiteY103" fmla="*/ 3151633 h 6235675"/>
              <a:gd name="connsiteX104" fmla="*/ 3378653 w 6209071"/>
              <a:gd name="connsiteY104" fmla="*/ 3067988 h 6235675"/>
              <a:gd name="connsiteX105" fmla="*/ 3266138 w 6209071"/>
              <a:gd name="connsiteY105" fmla="*/ 3068814 h 6235675"/>
              <a:gd name="connsiteX106" fmla="*/ 3164504 w 6209071"/>
              <a:gd name="connsiteY106" fmla="*/ 3074235 h 6235675"/>
              <a:gd name="connsiteX107" fmla="*/ 3266099 w 6209071"/>
              <a:gd name="connsiteY107" fmla="*/ 3068891 h 6235675"/>
              <a:gd name="connsiteX108" fmla="*/ 3605775 w 6209071"/>
              <a:gd name="connsiteY108" fmla="*/ 3070598 h 6235675"/>
              <a:gd name="connsiteX109" fmla="*/ 3826840 w 6209071"/>
              <a:gd name="connsiteY109" fmla="*/ 3070598 h 6235675"/>
              <a:gd name="connsiteX110" fmla="*/ 3822951 w 6209071"/>
              <a:gd name="connsiteY110" fmla="*/ 3070529 h 6235675"/>
              <a:gd name="connsiteX111" fmla="*/ 3602555 w 6209071"/>
              <a:gd name="connsiteY111" fmla="*/ 3070529 h 6235675"/>
              <a:gd name="connsiteX112" fmla="*/ 3378653 w 6209071"/>
              <a:gd name="connsiteY112" fmla="*/ 3067988 h 6235675"/>
              <a:gd name="connsiteX113" fmla="*/ 3161949 w 6209071"/>
              <a:gd name="connsiteY113" fmla="*/ 2232561 h 6235675"/>
              <a:gd name="connsiteX114" fmla="*/ 3161029 w 6209071"/>
              <a:gd name="connsiteY114" fmla="*/ 2235457 h 6235675"/>
              <a:gd name="connsiteX115" fmla="*/ 3156667 w 6209071"/>
              <a:gd name="connsiteY115" fmla="*/ 2260979 h 6235675"/>
              <a:gd name="connsiteX116" fmla="*/ 3158690 w 6209071"/>
              <a:gd name="connsiteY116" fmla="*/ 2313604 h 6235675"/>
              <a:gd name="connsiteX117" fmla="*/ 3156667 w 6209071"/>
              <a:gd name="connsiteY117" fmla="*/ 3074647 h 6235675"/>
              <a:gd name="connsiteX118" fmla="*/ 3157756 w 6209071"/>
              <a:gd name="connsiteY118" fmla="*/ 3074589 h 6235675"/>
              <a:gd name="connsiteX119" fmla="*/ 3159760 w 6209071"/>
              <a:gd name="connsiteY119" fmla="*/ 2310288 h 6235675"/>
              <a:gd name="connsiteX120" fmla="*/ 3157756 w 6209071"/>
              <a:gd name="connsiteY120" fmla="*/ 2257437 h 6235675"/>
              <a:gd name="connsiteX121" fmla="*/ 3067114 w 6209071"/>
              <a:gd name="connsiteY121" fmla="*/ 2199782 h 6235675"/>
              <a:gd name="connsiteX122" fmla="*/ 3056918 w 6209071"/>
              <a:gd name="connsiteY122" fmla="*/ 3069969 h 6235675"/>
              <a:gd name="connsiteX123" fmla="*/ 2182045 w 6209071"/>
              <a:gd name="connsiteY123" fmla="*/ 3078101 h 6235675"/>
              <a:gd name="connsiteX124" fmla="*/ 5330932 w 6209071"/>
              <a:gd name="connsiteY124" fmla="*/ 2190913 h 6235675"/>
              <a:gd name="connsiteX125" fmla="*/ 6209071 w 6209071"/>
              <a:gd name="connsiteY125" fmla="*/ 3075887 h 6235675"/>
              <a:gd name="connsiteX126" fmla="*/ 5334979 w 6209071"/>
              <a:gd name="connsiteY126" fmla="*/ 3077922 h 6235675"/>
              <a:gd name="connsiteX127" fmla="*/ 5242229 w 6209071"/>
              <a:gd name="connsiteY127" fmla="*/ 2190913 h 6235675"/>
              <a:gd name="connsiteX128" fmla="*/ 5236173 w 6209071"/>
              <a:gd name="connsiteY128" fmla="*/ 3075892 h 6235675"/>
              <a:gd name="connsiteX129" fmla="*/ 5090826 w 6209071"/>
              <a:gd name="connsiteY129" fmla="*/ 3077922 h 6235675"/>
              <a:gd name="connsiteX130" fmla="*/ 5072657 w 6209071"/>
              <a:gd name="connsiteY130" fmla="*/ 3077922 h 6235675"/>
              <a:gd name="connsiteX131" fmla="*/ 4364090 w 6209071"/>
              <a:gd name="connsiteY131" fmla="*/ 3075892 h 6235675"/>
              <a:gd name="connsiteX132" fmla="*/ 5242229 w 6209071"/>
              <a:gd name="connsiteY132" fmla="*/ 2190913 h 6235675"/>
              <a:gd name="connsiteX133" fmla="*/ 966840 w 6209071"/>
              <a:gd name="connsiteY133" fmla="*/ 2190913 h 6235675"/>
              <a:gd name="connsiteX134" fmla="*/ 1844979 w 6209071"/>
              <a:gd name="connsiteY134" fmla="*/ 3075882 h 6235675"/>
              <a:gd name="connsiteX135" fmla="*/ 966840 w 6209071"/>
              <a:gd name="connsiteY135" fmla="*/ 3077922 h 6235675"/>
              <a:gd name="connsiteX136" fmla="*/ 887010 w 6209071"/>
              <a:gd name="connsiteY136" fmla="*/ 2190911 h 6235675"/>
              <a:gd name="connsiteX137" fmla="*/ 878891 w 6209071"/>
              <a:gd name="connsiteY137" fmla="*/ 3077921 h 6235675"/>
              <a:gd name="connsiteX138" fmla="*/ 0 w 6209071"/>
              <a:gd name="connsiteY138" fmla="*/ 3071804 h 6235675"/>
              <a:gd name="connsiteX139" fmla="*/ 3176391 w 6209071"/>
              <a:gd name="connsiteY139" fmla="*/ 2187639 h 6235675"/>
              <a:gd name="connsiteX140" fmla="*/ 3176391 w 6209071"/>
              <a:gd name="connsiteY140" fmla="*/ 2195798 h 6235675"/>
              <a:gd name="connsiteX141" fmla="*/ 3180242 w 6209071"/>
              <a:gd name="connsiteY141" fmla="*/ 2209844 h 6235675"/>
              <a:gd name="connsiteX142" fmla="*/ 3181799 w 6209071"/>
              <a:gd name="connsiteY142" fmla="*/ 2208652 h 6235675"/>
              <a:gd name="connsiteX143" fmla="*/ 4009286 w 6209071"/>
              <a:gd name="connsiteY143" fmla="*/ 3048169 h 6235675"/>
              <a:gd name="connsiteX144" fmla="*/ 3982425 w 6209071"/>
              <a:gd name="connsiteY144" fmla="*/ 3067671 h 6235675"/>
              <a:gd name="connsiteX145" fmla="*/ 3939402 w 6209071"/>
              <a:gd name="connsiteY145" fmla="*/ 3072979 h 6235675"/>
              <a:gd name="connsiteX146" fmla="*/ 3945134 w 6209071"/>
              <a:gd name="connsiteY146" fmla="*/ 3073129 h 6235675"/>
              <a:gd name="connsiteX147" fmla="*/ 4016445 w 6209071"/>
              <a:gd name="connsiteY147" fmla="*/ 3048334 h 6235675"/>
              <a:gd name="connsiteX148" fmla="*/ 4040721 w 6209071"/>
              <a:gd name="connsiteY148" fmla="*/ 3084767 h 6235675"/>
              <a:gd name="connsiteX149" fmla="*/ 3154644 w 6209071"/>
              <a:gd name="connsiteY149" fmla="*/ 3074647 h 6235675"/>
              <a:gd name="connsiteX150" fmla="*/ 3144529 w 6209071"/>
              <a:gd name="connsiteY150" fmla="*/ 2188113 h 6235675"/>
              <a:gd name="connsiteX151" fmla="*/ 3176391 w 6209071"/>
              <a:gd name="connsiteY151" fmla="*/ 2187639 h 6235675"/>
              <a:gd name="connsiteX152" fmla="*/ 3273067 w 6209071"/>
              <a:gd name="connsiteY152" fmla="*/ 2066731 h 6235675"/>
              <a:gd name="connsiteX153" fmla="*/ 4151206 w 6209071"/>
              <a:gd name="connsiteY153" fmla="*/ 2066731 h 6235675"/>
              <a:gd name="connsiteX154" fmla="*/ 4151206 w 6209071"/>
              <a:gd name="connsiteY154" fmla="*/ 2953740 h 6235675"/>
              <a:gd name="connsiteX155" fmla="*/ 3705103 w 6209071"/>
              <a:gd name="connsiteY155" fmla="*/ 2517373 h 6235675"/>
              <a:gd name="connsiteX156" fmla="*/ 3273067 w 6209071"/>
              <a:gd name="connsiteY156" fmla="*/ 2066731 h 6235675"/>
              <a:gd name="connsiteX157" fmla="*/ 2057863 w 6209071"/>
              <a:gd name="connsiteY157" fmla="*/ 2066731 h 6235675"/>
              <a:gd name="connsiteX158" fmla="*/ 2936002 w 6209071"/>
              <a:gd name="connsiteY158" fmla="*/ 2066731 h 6235675"/>
              <a:gd name="connsiteX159" fmla="*/ 2507003 w 6209071"/>
              <a:gd name="connsiteY159" fmla="*/ 2519411 h 6235675"/>
              <a:gd name="connsiteX160" fmla="*/ 2059877 w 6209071"/>
              <a:gd name="connsiteY160" fmla="*/ 2953740 h 6235675"/>
              <a:gd name="connsiteX161" fmla="*/ 4239909 w 6209071"/>
              <a:gd name="connsiteY161" fmla="*/ 2066730 h 6235675"/>
              <a:gd name="connsiteX162" fmla="*/ 5118048 w 6209071"/>
              <a:gd name="connsiteY162" fmla="*/ 2070800 h 6235675"/>
              <a:gd name="connsiteX163" fmla="*/ 4239909 w 6209071"/>
              <a:gd name="connsiteY163" fmla="*/ 2953740 h 6235675"/>
              <a:gd name="connsiteX164" fmla="*/ 1099893 w 6209071"/>
              <a:gd name="connsiteY164" fmla="*/ 2066730 h 6235675"/>
              <a:gd name="connsiteX165" fmla="*/ 1969162 w 6209071"/>
              <a:gd name="connsiteY165" fmla="*/ 2070808 h 6235675"/>
              <a:gd name="connsiteX166" fmla="*/ 1969162 w 6209071"/>
              <a:gd name="connsiteY166" fmla="*/ 2953740 h 6235675"/>
              <a:gd name="connsiteX167" fmla="*/ 1969161 w 6209071"/>
              <a:gd name="connsiteY167" fmla="*/ 1099891 h 6235675"/>
              <a:gd name="connsiteX168" fmla="*/ 1967151 w 6209071"/>
              <a:gd name="connsiteY168" fmla="*/ 1984866 h 6235675"/>
              <a:gd name="connsiteX169" fmla="*/ 1513011 w 6209071"/>
              <a:gd name="connsiteY169" fmla="*/ 1984866 h 6235675"/>
              <a:gd name="connsiteX170" fmla="*/ 1496935 w 6209071"/>
              <a:gd name="connsiteY170" fmla="*/ 1986899 h 6235675"/>
              <a:gd name="connsiteX171" fmla="*/ 1091022 w 6209071"/>
              <a:gd name="connsiteY171" fmla="*/ 1980796 h 6235675"/>
              <a:gd name="connsiteX172" fmla="*/ 4243937 w 6209071"/>
              <a:gd name="connsiteY172" fmla="*/ 1099890 h 6235675"/>
              <a:gd name="connsiteX173" fmla="*/ 5118048 w 6209071"/>
              <a:gd name="connsiteY173" fmla="*/ 1978029 h 6235675"/>
              <a:gd name="connsiteX174" fmla="*/ 4239909 w 6209071"/>
              <a:gd name="connsiteY174" fmla="*/ 1976010 h 6235675"/>
              <a:gd name="connsiteX175" fmla="*/ 4151206 w 6209071"/>
              <a:gd name="connsiteY175" fmla="*/ 1099890 h 6235675"/>
              <a:gd name="connsiteX176" fmla="*/ 4147169 w 6209071"/>
              <a:gd name="connsiteY176" fmla="*/ 1978029 h 6235675"/>
              <a:gd name="connsiteX177" fmla="*/ 3273067 w 6209071"/>
              <a:gd name="connsiteY177" fmla="*/ 1978029 h 6235675"/>
              <a:gd name="connsiteX178" fmla="*/ 3715165 w 6209071"/>
              <a:gd name="connsiteY178" fmla="*/ 1533913 h 6235675"/>
              <a:gd name="connsiteX179" fmla="*/ 4151206 w 6209071"/>
              <a:gd name="connsiteY179" fmla="*/ 1099890 h 6235675"/>
              <a:gd name="connsiteX180" fmla="*/ 2063905 w 6209071"/>
              <a:gd name="connsiteY180" fmla="*/ 1099890 h 6235675"/>
              <a:gd name="connsiteX181" fmla="*/ 2936002 w 6209071"/>
              <a:gd name="connsiteY181" fmla="*/ 1986899 h 6235675"/>
              <a:gd name="connsiteX182" fmla="*/ 2057863 w 6209071"/>
              <a:gd name="connsiteY182" fmla="*/ 1984860 h 6235675"/>
              <a:gd name="connsiteX183" fmla="*/ 3148887 w 6209071"/>
              <a:gd name="connsiteY183" fmla="*/ 975711 h 6235675"/>
              <a:gd name="connsiteX184" fmla="*/ 4027026 w 6209071"/>
              <a:gd name="connsiteY184" fmla="*/ 975711 h 6235675"/>
              <a:gd name="connsiteX185" fmla="*/ 3148887 w 6209071"/>
              <a:gd name="connsiteY185" fmla="*/ 1853849 h 6235675"/>
              <a:gd name="connsiteX186" fmla="*/ 2182045 w 6209071"/>
              <a:gd name="connsiteY186" fmla="*/ 975711 h 6235675"/>
              <a:gd name="connsiteX187" fmla="*/ 3060184 w 6209071"/>
              <a:gd name="connsiteY187" fmla="*/ 981781 h 6235675"/>
              <a:gd name="connsiteX188" fmla="*/ 3058165 w 6209071"/>
              <a:gd name="connsiteY188" fmla="*/ 1853849 h 6235675"/>
              <a:gd name="connsiteX189" fmla="*/ 2618086 w 6209071"/>
              <a:gd name="connsiteY189" fmla="*/ 1426921 h 6235675"/>
              <a:gd name="connsiteX190" fmla="*/ 2182045 w 6209071"/>
              <a:gd name="connsiteY190" fmla="*/ 975711 h 6235675"/>
              <a:gd name="connsiteX191" fmla="*/ 3069055 w 6209071"/>
              <a:gd name="connsiteY191" fmla="*/ 8869 h 6235675"/>
              <a:gd name="connsiteX192" fmla="*/ 3069055 w 6209071"/>
              <a:gd name="connsiteY192" fmla="*/ 887008 h 6235675"/>
              <a:gd name="connsiteX193" fmla="*/ 2888818 w 6209071"/>
              <a:gd name="connsiteY193" fmla="*/ 887008 h 6235675"/>
              <a:gd name="connsiteX194" fmla="*/ 2854391 w 6209071"/>
              <a:gd name="connsiteY194" fmla="*/ 887008 h 6235675"/>
              <a:gd name="connsiteX195" fmla="*/ 2182045 w 6209071"/>
              <a:gd name="connsiteY195" fmla="*/ 878915 h 6235675"/>
              <a:gd name="connsiteX196" fmla="*/ 3156943 w 6209071"/>
              <a:gd name="connsiteY196" fmla="*/ 0 h 6235675"/>
              <a:gd name="connsiteX197" fmla="*/ 4027026 w 6209071"/>
              <a:gd name="connsiteY197" fmla="*/ 887010 h 6235675"/>
              <a:gd name="connsiteX198" fmla="*/ 3148887 w 6209071"/>
              <a:gd name="connsiteY198" fmla="*/ 887010 h 623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209071" h="6235675">
                <a:moveTo>
                  <a:pt x="3148887" y="5357536"/>
                </a:moveTo>
                <a:lnTo>
                  <a:pt x="4027026" y="5359560"/>
                </a:lnTo>
                <a:cubicBezTo>
                  <a:pt x="3986652" y="5424307"/>
                  <a:pt x="3211467" y="6201278"/>
                  <a:pt x="3148887" y="6235675"/>
                </a:cubicBezTo>
                <a:close/>
                <a:moveTo>
                  <a:pt x="2182045" y="5357536"/>
                </a:moveTo>
                <a:lnTo>
                  <a:pt x="3069055" y="5357536"/>
                </a:lnTo>
                <a:lnTo>
                  <a:pt x="3069055" y="6235675"/>
                </a:lnTo>
                <a:cubicBezTo>
                  <a:pt x="3064986" y="6231638"/>
                  <a:pt x="3058883" y="6229619"/>
                  <a:pt x="3056848" y="6227600"/>
                </a:cubicBezTo>
                <a:cubicBezTo>
                  <a:pt x="3052780" y="6225582"/>
                  <a:pt x="3046676" y="6221544"/>
                  <a:pt x="3044642" y="6219526"/>
                </a:cubicBezTo>
                <a:close/>
                <a:moveTo>
                  <a:pt x="3150906" y="4390695"/>
                </a:moveTo>
                <a:cubicBezTo>
                  <a:pt x="3187242" y="4402835"/>
                  <a:pt x="3540517" y="4762994"/>
                  <a:pt x="3593003" y="4815601"/>
                </a:cubicBezTo>
                <a:cubicBezTo>
                  <a:pt x="3667696" y="4892489"/>
                  <a:pt x="3998764" y="5206110"/>
                  <a:pt x="4027026" y="5268834"/>
                </a:cubicBezTo>
                <a:lnTo>
                  <a:pt x="3148887" y="5260741"/>
                </a:lnTo>
                <a:close/>
                <a:moveTo>
                  <a:pt x="3060184" y="4381825"/>
                </a:moveTo>
                <a:lnTo>
                  <a:pt x="3060184" y="5268835"/>
                </a:lnTo>
                <a:lnTo>
                  <a:pt x="2182045" y="5268835"/>
                </a:lnTo>
                <a:cubicBezTo>
                  <a:pt x="2216284" y="5207662"/>
                  <a:pt x="2544579" y="4883445"/>
                  <a:pt x="2617086" y="4814115"/>
                </a:cubicBezTo>
                <a:cubicBezTo>
                  <a:pt x="2715776" y="4720316"/>
                  <a:pt x="2985663" y="4420568"/>
                  <a:pt x="3060184" y="4381825"/>
                </a:cubicBezTo>
                <a:close/>
                <a:moveTo>
                  <a:pt x="4243969" y="4257644"/>
                </a:moveTo>
                <a:lnTo>
                  <a:pt x="5126919" y="4263762"/>
                </a:lnTo>
                <a:lnTo>
                  <a:pt x="4239909" y="5144654"/>
                </a:lnTo>
                <a:close/>
                <a:moveTo>
                  <a:pt x="4151206" y="4257644"/>
                </a:moveTo>
                <a:lnTo>
                  <a:pt x="4145150" y="5144654"/>
                </a:lnTo>
                <a:cubicBezTo>
                  <a:pt x="4007878" y="4998176"/>
                  <a:pt x="3846381" y="4851697"/>
                  <a:pt x="3705071" y="4701149"/>
                </a:cubicBezTo>
                <a:cubicBezTo>
                  <a:pt x="3636435" y="4629944"/>
                  <a:pt x="3553668" y="4544498"/>
                  <a:pt x="3485032" y="4475328"/>
                </a:cubicBezTo>
                <a:cubicBezTo>
                  <a:pt x="3424470" y="4416330"/>
                  <a:pt x="3331610" y="4339021"/>
                  <a:pt x="3273067" y="4259679"/>
                </a:cubicBezTo>
                <a:close/>
                <a:moveTo>
                  <a:pt x="2061891" y="4257644"/>
                </a:moveTo>
                <a:lnTo>
                  <a:pt x="2936002" y="4257644"/>
                </a:lnTo>
                <a:lnTo>
                  <a:pt x="2057863" y="5144654"/>
                </a:lnTo>
                <a:close/>
                <a:moveTo>
                  <a:pt x="1091022" y="4257644"/>
                </a:moveTo>
                <a:lnTo>
                  <a:pt x="1969161" y="4259683"/>
                </a:lnTo>
                <a:lnTo>
                  <a:pt x="1967147" y="5144654"/>
                </a:lnTo>
                <a:lnTo>
                  <a:pt x="1526063" y="4706247"/>
                </a:lnTo>
                <a:cubicBezTo>
                  <a:pt x="1391120" y="4567588"/>
                  <a:pt x="1205824" y="4402421"/>
                  <a:pt x="1091022" y="4257644"/>
                </a:cubicBezTo>
                <a:close/>
                <a:moveTo>
                  <a:pt x="4239909" y="3290804"/>
                </a:moveTo>
                <a:cubicBezTo>
                  <a:pt x="4310564" y="3337704"/>
                  <a:pt x="4411499" y="3460050"/>
                  <a:pt x="4463986" y="3513066"/>
                </a:cubicBezTo>
                <a:lnTo>
                  <a:pt x="4908102" y="3963708"/>
                </a:lnTo>
                <a:cubicBezTo>
                  <a:pt x="4974720" y="4028960"/>
                  <a:pt x="5063543" y="4126837"/>
                  <a:pt x="5118048" y="4177814"/>
                </a:cubicBezTo>
                <a:lnTo>
                  <a:pt x="4239909" y="4173736"/>
                </a:lnTo>
                <a:close/>
                <a:moveTo>
                  <a:pt x="4151206" y="3290804"/>
                </a:moveTo>
                <a:lnTo>
                  <a:pt x="4151206" y="4177814"/>
                </a:lnTo>
                <a:lnTo>
                  <a:pt x="3273067" y="4177814"/>
                </a:lnTo>
                <a:cubicBezTo>
                  <a:pt x="3315363" y="4098472"/>
                  <a:pt x="3422109" y="4010991"/>
                  <a:pt x="3492602" y="3943855"/>
                </a:cubicBezTo>
                <a:cubicBezTo>
                  <a:pt x="3627545" y="3811617"/>
                  <a:pt x="4064601" y="3339630"/>
                  <a:pt x="4151206" y="3290804"/>
                </a:cubicBezTo>
                <a:close/>
                <a:moveTo>
                  <a:pt x="2057863" y="3290804"/>
                </a:moveTo>
                <a:cubicBezTo>
                  <a:pt x="2154539" y="3343578"/>
                  <a:pt x="2915861" y="4139249"/>
                  <a:pt x="2936002" y="4177814"/>
                </a:cubicBezTo>
                <a:lnTo>
                  <a:pt x="2057863" y="4177814"/>
                </a:lnTo>
                <a:close/>
                <a:moveTo>
                  <a:pt x="1975997" y="3290804"/>
                </a:moveTo>
                <a:lnTo>
                  <a:pt x="1978032" y="4177814"/>
                </a:lnTo>
                <a:lnTo>
                  <a:pt x="1091022" y="4171725"/>
                </a:lnTo>
                <a:close/>
                <a:moveTo>
                  <a:pt x="3150105" y="3171845"/>
                </a:moveTo>
                <a:cubicBezTo>
                  <a:pt x="3164229" y="3417457"/>
                  <a:pt x="3148087" y="3703333"/>
                  <a:pt x="3152122" y="3944919"/>
                </a:cubicBezTo>
                <a:cubicBezTo>
                  <a:pt x="3152627" y="3968574"/>
                  <a:pt x="3153383" y="3985057"/>
                  <a:pt x="3154455" y="3996602"/>
                </a:cubicBezTo>
                <a:lnTo>
                  <a:pt x="3155267" y="4000841"/>
                </a:lnTo>
                <a:lnTo>
                  <a:pt x="3153909" y="3979750"/>
                </a:lnTo>
                <a:cubicBezTo>
                  <a:pt x="3153520" y="3971127"/>
                  <a:pt x="3153203" y="3960971"/>
                  <a:pt x="3152949" y="3949001"/>
                </a:cubicBezTo>
                <a:cubicBezTo>
                  <a:pt x="3149902" y="3765631"/>
                  <a:pt x="3158280" y="3557048"/>
                  <a:pt x="3156662" y="3359352"/>
                </a:cubicBezTo>
                <a:lnTo>
                  <a:pt x="3151074" y="3171847"/>
                </a:lnTo>
                <a:close/>
                <a:moveTo>
                  <a:pt x="5330932" y="3166622"/>
                </a:moveTo>
                <a:lnTo>
                  <a:pt x="6209071" y="3166622"/>
                </a:lnTo>
                <a:cubicBezTo>
                  <a:pt x="6136230" y="3287745"/>
                  <a:pt x="5341049" y="4038705"/>
                  <a:pt x="5330932" y="4044761"/>
                </a:cubicBezTo>
                <a:close/>
                <a:moveTo>
                  <a:pt x="4364090" y="3166622"/>
                </a:moveTo>
                <a:lnTo>
                  <a:pt x="5242229" y="3166622"/>
                </a:lnTo>
                <a:lnTo>
                  <a:pt x="5242229" y="4044761"/>
                </a:lnTo>
                <a:cubicBezTo>
                  <a:pt x="5179649" y="4016434"/>
                  <a:pt x="4870786" y="3686626"/>
                  <a:pt x="4792057" y="3609738"/>
                </a:cubicBezTo>
                <a:cubicBezTo>
                  <a:pt x="4733514" y="3553084"/>
                  <a:pt x="4384277" y="3215183"/>
                  <a:pt x="4364090" y="3166622"/>
                </a:cubicBezTo>
                <a:close/>
                <a:moveTo>
                  <a:pt x="966840" y="3166622"/>
                </a:moveTo>
                <a:lnTo>
                  <a:pt x="1844979" y="3166622"/>
                </a:lnTo>
                <a:cubicBezTo>
                  <a:pt x="1798334" y="3263743"/>
                  <a:pt x="987120" y="4038691"/>
                  <a:pt x="966840" y="4044761"/>
                </a:cubicBezTo>
                <a:close/>
                <a:moveTo>
                  <a:pt x="8870" y="3166622"/>
                </a:moveTo>
                <a:lnTo>
                  <a:pt x="369860" y="3166622"/>
                </a:lnTo>
                <a:lnTo>
                  <a:pt x="455037" y="3166622"/>
                </a:lnTo>
                <a:lnTo>
                  <a:pt x="887009" y="3166622"/>
                </a:lnTo>
                <a:lnTo>
                  <a:pt x="887009" y="3346859"/>
                </a:lnTo>
                <a:lnTo>
                  <a:pt x="887009" y="3381287"/>
                </a:lnTo>
                <a:lnTo>
                  <a:pt x="880925" y="4053632"/>
                </a:lnTo>
                <a:close/>
                <a:moveTo>
                  <a:pt x="4031861" y="3157752"/>
                </a:moveTo>
                <a:cubicBezTo>
                  <a:pt x="4028834" y="3204559"/>
                  <a:pt x="4032617" y="3191348"/>
                  <a:pt x="4023632" y="3189460"/>
                </a:cubicBezTo>
                <a:lnTo>
                  <a:pt x="4011911" y="3193261"/>
                </a:lnTo>
                <a:lnTo>
                  <a:pt x="3175290" y="4032537"/>
                </a:lnTo>
                <a:lnTo>
                  <a:pt x="3171380" y="4031252"/>
                </a:lnTo>
                <a:lnTo>
                  <a:pt x="3167630" y="4036091"/>
                </a:lnTo>
                <a:cubicBezTo>
                  <a:pt x="3160099" y="4053569"/>
                  <a:pt x="3201809" y="4053129"/>
                  <a:pt x="3140016" y="4049606"/>
                </a:cubicBezTo>
                <a:lnTo>
                  <a:pt x="3148087" y="3161779"/>
                </a:lnTo>
                <a:close/>
                <a:moveTo>
                  <a:pt x="2639527" y="3151633"/>
                </a:moveTo>
                <a:cubicBezTo>
                  <a:pt x="2830456" y="3150623"/>
                  <a:pt x="3015585" y="3153149"/>
                  <a:pt x="3067037" y="3166288"/>
                </a:cubicBezTo>
                <a:lnTo>
                  <a:pt x="3069055" y="4051610"/>
                </a:lnTo>
                <a:cubicBezTo>
                  <a:pt x="3012558" y="4043525"/>
                  <a:pt x="3052913" y="4053631"/>
                  <a:pt x="3036771" y="4027355"/>
                </a:cubicBezTo>
                <a:cubicBezTo>
                  <a:pt x="3056949" y="4011184"/>
                  <a:pt x="3054931" y="3982886"/>
                  <a:pt x="3054931" y="3944482"/>
                </a:cubicBezTo>
                <a:cubicBezTo>
                  <a:pt x="3056949" y="3912141"/>
                  <a:pt x="3054931" y="3873737"/>
                  <a:pt x="3056949" y="3841396"/>
                </a:cubicBezTo>
                <a:cubicBezTo>
                  <a:pt x="3056949" y="3625119"/>
                  <a:pt x="3046860" y="3378523"/>
                  <a:pt x="3060984" y="3166288"/>
                </a:cubicBezTo>
                <a:lnTo>
                  <a:pt x="2249849" y="3168309"/>
                </a:lnTo>
                <a:cubicBezTo>
                  <a:pt x="2235725" y="3170330"/>
                  <a:pt x="2226897" y="3171215"/>
                  <a:pt x="2221254" y="3171846"/>
                </a:cubicBezTo>
                <a:lnTo>
                  <a:pt x="2220630" y="3171979"/>
                </a:lnTo>
                <a:lnTo>
                  <a:pt x="2230007" y="3170930"/>
                </a:lnTo>
                <a:cubicBezTo>
                  <a:pt x="2234694" y="3170378"/>
                  <a:pt x="2240443" y="3169652"/>
                  <a:pt x="2247518" y="3168642"/>
                </a:cubicBezTo>
                <a:lnTo>
                  <a:pt x="3060184" y="3166622"/>
                </a:lnTo>
                <a:cubicBezTo>
                  <a:pt x="3046033" y="3378692"/>
                  <a:pt x="3056141" y="3625098"/>
                  <a:pt x="3056141" y="3841207"/>
                </a:cubicBezTo>
                <a:cubicBezTo>
                  <a:pt x="3054119" y="3873523"/>
                  <a:pt x="3056141" y="3911897"/>
                  <a:pt x="3054119" y="3944213"/>
                </a:cubicBezTo>
                <a:cubicBezTo>
                  <a:pt x="3054119" y="3982587"/>
                  <a:pt x="3056141" y="4010863"/>
                  <a:pt x="3035925" y="4027021"/>
                </a:cubicBezTo>
                <a:lnTo>
                  <a:pt x="2196979" y="3194898"/>
                </a:lnTo>
                <a:lnTo>
                  <a:pt x="2197954" y="3193340"/>
                </a:lnTo>
                <a:lnTo>
                  <a:pt x="2190921" y="3187302"/>
                </a:lnTo>
                <a:cubicBezTo>
                  <a:pt x="2174121" y="3178763"/>
                  <a:pt x="2177210" y="3221873"/>
                  <a:pt x="2177210" y="3158203"/>
                </a:cubicBezTo>
                <a:cubicBezTo>
                  <a:pt x="2251867" y="3157192"/>
                  <a:pt x="2448598" y="3152644"/>
                  <a:pt x="2639527" y="3151633"/>
                </a:cubicBezTo>
                <a:close/>
                <a:moveTo>
                  <a:pt x="3378653" y="3067988"/>
                </a:moveTo>
                <a:cubicBezTo>
                  <a:pt x="3340835" y="3067734"/>
                  <a:pt x="3303142" y="3067861"/>
                  <a:pt x="3266138" y="3068814"/>
                </a:cubicBezTo>
                <a:lnTo>
                  <a:pt x="3164504" y="3074235"/>
                </a:lnTo>
                <a:lnTo>
                  <a:pt x="3266099" y="3068891"/>
                </a:lnTo>
                <a:cubicBezTo>
                  <a:pt x="3378187" y="3066044"/>
                  <a:pt x="3496532" y="3070598"/>
                  <a:pt x="3605775" y="3070598"/>
                </a:cubicBezTo>
                <a:lnTo>
                  <a:pt x="3826840" y="3070598"/>
                </a:lnTo>
                <a:lnTo>
                  <a:pt x="3822951" y="3070529"/>
                </a:lnTo>
                <a:cubicBezTo>
                  <a:pt x="3748818" y="3070529"/>
                  <a:pt x="3676688" y="3070529"/>
                  <a:pt x="3602555" y="3070529"/>
                </a:cubicBezTo>
                <a:cubicBezTo>
                  <a:pt x="3530426" y="3070529"/>
                  <a:pt x="3454289" y="3068496"/>
                  <a:pt x="3378653" y="3067988"/>
                </a:cubicBezTo>
                <a:close/>
                <a:moveTo>
                  <a:pt x="3161949" y="2232561"/>
                </a:moveTo>
                <a:lnTo>
                  <a:pt x="3161029" y="2235457"/>
                </a:lnTo>
                <a:cubicBezTo>
                  <a:pt x="3159954" y="2240865"/>
                  <a:pt x="3158690" y="2248835"/>
                  <a:pt x="3156667" y="2260979"/>
                </a:cubicBezTo>
                <a:cubicBezTo>
                  <a:pt x="3156667" y="2260979"/>
                  <a:pt x="3156667" y="2307532"/>
                  <a:pt x="3158690" y="2313604"/>
                </a:cubicBezTo>
                <a:lnTo>
                  <a:pt x="3156667" y="3074647"/>
                </a:lnTo>
                <a:lnTo>
                  <a:pt x="3157756" y="3074589"/>
                </a:lnTo>
                <a:lnTo>
                  <a:pt x="3159760" y="2310288"/>
                </a:lnTo>
                <a:cubicBezTo>
                  <a:pt x="3157756" y="2304190"/>
                  <a:pt x="3157756" y="2257437"/>
                  <a:pt x="3157756" y="2257437"/>
                </a:cubicBezTo>
                <a:close/>
                <a:moveTo>
                  <a:pt x="3067114" y="2199782"/>
                </a:moveTo>
                <a:cubicBezTo>
                  <a:pt x="3069154" y="2354302"/>
                  <a:pt x="3095665" y="2978477"/>
                  <a:pt x="3056918" y="3069969"/>
                </a:cubicBezTo>
                <a:cubicBezTo>
                  <a:pt x="2979423" y="3104533"/>
                  <a:pt x="2328877" y="3082168"/>
                  <a:pt x="2182045" y="3078101"/>
                </a:cubicBezTo>
                <a:close/>
                <a:moveTo>
                  <a:pt x="5330932" y="2190913"/>
                </a:moveTo>
                <a:cubicBezTo>
                  <a:pt x="5381516" y="2229566"/>
                  <a:pt x="6184791" y="3033163"/>
                  <a:pt x="6209071" y="3075887"/>
                </a:cubicBezTo>
                <a:lnTo>
                  <a:pt x="5334979" y="3077922"/>
                </a:lnTo>
                <a:close/>
                <a:moveTo>
                  <a:pt x="5242229" y="2190913"/>
                </a:moveTo>
                <a:lnTo>
                  <a:pt x="5236173" y="3075892"/>
                </a:lnTo>
                <a:lnTo>
                  <a:pt x="5090826" y="3077922"/>
                </a:lnTo>
                <a:lnTo>
                  <a:pt x="5072657" y="3077922"/>
                </a:lnTo>
                <a:lnTo>
                  <a:pt x="4364090" y="3075892"/>
                </a:lnTo>
                <a:cubicBezTo>
                  <a:pt x="4382258" y="3031237"/>
                  <a:pt x="5189743" y="2221359"/>
                  <a:pt x="5242229" y="2190913"/>
                </a:cubicBezTo>
                <a:close/>
                <a:moveTo>
                  <a:pt x="966840" y="2190913"/>
                </a:moveTo>
                <a:cubicBezTo>
                  <a:pt x="1021471" y="2217421"/>
                  <a:pt x="1820698" y="3018788"/>
                  <a:pt x="1844979" y="3075882"/>
                </a:cubicBezTo>
                <a:lnTo>
                  <a:pt x="966840" y="3077922"/>
                </a:lnTo>
                <a:close/>
                <a:moveTo>
                  <a:pt x="887010" y="2190911"/>
                </a:moveTo>
                <a:lnTo>
                  <a:pt x="878891" y="3077921"/>
                </a:lnTo>
                <a:lnTo>
                  <a:pt x="0" y="3071804"/>
                </a:lnTo>
                <a:close/>
                <a:moveTo>
                  <a:pt x="3176391" y="2187639"/>
                </a:moveTo>
                <a:cubicBezTo>
                  <a:pt x="3186506" y="2187449"/>
                  <a:pt x="3178414" y="2188398"/>
                  <a:pt x="3176391" y="2195798"/>
                </a:cubicBezTo>
                <a:lnTo>
                  <a:pt x="3180242" y="2209844"/>
                </a:lnTo>
                <a:lnTo>
                  <a:pt x="3181799" y="2208652"/>
                </a:lnTo>
                <a:cubicBezTo>
                  <a:pt x="3205842" y="2245241"/>
                  <a:pt x="3937156" y="2999383"/>
                  <a:pt x="4009286" y="3048169"/>
                </a:cubicBezTo>
                <a:cubicBezTo>
                  <a:pt x="4003776" y="3057825"/>
                  <a:pt x="3994509" y="3063923"/>
                  <a:pt x="3982425" y="3067671"/>
                </a:cubicBezTo>
                <a:lnTo>
                  <a:pt x="3939402" y="3072979"/>
                </a:lnTo>
                <a:lnTo>
                  <a:pt x="3945134" y="3073129"/>
                </a:lnTo>
                <a:cubicBezTo>
                  <a:pt x="3979020" y="3072623"/>
                  <a:pt x="4005319" y="3067562"/>
                  <a:pt x="4016445" y="3048334"/>
                </a:cubicBezTo>
                <a:cubicBezTo>
                  <a:pt x="4044767" y="3078695"/>
                  <a:pt x="4038698" y="3009877"/>
                  <a:pt x="4040721" y="3084767"/>
                </a:cubicBezTo>
                <a:lnTo>
                  <a:pt x="3154644" y="3074647"/>
                </a:lnTo>
                <a:cubicBezTo>
                  <a:pt x="3122276" y="2959276"/>
                  <a:pt x="3148575" y="2360157"/>
                  <a:pt x="3144529" y="2188113"/>
                </a:cubicBezTo>
                <a:cubicBezTo>
                  <a:pt x="3161724" y="2188113"/>
                  <a:pt x="3171334" y="2187734"/>
                  <a:pt x="3176391" y="2187639"/>
                </a:cubicBezTo>
                <a:close/>
                <a:moveTo>
                  <a:pt x="3273067" y="2066731"/>
                </a:moveTo>
                <a:lnTo>
                  <a:pt x="4151206" y="2066731"/>
                </a:lnTo>
                <a:lnTo>
                  <a:pt x="4151206" y="2953740"/>
                </a:lnTo>
                <a:cubicBezTo>
                  <a:pt x="4066808" y="2910919"/>
                  <a:pt x="3799549" y="2609132"/>
                  <a:pt x="3705103" y="2517373"/>
                </a:cubicBezTo>
                <a:cubicBezTo>
                  <a:pt x="3650848" y="2464355"/>
                  <a:pt x="3311247" y="2138099"/>
                  <a:pt x="3273067" y="2066731"/>
                </a:cubicBezTo>
                <a:close/>
                <a:moveTo>
                  <a:pt x="2057863" y="2066731"/>
                </a:moveTo>
                <a:lnTo>
                  <a:pt x="2936002" y="2066731"/>
                </a:lnTo>
                <a:cubicBezTo>
                  <a:pt x="2891692" y="2156452"/>
                  <a:pt x="2597637" y="2425613"/>
                  <a:pt x="2507003" y="2519411"/>
                </a:cubicBezTo>
                <a:cubicBezTo>
                  <a:pt x="2426440" y="2603015"/>
                  <a:pt x="2136412" y="2919075"/>
                  <a:pt x="2059877" y="2953740"/>
                </a:cubicBezTo>
                <a:close/>
                <a:moveTo>
                  <a:pt x="4239909" y="2066730"/>
                </a:moveTo>
                <a:lnTo>
                  <a:pt x="5118048" y="2070800"/>
                </a:lnTo>
                <a:lnTo>
                  <a:pt x="4239909" y="2953740"/>
                </a:lnTo>
                <a:close/>
                <a:moveTo>
                  <a:pt x="1099893" y="2066730"/>
                </a:moveTo>
                <a:lnTo>
                  <a:pt x="1969162" y="2070808"/>
                </a:lnTo>
                <a:lnTo>
                  <a:pt x="1969162" y="2953740"/>
                </a:lnTo>
                <a:close/>
                <a:moveTo>
                  <a:pt x="1969161" y="1099891"/>
                </a:moveTo>
                <a:lnTo>
                  <a:pt x="1967151" y="1984866"/>
                </a:lnTo>
                <a:lnTo>
                  <a:pt x="1513011" y="1984866"/>
                </a:lnTo>
                <a:lnTo>
                  <a:pt x="1496935" y="1986899"/>
                </a:lnTo>
                <a:lnTo>
                  <a:pt x="1091022" y="1980796"/>
                </a:lnTo>
                <a:close/>
                <a:moveTo>
                  <a:pt x="4243937" y="1099890"/>
                </a:moveTo>
                <a:lnTo>
                  <a:pt x="5118048" y="1978029"/>
                </a:lnTo>
                <a:lnTo>
                  <a:pt x="4239909" y="1976010"/>
                </a:lnTo>
                <a:close/>
                <a:moveTo>
                  <a:pt x="4151206" y="1099890"/>
                </a:moveTo>
                <a:lnTo>
                  <a:pt x="4147169" y="1978029"/>
                </a:lnTo>
                <a:lnTo>
                  <a:pt x="3273067" y="1978029"/>
                </a:lnTo>
                <a:cubicBezTo>
                  <a:pt x="3307385" y="1921505"/>
                  <a:pt x="3646528" y="1604568"/>
                  <a:pt x="3715165" y="1533913"/>
                </a:cubicBezTo>
                <a:cubicBezTo>
                  <a:pt x="3836287" y="1412790"/>
                  <a:pt x="4036139" y="1235144"/>
                  <a:pt x="4151206" y="1099890"/>
                </a:cubicBezTo>
                <a:close/>
                <a:moveTo>
                  <a:pt x="2063905" y="1099890"/>
                </a:moveTo>
                <a:lnTo>
                  <a:pt x="2936002" y="1986899"/>
                </a:lnTo>
                <a:lnTo>
                  <a:pt x="2057863" y="1984860"/>
                </a:lnTo>
                <a:close/>
                <a:moveTo>
                  <a:pt x="3148887" y="975711"/>
                </a:moveTo>
                <a:lnTo>
                  <a:pt x="4027026" y="975711"/>
                </a:lnTo>
                <a:cubicBezTo>
                  <a:pt x="4002746" y="1028319"/>
                  <a:pt x="3203518" y="1831592"/>
                  <a:pt x="3148887" y="1853849"/>
                </a:cubicBezTo>
                <a:close/>
                <a:moveTo>
                  <a:pt x="2182045" y="975711"/>
                </a:moveTo>
                <a:lnTo>
                  <a:pt x="3060184" y="981781"/>
                </a:lnTo>
                <a:lnTo>
                  <a:pt x="3058165" y="1853849"/>
                </a:lnTo>
                <a:cubicBezTo>
                  <a:pt x="3009716" y="1835638"/>
                  <a:pt x="2678648" y="1487621"/>
                  <a:pt x="2618086" y="1426921"/>
                </a:cubicBezTo>
                <a:cubicBezTo>
                  <a:pt x="2543394" y="1352056"/>
                  <a:pt x="2210307" y="1038435"/>
                  <a:pt x="2182045" y="975711"/>
                </a:cubicBezTo>
                <a:close/>
                <a:moveTo>
                  <a:pt x="3069055" y="8869"/>
                </a:moveTo>
                <a:lnTo>
                  <a:pt x="3069055" y="887008"/>
                </a:lnTo>
                <a:lnTo>
                  <a:pt x="2888818" y="887008"/>
                </a:lnTo>
                <a:lnTo>
                  <a:pt x="2854391" y="887008"/>
                </a:lnTo>
                <a:lnTo>
                  <a:pt x="2182045" y="878915"/>
                </a:lnTo>
                <a:close/>
                <a:moveTo>
                  <a:pt x="3156943" y="0"/>
                </a:moveTo>
                <a:lnTo>
                  <a:pt x="4027026" y="887010"/>
                </a:lnTo>
                <a:lnTo>
                  <a:pt x="3148887" y="887010"/>
                </a:lnTo>
                <a:close/>
              </a:path>
            </a:pathLst>
          </a:custGeom>
          <a:solidFill>
            <a:schemeClr val="tx1">
              <a:lumMod val="20000"/>
              <a:lumOff val="80000"/>
              <a:alpha val="55058"/>
            </a:schemeClr>
          </a:solidFill>
        </p:spPr>
        <p:txBody>
          <a:bodyPr wrap="square">
            <a:noAutofit/>
          </a:bodyPr>
          <a:lstStyle>
            <a:lvl1pPr marL="0" indent="0" algn="ctr">
              <a:buNone/>
              <a:defRPr sz="1560">
                <a:solidFill>
                  <a:schemeClr val="tx1">
                    <a:lumMod val="65000"/>
                    <a:lumOff val="35000"/>
                  </a:schemeClr>
                </a:solidFill>
              </a:defRPr>
            </a:lvl1pPr>
          </a:lstStyle>
          <a:p>
            <a:r>
              <a:rPr lang="en-US" dirty="0"/>
              <a:t>Click icon to add picture</a:t>
            </a:r>
            <a:endParaRPr lang="id-ID"/>
          </a:p>
        </p:txBody>
      </p:sp>
    </p:spTree>
    <p:extLst>
      <p:ext uri="{BB962C8B-B14F-4D97-AF65-F5344CB8AC3E}">
        <p14:creationId xmlns:p14="http://schemas.microsoft.com/office/powerpoint/2010/main" val="3124193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996F7A5-EDDE-453D-97CE-7E757BA4C699}"/>
              </a:ext>
            </a:extLst>
          </p:cNvPr>
          <p:cNvSpPr>
            <a:spLocks noGrp="1"/>
          </p:cNvSpPr>
          <p:nvPr>
            <p:ph type="pic" sz="quarter" idx="10"/>
          </p:nvPr>
        </p:nvSpPr>
        <p:spPr>
          <a:xfrm>
            <a:off x="0" y="0"/>
            <a:ext cx="5478714" cy="6858000"/>
          </a:xfrm>
          <a:prstGeom prst="rect">
            <a:avLst/>
          </a:prstGeom>
          <a:solidFill>
            <a:schemeClr val="tx1">
              <a:lumMod val="20000"/>
              <a:lumOff val="80000"/>
              <a:alpha val="49000"/>
            </a:schemeClr>
          </a:solidFill>
        </p:spPr>
        <p:txBody>
          <a:bodyPr/>
          <a:lstStyle>
            <a:lvl1pPr marL="0" indent="0" algn="ctr">
              <a:buNone/>
              <a:defRPr sz="1950"/>
            </a:lvl1pPr>
          </a:lstStyle>
          <a:p>
            <a:r>
              <a:rPr lang="en-US" dirty="0"/>
              <a:t>Click icon to add picture</a:t>
            </a:r>
            <a:endParaRPr lang="id-ID"/>
          </a:p>
        </p:txBody>
      </p:sp>
    </p:spTree>
    <p:extLst>
      <p:ext uri="{BB962C8B-B14F-4D97-AF65-F5344CB8AC3E}">
        <p14:creationId xmlns:p14="http://schemas.microsoft.com/office/powerpoint/2010/main" val="522882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6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D470E5-ED2F-41E1-BF3C-5FBBC7509EB9}"/>
              </a:ext>
            </a:extLst>
          </p:cNvPr>
          <p:cNvSpPr>
            <a:spLocks noGrp="1"/>
          </p:cNvSpPr>
          <p:nvPr>
            <p:ph type="pic" sz="quarter" idx="10"/>
          </p:nvPr>
        </p:nvSpPr>
        <p:spPr>
          <a:xfrm>
            <a:off x="0" y="933450"/>
            <a:ext cx="12192000" cy="4991100"/>
          </a:xfrm>
          <a:custGeom>
            <a:avLst/>
            <a:gdLst>
              <a:gd name="connsiteX0" fmla="*/ 12192000 w 12192000"/>
              <a:gd name="connsiteY0" fmla="*/ 0 h 4991100"/>
              <a:gd name="connsiteX1" fmla="*/ 12192000 w 12192000"/>
              <a:gd name="connsiteY1" fmla="*/ 4991100 h 4991100"/>
              <a:gd name="connsiteX2" fmla="*/ 9713590 w 12192000"/>
              <a:gd name="connsiteY2" fmla="*/ 2495550 h 4991100"/>
              <a:gd name="connsiteX3" fmla="*/ 0 w 12192000"/>
              <a:gd name="connsiteY3" fmla="*/ 0 h 4991100"/>
              <a:gd name="connsiteX4" fmla="*/ 2478410 w 12192000"/>
              <a:gd name="connsiteY4" fmla="*/ 2495550 h 4991100"/>
              <a:gd name="connsiteX5" fmla="*/ 0 w 12192000"/>
              <a:gd name="connsiteY5" fmla="*/ 499110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991100">
                <a:moveTo>
                  <a:pt x="12192000" y="0"/>
                </a:moveTo>
                <a:lnTo>
                  <a:pt x="12192000" y="4991100"/>
                </a:lnTo>
                <a:lnTo>
                  <a:pt x="9713590" y="2495550"/>
                </a:lnTo>
                <a:close/>
                <a:moveTo>
                  <a:pt x="0" y="0"/>
                </a:moveTo>
                <a:lnTo>
                  <a:pt x="2478410" y="2495550"/>
                </a:lnTo>
                <a:lnTo>
                  <a:pt x="0" y="4991100"/>
                </a:lnTo>
                <a:close/>
              </a:path>
            </a:pathLst>
          </a:custGeom>
          <a:solidFill>
            <a:schemeClr val="tx1">
              <a:lumMod val="20000"/>
              <a:lumOff val="80000"/>
              <a:alpha val="49629"/>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091136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18403" y="-8965"/>
            <a:ext cx="12238015" cy="6920753"/>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pPr defTabSz="228600"/>
            <a:fld id="{BBCC132B-EFED-4C33-B28F-BC0BFDF1AF2E}" type="datetime1">
              <a:rPr lang="en-US" smtClean="0">
                <a:solidFill>
                  <a:srgbClr val="667989">
                    <a:tint val="75000"/>
                  </a:srgbClr>
                </a:solidFill>
              </a:rPr>
              <a:t>10/24/2025</a:t>
            </a:fld>
            <a:endParaRPr lang="en-US" dirty="0">
              <a:solidFill>
                <a:srgbClr val="667989">
                  <a:tint val="75000"/>
                </a:srgbClr>
              </a:solidFill>
            </a:endParaRPr>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Rectangle 4">
            <a:extLst>
              <a:ext uri="{FF2B5EF4-FFF2-40B4-BE49-F238E27FC236}">
                <a16:creationId xmlns:a16="http://schemas.microsoft.com/office/drawing/2014/main" id="{6EE371E2-E079-89B4-031A-4E80F814DE16}"/>
              </a:ext>
            </a:extLst>
          </p:cNvPr>
          <p:cNvSpPr/>
          <p:nvPr userDrawn="1"/>
        </p:nvSpPr>
        <p:spPr>
          <a:xfrm>
            <a:off x="-46016" y="-59486"/>
            <a:ext cx="12265626" cy="6943165"/>
          </a:xfrm>
          <a:prstGeom prst="rect">
            <a:avLst/>
          </a:prstGeom>
          <a:solidFill>
            <a:srgbClr val="003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Klinic Slab Bold" pitchFamily="50" charset="0"/>
                <a:ea typeface="+mn-ea"/>
                <a:cs typeface="+mn-cs"/>
              </a:rPr>
              <a:t>	</a:t>
            </a:r>
          </a:p>
        </p:txBody>
      </p:sp>
      <p:sp>
        <p:nvSpPr>
          <p:cNvPr id="8" name="TextBox 7">
            <a:extLst>
              <a:ext uri="{FF2B5EF4-FFF2-40B4-BE49-F238E27FC236}">
                <a16:creationId xmlns:a16="http://schemas.microsoft.com/office/drawing/2014/main" id="{B3F62694-CCC2-6F77-268A-0F8A04C4D8C8}"/>
              </a:ext>
            </a:extLst>
          </p:cNvPr>
          <p:cNvSpPr txBox="1"/>
          <p:nvPr userDrawn="1"/>
        </p:nvSpPr>
        <p:spPr>
          <a:xfrm>
            <a:off x="4470526" y="771575"/>
            <a:ext cx="3232544" cy="553998"/>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MISSION</a:t>
            </a:r>
          </a:p>
        </p:txBody>
      </p:sp>
      <p:cxnSp>
        <p:nvCxnSpPr>
          <p:cNvPr id="11" name="Straight Connector 10">
            <a:extLst>
              <a:ext uri="{FF2B5EF4-FFF2-40B4-BE49-F238E27FC236}">
                <a16:creationId xmlns:a16="http://schemas.microsoft.com/office/drawing/2014/main" id="{F56153A0-8A03-6B89-5A57-4B7320179DB8}"/>
              </a:ext>
            </a:extLst>
          </p:cNvPr>
          <p:cNvCxnSpPr>
            <a:cxnSpLocks/>
          </p:cNvCxnSpPr>
          <p:nvPr userDrawn="1"/>
        </p:nvCxnSpPr>
        <p:spPr>
          <a:xfrm>
            <a:off x="8053815" y="1025492"/>
            <a:ext cx="300849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E7E1CF-534C-B138-A005-59969CBC2969}"/>
              </a:ext>
            </a:extLst>
          </p:cNvPr>
          <p:cNvCxnSpPr>
            <a:cxnSpLocks/>
          </p:cNvCxnSpPr>
          <p:nvPr userDrawn="1"/>
        </p:nvCxnSpPr>
        <p:spPr>
          <a:xfrm>
            <a:off x="1225849" y="1025492"/>
            <a:ext cx="28129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black and white logo&#10;&#10;AI-generated content may be incorrect.">
            <a:extLst>
              <a:ext uri="{FF2B5EF4-FFF2-40B4-BE49-F238E27FC236}">
                <a16:creationId xmlns:a16="http://schemas.microsoft.com/office/drawing/2014/main" id="{582E6F63-C6F2-BFB8-F49F-8875C097075B}"/>
              </a:ext>
            </a:extLst>
          </p:cNvPr>
          <p:cNvPicPr>
            <a:picLocks noChangeAspect="1"/>
          </p:cNvPicPr>
          <p:nvPr userDrawn="1"/>
        </p:nvPicPr>
        <p:blipFill>
          <a:blip r:embed="rId4">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
        <p:nvSpPr>
          <p:cNvPr id="9" name="TextBox 8">
            <a:extLst>
              <a:ext uri="{FF2B5EF4-FFF2-40B4-BE49-F238E27FC236}">
                <a16:creationId xmlns:a16="http://schemas.microsoft.com/office/drawing/2014/main" id="{4A9B893A-633D-531D-5A13-3F9F3B74088A}"/>
              </a:ext>
            </a:extLst>
          </p:cNvPr>
          <p:cNvSpPr txBox="1"/>
          <p:nvPr userDrawn="1"/>
        </p:nvSpPr>
        <p:spPr>
          <a:xfrm>
            <a:off x="1225849" y="1620964"/>
            <a:ext cx="9836458" cy="3308598"/>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The purpose of NLC Mutual Insurance Company is to meet the reinsurance, risk financing, and risk management needs of the state municipal league sponsored municipal risk pools throughout the United States through: </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endParaRP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Anticipating and responding to the reinsurance needs of its membership in a changing environment; </a:t>
            </a: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Tailoring quality reinsurance and risk management programs to meet its membership’s requirements; </a:t>
            </a: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Ensuring the availability of reinsurance programs that reflect adequate pricing and sound loss reserving to promote long term sustainability; and, </a:t>
            </a:r>
          </a:p>
          <a:p>
            <a:pPr marL="285750" marR="0" lvl="0" indent="-285750" algn="l" defTabSz="228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Klinic Slab Bold" pitchFamily="50" charset="0"/>
                <a:ea typeface="+mn-ea"/>
                <a:cs typeface="+mn-cs"/>
              </a:rPr>
              <a:t>Creating stability in the marketplace by providing required capacity for its membership.</a:t>
            </a:r>
            <a:endParaRPr kumimoji="0" lang="en-US" sz="1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9812303"/>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D7607AFD-A5A5-4BD4-9339-5E227D17F66E}"/>
              </a:ext>
            </a:extLst>
          </p:cNvPr>
          <p:cNvSpPr>
            <a:spLocks noGrp="1"/>
          </p:cNvSpPr>
          <p:nvPr>
            <p:ph type="pic" sz="quarter" idx="10"/>
          </p:nvPr>
        </p:nvSpPr>
        <p:spPr>
          <a:xfrm>
            <a:off x="0" y="0"/>
            <a:ext cx="4457700" cy="6858000"/>
          </a:xfrm>
          <a:prstGeom prst="rect">
            <a:avLst/>
          </a:prstGeom>
          <a:solidFill>
            <a:schemeClr val="tx1">
              <a:lumMod val="20000"/>
              <a:lumOff val="80000"/>
              <a:alpha val="62907"/>
            </a:schemeClr>
          </a:solidFill>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331031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E114EAF-B00D-48AC-AA70-CA21B844A58E}"/>
              </a:ext>
            </a:extLst>
          </p:cNvPr>
          <p:cNvSpPr>
            <a:spLocks noGrp="1"/>
          </p:cNvSpPr>
          <p:nvPr>
            <p:ph type="pic" sz="quarter" idx="14"/>
          </p:nvPr>
        </p:nvSpPr>
        <p:spPr>
          <a:xfrm>
            <a:off x="0" y="1"/>
            <a:ext cx="12192000" cy="3547241"/>
          </a:xfrm>
          <a:prstGeom prst="rect">
            <a:avLst/>
          </a:prstGeom>
          <a:solidFill>
            <a:schemeClr val="tx1">
              <a:lumMod val="20000"/>
              <a:lumOff val="80000"/>
              <a:alpha val="69703"/>
            </a:schemeClr>
          </a:solidFill>
        </p:spPr>
        <p:txBody>
          <a:bodyPr/>
          <a:lstStyle>
            <a:lvl1pPr marL="0" indent="0" algn="ctr">
              <a:buNone/>
              <a:defRPr sz="1950">
                <a:solidFill>
                  <a:schemeClr val="bg1">
                    <a:lumMod val="50000"/>
                  </a:schemeClr>
                </a:solidFill>
              </a:defRPr>
            </a:lvl1pPr>
          </a:lstStyle>
          <a:p>
            <a:r>
              <a:rPr lang="en-US" dirty="0"/>
              <a:t>Click icon to add picture</a:t>
            </a:r>
            <a:endParaRPr lang="id-ID" dirty="0"/>
          </a:p>
        </p:txBody>
      </p:sp>
      <p:sp>
        <p:nvSpPr>
          <p:cNvPr id="6" name="Picture Placeholder 7">
            <a:extLst>
              <a:ext uri="{FF2B5EF4-FFF2-40B4-BE49-F238E27FC236}">
                <a16:creationId xmlns:a16="http://schemas.microsoft.com/office/drawing/2014/main" id="{64BA7788-B1CE-476C-994B-0DD835B10CE2}"/>
              </a:ext>
            </a:extLst>
          </p:cNvPr>
          <p:cNvSpPr>
            <a:spLocks noGrp="1"/>
          </p:cNvSpPr>
          <p:nvPr>
            <p:ph type="pic" sz="quarter" idx="10"/>
          </p:nvPr>
        </p:nvSpPr>
        <p:spPr>
          <a:xfrm rot="20580000">
            <a:off x="1209711" y="3070663"/>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
        <p:nvSpPr>
          <p:cNvPr id="7" name="Picture Placeholder 7">
            <a:extLst>
              <a:ext uri="{FF2B5EF4-FFF2-40B4-BE49-F238E27FC236}">
                <a16:creationId xmlns:a16="http://schemas.microsoft.com/office/drawing/2014/main" id="{F17E36BF-3165-4592-A5A4-95C45774B928}"/>
              </a:ext>
            </a:extLst>
          </p:cNvPr>
          <p:cNvSpPr>
            <a:spLocks noGrp="1"/>
          </p:cNvSpPr>
          <p:nvPr>
            <p:ph type="pic" sz="quarter" idx="11"/>
          </p:nvPr>
        </p:nvSpPr>
        <p:spPr>
          <a:xfrm rot="600000">
            <a:off x="3930777" y="3310342"/>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
        <p:nvSpPr>
          <p:cNvPr id="8" name="Picture Placeholder 7">
            <a:extLst>
              <a:ext uri="{FF2B5EF4-FFF2-40B4-BE49-F238E27FC236}">
                <a16:creationId xmlns:a16="http://schemas.microsoft.com/office/drawing/2014/main" id="{F0A0C8E9-C568-46C1-9B66-C8991958E993}"/>
              </a:ext>
            </a:extLst>
          </p:cNvPr>
          <p:cNvSpPr>
            <a:spLocks noGrp="1"/>
          </p:cNvSpPr>
          <p:nvPr>
            <p:ph type="pic" sz="quarter" idx="12"/>
          </p:nvPr>
        </p:nvSpPr>
        <p:spPr>
          <a:xfrm rot="21120000">
            <a:off x="5537983" y="2688615"/>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
        <p:nvSpPr>
          <p:cNvPr id="9" name="Picture Placeholder 7">
            <a:extLst>
              <a:ext uri="{FF2B5EF4-FFF2-40B4-BE49-F238E27FC236}">
                <a16:creationId xmlns:a16="http://schemas.microsoft.com/office/drawing/2014/main" id="{21D1D615-86CA-4561-9497-B5073CC8DDB8}"/>
              </a:ext>
            </a:extLst>
          </p:cNvPr>
          <p:cNvSpPr>
            <a:spLocks noGrp="1"/>
          </p:cNvSpPr>
          <p:nvPr>
            <p:ph type="pic" sz="quarter" idx="13"/>
          </p:nvPr>
        </p:nvSpPr>
        <p:spPr>
          <a:xfrm rot="300000">
            <a:off x="7694505" y="3438820"/>
            <a:ext cx="3289850" cy="2423056"/>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1950"/>
            </a:lvl1pPr>
          </a:lstStyle>
          <a:p>
            <a:r>
              <a:rPr lang="en-US" dirty="0"/>
              <a:t>Click icon to add picture</a:t>
            </a:r>
            <a:endParaRPr lang="id-ID"/>
          </a:p>
        </p:txBody>
      </p:sp>
    </p:spTree>
    <p:extLst>
      <p:ext uri="{BB962C8B-B14F-4D97-AF65-F5344CB8AC3E}">
        <p14:creationId xmlns:p14="http://schemas.microsoft.com/office/powerpoint/2010/main" val="422111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659D64E-3368-412B-8718-C8D943C34EAA}"/>
              </a:ext>
            </a:extLst>
          </p:cNvPr>
          <p:cNvSpPr>
            <a:spLocks noGrp="1"/>
          </p:cNvSpPr>
          <p:nvPr>
            <p:ph type="pic" sz="quarter" idx="10"/>
          </p:nvPr>
        </p:nvSpPr>
        <p:spPr>
          <a:xfrm>
            <a:off x="4892014" y="962108"/>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
        <p:nvSpPr>
          <p:cNvPr id="8" name="Picture Placeholder 7">
            <a:extLst>
              <a:ext uri="{FF2B5EF4-FFF2-40B4-BE49-F238E27FC236}">
                <a16:creationId xmlns:a16="http://schemas.microsoft.com/office/drawing/2014/main" id="{BDE72759-3267-4867-A7A3-D190AE6236CE}"/>
              </a:ext>
            </a:extLst>
          </p:cNvPr>
          <p:cNvSpPr>
            <a:spLocks noGrp="1"/>
          </p:cNvSpPr>
          <p:nvPr>
            <p:ph type="pic" sz="quarter" idx="11"/>
          </p:nvPr>
        </p:nvSpPr>
        <p:spPr>
          <a:xfrm>
            <a:off x="7353119" y="962108"/>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
        <p:nvSpPr>
          <p:cNvPr id="10" name="Picture Placeholder 9">
            <a:extLst>
              <a:ext uri="{FF2B5EF4-FFF2-40B4-BE49-F238E27FC236}">
                <a16:creationId xmlns:a16="http://schemas.microsoft.com/office/drawing/2014/main" id="{415D1429-9074-4D11-B6DB-D177264CC058}"/>
              </a:ext>
            </a:extLst>
          </p:cNvPr>
          <p:cNvSpPr>
            <a:spLocks noGrp="1"/>
          </p:cNvSpPr>
          <p:nvPr>
            <p:ph type="pic" sz="quarter" idx="13"/>
          </p:nvPr>
        </p:nvSpPr>
        <p:spPr>
          <a:xfrm>
            <a:off x="6126757" y="3198599"/>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
        <p:nvSpPr>
          <p:cNvPr id="9" name="Picture Placeholder 8">
            <a:extLst>
              <a:ext uri="{FF2B5EF4-FFF2-40B4-BE49-F238E27FC236}">
                <a16:creationId xmlns:a16="http://schemas.microsoft.com/office/drawing/2014/main" id="{1D51AB2C-61B1-4F78-AF3F-B32652B28891}"/>
              </a:ext>
            </a:extLst>
          </p:cNvPr>
          <p:cNvSpPr>
            <a:spLocks noGrp="1"/>
          </p:cNvSpPr>
          <p:nvPr>
            <p:ph type="pic" sz="quarter" idx="12"/>
          </p:nvPr>
        </p:nvSpPr>
        <p:spPr>
          <a:xfrm>
            <a:off x="8594214" y="3198601"/>
            <a:ext cx="2325246" cy="2697290"/>
          </a:xfrm>
          <a:custGeom>
            <a:avLst/>
            <a:gdLst>
              <a:gd name="connsiteX0" fmla="*/ 1193380 w 2386760"/>
              <a:gd name="connsiteY0" fmla="*/ 0 h 2768646"/>
              <a:gd name="connsiteX1" fmla="*/ 2386760 w 2386760"/>
              <a:gd name="connsiteY1" fmla="*/ 596691 h 2768646"/>
              <a:gd name="connsiteX2" fmla="*/ 2386760 w 2386760"/>
              <a:gd name="connsiteY2" fmla="*/ 2171956 h 2768646"/>
              <a:gd name="connsiteX3" fmla="*/ 1193380 w 2386760"/>
              <a:gd name="connsiteY3" fmla="*/ 2768646 h 2768646"/>
              <a:gd name="connsiteX4" fmla="*/ 0 w 2386760"/>
              <a:gd name="connsiteY4" fmla="*/ 2171956 h 2768646"/>
              <a:gd name="connsiteX5" fmla="*/ 0 w 2386760"/>
              <a:gd name="connsiteY5" fmla="*/ 596691 h 276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760" h="2768646">
                <a:moveTo>
                  <a:pt x="1193380" y="0"/>
                </a:moveTo>
                <a:lnTo>
                  <a:pt x="2386760" y="596691"/>
                </a:lnTo>
                <a:lnTo>
                  <a:pt x="2386760" y="2171956"/>
                </a:lnTo>
                <a:lnTo>
                  <a:pt x="1193380" y="2768646"/>
                </a:lnTo>
                <a:lnTo>
                  <a:pt x="0" y="2171956"/>
                </a:lnTo>
                <a:lnTo>
                  <a:pt x="0" y="596691"/>
                </a:lnTo>
                <a:close/>
              </a:path>
            </a:pathLst>
          </a:custGeom>
          <a:solidFill>
            <a:schemeClr val="tx1">
              <a:lumMod val="20000"/>
              <a:lumOff val="80000"/>
            </a:schemeClr>
          </a:solidFill>
          <a:ln w="63500">
            <a:solidFill>
              <a:schemeClr val="bg1"/>
            </a:solidFill>
            <a:miter lim="800000"/>
          </a:ln>
          <a:effectLst>
            <a:outerShdw blurRad="1270000" dist="1460500" dir="8100000" sx="65000" sy="65000" algn="tr" rotWithShape="0">
              <a:prstClr val="black">
                <a:alpha val="40000"/>
              </a:prstClr>
            </a:outerShdw>
          </a:effectLst>
        </p:spPr>
        <p:txBody>
          <a:bodyPr wrap="square">
            <a:noAutofit/>
          </a:bodyPr>
          <a:lstStyle>
            <a:lvl1pPr marL="0" indent="0" algn="ctr">
              <a:buNone/>
              <a:defRPr sz="156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9317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4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DF1C3A-008B-4BCA-AD98-5B9BF23902F8}"/>
              </a:ext>
            </a:extLst>
          </p:cNvPr>
          <p:cNvSpPr>
            <a:spLocks noGrp="1"/>
          </p:cNvSpPr>
          <p:nvPr>
            <p:ph type="pic" sz="quarter" idx="10"/>
          </p:nvPr>
        </p:nvSpPr>
        <p:spPr>
          <a:xfrm>
            <a:off x="0" y="0"/>
            <a:ext cx="6858000" cy="6858000"/>
          </a:xfrm>
          <a:custGeom>
            <a:avLst/>
            <a:gdLst>
              <a:gd name="connsiteX0" fmla="*/ 0 w 6858000"/>
              <a:gd name="connsiteY0" fmla="*/ 0 h 6858000"/>
              <a:gd name="connsiteX1" fmla="*/ 6858000 w 6858000"/>
              <a:gd name="connsiteY1" fmla="*/ 6858000 h 6858000"/>
              <a:gd name="connsiteX2" fmla="*/ 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6858000"/>
                </a:lnTo>
                <a:lnTo>
                  <a:pt x="0" y="6858000"/>
                </a:lnTo>
                <a:close/>
              </a:path>
            </a:pathLst>
          </a:custGeom>
          <a:solidFill>
            <a:schemeClr val="tx1">
              <a:lumMod val="20000"/>
              <a:lumOff val="80000"/>
              <a:alpha val="59000"/>
            </a:schemeClr>
          </a:solidFill>
        </p:spPr>
        <p:txBody>
          <a:bodyPr wrap="square">
            <a:noAutofit/>
          </a:bodyPr>
          <a:lstStyle>
            <a:lvl1pPr marL="0" indent="0" algn="ctr">
              <a:buNone/>
              <a:defRPr sz="1950">
                <a:solidFill>
                  <a:schemeClr val="bg1">
                    <a:lumMod val="50000"/>
                  </a:schemeClr>
                </a:solidFill>
              </a:defRPr>
            </a:lvl1pPr>
          </a:lstStyle>
          <a:p>
            <a:r>
              <a:rPr lang="en-US" dirty="0"/>
              <a:t>Click icon to add picture</a:t>
            </a:r>
            <a:endParaRPr lang="id-ID" dirty="0"/>
          </a:p>
        </p:txBody>
      </p:sp>
    </p:spTree>
    <p:extLst>
      <p:ext uri="{BB962C8B-B14F-4D97-AF65-F5344CB8AC3E}">
        <p14:creationId xmlns:p14="http://schemas.microsoft.com/office/powerpoint/2010/main" val="148152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1">
    <p:spTree>
      <p:nvGrpSpPr>
        <p:cNvPr id="1" name=""/>
        <p:cNvGrpSpPr/>
        <p:nvPr/>
      </p:nvGrpSpPr>
      <p:grpSpPr>
        <a:xfrm>
          <a:off x="0" y="0"/>
          <a:ext cx="0" cy="0"/>
          <a:chOff x="0" y="0"/>
          <a:chExt cx="0" cy="0"/>
        </a:xfrm>
      </p:grpSpPr>
      <p:pic>
        <p:nvPicPr>
          <p:cNvPr id="4" name="Picture 3" descr="A painted brick wall with a white circle and a blue circle&#10;&#10;AI-generated content may be incorrect.">
            <a:extLst>
              <a:ext uri="{FF2B5EF4-FFF2-40B4-BE49-F238E27FC236}">
                <a16:creationId xmlns:a16="http://schemas.microsoft.com/office/drawing/2014/main" id="{F1962035-EE3F-2D85-217A-BB0EB4A6D0DE}"/>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11542"/>
          <a:stretch/>
        </p:blipFill>
        <p:spPr>
          <a:xfrm>
            <a:off x="-62542" y="-47065"/>
            <a:ext cx="12254542" cy="6952129"/>
          </a:xfrm>
          <a:prstGeom prst="rect">
            <a:avLst/>
          </a:prstGeom>
        </p:spPr>
      </p:pic>
      <p:sp>
        <p:nvSpPr>
          <p:cNvPr id="16" name="Rectangle 15">
            <a:extLst>
              <a:ext uri="{FF2B5EF4-FFF2-40B4-BE49-F238E27FC236}">
                <a16:creationId xmlns:a16="http://schemas.microsoft.com/office/drawing/2014/main" id="{9A92AD33-42BD-0BE9-2F52-7567BDAAB21D}"/>
              </a:ext>
            </a:extLst>
          </p:cNvPr>
          <p:cNvSpPr/>
          <p:nvPr userDrawn="1"/>
        </p:nvSpPr>
        <p:spPr>
          <a:xfrm>
            <a:off x="-108131" y="-47065"/>
            <a:ext cx="12345721" cy="6952129"/>
          </a:xfrm>
          <a:prstGeom prst="rect">
            <a:avLst/>
          </a:prstGeom>
          <a:solidFill>
            <a:srgbClr val="00418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Date Placeholder 6">
            <a:extLst>
              <a:ext uri="{FF2B5EF4-FFF2-40B4-BE49-F238E27FC236}">
                <a16:creationId xmlns:a16="http://schemas.microsoft.com/office/drawing/2014/main" id="{43E25A61-1886-7B8A-DA67-3352D7203BBB}"/>
              </a:ext>
            </a:extLst>
          </p:cNvPr>
          <p:cNvSpPr>
            <a:spLocks noGrp="1"/>
          </p:cNvSpPr>
          <p:nvPr>
            <p:ph type="dt" sz="half" idx="10"/>
          </p:nvPr>
        </p:nvSpPr>
        <p:spPr/>
        <p:txBody>
          <a:bodyPr/>
          <a:lstStyle/>
          <a:p>
            <a:pPr defTabSz="228600"/>
            <a:fld id="{75812DC9-9EA5-43F1-B770-312FCA5E8E24}" type="datetime1">
              <a:rPr lang="en-US" smtClean="0">
                <a:solidFill>
                  <a:srgbClr val="667989">
                    <a:tint val="75000"/>
                  </a:srgbClr>
                </a:solidFill>
              </a:rPr>
              <a:t>10/24/2025</a:t>
            </a:fld>
            <a:endParaRPr lang="en-US" dirty="0">
              <a:solidFill>
                <a:srgbClr val="667989">
                  <a:tint val="75000"/>
                </a:srgbClr>
              </a:solidFill>
            </a:endParaRPr>
          </a:p>
        </p:txBody>
      </p:sp>
      <p:sp>
        <p:nvSpPr>
          <p:cNvPr id="8" name="Footer Placeholder 7">
            <a:extLst>
              <a:ext uri="{FF2B5EF4-FFF2-40B4-BE49-F238E27FC236}">
                <a16:creationId xmlns:a16="http://schemas.microsoft.com/office/drawing/2014/main" id="{46DED968-2915-6D21-1E89-DF663D36DE3E}"/>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9" name="Slide Number Placeholder 8">
            <a:extLst>
              <a:ext uri="{FF2B5EF4-FFF2-40B4-BE49-F238E27FC236}">
                <a16:creationId xmlns:a16="http://schemas.microsoft.com/office/drawing/2014/main" id="{C2ACB39E-E077-C2A9-A8A7-F40B9FB5E3DE}"/>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11" name="Date Placeholder 3">
            <a:extLst>
              <a:ext uri="{FF2B5EF4-FFF2-40B4-BE49-F238E27FC236}">
                <a16:creationId xmlns:a16="http://schemas.microsoft.com/office/drawing/2014/main" id="{B2F48EFA-CC33-02BA-C000-CF5E3B9CD8F5}"/>
              </a:ext>
            </a:extLst>
          </p:cNvPr>
          <p:cNvSpPr txBox="1">
            <a:spLocks/>
          </p:cNvSpPr>
          <p:nvPr userDrawn="1"/>
        </p:nvSpPr>
        <p:spPr>
          <a:xfrm>
            <a:off x="838526" y="6356350"/>
            <a:ext cx="2742712" cy="365125"/>
          </a:xfrm>
          <a:prstGeom prst="rect">
            <a:avLst/>
          </a:prstGeom>
        </p:spPr>
        <p:txBody>
          <a:bodyPr vert="horz" lIns="45720" tIns="22860" rIns="45720" bIns="2286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fld id="{8D8E8EE6-837A-794A-8FF2-1DED840A7F96}" type="datetimeFigureOut">
              <a:rPr kumimoji="0" lang="en-US" sz="600" b="0" i="0" u="none" strike="noStrike" kern="1200" cap="none" spc="0" normalizeH="0" baseline="0" noProof="0" smtClean="0">
                <a:ln>
                  <a:noFill/>
                </a:ln>
                <a:solidFill>
                  <a:srgbClr val="667989">
                    <a:tint val="75000"/>
                  </a:srgbClr>
                </a:solidFill>
                <a:effectLst/>
                <a:uLnTx/>
                <a:uFillTx/>
                <a:latin typeface="Arial" panose="020B0604020202020204"/>
                <a:ea typeface="+mn-ea"/>
                <a:cs typeface="+mn-cs"/>
              </a:rPr>
              <a:pPr marL="0" marR="0" lvl="0" indent="0" algn="l" defTabSz="228600" rtl="0" eaLnBrk="1" fontAlgn="auto" latinLnBrk="0" hangingPunct="1">
                <a:lnSpc>
                  <a:spcPct val="100000"/>
                </a:lnSpc>
                <a:spcBef>
                  <a:spcPts val="0"/>
                </a:spcBef>
                <a:spcAft>
                  <a:spcPts val="0"/>
                </a:spcAft>
                <a:buClrTx/>
                <a:buSzTx/>
                <a:buFontTx/>
                <a:buNone/>
                <a:tabLst/>
                <a:defRPr/>
              </a:pPr>
              <a:t>10/24/2025</a:t>
            </a:fld>
            <a:endParaRPr kumimoji="0" lang="en-US" sz="600" b="0" i="0" u="none" strike="noStrike" kern="1200" cap="none" spc="0" normalizeH="0" baseline="0" noProof="0" dirty="0">
              <a:ln>
                <a:noFill/>
              </a:ln>
              <a:solidFill>
                <a:srgbClr val="667989">
                  <a:tint val="75000"/>
                </a:srgbClr>
              </a:solidFill>
              <a:effectLst/>
              <a:uLnTx/>
              <a:uFillTx/>
              <a:latin typeface="Arial" panose="020B0604020202020204"/>
              <a:ea typeface="+mn-ea"/>
              <a:cs typeface="+mn-cs"/>
            </a:endParaRPr>
          </a:p>
        </p:txBody>
      </p:sp>
      <p:sp>
        <p:nvSpPr>
          <p:cNvPr id="12" name="Slide Number Placeholder 5">
            <a:extLst>
              <a:ext uri="{FF2B5EF4-FFF2-40B4-BE49-F238E27FC236}">
                <a16:creationId xmlns:a16="http://schemas.microsoft.com/office/drawing/2014/main" id="{1B4AAE23-731D-BCD6-E3CC-0341C9786BD4}"/>
              </a:ext>
            </a:extLst>
          </p:cNvPr>
          <p:cNvSpPr txBox="1">
            <a:spLocks/>
          </p:cNvSpPr>
          <p:nvPr userDrawn="1"/>
        </p:nvSpPr>
        <p:spPr>
          <a:xfrm>
            <a:off x="8610763" y="6356350"/>
            <a:ext cx="2742711" cy="365125"/>
          </a:xfrm>
          <a:prstGeom prst="rect">
            <a:avLst/>
          </a:prstGeom>
        </p:spPr>
        <p:txBody>
          <a:bodyPr vert="horz" lIns="45720" tIns="22860" rIns="45720" bIns="228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228600" rtl="0" eaLnBrk="1" fontAlgn="auto" latinLnBrk="0" hangingPunct="1">
              <a:lnSpc>
                <a:spcPct val="100000"/>
              </a:lnSpc>
              <a:spcBef>
                <a:spcPts val="0"/>
              </a:spcBef>
              <a:spcAft>
                <a:spcPts val="0"/>
              </a:spcAft>
              <a:buClrTx/>
              <a:buSzTx/>
              <a:buFontTx/>
              <a:buNone/>
              <a:tabLst/>
              <a:defRPr/>
            </a:pPr>
            <a:fld id="{DDA8F73C-D96C-D04C-A238-F57AC5794B0F}" type="slidenum">
              <a:rPr kumimoji="0" lang="en-US" sz="600" b="0" i="0" u="none" strike="noStrike" kern="1200" cap="none" spc="0" normalizeH="0" baseline="0" noProof="0" smtClean="0">
                <a:ln>
                  <a:noFill/>
                </a:ln>
                <a:solidFill>
                  <a:srgbClr val="667989">
                    <a:tint val="75000"/>
                  </a:srgbClr>
                </a:solidFill>
                <a:effectLst/>
                <a:uLnTx/>
                <a:uFillTx/>
                <a:latin typeface="Arial" panose="020B060402020202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667989">
                  <a:tint val="75000"/>
                </a:srgbClr>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36C4E03-08E0-CA8E-6EB3-D75C6B87814A}"/>
              </a:ext>
            </a:extLst>
          </p:cNvPr>
          <p:cNvSpPr/>
          <p:nvPr userDrawn="1"/>
        </p:nvSpPr>
        <p:spPr>
          <a:xfrm rot="16200000">
            <a:off x="14827993" y="5430242"/>
            <a:ext cx="1128771" cy="302390"/>
          </a:xfrm>
          <a:prstGeom prst="rect">
            <a:avLst/>
          </a:prstGeom>
        </p:spPr>
        <p:txBody>
          <a:bodyPr wrap="none">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365" b="0" i="0" u="none" strike="noStrike" kern="1200" cap="none" spc="0" normalizeH="0" baseline="0" noProof="0" dirty="0">
                <a:ln>
                  <a:noFill/>
                </a:ln>
                <a:solidFill>
                  <a:srgbClr val="49CFB1">
                    <a:lumMod val="60000"/>
                    <a:lumOff val="40000"/>
                  </a:srgbClr>
                </a:solidFill>
                <a:effectLst/>
                <a:uLnTx/>
                <a:uFillTx/>
                <a:latin typeface="Arial" panose="020B0604020202020204"/>
                <a:ea typeface="+mn-ea"/>
                <a:cs typeface="+mn-cs"/>
              </a:rPr>
              <a:t>www.nlc.org</a:t>
            </a:r>
            <a:endParaRPr kumimoji="0" lang="en-US" sz="1365" b="0" i="0" u="none" strike="noStrike" kern="1200" cap="none" spc="0" normalizeH="0" baseline="0" noProof="0" dirty="0">
              <a:ln>
                <a:noFill/>
              </a:ln>
              <a:solidFill>
                <a:srgbClr val="667989"/>
              </a:solidFill>
              <a:effectLst/>
              <a:uLnTx/>
              <a:uFillTx/>
              <a:latin typeface="Arial" panose="020B0604020202020204"/>
              <a:ea typeface="+mn-ea"/>
              <a:cs typeface="+mn-cs"/>
            </a:endParaRPr>
          </a:p>
        </p:txBody>
      </p:sp>
      <p:sp>
        <p:nvSpPr>
          <p:cNvPr id="20" name="Title 1">
            <a:extLst>
              <a:ext uri="{FF2B5EF4-FFF2-40B4-BE49-F238E27FC236}">
                <a16:creationId xmlns:a16="http://schemas.microsoft.com/office/drawing/2014/main" id="{477A9F57-D302-B743-2F70-AA826975DE92}"/>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accent4"/>
                </a:solidFill>
              </a:defRPr>
            </a:lvl1pPr>
          </a:lstStyle>
          <a:p>
            <a:r>
              <a:rPr lang="en-US" dirty="0"/>
              <a:t>Click to edit Master </a:t>
            </a:r>
            <a:br>
              <a:rPr lang="en-US" dirty="0"/>
            </a:br>
            <a:r>
              <a:rPr lang="en-US" dirty="0"/>
              <a:t>sub section title style</a:t>
            </a:r>
          </a:p>
        </p:txBody>
      </p:sp>
      <p:pic>
        <p:nvPicPr>
          <p:cNvPr id="3" name="Picture 2" descr="A black and white logo&#10;&#10;AI-generated content may be incorrect.">
            <a:extLst>
              <a:ext uri="{FF2B5EF4-FFF2-40B4-BE49-F238E27FC236}">
                <a16:creationId xmlns:a16="http://schemas.microsoft.com/office/drawing/2014/main" id="{576F096D-EBD5-71DF-5D29-B484148C21A2}"/>
              </a:ext>
            </a:extLst>
          </p:cNvPr>
          <p:cNvPicPr>
            <a:picLocks noChangeAspect="1"/>
          </p:cNvPicPr>
          <p:nvPr userDrawn="1"/>
        </p:nvPicPr>
        <p:blipFill>
          <a:blip r:embed="rId5">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Tree>
    <p:extLst>
      <p:ext uri="{BB962C8B-B14F-4D97-AF65-F5344CB8AC3E}">
        <p14:creationId xmlns:p14="http://schemas.microsoft.com/office/powerpoint/2010/main" val="1930045808"/>
      </p:ext>
    </p:extLst>
  </p:cSld>
  <p:clrMapOvr>
    <a:masterClrMapping/>
  </p:clrMapOvr>
  <p:extLst>
    <p:ext uri="{DCECCB84-F9BA-43D5-87BE-67443E8EF086}">
      <p15:sldGuideLst xmlns:p15="http://schemas.microsoft.com/office/powerpoint/2012/main">
        <p15:guide id="1" pos="7488">
          <p15:clr>
            <a:srgbClr val="FBAE40"/>
          </p15:clr>
        </p15:guide>
        <p15:guide id="2" orient="horz" pos="43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D11BE7-46A0-1163-43EC-5D4E05EA6805}"/>
              </a:ext>
            </a:extLst>
          </p:cNvPr>
          <p:cNvSpPr>
            <a:spLocks noGrp="1"/>
          </p:cNvSpPr>
          <p:nvPr>
            <p:ph type="dt" sz="half" idx="10"/>
          </p:nvPr>
        </p:nvSpPr>
        <p:spPr/>
        <p:txBody>
          <a:bodyPr/>
          <a:lstStyle/>
          <a:p>
            <a:pPr defTabSz="228600"/>
            <a:fld id="{D65514C9-A98D-4C61-B055-3AD17F7931F8}" type="datetime1">
              <a:rPr lang="en-US" smtClean="0">
                <a:solidFill>
                  <a:srgbClr val="667989">
                    <a:tint val="75000"/>
                  </a:srgbClr>
                </a:solidFill>
              </a:rPr>
              <a:t>10/24/2025</a:t>
            </a:fld>
            <a:endParaRPr lang="en-US" dirty="0">
              <a:solidFill>
                <a:srgbClr val="667989">
                  <a:tint val="75000"/>
                </a:srgbClr>
              </a:solidFill>
            </a:endParaRPr>
          </a:p>
        </p:txBody>
      </p:sp>
      <p:sp>
        <p:nvSpPr>
          <p:cNvPr id="4" name="Footer Placeholder 3">
            <a:extLst>
              <a:ext uri="{FF2B5EF4-FFF2-40B4-BE49-F238E27FC236}">
                <a16:creationId xmlns:a16="http://schemas.microsoft.com/office/drawing/2014/main" id="{88BFA46B-74FB-E7D7-54C4-E0FC9F31EE1F}"/>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5" name="Slide Number Placeholder 4">
            <a:extLst>
              <a:ext uri="{FF2B5EF4-FFF2-40B4-BE49-F238E27FC236}">
                <a16:creationId xmlns:a16="http://schemas.microsoft.com/office/drawing/2014/main" id="{46F1A7A8-5045-3528-49DE-79F818FB6CE2}"/>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pic>
        <p:nvPicPr>
          <p:cNvPr id="11" name="Picture 10" descr="A city with a mountain in the background&#10;&#10;Description automatically generated with medium confidence">
            <a:extLst>
              <a:ext uri="{FF2B5EF4-FFF2-40B4-BE49-F238E27FC236}">
                <a16:creationId xmlns:a16="http://schemas.microsoft.com/office/drawing/2014/main" id="{B2DFD964-667E-3EF6-A9B9-D7467662C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7" r="-197" b="13375"/>
          <a:stretch/>
        </p:blipFill>
        <p:spPr>
          <a:xfrm>
            <a:off x="0" y="-4390"/>
            <a:ext cx="12240129" cy="6892023"/>
          </a:xfrm>
          <a:prstGeom prst="rect">
            <a:avLst/>
          </a:prstGeom>
        </p:spPr>
      </p:pic>
      <p:sp>
        <p:nvSpPr>
          <p:cNvPr id="9" name="Rectangle 8">
            <a:extLst>
              <a:ext uri="{FF2B5EF4-FFF2-40B4-BE49-F238E27FC236}">
                <a16:creationId xmlns:a16="http://schemas.microsoft.com/office/drawing/2014/main" id="{CF253DC9-1680-3007-F3FA-60F6D2C72678}"/>
              </a:ext>
            </a:extLst>
          </p:cNvPr>
          <p:cNvSpPr/>
          <p:nvPr userDrawn="1"/>
        </p:nvSpPr>
        <p:spPr>
          <a:xfrm>
            <a:off x="-48129" y="-17012"/>
            <a:ext cx="12288258" cy="6904645"/>
          </a:xfrm>
          <a:prstGeom prst="rect">
            <a:avLst/>
          </a:prstGeom>
          <a:gradFill flip="none" rotWithShape="1">
            <a:gsLst>
              <a:gs pos="0">
                <a:schemeClr val="tx2">
                  <a:lumMod val="75000"/>
                </a:schemeClr>
              </a:gs>
              <a:gs pos="100000">
                <a:schemeClr val="accent1">
                  <a:lumMod val="75000"/>
                  <a:alpha val="8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D3FAC870-0C8D-014E-0EE3-42AD7682B9CE}"/>
              </a:ext>
            </a:extLst>
          </p:cNvPr>
          <p:cNvSpPr txBox="1">
            <a:spLocks/>
          </p:cNvSpPr>
          <p:nvPr userDrawn="1"/>
        </p:nvSpPr>
        <p:spPr>
          <a:xfrm>
            <a:off x="1655460" y="-2511220"/>
            <a:ext cx="9227674" cy="2249084"/>
          </a:xfrm>
          <a:prstGeom prst="rect">
            <a:avLst/>
          </a:prstGeom>
        </p:spPr>
        <p:txBody>
          <a:bodyPr vert="horz" lIns="45720" tIns="22860" rIns="45720" bIns="2286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0" b="1" i="0" u="none" strike="noStrike" kern="1200" cap="none" spc="0" normalizeH="0" baseline="0" noProof="0" dirty="0">
                <a:ln>
                  <a:noFill/>
                </a:ln>
                <a:solidFill>
                  <a:srgbClr val="FFFFFF">
                    <a:alpha val="6067"/>
                  </a:srgbClr>
                </a:solidFill>
                <a:effectLst/>
                <a:uLnTx/>
                <a:uFillTx/>
                <a:latin typeface="Arial" panose="020B0604020202020204"/>
                <a:ea typeface="+mj-ea"/>
                <a:cs typeface="+mj-cs"/>
              </a:rPr>
              <a:t>WORD </a:t>
            </a:r>
          </a:p>
        </p:txBody>
      </p:sp>
      <p:sp>
        <p:nvSpPr>
          <p:cNvPr id="14" name="Title 1">
            <a:extLst>
              <a:ext uri="{FF2B5EF4-FFF2-40B4-BE49-F238E27FC236}">
                <a16:creationId xmlns:a16="http://schemas.microsoft.com/office/drawing/2014/main" id="{C1259FE6-4025-F1CE-0F4C-C678B50A2C82}"/>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accent1">
                    <a:lumMod val="20000"/>
                    <a:lumOff val="80000"/>
                  </a:schemeClr>
                </a:solidFill>
              </a:defRPr>
            </a:lvl1pPr>
          </a:lstStyle>
          <a:p>
            <a:r>
              <a:rPr lang="en-US" dirty="0"/>
              <a:t>Click to edit Master </a:t>
            </a:r>
            <a:br>
              <a:rPr lang="en-US" dirty="0"/>
            </a:br>
            <a:r>
              <a:rPr lang="en-US" dirty="0"/>
              <a:t>sub section title style</a:t>
            </a:r>
          </a:p>
        </p:txBody>
      </p:sp>
      <p:pic>
        <p:nvPicPr>
          <p:cNvPr id="6" name="Picture 5" descr="A black and white logo&#10;&#10;AI-generated content may be incorrect.">
            <a:extLst>
              <a:ext uri="{FF2B5EF4-FFF2-40B4-BE49-F238E27FC236}">
                <a16:creationId xmlns:a16="http://schemas.microsoft.com/office/drawing/2014/main" id="{19AA7F0A-B341-2154-9507-BEFD62AD8391}"/>
              </a:ext>
            </a:extLst>
          </p:cNvPr>
          <p:cNvPicPr>
            <a:picLocks noChangeAspect="1"/>
          </p:cNvPicPr>
          <p:nvPr userDrawn="1"/>
        </p:nvPicPr>
        <p:blipFill>
          <a:blip r:embed="rId3">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Tree>
    <p:extLst>
      <p:ext uri="{BB962C8B-B14F-4D97-AF65-F5344CB8AC3E}">
        <p14:creationId xmlns:p14="http://schemas.microsoft.com/office/powerpoint/2010/main" val="2270588747"/>
      </p:ext>
    </p:extLst>
  </p:cSld>
  <p:clrMapOvr>
    <a:masterClrMapping/>
  </p:clrMapOvr>
  <p:extLst>
    <p:ext uri="{DCECCB84-F9BA-43D5-87BE-67443E8EF086}">
      <p15:sldGuideLst xmlns:p15="http://schemas.microsoft.com/office/powerpoint/2012/main">
        <p15:guide id="1" pos="7488">
          <p15:clr>
            <a:srgbClr val="FBAE40"/>
          </p15:clr>
        </p15:guide>
        <p15:guide id="2" orient="horz" pos="43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18403" y="-8965"/>
            <a:ext cx="12238015" cy="6920753"/>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pPr defTabSz="228600"/>
            <a:fld id="{2005F891-E545-4E86-BFBA-256102AF5736}" type="datetime1">
              <a:rPr lang="en-US" smtClean="0">
                <a:solidFill>
                  <a:srgbClr val="667989">
                    <a:tint val="75000"/>
                  </a:srgbClr>
                </a:solidFill>
              </a:rPr>
              <a:t>10/24/2025</a:t>
            </a:fld>
            <a:endParaRPr lang="en-US" dirty="0">
              <a:solidFill>
                <a:srgbClr val="667989">
                  <a:tint val="75000"/>
                </a:srgbClr>
              </a:solidFill>
            </a:endParaRPr>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Rectangle 4">
            <a:extLst>
              <a:ext uri="{FF2B5EF4-FFF2-40B4-BE49-F238E27FC236}">
                <a16:creationId xmlns:a16="http://schemas.microsoft.com/office/drawing/2014/main" id="{6EE371E2-E079-89B4-031A-4E80F814DE16}"/>
              </a:ext>
            </a:extLst>
          </p:cNvPr>
          <p:cNvSpPr/>
          <p:nvPr userDrawn="1"/>
        </p:nvSpPr>
        <p:spPr>
          <a:xfrm>
            <a:off x="-46015" y="-31377"/>
            <a:ext cx="12265626" cy="6943165"/>
          </a:xfrm>
          <a:prstGeom prst="rect">
            <a:avLst/>
          </a:prstGeom>
          <a:gradFill flip="none" rotWithShape="1">
            <a:gsLst>
              <a:gs pos="38976">
                <a:srgbClr val="63879F">
                  <a:alpha val="84000"/>
                </a:srgbClr>
              </a:gs>
              <a:gs pos="58000">
                <a:srgbClr val="447492">
                  <a:alpha val="86021"/>
                </a:srgbClr>
              </a:gs>
              <a:gs pos="0">
                <a:schemeClr val="accent6">
                  <a:alpha val="76000"/>
                </a:schemeClr>
              </a:gs>
              <a:gs pos="100000">
                <a:srgbClr val="0066A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838200" y="2862263"/>
            <a:ext cx="10515600" cy="1133476"/>
          </a:xfrm>
          <a:prstGeom prst="rect">
            <a:avLst/>
          </a:prstGeom>
        </p:spPr>
        <p:txBody>
          <a:bodyPr anchor="ctr">
            <a:noAutofit/>
          </a:bodyPr>
          <a:lstStyle>
            <a:lvl1pPr algn="ctr">
              <a:defRPr sz="4000">
                <a:solidFill>
                  <a:schemeClr val="tx2">
                    <a:lumMod val="50000"/>
                  </a:schemeClr>
                </a:solidFill>
              </a:defRPr>
            </a:lvl1pPr>
          </a:lstStyle>
          <a:p>
            <a:r>
              <a:rPr lang="en-US" dirty="0"/>
              <a:t>Click to edit Master </a:t>
            </a:r>
            <a:br>
              <a:rPr lang="en-US" dirty="0"/>
            </a:br>
            <a:r>
              <a:rPr lang="en-US" dirty="0"/>
              <a:t>sub section title style</a:t>
            </a:r>
          </a:p>
        </p:txBody>
      </p:sp>
      <p:pic>
        <p:nvPicPr>
          <p:cNvPr id="8" name="Picture 7" descr="A black and white logo&#10;&#10;AI-generated content may be incorrect.">
            <a:extLst>
              <a:ext uri="{FF2B5EF4-FFF2-40B4-BE49-F238E27FC236}">
                <a16:creationId xmlns:a16="http://schemas.microsoft.com/office/drawing/2014/main" id="{1A8F5150-F96A-7355-27B7-98426BDFC75C}"/>
              </a:ext>
            </a:extLst>
          </p:cNvPr>
          <p:cNvPicPr>
            <a:picLocks noChangeAspect="1"/>
          </p:cNvPicPr>
          <p:nvPr userDrawn="1"/>
        </p:nvPicPr>
        <p:blipFill>
          <a:blip r:embed="rId4">
            <a:extLst>
              <a:ext uri="{28A0092B-C50C-407E-A947-70E740481C1C}">
                <a14:useLocalDpi xmlns:a14="http://schemas.microsoft.com/office/drawing/2010/main" val="0"/>
              </a:ext>
            </a:extLst>
          </a:blip>
          <a:srcRect b="15423"/>
          <a:stretch/>
        </p:blipFill>
        <p:spPr>
          <a:xfrm>
            <a:off x="5167706" y="5360449"/>
            <a:ext cx="1838182" cy="1029870"/>
          </a:xfrm>
          <a:prstGeom prst="rect">
            <a:avLst/>
          </a:prstGeom>
        </p:spPr>
      </p:pic>
    </p:spTree>
    <p:extLst>
      <p:ext uri="{BB962C8B-B14F-4D97-AF65-F5344CB8AC3E}">
        <p14:creationId xmlns:p14="http://schemas.microsoft.com/office/powerpoint/2010/main" val="3561752126"/>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6" name="Picture 5" descr="A large white building with a flag on top&#10;&#10;Description automatically generated with low confidence">
            <a:extLst>
              <a:ext uri="{FF2B5EF4-FFF2-40B4-BE49-F238E27FC236}">
                <a16:creationId xmlns:a16="http://schemas.microsoft.com/office/drawing/2014/main" id="{017E025B-ED07-C1D4-DA08-23F057F0D5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9194" y="-8965"/>
            <a:ext cx="12228806" cy="6920753"/>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pPr defTabSz="228600"/>
            <a:fld id="{8B37C1A7-992F-4CB2-AAA3-0B6CF73843B4}" type="datetime1">
              <a:rPr lang="en-US" smtClean="0">
                <a:solidFill>
                  <a:srgbClr val="667989">
                    <a:tint val="75000"/>
                  </a:srgbClr>
                </a:solidFill>
              </a:rPr>
              <a:t>10/24/2025</a:t>
            </a:fld>
            <a:endParaRPr lang="en-US" dirty="0">
              <a:solidFill>
                <a:srgbClr val="667989">
                  <a:tint val="75000"/>
                </a:srgbClr>
              </a:solidFill>
            </a:endParaRPr>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pPr defTabSz="228600"/>
            <a:endParaRPr lang="en-US" dirty="0">
              <a:solidFill>
                <a:srgbClr val="667989">
                  <a:tint val="75000"/>
                </a:srgbClr>
              </a:solidFill>
            </a:endParaRPr>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
        <p:nvSpPr>
          <p:cNvPr id="5" name="Rectangle 4">
            <a:extLst>
              <a:ext uri="{FF2B5EF4-FFF2-40B4-BE49-F238E27FC236}">
                <a16:creationId xmlns:a16="http://schemas.microsoft.com/office/drawing/2014/main" id="{6EE371E2-E079-89B4-031A-4E80F814DE16}"/>
              </a:ext>
            </a:extLst>
          </p:cNvPr>
          <p:cNvSpPr/>
          <p:nvPr userDrawn="1"/>
        </p:nvSpPr>
        <p:spPr>
          <a:xfrm>
            <a:off x="-9194" y="-8964"/>
            <a:ext cx="12265626" cy="6943165"/>
          </a:xfrm>
          <a:prstGeom prst="rect">
            <a:avLst/>
          </a:prstGeom>
          <a:gradFill flip="none" rotWithShape="1">
            <a:gsLst>
              <a:gs pos="0">
                <a:srgbClr val="0070C0">
                  <a:shade val="30000"/>
                  <a:satMod val="115000"/>
                  <a:alpha val="77288"/>
                </a:srgbClr>
              </a:gs>
              <a:gs pos="50000">
                <a:srgbClr val="0070C0">
                  <a:shade val="67500"/>
                  <a:satMod val="115000"/>
                </a:srgbClr>
              </a:gs>
              <a:gs pos="100000">
                <a:srgbClr val="00418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838200" y="2862263"/>
            <a:ext cx="10515600" cy="1133476"/>
          </a:xfrm>
          <a:prstGeom prst="rect">
            <a:avLst/>
          </a:prstGeom>
        </p:spPr>
        <p:txBody>
          <a:bodyPr anchor="ctr">
            <a:normAutofit/>
          </a:bodyPr>
          <a:lstStyle>
            <a:lvl1pPr algn="ctr">
              <a:defRPr sz="3600">
                <a:solidFill>
                  <a:schemeClr val="tx2">
                    <a:lumMod val="20000"/>
                    <a:lumOff val="80000"/>
                  </a:schemeClr>
                </a:solidFill>
              </a:defRPr>
            </a:lvl1pPr>
          </a:lstStyle>
          <a:p>
            <a:r>
              <a:rPr lang="en-US" dirty="0"/>
              <a:t>Insert quote here</a:t>
            </a:r>
          </a:p>
        </p:txBody>
      </p:sp>
      <p:pic>
        <p:nvPicPr>
          <p:cNvPr id="10" name="Picture 9" descr="Icon&#10;&#10;Description automatically generated">
            <a:extLst>
              <a:ext uri="{FF2B5EF4-FFF2-40B4-BE49-F238E27FC236}">
                <a16:creationId xmlns:a16="http://schemas.microsoft.com/office/drawing/2014/main" id="{A7630A2B-7C99-9CD2-9E5E-1D7EC1ACA76E}"/>
              </a:ext>
            </a:extLst>
          </p:cNvPr>
          <p:cNvPicPr>
            <a:picLocks noChangeAspect="1"/>
          </p:cNvPicPr>
          <p:nvPr userDrawn="1"/>
        </p:nvPicPr>
        <p:blipFill rotWithShape="1">
          <a:blip r:embed="rId3">
            <a:alphaModFix amt="16000"/>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95000" contrast="-100000"/>
                    </a14:imgEffect>
                  </a14:imgLayer>
                </a14:imgProps>
              </a:ext>
            </a:extLst>
          </a:blip>
          <a:srcRect r="41206" b="2296"/>
          <a:stretch/>
        </p:blipFill>
        <p:spPr>
          <a:xfrm>
            <a:off x="5259809" y="5773527"/>
            <a:ext cx="1672382" cy="785019"/>
          </a:xfrm>
          <a:prstGeom prst="rect">
            <a:avLst/>
          </a:prstGeom>
        </p:spPr>
      </p:pic>
      <p:pic>
        <p:nvPicPr>
          <p:cNvPr id="8" name="Picture 7" descr="Logo&#10;&#10;Description automatically generated">
            <a:extLst>
              <a:ext uri="{FF2B5EF4-FFF2-40B4-BE49-F238E27FC236}">
                <a16:creationId xmlns:a16="http://schemas.microsoft.com/office/drawing/2014/main" id="{2A0AE829-EB63-9E0D-9F1D-CC9277D6C875}"/>
              </a:ext>
            </a:extLst>
          </p:cNvPr>
          <p:cNvPicPr>
            <a:picLocks noChangeAspect="1"/>
          </p:cNvPicPr>
          <p:nvPr userDrawn="1"/>
        </p:nvPicPr>
        <p:blipFill>
          <a:blip r:embed="rId5">
            <a:biLevel thresh="25000"/>
            <a:alphaModFix amt="31000"/>
            <a:extLst>
              <a:ext uri="{28A0092B-C50C-407E-A947-70E740481C1C}">
                <a14:useLocalDpi xmlns:a14="http://schemas.microsoft.com/office/drawing/2010/main" val="0"/>
              </a:ext>
            </a:extLst>
          </a:blip>
          <a:stretch>
            <a:fillRect/>
          </a:stretch>
        </p:blipFill>
        <p:spPr>
          <a:xfrm>
            <a:off x="5480943" y="970739"/>
            <a:ext cx="1230114" cy="911822"/>
          </a:xfrm>
          <a:prstGeom prst="rect">
            <a:avLst/>
          </a:prstGeom>
          <a:noFill/>
        </p:spPr>
      </p:pic>
    </p:spTree>
    <p:extLst>
      <p:ext uri="{BB962C8B-B14F-4D97-AF65-F5344CB8AC3E}">
        <p14:creationId xmlns:p14="http://schemas.microsoft.com/office/powerpoint/2010/main" val="1620235683"/>
      </p:ext>
    </p:extLst>
  </p:cSld>
  <p:clrMapOvr>
    <a:masterClrMapping/>
  </p:clrMapOvr>
  <p:extLst>
    <p:ext uri="{DCECCB84-F9BA-43D5-87BE-67443E8EF086}">
      <p15:sldGuideLst xmlns:p15="http://schemas.microsoft.com/office/powerpoint/2012/main">
        <p15:guide id="1" orient="horz" pos="4320">
          <p15:clr>
            <a:srgbClr val="FBAE40"/>
          </p15:clr>
        </p15:guide>
        <p15:guide id="2" pos="7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image" Target="../media/image11.pn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4E8333-6441-AC0C-8E53-219085D19EBD}"/>
              </a:ext>
            </a:extLst>
          </p:cNvPr>
          <p:cNvSpPr>
            <a:spLocks noGrp="1"/>
          </p:cNvSpPr>
          <p:nvPr>
            <p:ph type="dt" sz="half" idx="2"/>
          </p:nvPr>
        </p:nvSpPr>
        <p:spPr>
          <a:xfrm>
            <a:off x="838526" y="6356350"/>
            <a:ext cx="2742712" cy="365125"/>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228600"/>
            <a:fld id="{E1FB35B0-E7A2-47DD-93D0-6691A0FCFB9E}" type="datetime1">
              <a:rPr lang="en-US" smtClean="0">
                <a:solidFill>
                  <a:srgbClr val="667989">
                    <a:tint val="75000"/>
                  </a:srgbClr>
                </a:solidFill>
              </a:rPr>
              <a:t>10/24/2025</a:t>
            </a:fld>
            <a:endParaRPr lang="en-US" dirty="0">
              <a:solidFill>
                <a:srgbClr val="667989">
                  <a:tint val="75000"/>
                </a:srgbClr>
              </a:solidFill>
            </a:endParaRPr>
          </a:p>
        </p:txBody>
      </p:sp>
      <p:sp>
        <p:nvSpPr>
          <p:cNvPr id="5" name="Footer Placeholder 4">
            <a:extLst>
              <a:ext uri="{FF2B5EF4-FFF2-40B4-BE49-F238E27FC236}">
                <a16:creationId xmlns:a16="http://schemas.microsoft.com/office/drawing/2014/main" id="{9BBF9318-7755-062F-2650-B5FF6919E636}"/>
              </a:ext>
            </a:extLst>
          </p:cNvPr>
          <p:cNvSpPr>
            <a:spLocks noGrp="1"/>
          </p:cNvSpPr>
          <p:nvPr>
            <p:ph type="ftr" sz="quarter" idx="3"/>
          </p:nvPr>
        </p:nvSpPr>
        <p:spPr>
          <a:xfrm>
            <a:off x="4038764" y="6356350"/>
            <a:ext cx="4114474" cy="365125"/>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228600"/>
            <a:endParaRPr lang="en-US" dirty="0">
              <a:solidFill>
                <a:srgbClr val="667989">
                  <a:tint val="75000"/>
                </a:srgbClr>
              </a:solidFill>
            </a:endParaRPr>
          </a:p>
        </p:txBody>
      </p:sp>
      <p:sp>
        <p:nvSpPr>
          <p:cNvPr id="6" name="Slide Number Placeholder 5">
            <a:extLst>
              <a:ext uri="{FF2B5EF4-FFF2-40B4-BE49-F238E27FC236}">
                <a16:creationId xmlns:a16="http://schemas.microsoft.com/office/drawing/2014/main" id="{A1E76AF2-3676-50B0-A526-6316728C4B0A}"/>
              </a:ext>
            </a:extLst>
          </p:cNvPr>
          <p:cNvSpPr>
            <a:spLocks noGrp="1"/>
          </p:cNvSpPr>
          <p:nvPr>
            <p:ph type="sldNum" sz="quarter" idx="4"/>
          </p:nvPr>
        </p:nvSpPr>
        <p:spPr>
          <a:xfrm>
            <a:off x="8610763" y="6356350"/>
            <a:ext cx="2742711" cy="365125"/>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228600"/>
            <a:fld id="{DDA8F73C-D96C-D04C-A238-F57AC5794B0F}" type="slidenum">
              <a:rPr lang="en-US" smtClean="0">
                <a:solidFill>
                  <a:srgbClr val="667989">
                    <a:tint val="75000"/>
                  </a:srgbClr>
                </a:solidFill>
              </a:rPr>
              <a:pPr defTabSz="228600"/>
              <a:t>‹#›</a:t>
            </a:fld>
            <a:endParaRPr lang="en-US" dirty="0">
              <a:solidFill>
                <a:srgbClr val="667989">
                  <a:tint val="75000"/>
                </a:srgbClr>
              </a:solidFill>
            </a:endParaRPr>
          </a:p>
        </p:txBody>
      </p:sp>
    </p:spTree>
    <p:extLst>
      <p:ext uri="{BB962C8B-B14F-4D97-AF65-F5344CB8AC3E}">
        <p14:creationId xmlns:p14="http://schemas.microsoft.com/office/powerpoint/2010/main" val="156679156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47" r:id="rId13"/>
  </p:sldLayoutIdLst>
  <p:hf sldNum="0" hdr="0" ftr="0" dt="0"/>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70">
                <a:solidFill>
                  <a:schemeClr val="tx1">
                    <a:tint val="75000"/>
                  </a:schemeClr>
                </a:solidFill>
              </a:defRPr>
            </a:lvl1pPr>
          </a:lstStyle>
          <a:p>
            <a:pPr defTabSz="228600"/>
            <a:fld id="{0A77A0DB-D144-421F-A098-234865694BB6}" type="datetime1">
              <a:rPr lang="en-US" smtClean="0">
                <a:solidFill>
                  <a:srgbClr val="667989">
                    <a:tint val="75000"/>
                  </a:srgbClr>
                </a:solidFill>
              </a:rPr>
              <a:t>10/24/2025</a:t>
            </a:fld>
            <a:endParaRPr lang="en-US" dirty="0">
              <a:solidFill>
                <a:srgbClr val="66798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pPr defTabSz="228600"/>
            <a:endParaRPr lang="en-US" dirty="0">
              <a:solidFill>
                <a:srgbClr val="66798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70">
                <a:solidFill>
                  <a:schemeClr val="tx1">
                    <a:tint val="75000"/>
                  </a:schemeClr>
                </a:solidFill>
              </a:defRPr>
            </a:lvl1pPr>
          </a:lstStyle>
          <a:p>
            <a:pPr defTabSz="228600"/>
            <a:fld id="{48F63A3B-78C7-47BE-AE5E-E10140E04643}" type="slidenum">
              <a:rPr lang="en-US" smtClean="0">
                <a:solidFill>
                  <a:srgbClr val="667989">
                    <a:tint val="75000"/>
                  </a:srgbClr>
                </a:solidFill>
              </a:rPr>
              <a:pPr defTabSz="228600"/>
              <a:t>‹#›</a:t>
            </a:fld>
            <a:endParaRPr lang="en-US" dirty="0">
              <a:solidFill>
                <a:srgbClr val="667989">
                  <a:tint val="75000"/>
                </a:srgbClr>
              </a:solidFill>
            </a:endParaRPr>
          </a:p>
        </p:txBody>
      </p:sp>
      <p:grpSp>
        <p:nvGrpSpPr>
          <p:cNvPr id="7" name="Group 6">
            <a:extLst>
              <a:ext uri="{FF2B5EF4-FFF2-40B4-BE49-F238E27FC236}">
                <a16:creationId xmlns:a16="http://schemas.microsoft.com/office/drawing/2014/main" id="{B3570E40-7FDB-A397-CCD1-750F7A5DF03A}"/>
              </a:ext>
            </a:extLst>
          </p:cNvPr>
          <p:cNvGrpSpPr/>
          <p:nvPr userDrawn="1"/>
        </p:nvGrpSpPr>
        <p:grpSpPr>
          <a:xfrm>
            <a:off x="27214" y="0"/>
            <a:ext cx="12164786" cy="6931025"/>
            <a:chOff x="1862963" y="-96953"/>
            <a:chExt cx="12164786" cy="6931025"/>
          </a:xfrm>
        </p:grpSpPr>
        <p:sp>
          <p:nvSpPr>
            <p:cNvPr id="8" name="Freeform: Shape 15">
              <a:extLst>
                <a:ext uri="{FF2B5EF4-FFF2-40B4-BE49-F238E27FC236}">
                  <a16:creationId xmlns:a16="http://schemas.microsoft.com/office/drawing/2014/main" id="{B12C9301-DBF2-092F-D23C-BB9984604521}"/>
                </a:ext>
              </a:extLst>
            </p:cNvPr>
            <p:cNvSpPr/>
            <p:nvPr userDrawn="1"/>
          </p:nvSpPr>
          <p:spPr>
            <a:xfrm rot="5400000">
              <a:off x="3221606" y="-1455596"/>
              <a:ext cx="6858000" cy="9575286"/>
            </a:xfrm>
            <a:custGeom>
              <a:avLst/>
              <a:gdLst>
                <a:gd name="connsiteX0" fmla="*/ 0 w 6858000"/>
                <a:gd name="connsiteY0" fmla="*/ 9575286 h 9575286"/>
                <a:gd name="connsiteX1" fmla="*/ 0 w 6858000"/>
                <a:gd name="connsiteY1" fmla="*/ 0 h 9575286"/>
                <a:gd name="connsiteX2" fmla="*/ 6858000 w 6858000"/>
                <a:gd name="connsiteY2" fmla="*/ 6895463 h 9575286"/>
                <a:gd name="connsiteX3" fmla="*/ 6858000 w 6858000"/>
                <a:gd name="connsiteY3" fmla="*/ 9575286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0" y="9575286"/>
                  </a:moveTo>
                  <a:lnTo>
                    <a:pt x="0" y="0"/>
                  </a:lnTo>
                  <a:lnTo>
                    <a:pt x="6858000" y="6895463"/>
                  </a:lnTo>
                  <a:lnTo>
                    <a:pt x="6858000" y="9575286"/>
                  </a:lnTo>
                  <a:close/>
                </a:path>
              </a:pathLst>
            </a:custGeom>
            <a:gradFill>
              <a:gsLst>
                <a:gs pos="100000">
                  <a:schemeClr val="bg1">
                    <a:alpha val="79684"/>
                  </a:schemeClr>
                </a:gs>
                <a:gs pos="0">
                  <a:schemeClr val="tx1">
                    <a:lumMod val="20000"/>
                    <a:lumOff val="80000"/>
                    <a:alpha val="53683"/>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reeform: Shape 16">
              <a:extLst>
                <a:ext uri="{FF2B5EF4-FFF2-40B4-BE49-F238E27FC236}">
                  <a16:creationId xmlns:a16="http://schemas.microsoft.com/office/drawing/2014/main" id="{46745116-C25C-81EF-7C1C-87E0C5FB26FD}"/>
                </a:ext>
              </a:extLst>
            </p:cNvPr>
            <p:cNvSpPr/>
            <p:nvPr userDrawn="1"/>
          </p:nvSpPr>
          <p:spPr>
            <a:xfrm rot="5400000" flipH="1" flipV="1">
              <a:off x="5811106" y="-1382571"/>
              <a:ext cx="6858000" cy="9575286"/>
            </a:xfrm>
            <a:custGeom>
              <a:avLst/>
              <a:gdLst>
                <a:gd name="connsiteX0" fmla="*/ 6858000 w 6858000"/>
                <a:gd name="connsiteY0" fmla="*/ 6895464 h 9575286"/>
                <a:gd name="connsiteX1" fmla="*/ 6858000 w 6858000"/>
                <a:gd name="connsiteY1" fmla="*/ 9575286 h 9575286"/>
                <a:gd name="connsiteX2" fmla="*/ 0 w 6858000"/>
                <a:gd name="connsiteY2" fmla="*/ 9575286 h 9575286"/>
                <a:gd name="connsiteX3" fmla="*/ 0 w 6858000"/>
                <a:gd name="connsiteY3" fmla="*/ 0 h 9575286"/>
              </a:gdLst>
              <a:ahLst/>
              <a:cxnLst>
                <a:cxn ang="0">
                  <a:pos x="connsiteX0" y="connsiteY0"/>
                </a:cxn>
                <a:cxn ang="0">
                  <a:pos x="connsiteX1" y="connsiteY1"/>
                </a:cxn>
                <a:cxn ang="0">
                  <a:pos x="connsiteX2" y="connsiteY2"/>
                </a:cxn>
                <a:cxn ang="0">
                  <a:pos x="connsiteX3" y="connsiteY3"/>
                </a:cxn>
              </a:cxnLst>
              <a:rect l="l" t="t" r="r" b="b"/>
              <a:pathLst>
                <a:path w="6858000" h="9575286">
                  <a:moveTo>
                    <a:pt x="6858000" y="6895464"/>
                  </a:moveTo>
                  <a:lnTo>
                    <a:pt x="6858000" y="9575286"/>
                  </a:lnTo>
                  <a:lnTo>
                    <a:pt x="0" y="9575286"/>
                  </a:lnTo>
                  <a:lnTo>
                    <a:pt x="0" y="0"/>
                  </a:lnTo>
                  <a:close/>
                </a:path>
              </a:pathLst>
            </a:custGeom>
            <a:gradFill>
              <a:gsLst>
                <a:gs pos="100000">
                  <a:schemeClr val="bg1"/>
                </a:gs>
                <a:gs pos="0">
                  <a:schemeClr val="tx1">
                    <a:lumMod val="20000"/>
                    <a:lumOff val="80000"/>
                    <a:alpha val="42957"/>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id-ID" sz="345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0" name="Picture 9" descr="A blue and white logo&#10;&#10;AI-generated content may be incorrect.">
            <a:extLst>
              <a:ext uri="{FF2B5EF4-FFF2-40B4-BE49-F238E27FC236}">
                <a16:creationId xmlns:a16="http://schemas.microsoft.com/office/drawing/2014/main" id="{80621C47-1D63-AC35-88C6-BF4CCFE3519F}"/>
              </a:ext>
            </a:extLst>
          </p:cNvPr>
          <p:cNvPicPr>
            <a:picLocks noChangeAspect="1"/>
          </p:cNvPicPr>
          <p:nvPr userDrawn="1"/>
        </p:nvPicPr>
        <p:blipFill>
          <a:blip r:embed="rId42">
            <a:extLst>
              <a:ext uri="{28A0092B-C50C-407E-A947-70E740481C1C}">
                <a14:useLocalDpi xmlns:a14="http://schemas.microsoft.com/office/drawing/2010/main" val="0"/>
              </a:ext>
            </a:extLst>
          </a:blip>
          <a:srcRect t="2479" b="17574"/>
          <a:stretch/>
        </p:blipFill>
        <p:spPr>
          <a:xfrm>
            <a:off x="5541285" y="6134766"/>
            <a:ext cx="1109431" cy="648586"/>
          </a:xfrm>
          <a:prstGeom prst="rect">
            <a:avLst/>
          </a:prstGeom>
        </p:spPr>
      </p:pic>
    </p:spTree>
    <p:extLst>
      <p:ext uri="{BB962C8B-B14F-4D97-AF65-F5344CB8AC3E}">
        <p14:creationId xmlns:p14="http://schemas.microsoft.com/office/powerpoint/2010/main" val="487830350"/>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 id="2147484245" r:id="rId39"/>
    <p:sldLayoutId id="2147484246" r:id="rId40"/>
  </p:sldLayoutIdLst>
  <p:hf sldNum="0" hdr="0" ftr="0" dt="0"/>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4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1.xml"/><Relationship Id="rId4" Type="http://schemas.openxmlformats.org/officeDocument/2006/relationships/image" Target="../media/image35.sv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hyperlink" Target="mailto:skessler@nlcmutual.com"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24127F-EF01-FC36-E2D1-8E1BA7DFD1CD}"/>
              </a:ext>
            </a:extLst>
          </p:cNvPr>
          <p:cNvSpPr/>
          <p:nvPr/>
        </p:nvSpPr>
        <p:spPr>
          <a:xfrm>
            <a:off x="1588" y="-1"/>
            <a:ext cx="12188825" cy="6858001"/>
          </a:xfrm>
          <a:prstGeom prst="rect">
            <a:avLst/>
          </a:prstGeom>
          <a:solidFill>
            <a:srgbClr val="024E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C3B109B3-35BF-CC49-8961-A8E00F6581D8}"/>
              </a:ext>
            </a:extLst>
          </p:cNvPr>
          <p:cNvSpPr txBox="1">
            <a:spLocks/>
          </p:cNvSpPr>
          <p:nvPr/>
        </p:nvSpPr>
        <p:spPr>
          <a:xfrm>
            <a:off x="424313" y="4287078"/>
            <a:ext cx="11325235" cy="1243466"/>
          </a:xfrm>
          <a:prstGeom prst="rect">
            <a:avLst/>
          </a:prstGeom>
        </p:spPr>
        <p:txBody>
          <a:bodyPr lIns="91440" tIns="45720" rIns="91440" bIns="45720" anchor="t"/>
          <a:lst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a:lstStyle>
          <a:p>
            <a:pPr marL="0" marR="0" lvl="0" indent="0" algn="l" defTabSz="1828343"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j-ea"/>
                <a:cs typeface="Calibri"/>
              </a:rPr>
              <a:t>What Do Actuaries Actually Do?: </a:t>
            </a:r>
            <a:br>
              <a:rPr kumimoji="0" lang="en-US" sz="4400" b="1" i="0" u="none" strike="noStrike" kern="1200" cap="none" spc="0" normalizeH="0" baseline="0" noProof="0" dirty="0">
                <a:ln>
                  <a:noFill/>
                </a:ln>
                <a:solidFill>
                  <a:prstClr val="white"/>
                </a:solidFill>
                <a:effectLst/>
                <a:uLnTx/>
                <a:uFillTx/>
                <a:latin typeface="Calibri"/>
                <a:ea typeface="+mj-ea"/>
                <a:cs typeface="Calibri"/>
              </a:rPr>
            </a:br>
            <a:r>
              <a:rPr kumimoji="0" lang="en-US" sz="4400" b="1" i="0" u="none" strike="noStrike" kern="1200" cap="none" spc="0" normalizeH="0" baseline="0" noProof="0" dirty="0">
                <a:ln>
                  <a:noFill/>
                </a:ln>
                <a:solidFill>
                  <a:prstClr val="white"/>
                </a:solidFill>
                <a:effectLst/>
                <a:uLnTx/>
                <a:uFillTx/>
                <a:latin typeface="Calibri"/>
                <a:ea typeface="+mj-ea"/>
                <a:cs typeface="Calibri"/>
              </a:rPr>
              <a:t>Simplifying Actuarial Concepts</a:t>
            </a:r>
          </a:p>
        </p:txBody>
      </p:sp>
      <p:sp>
        <p:nvSpPr>
          <p:cNvPr id="3" name="Right Triangle 2">
            <a:extLst>
              <a:ext uri="{FF2B5EF4-FFF2-40B4-BE49-F238E27FC236}">
                <a16:creationId xmlns:a16="http://schemas.microsoft.com/office/drawing/2014/main" id="{258DDC10-CF90-498F-E591-B68310CF3F16}"/>
              </a:ext>
            </a:extLst>
          </p:cNvPr>
          <p:cNvSpPr/>
          <p:nvPr/>
        </p:nvSpPr>
        <p:spPr>
          <a:xfrm flipV="1">
            <a:off x="1588" y="-1"/>
            <a:ext cx="8548255" cy="33112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3CE1731-DF73-F13D-7DE0-8E7DBBC8025D}"/>
              </a:ext>
            </a:extLst>
          </p:cNvPr>
          <p:cNvSpPr txBox="1"/>
          <p:nvPr/>
        </p:nvSpPr>
        <p:spPr>
          <a:xfrm>
            <a:off x="468348" y="5824940"/>
            <a:ext cx="861305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Tuesday, October 28</a:t>
            </a: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 1:45 </a:t>
            </a:r>
            <a:r>
              <a:rPr lang="en-US" dirty="0">
                <a:solidFill>
                  <a:prstClr val="white"/>
                </a:solidFill>
                <a:latin typeface="Calibri" panose="020F0502020204030204"/>
              </a:rPr>
              <a:t>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 </a:t>
            </a:r>
          </a:p>
        </p:txBody>
      </p:sp>
      <p:pic>
        <p:nvPicPr>
          <p:cNvPr id="6" name="Picture 5" descr="A blue and grey logo&#10;&#10;AI-generated content may be incorrect.">
            <a:extLst>
              <a:ext uri="{FF2B5EF4-FFF2-40B4-BE49-F238E27FC236}">
                <a16:creationId xmlns:a16="http://schemas.microsoft.com/office/drawing/2014/main" id="{0AE2CD76-800F-0E68-12F4-A88F01510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93" y="98323"/>
            <a:ext cx="3016469" cy="1809881"/>
          </a:xfrm>
          <a:prstGeom prst="rect">
            <a:avLst/>
          </a:prstGeom>
        </p:spPr>
      </p:pic>
    </p:spTree>
    <p:extLst>
      <p:ext uri="{BB962C8B-B14F-4D97-AF65-F5344CB8AC3E}">
        <p14:creationId xmlns:p14="http://schemas.microsoft.com/office/powerpoint/2010/main" val="191700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F8EF-72F5-3FE0-98E5-23E0A3751E0C}"/>
            </a:ext>
          </a:extLst>
        </p:cNvPr>
        <p:cNvGrpSpPr/>
        <p:nvPr/>
      </p:nvGrpSpPr>
      <p:grpSpPr>
        <a:xfrm>
          <a:off x="0" y="0"/>
          <a:ext cx="0" cy="0"/>
          <a:chOff x="0" y="0"/>
          <a:chExt cx="0" cy="0"/>
        </a:xfrm>
      </p:grpSpPr>
      <p:sp>
        <p:nvSpPr>
          <p:cNvPr id="12" name="Right Triangle 11">
            <a:extLst>
              <a:ext uri="{FF2B5EF4-FFF2-40B4-BE49-F238E27FC236}">
                <a16:creationId xmlns:a16="http://schemas.microsoft.com/office/drawing/2014/main" id="{9757FDE6-0642-1CFD-7F40-62957067F15F}"/>
              </a:ext>
            </a:extLst>
          </p:cNvPr>
          <p:cNvSpPr/>
          <p:nvPr/>
        </p:nvSpPr>
        <p:spPr>
          <a:xfrm flipH="1">
            <a:off x="6854221" y="-1"/>
            <a:ext cx="5337772" cy="6858001"/>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5A15703-B2C5-27E3-1B7C-B75F7B9A25A3}"/>
              </a:ext>
            </a:extLst>
          </p:cNvPr>
          <p:cNvSpPr/>
          <p:nvPr/>
        </p:nvSpPr>
        <p:spPr>
          <a:xfrm>
            <a:off x="3296820" y="4065692"/>
            <a:ext cx="4568128" cy="565565"/>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F74A9C4-6C5D-BC85-3B39-1E16FB0945B7}"/>
              </a:ext>
            </a:extLst>
          </p:cNvPr>
          <p:cNvSpPr/>
          <p:nvPr/>
        </p:nvSpPr>
        <p:spPr>
          <a:xfrm>
            <a:off x="3296820" y="4771902"/>
            <a:ext cx="4568128" cy="565565"/>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7D94BF-1054-A9DD-7B4C-B6182E22FC3E}"/>
              </a:ext>
            </a:extLst>
          </p:cNvPr>
          <p:cNvSpPr/>
          <p:nvPr/>
        </p:nvSpPr>
        <p:spPr>
          <a:xfrm>
            <a:off x="3296820" y="5540889"/>
            <a:ext cx="4568128" cy="565565"/>
          </a:xfrm>
          <a:prstGeom prst="rect">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D3D5A1C-614E-96B2-8E95-9107357C175F}"/>
              </a:ext>
            </a:extLst>
          </p:cNvPr>
          <p:cNvSpPr txBox="1">
            <a:spLocks/>
          </p:cNvSpPr>
          <p:nvPr/>
        </p:nvSpPr>
        <p:spPr>
          <a:xfrm>
            <a:off x="3299661" y="4052837"/>
            <a:ext cx="4819971" cy="57098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pPr>
            <a:r>
              <a:rPr lang="en-US" sz="3200" dirty="0">
                <a:solidFill>
                  <a:schemeClr val="tx2"/>
                </a:solidFill>
              </a:rPr>
              <a:t>Gather </a:t>
            </a:r>
            <a:r>
              <a:rPr lang="en-US" sz="3200" b="1" dirty="0">
                <a:solidFill>
                  <a:schemeClr val="tx2"/>
                </a:solidFill>
              </a:rPr>
              <a:t>DATA</a:t>
            </a:r>
          </a:p>
          <a:p>
            <a:pPr>
              <a:spcBef>
                <a:spcPts val="0"/>
              </a:spcBef>
              <a:spcAft>
                <a:spcPts val="0"/>
              </a:spcAft>
            </a:pPr>
            <a:endParaRPr lang="en-US" b="1" dirty="0">
              <a:solidFill>
                <a:schemeClr val="tx2"/>
              </a:solidFill>
            </a:endParaRPr>
          </a:p>
          <a:p>
            <a:pPr marL="457200" lvl="1" indent="0">
              <a:spcBef>
                <a:spcPts val="0"/>
              </a:spcBef>
              <a:spcAft>
                <a:spcPts val="0"/>
              </a:spcAft>
              <a:buFont typeface="Arial"/>
              <a:buNone/>
            </a:pPr>
            <a:endParaRPr lang="en-US" sz="1200" dirty="0"/>
          </a:p>
        </p:txBody>
      </p:sp>
      <p:sp>
        <p:nvSpPr>
          <p:cNvPr id="3" name="Rectangle 2">
            <a:extLst>
              <a:ext uri="{FF2B5EF4-FFF2-40B4-BE49-F238E27FC236}">
                <a16:creationId xmlns:a16="http://schemas.microsoft.com/office/drawing/2014/main" id="{DC83C45A-86DB-1C3D-A7A4-1921438B2B68}"/>
              </a:ext>
            </a:extLst>
          </p:cNvPr>
          <p:cNvSpPr/>
          <p:nvPr/>
        </p:nvSpPr>
        <p:spPr>
          <a:xfrm>
            <a:off x="2977468" y="4052837"/>
            <a:ext cx="5773567" cy="22013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BE6DC23F-DF5E-2C1D-E1B4-86B268C6FCF6}"/>
              </a:ext>
            </a:extLst>
          </p:cNvPr>
          <p:cNvSpPr txBox="1">
            <a:spLocks/>
          </p:cNvSpPr>
          <p:nvPr/>
        </p:nvSpPr>
        <p:spPr>
          <a:xfrm>
            <a:off x="1804396" y="1605299"/>
            <a:ext cx="8229600" cy="1295400"/>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521208" indent="-457200">
              <a:spcAft>
                <a:spcPts val="0"/>
              </a:spcAft>
              <a:buClr>
                <a:schemeClr val="tx2"/>
              </a:buClr>
              <a:buFont typeface="Courier New" panose="02070309020205020404" pitchFamily="49" charset="0"/>
              <a:buChar char="o"/>
              <a:defRPr/>
            </a:pPr>
            <a:r>
              <a:rPr lang="en-US" sz="2800" dirty="0"/>
              <a:t>We know things that already happened.</a:t>
            </a:r>
          </a:p>
          <a:p>
            <a:pPr marL="537210" lvl="1" indent="0">
              <a:spcAft>
                <a:spcPts val="0"/>
              </a:spcAft>
              <a:buClr>
                <a:schemeClr val="accent2"/>
              </a:buClr>
              <a:buNone/>
              <a:defRPr/>
            </a:pPr>
            <a:r>
              <a:rPr lang="en-US" dirty="0"/>
              <a:t>		Yesterday, last week, last year, 10 years ago</a:t>
            </a:r>
            <a:br>
              <a:rPr lang="en-US" dirty="0"/>
            </a:br>
            <a:endParaRPr lang="en-US" dirty="0"/>
          </a:p>
        </p:txBody>
      </p:sp>
      <p:sp>
        <p:nvSpPr>
          <p:cNvPr id="6" name="Content Placeholder 2">
            <a:extLst>
              <a:ext uri="{FF2B5EF4-FFF2-40B4-BE49-F238E27FC236}">
                <a16:creationId xmlns:a16="http://schemas.microsoft.com/office/drawing/2014/main" id="{B153EAD0-4A29-B8AB-60EA-E25C3593857A}"/>
              </a:ext>
            </a:extLst>
          </p:cNvPr>
          <p:cNvSpPr txBox="1">
            <a:spLocks/>
          </p:cNvSpPr>
          <p:nvPr/>
        </p:nvSpPr>
        <p:spPr bwMode="auto">
          <a:xfrm>
            <a:off x="1804396" y="2534456"/>
            <a:ext cx="8229600" cy="902156"/>
          </a:xfrm>
          <a:prstGeom prst="rect">
            <a:avLst/>
          </a:prstGeom>
        </p:spPr>
        <p:txBody>
          <a:bodyPr>
            <a:normAutofit/>
          </a:bodyPr>
          <a:lstStyle>
            <a:defPPr>
              <a:defRPr lang="en-US"/>
            </a:defPPr>
            <a:lvl1pPr marL="448056" indent="-384048">
              <a:spcBef>
                <a:spcPct val="20000"/>
              </a:spcBef>
              <a:spcAft>
                <a:spcPts val="0"/>
              </a:spcAft>
              <a:buClr>
                <a:schemeClr val="accent1"/>
              </a:buClr>
              <a:buSzPct val="115000"/>
              <a:buFont typeface="Wingdings 2"/>
              <a:buChar char=""/>
              <a:defRPr sz="2800" cap="none">
                <a:solidFill>
                  <a:schemeClr val="tx1">
                    <a:lumMod val="85000"/>
                    <a:lumOff val="15000"/>
                  </a:schemeClr>
                </a:solidFill>
                <a:effectLst/>
              </a:defRPr>
            </a:lvl1pPr>
            <a:lvl2pPr marL="822960" lvl="1" indent="-285750">
              <a:spcBef>
                <a:spcPct val="20000"/>
              </a:spcBef>
              <a:spcAft>
                <a:spcPts val="0"/>
              </a:spcAft>
              <a:buClr>
                <a:schemeClr val="accent1"/>
              </a:buClr>
              <a:buSzPct val="115000"/>
              <a:buFont typeface="Verdana"/>
              <a:buChar char="›"/>
              <a:defRPr sz="2400" cap="none">
                <a:solidFill>
                  <a:schemeClr val="tx1">
                    <a:lumMod val="85000"/>
                    <a:lumOff val="15000"/>
                  </a:schemeClr>
                </a:solidFill>
                <a:effectLst/>
              </a:defRPr>
            </a:lvl2pPr>
            <a:lvl3pPr marL="1200150" indent="-285750">
              <a:spcBef>
                <a:spcPct val="20000"/>
              </a:spcBef>
              <a:spcAft>
                <a:spcPts val="600"/>
              </a:spcAft>
              <a:buClr>
                <a:schemeClr val="accent1"/>
              </a:buClr>
              <a:buSzPct val="115000"/>
              <a:buFont typeface="Arial"/>
              <a:buChar char="•"/>
              <a:defRPr cap="none">
                <a:solidFill>
                  <a:schemeClr val="tx1">
                    <a:lumMod val="85000"/>
                    <a:lumOff val="15000"/>
                  </a:schemeClr>
                </a:solidFill>
                <a:effectLst/>
              </a:defRPr>
            </a:lvl3pPr>
            <a:lvl4pPr marL="1543050" indent="-171450">
              <a:spcBef>
                <a:spcPct val="20000"/>
              </a:spcBef>
              <a:spcAft>
                <a:spcPts val="600"/>
              </a:spcAft>
              <a:buClr>
                <a:schemeClr val="accent1"/>
              </a:buClr>
              <a:buSzPct val="115000"/>
              <a:buFont typeface="Arial"/>
              <a:buChar char="•"/>
              <a:defRPr sz="1600" cap="none">
                <a:solidFill>
                  <a:schemeClr val="tx1">
                    <a:lumMod val="85000"/>
                    <a:lumOff val="15000"/>
                  </a:schemeClr>
                </a:solidFill>
                <a:effectLst/>
              </a:defRPr>
            </a:lvl4pPr>
            <a:lvl5pPr marL="2000250" indent="-17145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5pPr>
            <a:lvl6pPr marL="25146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6pPr>
            <a:lvl7pPr marL="29718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7pPr>
            <a:lvl8pPr marL="34290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8pPr>
            <a:lvl9pPr marL="38862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9pPr>
          </a:lstStyle>
          <a:p>
            <a:pPr>
              <a:buClr>
                <a:schemeClr val="tx2"/>
              </a:buClr>
              <a:buFont typeface="Courier New" panose="02070309020205020404" pitchFamily="49" charset="0"/>
              <a:buChar char="o"/>
            </a:pPr>
            <a:r>
              <a:rPr lang="en-US" dirty="0"/>
              <a:t>We don’t know what will happen in the future.</a:t>
            </a:r>
          </a:p>
          <a:p>
            <a:pPr marL="537210" lvl="1" indent="0">
              <a:buClr>
                <a:schemeClr val="accent2"/>
              </a:buClr>
              <a:buNone/>
            </a:pPr>
            <a:r>
              <a:rPr lang="en-US" sz="2000" dirty="0"/>
              <a:t>		Tomorrow, next week, next year, in 10 years</a:t>
            </a:r>
          </a:p>
        </p:txBody>
      </p:sp>
      <p:sp>
        <p:nvSpPr>
          <p:cNvPr id="7" name="Content Placeholder 2">
            <a:extLst>
              <a:ext uri="{FF2B5EF4-FFF2-40B4-BE49-F238E27FC236}">
                <a16:creationId xmlns:a16="http://schemas.microsoft.com/office/drawing/2014/main" id="{51819B21-67E9-8D1C-A846-13030ADF887A}"/>
              </a:ext>
            </a:extLst>
          </p:cNvPr>
          <p:cNvSpPr txBox="1">
            <a:spLocks/>
          </p:cNvSpPr>
          <p:nvPr/>
        </p:nvSpPr>
        <p:spPr bwMode="auto">
          <a:xfrm>
            <a:off x="1804396" y="3516924"/>
            <a:ext cx="8077200" cy="565565"/>
          </a:xfrm>
          <a:prstGeom prst="rect">
            <a:avLst/>
          </a:prstGeom>
        </p:spPr>
        <p:txBody>
          <a:bodyPr>
            <a:normAutofit/>
          </a:bodyPr>
          <a:lstStyle>
            <a:defPPr>
              <a:defRPr lang="en-US"/>
            </a:defPPr>
            <a:lvl1pPr marL="448056" indent="-384048">
              <a:spcBef>
                <a:spcPct val="20000"/>
              </a:spcBef>
              <a:spcAft>
                <a:spcPts val="0"/>
              </a:spcAft>
              <a:buClr>
                <a:schemeClr val="accent1"/>
              </a:buClr>
              <a:buSzPct val="115000"/>
              <a:buFont typeface="Wingdings 2"/>
              <a:buChar char=""/>
              <a:defRPr sz="2800" cap="none">
                <a:solidFill>
                  <a:schemeClr val="tx1">
                    <a:lumMod val="85000"/>
                    <a:lumOff val="15000"/>
                  </a:schemeClr>
                </a:solidFill>
                <a:effectLst/>
              </a:defRPr>
            </a:lvl1pPr>
            <a:lvl2pPr marL="822960" lvl="1" indent="-285750">
              <a:spcBef>
                <a:spcPct val="20000"/>
              </a:spcBef>
              <a:spcAft>
                <a:spcPts val="0"/>
              </a:spcAft>
              <a:buClr>
                <a:schemeClr val="accent1"/>
              </a:buClr>
              <a:buSzPct val="115000"/>
              <a:buFont typeface="Verdana"/>
              <a:buChar char="›"/>
              <a:defRPr sz="2400" cap="none">
                <a:solidFill>
                  <a:schemeClr val="tx1">
                    <a:lumMod val="85000"/>
                    <a:lumOff val="15000"/>
                  </a:schemeClr>
                </a:solidFill>
                <a:effectLst/>
              </a:defRPr>
            </a:lvl2pPr>
            <a:lvl3pPr marL="1200150" indent="-285750">
              <a:spcBef>
                <a:spcPct val="20000"/>
              </a:spcBef>
              <a:spcAft>
                <a:spcPts val="600"/>
              </a:spcAft>
              <a:buClr>
                <a:schemeClr val="accent1"/>
              </a:buClr>
              <a:buSzPct val="115000"/>
              <a:buFont typeface="Arial"/>
              <a:buChar char="•"/>
              <a:defRPr cap="none">
                <a:solidFill>
                  <a:schemeClr val="tx1">
                    <a:lumMod val="85000"/>
                    <a:lumOff val="15000"/>
                  </a:schemeClr>
                </a:solidFill>
                <a:effectLst/>
              </a:defRPr>
            </a:lvl3pPr>
            <a:lvl4pPr marL="1543050" indent="-171450">
              <a:spcBef>
                <a:spcPct val="20000"/>
              </a:spcBef>
              <a:spcAft>
                <a:spcPts val="600"/>
              </a:spcAft>
              <a:buClr>
                <a:schemeClr val="accent1"/>
              </a:buClr>
              <a:buSzPct val="115000"/>
              <a:buFont typeface="Arial"/>
              <a:buChar char="•"/>
              <a:defRPr sz="1600" cap="none">
                <a:solidFill>
                  <a:schemeClr val="tx1">
                    <a:lumMod val="85000"/>
                    <a:lumOff val="15000"/>
                  </a:schemeClr>
                </a:solidFill>
                <a:effectLst/>
              </a:defRPr>
            </a:lvl4pPr>
            <a:lvl5pPr marL="2000250" indent="-17145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5pPr>
            <a:lvl6pPr marL="25146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6pPr>
            <a:lvl7pPr marL="29718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7pPr>
            <a:lvl8pPr marL="34290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8pPr>
            <a:lvl9pPr marL="38862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9pPr>
          </a:lstStyle>
          <a:p>
            <a:pPr>
              <a:buClr>
                <a:schemeClr val="tx2"/>
              </a:buClr>
              <a:buFont typeface="Courier New" panose="02070309020205020404" pitchFamily="49" charset="0"/>
              <a:buChar char="o"/>
            </a:pPr>
            <a:r>
              <a:rPr lang="en-US" dirty="0"/>
              <a:t>We use what we know to guess what we don’t.  </a:t>
            </a:r>
          </a:p>
        </p:txBody>
      </p:sp>
      <p:sp>
        <p:nvSpPr>
          <p:cNvPr id="9" name="Content Placeholder 2">
            <a:extLst>
              <a:ext uri="{FF2B5EF4-FFF2-40B4-BE49-F238E27FC236}">
                <a16:creationId xmlns:a16="http://schemas.microsoft.com/office/drawing/2014/main" id="{D2AD21E7-31E2-97CF-7845-65B14470AD03}"/>
              </a:ext>
            </a:extLst>
          </p:cNvPr>
          <p:cNvSpPr txBox="1">
            <a:spLocks/>
          </p:cNvSpPr>
          <p:nvPr/>
        </p:nvSpPr>
        <p:spPr>
          <a:xfrm>
            <a:off x="3299659" y="5496388"/>
            <a:ext cx="4819971" cy="63211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pPr>
            <a:r>
              <a:rPr lang="en-US" sz="3200" dirty="0">
                <a:solidFill>
                  <a:schemeClr val="tx2"/>
                </a:solidFill>
              </a:rPr>
              <a:t>Make</a:t>
            </a:r>
            <a:r>
              <a:rPr lang="en-US" sz="3200" b="1" dirty="0">
                <a:solidFill>
                  <a:schemeClr val="tx2"/>
                </a:solidFill>
              </a:rPr>
              <a:t> PREDICTIONS</a:t>
            </a:r>
            <a:endParaRPr lang="en-US" b="1" dirty="0"/>
          </a:p>
          <a:p>
            <a:pPr marL="457200" lvl="1" indent="0">
              <a:spcBef>
                <a:spcPts val="0"/>
              </a:spcBef>
              <a:spcAft>
                <a:spcPts val="0"/>
              </a:spcAft>
              <a:buFont typeface="Arial"/>
              <a:buNone/>
            </a:pPr>
            <a:endParaRPr lang="en-US" sz="1200" dirty="0"/>
          </a:p>
        </p:txBody>
      </p:sp>
      <p:sp>
        <p:nvSpPr>
          <p:cNvPr id="10" name="Content Placeholder 2">
            <a:extLst>
              <a:ext uri="{FF2B5EF4-FFF2-40B4-BE49-F238E27FC236}">
                <a16:creationId xmlns:a16="http://schemas.microsoft.com/office/drawing/2014/main" id="{72B349CC-5ABF-0CFC-B436-E7D2BC634BCC}"/>
              </a:ext>
            </a:extLst>
          </p:cNvPr>
          <p:cNvSpPr txBox="1">
            <a:spLocks/>
          </p:cNvSpPr>
          <p:nvPr/>
        </p:nvSpPr>
        <p:spPr>
          <a:xfrm>
            <a:off x="3299660" y="4744050"/>
            <a:ext cx="4819971" cy="63211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pPr>
            <a:r>
              <a:rPr lang="en-US" sz="3200" dirty="0">
                <a:solidFill>
                  <a:schemeClr val="tx2"/>
                </a:solidFill>
              </a:rPr>
              <a:t>Look for </a:t>
            </a:r>
            <a:r>
              <a:rPr lang="en-US" sz="3200" b="1" dirty="0">
                <a:solidFill>
                  <a:schemeClr val="tx2"/>
                </a:solidFill>
              </a:rPr>
              <a:t>PATTERNS</a:t>
            </a:r>
          </a:p>
          <a:p>
            <a:pPr>
              <a:spcBef>
                <a:spcPts val="0"/>
              </a:spcBef>
              <a:spcAft>
                <a:spcPts val="0"/>
              </a:spcAft>
            </a:pPr>
            <a:endParaRPr lang="en-US" b="1" dirty="0"/>
          </a:p>
          <a:p>
            <a:pPr marL="457200" lvl="1" indent="0">
              <a:spcBef>
                <a:spcPts val="0"/>
              </a:spcBef>
              <a:spcAft>
                <a:spcPts val="0"/>
              </a:spcAft>
              <a:buFont typeface="Arial"/>
              <a:buNone/>
            </a:pPr>
            <a:endParaRPr lang="en-US" sz="1200" dirty="0"/>
          </a:p>
        </p:txBody>
      </p:sp>
      <p:sp>
        <p:nvSpPr>
          <p:cNvPr id="4" name="Title 1">
            <a:extLst>
              <a:ext uri="{FF2B5EF4-FFF2-40B4-BE49-F238E27FC236}">
                <a16:creationId xmlns:a16="http://schemas.microsoft.com/office/drawing/2014/main" id="{F441D683-6850-E837-55BB-62325E3AFBC7}"/>
              </a:ext>
            </a:extLst>
          </p:cNvPr>
          <p:cNvSpPr txBox="1">
            <a:spLocks/>
          </p:cNvSpPr>
          <p:nvPr/>
        </p:nvSpPr>
        <p:spPr>
          <a:xfrm>
            <a:off x="151140" y="438465"/>
            <a:ext cx="8074025" cy="814388"/>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What do Actuaries do?</a:t>
            </a:r>
          </a:p>
        </p:txBody>
      </p:sp>
      <p:sp>
        <p:nvSpPr>
          <p:cNvPr id="19" name="TextBox 18">
            <a:extLst>
              <a:ext uri="{FF2B5EF4-FFF2-40B4-BE49-F238E27FC236}">
                <a16:creationId xmlns:a16="http://schemas.microsoft.com/office/drawing/2014/main" id="{1CE5E1EA-BE9D-74EC-97D7-26A33A5C6AD1}"/>
              </a:ext>
            </a:extLst>
          </p:cNvPr>
          <p:cNvSpPr txBox="1"/>
          <p:nvPr/>
        </p:nvSpPr>
        <p:spPr>
          <a:xfrm>
            <a:off x="1846907" y="4065692"/>
            <a:ext cx="6137662" cy="523220"/>
          </a:xfrm>
          <a:prstGeom prst="rect">
            <a:avLst/>
          </a:prstGeom>
          <a:noFill/>
        </p:spPr>
        <p:txBody>
          <a:bodyPr wrap="square">
            <a:spAutoFit/>
          </a:bodyPr>
          <a:lstStyle/>
          <a:p>
            <a:pPr marL="64008" indent="0">
              <a:buNone/>
            </a:pPr>
            <a:r>
              <a:rPr lang="en-US" dirty="0"/>
              <a:t>	</a:t>
            </a:r>
            <a:r>
              <a:rPr lang="en-US" sz="2800" dirty="0">
                <a:solidFill>
                  <a:schemeClr val="tx1">
                    <a:lumMod val="85000"/>
                    <a:lumOff val="15000"/>
                  </a:schemeClr>
                </a:solidFill>
              </a:rPr>
              <a:t>We</a:t>
            </a:r>
          </a:p>
        </p:txBody>
      </p:sp>
      <p:sp>
        <p:nvSpPr>
          <p:cNvPr id="23" name="Title 1">
            <a:extLst>
              <a:ext uri="{FF2B5EF4-FFF2-40B4-BE49-F238E27FC236}">
                <a16:creationId xmlns:a16="http://schemas.microsoft.com/office/drawing/2014/main" id="{955FF6B5-C5D4-3EB6-E586-3888423380DB}"/>
              </a:ext>
            </a:extLst>
          </p:cNvPr>
          <p:cNvSpPr>
            <a:spLocks noGrp="1"/>
          </p:cNvSpPr>
          <p:nvPr>
            <p:ph type="title"/>
          </p:nvPr>
        </p:nvSpPr>
        <p:spPr>
          <a:xfrm>
            <a:off x="386228" y="1088245"/>
            <a:ext cx="5998029" cy="950120"/>
          </a:xfrm>
        </p:spPr>
        <p:txBody>
          <a:bodyPr/>
          <a:lstStyle/>
          <a:p>
            <a:pPr algn="ctr"/>
            <a:r>
              <a:rPr lang="en-US" sz="4000" dirty="0"/>
              <a:t>How do we do it?</a:t>
            </a:r>
          </a:p>
        </p:txBody>
      </p:sp>
    </p:spTree>
    <p:extLst>
      <p:ext uri="{BB962C8B-B14F-4D97-AF65-F5344CB8AC3E}">
        <p14:creationId xmlns:p14="http://schemas.microsoft.com/office/powerpoint/2010/main" val="289983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8" grpId="0"/>
      <p:bldP spid="5" grpId="0" build="allAtOnce"/>
      <p:bldP spid="6" grpId="0" build="p"/>
      <p:bldP spid="7" grpId="0" build="p"/>
      <p:bldP spid="9" grpId="0"/>
      <p:bldP spid="10"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3B41C-3291-46B4-842C-5976B335BDB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4B02F45-1906-D5E8-0C8B-4EC7815BCE92}"/>
              </a:ext>
            </a:extLst>
          </p:cNvPr>
          <p:cNvSpPr txBox="1">
            <a:spLocks/>
          </p:cNvSpPr>
          <p:nvPr/>
        </p:nvSpPr>
        <p:spPr>
          <a:xfrm>
            <a:off x="1711905" y="1171079"/>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bg1"/>
                </a:solidFill>
              </a:rPr>
              <a:t>Actuarial Analysis – The Basics</a:t>
            </a:r>
            <a:endParaRPr lang="en-US" sz="3200" dirty="0">
              <a:solidFill>
                <a:schemeClr val="bg1"/>
              </a:solidFill>
            </a:endParaRPr>
          </a:p>
        </p:txBody>
      </p:sp>
    </p:spTree>
    <p:extLst>
      <p:ext uri="{BB962C8B-B14F-4D97-AF65-F5344CB8AC3E}">
        <p14:creationId xmlns:p14="http://schemas.microsoft.com/office/powerpoint/2010/main" val="71261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1D90-990C-80DC-EC81-E2AC8468027B}"/>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85EC3CCD-41FD-7233-028E-55708F236E4F}"/>
              </a:ext>
            </a:extLst>
          </p:cNvPr>
          <p:cNvSpPr/>
          <p:nvPr/>
        </p:nvSpPr>
        <p:spPr>
          <a:xfrm flipH="1">
            <a:off x="6854221" y="-1"/>
            <a:ext cx="5337772" cy="6858001"/>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AE7B9AD-987B-ACDC-40AB-7645DD4E73B9}"/>
              </a:ext>
            </a:extLst>
          </p:cNvPr>
          <p:cNvSpPr txBox="1"/>
          <p:nvPr/>
        </p:nvSpPr>
        <p:spPr>
          <a:xfrm>
            <a:off x="789709" y="1529983"/>
            <a:ext cx="10837718" cy="4431983"/>
          </a:xfrm>
          <a:prstGeom prst="rect">
            <a:avLst/>
          </a:prstGeom>
          <a:noFill/>
        </p:spPr>
        <p:txBody>
          <a:bodyPr wrap="square" rtlCol="0">
            <a:spAutoFit/>
          </a:bodyPr>
          <a:lstStyle/>
          <a:p>
            <a:pPr>
              <a:spcBef>
                <a:spcPts val="600"/>
              </a:spcBef>
            </a:pPr>
            <a:r>
              <a:rPr lang="en-US" sz="3600" dirty="0"/>
              <a:t>Basic Idea for </a:t>
            </a:r>
            <a:r>
              <a:rPr lang="en-US" sz="3600" dirty="0">
                <a:solidFill>
                  <a:schemeClr val="accent2"/>
                </a:solidFill>
              </a:rPr>
              <a:t>RATE MAKING</a:t>
            </a:r>
            <a:r>
              <a:rPr lang="en-US" sz="3600" dirty="0"/>
              <a:t>:  </a:t>
            </a:r>
            <a:r>
              <a:rPr lang="en-US" sz="3600" b="1" dirty="0">
                <a:solidFill>
                  <a:schemeClr val="accent2"/>
                </a:solidFill>
              </a:rPr>
              <a:t>Prospective</a:t>
            </a:r>
          </a:p>
          <a:p>
            <a:pPr>
              <a:spcBef>
                <a:spcPts val="600"/>
              </a:spcBef>
            </a:pPr>
            <a:r>
              <a:rPr lang="en-US" sz="3600" dirty="0"/>
              <a:t>How much premium should be charged for contracts to be written in the year ahead?</a:t>
            </a:r>
          </a:p>
          <a:p>
            <a:pPr>
              <a:spcBef>
                <a:spcPts val="600"/>
              </a:spcBef>
            </a:pPr>
            <a:endParaRPr lang="en-US" sz="2800" dirty="0"/>
          </a:p>
          <a:p>
            <a:pPr>
              <a:spcBef>
                <a:spcPts val="600"/>
              </a:spcBef>
            </a:pPr>
            <a:r>
              <a:rPr lang="en-US" sz="3600" dirty="0"/>
              <a:t>Basic Idea for </a:t>
            </a:r>
            <a:r>
              <a:rPr lang="en-US" sz="3600" dirty="0">
                <a:solidFill>
                  <a:srgbClr val="7030A0"/>
                </a:solidFill>
              </a:rPr>
              <a:t>RESERVE REVIEW</a:t>
            </a:r>
            <a:r>
              <a:rPr lang="en-US" sz="3600" dirty="0"/>
              <a:t>:   </a:t>
            </a:r>
            <a:r>
              <a:rPr lang="en-US" sz="3600" b="1" dirty="0">
                <a:solidFill>
                  <a:srgbClr val="7030A0"/>
                </a:solidFill>
              </a:rPr>
              <a:t>Retrospective</a:t>
            </a:r>
          </a:p>
          <a:p>
            <a:pPr>
              <a:spcBef>
                <a:spcPts val="600"/>
              </a:spcBef>
            </a:pPr>
            <a:r>
              <a:rPr lang="en-US" sz="3600" dirty="0"/>
              <a:t>How much money do we need to set aside to pay claims for contracts already written?</a:t>
            </a:r>
          </a:p>
          <a:p>
            <a:endParaRPr lang="en-US" dirty="0"/>
          </a:p>
        </p:txBody>
      </p:sp>
      <p:sp>
        <p:nvSpPr>
          <p:cNvPr id="6" name="Title 1">
            <a:extLst>
              <a:ext uri="{FF2B5EF4-FFF2-40B4-BE49-F238E27FC236}">
                <a16:creationId xmlns:a16="http://schemas.microsoft.com/office/drawing/2014/main" id="{AC02B9E9-8147-4BF7-ED54-C7877F420408}"/>
              </a:ext>
            </a:extLst>
          </p:cNvPr>
          <p:cNvSpPr txBox="1">
            <a:spLocks/>
          </p:cNvSpPr>
          <p:nvPr/>
        </p:nvSpPr>
        <p:spPr>
          <a:xfrm>
            <a:off x="2058689" y="397762"/>
            <a:ext cx="8074617" cy="81514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Actuarial Analysis - </a:t>
            </a:r>
            <a:r>
              <a:rPr lang="en-US" dirty="0">
                <a:solidFill>
                  <a:schemeClr val="accent4"/>
                </a:solidFill>
              </a:rPr>
              <a:t>The Basics</a:t>
            </a:r>
          </a:p>
        </p:txBody>
      </p:sp>
      <p:sp>
        <p:nvSpPr>
          <p:cNvPr id="7" name="Title 1">
            <a:extLst>
              <a:ext uri="{FF2B5EF4-FFF2-40B4-BE49-F238E27FC236}">
                <a16:creationId xmlns:a16="http://schemas.microsoft.com/office/drawing/2014/main" id="{DFC54533-DEA0-347B-A267-3697DEB43D61}"/>
              </a:ext>
            </a:extLst>
          </p:cNvPr>
          <p:cNvSpPr txBox="1">
            <a:spLocks/>
          </p:cNvSpPr>
          <p:nvPr/>
        </p:nvSpPr>
        <p:spPr>
          <a:xfrm>
            <a:off x="2229174" y="1042463"/>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n-US" dirty="0">
              <a:solidFill>
                <a:schemeClr val="accent4"/>
              </a:solidFill>
            </a:endParaRPr>
          </a:p>
        </p:txBody>
      </p:sp>
      <p:sp>
        <p:nvSpPr>
          <p:cNvPr id="11" name="Arrow: Right 10">
            <a:extLst>
              <a:ext uri="{FF2B5EF4-FFF2-40B4-BE49-F238E27FC236}">
                <a16:creationId xmlns:a16="http://schemas.microsoft.com/office/drawing/2014/main" id="{12B69E06-59C4-15FA-9AC3-8695F2579FC0}"/>
              </a:ext>
            </a:extLst>
          </p:cNvPr>
          <p:cNvSpPr/>
          <p:nvPr/>
        </p:nvSpPr>
        <p:spPr>
          <a:xfrm rot="10800000">
            <a:off x="8073737" y="3645026"/>
            <a:ext cx="3553690" cy="1046706"/>
          </a:xfrm>
          <a:prstGeom prst="rightArrow">
            <a:avLst/>
          </a:prstGeom>
          <a:solidFill>
            <a:srgbClr val="BFA3E5">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Right 3">
            <a:extLst>
              <a:ext uri="{FF2B5EF4-FFF2-40B4-BE49-F238E27FC236}">
                <a16:creationId xmlns:a16="http://schemas.microsoft.com/office/drawing/2014/main" id="{788A1603-CD86-4A98-F18C-6ED816F39FA3}"/>
              </a:ext>
            </a:extLst>
          </p:cNvPr>
          <p:cNvSpPr/>
          <p:nvPr/>
        </p:nvSpPr>
        <p:spPr>
          <a:xfrm>
            <a:off x="7184465" y="1391178"/>
            <a:ext cx="3289571" cy="983614"/>
          </a:xfrm>
          <a:prstGeom prst="rightArrow">
            <a:avLst/>
          </a:prstGeom>
          <a:solidFill>
            <a:schemeClr val="accent2">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687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4BE8C-8514-BAE4-0B1E-BE4A0D4A273B}"/>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E4DEFFFF-AD03-A05C-3C2F-698A5E85D8DF}"/>
              </a:ext>
            </a:extLst>
          </p:cNvPr>
          <p:cNvSpPr/>
          <p:nvPr/>
        </p:nvSpPr>
        <p:spPr>
          <a:xfrm flipH="1">
            <a:off x="6810375" y="1"/>
            <a:ext cx="5448300" cy="6858000"/>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E8B55B-6FFA-25D1-609E-AC9D5E2F9C43}"/>
              </a:ext>
            </a:extLst>
          </p:cNvPr>
          <p:cNvSpPr>
            <a:spLocks noGrp="1"/>
          </p:cNvSpPr>
          <p:nvPr>
            <p:ph idx="4294967295"/>
          </p:nvPr>
        </p:nvSpPr>
        <p:spPr>
          <a:xfrm>
            <a:off x="69056" y="1364947"/>
            <a:ext cx="12122944" cy="4773612"/>
          </a:xfrm>
          <a:prstGeom prst="rect">
            <a:avLst/>
          </a:prstGeom>
        </p:spPr>
        <p:txBody>
          <a:bodyPr>
            <a:noAutofit/>
          </a:bodyPr>
          <a:lstStyle/>
          <a:p>
            <a:pPr>
              <a:spcBef>
                <a:spcPts val="0"/>
              </a:spcBef>
            </a:pPr>
            <a:r>
              <a:rPr lang="en-US" sz="2400" b="1" dirty="0">
                <a:solidFill>
                  <a:schemeClr val="bg2">
                    <a:lumMod val="10000"/>
                  </a:schemeClr>
                </a:solidFill>
              </a:rPr>
              <a:t>Premium </a:t>
            </a:r>
            <a:r>
              <a:rPr lang="en-US" sz="2400" dirty="0">
                <a:solidFill>
                  <a:schemeClr val="bg2">
                    <a:lumMod val="10000"/>
                  </a:schemeClr>
                </a:solidFill>
              </a:rPr>
              <a:t>= Amount of money paid by Member for an insurance contract</a:t>
            </a:r>
          </a:p>
          <a:p>
            <a:pPr>
              <a:spcBef>
                <a:spcPts val="0"/>
              </a:spcBef>
              <a:spcAft>
                <a:spcPts val="0"/>
              </a:spcAft>
            </a:pPr>
            <a:endParaRPr lang="en-US" sz="2400" b="1" dirty="0">
              <a:solidFill>
                <a:schemeClr val="bg2">
                  <a:lumMod val="10000"/>
                </a:schemeClr>
              </a:solidFill>
            </a:endParaRPr>
          </a:p>
          <a:p>
            <a:pPr>
              <a:spcBef>
                <a:spcPts val="0"/>
              </a:spcBef>
              <a:spcAft>
                <a:spcPts val="0"/>
              </a:spcAft>
            </a:pPr>
            <a:r>
              <a:rPr lang="en-US" sz="2400" b="1" dirty="0">
                <a:solidFill>
                  <a:schemeClr val="bg2">
                    <a:lumMod val="10000"/>
                  </a:schemeClr>
                </a:solidFill>
              </a:rPr>
              <a:t>Claim </a:t>
            </a:r>
            <a:r>
              <a:rPr lang="en-US" sz="2400" dirty="0">
                <a:solidFill>
                  <a:schemeClr val="bg2">
                    <a:lumMod val="10000"/>
                  </a:schemeClr>
                </a:solidFill>
              </a:rPr>
              <a:t>= Report of Loss or Potential Loss by Member</a:t>
            </a:r>
          </a:p>
          <a:p>
            <a:pPr>
              <a:spcBef>
                <a:spcPts val="0"/>
              </a:spcBef>
              <a:spcAft>
                <a:spcPts val="0"/>
              </a:spcAft>
            </a:pPr>
            <a:endParaRPr lang="en-US" sz="2400" b="1" dirty="0">
              <a:solidFill>
                <a:schemeClr val="bg2">
                  <a:lumMod val="10000"/>
                </a:schemeClr>
              </a:solidFill>
            </a:endParaRPr>
          </a:p>
          <a:p>
            <a:pPr>
              <a:spcBef>
                <a:spcPts val="0"/>
              </a:spcBef>
              <a:spcAft>
                <a:spcPts val="0"/>
              </a:spcAft>
            </a:pPr>
            <a:r>
              <a:rPr lang="en-US" sz="2400" b="1" dirty="0">
                <a:solidFill>
                  <a:schemeClr val="bg2">
                    <a:lumMod val="10000"/>
                  </a:schemeClr>
                </a:solidFill>
              </a:rPr>
              <a:t>Paid Loss </a:t>
            </a:r>
            <a:r>
              <a:rPr lang="en-US" sz="2400" dirty="0">
                <a:solidFill>
                  <a:schemeClr val="bg2">
                    <a:lumMod val="10000"/>
                  </a:schemeClr>
                </a:solidFill>
              </a:rPr>
              <a:t>= Amount of money paid for a Claim. </a:t>
            </a:r>
          </a:p>
          <a:p>
            <a:pPr>
              <a:spcBef>
                <a:spcPts val="0"/>
              </a:spcBef>
              <a:spcAft>
                <a:spcPts val="0"/>
              </a:spcAft>
            </a:pPr>
            <a:endParaRPr lang="en-US" sz="2400" b="1" dirty="0">
              <a:solidFill>
                <a:schemeClr val="bg2">
                  <a:lumMod val="10000"/>
                </a:schemeClr>
              </a:solidFill>
            </a:endParaRPr>
          </a:p>
          <a:p>
            <a:pPr>
              <a:spcBef>
                <a:spcPts val="0"/>
              </a:spcBef>
              <a:spcAft>
                <a:spcPts val="0"/>
              </a:spcAft>
            </a:pPr>
            <a:r>
              <a:rPr lang="en-US" sz="2400" b="1" dirty="0">
                <a:solidFill>
                  <a:schemeClr val="bg2">
                    <a:lumMod val="10000"/>
                  </a:schemeClr>
                </a:solidFill>
              </a:rPr>
              <a:t>Case Reserves </a:t>
            </a:r>
            <a:r>
              <a:rPr lang="en-US" sz="2400" dirty="0">
                <a:solidFill>
                  <a:schemeClr val="bg2">
                    <a:lumMod val="10000"/>
                  </a:schemeClr>
                </a:solidFill>
              </a:rPr>
              <a:t>or</a:t>
            </a:r>
            <a:r>
              <a:rPr lang="en-US" sz="2400" b="1" dirty="0">
                <a:solidFill>
                  <a:schemeClr val="bg2">
                    <a:lumMod val="10000"/>
                  </a:schemeClr>
                </a:solidFill>
              </a:rPr>
              <a:t> Outstanding Reserves (OS) </a:t>
            </a:r>
          </a:p>
          <a:p>
            <a:pPr marL="0" indent="0">
              <a:spcBef>
                <a:spcPts val="0"/>
              </a:spcBef>
              <a:spcAft>
                <a:spcPts val="0"/>
              </a:spcAft>
              <a:buNone/>
            </a:pPr>
            <a:r>
              <a:rPr lang="en-US" sz="2400" b="1" dirty="0">
                <a:solidFill>
                  <a:schemeClr val="bg2">
                    <a:lumMod val="10000"/>
                  </a:schemeClr>
                </a:solidFill>
              </a:rPr>
              <a:t>	</a:t>
            </a:r>
            <a:r>
              <a:rPr lang="en-US" sz="2400" dirty="0">
                <a:solidFill>
                  <a:schemeClr val="bg2">
                    <a:lumMod val="10000"/>
                  </a:schemeClr>
                </a:solidFill>
              </a:rPr>
              <a:t>= Reserves held for Known Reported Individual Claims at Current Estimates</a:t>
            </a:r>
          </a:p>
          <a:p>
            <a:pPr>
              <a:spcBef>
                <a:spcPts val="0"/>
              </a:spcBef>
              <a:spcAft>
                <a:spcPts val="0"/>
              </a:spcAft>
            </a:pPr>
            <a:endParaRPr lang="en-US" sz="2400" b="1" dirty="0">
              <a:solidFill>
                <a:schemeClr val="bg2">
                  <a:lumMod val="10000"/>
                </a:schemeClr>
              </a:solidFill>
            </a:endParaRPr>
          </a:p>
          <a:p>
            <a:pPr>
              <a:spcBef>
                <a:spcPts val="0"/>
              </a:spcBef>
              <a:spcAft>
                <a:spcPts val="0"/>
              </a:spcAft>
            </a:pPr>
            <a:r>
              <a:rPr lang="en-US" sz="2400" b="1" dirty="0">
                <a:solidFill>
                  <a:schemeClr val="bg2">
                    <a:lumMod val="10000"/>
                  </a:schemeClr>
                </a:solidFill>
              </a:rPr>
              <a:t>Incurred Loss </a:t>
            </a:r>
            <a:r>
              <a:rPr lang="en-US" sz="2400" dirty="0">
                <a:solidFill>
                  <a:schemeClr val="bg2">
                    <a:lumMod val="10000"/>
                  </a:schemeClr>
                </a:solidFill>
              </a:rPr>
              <a:t>= </a:t>
            </a:r>
            <a:r>
              <a:rPr lang="en-US" sz="2400" b="1" dirty="0">
                <a:solidFill>
                  <a:schemeClr val="bg2">
                    <a:lumMod val="10000"/>
                  </a:schemeClr>
                </a:solidFill>
              </a:rPr>
              <a:t>Paid Loss </a:t>
            </a:r>
            <a:r>
              <a:rPr lang="en-US" sz="2400" dirty="0">
                <a:solidFill>
                  <a:schemeClr val="bg2">
                    <a:lumMod val="10000"/>
                  </a:schemeClr>
                </a:solidFill>
              </a:rPr>
              <a:t>+</a:t>
            </a:r>
            <a:r>
              <a:rPr lang="en-US" sz="2400" b="1" dirty="0">
                <a:solidFill>
                  <a:schemeClr val="bg2">
                    <a:lumMod val="10000"/>
                  </a:schemeClr>
                </a:solidFill>
              </a:rPr>
              <a:t> Case Reserves</a:t>
            </a:r>
            <a:r>
              <a:rPr lang="en-US" sz="2400" dirty="0">
                <a:solidFill>
                  <a:schemeClr val="bg2">
                    <a:lumMod val="10000"/>
                  </a:schemeClr>
                </a:solidFill>
              </a:rPr>
              <a:t> </a:t>
            </a:r>
          </a:p>
          <a:p>
            <a:pPr marL="0" indent="0">
              <a:spcBef>
                <a:spcPts val="0"/>
              </a:spcBef>
              <a:spcAft>
                <a:spcPts val="0"/>
              </a:spcAft>
              <a:buNone/>
            </a:pPr>
            <a:r>
              <a:rPr lang="en-US" sz="2400" dirty="0">
                <a:solidFill>
                  <a:schemeClr val="bg2">
                    <a:lumMod val="10000"/>
                  </a:schemeClr>
                </a:solidFill>
              </a:rPr>
              <a:t>		       = Total Expected Loss that will be paid for an Individual Claim </a:t>
            </a:r>
          </a:p>
          <a:p>
            <a:pPr>
              <a:spcBef>
                <a:spcPts val="0"/>
              </a:spcBef>
              <a:spcAft>
                <a:spcPts val="0"/>
              </a:spcAft>
            </a:pPr>
            <a:endParaRPr lang="en-US" sz="2400" b="1" dirty="0">
              <a:solidFill>
                <a:schemeClr val="bg2">
                  <a:lumMod val="10000"/>
                </a:schemeClr>
              </a:solidFill>
            </a:endParaRPr>
          </a:p>
          <a:p>
            <a:pPr marL="0" indent="0">
              <a:spcBef>
                <a:spcPts val="0"/>
              </a:spcBef>
              <a:spcAft>
                <a:spcPts val="0"/>
              </a:spcAft>
              <a:buNone/>
            </a:pPr>
            <a:endParaRPr lang="en-US" dirty="0"/>
          </a:p>
          <a:p>
            <a:pPr>
              <a:spcBef>
                <a:spcPts val="0"/>
              </a:spcBef>
              <a:spcAft>
                <a:spcPts val="0"/>
              </a:spcAft>
            </a:pPr>
            <a:endParaRPr lang="en-US" sz="1400" dirty="0"/>
          </a:p>
          <a:p>
            <a:pPr>
              <a:spcBef>
                <a:spcPts val="0"/>
              </a:spcBef>
              <a:spcAft>
                <a:spcPts val="0"/>
              </a:spcAft>
            </a:pPr>
            <a:endParaRPr lang="en-US" b="1" dirty="0"/>
          </a:p>
          <a:p>
            <a:pPr marL="457200" lvl="1" indent="0">
              <a:spcBef>
                <a:spcPts val="0"/>
              </a:spcBef>
              <a:spcAft>
                <a:spcPts val="0"/>
              </a:spcAft>
              <a:buNone/>
            </a:pPr>
            <a:endParaRPr lang="en-US" sz="1200" dirty="0"/>
          </a:p>
        </p:txBody>
      </p:sp>
      <p:sp>
        <p:nvSpPr>
          <p:cNvPr id="6" name="Title 1">
            <a:extLst>
              <a:ext uri="{FF2B5EF4-FFF2-40B4-BE49-F238E27FC236}">
                <a16:creationId xmlns:a16="http://schemas.microsoft.com/office/drawing/2014/main" id="{9AFDE46A-E4EF-F9A0-EB7A-3F874504BBF0}"/>
              </a:ext>
            </a:extLst>
          </p:cNvPr>
          <p:cNvSpPr txBox="1">
            <a:spLocks/>
          </p:cNvSpPr>
          <p:nvPr/>
        </p:nvSpPr>
        <p:spPr>
          <a:xfrm>
            <a:off x="624839" y="397762"/>
            <a:ext cx="11431429" cy="81514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Actuarial Analysis - Some Helpful Definitions</a:t>
            </a:r>
          </a:p>
        </p:txBody>
      </p:sp>
    </p:spTree>
    <p:extLst>
      <p:ext uri="{BB962C8B-B14F-4D97-AF65-F5344CB8AC3E}">
        <p14:creationId xmlns:p14="http://schemas.microsoft.com/office/powerpoint/2010/main" val="2961597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448BA-675A-B766-37CB-E6B3C85F8767}"/>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27736DEF-1D6D-1A5B-7CBC-B81EEC95B79E}"/>
              </a:ext>
            </a:extLst>
          </p:cNvPr>
          <p:cNvSpPr/>
          <p:nvPr/>
        </p:nvSpPr>
        <p:spPr>
          <a:xfrm flipH="1">
            <a:off x="6810375" y="1"/>
            <a:ext cx="5448300" cy="6858000"/>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940F39-4842-FBBA-BB7D-149FE5648485}"/>
              </a:ext>
            </a:extLst>
          </p:cNvPr>
          <p:cNvSpPr>
            <a:spLocks noGrp="1"/>
          </p:cNvSpPr>
          <p:nvPr>
            <p:ph idx="4294967295"/>
          </p:nvPr>
        </p:nvSpPr>
        <p:spPr>
          <a:xfrm>
            <a:off x="135732" y="1405462"/>
            <a:ext cx="12122944" cy="4773612"/>
          </a:xfrm>
          <a:prstGeom prst="rect">
            <a:avLst/>
          </a:prstGeom>
        </p:spPr>
        <p:txBody>
          <a:bodyPr>
            <a:noAutofit/>
          </a:bodyPr>
          <a:lstStyle/>
          <a:p>
            <a:pPr>
              <a:spcBef>
                <a:spcPts val="0"/>
              </a:spcBef>
              <a:spcAft>
                <a:spcPts val="0"/>
              </a:spcAft>
            </a:pPr>
            <a:endParaRPr lang="en-US" sz="1800" b="1" dirty="0">
              <a:solidFill>
                <a:schemeClr val="bg2">
                  <a:lumMod val="10000"/>
                </a:schemeClr>
              </a:solidFill>
            </a:endParaRPr>
          </a:p>
          <a:p>
            <a:pPr>
              <a:spcBef>
                <a:spcPts val="0"/>
              </a:spcBef>
              <a:spcAft>
                <a:spcPts val="0"/>
              </a:spcAft>
            </a:pPr>
            <a:r>
              <a:rPr lang="en-US" sz="2400" b="1" dirty="0">
                <a:solidFill>
                  <a:schemeClr val="tx2"/>
                </a:solidFill>
              </a:rPr>
              <a:t>Frequency</a:t>
            </a:r>
            <a:r>
              <a:rPr lang="en-US" sz="2400" b="1" dirty="0">
                <a:solidFill>
                  <a:schemeClr val="bg2">
                    <a:lumMod val="10000"/>
                  </a:schemeClr>
                </a:solidFill>
              </a:rPr>
              <a:t> </a:t>
            </a:r>
            <a:r>
              <a:rPr lang="en-US" sz="2400" dirty="0">
                <a:solidFill>
                  <a:schemeClr val="bg2">
                    <a:lumMod val="10000"/>
                  </a:schemeClr>
                </a:solidFill>
              </a:rPr>
              <a:t>= Claim Count per Exposure</a:t>
            </a:r>
          </a:p>
          <a:p>
            <a:pPr>
              <a:spcBef>
                <a:spcPts val="0"/>
              </a:spcBef>
              <a:spcAft>
                <a:spcPts val="0"/>
              </a:spcAft>
            </a:pPr>
            <a:endParaRPr lang="en-US" sz="2000" dirty="0">
              <a:solidFill>
                <a:schemeClr val="bg2">
                  <a:lumMod val="10000"/>
                </a:schemeClr>
              </a:solidFill>
            </a:endParaRPr>
          </a:p>
          <a:p>
            <a:pPr>
              <a:spcBef>
                <a:spcPts val="0"/>
              </a:spcBef>
              <a:spcAft>
                <a:spcPts val="0"/>
              </a:spcAft>
            </a:pPr>
            <a:r>
              <a:rPr lang="en-US" sz="2400" b="1" dirty="0">
                <a:solidFill>
                  <a:schemeClr val="tx2"/>
                </a:solidFill>
              </a:rPr>
              <a:t>Severity</a:t>
            </a:r>
            <a:r>
              <a:rPr lang="en-US" sz="2400" dirty="0">
                <a:solidFill>
                  <a:schemeClr val="bg2">
                    <a:lumMod val="10000"/>
                  </a:schemeClr>
                </a:solidFill>
              </a:rPr>
              <a:t> = Loss Dollars per Claim = Average Claim Cost</a:t>
            </a:r>
          </a:p>
          <a:p>
            <a:pPr>
              <a:spcBef>
                <a:spcPts val="0"/>
              </a:spcBef>
              <a:spcAft>
                <a:spcPts val="0"/>
              </a:spcAft>
            </a:pPr>
            <a:endParaRPr lang="en-US" sz="2400" dirty="0">
              <a:solidFill>
                <a:schemeClr val="bg2">
                  <a:lumMod val="10000"/>
                </a:schemeClr>
              </a:solidFill>
            </a:endParaRPr>
          </a:p>
          <a:p>
            <a:pPr>
              <a:spcBef>
                <a:spcPts val="0"/>
              </a:spcBef>
              <a:spcAft>
                <a:spcPts val="0"/>
              </a:spcAft>
            </a:pPr>
            <a:r>
              <a:rPr lang="en-US" sz="2400" b="1" dirty="0">
                <a:solidFill>
                  <a:schemeClr val="bg2">
                    <a:lumMod val="10000"/>
                  </a:schemeClr>
                </a:solidFill>
              </a:rPr>
              <a:t>Reserves </a:t>
            </a:r>
            <a:r>
              <a:rPr lang="en-US" sz="2400" dirty="0">
                <a:solidFill>
                  <a:schemeClr val="bg2">
                    <a:lumMod val="10000"/>
                  </a:schemeClr>
                </a:solidFill>
              </a:rPr>
              <a:t>= Money set aside to pay future claims  </a:t>
            </a:r>
          </a:p>
          <a:p>
            <a:pPr>
              <a:spcBef>
                <a:spcPts val="0"/>
              </a:spcBef>
              <a:spcAft>
                <a:spcPts val="0"/>
              </a:spcAft>
            </a:pPr>
            <a:endParaRPr lang="en-US" sz="2000" b="1" dirty="0">
              <a:solidFill>
                <a:schemeClr val="bg2">
                  <a:lumMod val="10000"/>
                </a:schemeClr>
              </a:solidFill>
            </a:endParaRPr>
          </a:p>
          <a:p>
            <a:pPr>
              <a:spcBef>
                <a:spcPts val="0"/>
              </a:spcBef>
              <a:spcAft>
                <a:spcPts val="0"/>
              </a:spcAft>
            </a:pPr>
            <a:r>
              <a:rPr lang="en-US" sz="2400" b="1" dirty="0">
                <a:solidFill>
                  <a:schemeClr val="tx2"/>
                </a:solidFill>
              </a:rPr>
              <a:t>IBNR</a:t>
            </a:r>
            <a:r>
              <a:rPr lang="en-US" sz="2400" b="1" dirty="0">
                <a:solidFill>
                  <a:schemeClr val="bg2">
                    <a:lumMod val="10000"/>
                  </a:schemeClr>
                </a:solidFill>
              </a:rPr>
              <a:t> Reserves </a:t>
            </a:r>
            <a:r>
              <a:rPr lang="en-US" sz="2400" dirty="0">
                <a:solidFill>
                  <a:schemeClr val="bg2">
                    <a:lumMod val="10000"/>
                  </a:schemeClr>
                </a:solidFill>
              </a:rPr>
              <a:t>= “Incurred But Not Reported” </a:t>
            </a:r>
          </a:p>
          <a:p>
            <a:pPr marL="0" indent="0">
              <a:lnSpc>
                <a:spcPct val="50000"/>
              </a:lnSpc>
              <a:spcBef>
                <a:spcPts val="0"/>
              </a:spcBef>
              <a:spcAft>
                <a:spcPts val="0"/>
              </a:spcAft>
              <a:buNone/>
            </a:pPr>
            <a:endParaRPr lang="en-US" sz="1400" dirty="0">
              <a:solidFill>
                <a:schemeClr val="bg2">
                  <a:lumMod val="10000"/>
                </a:schemeClr>
              </a:solidFill>
            </a:endParaRPr>
          </a:p>
          <a:p>
            <a:pPr marL="0" indent="0">
              <a:spcBef>
                <a:spcPts val="600"/>
              </a:spcBef>
              <a:spcAft>
                <a:spcPts val="0"/>
              </a:spcAft>
              <a:buNone/>
            </a:pPr>
            <a:r>
              <a:rPr lang="en-US" sz="2400" dirty="0">
                <a:solidFill>
                  <a:schemeClr val="bg2">
                    <a:lumMod val="10000"/>
                  </a:schemeClr>
                </a:solidFill>
              </a:rPr>
              <a:t>   = Reserves for Increases in Claim Dollars on </a:t>
            </a:r>
            <a:r>
              <a:rPr lang="en-US" sz="2400" dirty="0">
                <a:solidFill>
                  <a:schemeClr val="tx2"/>
                </a:solidFill>
              </a:rPr>
              <a:t>Known Claims </a:t>
            </a:r>
            <a:r>
              <a:rPr lang="en-US" sz="2400" dirty="0">
                <a:solidFill>
                  <a:schemeClr val="bg2">
                    <a:lumMod val="10000"/>
                  </a:schemeClr>
                </a:solidFill>
              </a:rPr>
              <a:t>above Current Estimates</a:t>
            </a:r>
            <a:br>
              <a:rPr lang="en-US" sz="2400" dirty="0">
                <a:solidFill>
                  <a:schemeClr val="bg2">
                    <a:lumMod val="10000"/>
                  </a:schemeClr>
                </a:solidFill>
              </a:rPr>
            </a:br>
            <a:r>
              <a:rPr lang="en-US" sz="1100" dirty="0">
                <a:solidFill>
                  <a:schemeClr val="bg2">
                    <a:lumMod val="10000"/>
                  </a:schemeClr>
                </a:solidFill>
              </a:rPr>
              <a:t>       </a:t>
            </a:r>
            <a:br>
              <a:rPr lang="en-US" sz="2400" dirty="0">
                <a:solidFill>
                  <a:schemeClr val="bg2">
                    <a:lumMod val="10000"/>
                  </a:schemeClr>
                </a:solidFill>
              </a:rPr>
            </a:br>
            <a:r>
              <a:rPr lang="en-US" sz="2400" dirty="0">
                <a:solidFill>
                  <a:schemeClr val="bg2">
                    <a:lumMod val="10000"/>
                  </a:schemeClr>
                </a:solidFill>
              </a:rPr>
              <a:t>       </a:t>
            </a:r>
            <a:r>
              <a:rPr lang="en-US" sz="2400" dirty="0">
                <a:solidFill>
                  <a:schemeClr val="tx2"/>
                </a:solidFill>
              </a:rPr>
              <a:t>+</a:t>
            </a:r>
            <a:r>
              <a:rPr lang="en-US" sz="2400" dirty="0">
                <a:solidFill>
                  <a:schemeClr val="bg2">
                    <a:lumMod val="10000"/>
                  </a:schemeClr>
                </a:solidFill>
              </a:rPr>
              <a:t> Reserves for Future Claim Payments on </a:t>
            </a:r>
            <a:r>
              <a:rPr lang="en-US" sz="2400" dirty="0">
                <a:solidFill>
                  <a:schemeClr val="tx2"/>
                </a:solidFill>
              </a:rPr>
              <a:t>Unknown Claims</a:t>
            </a:r>
          </a:p>
          <a:p>
            <a:pPr marL="0" indent="0">
              <a:spcBef>
                <a:spcPts val="0"/>
              </a:spcBef>
              <a:spcAft>
                <a:spcPts val="0"/>
              </a:spcAft>
              <a:buNone/>
            </a:pPr>
            <a:r>
              <a:rPr lang="en-US" sz="1800" dirty="0">
                <a:solidFill>
                  <a:schemeClr val="bg2">
                    <a:lumMod val="10000"/>
                  </a:schemeClr>
                </a:solidFill>
              </a:rPr>
              <a:t>	(events that happened but the Pool or Member doesn’t know about them yet)</a:t>
            </a:r>
            <a:endParaRPr lang="en-US" sz="2400" b="1" dirty="0">
              <a:solidFill>
                <a:schemeClr val="bg2">
                  <a:lumMod val="10000"/>
                </a:schemeClr>
              </a:solidFill>
            </a:endParaRPr>
          </a:p>
          <a:p>
            <a:pPr marL="0" indent="0">
              <a:spcBef>
                <a:spcPts val="0"/>
              </a:spcBef>
              <a:spcAft>
                <a:spcPts val="0"/>
              </a:spcAft>
              <a:buNone/>
            </a:pPr>
            <a:endParaRPr lang="en-US" dirty="0"/>
          </a:p>
          <a:p>
            <a:pPr>
              <a:spcBef>
                <a:spcPts val="0"/>
              </a:spcBef>
              <a:spcAft>
                <a:spcPts val="0"/>
              </a:spcAft>
            </a:pPr>
            <a:endParaRPr lang="en-US" sz="1400" dirty="0"/>
          </a:p>
          <a:p>
            <a:pPr>
              <a:spcBef>
                <a:spcPts val="0"/>
              </a:spcBef>
              <a:spcAft>
                <a:spcPts val="0"/>
              </a:spcAft>
            </a:pPr>
            <a:endParaRPr lang="en-US" b="1" dirty="0"/>
          </a:p>
          <a:p>
            <a:pPr marL="457200" lvl="1" indent="0">
              <a:spcBef>
                <a:spcPts val="0"/>
              </a:spcBef>
              <a:spcAft>
                <a:spcPts val="0"/>
              </a:spcAft>
              <a:buNone/>
            </a:pPr>
            <a:endParaRPr lang="en-US" sz="1200" dirty="0"/>
          </a:p>
        </p:txBody>
      </p:sp>
      <p:sp>
        <p:nvSpPr>
          <p:cNvPr id="6" name="Title 1">
            <a:extLst>
              <a:ext uri="{FF2B5EF4-FFF2-40B4-BE49-F238E27FC236}">
                <a16:creationId xmlns:a16="http://schemas.microsoft.com/office/drawing/2014/main" id="{EEA95523-CB04-9B1F-F754-A194B1A8E6C4}"/>
              </a:ext>
            </a:extLst>
          </p:cNvPr>
          <p:cNvSpPr txBox="1">
            <a:spLocks/>
          </p:cNvSpPr>
          <p:nvPr/>
        </p:nvSpPr>
        <p:spPr>
          <a:xfrm>
            <a:off x="624839" y="397762"/>
            <a:ext cx="11431429" cy="81514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Actuarial Analysis - Some Helpful Definitions</a:t>
            </a:r>
          </a:p>
        </p:txBody>
      </p:sp>
    </p:spTree>
    <p:extLst>
      <p:ext uri="{BB962C8B-B14F-4D97-AF65-F5344CB8AC3E}">
        <p14:creationId xmlns:p14="http://schemas.microsoft.com/office/powerpoint/2010/main" val="249454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6501-372B-0E64-DEBB-C01B1397836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230A721-0A6C-DB6C-1127-66AC62F9DA8E}"/>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086A1C-32B6-8390-3680-4905944E53EF}"/>
              </a:ext>
            </a:extLst>
          </p:cNvPr>
          <p:cNvSpPr>
            <a:spLocks noGrp="1"/>
          </p:cNvSpPr>
          <p:nvPr>
            <p:ph type="title" idx="4294967295"/>
          </p:nvPr>
        </p:nvSpPr>
        <p:spPr>
          <a:xfrm>
            <a:off x="0" y="369888"/>
            <a:ext cx="11067711" cy="814387"/>
          </a:xfrm>
          <a:prstGeom prst="rect">
            <a:avLst/>
          </a:prstGeom>
        </p:spPr>
        <p:txBody>
          <a:bodyPr/>
          <a:lstStyle/>
          <a:p>
            <a:r>
              <a:rPr lang="en-US" dirty="0"/>
              <a:t>Actuarial Analysis - </a:t>
            </a:r>
            <a:r>
              <a:rPr lang="en-US" dirty="0">
                <a:solidFill>
                  <a:schemeClr val="accent2"/>
                </a:solidFill>
              </a:rPr>
              <a:t>Ratemaking</a:t>
            </a:r>
            <a:r>
              <a:rPr lang="en-US" dirty="0"/>
              <a:t> Introduction</a:t>
            </a:r>
          </a:p>
        </p:txBody>
      </p:sp>
      <p:sp>
        <p:nvSpPr>
          <p:cNvPr id="3" name="Content Placeholder 2">
            <a:extLst>
              <a:ext uri="{FF2B5EF4-FFF2-40B4-BE49-F238E27FC236}">
                <a16:creationId xmlns:a16="http://schemas.microsoft.com/office/drawing/2014/main" id="{DDB70F80-94F6-1DAE-7E8D-401985BEA47A}"/>
              </a:ext>
            </a:extLst>
          </p:cNvPr>
          <p:cNvSpPr>
            <a:spLocks noGrp="1"/>
          </p:cNvSpPr>
          <p:nvPr>
            <p:ph idx="4294967295"/>
          </p:nvPr>
        </p:nvSpPr>
        <p:spPr>
          <a:xfrm>
            <a:off x="738092" y="1155042"/>
            <a:ext cx="10847387" cy="477815"/>
          </a:xfrm>
          <a:prstGeom prst="rect">
            <a:avLst/>
          </a:prstGeom>
        </p:spPr>
        <p:txBody>
          <a:bodyPr>
            <a:noAutofit/>
          </a:bodyPr>
          <a:lstStyle/>
          <a:p>
            <a:pPr>
              <a:spcBef>
                <a:spcPts val="0"/>
              </a:spcBef>
              <a:spcAft>
                <a:spcPts val="0"/>
              </a:spcAft>
              <a:buClr>
                <a:schemeClr val="accent2"/>
              </a:buClr>
            </a:pPr>
            <a:r>
              <a:rPr lang="en-US" sz="2400" b="1" dirty="0"/>
              <a:t>Purpose: </a:t>
            </a:r>
            <a:r>
              <a:rPr lang="en-US" sz="2400" dirty="0"/>
              <a:t>What rate should we charge for insurance coverage? </a:t>
            </a:r>
          </a:p>
          <a:p>
            <a:pPr>
              <a:spcBef>
                <a:spcPts val="0"/>
              </a:spcBef>
              <a:spcAft>
                <a:spcPts val="0"/>
              </a:spcAft>
            </a:pPr>
            <a:endParaRPr lang="en-US" sz="1400" dirty="0"/>
          </a:p>
          <a:p>
            <a:pPr>
              <a:spcBef>
                <a:spcPts val="0"/>
              </a:spcBef>
              <a:spcAft>
                <a:spcPts val="0"/>
              </a:spcAft>
            </a:pPr>
            <a:endParaRPr lang="en-US" b="1" dirty="0"/>
          </a:p>
          <a:p>
            <a:pPr marL="457200" lvl="1" indent="0">
              <a:spcBef>
                <a:spcPts val="0"/>
              </a:spcBef>
              <a:spcAft>
                <a:spcPts val="0"/>
              </a:spcAft>
              <a:buNone/>
            </a:pPr>
            <a:endParaRPr lang="en-US" sz="1200" dirty="0"/>
          </a:p>
        </p:txBody>
      </p:sp>
      <p:sp>
        <p:nvSpPr>
          <p:cNvPr id="4" name="Content Placeholder 2">
            <a:extLst>
              <a:ext uri="{FF2B5EF4-FFF2-40B4-BE49-F238E27FC236}">
                <a16:creationId xmlns:a16="http://schemas.microsoft.com/office/drawing/2014/main" id="{9446B7B4-1389-AFD9-109B-9172FFFD10F8}"/>
              </a:ext>
            </a:extLst>
          </p:cNvPr>
          <p:cNvSpPr txBox="1">
            <a:spLocks/>
          </p:cNvSpPr>
          <p:nvPr/>
        </p:nvSpPr>
        <p:spPr>
          <a:xfrm>
            <a:off x="736667" y="3429000"/>
            <a:ext cx="10848812" cy="353139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accent2"/>
              </a:buClr>
            </a:pPr>
            <a:r>
              <a:rPr lang="en-US" b="1" dirty="0">
                <a:solidFill>
                  <a:schemeClr val="tx1"/>
                </a:solidFill>
              </a:rPr>
              <a:t>Final Result of Ratemaking Exercise: </a:t>
            </a:r>
            <a:r>
              <a:rPr lang="en-US" dirty="0">
                <a:solidFill>
                  <a:schemeClr val="tx1"/>
                </a:solidFill>
              </a:rPr>
              <a:t>A price for insurance coverage, usually phrased as a Rate, or a dollar charge per Exposure.</a:t>
            </a:r>
          </a:p>
          <a:p>
            <a:pPr>
              <a:spcBef>
                <a:spcPts val="0"/>
              </a:spcBef>
              <a:spcAft>
                <a:spcPts val="0"/>
              </a:spcAft>
            </a:pPr>
            <a:endParaRPr lang="en-US" sz="1200" dirty="0"/>
          </a:p>
          <a:p>
            <a:pPr marL="457200" lvl="1" indent="0">
              <a:spcBef>
                <a:spcPts val="0"/>
              </a:spcBef>
              <a:spcAft>
                <a:spcPts val="0"/>
              </a:spcAft>
              <a:buClr>
                <a:schemeClr val="accent2"/>
              </a:buClr>
              <a:buNone/>
            </a:pPr>
            <a:r>
              <a:rPr lang="en-US" dirty="0">
                <a:solidFill>
                  <a:schemeClr val="tx1"/>
                </a:solidFill>
              </a:rPr>
              <a:t>Examples of Exposures</a:t>
            </a:r>
            <a:endParaRPr lang="en-US" sz="1600" dirty="0">
              <a:solidFill>
                <a:schemeClr val="tx1"/>
              </a:solidFill>
            </a:endParaRPr>
          </a:p>
          <a:p>
            <a:pPr lvl="1">
              <a:spcBef>
                <a:spcPts val="0"/>
              </a:spcBef>
              <a:spcAft>
                <a:spcPts val="0"/>
              </a:spcAft>
              <a:buClr>
                <a:schemeClr val="accent2"/>
              </a:buClr>
              <a:buFont typeface="Wingdings" panose="05000000000000000000" pitchFamily="2" charset="2"/>
              <a:buChar char="ü"/>
            </a:pPr>
            <a:r>
              <a:rPr lang="en-US" dirty="0">
                <a:solidFill>
                  <a:schemeClr val="tx1"/>
                </a:solidFill>
              </a:rPr>
              <a:t>Number of Vehicles</a:t>
            </a:r>
          </a:p>
          <a:p>
            <a:pPr lvl="1">
              <a:spcBef>
                <a:spcPts val="0"/>
              </a:spcBef>
              <a:spcAft>
                <a:spcPts val="0"/>
              </a:spcAft>
              <a:buClr>
                <a:schemeClr val="accent2"/>
              </a:buClr>
              <a:buFont typeface="Wingdings" panose="05000000000000000000" pitchFamily="2" charset="2"/>
              <a:buChar char="ü"/>
            </a:pPr>
            <a:r>
              <a:rPr lang="en-US" dirty="0">
                <a:solidFill>
                  <a:schemeClr val="tx1"/>
                </a:solidFill>
              </a:rPr>
              <a:t>Payroll</a:t>
            </a:r>
          </a:p>
          <a:p>
            <a:pPr lvl="1">
              <a:spcBef>
                <a:spcPts val="0"/>
              </a:spcBef>
              <a:spcAft>
                <a:spcPts val="0"/>
              </a:spcAft>
              <a:buClr>
                <a:schemeClr val="accent2"/>
              </a:buClr>
              <a:buFont typeface="Wingdings" panose="05000000000000000000" pitchFamily="2" charset="2"/>
              <a:buChar char="ü"/>
            </a:pPr>
            <a:r>
              <a:rPr lang="en-US" dirty="0">
                <a:solidFill>
                  <a:schemeClr val="tx1"/>
                </a:solidFill>
              </a:rPr>
              <a:t>Population</a:t>
            </a:r>
          </a:p>
          <a:p>
            <a:pPr lvl="1">
              <a:spcBef>
                <a:spcPts val="0"/>
              </a:spcBef>
              <a:spcAft>
                <a:spcPts val="0"/>
              </a:spcAft>
              <a:buClr>
                <a:schemeClr val="accent2"/>
              </a:buClr>
              <a:buFont typeface="Wingdings" panose="05000000000000000000" pitchFamily="2" charset="2"/>
              <a:buChar char="ü"/>
            </a:pPr>
            <a:r>
              <a:rPr lang="en-US" dirty="0">
                <a:solidFill>
                  <a:schemeClr val="tx1"/>
                </a:solidFill>
              </a:rPr>
              <a:t>Number of Officers</a:t>
            </a:r>
          </a:p>
          <a:p>
            <a:pPr lvl="1">
              <a:spcBef>
                <a:spcPts val="0"/>
              </a:spcBef>
              <a:spcAft>
                <a:spcPts val="0"/>
              </a:spcAft>
              <a:buClr>
                <a:schemeClr val="accent2"/>
              </a:buClr>
              <a:buFont typeface="Wingdings" panose="05000000000000000000" pitchFamily="2" charset="2"/>
              <a:buChar char="ü"/>
            </a:pPr>
            <a:r>
              <a:rPr lang="en-US" dirty="0">
                <a:solidFill>
                  <a:schemeClr val="tx1"/>
                </a:solidFill>
              </a:rPr>
              <a:t>Total Operating Expenses</a:t>
            </a:r>
          </a:p>
          <a:p>
            <a:pPr lvl="1">
              <a:spcBef>
                <a:spcPts val="0"/>
              </a:spcBef>
              <a:spcAft>
                <a:spcPts val="0"/>
              </a:spcAft>
              <a:buClr>
                <a:schemeClr val="accent2"/>
              </a:buClr>
              <a:buFont typeface="Wingdings" panose="05000000000000000000" pitchFamily="2" charset="2"/>
              <a:buChar char="ü"/>
            </a:pPr>
            <a:r>
              <a:rPr lang="en-US" dirty="0">
                <a:solidFill>
                  <a:schemeClr val="tx1"/>
                </a:solidFill>
              </a:rPr>
              <a:t>Total Insured Value</a:t>
            </a:r>
          </a:p>
        </p:txBody>
      </p:sp>
      <p:sp>
        <p:nvSpPr>
          <p:cNvPr id="5" name="Content Placeholder 2">
            <a:extLst>
              <a:ext uri="{FF2B5EF4-FFF2-40B4-BE49-F238E27FC236}">
                <a16:creationId xmlns:a16="http://schemas.microsoft.com/office/drawing/2014/main" id="{F1C48C0F-FF1D-9D8C-30B9-E72AB789B54C}"/>
              </a:ext>
            </a:extLst>
          </p:cNvPr>
          <p:cNvSpPr txBox="1">
            <a:spLocks/>
          </p:cNvSpPr>
          <p:nvPr/>
        </p:nvSpPr>
        <p:spPr>
          <a:xfrm>
            <a:off x="738092" y="1870956"/>
            <a:ext cx="10662725" cy="143644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buClr>
                <a:schemeClr val="accent2"/>
              </a:buClr>
            </a:pPr>
            <a:r>
              <a:rPr lang="en-US" b="1" dirty="0">
                <a:solidFill>
                  <a:schemeClr val="tx1"/>
                </a:solidFill>
              </a:rPr>
              <a:t>Methods:  </a:t>
            </a:r>
            <a:r>
              <a:rPr lang="en-US" dirty="0">
                <a:solidFill>
                  <a:schemeClr val="tx1"/>
                </a:solidFill>
              </a:rPr>
              <a:t>Actuaries analyze the historical </a:t>
            </a:r>
          </a:p>
          <a:p>
            <a:pPr marL="0" indent="0">
              <a:spcBef>
                <a:spcPts val="0"/>
              </a:spcBef>
              <a:buClr>
                <a:schemeClr val="accent2"/>
              </a:buClr>
              <a:buNone/>
            </a:pPr>
            <a:r>
              <a:rPr lang="en-US" dirty="0">
                <a:solidFill>
                  <a:schemeClr val="tx1"/>
                </a:solidFill>
              </a:rPr>
              <a:t>				</a:t>
            </a:r>
            <a:r>
              <a:rPr lang="en-US" sz="2800" dirty="0">
                <a:solidFill>
                  <a:schemeClr val="tx1"/>
                </a:solidFill>
              </a:rPr>
              <a:t>Premium, Exposure, &amp; Claims Data</a:t>
            </a:r>
          </a:p>
          <a:p>
            <a:pPr marL="0" indent="0">
              <a:spcBef>
                <a:spcPts val="0"/>
              </a:spcBef>
              <a:buClr>
                <a:schemeClr val="accent2"/>
              </a:buClr>
              <a:buNone/>
            </a:pPr>
            <a:r>
              <a:rPr lang="en-US" sz="2800" dirty="0">
                <a:solidFill>
                  <a:schemeClr val="tx1"/>
                </a:solidFill>
              </a:rPr>
              <a:t>		Limit/Attachment, Rate Changes, Inflation, Other Trends</a:t>
            </a:r>
            <a:endParaRPr lang="en-US" sz="1400" dirty="0">
              <a:solidFill>
                <a:schemeClr val="tx1"/>
              </a:solidFill>
            </a:endParaRPr>
          </a:p>
        </p:txBody>
      </p:sp>
    </p:spTree>
    <p:extLst>
      <p:ext uri="{BB962C8B-B14F-4D97-AF65-F5344CB8AC3E}">
        <p14:creationId xmlns:p14="http://schemas.microsoft.com/office/powerpoint/2010/main" val="282531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100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100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100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1000"/>
                                  </p:stCondLst>
                                  <p:childTnLst>
                                    <p:set>
                                      <p:cBhvr>
                                        <p:cTn id="33"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6496-EA2E-34E0-EDBC-25F781BBF12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2B31413-6147-EB54-540C-B50045D8F86D}"/>
              </a:ext>
            </a:extLst>
          </p:cNvPr>
          <p:cNvSpPr/>
          <p:nvPr/>
        </p:nvSpPr>
        <p:spPr>
          <a:xfrm>
            <a:off x="0" y="0"/>
            <a:ext cx="12192000" cy="1057983"/>
          </a:xfrm>
          <a:prstGeom prst="rect">
            <a:avLst/>
          </a:prstGeom>
          <a:solidFill>
            <a:srgbClr val="DF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0F0EC5-0A08-20B4-02EE-177443977ED7}"/>
              </a:ext>
            </a:extLst>
          </p:cNvPr>
          <p:cNvSpPr>
            <a:spLocks noGrp="1"/>
          </p:cNvSpPr>
          <p:nvPr>
            <p:ph type="title" idx="4294967295"/>
          </p:nvPr>
        </p:nvSpPr>
        <p:spPr>
          <a:xfrm>
            <a:off x="188926" y="348022"/>
            <a:ext cx="11919254" cy="814388"/>
          </a:xfrm>
          <a:prstGeom prst="rect">
            <a:avLst/>
          </a:prstGeom>
        </p:spPr>
        <p:txBody>
          <a:bodyPr/>
          <a:lstStyle/>
          <a:p>
            <a:r>
              <a:rPr lang="en-US" dirty="0"/>
              <a:t>Actuarial Analysis - </a:t>
            </a:r>
            <a:r>
              <a:rPr lang="en-US" dirty="0">
                <a:solidFill>
                  <a:srgbClr val="7030A0"/>
                </a:solidFill>
              </a:rPr>
              <a:t>Reserve Review </a:t>
            </a:r>
            <a:r>
              <a:rPr lang="en-US" dirty="0"/>
              <a:t>Introduction</a:t>
            </a:r>
          </a:p>
        </p:txBody>
      </p:sp>
      <p:sp>
        <p:nvSpPr>
          <p:cNvPr id="3" name="Content Placeholder 2">
            <a:extLst>
              <a:ext uri="{FF2B5EF4-FFF2-40B4-BE49-F238E27FC236}">
                <a16:creationId xmlns:a16="http://schemas.microsoft.com/office/drawing/2014/main" id="{367BBF50-AFC6-2CD5-3609-D9C86EC27789}"/>
              </a:ext>
            </a:extLst>
          </p:cNvPr>
          <p:cNvSpPr>
            <a:spLocks noGrp="1"/>
          </p:cNvSpPr>
          <p:nvPr>
            <p:ph idx="4294967295"/>
          </p:nvPr>
        </p:nvSpPr>
        <p:spPr>
          <a:xfrm>
            <a:off x="606289" y="1149589"/>
            <a:ext cx="11417300" cy="388565"/>
          </a:xfrm>
          <a:prstGeom prst="rect">
            <a:avLst/>
          </a:prstGeom>
        </p:spPr>
        <p:txBody>
          <a:bodyPr>
            <a:noAutofit/>
          </a:bodyPr>
          <a:lstStyle/>
          <a:p>
            <a:pPr>
              <a:spcBef>
                <a:spcPts val="0"/>
              </a:spcBef>
              <a:spcAft>
                <a:spcPts val="0"/>
              </a:spcAft>
              <a:buClr>
                <a:srgbClr val="7030A0"/>
              </a:buClr>
            </a:pPr>
            <a:r>
              <a:rPr lang="en-US" sz="2400" b="1" dirty="0"/>
              <a:t>Purpose:  </a:t>
            </a:r>
            <a:r>
              <a:rPr lang="en-US" sz="2400" dirty="0"/>
              <a:t>Is the Pool holding enough reserves to pay all of its claim liabilities? </a:t>
            </a:r>
          </a:p>
          <a:p>
            <a:pPr>
              <a:spcBef>
                <a:spcPts val="0"/>
              </a:spcBef>
              <a:spcAft>
                <a:spcPts val="0"/>
              </a:spcAft>
              <a:buClr>
                <a:srgbClr val="7030A0"/>
              </a:buClr>
            </a:pPr>
            <a:endParaRPr lang="en-US" b="1" dirty="0"/>
          </a:p>
          <a:p>
            <a:pPr marL="628650" lvl="1" indent="-171450">
              <a:spcBef>
                <a:spcPts val="0"/>
              </a:spcBef>
              <a:spcAft>
                <a:spcPts val="0"/>
              </a:spcAft>
              <a:buClr>
                <a:srgbClr val="7030A0"/>
              </a:buClr>
            </a:pPr>
            <a:endParaRPr lang="en-US" sz="1200" dirty="0"/>
          </a:p>
        </p:txBody>
      </p:sp>
      <p:sp>
        <p:nvSpPr>
          <p:cNvPr id="4" name="Content Placeholder 2">
            <a:extLst>
              <a:ext uri="{FF2B5EF4-FFF2-40B4-BE49-F238E27FC236}">
                <a16:creationId xmlns:a16="http://schemas.microsoft.com/office/drawing/2014/main" id="{ACDD6ADA-A11A-B9F9-A9BF-91FE51D5B4FC}"/>
              </a:ext>
            </a:extLst>
          </p:cNvPr>
          <p:cNvSpPr txBox="1">
            <a:spLocks/>
          </p:cNvSpPr>
          <p:nvPr/>
        </p:nvSpPr>
        <p:spPr>
          <a:xfrm>
            <a:off x="606288" y="3307427"/>
            <a:ext cx="11417299" cy="157565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rgbClr val="7030A0"/>
              </a:buClr>
              <a:buFont typeface="Arial" panose="020B0604020202020204" pitchFamily="34" charset="0"/>
              <a:buChar char="•"/>
            </a:pPr>
            <a:r>
              <a:rPr lang="en-US" b="1" dirty="0">
                <a:solidFill>
                  <a:schemeClr val="tx1"/>
                </a:solidFill>
              </a:rPr>
              <a:t>Final Result of Reserve Review: </a:t>
            </a:r>
            <a:r>
              <a:rPr lang="en-US" dirty="0">
                <a:solidFill>
                  <a:schemeClr val="tx1"/>
                </a:solidFill>
              </a:rPr>
              <a:t>Total Estimated Reserves </a:t>
            </a:r>
          </a:p>
          <a:p>
            <a:pPr marL="0" indent="0" algn="ctr">
              <a:spcBef>
                <a:spcPts val="0"/>
              </a:spcBef>
              <a:spcAft>
                <a:spcPts val="0"/>
              </a:spcAft>
              <a:buClr>
                <a:srgbClr val="7030A0"/>
              </a:buClr>
              <a:buNone/>
            </a:pPr>
            <a:r>
              <a:rPr lang="en-US" dirty="0">
                <a:solidFill>
                  <a:schemeClr val="tx1"/>
                </a:solidFill>
              </a:rPr>
              <a:t>= Amount of money Pool should hold to ensure all of the claims</a:t>
            </a:r>
            <a:br>
              <a:rPr lang="en-US" dirty="0">
                <a:solidFill>
                  <a:schemeClr val="tx1"/>
                </a:solidFill>
              </a:rPr>
            </a:br>
            <a:r>
              <a:rPr lang="en-US" dirty="0">
                <a:solidFill>
                  <a:schemeClr val="tx1"/>
                </a:solidFill>
              </a:rPr>
              <a:t> on contracts they’ve already written can be paid in full</a:t>
            </a:r>
            <a:endParaRPr lang="en-US" sz="1200" dirty="0">
              <a:solidFill>
                <a:schemeClr val="tx1"/>
              </a:solidFill>
            </a:endParaRPr>
          </a:p>
        </p:txBody>
      </p:sp>
      <p:sp>
        <p:nvSpPr>
          <p:cNvPr id="5" name="Content Placeholder 2">
            <a:extLst>
              <a:ext uri="{FF2B5EF4-FFF2-40B4-BE49-F238E27FC236}">
                <a16:creationId xmlns:a16="http://schemas.microsoft.com/office/drawing/2014/main" id="{824C216E-721B-C7BF-AE14-ECBFA9185699}"/>
              </a:ext>
            </a:extLst>
          </p:cNvPr>
          <p:cNvSpPr txBox="1">
            <a:spLocks/>
          </p:cNvSpPr>
          <p:nvPr/>
        </p:nvSpPr>
        <p:spPr>
          <a:xfrm>
            <a:off x="606289" y="1765451"/>
            <a:ext cx="10725915" cy="1436251"/>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buClr>
                <a:srgbClr val="7030A0"/>
              </a:buClr>
            </a:pPr>
            <a:r>
              <a:rPr lang="en-US" b="1" dirty="0">
                <a:solidFill>
                  <a:schemeClr val="tx1"/>
                </a:solidFill>
              </a:rPr>
              <a:t>Methods:     </a:t>
            </a:r>
            <a:r>
              <a:rPr lang="en-US" dirty="0">
                <a:solidFill>
                  <a:schemeClr val="tx1"/>
                </a:solidFill>
              </a:rPr>
              <a:t>Actuaries analyze the historical </a:t>
            </a:r>
          </a:p>
          <a:p>
            <a:pPr marL="0" indent="0">
              <a:spcBef>
                <a:spcPts val="0"/>
              </a:spcBef>
              <a:buClr>
                <a:schemeClr val="accent2"/>
              </a:buClr>
              <a:buNone/>
            </a:pPr>
            <a:r>
              <a:rPr lang="en-US" dirty="0">
                <a:solidFill>
                  <a:schemeClr val="tx1"/>
                </a:solidFill>
              </a:rPr>
              <a:t>				</a:t>
            </a:r>
            <a:r>
              <a:rPr lang="en-US" sz="2800" dirty="0">
                <a:solidFill>
                  <a:schemeClr val="tx1"/>
                </a:solidFill>
              </a:rPr>
              <a:t>Premium, Exposure, &amp; Claims Data</a:t>
            </a:r>
          </a:p>
          <a:p>
            <a:pPr marL="0" indent="0">
              <a:spcBef>
                <a:spcPts val="0"/>
              </a:spcBef>
              <a:buClr>
                <a:schemeClr val="accent2"/>
              </a:buClr>
              <a:buNone/>
            </a:pPr>
            <a:r>
              <a:rPr lang="en-US" sz="2800" dirty="0">
                <a:solidFill>
                  <a:schemeClr val="tx1"/>
                </a:solidFill>
              </a:rPr>
              <a:t>		 Changes in Loss Development Patterns and Loss Trends</a:t>
            </a:r>
          </a:p>
        </p:txBody>
      </p:sp>
    </p:spTree>
    <p:extLst>
      <p:ext uri="{BB962C8B-B14F-4D97-AF65-F5344CB8AC3E}">
        <p14:creationId xmlns:p14="http://schemas.microsoft.com/office/powerpoint/2010/main" val="151051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C07B-945E-AC5F-9176-E8C433DC45FC}"/>
            </a:ext>
          </a:extLst>
        </p:cNvPr>
        <p:cNvGrpSpPr/>
        <p:nvPr/>
      </p:nvGrpSpPr>
      <p:grpSpPr>
        <a:xfrm>
          <a:off x="0" y="0"/>
          <a:ext cx="0" cy="0"/>
          <a:chOff x="0" y="0"/>
          <a:chExt cx="0" cy="0"/>
        </a:xfrm>
      </p:grpSpPr>
      <p:sp>
        <p:nvSpPr>
          <p:cNvPr id="27" name="Rectangle: Folded Corner 26">
            <a:extLst>
              <a:ext uri="{FF2B5EF4-FFF2-40B4-BE49-F238E27FC236}">
                <a16:creationId xmlns:a16="http://schemas.microsoft.com/office/drawing/2014/main" id="{21E0C3D2-7AC1-1BA3-9A85-7D5DA329859D}"/>
              </a:ext>
            </a:extLst>
          </p:cNvPr>
          <p:cNvSpPr/>
          <p:nvPr/>
        </p:nvSpPr>
        <p:spPr>
          <a:xfrm>
            <a:off x="596464" y="1212902"/>
            <a:ext cx="2484366" cy="2107073"/>
          </a:xfrm>
          <a:prstGeom prst="foldedCorner">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Right Triangle 4">
            <a:extLst>
              <a:ext uri="{FF2B5EF4-FFF2-40B4-BE49-F238E27FC236}">
                <a16:creationId xmlns:a16="http://schemas.microsoft.com/office/drawing/2014/main" id="{03F29DAB-C1D9-DC73-57A9-388A6825FDB9}"/>
              </a:ext>
            </a:extLst>
          </p:cNvPr>
          <p:cNvSpPr/>
          <p:nvPr/>
        </p:nvSpPr>
        <p:spPr>
          <a:xfrm flipH="1">
            <a:off x="6810375" y="1"/>
            <a:ext cx="5448300" cy="6858000"/>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8EEACF7-71B6-2F58-F1BC-E519F42BEBD2}"/>
              </a:ext>
            </a:extLst>
          </p:cNvPr>
          <p:cNvSpPr>
            <a:spLocks noGrp="1"/>
          </p:cNvSpPr>
          <p:nvPr>
            <p:ph idx="4294967295"/>
          </p:nvPr>
        </p:nvSpPr>
        <p:spPr>
          <a:xfrm>
            <a:off x="69850" y="1404938"/>
            <a:ext cx="12122150" cy="4773612"/>
          </a:xfrm>
          <a:prstGeom prst="rect">
            <a:avLst/>
          </a:prstGeom>
        </p:spPr>
        <p:txBody>
          <a:bodyPr>
            <a:noAutofit/>
          </a:bodyPr>
          <a:lstStyle/>
          <a:p>
            <a:pPr marL="0" indent="0">
              <a:spcBef>
                <a:spcPts val="0"/>
              </a:spcBef>
              <a:spcAft>
                <a:spcPts val="0"/>
              </a:spcAft>
              <a:buNone/>
            </a:pPr>
            <a:endParaRPr lang="en-US" dirty="0"/>
          </a:p>
          <a:p>
            <a:pPr>
              <a:spcBef>
                <a:spcPts val="0"/>
              </a:spcBef>
              <a:spcAft>
                <a:spcPts val="0"/>
              </a:spcAft>
            </a:pPr>
            <a:endParaRPr lang="en-US" sz="1400" dirty="0"/>
          </a:p>
          <a:p>
            <a:pPr>
              <a:spcBef>
                <a:spcPts val="0"/>
              </a:spcBef>
              <a:spcAft>
                <a:spcPts val="0"/>
              </a:spcAft>
            </a:pPr>
            <a:endParaRPr lang="en-US" b="1" dirty="0"/>
          </a:p>
          <a:p>
            <a:pPr marL="457200" lvl="1" indent="0">
              <a:spcBef>
                <a:spcPts val="0"/>
              </a:spcBef>
              <a:spcAft>
                <a:spcPts val="0"/>
              </a:spcAft>
              <a:buNone/>
            </a:pPr>
            <a:endParaRPr lang="en-US" sz="1200" dirty="0"/>
          </a:p>
        </p:txBody>
      </p:sp>
      <p:sp>
        <p:nvSpPr>
          <p:cNvPr id="6" name="Title 1">
            <a:extLst>
              <a:ext uri="{FF2B5EF4-FFF2-40B4-BE49-F238E27FC236}">
                <a16:creationId xmlns:a16="http://schemas.microsoft.com/office/drawing/2014/main" id="{63B5AB86-A1CB-3060-DE7B-9529D5418C75}"/>
              </a:ext>
            </a:extLst>
          </p:cNvPr>
          <p:cNvSpPr txBox="1">
            <a:spLocks/>
          </p:cNvSpPr>
          <p:nvPr/>
        </p:nvSpPr>
        <p:spPr>
          <a:xfrm>
            <a:off x="624839" y="397762"/>
            <a:ext cx="11431429" cy="81514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Actuarial Analysis – Where do you fit in?</a:t>
            </a:r>
          </a:p>
        </p:txBody>
      </p:sp>
      <p:grpSp>
        <p:nvGrpSpPr>
          <p:cNvPr id="23" name="Group 22">
            <a:extLst>
              <a:ext uri="{FF2B5EF4-FFF2-40B4-BE49-F238E27FC236}">
                <a16:creationId xmlns:a16="http://schemas.microsoft.com/office/drawing/2014/main" id="{D2F219AB-E1CA-170C-3D10-A509994E6916}"/>
              </a:ext>
            </a:extLst>
          </p:cNvPr>
          <p:cNvGrpSpPr/>
          <p:nvPr/>
        </p:nvGrpSpPr>
        <p:grpSpPr>
          <a:xfrm>
            <a:off x="1986110" y="1082934"/>
            <a:ext cx="9072209" cy="6370413"/>
            <a:chOff x="4130675" y="2009036"/>
            <a:chExt cx="8128000" cy="5418667"/>
          </a:xfrm>
        </p:grpSpPr>
        <p:graphicFrame>
          <p:nvGraphicFramePr>
            <p:cNvPr id="4" name="Diagram 3">
              <a:extLst>
                <a:ext uri="{FF2B5EF4-FFF2-40B4-BE49-F238E27FC236}">
                  <a16:creationId xmlns:a16="http://schemas.microsoft.com/office/drawing/2014/main" id="{EF852CE2-A8F6-ADEC-6F2E-1D1202282910}"/>
                </a:ext>
              </a:extLst>
            </p:cNvPr>
            <p:cNvGraphicFramePr/>
            <p:nvPr>
              <p:extLst>
                <p:ext uri="{D42A27DB-BD31-4B8C-83A1-F6EECF244321}">
                  <p14:modId xmlns:p14="http://schemas.microsoft.com/office/powerpoint/2010/main" val="748649676"/>
                </p:ext>
              </p:extLst>
            </p:nvPr>
          </p:nvGraphicFramePr>
          <p:xfrm>
            <a:off x="4130675" y="20090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Arrow: Left-Right 11">
              <a:extLst>
                <a:ext uri="{FF2B5EF4-FFF2-40B4-BE49-F238E27FC236}">
                  <a16:creationId xmlns:a16="http://schemas.microsoft.com/office/drawing/2014/main" id="{2CA28F78-CE5F-9E61-A72A-9EEE13660B55}"/>
                </a:ext>
              </a:extLst>
            </p:cNvPr>
            <p:cNvSpPr/>
            <p:nvPr/>
          </p:nvSpPr>
          <p:spPr>
            <a:xfrm rot="2100101">
              <a:off x="6594009" y="4356762"/>
              <a:ext cx="627038" cy="167293"/>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Right 12">
              <a:extLst>
                <a:ext uri="{FF2B5EF4-FFF2-40B4-BE49-F238E27FC236}">
                  <a16:creationId xmlns:a16="http://schemas.microsoft.com/office/drawing/2014/main" id="{F9BBD313-B1EF-1B31-6D4F-8F1325B2D68C}"/>
                </a:ext>
              </a:extLst>
            </p:cNvPr>
            <p:cNvSpPr/>
            <p:nvPr/>
          </p:nvSpPr>
          <p:spPr>
            <a:xfrm rot="8682597">
              <a:off x="6723075" y="4968404"/>
              <a:ext cx="663121" cy="171408"/>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88F75322-402D-4A13-3401-328267D52062}"/>
                </a:ext>
              </a:extLst>
            </p:cNvPr>
            <p:cNvSpPr/>
            <p:nvPr/>
          </p:nvSpPr>
          <p:spPr>
            <a:xfrm rot="9227341">
              <a:off x="7863114" y="4271785"/>
              <a:ext cx="663121" cy="171408"/>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Right 14">
              <a:extLst>
                <a:ext uri="{FF2B5EF4-FFF2-40B4-BE49-F238E27FC236}">
                  <a16:creationId xmlns:a16="http://schemas.microsoft.com/office/drawing/2014/main" id="{CBCE50FC-C0E3-FD06-BC39-D5B551D00121}"/>
                </a:ext>
              </a:extLst>
            </p:cNvPr>
            <p:cNvSpPr/>
            <p:nvPr/>
          </p:nvSpPr>
          <p:spPr>
            <a:xfrm rot="16200000">
              <a:off x="8551964" y="3232529"/>
              <a:ext cx="629574" cy="180541"/>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2B508EBB-58BA-A332-4154-263AC4F0A446}"/>
                </a:ext>
              </a:extLst>
            </p:cNvPr>
            <p:cNvSpPr/>
            <p:nvPr/>
          </p:nvSpPr>
          <p:spPr>
            <a:xfrm rot="5400000">
              <a:off x="7224739" y="3931849"/>
              <a:ext cx="663121" cy="171408"/>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Right 17">
              <a:extLst>
                <a:ext uri="{FF2B5EF4-FFF2-40B4-BE49-F238E27FC236}">
                  <a16:creationId xmlns:a16="http://schemas.microsoft.com/office/drawing/2014/main" id="{F37A19E4-3C96-6AAC-6480-2A1A0B2BDF19}"/>
                </a:ext>
              </a:extLst>
            </p:cNvPr>
            <p:cNvSpPr/>
            <p:nvPr/>
          </p:nvSpPr>
          <p:spPr>
            <a:xfrm rot="19921847">
              <a:off x="7837321" y="2908670"/>
              <a:ext cx="605628" cy="183256"/>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Right 18">
              <a:extLst>
                <a:ext uri="{FF2B5EF4-FFF2-40B4-BE49-F238E27FC236}">
                  <a16:creationId xmlns:a16="http://schemas.microsoft.com/office/drawing/2014/main" id="{F9D0C4AF-2C90-33F3-FDF3-32A84F8CB653}"/>
                </a:ext>
              </a:extLst>
            </p:cNvPr>
            <p:cNvSpPr/>
            <p:nvPr/>
          </p:nvSpPr>
          <p:spPr>
            <a:xfrm rot="2100101">
              <a:off x="7877682" y="3527540"/>
              <a:ext cx="663121" cy="171408"/>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Left-Right 19">
              <a:extLst>
                <a:ext uri="{FF2B5EF4-FFF2-40B4-BE49-F238E27FC236}">
                  <a16:creationId xmlns:a16="http://schemas.microsoft.com/office/drawing/2014/main" id="{C439DC38-77E5-7B4B-0D63-110672801508}"/>
                </a:ext>
              </a:extLst>
            </p:cNvPr>
            <p:cNvSpPr/>
            <p:nvPr/>
          </p:nvSpPr>
          <p:spPr>
            <a:xfrm rot="9227341">
              <a:off x="6521711" y="3557440"/>
              <a:ext cx="663121" cy="171408"/>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Right 20">
              <a:extLst>
                <a:ext uri="{FF2B5EF4-FFF2-40B4-BE49-F238E27FC236}">
                  <a16:creationId xmlns:a16="http://schemas.microsoft.com/office/drawing/2014/main" id="{5BF2096A-AAB3-FB03-063F-DD663F3E98DD}"/>
                </a:ext>
              </a:extLst>
            </p:cNvPr>
            <p:cNvSpPr/>
            <p:nvPr/>
          </p:nvSpPr>
          <p:spPr>
            <a:xfrm rot="5400000">
              <a:off x="5923288" y="4594971"/>
              <a:ext cx="663121" cy="171408"/>
            </a:xfrm>
            <a:prstGeom prst="lef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F92BDA27-D7C1-B5AA-8278-ABA47D1F3331}"/>
              </a:ext>
            </a:extLst>
          </p:cNvPr>
          <p:cNvSpPr txBox="1"/>
          <p:nvPr/>
        </p:nvSpPr>
        <p:spPr>
          <a:xfrm>
            <a:off x="801384" y="1325885"/>
            <a:ext cx="2074527" cy="1754326"/>
          </a:xfrm>
          <a:prstGeom prst="rect">
            <a:avLst/>
          </a:prstGeom>
          <a:noFill/>
        </p:spPr>
        <p:txBody>
          <a:bodyPr wrap="square" rtlCol="0">
            <a:spAutoFit/>
          </a:bodyPr>
          <a:lstStyle/>
          <a:p>
            <a:pPr algn="ctr"/>
            <a:r>
              <a:rPr lang="en-US" dirty="0">
                <a:solidFill>
                  <a:schemeClr val="bg2">
                    <a:lumMod val="10000"/>
                  </a:schemeClr>
                </a:solidFill>
              </a:rPr>
              <a:t>Information must flow between all Departments to ensure the best decisions are made.</a:t>
            </a:r>
          </a:p>
        </p:txBody>
      </p:sp>
    </p:spTree>
    <p:extLst>
      <p:ext uri="{BB962C8B-B14F-4D97-AF65-F5344CB8AC3E}">
        <p14:creationId xmlns:p14="http://schemas.microsoft.com/office/powerpoint/2010/main" val="2967524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D3348-179B-1E04-E60F-7E9D3D4458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92C71C8-073E-B8C7-68A4-137664005382}"/>
              </a:ext>
            </a:extLst>
          </p:cNvPr>
          <p:cNvSpPr/>
          <p:nvPr/>
        </p:nvSpPr>
        <p:spPr>
          <a:xfrm>
            <a:off x="-60960" y="-35895"/>
            <a:ext cx="123063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32D6B7-9767-4EF3-693D-832AD3D13163}"/>
              </a:ext>
            </a:extLst>
          </p:cNvPr>
          <p:cNvSpPr>
            <a:spLocks noGrp="1"/>
          </p:cNvSpPr>
          <p:nvPr>
            <p:ph type="title"/>
          </p:nvPr>
        </p:nvSpPr>
        <p:spPr>
          <a:xfrm>
            <a:off x="-1996440" y="854"/>
            <a:ext cx="10515600" cy="1133476"/>
          </a:xfrm>
          <a:prstGeom prst="rect">
            <a:avLst/>
          </a:prstGeom>
        </p:spPr>
        <p:txBody>
          <a:bodyPr/>
          <a:lstStyle/>
          <a:p>
            <a:r>
              <a:rPr lang="en-US" sz="4400" dirty="0">
                <a:solidFill>
                  <a:schemeClr val="tx1"/>
                </a:solidFill>
              </a:rPr>
              <a:t>Super Simplified Example</a:t>
            </a:r>
          </a:p>
        </p:txBody>
      </p:sp>
      <p:sp>
        <p:nvSpPr>
          <p:cNvPr id="4" name="Title 1">
            <a:extLst>
              <a:ext uri="{FF2B5EF4-FFF2-40B4-BE49-F238E27FC236}">
                <a16:creationId xmlns:a16="http://schemas.microsoft.com/office/drawing/2014/main" id="{F0661A07-1D0C-33CC-7E79-5183EB2CECFF}"/>
              </a:ext>
            </a:extLst>
          </p:cNvPr>
          <p:cNvSpPr txBox="1">
            <a:spLocks/>
          </p:cNvSpPr>
          <p:nvPr/>
        </p:nvSpPr>
        <p:spPr>
          <a:xfrm>
            <a:off x="1711905" y="1171079"/>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bg1"/>
                </a:solidFill>
              </a:rPr>
              <a:t>Auto Insurance Problem</a:t>
            </a:r>
          </a:p>
          <a:p>
            <a:pPr marL="484632">
              <a:defRPr/>
            </a:pPr>
            <a:r>
              <a:rPr lang="en-US" sz="3200" dirty="0">
                <a:solidFill>
                  <a:schemeClr val="bg1"/>
                </a:solidFill>
              </a:rPr>
              <a:t>You be the ACTUARY</a:t>
            </a:r>
          </a:p>
        </p:txBody>
      </p:sp>
      <p:sp>
        <p:nvSpPr>
          <p:cNvPr id="3" name="Arrow: Pentagon 2">
            <a:extLst>
              <a:ext uri="{FF2B5EF4-FFF2-40B4-BE49-F238E27FC236}">
                <a16:creationId xmlns:a16="http://schemas.microsoft.com/office/drawing/2014/main" id="{8EDE516E-8989-83CB-B0EB-843C37F38D42}"/>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8" name="Rectangle 7">
            <a:extLst>
              <a:ext uri="{FF2B5EF4-FFF2-40B4-BE49-F238E27FC236}">
                <a16:creationId xmlns:a16="http://schemas.microsoft.com/office/drawing/2014/main" id="{4B789C6B-9C4D-42C8-4F52-9CA64EF89942}"/>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418852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D733E-264B-F684-8744-761163F0541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A052E32-6866-EFA9-6174-191C86DC5488}"/>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138755D4-8214-CF81-C8AE-20C8696925B6}"/>
              </a:ext>
            </a:extLst>
          </p:cNvPr>
          <p:cNvSpPr txBox="1">
            <a:spLocks/>
          </p:cNvSpPr>
          <p:nvPr/>
        </p:nvSpPr>
        <p:spPr bwMode="auto">
          <a:xfrm>
            <a:off x="1054690" y="3315307"/>
            <a:ext cx="10389450" cy="3222625"/>
          </a:xfrm>
          <a:prstGeom prst="rect">
            <a:avLst/>
          </a:prstGeom>
          <a:noFill/>
          <a:ln w="9525">
            <a:noFill/>
            <a:miter lim="800000"/>
            <a:headEnd/>
            <a:tailEnd/>
          </a:ln>
        </p:spPr>
        <p:txBody>
          <a:bodyPr/>
          <a:lstStyle/>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Last year 1,000 municipal vehicles were insured by the Pool</a:t>
            </a:r>
          </a:p>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Last year 20 of those vehicles had accidents.</a:t>
            </a:r>
          </a:p>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The Pool paid $1,000 in repairs for each accident.</a:t>
            </a:r>
          </a:p>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How much did the Pool pay in all?</a:t>
            </a:r>
          </a:p>
        </p:txBody>
      </p:sp>
      <p:sp>
        <p:nvSpPr>
          <p:cNvPr id="2" name="Title 1">
            <a:extLst>
              <a:ext uri="{FF2B5EF4-FFF2-40B4-BE49-F238E27FC236}">
                <a16:creationId xmlns:a16="http://schemas.microsoft.com/office/drawing/2014/main" id="{C4CF9EAB-8698-B74C-50B5-92C5553E06BA}"/>
              </a:ext>
            </a:extLst>
          </p:cNvPr>
          <p:cNvSpPr>
            <a:spLocks noGrp="1"/>
          </p:cNvSpPr>
          <p:nvPr>
            <p:ph type="title" idx="4294967295"/>
          </p:nvPr>
        </p:nvSpPr>
        <p:spPr>
          <a:xfrm>
            <a:off x="0" y="233679"/>
            <a:ext cx="8074025" cy="814387"/>
          </a:xfrm>
          <a:prstGeom prst="rect">
            <a:avLst/>
          </a:prstGeom>
        </p:spPr>
        <p:txBody>
          <a:bodyPr/>
          <a:lstStyle/>
          <a:p>
            <a:r>
              <a:rPr lang="en-US" dirty="0"/>
              <a:t>Super Simplified Example</a:t>
            </a:r>
          </a:p>
        </p:txBody>
      </p:sp>
      <p:sp>
        <p:nvSpPr>
          <p:cNvPr id="4" name="Title 1">
            <a:extLst>
              <a:ext uri="{FF2B5EF4-FFF2-40B4-BE49-F238E27FC236}">
                <a16:creationId xmlns:a16="http://schemas.microsoft.com/office/drawing/2014/main" id="{457B0C17-E753-FB50-277A-C536C213F9F5}"/>
              </a:ext>
            </a:extLst>
          </p:cNvPr>
          <p:cNvSpPr txBox="1">
            <a:spLocks/>
          </p:cNvSpPr>
          <p:nvPr/>
        </p:nvSpPr>
        <p:spPr>
          <a:xfrm>
            <a:off x="2158728" y="1127153"/>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tx2"/>
                </a:solidFill>
              </a:rPr>
              <a:t>Auto Insurance Problem</a:t>
            </a:r>
          </a:p>
          <a:p>
            <a:pPr marL="484632">
              <a:defRPr/>
            </a:pPr>
            <a:r>
              <a:rPr lang="en-US" sz="3200" dirty="0">
                <a:solidFill>
                  <a:schemeClr val="tx2"/>
                </a:solidFill>
              </a:rPr>
              <a:t>You be the ACTUARY and Calculate the </a:t>
            </a:r>
            <a:r>
              <a:rPr lang="en-US" sz="3200" dirty="0">
                <a:solidFill>
                  <a:schemeClr val="accent2"/>
                </a:solidFill>
              </a:rPr>
              <a:t>Rate</a:t>
            </a:r>
            <a:endParaRPr lang="en-US" sz="3200" dirty="0">
              <a:solidFill>
                <a:schemeClr val="tx2"/>
              </a:solidFill>
            </a:endParaRPr>
          </a:p>
        </p:txBody>
      </p:sp>
      <p:sp>
        <p:nvSpPr>
          <p:cNvPr id="3" name="Arrow: Pentagon 2">
            <a:extLst>
              <a:ext uri="{FF2B5EF4-FFF2-40B4-BE49-F238E27FC236}">
                <a16:creationId xmlns:a16="http://schemas.microsoft.com/office/drawing/2014/main" id="{384A1234-D463-DC3F-5486-8F794B206915}"/>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8" name="Rectangle 7">
            <a:extLst>
              <a:ext uri="{FF2B5EF4-FFF2-40B4-BE49-F238E27FC236}">
                <a16:creationId xmlns:a16="http://schemas.microsoft.com/office/drawing/2014/main" id="{77FEE0F6-0E46-7AE2-61BE-047DFBA25643}"/>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365581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26F2-9F58-CFEC-380A-696A777E3108}"/>
              </a:ext>
            </a:extLst>
          </p:cNvPr>
          <p:cNvSpPr>
            <a:spLocks noGrp="1"/>
          </p:cNvSpPr>
          <p:nvPr>
            <p:ph type="title"/>
          </p:nvPr>
        </p:nvSpPr>
        <p:spPr>
          <a:xfrm>
            <a:off x="838200" y="1890712"/>
            <a:ext cx="10515600" cy="1353431"/>
          </a:xfrm>
          <a:prstGeom prst="rect">
            <a:avLst/>
          </a:prstGeom>
        </p:spPr>
        <p:txBody>
          <a:bodyPr vert="horz" lIns="91440" tIns="45720" rIns="91440" bIns="45720" rtlCol="0" anchor="ctr">
            <a:noAutofit/>
          </a:bodyPr>
          <a:lstStyle/>
          <a:p>
            <a:r>
              <a:rPr lang="en-US" sz="5400" dirty="0">
                <a:solidFill>
                  <a:schemeClr val="tx2">
                    <a:lumMod val="40000"/>
                    <a:lumOff val="60000"/>
                  </a:schemeClr>
                </a:solidFill>
                <a:latin typeface="Calibri" panose="020F0502020204030204" pitchFamily="34" charset="0"/>
                <a:ea typeface="Calibri" panose="020F0502020204030204" pitchFamily="34" charset="0"/>
              </a:rPr>
              <a:t>What Do Actuaries Actually Do?: </a:t>
            </a:r>
            <a:br>
              <a:rPr lang="en-US" sz="5400" dirty="0">
                <a:solidFill>
                  <a:schemeClr val="tx2">
                    <a:lumMod val="40000"/>
                    <a:lumOff val="60000"/>
                  </a:schemeClr>
                </a:solidFill>
                <a:effectLst/>
                <a:latin typeface="Calibri" panose="020F0502020204030204" pitchFamily="34" charset="0"/>
                <a:ea typeface="Calibri" panose="020F0502020204030204" pitchFamily="34" charset="0"/>
              </a:rPr>
            </a:br>
            <a:r>
              <a:rPr lang="en-US" sz="5400" dirty="0">
                <a:solidFill>
                  <a:schemeClr val="tx2">
                    <a:lumMod val="40000"/>
                    <a:lumOff val="60000"/>
                  </a:schemeClr>
                </a:solidFill>
                <a:effectLst/>
                <a:latin typeface="Calibri" panose="020F0502020204030204" pitchFamily="34" charset="0"/>
                <a:ea typeface="Calibri" panose="020F0502020204030204" pitchFamily="34" charset="0"/>
              </a:rPr>
              <a:t>Simplifying Actuarial Concepts</a:t>
            </a:r>
            <a:endParaRPr lang="en-US" sz="13800" dirty="0">
              <a:solidFill>
                <a:schemeClr val="tx2">
                  <a:lumMod val="40000"/>
                  <a:lumOff val="60000"/>
                </a:schemeClr>
              </a:solidFill>
            </a:endParaRPr>
          </a:p>
        </p:txBody>
      </p:sp>
      <p:sp>
        <p:nvSpPr>
          <p:cNvPr id="3" name="Subtitle 2">
            <a:extLst>
              <a:ext uri="{FF2B5EF4-FFF2-40B4-BE49-F238E27FC236}">
                <a16:creationId xmlns:a16="http://schemas.microsoft.com/office/drawing/2014/main" id="{55B7D35D-5946-2506-BE2E-76211862D2FA}"/>
              </a:ext>
            </a:extLst>
          </p:cNvPr>
          <p:cNvSpPr>
            <a:spLocks noGrp="1"/>
          </p:cNvSpPr>
          <p:nvPr>
            <p:ph type="subTitle" idx="4294967295"/>
          </p:nvPr>
        </p:nvSpPr>
        <p:spPr>
          <a:xfrm>
            <a:off x="550488" y="4077179"/>
            <a:ext cx="4626629" cy="1353431"/>
          </a:xfrm>
          <a:prstGeom prst="rect">
            <a:avLst/>
          </a:prstGeom>
        </p:spPr>
        <p:txBody>
          <a:bodyPr vert="horz" lIns="91440" tIns="45720" rIns="91440" bIns="45720" rtlCol="0" anchor="t">
            <a:normAutofit/>
          </a:bodyPr>
          <a:lstStyle/>
          <a:p>
            <a:pPr marL="0" indent="0" algn="l">
              <a:lnSpc>
                <a:spcPct val="100000"/>
              </a:lnSpc>
              <a:spcBef>
                <a:spcPts val="0"/>
              </a:spcBef>
              <a:spcAft>
                <a:spcPts val="0"/>
              </a:spcAft>
              <a:buNone/>
            </a:pPr>
            <a:r>
              <a:rPr lang="en-US" sz="2200" b="1" dirty="0">
                <a:solidFill>
                  <a:schemeClr val="bg1"/>
                </a:solidFill>
              </a:rPr>
              <a:t>Susanlisa Kessler, FCAS</a:t>
            </a:r>
          </a:p>
          <a:p>
            <a:pPr marL="0" indent="0" algn="l">
              <a:lnSpc>
                <a:spcPct val="100000"/>
              </a:lnSpc>
              <a:spcBef>
                <a:spcPts val="0"/>
              </a:spcBef>
              <a:spcAft>
                <a:spcPts val="0"/>
              </a:spcAft>
              <a:buNone/>
            </a:pPr>
            <a:r>
              <a:rPr lang="en-US" sz="2200" b="1" dirty="0">
                <a:solidFill>
                  <a:schemeClr val="bg1"/>
                </a:solidFill>
              </a:rPr>
              <a:t>Chief Actuary</a:t>
            </a:r>
          </a:p>
          <a:p>
            <a:pPr marL="0" indent="0" algn="l">
              <a:lnSpc>
                <a:spcPct val="100000"/>
              </a:lnSpc>
              <a:spcBef>
                <a:spcPts val="0"/>
              </a:spcBef>
              <a:spcAft>
                <a:spcPts val="0"/>
              </a:spcAft>
              <a:buNone/>
            </a:pPr>
            <a:r>
              <a:rPr lang="en-US" sz="2200" b="1" dirty="0">
                <a:solidFill>
                  <a:schemeClr val="bg1"/>
                </a:solidFill>
              </a:rPr>
              <a:t>NLC Mutual Insurance Company</a:t>
            </a:r>
          </a:p>
        </p:txBody>
      </p:sp>
      <p:sp>
        <p:nvSpPr>
          <p:cNvPr id="8" name="Title 1">
            <a:extLst>
              <a:ext uri="{FF2B5EF4-FFF2-40B4-BE49-F238E27FC236}">
                <a16:creationId xmlns:a16="http://schemas.microsoft.com/office/drawing/2014/main" id="{D18DD6FB-86AD-E811-89C2-287D9C993B07}"/>
              </a:ext>
            </a:extLst>
          </p:cNvPr>
          <p:cNvSpPr txBox="1">
            <a:spLocks/>
          </p:cNvSpPr>
          <p:nvPr/>
        </p:nvSpPr>
        <p:spPr>
          <a:xfrm>
            <a:off x="9380323" y="4072457"/>
            <a:ext cx="2916452" cy="1221709"/>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5000" kern="1200">
                <a:solidFill>
                  <a:schemeClr val="accent1"/>
                </a:solidFill>
                <a:latin typeface="+mj-lt"/>
                <a:ea typeface="+mj-ea"/>
                <a:cs typeface="+mj-cs"/>
              </a:defRPr>
            </a:lvl1pPr>
          </a:lstStyle>
          <a:p>
            <a:r>
              <a:rPr lang="en-US" sz="2400" dirty="0">
                <a:solidFill>
                  <a:schemeClr val="tx2">
                    <a:lumMod val="75000"/>
                  </a:schemeClr>
                </a:solidFill>
              </a:rPr>
              <a:t>NLC-RISC Trustees </a:t>
            </a:r>
          </a:p>
          <a:p>
            <a:r>
              <a:rPr lang="en-US" sz="2400" dirty="0">
                <a:solidFill>
                  <a:schemeClr val="tx2">
                    <a:lumMod val="75000"/>
                  </a:schemeClr>
                </a:solidFill>
              </a:rPr>
              <a:t>Clearwater, FL</a:t>
            </a:r>
          </a:p>
        </p:txBody>
      </p:sp>
      <p:sp>
        <p:nvSpPr>
          <p:cNvPr id="6" name="TextBox 5">
            <a:extLst>
              <a:ext uri="{FF2B5EF4-FFF2-40B4-BE49-F238E27FC236}">
                <a16:creationId xmlns:a16="http://schemas.microsoft.com/office/drawing/2014/main" id="{AAB07769-4675-30FB-6F46-FAF645E16FA3}"/>
              </a:ext>
            </a:extLst>
          </p:cNvPr>
          <p:cNvSpPr txBox="1"/>
          <p:nvPr/>
        </p:nvSpPr>
        <p:spPr>
          <a:xfrm>
            <a:off x="78173" y="5718412"/>
            <a:ext cx="4268639" cy="923330"/>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solidFill>
                  <a:schemeClr val="tx2">
                    <a:lumMod val="75000"/>
                  </a:schemeClr>
                </a:solidFill>
              </a:rPr>
              <a:t>October 28, 2025</a:t>
            </a:r>
          </a:p>
          <a:p>
            <a:r>
              <a:rPr lang="en-US" dirty="0">
                <a:solidFill>
                  <a:schemeClr val="tx2">
                    <a:lumMod val="75000"/>
                  </a:schemeClr>
                </a:solidFill>
              </a:rPr>
              <a:t>NLC-RISC Staff Conference</a:t>
            </a:r>
          </a:p>
          <a:p>
            <a:r>
              <a:rPr lang="en-US" dirty="0">
                <a:solidFill>
                  <a:schemeClr val="tx2">
                    <a:lumMod val="75000"/>
                  </a:schemeClr>
                </a:solidFill>
              </a:rPr>
              <a:t>Annapolis, MD</a:t>
            </a:r>
          </a:p>
        </p:txBody>
      </p:sp>
    </p:spTree>
    <p:extLst>
      <p:ext uri="{BB962C8B-B14F-4D97-AF65-F5344CB8AC3E}">
        <p14:creationId xmlns:p14="http://schemas.microsoft.com/office/powerpoint/2010/main" val="397162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F9BB1-5516-73B2-0476-5635D8ADCD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FC866C4-BE5B-A180-0C59-3D2622922FC2}"/>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8C3E81D5-BE4F-007C-CF00-44575770D08E}"/>
              </a:ext>
            </a:extLst>
          </p:cNvPr>
          <p:cNvSpPr txBox="1">
            <a:spLocks/>
          </p:cNvSpPr>
          <p:nvPr/>
        </p:nvSpPr>
        <p:spPr bwMode="auto">
          <a:xfrm>
            <a:off x="1054690" y="3315307"/>
            <a:ext cx="10389450" cy="3222625"/>
          </a:xfrm>
          <a:prstGeom prst="rect">
            <a:avLst/>
          </a:prstGeom>
          <a:noFill/>
          <a:ln w="9525">
            <a:noFill/>
            <a:miter lim="800000"/>
            <a:headEnd/>
            <a:tailEnd/>
          </a:ln>
        </p:spPr>
        <p:txBody>
          <a:bodyPr/>
          <a:lstStyle/>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Last year 1,000 municipal vehicles were insured by the Pool</a:t>
            </a:r>
          </a:p>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Last year 20 of those vehicles had accidents.</a:t>
            </a:r>
          </a:p>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The Pool paid $1,000 in repairs for each accident.</a:t>
            </a:r>
          </a:p>
          <a:p>
            <a:pPr marL="522287" indent="-457200">
              <a:spcBef>
                <a:spcPct val="20000"/>
              </a:spcBef>
              <a:buClr>
                <a:schemeClr val="accent2"/>
              </a:buClr>
              <a:buSzPct val="100000"/>
              <a:buFont typeface="Arial" panose="020B0604020202020204" pitchFamily="34" charset="0"/>
              <a:buChar char="•"/>
            </a:pPr>
            <a:r>
              <a:rPr lang="en-US" sz="2800" dirty="0">
                <a:solidFill>
                  <a:schemeClr val="bg2">
                    <a:lumMod val="10000"/>
                  </a:schemeClr>
                </a:solidFill>
              </a:rPr>
              <a:t>How much did the Pool pay in all?</a:t>
            </a:r>
          </a:p>
        </p:txBody>
      </p:sp>
      <p:sp>
        <p:nvSpPr>
          <p:cNvPr id="2" name="Title 1">
            <a:extLst>
              <a:ext uri="{FF2B5EF4-FFF2-40B4-BE49-F238E27FC236}">
                <a16:creationId xmlns:a16="http://schemas.microsoft.com/office/drawing/2014/main" id="{25456A23-3BFF-91A1-C4F6-45536E642DEE}"/>
              </a:ext>
            </a:extLst>
          </p:cNvPr>
          <p:cNvSpPr>
            <a:spLocks noGrp="1"/>
          </p:cNvSpPr>
          <p:nvPr>
            <p:ph type="title" idx="4294967295"/>
          </p:nvPr>
        </p:nvSpPr>
        <p:spPr>
          <a:xfrm>
            <a:off x="0" y="233679"/>
            <a:ext cx="8074025" cy="814387"/>
          </a:xfrm>
          <a:prstGeom prst="rect">
            <a:avLst/>
          </a:prstGeom>
        </p:spPr>
        <p:txBody>
          <a:bodyPr/>
          <a:lstStyle/>
          <a:p>
            <a:r>
              <a:rPr lang="en-US" dirty="0"/>
              <a:t>Super Simplified Example</a:t>
            </a:r>
          </a:p>
        </p:txBody>
      </p:sp>
      <p:sp>
        <p:nvSpPr>
          <p:cNvPr id="4" name="Title 1">
            <a:extLst>
              <a:ext uri="{FF2B5EF4-FFF2-40B4-BE49-F238E27FC236}">
                <a16:creationId xmlns:a16="http://schemas.microsoft.com/office/drawing/2014/main" id="{360EEEAA-09B4-C2CD-26E9-B1C1ACA5B028}"/>
              </a:ext>
            </a:extLst>
          </p:cNvPr>
          <p:cNvSpPr txBox="1">
            <a:spLocks/>
          </p:cNvSpPr>
          <p:nvPr/>
        </p:nvSpPr>
        <p:spPr>
          <a:xfrm>
            <a:off x="2158728" y="1127153"/>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tx2"/>
                </a:solidFill>
              </a:rPr>
              <a:t>Auto Insurance Problem</a:t>
            </a:r>
          </a:p>
          <a:p>
            <a:pPr marL="484632">
              <a:defRPr/>
            </a:pPr>
            <a:r>
              <a:rPr lang="en-US" sz="3200" dirty="0">
                <a:solidFill>
                  <a:schemeClr val="tx2"/>
                </a:solidFill>
              </a:rPr>
              <a:t>You be the ACTUARY and Calculate the </a:t>
            </a:r>
            <a:r>
              <a:rPr lang="en-US" sz="3200" dirty="0">
                <a:solidFill>
                  <a:schemeClr val="accent2"/>
                </a:solidFill>
              </a:rPr>
              <a:t>Rate</a:t>
            </a:r>
            <a:endParaRPr lang="en-US" sz="3200" dirty="0">
              <a:solidFill>
                <a:schemeClr val="tx2"/>
              </a:solidFill>
            </a:endParaRPr>
          </a:p>
        </p:txBody>
      </p:sp>
      <p:sp>
        <p:nvSpPr>
          <p:cNvPr id="3" name="Arrow: Pentagon 2">
            <a:extLst>
              <a:ext uri="{FF2B5EF4-FFF2-40B4-BE49-F238E27FC236}">
                <a16:creationId xmlns:a16="http://schemas.microsoft.com/office/drawing/2014/main" id="{6D1368DC-32FE-E21B-8075-B027C7C16EC3}"/>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8" name="Rectangle 7">
            <a:extLst>
              <a:ext uri="{FF2B5EF4-FFF2-40B4-BE49-F238E27FC236}">
                <a16:creationId xmlns:a16="http://schemas.microsoft.com/office/drawing/2014/main" id="{B884A394-E9E9-097B-4FF3-B188FAC52014}"/>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 name="Oval 4">
            <a:extLst>
              <a:ext uri="{FF2B5EF4-FFF2-40B4-BE49-F238E27FC236}">
                <a16:creationId xmlns:a16="http://schemas.microsoft.com/office/drawing/2014/main" id="{13EFD04C-3522-2979-B427-F3A24FB8F06D}"/>
              </a:ext>
            </a:extLst>
          </p:cNvPr>
          <p:cNvSpPr/>
          <p:nvPr/>
        </p:nvSpPr>
        <p:spPr>
          <a:xfrm>
            <a:off x="7903032" y="5129388"/>
            <a:ext cx="2315624" cy="1045169"/>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6">
            <a:extLst>
              <a:ext uri="{FF2B5EF4-FFF2-40B4-BE49-F238E27FC236}">
                <a16:creationId xmlns:a16="http://schemas.microsoft.com/office/drawing/2014/main" id="{319E6BFD-5E4A-E2C7-AFCA-32F6CA7AFAB6}"/>
              </a:ext>
            </a:extLst>
          </p:cNvPr>
          <p:cNvSpPr txBox="1">
            <a:spLocks noChangeArrowheads="1"/>
          </p:cNvSpPr>
          <p:nvPr/>
        </p:nvSpPr>
        <p:spPr bwMode="auto">
          <a:xfrm>
            <a:off x="8040544" y="5322665"/>
            <a:ext cx="1933015" cy="584775"/>
          </a:xfrm>
          <a:prstGeom prst="rect">
            <a:avLst/>
          </a:prstGeom>
          <a:noFill/>
          <a:ln w="9525">
            <a:noFill/>
            <a:miter lim="800000"/>
            <a:headEnd/>
            <a:tailEnd/>
          </a:ln>
        </p:spPr>
        <p:txBody>
          <a:bodyPr wrap="square">
            <a:spAutoFit/>
          </a:bodyPr>
          <a:lstStyle/>
          <a:p>
            <a:pPr algn="ctr"/>
            <a:r>
              <a:rPr lang="en-US" sz="3200" b="1" dirty="0">
                <a:latin typeface="Century Gothic" pitchFamily="34" charset="0"/>
              </a:rPr>
              <a:t>$20,000</a:t>
            </a:r>
          </a:p>
        </p:txBody>
      </p:sp>
    </p:spTree>
    <p:extLst>
      <p:ext uri="{BB962C8B-B14F-4D97-AF65-F5344CB8AC3E}">
        <p14:creationId xmlns:p14="http://schemas.microsoft.com/office/powerpoint/2010/main" val="316112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4ED9-29A1-BD83-7807-0F775870CA5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B44717F-377B-7DD6-B891-763FC69BC0B7}"/>
              </a:ext>
            </a:extLst>
          </p:cNvPr>
          <p:cNvSpPr txBox="1">
            <a:spLocks/>
          </p:cNvSpPr>
          <p:nvPr/>
        </p:nvSpPr>
        <p:spPr>
          <a:xfrm>
            <a:off x="1340780" y="2636954"/>
            <a:ext cx="9870145" cy="3393419"/>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5087" indent="0" algn="ctr">
              <a:buSzPct val="80000"/>
              <a:buNone/>
            </a:pPr>
            <a:r>
              <a:rPr lang="en-US" sz="2800" i="1" dirty="0">
                <a:solidFill>
                  <a:schemeClr val="bg2">
                    <a:lumMod val="10000"/>
                  </a:schemeClr>
                </a:solidFill>
              </a:rPr>
              <a:t>Question:</a:t>
            </a:r>
          </a:p>
          <a:p>
            <a:pPr marL="65087" indent="0" algn="ctr">
              <a:buSzPct val="80000"/>
              <a:buNone/>
            </a:pPr>
            <a:r>
              <a:rPr lang="en-US" sz="2800" i="1" dirty="0">
                <a:solidFill>
                  <a:schemeClr val="bg2">
                    <a:lumMod val="10000"/>
                  </a:schemeClr>
                </a:solidFill>
              </a:rPr>
              <a:t>What should we charge per vehicle for insurance next year?</a:t>
            </a:r>
          </a:p>
          <a:p>
            <a:pPr marL="65087" indent="0" algn="ctr">
              <a:buSzPct val="80000"/>
              <a:buNone/>
            </a:pPr>
            <a:endParaRPr lang="en-US" sz="1600" i="1" dirty="0">
              <a:solidFill>
                <a:schemeClr val="bg2">
                  <a:lumMod val="10000"/>
                </a:schemeClr>
              </a:solidFill>
            </a:endParaRPr>
          </a:p>
          <a:p>
            <a:pPr marL="65087" indent="0">
              <a:buSzPct val="80000"/>
              <a:buNone/>
            </a:pPr>
            <a:r>
              <a:rPr lang="en-US" sz="2800" dirty="0">
                <a:solidFill>
                  <a:schemeClr val="bg2">
                    <a:lumMod val="10000"/>
                  </a:schemeClr>
                </a:solidFill>
              </a:rPr>
              <a:t>Let’s assume:</a:t>
            </a:r>
          </a:p>
          <a:p>
            <a:pPr marL="522287" indent="-457200">
              <a:buClr>
                <a:schemeClr val="accent2"/>
              </a:buClr>
              <a:buSzPct val="80000"/>
              <a:buFont typeface="Arial" panose="020B0604020202020204" pitchFamily="34" charset="0"/>
              <a:buChar char="•"/>
            </a:pPr>
            <a:r>
              <a:rPr lang="en-US" sz="2800" dirty="0">
                <a:solidFill>
                  <a:schemeClr val="bg2">
                    <a:lumMod val="10000"/>
                  </a:schemeClr>
                </a:solidFill>
              </a:rPr>
              <a:t>Next year there will be 2,000 insured vehicle</a:t>
            </a:r>
          </a:p>
          <a:p>
            <a:pPr marL="522287" indent="-457200">
              <a:buClr>
                <a:schemeClr val="accent2"/>
              </a:buClr>
              <a:buSzPct val="80000"/>
              <a:buFont typeface="Arial" panose="020B0604020202020204" pitchFamily="34" charset="0"/>
              <a:buChar char="•"/>
            </a:pPr>
            <a:r>
              <a:rPr lang="en-US" sz="2800" dirty="0">
                <a:solidFill>
                  <a:schemeClr val="bg2">
                    <a:lumMod val="10000"/>
                  </a:schemeClr>
                </a:solidFill>
              </a:rPr>
              <a:t>Next year, accidents will each cost the same. </a:t>
            </a:r>
          </a:p>
        </p:txBody>
      </p:sp>
      <p:sp>
        <p:nvSpPr>
          <p:cNvPr id="12" name="Rectangle 11">
            <a:extLst>
              <a:ext uri="{FF2B5EF4-FFF2-40B4-BE49-F238E27FC236}">
                <a16:creationId xmlns:a16="http://schemas.microsoft.com/office/drawing/2014/main" id="{870903D4-4EE2-F2EA-66F3-DD975031F99D}"/>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27218F4C-5E87-EB18-1CEF-0121AE32A67C}"/>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4" name="Title 1">
            <a:extLst>
              <a:ext uri="{FF2B5EF4-FFF2-40B4-BE49-F238E27FC236}">
                <a16:creationId xmlns:a16="http://schemas.microsoft.com/office/drawing/2014/main" id="{10B564DE-FE13-0592-FD91-499936128B22}"/>
              </a:ext>
            </a:extLst>
          </p:cNvPr>
          <p:cNvSpPr txBox="1">
            <a:spLocks/>
          </p:cNvSpPr>
          <p:nvPr/>
        </p:nvSpPr>
        <p:spPr>
          <a:xfrm>
            <a:off x="2158728" y="1127153"/>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tx2"/>
                </a:solidFill>
              </a:rPr>
              <a:t>Auto Insurance Problem</a:t>
            </a:r>
          </a:p>
          <a:p>
            <a:pPr marL="484632">
              <a:defRPr/>
            </a:pPr>
            <a:r>
              <a:rPr lang="en-US" sz="3200" dirty="0">
                <a:solidFill>
                  <a:schemeClr val="tx2"/>
                </a:solidFill>
              </a:rPr>
              <a:t>You be the ACTUARY and Calculate the </a:t>
            </a:r>
            <a:r>
              <a:rPr lang="en-US" sz="3200" dirty="0">
                <a:solidFill>
                  <a:schemeClr val="accent2"/>
                </a:solidFill>
              </a:rPr>
              <a:t>Rate</a:t>
            </a:r>
            <a:endParaRPr lang="en-US" sz="3200" dirty="0">
              <a:solidFill>
                <a:schemeClr val="tx2"/>
              </a:solidFill>
            </a:endParaRPr>
          </a:p>
        </p:txBody>
      </p:sp>
      <p:sp>
        <p:nvSpPr>
          <p:cNvPr id="5" name="Arrow: Pentagon 4">
            <a:extLst>
              <a:ext uri="{FF2B5EF4-FFF2-40B4-BE49-F238E27FC236}">
                <a16:creationId xmlns:a16="http://schemas.microsoft.com/office/drawing/2014/main" id="{03257B92-FCA9-BFA6-BA75-D5FA4D28F874}"/>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7B833E34-C8B2-8C8E-D807-2525D21499AC}"/>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202920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99DF-8081-03DD-714A-9E6EE7C91BC0}"/>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418DB2F-8305-D3E5-35FA-3E8A1EF069D0}"/>
              </a:ext>
            </a:extLst>
          </p:cNvPr>
          <p:cNvSpPr txBox="1">
            <a:spLocks/>
          </p:cNvSpPr>
          <p:nvPr/>
        </p:nvSpPr>
        <p:spPr>
          <a:xfrm>
            <a:off x="781374" y="2948277"/>
            <a:ext cx="4495800" cy="324810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80000"/>
              </a:lnSpc>
              <a:buFont typeface="Wingdings 2" pitchFamily="18" charset="2"/>
              <a:buNone/>
            </a:pPr>
            <a:r>
              <a:rPr lang="en-US" dirty="0">
                <a:solidFill>
                  <a:schemeClr val="bg2">
                    <a:lumMod val="10000"/>
                  </a:schemeClr>
                </a:solidFill>
              </a:rPr>
              <a:t>What do we know?</a:t>
            </a:r>
          </a:p>
          <a:p>
            <a:pPr>
              <a:lnSpc>
                <a:spcPct val="80000"/>
              </a:lnSpc>
              <a:buFont typeface="Wingdings 2" pitchFamily="18" charset="2"/>
              <a:buNone/>
            </a:pPr>
            <a:r>
              <a:rPr lang="en-US" dirty="0">
                <a:solidFill>
                  <a:schemeClr val="bg2">
                    <a:lumMod val="10000"/>
                  </a:schemeClr>
                </a:solidFill>
              </a:rPr>
              <a:t>LAST YEAR:</a:t>
            </a:r>
          </a:p>
          <a:p>
            <a:pPr>
              <a:lnSpc>
                <a:spcPct val="80000"/>
              </a:lnSpc>
              <a:buClr>
                <a:schemeClr val="accent2"/>
              </a:buClr>
            </a:pPr>
            <a:r>
              <a:rPr lang="en-US" dirty="0">
                <a:solidFill>
                  <a:schemeClr val="bg2">
                    <a:lumMod val="10000"/>
                  </a:schemeClr>
                </a:solidFill>
              </a:rPr>
              <a:t>1,000 vehicles were insured</a:t>
            </a:r>
          </a:p>
          <a:p>
            <a:pPr>
              <a:lnSpc>
                <a:spcPct val="80000"/>
              </a:lnSpc>
              <a:buClr>
                <a:schemeClr val="accent2"/>
              </a:buClr>
            </a:pPr>
            <a:r>
              <a:rPr lang="en-US" dirty="0">
                <a:solidFill>
                  <a:schemeClr val="bg2">
                    <a:lumMod val="10000"/>
                  </a:schemeClr>
                </a:solidFill>
              </a:rPr>
              <a:t>20 vehicles got into accidents</a:t>
            </a:r>
          </a:p>
          <a:p>
            <a:pPr>
              <a:lnSpc>
                <a:spcPct val="80000"/>
              </a:lnSpc>
              <a:buClr>
                <a:schemeClr val="accent2"/>
              </a:buClr>
            </a:pPr>
            <a:r>
              <a:rPr lang="en-US" dirty="0">
                <a:solidFill>
                  <a:schemeClr val="bg2">
                    <a:lumMod val="10000"/>
                  </a:schemeClr>
                </a:solidFill>
              </a:rPr>
              <a:t>Each accident cost $1,000</a:t>
            </a:r>
          </a:p>
          <a:p>
            <a:pPr>
              <a:lnSpc>
                <a:spcPct val="80000"/>
              </a:lnSpc>
              <a:buClr>
                <a:schemeClr val="accent2"/>
              </a:buClr>
            </a:pPr>
            <a:r>
              <a:rPr lang="en-US" dirty="0">
                <a:solidFill>
                  <a:schemeClr val="bg2">
                    <a:lumMod val="10000"/>
                  </a:schemeClr>
                </a:solidFill>
              </a:rPr>
              <a:t>We paid a total of $20,000 in losses</a:t>
            </a:r>
          </a:p>
          <a:p>
            <a:pPr>
              <a:lnSpc>
                <a:spcPct val="80000"/>
              </a:lnSpc>
            </a:pPr>
            <a:endParaRPr lang="en-US" dirty="0"/>
          </a:p>
          <a:p>
            <a:pPr>
              <a:lnSpc>
                <a:spcPct val="80000"/>
              </a:lnSpc>
            </a:pPr>
            <a:endParaRPr lang="en-US" sz="2000" dirty="0"/>
          </a:p>
          <a:p>
            <a:pPr>
              <a:lnSpc>
                <a:spcPct val="80000"/>
              </a:lnSpc>
            </a:pPr>
            <a:endParaRPr lang="en-US" sz="2000" dirty="0"/>
          </a:p>
          <a:p>
            <a:pPr>
              <a:lnSpc>
                <a:spcPct val="80000"/>
              </a:lnSpc>
            </a:pPr>
            <a:endParaRPr lang="en-US" sz="2000" dirty="0"/>
          </a:p>
        </p:txBody>
      </p:sp>
      <p:sp>
        <p:nvSpPr>
          <p:cNvPr id="6" name="Content Placeholder 4">
            <a:extLst>
              <a:ext uri="{FF2B5EF4-FFF2-40B4-BE49-F238E27FC236}">
                <a16:creationId xmlns:a16="http://schemas.microsoft.com/office/drawing/2014/main" id="{EE7EF217-8F0B-88CE-4E0E-EC12F9674194}"/>
              </a:ext>
            </a:extLst>
          </p:cNvPr>
          <p:cNvSpPr txBox="1">
            <a:spLocks/>
          </p:cNvSpPr>
          <p:nvPr/>
        </p:nvSpPr>
        <p:spPr>
          <a:xfrm>
            <a:off x="5666881" y="2948277"/>
            <a:ext cx="6350947" cy="324810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80000"/>
              </a:lnSpc>
              <a:buFont typeface="Wingdings 2" pitchFamily="18" charset="2"/>
              <a:buNone/>
            </a:pPr>
            <a:r>
              <a:rPr lang="en-US" dirty="0">
                <a:solidFill>
                  <a:schemeClr val="bg2">
                    <a:lumMod val="10000"/>
                  </a:schemeClr>
                </a:solidFill>
              </a:rPr>
              <a:t>What do we estimate? What can we predict?</a:t>
            </a:r>
          </a:p>
          <a:p>
            <a:pPr>
              <a:lnSpc>
                <a:spcPct val="80000"/>
              </a:lnSpc>
              <a:buFont typeface="Wingdings 2" pitchFamily="18" charset="2"/>
              <a:buNone/>
            </a:pPr>
            <a:r>
              <a:rPr lang="en-US" dirty="0">
                <a:solidFill>
                  <a:schemeClr val="bg2">
                    <a:lumMod val="10000"/>
                  </a:schemeClr>
                </a:solidFill>
              </a:rPr>
              <a:t>  NEXT YEAR:</a:t>
            </a:r>
          </a:p>
          <a:p>
            <a:pPr>
              <a:lnSpc>
                <a:spcPct val="80000"/>
              </a:lnSpc>
              <a:buClr>
                <a:schemeClr val="accent2"/>
              </a:buClr>
            </a:pPr>
            <a:r>
              <a:rPr lang="en-US" dirty="0">
                <a:solidFill>
                  <a:schemeClr val="bg2">
                    <a:lumMod val="10000"/>
                  </a:schemeClr>
                </a:solidFill>
              </a:rPr>
              <a:t>2,000 vehicles will be insured</a:t>
            </a:r>
          </a:p>
          <a:p>
            <a:pPr>
              <a:lnSpc>
                <a:spcPct val="80000"/>
              </a:lnSpc>
            </a:pPr>
            <a:endParaRPr lang="en-US" dirty="0">
              <a:solidFill>
                <a:schemeClr val="bg2">
                  <a:lumMod val="10000"/>
                </a:schemeClr>
              </a:solidFill>
            </a:endParaRPr>
          </a:p>
          <a:p>
            <a:pPr>
              <a:lnSpc>
                <a:spcPct val="80000"/>
              </a:lnSpc>
              <a:buClr>
                <a:schemeClr val="accent2"/>
              </a:buClr>
            </a:pPr>
            <a:r>
              <a:rPr lang="en-US" dirty="0">
                <a:solidFill>
                  <a:schemeClr val="bg2">
                    <a:lumMod val="10000"/>
                  </a:schemeClr>
                </a:solidFill>
              </a:rPr>
              <a:t>Each accident will cost $1,000</a:t>
            </a:r>
          </a:p>
          <a:p>
            <a:pPr>
              <a:lnSpc>
                <a:spcPct val="80000"/>
              </a:lnSpc>
            </a:pPr>
            <a:endParaRPr lang="en-US" sz="2000" dirty="0"/>
          </a:p>
        </p:txBody>
      </p:sp>
      <p:sp>
        <p:nvSpPr>
          <p:cNvPr id="8" name="Rectangle 7">
            <a:extLst>
              <a:ext uri="{FF2B5EF4-FFF2-40B4-BE49-F238E27FC236}">
                <a16:creationId xmlns:a16="http://schemas.microsoft.com/office/drawing/2014/main" id="{ABBB0350-9FA1-D582-FC37-A2AFDF010D3B}"/>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C8846F41-0470-B5A7-4C53-D9BCA40DA295}"/>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0" name="Title 1">
            <a:extLst>
              <a:ext uri="{FF2B5EF4-FFF2-40B4-BE49-F238E27FC236}">
                <a16:creationId xmlns:a16="http://schemas.microsoft.com/office/drawing/2014/main" id="{C6671C2F-8C8D-B9A7-4C09-C46087C5A8B3}"/>
              </a:ext>
            </a:extLst>
          </p:cNvPr>
          <p:cNvSpPr txBox="1">
            <a:spLocks/>
          </p:cNvSpPr>
          <p:nvPr/>
        </p:nvSpPr>
        <p:spPr>
          <a:xfrm>
            <a:off x="2158728" y="1127153"/>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tx2"/>
                </a:solidFill>
              </a:rPr>
              <a:t>Auto Insurance Problem</a:t>
            </a:r>
          </a:p>
          <a:p>
            <a:pPr marL="484632">
              <a:defRPr/>
            </a:pPr>
            <a:r>
              <a:rPr lang="en-US" sz="3200" dirty="0">
                <a:solidFill>
                  <a:schemeClr val="tx2"/>
                </a:solidFill>
              </a:rPr>
              <a:t>You be the ACTUARY and Calculate the </a:t>
            </a:r>
            <a:r>
              <a:rPr lang="en-US" sz="3200" dirty="0">
                <a:solidFill>
                  <a:schemeClr val="accent2"/>
                </a:solidFill>
              </a:rPr>
              <a:t>Rate</a:t>
            </a:r>
          </a:p>
        </p:txBody>
      </p:sp>
      <p:sp>
        <p:nvSpPr>
          <p:cNvPr id="12" name="Arrow: Pentagon 11">
            <a:extLst>
              <a:ext uri="{FF2B5EF4-FFF2-40B4-BE49-F238E27FC236}">
                <a16:creationId xmlns:a16="http://schemas.microsoft.com/office/drawing/2014/main" id="{FA8F3A8F-6E3C-ADFA-E9C3-E3910E1BE3C0}"/>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3" name="Rectangle 12">
            <a:extLst>
              <a:ext uri="{FF2B5EF4-FFF2-40B4-BE49-F238E27FC236}">
                <a16:creationId xmlns:a16="http://schemas.microsoft.com/office/drawing/2014/main" id="{CD58EDF8-BF27-4F0B-E3A9-917D5B80F056}"/>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91D79ED7-C1F5-3E3A-7F1C-8B3DF4642C90}"/>
              </a:ext>
            </a:extLst>
          </p:cNvPr>
          <p:cNvSpPr/>
          <p:nvPr/>
        </p:nvSpPr>
        <p:spPr>
          <a:xfrm>
            <a:off x="6289986" y="4285657"/>
            <a:ext cx="4114800" cy="3788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D6DCAB-E717-6B23-A41E-463AF72C52AB}"/>
              </a:ext>
            </a:extLst>
          </p:cNvPr>
          <p:cNvSpPr/>
          <p:nvPr/>
        </p:nvSpPr>
        <p:spPr>
          <a:xfrm>
            <a:off x="6289986" y="5202234"/>
            <a:ext cx="4114800" cy="3788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B94B60E-3177-C102-CD38-7B2E59AADFF3}"/>
              </a:ext>
            </a:extLst>
          </p:cNvPr>
          <p:cNvCxnSpPr>
            <a:cxnSpLocks/>
          </p:cNvCxnSpPr>
          <p:nvPr/>
        </p:nvCxnSpPr>
        <p:spPr>
          <a:xfrm>
            <a:off x="5329646" y="4416286"/>
            <a:ext cx="79030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27142161-F571-4912-DD06-FAE4F3E7B965}"/>
              </a:ext>
            </a:extLst>
          </p:cNvPr>
          <p:cNvCxnSpPr>
            <a:cxnSpLocks/>
          </p:cNvCxnSpPr>
          <p:nvPr/>
        </p:nvCxnSpPr>
        <p:spPr>
          <a:xfrm>
            <a:off x="5225143" y="5391645"/>
            <a:ext cx="918755"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8867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F6A0E-7270-457E-7DB0-4ED2AAED4245}"/>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AB3A588-C9FD-1B4D-7422-0D1EC3A2BDD5}"/>
              </a:ext>
            </a:extLst>
          </p:cNvPr>
          <p:cNvSpPr txBox="1">
            <a:spLocks/>
          </p:cNvSpPr>
          <p:nvPr/>
        </p:nvSpPr>
        <p:spPr>
          <a:xfrm>
            <a:off x="781374" y="2948277"/>
            <a:ext cx="4495800" cy="324810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80000"/>
              </a:lnSpc>
              <a:buFont typeface="Wingdings 2" pitchFamily="18" charset="2"/>
              <a:buNone/>
            </a:pPr>
            <a:r>
              <a:rPr lang="en-US" dirty="0">
                <a:solidFill>
                  <a:schemeClr val="bg2">
                    <a:lumMod val="10000"/>
                  </a:schemeClr>
                </a:solidFill>
              </a:rPr>
              <a:t>What do we know?</a:t>
            </a:r>
          </a:p>
          <a:p>
            <a:pPr>
              <a:lnSpc>
                <a:spcPct val="80000"/>
              </a:lnSpc>
              <a:buFont typeface="Wingdings 2" pitchFamily="18" charset="2"/>
              <a:buNone/>
            </a:pPr>
            <a:r>
              <a:rPr lang="en-US" dirty="0">
                <a:solidFill>
                  <a:schemeClr val="bg2">
                    <a:lumMod val="10000"/>
                  </a:schemeClr>
                </a:solidFill>
              </a:rPr>
              <a:t>LAST YEAR:</a:t>
            </a:r>
          </a:p>
          <a:p>
            <a:pPr>
              <a:lnSpc>
                <a:spcPct val="80000"/>
              </a:lnSpc>
              <a:buClr>
                <a:schemeClr val="accent2"/>
              </a:buClr>
            </a:pPr>
            <a:r>
              <a:rPr lang="en-US" dirty="0">
                <a:solidFill>
                  <a:schemeClr val="bg2">
                    <a:lumMod val="10000"/>
                  </a:schemeClr>
                </a:solidFill>
              </a:rPr>
              <a:t>1,000 vehicles were insured</a:t>
            </a:r>
          </a:p>
          <a:p>
            <a:pPr>
              <a:lnSpc>
                <a:spcPct val="80000"/>
              </a:lnSpc>
              <a:buClr>
                <a:schemeClr val="accent2"/>
              </a:buClr>
            </a:pPr>
            <a:r>
              <a:rPr lang="en-US" dirty="0">
                <a:solidFill>
                  <a:schemeClr val="bg2">
                    <a:lumMod val="10000"/>
                  </a:schemeClr>
                </a:solidFill>
              </a:rPr>
              <a:t>20 vehicles got into accidents</a:t>
            </a:r>
          </a:p>
          <a:p>
            <a:pPr>
              <a:lnSpc>
                <a:spcPct val="80000"/>
              </a:lnSpc>
              <a:buClr>
                <a:schemeClr val="accent2"/>
              </a:buClr>
            </a:pPr>
            <a:r>
              <a:rPr lang="en-US" dirty="0">
                <a:solidFill>
                  <a:schemeClr val="bg2">
                    <a:lumMod val="10000"/>
                  </a:schemeClr>
                </a:solidFill>
              </a:rPr>
              <a:t>Each accident cost $1,000</a:t>
            </a:r>
          </a:p>
          <a:p>
            <a:pPr>
              <a:lnSpc>
                <a:spcPct val="80000"/>
              </a:lnSpc>
              <a:buClr>
                <a:schemeClr val="accent2"/>
              </a:buClr>
            </a:pPr>
            <a:r>
              <a:rPr lang="en-US" dirty="0">
                <a:solidFill>
                  <a:schemeClr val="bg2">
                    <a:lumMod val="10000"/>
                  </a:schemeClr>
                </a:solidFill>
              </a:rPr>
              <a:t>We paid a total of $20,000 in losses</a:t>
            </a:r>
          </a:p>
          <a:p>
            <a:pPr>
              <a:lnSpc>
                <a:spcPct val="80000"/>
              </a:lnSpc>
            </a:pPr>
            <a:endParaRPr lang="en-US" dirty="0"/>
          </a:p>
          <a:p>
            <a:pPr>
              <a:lnSpc>
                <a:spcPct val="80000"/>
              </a:lnSpc>
            </a:pPr>
            <a:endParaRPr lang="en-US" sz="2000" dirty="0"/>
          </a:p>
          <a:p>
            <a:pPr>
              <a:lnSpc>
                <a:spcPct val="80000"/>
              </a:lnSpc>
            </a:pPr>
            <a:endParaRPr lang="en-US" sz="2000" dirty="0"/>
          </a:p>
          <a:p>
            <a:pPr>
              <a:lnSpc>
                <a:spcPct val="80000"/>
              </a:lnSpc>
            </a:pPr>
            <a:endParaRPr lang="en-US" sz="2000" dirty="0"/>
          </a:p>
        </p:txBody>
      </p:sp>
      <p:sp>
        <p:nvSpPr>
          <p:cNvPr id="6" name="Content Placeholder 4">
            <a:extLst>
              <a:ext uri="{FF2B5EF4-FFF2-40B4-BE49-F238E27FC236}">
                <a16:creationId xmlns:a16="http://schemas.microsoft.com/office/drawing/2014/main" id="{B0A41ABA-519C-AD40-508C-20C372D91637}"/>
              </a:ext>
            </a:extLst>
          </p:cNvPr>
          <p:cNvSpPr txBox="1">
            <a:spLocks/>
          </p:cNvSpPr>
          <p:nvPr/>
        </p:nvSpPr>
        <p:spPr>
          <a:xfrm>
            <a:off x="5666881" y="2948277"/>
            <a:ext cx="6350947" cy="324810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80000"/>
              </a:lnSpc>
              <a:buFont typeface="Wingdings 2" pitchFamily="18" charset="2"/>
              <a:buNone/>
            </a:pPr>
            <a:r>
              <a:rPr lang="en-US" dirty="0">
                <a:solidFill>
                  <a:schemeClr val="bg2">
                    <a:lumMod val="10000"/>
                  </a:schemeClr>
                </a:solidFill>
              </a:rPr>
              <a:t>What do we estimate? What can we predict?</a:t>
            </a:r>
          </a:p>
          <a:p>
            <a:pPr>
              <a:lnSpc>
                <a:spcPct val="80000"/>
              </a:lnSpc>
              <a:buFont typeface="Wingdings 2" pitchFamily="18" charset="2"/>
              <a:buNone/>
            </a:pPr>
            <a:r>
              <a:rPr lang="en-US" dirty="0">
                <a:solidFill>
                  <a:schemeClr val="bg2">
                    <a:lumMod val="10000"/>
                  </a:schemeClr>
                </a:solidFill>
              </a:rPr>
              <a:t>  NEXT YEAR:</a:t>
            </a:r>
          </a:p>
          <a:p>
            <a:pPr>
              <a:lnSpc>
                <a:spcPct val="80000"/>
              </a:lnSpc>
              <a:buClr>
                <a:schemeClr val="accent2"/>
              </a:buClr>
            </a:pPr>
            <a:r>
              <a:rPr lang="en-US" dirty="0">
                <a:solidFill>
                  <a:schemeClr val="bg2">
                    <a:lumMod val="10000"/>
                  </a:schemeClr>
                </a:solidFill>
              </a:rPr>
              <a:t>2,000 vehicles will be insured</a:t>
            </a:r>
          </a:p>
          <a:p>
            <a:pPr>
              <a:lnSpc>
                <a:spcPct val="80000"/>
              </a:lnSpc>
            </a:pPr>
            <a:endParaRPr lang="en-US" dirty="0">
              <a:solidFill>
                <a:schemeClr val="bg2">
                  <a:lumMod val="10000"/>
                </a:schemeClr>
              </a:solidFill>
            </a:endParaRPr>
          </a:p>
          <a:p>
            <a:pPr>
              <a:lnSpc>
                <a:spcPct val="80000"/>
              </a:lnSpc>
              <a:buClr>
                <a:schemeClr val="accent2"/>
              </a:buClr>
            </a:pPr>
            <a:r>
              <a:rPr lang="en-US" dirty="0">
                <a:solidFill>
                  <a:schemeClr val="bg2">
                    <a:lumMod val="10000"/>
                  </a:schemeClr>
                </a:solidFill>
              </a:rPr>
              <a:t>Each accident will cost $1,000</a:t>
            </a:r>
          </a:p>
          <a:p>
            <a:pPr>
              <a:lnSpc>
                <a:spcPct val="80000"/>
              </a:lnSpc>
            </a:pPr>
            <a:endParaRPr lang="en-US" sz="2000" dirty="0"/>
          </a:p>
        </p:txBody>
      </p:sp>
      <p:sp>
        <p:nvSpPr>
          <p:cNvPr id="8" name="Rectangle 7">
            <a:extLst>
              <a:ext uri="{FF2B5EF4-FFF2-40B4-BE49-F238E27FC236}">
                <a16:creationId xmlns:a16="http://schemas.microsoft.com/office/drawing/2014/main" id="{E1917A17-D003-B176-3F76-CF74E772AE59}"/>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4088538F-F28B-9AD7-E761-F81C3DF791D0}"/>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0" name="Title 1">
            <a:extLst>
              <a:ext uri="{FF2B5EF4-FFF2-40B4-BE49-F238E27FC236}">
                <a16:creationId xmlns:a16="http://schemas.microsoft.com/office/drawing/2014/main" id="{1E56413B-6FAB-A4E5-D2D3-111C05194960}"/>
              </a:ext>
            </a:extLst>
          </p:cNvPr>
          <p:cNvSpPr txBox="1">
            <a:spLocks/>
          </p:cNvSpPr>
          <p:nvPr/>
        </p:nvSpPr>
        <p:spPr>
          <a:xfrm>
            <a:off x="2158728" y="1127153"/>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tx2"/>
                </a:solidFill>
              </a:rPr>
              <a:t>Auto Insurance Problem</a:t>
            </a:r>
          </a:p>
          <a:p>
            <a:pPr marL="484632">
              <a:defRPr/>
            </a:pPr>
            <a:r>
              <a:rPr lang="en-US" sz="3200" dirty="0">
                <a:solidFill>
                  <a:schemeClr val="tx2"/>
                </a:solidFill>
              </a:rPr>
              <a:t>You be the ACTUARY and Calculate the </a:t>
            </a:r>
            <a:r>
              <a:rPr lang="en-US" sz="3200" dirty="0">
                <a:solidFill>
                  <a:schemeClr val="accent2"/>
                </a:solidFill>
              </a:rPr>
              <a:t>Rate</a:t>
            </a:r>
          </a:p>
        </p:txBody>
      </p:sp>
      <p:sp>
        <p:nvSpPr>
          <p:cNvPr id="12" name="Arrow: Pentagon 11">
            <a:extLst>
              <a:ext uri="{FF2B5EF4-FFF2-40B4-BE49-F238E27FC236}">
                <a16:creationId xmlns:a16="http://schemas.microsoft.com/office/drawing/2014/main" id="{84163663-0AA9-5AE7-AE95-FDCFDE7B377A}"/>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3" name="Rectangle 12">
            <a:extLst>
              <a:ext uri="{FF2B5EF4-FFF2-40B4-BE49-F238E27FC236}">
                <a16:creationId xmlns:a16="http://schemas.microsoft.com/office/drawing/2014/main" id="{6772C223-3F9D-EB08-6577-D7C9EAB56D21}"/>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2" name="Rectangle 1">
            <a:extLst>
              <a:ext uri="{FF2B5EF4-FFF2-40B4-BE49-F238E27FC236}">
                <a16:creationId xmlns:a16="http://schemas.microsoft.com/office/drawing/2014/main" id="{A35FDB11-E2C3-6095-6DF8-9B7E49637E94}"/>
              </a:ext>
            </a:extLst>
          </p:cNvPr>
          <p:cNvSpPr/>
          <p:nvPr/>
        </p:nvSpPr>
        <p:spPr>
          <a:xfrm>
            <a:off x="6289986" y="4285657"/>
            <a:ext cx="4114800" cy="3788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9C6A25-C42C-64A1-B4C1-4C91AF3CC4D9}"/>
              </a:ext>
            </a:extLst>
          </p:cNvPr>
          <p:cNvSpPr/>
          <p:nvPr/>
        </p:nvSpPr>
        <p:spPr>
          <a:xfrm>
            <a:off x="6289986" y="5202234"/>
            <a:ext cx="4114800" cy="3788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8026DB6B-C50F-B83F-0BD9-93D8CF0CF988}"/>
              </a:ext>
            </a:extLst>
          </p:cNvPr>
          <p:cNvCxnSpPr>
            <a:cxnSpLocks/>
          </p:cNvCxnSpPr>
          <p:nvPr/>
        </p:nvCxnSpPr>
        <p:spPr>
          <a:xfrm>
            <a:off x="5329646" y="4416286"/>
            <a:ext cx="79030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3B81274A-B90F-6ABD-5DA6-38FD078F43FB}"/>
              </a:ext>
            </a:extLst>
          </p:cNvPr>
          <p:cNvCxnSpPr>
            <a:cxnSpLocks/>
          </p:cNvCxnSpPr>
          <p:nvPr/>
        </p:nvCxnSpPr>
        <p:spPr>
          <a:xfrm>
            <a:off x="5225143" y="5391645"/>
            <a:ext cx="918755"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 name="Oval 3">
            <a:extLst>
              <a:ext uri="{FF2B5EF4-FFF2-40B4-BE49-F238E27FC236}">
                <a16:creationId xmlns:a16="http://schemas.microsoft.com/office/drawing/2014/main" id="{E42F6EF1-ECBE-EBB8-E1D1-4EFC53F08E4C}"/>
              </a:ext>
            </a:extLst>
          </p:cNvPr>
          <p:cNvSpPr/>
          <p:nvPr/>
        </p:nvSpPr>
        <p:spPr>
          <a:xfrm>
            <a:off x="6289986" y="4298362"/>
            <a:ext cx="4114800" cy="37882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6">
            <a:extLst>
              <a:ext uri="{FF2B5EF4-FFF2-40B4-BE49-F238E27FC236}">
                <a16:creationId xmlns:a16="http://schemas.microsoft.com/office/drawing/2014/main" id="{4B84DE33-FD28-D9C9-7A52-4CA3B278C109}"/>
              </a:ext>
            </a:extLst>
          </p:cNvPr>
          <p:cNvSpPr txBox="1">
            <a:spLocks noChangeArrowheads="1"/>
          </p:cNvSpPr>
          <p:nvPr/>
        </p:nvSpPr>
        <p:spPr bwMode="auto">
          <a:xfrm>
            <a:off x="7592749" y="4272950"/>
            <a:ext cx="1244859" cy="404235"/>
          </a:xfrm>
          <a:prstGeom prst="rect">
            <a:avLst/>
          </a:prstGeom>
          <a:noFill/>
          <a:ln w="9525">
            <a:noFill/>
            <a:miter lim="800000"/>
            <a:headEnd/>
            <a:tailEnd/>
          </a:ln>
        </p:spPr>
        <p:txBody>
          <a:bodyPr wrap="square">
            <a:spAutoFit/>
          </a:bodyPr>
          <a:lstStyle/>
          <a:p>
            <a:pPr algn="ctr"/>
            <a:r>
              <a:rPr lang="en-US" sz="2000" b="1" dirty="0">
                <a:latin typeface="Century Gothic" pitchFamily="34" charset="0"/>
              </a:rPr>
              <a:t>40</a:t>
            </a:r>
          </a:p>
        </p:txBody>
      </p:sp>
      <p:sp>
        <p:nvSpPr>
          <p:cNvPr id="15" name="Oval 14">
            <a:extLst>
              <a:ext uri="{FF2B5EF4-FFF2-40B4-BE49-F238E27FC236}">
                <a16:creationId xmlns:a16="http://schemas.microsoft.com/office/drawing/2014/main" id="{6833367B-69A9-AE69-A6CE-EFAC93D9EFB0}"/>
              </a:ext>
            </a:extLst>
          </p:cNvPr>
          <p:cNvSpPr/>
          <p:nvPr/>
        </p:nvSpPr>
        <p:spPr>
          <a:xfrm>
            <a:off x="6289986" y="5202234"/>
            <a:ext cx="4114800" cy="37882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6">
            <a:extLst>
              <a:ext uri="{FF2B5EF4-FFF2-40B4-BE49-F238E27FC236}">
                <a16:creationId xmlns:a16="http://schemas.microsoft.com/office/drawing/2014/main" id="{CC75D436-9251-0E1F-EBCF-F794110BE792}"/>
              </a:ext>
            </a:extLst>
          </p:cNvPr>
          <p:cNvSpPr txBox="1">
            <a:spLocks noChangeArrowheads="1"/>
          </p:cNvSpPr>
          <p:nvPr/>
        </p:nvSpPr>
        <p:spPr bwMode="auto">
          <a:xfrm>
            <a:off x="7592749" y="5176822"/>
            <a:ext cx="1244859" cy="404235"/>
          </a:xfrm>
          <a:prstGeom prst="rect">
            <a:avLst/>
          </a:prstGeom>
          <a:noFill/>
          <a:ln w="9525">
            <a:noFill/>
            <a:miter lim="800000"/>
            <a:headEnd/>
            <a:tailEnd/>
          </a:ln>
        </p:spPr>
        <p:txBody>
          <a:bodyPr wrap="square">
            <a:spAutoFit/>
          </a:bodyPr>
          <a:lstStyle/>
          <a:p>
            <a:pPr algn="ctr"/>
            <a:r>
              <a:rPr lang="en-US" sz="2000" b="1" dirty="0">
                <a:latin typeface="Century Gothic" pitchFamily="34" charset="0"/>
              </a:rPr>
              <a:t>40,000</a:t>
            </a:r>
          </a:p>
        </p:txBody>
      </p:sp>
    </p:spTree>
    <p:extLst>
      <p:ext uri="{BB962C8B-B14F-4D97-AF65-F5344CB8AC3E}">
        <p14:creationId xmlns:p14="http://schemas.microsoft.com/office/powerpoint/2010/main" val="169620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D981A-73CA-CBA5-7F9F-91DB2D9FD79C}"/>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8C692C2-1863-1016-EDA9-E838DC7BB16F}"/>
              </a:ext>
            </a:extLst>
          </p:cNvPr>
          <p:cNvSpPr txBox="1">
            <a:spLocks/>
          </p:cNvSpPr>
          <p:nvPr/>
        </p:nvSpPr>
        <p:spPr>
          <a:xfrm>
            <a:off x="1467173" y="2993997"/>
            <a:ext cx="7971551" cy="3248104"/>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nSpc>
                <a:spcPct val="80000"/>
              </a:lnSpc>
            </a:pPr>
            <a:endParaRPr lang="en-US" dirty="0"/>
          </a:p>
          <a:p>
            <a:pPr>
              <a:lnSpc>
                <a:spcPct val="80000"/>
              </a:lnSpc>
            </a:pPr>
            <a:endParaRPr lang="en-US" sz="2000" dirty="0"/>
          </a:p>
        </p:txBody>
      </p:sp>
      <p:sp>
        <p:nvSpPr>
          <p:cNvPr id="11" name="TextBox 10">
            <a:extLst>
              <a:ext uri="{FF2B5EF4-FFF2-40B4-BE49-F238E27FC236}">
                <a16:creationId xmlns:a16="http://schemas.microsoft.com/office/drawing/2014/main" id="{300664C4-5E8B-1C42-F40C-576DB6B5F37D}"/>
              </a:ext>
            </a:extLst>
          </p:cNvPr>
          <p:cNvSpPr txBox="1"/>
          <p:nvPr/>
        </p:nvSpPr>
        <p:spPr>
          <a:xfrm>
            <a:off x="524691" y="2557867"/>
            <a:ext cx="11477898" cy="4287328"/>
          </a:xfrm>
          <a:prstGeom prst="rect">
            <a:avLst/>
          </a:prstGeom>
          <a:noFill/>
        </p:spPr>
        <p:txBody>
          <a:bodyPr wrap="square" rtlCol="0">
            <a:spAutoFit/>
          </a:bodyPr>
          <a:lstStyle/>
          <a:p>
            <a:pPr marL="65087">
              <a:spcBef>
                <a:spcPct val="20000"/>
              </a:spcBef>
              <a:buClr>
                <a:schemeClr val="accent2"/>
              </a:buClr>
              <a:buSzPct val="100000"/>
            </a:pPr>
            <a:r>
              <a:rPr lang="en-US" sz="2400" dirty="0">
                <a:solidFill>
                  <a:schemeClr val="bg2">
                    <a:lumMod val="10000"/>
                  </a:schemeClr>
                </a:solidFill>
              </a:rPr>
              <a:t>FINAL QUESTION: How much to charge for each insured vehicle?</a:t>
            </a:r>
          </a:p>
          <a:p>
            <a:pPr marL="65087">
              <a:spcBef>
                <a:spcPct val="20000"/>
              </a:spcBef>
              <a:buClr>
                <a:schemeClr val="accent1"/>
              </a:buClr>
              <a:buSzPct val="80000"/>
            </a:pPr>
            <a:endParaRPr lang="en-US" sz="2400" dirty="0">
              <a:solidFill>
                <a:schemeClr val="bg2">
                  <a:lumMod val="10000"/>
                </a:schemeClr>
              </a:solidFill>
            </a:endParaRPr>
          </a:p>
          <a:p>
            <a:pPr marL="65087">
              <a:spcBef>
                <a:spcPct val="20000"/>
              </a:spcBef>
              <a:buClr>
                <a:schemeClr val="accent1"/>
              </a:buClr>
              <a:buSzPct val="80000"/>
            </a:pPr>
            <a:r>
              <a:rPr lang="en-US" sz="2400" dirty="0">
                <a:solidFill>
                  <a:schemeClr val="bg2">
                    <a:lumMod val="10000"/>
                  </a:schemeClr>
                </a:solidFill>
              </a:rPr>
              <a:t>To Calculate </a:t>
            </a:r>
            <a:r>
              <a:rPr lang="en-US" sz="2400" dirty="0">
                <a:solidFill>
                  <a:schemeClr val="accent2"/>
                </a:solidFill>
              </a:rPr>
              <a:t>Rates</a:t>
            </a:r>
            <a:r>
              <a:rPr lang="en-US" sz="2400" dirty="0">
                <a:solidFill>
                  <a:schemeClr val="bg2">
                    <a:lumMod val="10000"/>
                  </a:schemeClr>
                </a:solidFill>
              </a:rPr>
              <a:t> we start with Estimating Loss Per Exposure</a:t>
            </a:r>
          </a:p>
          <a:p>
            <a:pPr marL="65087">
              <a:spcBef>
                <a:spcPct val="20000"/>
              </a:spcBef>
              <a:buClr>
                <a:schemeClr val="accent1"/>
              </a:buClr>
              <a:buSzPct val="80000"/>
            </a:pPr>
            <a:endParaRPr lang="en-US" sz="2000" dirty="0">
              <a:solidFill>
                <a:schemeClr val="bg2">
                  <a:lumMod val="10000"/>
                </a:schemeClr>
              </a:solidFill>
            </a:endParaRPr>
          </a:p>
          <a:p>
            <a:pPr marL="65087">
              <a:spcBef>
                <a:spcPct val="20000"/>
              </a:spcBef>
              <a:buClr>
                <a:schemeClr val="accent1"/>
              </a:buClr>
              <a:buSzPct val="80000"/>
            </a:pPr>
            <a:r>
              <a:rPr lang="en-US" sz="2400" dirty="0">
                <a:solidFill>
                  <a:schemeClr val="bg2">
                    <a:lumMod val="10000"/>
                  </a:schemeClr>
                </a:solidFill>
              </a:rPr>
              <a:t>Two Basic Methods to Estimate Loss Per Exposure :  </a:t>
            </a:r>
            <a:br>
              <a:rPr lang="en-US" sz="2400" dirty="0">
                <a:solidFill>
                  <a:schemeClr val="bg2">
                    <a:lumMod val="10000"/>
                  </a:schemeClr>
                </a:solidFill>
              </a:rPr>
            </a:br>
            <a:endParaRPr lang="en-US" sz="1100" dirty="0">
              <a:solidFill>
                <a:schemeClr val="bg2">
                  <a:lumMod val="10000"/>
                </a:schemeClr>
              </a:solidFill>
            </a:endParaRPr>
          </a:p>
          <a:p>
            <a:pPr marL="447675" indent="-382588">
              <a:spcBef>
                <a:spcPct val="20000"/>
              </a:spcBef>
              <a:buClr>
                <a:schemeClr val="accent2"/>
              </a:buClr>
              <a:buSzPct val="80000"/>
              <a:buFont typeface="Wingdings" panose="05000000000000000000" pitchFamily="2" charset="2"/>
              <a:buChar char="Ø"/>
            </a:pPr>
            <a:r>
              <a:rPr lang="en-US" sz="2400" dirty="0">
                <a:solidFill>
                  <a:schemeClr val="bg2">
                    <a:lumMod val="10000"/>
                  </a:schemeClr>
                </a:solidFill>
              </a:rPr>
              <a:t>Loss Per Exposure = Total Expected Losses / Expected Number of Exposures</a:t>
            </a:r>
          </a:p>
          <a:p>
            <a:pPr marL="65087">
              <a:spcBef>
                <a:spcPct val="20000"/>
              </a:spcBef>
              <a:buClr>
                <a:schemeClr val="accent1"/>
              </a:buClr>
              <a:buSzPct val="80000"/>
            </a:pPr>
            <a:endParaRPr lang="en-US" sz="1600" dirty="0">
              <a:solidFill>
                <a:schemeClr val="bg2">
                  <a:lumMod val="10000"/>
                </a:schemeClr>
              </a:solidFill>
            </a:endParaRPr>
          </a:p>
          <a:p>
            <a:pPr marL="447675" indent="-382588">
              <a:spcBef>
                <a:spcPct val="20000"/>
              </a:spcBef>
              <a:buClr>
                <a:schemeClr val="accent2"/>
              </a:buClr>
              <a:buSzPct val="80000"/>
              <a:buFont typeface="Wingdings" panose="05000000000000000000" pitchFamily="2" charset="2"/>
              <a:buChar char="Ø"/>
            </a:pPr>
            <a:r>
              <a:rPr lang="en-US" sz="2400" dirty="0">
                <a:solidFill>
                  <a:schemeClr val="bg2">
                    <a:lumMod val="10000"/>
                  </a:schemeClr>
                </a:solidFill>
              </a:rPr>
              <a:t>Loss Per Exposure = Frequency of Claims per Exposure  * Severity of Claims</a:t>
            </a:r>
          </a:p>
          <a:p>
            <a:pPr marL="447675" indent="-382588">
              <a:spcBef>
                <a:spcPct val="20000"/>
              </a:spcBef>
              <a:buClr>
                <a:schemeClr val="accent2"/>
              </a:buClr>
              <a:buSzPct val="80000"/>
              <a:buFont typeface="Wingdings" panose="05000000000000000000" pitchFamily="2" charset="2"/>
              <a:buChar char="Ø"/>
            </a:pPr>
            <a:endParaRPr lang="en-US" sz="2400" dirty="0">
              <a:solidFill>
                <a:schemeClr val="bg2">
                  <a:lumMod val="10000"/>
                </a:schemeClr>
              </a:solidFill>
            </a:endParaRPr>
          </a:p>
          <a:p>
            <a:pPr marL="447675" indent="-382588">
              <a:spcBef>
                <a:spcPct val="20000"/>
              </a:spcBef>
              <a:buClr>
                <a:schemeClr val="accent1"/>
              </a:buClr>
              <a:buSzPct val="80000"/>
              <a:buFont typeface="Wingdings 2" pitchFamily="18" charset="2"/>
              <a:buChar char=""/>
            </a:pPr>
            <a:endParaRPr lang="en-US" dirty="0">
              <a:solidFill>
                <a:schemeClr val="bg2">
                  <a:lumMod val="10000"/>
                </a:schemeClr>
              </a:solidFill>
            </a:endParaRPr>
          </a:p>
        </p:txBody>
      </p:sp>
      <p:sp>
        <p:nvSpPr>
          <p:cNvPr id="12" name="Rectangle 11">
            <a:extLst>
              <a:ext uri="{FF2B5EF4-FFF2-40B4-BE49-F238E27FC236}">
                <a16:creationId xmlns:a16="http://schemas.microsoft.com/office/drawing/2014/main" id="{8D4FC82B-2F2D-DC20-5D67-A4061B9376B5}"/>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8ECFDC4D-DFBA-637E-040A-854C97A68A73}"/>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4" name="Title 1">
            <a:extLst>
              <a:ext uri="{FF2B5EF4-FFF2-40B4-BE49-F238E27FC236}">
                <a16:creationId xmlns:a16="http://schemas.microsoft.com/office/drawing/2014/main" id="{204E52E4-8F7F-E16E-3DCE-3FFBB6542B21}"/>
              </a:ext>
            </a:extLst>
          </p:cNvPr>
          <p:cNvSpPr txBox="1">
            <a:spLocks/>
          </p:cNvSpPr>
          <p:nvPr/>
        </p:nvSpPr>
        <p:spPr>
          <a:xfrm>
            <a:off x="2158728" y="1127153"/>
            <a:ext cx="9052197" cy="1993016"/>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dirty="0">
                <a:solidFill>
                  <a:schemeClr val="tx2"/>
                </a:solidFill>
              </a:rPr>
              <a:t>Auto Insurance Problem</a:t>
            </a:r>
          </a:p>
          <a:p>
            <a:pPr marL="484632">
              <a:defRPr/>
            </a:pPr>
            <a:r>
              <a:rPr lang="en-US" sz="3200" dirty="0">
                <a:solidFill>
                  <a:schemeClr val="tx2"/>
                </a:solidFill>
              </a:rPr>
              <a:t>You be the ACTUARY and Calculate the </a:t>
            </a:r>
            <a:r>
              <a:rPr lang="en-US" sz="3200" dirty="0">
                <a:solidFill>
                  <a:schemeClr val="accent2"/>
                </a:solidFill>
              </a:rPr>
              <a:t>Rate</a:t>
            </a:r>
          </a:p>
        </p:txBody>
      </p:sp>
      <p:sp>
        <p:nvSpPr>
          <p:cNvPr id="6" name="Arrow: Pentagon 5">
            <a:extLst>
              <a:ext uri="{FF2B5EF4-FFF2-40B4-BE49-F238E27FC236}">
                <a16:creationId xmlns:a16="http://schemas.microsoft.com/office/drawing/2014/main" id="{3A01F5C2-2A9C-687B-B1BC-8A692754F3F2}"/>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7" name="Rectangle 6">
            <a:extLst>
              <a:ext uri="{FF2B5EF4-FFF2-40B4-BE49-F238E27FC236}">
                <a16:creationId xmlns:a16="http://schemas.microsoft.com/office/drawing/2014/main" id="{0E684824-F805-7A2B-0ABB-B2986D944D67}"/>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428982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B7DC6-F6E7-B1A6-2E2B-3A1EC0C682B6}"/>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9D26999F-A0F8-8FE8-57D9-E88B2C19977B}"/>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F54B6162-F44A-B5FE-2D2E-6C7B97BA9637}"/>
              </a:ext>
            </a:extLst>
          </p:cNvPr>
          <p:cNvSpPr txBox="1"/>
          <p:nvPr/>
        </p:nvSpPr>
        <p:spPr>
          <a:xfrm>
            <a:off x="1345491" y="5348367"/>
            <a:ext cx="9309870" cy="738664"/>
          </a:xfrm>
          <a:prstGeom prst="rect">
            <a:avLst/>
          </a:prstGeom>
          <a:noFill/>
        </p:spPr>
        <p:txBody>
          <a:bodyPr wrap="square" rtlCol="0">
            <a:spAutoFit/>
          </a:bodyPr>
          <a:lstStyle/>
          <a:p>
            <a:r>
              <a:rPr lang="en-US" sz="2400" b="1" dirty="0"/>
              <a:t>Loss per Exposure  </a:t>
            </a:r>
          </a:p>
          <a:p>
            <a:r>
              <a:rPr lang="en-US" b="1" dirty="0"/>
              <a:t>= Total Projected Losses / Total Number of Vehicles</a:t>
            </a:r>
          </a:p>
        </p:txBody>
      </p:sp>
      <p:sp>
        <p:nvSpPr>
          <p:cNvPr id="13" name="Title 1">
            <a:extLst>
              <a:ext uri="{FF2B5EF4-FFF2-40B4-BE49-F238E27FC236}">
                <a16:creationId xmlns:a16="http://schemas.microsoft.com/office/drawing/2014/main" id="{1E996F6A-27DE-4942-E92F-910D5E32EFF6}"/>
              </a:ext>
            </a:extLst>
          </p:cNvPr>
          <p:cNvSpPr txBox="1">
            <a:spLocks/>
          </p:cNvSpPr>
          <p:nvPr/>
        </p:nvSpPr>
        <p:spPr>
          <a:xfrm>
            <a:off x="1665426" y="1023893"/>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dirty="0">
                <a:solidFill>
                  <a:schemeClr val="tx2"/>
                </a:solidFill>
              </a:rPr>
              <a:t>Let’s put the data in a chart! </a:t>
            </a:r>
            <a:r>
              <a:rPr lang="en-US" sz="2800" dirty="0">
                <a:solidFill>
                  <a:schemeClr val="tx2"/>
                </a:solidFill>
              </a:rPr>
              <a:t>(Actuaries like charts and graphs)</a:t>
            </a:r>
            <a:endParaRPr lang="en-US" sz="3600" dirty="0">
              <a:solidFill>
                <a:schemeClr val="tx2"/>
              </a:solidFill>
            </a:endParaRPr>
          </a:p>
        </p:txBody>
      </p:sp>
      <p:sp>
        <p:nvSpPr>
          <p:cNvPr id="14" name="TextBox 13">
            <a:extLst>
              <a:ext uri="{FF2B5EF4-FFF2-40B4-BE49-F238E27FC236}">
                <a16:creationId xmlns:a16="http://schemas.microsoft.com/office/drawing/2014/main" id="{BA63B0D0-25C0-CE42-70D9-067979E12F22}"/>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5" name="TextBox 14">
            <a:extLst>
              <a:ext uri="{FF2B5EF4-FFF2-40B4-BE49-F238E27FC236}">
                <a16:creationId xmlns:a16="http://schemas.microsoft.com/office/drawing/2014/main" id="{022F9D54-A107-7027-90B7-3BC7816BA7B6}"/>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6" name="TextBox 15">
            <a:extLst>
              <a:ext uri="{FF2B5EF4-FFF2-40B4-BE49-F238E27FC236}">
                <a16:creationId xmlns:a16="http://schemas.microsoft.com/office/drawing/2014/main" id="{989E122B-1810-7C98-BF18-340636D64C8C}"/>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25" name="TextBox 24">
            <a:extLst>
              <a:ext uri="{FF2B5EF4-FFF2-40B4-BE49-F238E27FC236}">
                <a16:creationId xmlns:a16="http://schemas.microsoft.com/office/drawing/2014/main" id="{288B5E7B-5D55-6C93-BF2C-EB4447CA17CE}"/>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27" name="TextBox 26">
            <a:extLst>
              <a:ext uri="{FF2B5EF4-FFF2-40B4-BE49-F238E27FC236}">
                <a16:creationId xmlns:a16="http://schemas.microsoft.com/office/drawing/2014/main" id="{2733B6FD-D038-97F9-CE09-5161767051A8}"/>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28" name="TextBox 27">
            <a:extLst>
              <a:ext uri="{FF2B5EF4-FFF2-40B4-BE49-F238E27FC236}">
                <a16:creationId xmlns:a16="http://schemas.microsoft.com/office/drawing/2014/main" id="{D77C6BD8-8F4F-5897-6295-17F03100997C}"/>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
        <p:nvSpPr>
          <p:cNvPr id="34" name="Title 1">
            <a:extLst>
              <a:ext uri="{FF2B5EF4-FFF2-40B4-BE49-F238E27FC236}">
                <a16:creationId xmlns:a16="http://schemas.microsoft.com/office/drawing/2014/main" id="{02CB3EAD-C8B5-0221-42FB-CFCB5CE2AD1F}"/>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2" name="Arrow: Pentagon 1">
            <a:extLst>
              <a:ext uri="{FF2B5EF4-FFF2-40B4-BE49-F238E27FC236}">
                <a16:creationId xmlns:a16="http://schemas.microsoft.com/office/drawing/2014/main" id="{256A4245-8CE4-DF97-C9B0-59D8DFE6E39C}"/>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6147D555-22D7-030A-8D94-CEF8D660E8D6}"/>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graphicFrame>
        <p:nvGraphicFramePr>
          <p:cNvPr id="4" name="Content Placeholder 4">
            <a:extLst>
              <a:ext uri="{FF2B5EF4-FFF2-40B4-BE49-F238E27FC236}">
                <a16:creationId xmlns:a16="http://schemas.microsoft.com/office/drawing/2014/main" id="{5272CDB8-FDDE-BAC3-1B96-0A1F20C9ED48}"/>
              </a:ext>
            </a:extLst>
          </p:cNvPr>
          <p:cNvGraphicFramePr>
            <a:graphicFrameLocks/>
          </p:cNvGraphicFramePr>
          <p:nvPr/>
        </p:nvGraphicFramePr>
        <p:xfrm>
          <a:off x="1639874" y="3471855"/>
          <a:ext cx="8437252" cy="1894840"/>
        </p:xfrm>
        <a:graphic>
          <a:graphicData uri="http://schemas.openxmlformats.org/drawingml/2006/table">
            <a:tbl>
              <a:tblPr firstRow="1" bandRow="1">
                <a:tableStyleId>{5C22544A-7EE6-4342-B048-85BDC9FD1C3A}</a:tableStyleId>
              </a:tblPr>
              <a:tblGrid>
                <a:gridCol w="1388752">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11746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29C9-31ED-ABC3-2511-5358012F5390}"/>
            </a:ext>
          </a:extLst>
        </p:cNvPr>
        <p:cNvGrpSpPr/>
        <p:nvPr/>
      </p:nvGrpSpPr>
      <p:grpSpPr>
        <a:xfrm>
          <a:off x="0" y="0"/>
          <a:ext cx="0" cy="0"/>
          <a:chOff x="0" y="0"/>
          <a:chExt cx="0" cy="0"/>
        </a:xfrm>
      </p:grpSpPr>
      <p:graphicFrame>
        <p:nvGraphicFramePr>
          <p:cNvPr id="32" name="Content Placeholder 4">
            <a:extLst>
              <a:ext uri="{FF2B5EF4-FFF2-40B4-BE49-F238E27FC236}">
                <a16:creationId xmlns:a16="http://schemas.microsoft.com/office/drawing/2014/main" id="{0FBD3692-48D7-2A6B-A31D-7871480D9CC8}"/>
              </a:ext>
            </a:extLst>
          </p:cNvPr>
          <p:cNvGraphicFramePr>
            <a:graphicFrameLocks/>
          </p:cNvGraphicFramePr>
          <p:nvPr/>
        </p:nvGraphicFramePr>
        <p:xfrm>
          <a:off x="1639874" y="3471855"/>
          <a:ext cx="8437252" cy="1894840"/>
        </p:xfrm>
        <a:graphic>
          <a:graphicData uri="http://schemas.openxmlformats.org/drawingml/2006/table">
            <a:tbl>
              <a:tblPr firstRow="1" bandRow="1">
                <a:tableStyleId>{5C22544A-7EE6-4342-B048-85BDC9FD1C3A}</a:tableStyleId>
              </a:tblPr>
              <a:tblGrid>
                <a:gridCol w="1388752">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33" name="Rectangle 32">
            <a:extLst>
              <a:ext uri="{FF2B5EF4-FFF2-40B4-BE49-F238E27FC236}">
                <a16:creationId xmlns:a16="http://schemas.microsoft.com/office/drawing/2014/main" id="{97517292-6099-E50B-D721-A7B0BAB6C61E}"/>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249BC08-57AB-A1AF-B1C1-81227465C6FA}"/>
              </a:ext>
            </a:extLst>
          </p:cNvPr>
          <p:cNvSpPr txBox="1"/>
          <p:nvPr/>
        </p:nvSpPr>
        <p:spPr>
          <a:xfrm>
            <a:off x="1345491" y="5348367"/>
            <a:ext cx="9309870" cy="738664"/>
          </a:xfrm>
          <a:prstGeom prst="rect">
            <a:avLst/>
          </a:prstGeom>
          <a:noFill/>
        </p:spPr>
        <p:txBody>
          <a:bodyPr wrap="square" rtlCol="0">
            <a:spAutoFit/>
          </a:bodyPr>
          <a:lstStyle/>
          <a:p>
            <a:r>
              <a:rPr lang="en-US" sz="2400" b="1" dirty="0"/>
              <a:t>Loss per Exposure  </a:t>
            </a:r>
          </a:p>
          <a:p>
            <a:r>
              <a:rPr lang="en-US" b="1" dirty="0"/>
              <a:t>= Total Projected Losses / Total Number of Vehicles</a:t>
            </a:r>
          </a:p>
        </p:txBody>
      </p:sp>
      <p:sp>
        <p:nvSpPr>
          <p:cNvPr id="13" name="Title 1">
            <a:extLst>
              <a:ext uri="{FF2B5EF4-FFF2-40B4-BE49-F238E27FC236}">
                <a16:creationId xmlns:a16="http://schemas.microsoft.com/office/drawing/2014/main" id="{A2597C74-14EB-D41C-7A9C-D60006FDB2DE}"/>
              </a:ext>
            </a:extLst>
          </p:cNvPr>
          <p:cNvSpPr txBox="1">
            <a:spLocks/>
          </p:cNvSpPr>
          <p:nvPr/>
        </p:nvSpPr>
        <p:spPr>
          <a:xfrm>
            <a:off x="1686374" y="919125"/>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n-US" sz="3600" dirty="0">
              <a:solidFill>
                <a:schemeClr val="tx2"/>
              </a:solidFill>
            </a:endParaRPr>
          </a:p>
        </p:txBody>
      </p:sp>
      <p:sp>
        <p:nvSpPr>
          <p:cNvPr id="14" name="TextBox 13">
            <a:extLst>
              <a:ext uri="{FF2B5EF4-FFF2-40B4-BE49-F238E27FC236}">
                <a16:creationId xmlns:a16="http://schemas.microsoft.com/office/drawing/2014/main" id="{44CC6694-36D4-A00D-D228-7D15E5C6DCCD}"/>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5" name="TextBox 14">
            <a:extLst>
              <a:ext uri="{FF2B5EF4-FFF2-40B4-BE49-F238E27FC236}">
                <a16:creationId xmlns:a16="http://schemas.microsoft.com/office/drawing/2014/main" id="{8BF22F42-964C-314F-5EA4-25DF6EAA33EA}"/>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6" name="TextBox 15">
            <a:extLst>
              <a:ext uri="{FF2B5EF4-FFF2-40B4-BE49-F238E27FC236}">
                <a16:creationId xmlns:a16="http://schemas.microsoft.com/office/drawing/2014/main" id="{3E1ED32E-7196-FE3E-3F5A-C8A568152375}"/>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25" name="TextBox 24">
            <a:extLst>
              <a:ext uri="{FF2B5EF4-FFF2-40B4-BE49-F238E27FC236}">
                <a16:creationId xmlns:a16="http://schemas.microsoft.com/office/drawing/2014/main" id="{7CD79F1D-C201-6D1B-FDFE-70B805428D06}"/>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27" name="TextBox 26">
            <a:extLst>
              <a:ext uri="{FF2B5EF4-FFF2-40B4-BE49-F238E27FC236}">
                <a16:creationId xmlns:a16="http://schemas.microsoft.com/office/drawing/2014/main" id="{BF2A420D-FCFE-3882-C152-9B3F028D97CC}"/>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17" name="Oval 16">
            <a:extLst>
              <a:ext uri="{FF2B5EF4-FFF2-40B4-BE49-F238E27FC236}">
                <a16:creationId xmlns:a16="http://schemas.microsoft.com/office/drawing/2014/main" id="{AB0DABB3-6B1F-B75D-A7F4-1863D99BEB4F}"/>
              </a:ext>
            </a:extLst>
          </p:cNvPr>
          <p:cNvSpPr/>
          <p:nvPr/>
        </p:nvSpPr>
        <p:spPr>
          <a:xfrm>
            <a:off x="7158314" y="4412951"/>
            <a:ext cx="1854738" cy="105925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6">
            <a:extLst>
              <a:ext uri="{FF2B5EF4-FFF2-40B4-BE49-F238E27FC236}">
                <a16:creationId xmlns:a16="http://schemas.microsoft.com/office/drawing/2014/main" id="{FFDC34FC-8200-EE84-6556-9FCB9E163E1A}"/>
              </a:ext>
            </a:extLst>
          </p:cNvPr>
          <p:cNvSpPr txBox="1">
            <a:spLocks noChangeArrowheads="1"/>
          </p:cNvSpPr>
          <p:nvPr/>
        </p:nvSpPr>
        <p:spPr bwMode="auto">
          <a:xfrm>
            <a:off x="7295826" y="4606228"/>
            <a:ext cx="1579715" cy="707886"/>
          </a:xfrm>
          <a:prstGeom prst="rect">
            <a:avLst/>
          </a:prstGeom>
          <a:noFill/>
          <a:ln w="9525">
            <a:noFill/>
            <a:miter lim="800000"/>
            <a:headEnd/>
            <a:tailEnd/>
          </a:ln>
        </p:spPr>
        <p:txBody>
          <a:bodyPr wrap="square">
            <a:spAutoFit/>
          </a:bodyPr>
          <a:lstStyle/>
          <a:p>
            <a:pPr algn="ctr"/>
            <a:r>
              <a:rPr lang="en-US" sz="2000" b="1" dirty="0">
                <a:latin typeface="Century Gothic" pitchFamily="34" charset="0"/>
              </a:rPr>
              <a:t>40 * $1,000 = $40,000</a:t>
            </a:r>
          </a:p>
        </p:txBody>
      </p:sp>
      <p:sp>
        <p:nvSpPr>
          <p:cNvPr id="19" name="Oval 18">
            <a:extLst>
              <a:ext uri="{FF2B5EF4-FFF2-40B4-BE49-F238E27FC236}">
                <a16:creationId xmlns:a16="http://schemas.microsoft.com/office/drawing/2014/main" id="{F7D9A860-E65D-36B5-0647-469D888F8DEA}"/>
              </a:ext>
            </a:extLst>
          </p:cNvPr>
          <p:cNvSpPr/>
          <p:nvPr/>
        </p:nvSpPr>
        <p:spPr>
          <a:xfrm>
            <a:off x="4654773" y="4559282"/>
            <a:ext cx="1004791" cy="49037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6">
            <a:extLst>
              <a:ext uri="{FF2B5EF4-FFF2-40B4-BE49-F238E27FC236}">
                <a16:creationId xmlns:a16="http://schemas.microsoft.com/office/drawing/2014/main" id="{2C08D295-FCFF-1018-6F9F-B9283E9845E3}"/>
              </a:ext>
            </a:extLst>
          </p:cNvPr>
          <p:cNvSpPr txBox="1">
            <a:spLocks noChangeArrowheads="1"/>
          </p:cNvSpPr>
          <p:nvPr/>
        </p:nvSpPr>
        <p:spPr bwMode="auto">
          <a:xfrm>
            <a:off x="4588882" y="4573425"/>
            <a:ext cx="1143000" cy="400110"/>
          </a:xfrm>
          <a:prstGeom prst="rect">
            <a:avLst/>
          </a:prstGeom>
          <a:noFill/>
          <a:ln w="9525">
            <a:noFill/>
            <a:miter lim="800000"/>
            <a:headEnd/>
            <a:tailEnd/>
          </a:ln>
        </p:spPr>
        <p:txBody>
          <a:bodyPr>
            <a:spAutoFit/>
          </a:bodyPr>
          <a:lstStyle/>
          <a:p>
            <a:pPr algn="ctr"/>
            <a:r>
              <a:rPr lang="en-US" sz="2000" b="1" dirty="0">
                <a:latin typeface="Century Gothic" pitchFamily="34" charset="0"/>
              </a:rPr>
              <a:t>40</a:t>
            </a:r>
          </a:p>
        </p:txBody>
      </p:sp>
      <p:sp>
        <p:nvSpPr>
          <p:cNvPr id="34" name="Title 1">
            <a:extLst>
              <a:ext uri="{FF2B5EF4-FFF2-40B4-BE49-F238E27FC236}">
                <a16:creationId xmlns:a16="http://schemas.microsoft.com/office/drawing/2014/main" id="{A065206C-4818-4CFA-086F-1B56BE7195DB}"/>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35" name="Title 1">
            <a:extLst>
              <a:ext uri="{FF2B5EF4-FFF2-40B4-BE49-F238E27FC236}">
                <a16:creationId xmlns:a16="http://schemas.microsoft.com/office/drawing/2014/main" id="{1710189B-DBD6-52A9-08FC-B9845C2059A8}"/>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2" name="Arrow: Pentagon 1">
            <a:extLst>
              <a:ext uri="{FF2B5EF4-FFF2-40B4-BE49-F238E27FC236}">
                <a16:creationId xmlns:a16="http://schemas.microsoft.com/office/drawing/2014/main" id="{F55585D6-A31D-6A45-63FE-5A6BD4E4139F}"/>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C1F92DEE-B360-4CC9-3E7E-13A997F5140A}"/>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4" name="TextBox 3">
            <a:extLst>
              <a:ext uri="{FF2B5EF4-FFF2-40B4-BE49-F238E27FC236}">
                <a16:creationId xmlns:a16="http://schemas.microsoft.com/office/drawing/2014/main" id="{A245DC15-35E2-0FC9-B88D-B46188DF10A0}"/>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Tree>
    <p:extLst>
      <p:ext uri="{BB962C8B-B14F-4D97-AF65-F5344CB8AC3E}">
        <p14:creationId xmlns:p14="http://schemas.microsoft.com/office/powerpoint/2010/main" val="1580252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8504-AC1D-8FCA-D2E5-2768A751C5A8}"/>
            </a:ext>
          </a:extLst>
        </p:cNvPr>
        <p:cNvGrpSpPr/>
        <p:nvPr/>
      </p:nvGrpSpPr>
      <p:grpSpPr>
        <a:xfrm>
          <a:off x="0" y="0"/>
          <a:ext cx="0" cy="0"/>
          <a:chOff x="0" y="0"/>
          <a:chExt cx="0" cy="0"/>
        </a:xfrm>
      </p:grpSpPr>
      <p:graphicFrame>
        <p:nvGraphicFramePr>
          <p:cNvPr id="32" name="Content Placeholder 4">
            <a:extLst>
              <a:ext uri="{FF2B5EF4-FFF2-40B4-BE49-F238E27FC236}">
                <a16:creationId xmlns:a16="http://schemas.microsoft.com/office/drawing/2014/main" id="{A45CAE1D-F298-28D4-1150-EB26C4A8595C}"/>
              </a:ext>
            </a:extLst>
          </p:cNvPr>
          <p:cNvGraphicFramePr>
            <a:graphicFrameLocks/>
          </p:cNvGraphicFramePr>
          <p:nvPr/>
        </p:nvGraphicFramePr>
        <p:xfrm>
          <a:off x="1639874" y="3471855"/>
          <a:ext cx="8437252" cy="1894840"/>
        </p:xfrm>
        <a:graphic>
          <a:graphicData uri="http://schemas.openxmlformats.org/drawingml/2006/table">
            <a:tbl>
              <a:tblPr firstRow="1" bandRow="1">
                <a:tableStyleId>{5C22544A-7EE6-4342-B048-85BDC9FD1C3A}</a:tableStyleId>
              </a:tblPr>
              <a:tblGrid>
                <a:gridCol w="1388752">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26" name="TextBox 25">
            <a:extLst>
              <a:ext uri="{FF2B5EF4-FFF2-40B4-BE49-F238E27FC236}">
                <a16:creationId xmlns:a16="http://schemas.microsoft.com/office/drawing/2014/main" id="{D1DA761B-6EB4-2B11-2AAC-11AA5BCA27FC}"/>
              </a:ext>
            </a:extLst>
          </p:cNvPr>
          <p:cNvSpPr txBox="1"/>
          <p:nvPr/>
        </p:nvSpPr>
        <p:spPr>
          <a:xfrm>
            <a:off x="1345491" y="5348367"/>
            <a:ext cx="9309870" cy="738664"/>
          </a:xfrm>
          <a:prstGeom prst="rect">
            <a:avLst/>
          </a:prstGeom>
          <a:noFill/>
        </p:spPr>
        <p:txBody>
          <a:bodyPr wrap="square" rtlCol="0">
            <a:spAutoFit/>
          </a:bodyPr>
          <a:lstStyle/>
          <a:p>
            <a:r>
              <a:rPr lang="en-US" sz="2400" b="1" dirty="0"/>
              <a:t>Loss per Exposure  </a:t>
            </a:r>
          </a:p>
          <a:p>
            <a:r>
              <a:rPr lang="en-US" b="1" dirty="0"/>
              <a:t>= Total Projected Losses / Total Number of Vehicles</a:t>
            </a:r>
          </a:p>
        </p:txBody>
      </p:sp>
      <p:sp>
        <p:nvSpPr>
          <p:cNvPr id="17" name="Oval 16">
            <a:extLst>
              <a:ext uri="{FF2B5EF4-FFF2-40B4-BE49-F238E27FC236}">
                <a16:creationId xmlns:a16="http://schemas.microsoft.com/office/drawing/2014/main" id="{F889E608-7567-32CD-EAF0-05542770F279}"/>
              </a:ext>
            </a:extLst>
          </p:cNvPr>
          <p:cNvSpPr/>
          <p:nvPr/>
        </p:nvSpPr>
        <p:spPr>
          <a:xfrm>
            <a:off x="7103029" y="4420122"/>
            <a:ext cx="1912881" cy="105925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C21B1C0-F38A-B579-5638-829936638D4D}"/>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0BE005B-F7F6-5F2A-90B7-24C2C912A0ED}"/>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5" name="TextBox 14">
            <a:extLst>
              <a:ext uri="{FF2B5EF4-FFF2-40B4-BE49-F238E27FC236}">
                <a16:creationId xmlns:a16="http://schemas.microsoft.com/office/drawing/2014/main" id="{FC413554-C7AF-DA3F-0588-C5EE1A4D3E9A}"/>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6" name="TextBox 15">
            <a:extLst>
              <a:ext uri="{FF2B5EF4-FFF2-40B4-BE49-F238E27FC236}">
                <a16:creationId xmlns:a16="http://schemas.microsoft.com/office/drawing/2014/main" id="{7C9B797C-B4FE-5786-7AB0-BC4032E31946}"/>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25" name="TextBox 24">
            <a:extLst>
              <a:ext uri="{FF2B5EF4-FFF2-40B4-BE49-F238E27FC236}">
                <a16:creationId xmlns:a16="http://schemas.microsoft.com/office/drawing/2014/main" id="{9694D3FA-B7CF-F478-F0FA-8FA980ECAECE}"/>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27" name="TextBox 26">
            <a:extLst>
              <a:ext uri="{FF2B5EF4-FFF2-40B4-BE49-F238E27FC236}">
                <a16:creationId xmlns:a16="http://schemas.microsoft.com/office/drawing/2014/main" id="{6B6D9F1C-C427-2A5D-79FC-C5D215182949}"/>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3" name="Oval 2">
            <a:extLst>
              <a:ext uri="{FF2B5EF4-FFF2-40B4-BE49-F238E27FC236}">
                <a16:creationId xmlns:a16="http://schemas.microsoft.com/office/drawing/2014/main" id="{3312B9C8-9C5D-FA32-0DE0-9CFD88F36272}"/>
              </a:ext>
            </a:extLst>
          </p:cNvPr>
          <p:cNvSpPr/>
          <p:nvPr/>
        </p:nvSpPr>
        <p:spPr>
          <a:xfrm>
            <a:off x="8764557" y="5049655"/>
            <a:ext cx="3389636" cy="1196701"/>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3">
            <a:extLst>
              <a:ext uri="{FF2B5EF4-FFF2-40B4-BE49-F238E27FC236}">
                <a16:creationId xmlns:a16="http://schemas.microsoft.com/office/drawing/2014/main" id="{1A3F90E0-ECC6-BE4F-B286-154FAC0D4C34}"/>
              </a:ext>
            </a:extLst>
          </p:cNvPr>
          <p:cNvSpPr txBox="1">
            <a:spLocks noChangeArrowheads="1"/>
          </p:cNvSpPr>
          <p:nvPr/>
        </p:nvSpPr>
        <p:spPr bwMode="auto">
          <a:xfrm>
            <a:off x="9153974" y="5271681"/>
            <a:ext cx="2817982" cy="830997"/>
          </a:xfrm>
          <a:prstGeom prst="rect">
            <a:avLst/>
          </a:prstGeom>
          <a:noFill/>
          <a:ln w="9525">
            <a:noFill/>
            <a:miter lim="800000"/>
            <a:headEnd/>
            <a:tailEnd/>
          </a:ln>
        </p:spPr>
        <p:txBody>
          <a:bodyPr wrap="square">
            <a:spAutoFit/>
          </a:bodyPr>
          <a:lstStyle/>
          <a:p>
            <a:pPr algn="ctr"/>
            <a:r>
              <a:rPr lang="en-US" sz="2400" b="1" dirty="0">
                <a:solidFill>
                  <a:schemeClr val="bg2">
                    <a:lumMod val="10000"/>
                  </a:schemeClr>
                </a:solidFill>
                <a:latin typeface="Century Gothic" pitchFamily="34" charset="0"/>
              </a:rPr>
              <a:t>$40,000 / 2,000 = </a:t>
            </a:r>
            <a:r>
              <a:rPr lang="en-US" sz="2400" b="1" dirty="0">
                <a:solidFill>
                  <a:schemeClr val="bg2">
                    <a:lumMod val="10000"/>
                  </a:schemeClr>
                </a:solidFill>
                <a:highlight>
                  <a:srgbClr val="FFFF00"/>
                </a:highlight>
                <a:latin typeface="Century Gothic" pitchFamily="34" charset="0"/>
              </a:rPr>
              <a:t>$20</a:t>
            </a:r>
          </a:p>
        </p:txBody>
      </p:sp>
      <p:sp>
        <p:nvSpPr>
          <p:cNvPr id="18" name="TextBox 6">
            <a:extLst>
              <a:ext uri="{FF2B5EF4-FFF2-40B4-BE49-F238E27FC236}">
                <a16:creationId xmlns:a16="http://schemas.microsoft.com/office/drawing/2014/main" id="{F1C67A84-EA5E-C927-7BE0-52F2149A1B4A}"/>
              </a:ext>
            </a:extLst>
          </p:cNvPr>
          <p:cNvSpPr txBox="1">
            <a:spLocks noChangeArrowheads="1"/>
          </p:cNvSpPr>
          <p:nvPr/>
        </p:nvSpPr>
        <p:spPr bwMode="auto">
          <a:xfrm>
            <a:off x="7295826" y="4606228"/>
            <a:ext cx="1579715" cy="707886"/>
          </a:xfrm>
          <a:prstGeom prst="rect">
            <a:avLst/>
          </a:prstGeom>
          <a:noFill/>
          <a:ln w="9525">
            <a:noFill/>
            <a:miter lim="800000"/>
            <a:headEnd/>
            <a:tailEnd/>
          </a:ln>
        </p:spPr>
        <p:txBody>
          <a:bodyPr wrap="square">
            <a:spAutoFit/>
          </a:bodyPr>
          <a:lstStyle/>
          <a:p>
            <a:pPr algn="ctr"/>
            <a:r>
              <a:rPr lang="en-US" sz="2000" b="1" dirty="0">
                <a:latin typeface="Century Gothic" pitchFamily="34" charset="0"/>
              </a:rPr>
              <a:t>40 * $1,000 = $40,000</a:t>
            </a:r>
          </a:p>
        </p:txBody>
      </p:sp>
      <p:sp>
        <p:nvSpPr>
          <p:cNvPr id="19" name="Oval 18">
            <a:extLst>
              <a:ext uri="{FF2B5EF4-FFF2-40B4-BE49-F238E27FC236}">
                <a16:creationId xmlns:a16="http://schemas.microsoft.com/office/drawing/2014/main" id="{070CF55A-6B2E-CFA7-FCC4-3CAF95164FA6}"/>
              </a:ext>
            </a:extLst>
          </p:cNvPr>
          <p:cNvSpPr/>
          <p:nvPr/>
        </p:nvSpPr>
        <p:spPr>
          <a:xfrm>
            <a:off x="4654773" y="4559282"/>
            <a:ext cx="1004791" cy="49037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6">
            <a:extLst>
              <a:ext uri="{FF2B5EF4-FFF2-40B4-BE49-F238E27FC236}">
                <a16:creationId xmlns:a16="http://schemas.microsoft.com/office/drawing/2014/main" id="{ED4E5774-64C4-7A75-14A5-971BD188A4A7}"/>
              </a:ext>
            </a:extLst>
          </p:cNvPr>
          <p:cNvSpPr txBox="1">
            <a:spLocks noChangeArrowheads="1"/>
          </p:cNvSpPr>
          <p:nvPr/>
        </p:nvSpPr>
        <p:spPr bwMode="auto">
          <a:xfrm>
            <a:off x="4588882" y="4573425"/>
            <a:ext cx="1143000" cy="400110"/>
          </a:xfrm>
          <a:prstGeom prst="rect">
            <a:avLst/>
          </a:prstGeom>
          <a:noFill/>
          <a:ln w="9525">
            <a:noFill/>
            <a:miter lim="800000"/>
            <a:headEnd/>
            <a:tailEnd/>
          </a:ln>
        </p:spPr>
        <p:txBody>
          <a:bodyPr>
            <a:spAutoFit/>
          </a:bodyPr>
          <a:lstStyle/>
          <a:p>
            <a:pPr algn="ctr"/>
            <a:r>
              <a:rPr lang="en-US" sz="2000" b="1" dirty="0">
                <a:latin typeface="Century Gothic" pitchFamily="34" charset="0"/>
              </a:rPr>
              <a:t>40</a:t>
            </a:r>
          </a:p>
        </p:txBody>
      </p:sp>
      <p:sp>
        <p:nvSpPr>
          <p:cNvPr id="21" name="Arrow: Down 20">
            <a:extLst>
              <a:ext uri="{FF2B5EF4-FFF2-40B4-BE49-F238E27FC236}">
                <a16:creationId xmlns:a16="http://schemas.microsoft.com/office/drawing/2014/main" id="{67546ADD-992F-4A78-1D9D-0AB4031D290B}"/>
              </a:ext>
            </a:extLst>
          </p:cNvPr>
          <p:cNvSpPr/>
          <p:nvPr/>
        </p:nvSpPr>
        <p:spPr>
          <a:xfrm rot="20040428">
            <a:off x="9267442" y="4677115"/>
            <a:ext cx="407042" cy="361985"/>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98809A7E-85D5-3B5E-A9CC-B67B0001B176}"/>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33" name="Title 1">
            <a:extLst>
              <a:ext uri="{FF2B5EF4-FFF2-40B4-BE49-F238E27FC236}">
                <a16:creationId xmlns:a16="http://schemas.microsoft.com/office/drawing/2014/main" id="{9AF4F4C2-FF1F-FC6E-A7F6-EE470107E4B1}"/>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4" name="Arrow: Pentagon 3">
            <a:extLst>
              <a:ext uri="{FF2B5EF4-FFF2-40B4-BE49-F238E27FC236}">
                <a16:creationId xmlns:a16="http://schemas.microsoft.com/office/drawing/2014/main" id="{11DFEAB8-6A3D-43A3-9FAA-7341C4E8048E}"/>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CEAD377B-2EDC-220C-9905-76E62BF5B614}"/>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13" name="TextBox 12">
            <a:extLst>
              <a:ext uri="{FF2B5EF4-FFF2-40B4-BE49-F238E27FC236}">
                <a16:creationId xmlns:a16="http://schemas.microsoft.com/office/drawing/2014/main" id="{3EAA7316-8227-3673-9246-B679C0CAAEF4}"/>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Tree>
    <p:extLst>
      <p:ext uri="{BB962C8B-B14F-4D97-AF65-F5344CB8AC3E}">
        <p14:creationId xmlns:p14="http://schemas.microsoft.com/office/powerpoint/2010/main" val="218250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738D-A588-D233-17D8-0E258EE0FDD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5B63537-B641-CE4C-9744-8CD0231C4BBA}"/>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BEAAF965-6227-D453-3F3B-A38AEAA69B02}"/>
              </a:ext>
            </a:extLst>
          </p:cNvPr>
          <p:cNvGraphicFramePr>
            <a:graphicFrameLocks/>
          </p:cNvGraphicFramePr>
          <p:nvPr>
            <p:extLst>
              <p:ext uri="{D42A27DB-BD31-4B8C-83A1-F6EECF244321}">
                <p14:modId xmlns:p14="http://schemas.microsoft.com/office/powerpoint/2010/main" val="2921341649"/>
              </p:ext>
            </p:extLst>
          </p:nvPr>
        </p:nvGraphicFramePr>
        <p:xfrm>
          <a:off x="1618926" y="3471855"/>
          <a:ext cx="8458200" cy="1894840"/>
        </p:xfrm>
        <a:graphic>
          <a:graphicData uri="http://schemas.openxmlformats.org/drawingml/2006/table">
            <a:tbl>
              <a:tblPr firstRow="1" bandRow="1">
                <a:tableStyleId>{5C22544A-7EE6-4342-B048-85BDC9FD1C3A}</a:tableStyleId>
              </a:tblPr>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sz="2000"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sz="2000"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17" name="TextBox 16">
            <a:extLst>
              <a:ext uri="{FF2B5EF4-FFF2-40B4-BE49-F238E27FC236}">
                <a16:creationId xmlns:a16="http://schemas.microsoft.com/office/drawing/2014/main" id="{B8E91636-8502-6E16-0CCC-8C4AAE5C685F}"/>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8" name="TextBox 17">
            <a:extLst>
              <a:ext uri="{FF2B5EF4-FFF2-40B4-BE49-F238E27FC236}">
                <a16:creationId xmlns:a16="http://schemas.microsoft.com/office/drawing/2014/main" id="{FFE9D670-F094-621D-DD43-7D3476476C34}"/>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9" name="TextBox 18">
            <a:extLst>
              <a:ext uri="{FF2B5EF4-FFF2-40B4-BE49-F238E27FC236}">
                <a16:creationId xmlns:a16="http://schemas.microsoft.com/office/drawing/2014/main" id="{951FC1FB-ED34-38C0-A21B-6A54315AEFAC}"/>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20" name="TextBox 19">
            <a:extLst>
              <a:ext uri="{FF2B5EF4-FFF2-40B4-BE49-F238E27FC236}">
                <a16:creationId xmlns:a16="http://schemas.microsoft.com/office/drawing/2014/main" id="{DFBC0C78-060D-74E1-1D20-29B06E40085B}"/>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21" name="TextBox 20">
            <a:extLst>
              <a:ext uri="{FF2B5EF4-FFF2-40B4-BE49-F238E27FC236}">
                <a16:creationId xmlns:a16="http://schemas.microsoft.com/office/drawing/2014/main" id="{569E5233-9242-D5F6-CC3C-51278132F96F}"/>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26" name="TextBox 25">
            <a:extLst>
              <a:ext uri="{FF2B5EF4-FFF2-40B4-BE49-F238E27FC236}">
                <a16:creationId xmlns:a16="http://schemas.microsoft.com/office/drawing/2014/main" id="{7E239C05-4835-44D5-EE92-722E0EF2172D}"/>
              </a:ext>
            </a:extLst>
          </p:cNvPr>
          <p:cNvSpPr txBox="1"/>
          <p:nvPr/>
        </p:nvSpPr>
        <p:spPr>
          <a:xfrm>
            <a:off x="252060" y="5035334"/>
            <a:ext cx="6561699" cy="461665"/>
          </a:xfrm>
          <a:prstGeom prst="rect">
            <a:avLst/>
          </a:prstGeom>
          <a:noFill/>
        </p:spPr>
        <p:txBody>
          <a:bodyPr wrap="square" rtlCol="0">
            <a:spAutoFit/>
          </a:bodyPr>
          <a:lstStyle/>
          <a:p>
            <a:r>
              <a:rPr lang="en-US" sz="2400" b="1" dirty="0"/>
              <a:t>Frequency</a:t>
            </a:r>
            <a:r>
              <a:rPr lang="en-US" dirty="0"/>
              <a:t> = Number of Accidents / Number of Vehicles</a:t>
            </a:r>
          </a:p>
        </p:txBody>
      </p:sp>
      <p:sp>
        <p:nvSpPr>
          <p:cNvPr id="29" name="TextBox 28">
            <a:extLst>
              <a:ext uri="{FF2B5EF4-FFF2-40B4-BE49-F238E27FC236}">
                <a16:creationId xmlns:a16="http://schemas.microsoft.com/office/drawing/2014/main" id="{B7F64E44-881B-F2F9-78DC-DFBEBFFA27DF}"/>
              </a:ext>
            </a:extLst>
          </p:cNvPr>
          <p:cNvSpPr txBox="1"/>
          <p:nvPr/>
        </p:nvSpPr>
        <p:spPr>
          <a:xfrm>
            <a:off x="4378074" y="5524307"/>
            <a:ext cx="5609254" cy="461665"/>
          </a:xfrm>
          <a:prstGeom prst="rect">
            <a:avLst/>
          </a:prstGeom>
          <a:noFill/>
        </p:spPr>
        <p:txBody>
          <a:bodyPr wrap="square" rtlCol="0">
            <a:spAutoFit/>
          </a:bodyPr>
          <a:lstStyle/>
          <a:p>
            <a:r>
              <a:rPr lang="en-US" sz="2400" b="1" dirty="0"/>
              <a:t>Severity</a:t>
            </a:r>
            <a:r>
              <a:rPr lang="en-US" dirty="0"/>
              <a:t> = Total Losses / Number of Accidents</a:t>
            </a:r>
          </a:p>
        </p:txBody>
      </p:sp>
      <p:sp>
        <p:nvSpPr>
          <p:cNvPr id="33" name="TextBox 32">
            <a:extLst>
              <a:ext uri="{FF2B5EF4-FFF2-40B4-BE49-F238E27FC236}">
                <a16:creationId xmlns:a16="http://schemas.microsoft.com/office/drawing/2014/main" id="{61448112-443B-C014-C3F2-23ADC1918712}"/>
              </a:ext>
            </a:extLst>
          </p:cNvPr>
          <p:cNvSpPr txBox="1"/>
          <p:nvPr/>
        </p:nvSpPr>
        <p:spPr>
          <a:xfrm>
            <a:off x="7030401" y="4208316"/>
            <a:ext cx="5030611" cy="369332"/>
          </a:xfrm>
          <a:prstGeom prst="rect">
            <a:avLst/>
          </a:prstGeom>
          <a:noFill/>
        </p:spPr>
        <p:txBody>
          <a:bodyPr wrap="square" rtlCol="0">
            <a:spAutoFit/>
          </a:bodyPr>
          <a:lstStyle/>
          <a:p>
            <a:r>
              <a:rPr lang="en-US" b="1" dirty="0"/>
              <a:t>Loss per Exposure = Frequency * Severity </a:t>
            </a:r>
          </a:p>
        </p:txBody>
      </p:sp>
      <p:sp>
        <p:nvSpPr>
          <p:cNvPr id="12" name="Title 1">
            <a:extLst>
              <a:ext uri="{FF2B5EF4-FFF2-40B4-BE49-F238E27FC236}">
                <a16:creationId xmlns:a16="http://schemas.microsoft.com/office/drawing/2014/main" id="{1B2949FF-EE47-A2E6-D62E-3867D03C941C}"/>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3" name="Title 1">
            <a:extLst>
              <a:ext uri="{FF2B5EF4-FFF2-40B4-BE49-F238E27FC236}">
                <a16:creationId xmlns:a16="http://schemas.microsoft.com/office/drawing/2014/main" id="{88861018-A17E-27E3-D229-F70C6EAAE886}"/>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2" name="Arrow: Pentagon 1">
            <a:extLst>
              <a:ext uri="{FF2B5EF4-FFF2-40B4-BE49-F238E27FC236}">
                <a16:creationId xmlns:a16="http://schemas.microsoft.com/office/drawing/2014/main" id="{40F7158F-58B3-868B-5118-911E9CA5413E}"/>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067145CB-0C64-5BF2-9549-C60AFE9B0013}"/>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4" name="TextBox 3">
            <a:extLst>
              <a:ext uri="{FF2B5EF4-FFF2-40B4-BE49-F238E27FC236}">
                <a16:creationId xmlns:a16="http://schemas.microsoft.com/office/drawing/2014/main" id="{19847EF8-920E-8389-1B4B-1F1BC9805FD6}"/>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Tree>
    <p:extLst>
      <p:ext uri="{BB962C8B-B14F-4D97-AF65-F5344CB8AC3E}">
        <p14:creationId xmlns:p14="http://schemas.microsoft.com/office/powerpoint/2010/main" val="190780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CCEC9-CAFA-1586-6029-244A0A0F081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A3B0946-A640-CA7D-B7E3-BDE5C2A4E1D3}"/>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95B3C556-3043-F72A-EE5C-AB3DDD7C536D}"/>
              </a:ext>
            </a:extLst>
          </p:cNvPr>
          <p:cNvGraphicFramePr>
            <a:graphicFrameLocks/>
          </p:cNvGraphicFramePr>
          <p:nvPr/>
        </p:nvGraphicFramePr>
        <p:xfrm>
          <a:off x="1618926" y="3471855"/>
          <a:ext cx="8458200" cy="1894840"/>
        </p:xfrm>
        <a:graphic>
          <a:graphicData uri="http://schemas.openxmlformats.org/drawingml/2006/table">
            <a:tbl>
              <a:tblPr firstRow="1" bandRow="1">
                <a:tableStyleId>{5C22544A-7EE6-4342-B048-85BDC9FD1C3A}</a:tableStyleId>
              </a:tblPr>
              <a:tblGrid>
                <a:gridCol w="1409700">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sz="2000"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sz="2000"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17" name="TextBox 16">
            <a:extLst>
              <a:ext uri="{FF2B5EF4-FFF2-40B4-BE49-F238E27FC236}">
                <a16:creationId xmlns:a16="http://schemas.microsoft.com/office/drawing/2014/main" id="{608032C3-B54D-277A-0B60-E3315432BDE7}"/>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8" name="TextBox 17">
            <a:extLst>
              <a:ext uri="{FF2B5EF4-FFF2-40B4-BE49-F238E27FC236}">
                <a16:creationId xmlns:a16="http://schemas.microsoft.com/office/drawing/2014/main" id="{BFE2F427-403E-1D47-F2E2-B8BD2057E6BA}"/>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9" name="TextBox 18">
            <a:extLst>
              <a:ext uri="{FF2B5EF4-FFF2-40B4-BE49-F238E27FC236}">
                <a16:creationId xmlns:a16="http://schemas.microsoft.com/office/drawing/2014/main" id="{71472534-CCEE-012C-0B77-AB19ADAEA790}"/>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20" name="TextBox 19">
            <a:extLst>
              <a:ext uri="{FF2B5EF4-FFF2-40B4-BE49-F238E27FC236}">
                <a16:creationId xmlns:a16="http://schemas.microsoft.com/office/drawing/2014/main" id="{5C930632-A023-A9C1-B909-383489EEEF71}"/>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21" name="TextBox 20">
            <a:extLst>
              <a:ext uri="{FF2B5EF4-FFF2-40B4-BE49-F238E27FC236}">
                <a16:creationId xmlns:a16="http://schemas.microsoft.com/office/drawing/2014/main" id="{1D5B1B35-ED13-C4A1-B566-33B584FB097D}"/>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26" name="TextBox 25">
            <a:extLst>
              <a:ext uri="{FF2B5EF4-FFF2-40B4-BE49-F238E27FC236}">
                <a16:creationId xmlns:a16="http://schemas.microsoft.com/office/drawing/2014/main" id="{4FC5998E-F47B-FB5D-69A7-4DF7E7C5C1A5}"/>
              </a:ext>
            </a:extLst>
          </p:cNvPr>
          <p:cNvSpPr txBox="1"/>
          <p:nvPr/>
        </p:nvSpPr>
        <p:spPr>
          <a:xfrm>
            <a:off x="252060" y="5035334"/>
            <a:ext cx="6561699" cy="461665"/>
          </a:xfrm>
          <a:prstGeom prst="rect">
            <a:avLst/>
          </a:prstGeom>
          <a:noFill/>
        </p:spPr>
        <p:txBody>
          <a:bodyPr wrap="square" rtlCol="0">
            <a:spAutoFit/>
          </a:bodyPr>
          <a:lstStyle/>
          <a:p>
            <a:r>
              <a:rPr lang="en-US" sz="2400" b="1" dirty="0"/>
              <a:t>Frequency</a:t>
            </a:r>
            <a:r>
              <a:rPr lang="en-US" dirty="0"/>
              <a:t> = Number of Accidents / Number of Vehicles</a:t>
            </a:r>
          </a:p>
        </p:txBody>
      </p:sp>
      <p:sp>
        <p:nvSpPr>
          <p:cNvPr id="27" name="Oval 26">
            <a:extLst>
              <a:ext uri="{FF2B5EF4-FFF2-40B4-BE49-F238E27FC236}">
                <a16:creationId xmlns:a16="http://schemas.microsoft.com/office/drawing/2014/main" id="{9E492B2B-12D0-C022-59E4-90B7CB06B1E3}"/>
              </a:ext>
            </a:extLst>
          </p:cNvPr>
          <p:cNvSpPr/>
          <p:nvPr/>
        </p:nvSpPr>
        <p:spPr>
          <a:xfrm>
            <a:off x="1166576" y="5524307"/>
            <a:ext cx="2387224" cy="1037858"/>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89A0D74-0690-2147-A85B-8F28A1DBCECF}"/>
              </a:ext>
            </a:extLst>
          </p:cNvPr>
          <p:cNvSpPr txBox="1"/>
          <p:nvPr/>
        </p:nvSpPr>
        <p:spPr>
          <a:xfrm>
            <a:off x="1080298" y="5570473"/>
            <a:ext cx="2554208" cy="830997"/>
          </a:xfrm>
          <a:prstGeom prst="rect">
            <a:avLst/>
          </a:prstGeom>
          <a:noFill/>
        </p:spPr>
        <p:txBody>
          <a:bodyPr wrap="square" rtlCol="0">
            <a:spAutoFit/>
          </a:bodyPr>
          <a:lstStyle/>
          <a:p>
            <a:pPr algn="ctr"/>
            <a:r>
              <a:rPr lang="en-US" sz="2400" b="1" dirty="0"/>
              <a:t>= 2%</a:t>
            </a:r>
          </a:p>
          <a:p>
            <a:pPr algn="ctr"/>
            <a:r>
              <a:rPr lang="en-US" sz="2400" b="1" dirty="0"/>
              <a:t>= 20 / 1000</a:t>
            </a:r>
          </a:p>
        </p:txBody>
      </p:sp>
      <p:sp>
        <p:nvSpPr>
          <p:cNvPr id="29" name="TextBox 28">
            <a:extLst>
              <a:ext uri="{FF2B5EF4-FFF2-40B4-BE49-F238E27FC236}">
                <a16:creationId xmlns:a16="http://schemas.microsoft.com/office/drawing/2014/main" id="{A0B5CD03-DEFC-8309-9C0C-5B4BC0596AEC}"/>
              </a:ext>
            </a:extLst>
          </p:cNvPr>
          <p:cNvSpPr txBox="1"/>
          <p:nvPr/>
        </p:nvSpPr>
        <p:spPr>
          <a:xfrm>
            <a:off x="4378074" y="5524307"/>
            <a:ext cx="5609254" cy="461665"/>
          </a:xfrm>
          <a:prstGeom prst="rect">
            <a:avLst/>
          </a:prstGeom>
          <a:noFill/>
        </p:spPr>
        <p:txBody>
          <a:bodyPr wrap="square" rtlCol="0">
            <a:spAutoFit/>
          </a:bodyPr>
          <a:lstStyle/>
          <a:p>
            <a:r>
              <a:rPr lang="en-US" sz="2400" b="1" dirty="0"/>
              <a:t>Severity</a:t>
            </a:r>
            <a:r>
              <a:rPr lang="en-US" dirty="0"/>
              <a:t> = Total Losses / Number of Accidents</a:t>
            </a:r>
          </a:p>
        </p:txBody>
      </p:sp>
      <p:sp>
        <p:nvSpPr>
          <p:cNvPr id="30" name="Oval 29">
            <a:extLst>
              <a:ext uri="{FF2B5EF4-FFF2-40B4-BE49-F238E27FC236}">
                <a16:creationId xmlns:a16="http://schemas.microsoft.com/office/drawing/2014/main" id="{812EEF8F-1991-81E0-E721-BF32B0EF5DEA}"/>
              </a:ext>
            </a:extLst>
          </p:cNvPr>
          <p:cNvSpPr/>
          <p:nvPr/>
        </p:nvSpPr>
        <p:spPr>
          <a:xfrm>
            <a:off x="9407315" y="5453567"/>
            <a:ext cx="2387224" cy="1220295"/>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B0FCE1EC-8705-CB01-C222-0D07B4A355FD}"/>
              </a:ext>
            </a:extLst>
          </p:cNvPr>
          <p:cNvSpPr txBox="1"/>
          <p:nvPr/>
        </p:nvSpPr>
        <p:spPr>
          <a:xfrm>
            <a:off x="9407315" y="5534421"/>
            <a:ext cx="2387224" cy="830997"/>
          </a:xfrm>
          <a:prstGeom prst="rect">
            <a:avLst/>
          </a:prstGeom>
          <a:noFill/>
        </p:spPr>
        <p:txBody>
          <a:bodyPr wrap="square" rtlCol="0">
            <a:spAutoFit/>
          </a:bodyPr>
          <a:lstStyle/>
          <a:p>
            <a:pPr algn="ctr"/>
            <a:r>
              <a:rPr lang="en-US" sz="2400" b="1" dirty="0"/>
              <a:t>= $1,000 </a:t>
            </a:r>
          </a:p>
          <a:p>
            <a:pPr algn="ctr"/>
            <a:r>
              <a:rPr lang="en-US" sz="2400" b="1" dirty="0"/>
              <a:t>= $20,000 / 20</a:t>
            </a:r>
          </a:p>
        </p:txBody>
      </p:sp>
      <p:sp>
        <p:nvSpPr>
          <p:cNvPr id="33" name="TextBox 32">
            <a:extLst>
              <a:ext uri="{FF2B5EF4-FFF2-40B4-BE49-F238E27FC236}">
                <a16:creationId xmlns:a16="http://schemas.microsoft.com/office/drawing/2014/main" id="{4BAFDDCC-16F6-FF3C-5C55-AC85F4676393}"/>
              </a:ext>
            </a:extLst>
          </p:cNvPr>
          <p:cNvSpPr txBox="1"/>
          <p:nvPr/>
        </p:nvSpPr>
        <p:spPr>
          <a:xfrm>
            <a:off x="7030401" y="4208316"/>
            <a:ext cx="5030611" cy="369332"/>
          </a:xfrm>
          <a:prstGeom prst="rect">
            <a:avLst/>
          </a:prstGeom>
          <a:noFill/>
        </p:spPr>
        <p:txBody>
          <a:bodyPr wrap="square" rtlCol="0">
            <a:spAutoFit/>
          </a:bodyPr>
          <a:lstStyle/>
          <a:p>
            <a:r>
              <a:rPr lang="en-US" b="1" dirty="0"/>
              <a:t>Loss per Exposure = Frequency * Severity </a:t>
            </a:r>
          </a:p>
        </p:txBody>
      </p:sp>
      <p:sp>
        <p:nvSpPr>
          <p:cNvPr id="12" name="Title 1">
            <a:extLst>
              <a:ext uri="{FF2B5EF4-FFF2-40B4-BE49-F238E27FC236}">
                <a16:creationId xmlns:a16="http://schemas.microsoft.com/office/drawing/2014/main" id="{B9DA72B8-614C-58A9-E2DE-DB84A55F894F}"/>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3" name="Title 1">
            <a:extLst>
              <a:ext uri="{FF2B5EF4-FFF2-40B4-BE49-F238E27FC236}">
                <a16:creationId xmlns:a16="http://schemas.microsoft.com/office/drawing/2014/main" id="{0C2CC378-1604-3A19-4FA2-CF2803328A28}"/>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2" name="Arrow: Pentagon 1">
            <a:extLst>
              <a:ext uri="{FF2B5EF4-FFF2-40B4-BE49-F238E27FC236}">
                <a16:creationId xmlns:a16="http://schemas.microsoft.com/office/drawing/2014/main" id="{6D0D3B42-0155-27F2-1A9C-B47F94178D44}"/>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9EE9B8B6-012D-7015-4D3B-A82B517A807F}"/>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4" name="TextBox 3">
            <a:extLst>
              <a:ext uri="{FF2B5EF4-FFF2-40B4-BE49-F238E27FC236}">
                <a16:creationId xmlns:a16="http://schemas.microsoft.com/office/drawing/2014/main" id="{03E4E10D-FDFC-0632-7AAA-BCFA59C9127A}"/>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Tree>
    <p:extLst>
      <p:ext uri="{BB962C8B-B14F-4D97-AF65-F5344CB8AC3E}">
        <p14:creationId xmlns:p14="http://schemas.microsoft.com/office/powerpoint/2010/main" val="205260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E8CFF903-FB3C-C350-E965-356D1461C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05E78-C126-271D-4D78-AE44F8B89F63}"/>
              </a:ext>
            </a:extLst>
          </p:cNvPr>
          <p:cNvSpPr>
            <a:spLocks noGrp="1"/>
          </p:cNvSpPr>
          <p:nvPr>
            <p:ph type="title"/>
          </p:nvPr>
        </p:nvSpPr>
        <p:spPr>
          <a:prstGeom prst="rect">
            <a:avLst/>
          </a:prstGeom>
        </p:spPr>
        <p:txBody>
          <a:bodyPr vert="horz" lIns="91440" tIns="45720" rIns="91440" bIns="45720" rtlCol="0" anchor="ctr">
            <a:normAutofit fontScale="90000"/>
          </a:bodyPr>
          <a:lstStyle/>
          <a:p>
            <a:pPr>
              <a:lnSpc>
                <a:spcPct val="90000"/>
              </a:lnSpc>
            </a:pPr>
            <a:r>
              <a:rPr lang="en-US" dirty="0"/>
              <a:t>What role do actuaries play in insurance pools and how does it relate to you?</a:t>
            </a:r>
          </a:p>
        </p:txBody>
      </p:sp>
      <p:sp>
        <p:nvSpPr>
          <p:cNvPr id="4" name="Rectangle 3">
            <a:extLst>
              <a:ext uri="{FF2B5EF4-FFF2-40B4-BE49-F238E27FC236}">
                <a16:creationId xmlns:a16="http://schemas.microsoft.com/office/drawing/2014/main" id="{9FDB58D4-ACDD-84FD-BBEA-D109C53AA5B3}"/>
              </a:ext>
            </a:extLst>
          </p:cNvPr>
          <p:cNvSpPr/>
          <p:nvPr/>
        </p:nvSpPr>
        <p:spPr>
          <a:xfrm>
            <a:off x="3681291" y="2059039"/>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5" name="Rectangle 4">
            <a:extLst>
              <a:ext uri="{FF2B5EF4-FFF2-40B4-BE49-F238E27FC236}">
                <a16:creationId xmlns:a16="http://schemas.microsoft.com/office/drawing/2014/main" id="{6E4C972E-225E-34F3-216E-CCA19364D59C}"/>
              </a:ext>
            </a:extLst>
          </p:cNvPr>
          <p:cNvSpPr/>
          <p:nvPr/>
        </p:nvSpPr>
        <p:spPr>
          <a:xfrm>
            <a:off x="6106308" y="923941"/>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6" name="Rectangle 5">
            <a:extLst>
              <a:ext uri="{FF2B5EF4-FFF2-40B4-BE49-F238E27FC236}">
                <a16:creationId xmlns:a16="http://schemas.microsoft.com/office/drawing/2014/main" id="{C13A4DAD-272D-1EFA-4D7C-901D13ABB4D9}"/>
              </a:ext>
            </a:extLst>
          </p:cNvPr>
          <p:cNvSpPr/>
          <p:nvPr/>
        </p:nvSpPr>
        <p:spPr>
          <a:xfrm>
            <a:off x="6954692" y="4108120"/>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7" name="Rectangle 6">
            <a:extLst>
              <a:ext uri="{FF2B5EF4-FFF2-40B4-BE49-F238E27FC236}">
                <a16:creationId xmlns:a16="http://schemas.microsoft.com/office/drawing/2014/main" id="{67A096C0-0233-E913-7DA9-F9DFDE097FDF}"/>
              </a:ext>
            </a:extLst>
          </p:cNvPr>
          <p:cNvSpPr/>
          <p:nvPr/>
        </p:nvSpPr>
        <p:spPr>
          <a:xfrm>
            <a:off x="1795636" y="1073795"/>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9" name="Rectangle 8">
            <a:extLst>
              <a:ext uri="{FF2B5EF4-FFF2-40B4-BE49-F238E27FC236}">
                <a16:creationId xmlns:a16="http://schemas.microsoft.com/office/drawing/2014/main" id="{F5FD7E50-0666-74C9-5CB9-21A529F4F325}"/>
              </a:ext>
            </a:extLst>
          </p:cNvPr>
          <p:cNvSpPr/>
          <p:nvPr/>
        </p:nvSpPr>
        <p:spPr>
          <a:xfrm>
            <a:off x="2808190" y="4708312"/>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1" name="Rectangle 10">
            <a:extLst>
              <a:ext uri="{FF2B5EF4-FFF2-40B4-BE49-F238E27FC236}">
                <a16:creationId xmlns:a16="http://schemas.microsoft.com/office/drawing/2014/main" id="{438E4198-FFFA-8797-09F3-B60A799CABC8}"/>
              </a:ext>
            </a:extLst>
          </p:cNvPr>
          <p:cNvSpPr/>
          <p:nvPr/>
        </p:nvSpPr>
        <p:spPr>
          <a:xfrm>
            <a:off x="10003825" y="4549064"/>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3" name="Rectangle 12">
            <a:extLst>
              <a:ext uri="{FF2B5EF4-FFF2-40B4-BE49-F238E27FC236}">
                <a16:creationId xmlns:a16="http://schemas.microsoft.com/office/drawing/2014/main" id="{41526DE9-F453-D0FE-7524-CCB5F096425C}"/>
              </a:ext>
            </a:extLst>
          </p:cNvPr>
          <p:cNvSpPr/>
          <p:nvPr/>
        </p:nvSpPr>
        <p:spPr>
          <a:xfrm>
            <a:off x="9916746" y="1385606"/>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Tree>
    <p:extLst>
      <p:ext uri="{BB962C8B-B14F-4D97-AF65-F5344CB8AC3E}">
        <p14:creationId xmlns:p14="http://schemas.microsoft.com/office/powerpoint/2010/main" val="261450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26503-2E28-113C-765C-2ECE9ABD4CE8}"/>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02054547-981A-42E6-DB6D-DEA01BB73BA0}"/>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4">
            <a:extLst>
              <a:ext uri="{FF2B5EF4-FFF2-40B4-BE49-F238E27FC236}">
                <a16:creationId xmlns:a16="http://schemas.microsoft.com/office/drawing/2014/main" id="{CE45CA69-ED73-AB4D-2629-C7196B1E4C43}"/>
              </a:ext>
            </a:extLst>
          </p:cNvPr>
          <p:cNvGraphicFramePr>
            <a:graphicFrameLocks/>
          </p:cNvGraphicFramePr>
          <p:nvPr>
            <p:extLst>
              <p:ext uri="{D42A27DB-BD31-4B8C-83A1-F6EECF244321}">
                <p14:modId xmlns:p14="http://schemas.microsoft.com/office/powerpoint/2010/main" val="2668822155"/>
              </p:ext>
            </p:extLst>
          </p:nvPr>
        </p:nvGraphicFramePr>
        <p:xfrm>
          <a:off x="1639874" y="3471855"/>
          <a:ext cx="8437252" cy="1894840"/>
        </p:xfrm>
        <a:graphic>
          <a:graphicData uri="http://schemas.openxmlformats.org/drawingml/2006/table">
            <a:tbl>
              <a:tblPr firstRow="1" bandRow="1">
                <a:tableStyleId>{5C22544A-7EE6-4342-B048-85BDC9FD1C3A}</a:tableStyleId>
              </a:tblPr>
              <a:tblGrid>
                <a:gridCol w="1388752">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26" name="TextBox 25">
            <a:extLst>
              <a:ext uri="{FF2B5EF4-FFF2-40B4-BE49-F238E27FC236}">
                <a16:creationId xmlns:a16="http://schemas.microsoft.com/office/drawing/2014/main" id="{280D5327-E02D-3079-FA30-FBACC56EE0EF}"/>
              </a:ext>
            </a:extLst>
          </p:cNvPr>
          <p:cNvSpPr txBox="1"/>
          <p:nvPr/>
        </p:nvSpPr>
        <p:spPr>
          <a:xfrm>
            <a:off x="252060" y="5035334"/>
            <a:ext cx="6561699" cy="461665"/>
          </a:xfrm>
          <a:prstGeom prst="rect">
            <a:avLst/>
          </a:prstGeom>
          <a:noFill/>
        </p:spPr>
        <p:txBody>
          <a:bodyPr wrap="square" rtlCol="0">
            <a:spAutoFit/>
          </a:bodyPr>
          <a:lstStyle/>
          <a:p>
            <a:r>
              <a:rPr lang="en-US" sz="2400" b="1" dirty="0"/>
              <a:t>Frequency</a:t>
            </a:r>
            <a:r>
              <a:rPr lang="en-US" dirty="0"/>
              <a:t> = Number of Accidents / Number of Vehicles</a:t>
            </a:r>
          </a:p>
        </p:txBody>
      </p:sp>
      <p:sp>
        <p:nvSpPr>
          <p:cNvPr id="27" name="Oval 26">
            <a:extLst>
              <a:ext uri="{FF2B5EF4-FFF2-40B4-BE49-F238E27FC236}">
                <a16:creationId xmlns:a16="http://schemas.microsoft.com/office/drawing/2014/main" id="{1F810242-2DD7-39F0-BAA7-B6B3E03E6771}"/>
              </a:ext>
            </a:extLst>
          </p:cNvPr>
          <p:cNvSpPr/>
          <p:nvPr/>
        </p:nvSpPr>
        <p:spPr>
          <a:xfrm>
            <a:off x="1883506" y="5524307"/>
            <a:ext cx="1063690" cy="597186"/>
          </a:xfrm>
          <a:prstGeom prst="ellipse">
            <a:avLst/>
          </a:prstGeom>
          <a:solidFill>
            <a:schemeClr val="accent2">
              <a:lumMod val="20000"/>
              <a:lumOff val="8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D027C8F-BA90-DF31-14B5-636C08282123}"/>
              </a:ext>
            </a:extLst>
          </p:cNvPr>
          <p:cNvSpPr txBox="1"/>
          <p:nvPr/>
        </p:nvSpPr>
        <p:spPr>
          <a:xfrm>
            <a:off x="2152326" y="5563065"/>
            <a:ext cx="625151" cy="461665"/>
          </a:xfrm>
          <a:prstGeom prst="rect">
            <a:avLst/>
          </a:prstGeom>
          <a:noFill/>
        </p:spPr>
        <p:txBody>
          <a:bodyPr wrap="square" rtlCol="0">
            <a:spAutoFit/>
          </a:bodyPr>
          <a:lstStyle/>
          <a:p>
            <a:r>
              <a:rPr lang="en-US" sz="2400" b="1" dirty="0"/>
              <a:t>2%</a:t>
            </a:r>
          </a:p>
        </p:txBody>
      </p:sp>
      <p:sp>
        <p:nvSpPr>
          <p:cNvPr id="29" name="TextBox 28">
            <a:extLst>
              <a:ext uri="{FF2B5EF4-FFF2-40B4-BE49-F238E27FC236}">
                <a16:creationId xmlns:a16="http://schemas.microsoft.com/office/drawing/2014/main" id="{8E035EBE-CC48-AB00-B00C-0D8BC8F1A14B}"/>
              </a:ext>
            </a:extLst>
          </p:cNvPr>
          <p:cNvSpPr txBox="1"/>
          <p:nvPr/>
        </p:nvSpPr>
        <p:spPr>
          <a:xfrm>
            <a:off x="4378074" y="5524307"/>
            <a:ext cx="5609254" cy="461665"/>
          </a:xfrm>
          <a:prstGeom prst="rect">
            <a:avLst/>
          </a:prstGeom>
          <a:noFill/>
        </p:spPr>
        <p:txBody>
          <a:bodyPr wrap="square" rtlCol="0">
            <a:spAutoFit/>
          </a:bodyPr>
          <a:lstStyle/>
          <a:p>
            <a:r>
              <a:rPr lang="en-US" sz="2400" b="1" dirty="0"/>
              <a:t>Severity</a:t>
            </a:r>
            <a:r>
              <a:rPr lang="en-US" dirty="0"/>
              <a:t> = Total Losses / Number of Accidents</a:t>
            </a:r>
          </a:p>
        </p:txBody>
      </p:sp>
      <p:sp>
        <p:nvSpPr>
          <p:cNvPr id="30" name="Oval 29">
            <a:extLst>
              <a:ext uri="{FF2B5EF4-FFF2-40B4-BE49-F238E27FC236}">
                <a16:creationId xmlns:a16="http://schemas.microsoft.com/office/drawing/2014/main" id="{253C2EF9-8F7D-7C48-C1D2-C7B7D83ABD74}"/>
              </a:ext>
            </a:extLst>
          </p:cNvPr>
          <p:cNvSpPr/>
          <p:nvPr/>
        </p:nvSpPr>
        <p:spPr>
          <a:xfrm>
            <a:off x="9767517" y="5453567"/>
            <a:ext cx="1650689" cy="597186"/>
          </a:xfrm>
          <a:prstGeom prst="ellipse">
            <a:avLst/>
          </a:prstGeom>
          <a:solidFill>
            <a:schemeClr val="accent2">
              <a:lumMod val="20000"/>
              <a:lumOff val="8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61BFE62-072F-7A2A-048C-034CBE1CA67A}"/>
              </a:ext>
            </a:extLst>
          </p:cNvPr>
          <p:cNvSpPr txBox="1"/>
          <p:nvPr/>
        </p:nvSpPr>
        <p:spPr>
          <a:xfrm>
            <a:off x="9987327" y="5501496"/>
            <a:ext cx="1181955" cy="461665"/>
          </a:xfrm>
          <a:prstGeom prst="rect">
            <a:avLst/>
          </a:prstGeom>
          <a:noFill/>
        </p:spPr>
        <p:txBody>
          <a:bodyPr wrap="square" rtlCol="0">
            <a:spAutoFit/>
          </a:bodyPr>
          <a:lstStyle/>
          <a:p>
            <a:r>
              <a:rPr lang="en-US" sz="2400" b="1" dirty="0"/>
              <a:t>$1,000</a:t>
            </a:r>
          </a:p>
        </p:txBody>
      </p:sp>
      <p:sp>
        <p:nvSpPr>
          <p:cNvPr id="33" name="TextBox 32">
            <a:extLst>
              <a:ext uri="{FF2B5EF4-FFF2-40B4-BE49-F238E27FC236}">
                <a16:creationId xmlns:a16="http://schemas.microsoft.com/office/drawing/2014/main" id="{FD819379-C0BB-B53D-CF71-DE958C7E2FD6}"/>
              </a:ext>
            </a:extLst>
          </p:cNvPr>
          <p:cNvSpPr txBox="1"/>
          <p:nvPr/>
        </p:nvSpPr>
        <p:spPr>
          <a:xfrm>
            <a:off x="7030401" y="4208316"/>
            <a:ext cx="5030611" cy="369332"/>
          </a:xfrm>
          <a:prstGeom prst="rect">
            <a:avLst/>
          </a:prstGeom>
          <a:noFill/>
        </p:spPr>
        <p:txBody>
          <a:bodyPr wrap="square" rtlCol="0">
            <a:spAutoFit/>
          </a:bodyPr>
          <a:lstStyle/>
          <a:p>
            <a:r>
              <a:rPr lang="en-US" b="1" dirty="0"/>
              <a:t>Loss per Exposure = Frequency * Severity </a:t>
            </a:r>
          </a:p>
        </p:txBody>
      </p:sp>
      <p:sp>
        <p:nvSpPr>
          <p:cNvPr id="2" name="Oval 1">
            <a:extLst>
              <a:ext uri="{FF2B5EF4-FFF2-40B4-BE49-F238E27FC236}">
                <a16:creationId xmlns:a16="http://schemas.microsoft.com/office/drawing/2014/main" id="{F298B835-1B25-DD86-2E12-BB14E676C8B4}"/>
              </a:ext>
            </a:extLst>
          </p:cNvPr>
          <p:cNvSpPr/>
          <p:nvPr/>
        </p:nvSpPr>
        <p:spPr>
          <a:xfrm>
            <a:off x="8611267" y="4599645"/>
            <a:ext cx="2958538" cy="789141"/>
          </a:xfrm>
          <a:prstGeom prst="ellipse">
            <a:avLst/>
          </a:prstGeom>
          <a:solidFill>
            <a:schemeClr val="accent2">
              <a:lumMod val="40000"/>
              <a:lumOff val="6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0090755-7850-1155-F550-E9B7826536CB}"/>
              </a:ext>
            </a:extLst>
          </p:cNvPr>
          <p:cNvSpPr txBox="1"/>
          <p:nvPr/>
        </p:nvSpPr>
        <p:spPr>
          <a:xfrm>
            <a:off x="8652122" y="4765203"/>
            <a:ext cx="2850008" cy="461665"/>
          </a:xfrm>
          <a:prstGeom prst="rect">
            <a:avLst/>
          </a:prstGeom>
          <a:noFill/>
        </p:spPr>
        <p:txBody>
          <a:bodyPr wrap="square" rtlCol="0">
            <a:spAutoFit/>
          </a:bodyPr>
          <a:lstStyle/>
          <a:p>
            <a:r>
              <a:rPr lang="en-US" sz="2400" b="1" dirty="0">
                <a:solidFill>
                  <a:schemeClr val="bg2">
                    <a:lumMod val="10000"/>
                  </a:schemeClr>
                </a:solidFill>
              </a:rPr>
              <a:t>2% * $1,000 = </a:t>
            </a:r>
            <a:r>
              <a:rPr lang="en-US" sz="2400" b="1" dirty="0">
                <a:solidFill>
                  <a:schemeClr val="bg2">
                    <a:lumMod val="10000"/>
                  </a:schemeClr>
                </a:solidFill>
                <a:highlight>
                  <a:srgbClr val="FFFF00"/>
                </a:highlight>
              </a:rPr>
              <a:t>$20</a:t>
            </a:r>
          </a:p>
        </p:txBody>
      </p:sp>
      <p:sp>
        <p:nvSpPr>
          <p:cNvPr id="10" name="TextBox 9">
            <a:extLst>
              <a:ext uri="{FF2B5EF4-FFF2-40B4-BE49-F238E27FC236}">
                <a16:creationId xmlns:a16="http://schemas.microsoft.com/office/drawing/2014/main" id="{9A63024C-EB38-6906-5A76-83141F59B076}"/>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1" name="TextBox 10">
            <a:extLst>
              <a:ext uri="{FF2B5EF4-FFF2-40B4-BE49-F238E27FC236}">
                <a16:creationId xmlns:a16="http://schemas.microsoft.com/office/drawing/2014/main" id="{2932D46A-3618-C2D9-B4F9-9532EC7AAF3E}"/>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2" name="TextBox 11">
            <a:extLst>
              <a:ext uri="{FF2B5EF4-FFF2-40B4-BE49-F238E27FC236}">
                <a16:creationId xmlns:a16="http://schemas.microsoft.com/office/drawing/2014/main" id="{742556C5-D510-6A85-271B-47C0E60CE15C}"/>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13" name="TextBox 12">
            <a:extLst>
              <a:ext uri="{FF2B5EF4-FFF2-40B4-BE49-F238E27FC236}">
                <a16:creationId xmlns:a16="http://schemas.microsoft.com/office/drawing/2014/main" id="{04463FAD-824E-4761-B7B7-6413156102FD}"/>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14" name="TextBox 13">
            <a:extLst>
              <a:ext uri="{FF2B5EF4-FFF2-40B4-BE49-F238E27FC236}">
                <a16:creationId xmlns:a16="http://schemas.microsoft.com/office/drawing/2014/main" id="{2751F15C-506F-21BF-0850-3C29E521E02B}"/>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34" name="Title 1">
            <a:extLst>
              <a:ext uri="{FF2B5EF4-FFF2-40B4-BE49-F238E27FC236}">
                <a16:creationId xmlns:a16="http://schemas.microsoft.com/office/drawing/2014/main" id="{F12766A7-F47F-A725-8805-E1CE79AFDA44}"/>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35" name="Title 1">
            <a:extLst>
              <a:ext uri="{FF2B5EF4-FFF2-40B4-BE49-F238E27FC236}">
                <a16:creationId xmlns:a16="http://schemas.microsoft.com/office/drawing/2014/main" id="{6110897E-E9BA-8501-6CC1-3EB4A77509C9}"/>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4" name="Arrow: Pentagon 3">
            <a:extLst>
              <a:ext uri="{FF2B5EF4-FFF2-40B4-BE49-F238E27FC236}">
                <a16:creationId xmlns:a16="http://schemas.microsoft.com/office/drawing/2014/main" id="{5AAC4C9F-F114-1424-E3CF-99B607103AA0}"/>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C5365F0C-4054-0153-D254-03BE6FA9BE37}"/>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7" name="TextBox 6">
            <a:extLst>
              <a:ext uri="{FF2B5EF4-FFF2-40B4-BE49-F238E27FC236}">
                <a16:creationId xmlns:a16="http://schemas.microsoft.com/office/drawing/2014/main" id="{BF0BCC85-1ED5-D695-AFA1-3DEF123DED78}"/>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Tree>
    <p:extLst>
      <p:ext uri="{BB962C8B-B14F-4D97-AF65-F5344CB8AC3E}">
        <p14:creationId xmlns:p14="http://schemas.microsoft.com/office/powerpoint/2010/main" val="4232117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ABED-CCD5-95B3-A3A9-277F6700256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232BD02-866D-68B4-F91C-CCC3D9199D47}"/>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15020B0-2713-D303-69F9-13D99AF824AD}"/>
              </a:ext>
            </a:extLst>
          </p:cNvPr>
          <p:cNvSpPr txBox="1">
            <a:spLocks/>
          </p:cNvSpPr>
          <p:nvPr/>
        </p:nvSpPr>
        <p:spPr>
          <a:xfrm>
            <a:off x="1166576" y="2027121"/>
            <a:ext cx="8686800" cy="62683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200" dirty="0">
                <a:solidFill>
                  <a:schemeClr val="tx1"/>
                </a:solidFill>
              </a:rPr>
              <a:t>So, what is the </a:t>
            </a:r>
            <a:r>
              <a:rPr lang="en-US" sz="3200" dirty="0">
                <a:solidFill>
                  <a:schemeClr val="accent2"/>
                </a:solidFill>
              </a:rPr>
              <a:t>Rate</a:t>
            </a:r>
            <a:r>
              <a:rPr lang="en-US" sz="3200" dirty="0">
                <a:solidFill>
                  <a:schemeClr val="tx1"/>
                </a:solidFill>
              </a:rPr>
              <a:t>?</a:t>
            </a:r>
          </a:p>
        </p:txBody>
      </p:sp>
      <p:sp>
        <p:nvSpPr>
          <p:cNvPr id="4" name="Content Placeholder 2">
            <a:extLst>
              <a:ext uri="{FF2B5EF4-FFF2-40B4-BE49-F238E27FC236}">
                <a16:creationId xmlns:a16="http://schemas.microsoft.com/office/drawing/2014/main" id="{B8564EAE-B3F3-BC5E-6482-AC861B8BB244}"/>
              </a:ext>
            </a:extLst>
          </p:cNvPr>
          <p:cNvSpPr txBox="1">
            <a:spLocks/>
          </p:cNvSpPr>
          <p:nvPr/>
        </p:nvSpPr>
        <p:spPr>
          <a:xfrm>
            <a:off x="1372474" y="2728668"/>
            <a:ext cx="10084850" cy="3388696"/>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r>
              <a:rPr lang="en-US" dirty="0">
                <a:solidFill>
                  <a:schemeClr val="bg2">
                    <a:lumMod val="10000"/>
                  </a:schemeClr>
                </a:solidFill>
              </a:rPr>
              <a:t>The Pool needs to charge $20 for each vehicle so they have enough money to pay for the expected losses.  This is the LOSS COST.</a:t>
            </a:r>
            <a:br>
              <a:rPr lang="en-US" dirty="0">
                <a:solidFill>
                  <a:schemeClr val="bg2">
                    <a:lumMod val="10000"/>
                  </a:schemeClr>
                </a:solidFill>
              </a:rPr>
            </a:br>
            <a:endParaRPr lang="en-US" dirty="0">
              <a:solidFill>
                <a:schemeClr val="bg2">
                  <a:lumMod val="10000"/>
                </a:schemeClr>
              </a:solidFill>
            </a:endParaRPr>
          </a:p>
          <a:p>
            <a:pPr marL="64008" indent="0">
              <a:spcAft>
                <a:spcPts val="0"/>
              </a:spcAft>
              <a:buNone/>
              <a:defRPr/>
            </a:pPr>
            <a:r>
              <a:rPr lang="en-US" dirty="0">
                <a:solidFill>
                  <a:schemeClr val="bg2">
                    <a:lumMod val="10000"/>
                  </a:schemeClr>
                </a:solidFill>
              </a:rPr>
              <a:t>Another helpful definition:</a:t>
            </a:r>
          </a:p>
          <a:p>
            <a:pPr marL="0" indent="0">
              <a:spcBef>
                <a:spcPts val="0"/>
              </a:spcBef>
              <a:spcAft>
                <a:spcPts val="0"/>
              </a:spcAft>
              <a:buNone/>
            </a:pPr>
            <a:r>
              <a:rPr lang="en-US" sz="2400" b="1" dirty="0">
                <a:solidFill>
                  <a:schemeClr val="bg2">
                    <a:lumMod val="10000"/>
                  </a:schemeClr>
                </a:solidFill>
              </a:rPr>
              <a:t>  </a:t>
            </a:r>
          </a:p>
          <a:p>
            <a:pPr marL="0" indent="0">
              <a:spcBef>
                <a:spcPts val="0"/>
              </a:spcBef>
              <a:spcAft>
                <a:spcPts val="0"/>
              </a:spcAft>
              <a:buNone/>
            </a:pPr>
            <a:r>
              <a:rPr lang="en-US" sz="2400" b="1" dirty="0">
                <a:solidFill>
                  <a:schemeClr val="bg2">
                    <a:lumMod val="10000"/>
                  </a:schemeClr>
                </a:solidFill>
              </a:rPr>
              <a:t>Loss Cost 	</a:t>
            </a:r>
            <a:r>
              <a:rPr lang="en-US" sz="2400" dirty="0">
                <a:solidFill>
                  <a:schemeClr val="bg2">
                    <a:lumMod val="10000"/>
                  </a:schemeClr>
                </a:solidFill>
              </a:rPr>
              <a:t>= Loss per Exposure</a:t>
            </a:r>
          </a:p>
          <a:p>
            <a:pPr marL="0" indent="0">
              <a:spcBef>
                <a:spcPts val="0"/>
              </a:spcBef>
              <a:spcAft>
                <a:spcPts val="0"/>
              </a:spcAft>
              <a:buNone/>
            </a:pPr>
            <a:r>
              <a:rPr lang="en-US" dirty="0">
                <a:solidFill>
                  <a:schemeClr val="bg2">
                    <a:lumMod val="10000"/>
                  </a:schemeClr>
                </a:solidFill>
              </a:rPr>
              <a:t>				= </a:t>
            </a:r>
            <a:r>
              <a:rPr lang="en-US" sz="2400" dirty="0">
                <a:solidFill>
                  <a:schemeClr val="bg2">
                    <a:lumMod val="10000"/>
                  </a:schemeClr>
                </a:solidFill>
              </a:rPr>
              <a:t>The component of the rate that will pay for future claims</a:t>
            </a:r>
            <a:endParaRPr lang="en-US" sz="2000" dirty="0">
              <a:solidFill>
                <a:schemeClr val="bg2">
                  <a:lumMod val="10000"/>
                </a:schemeClr>
              </a:solidFill>
            </a:endParaRPr>
          </a:p>
          <a:p>
            <a:pPr marL="64008" indent="0">
              <a:spcAft>
                <a:spcPts val="0"/>
              </a:spcAft>
              <a:buNone/>
              <a:defRPr/>
            </a:pPr>
            <a:endParaRPr lang="en-US" sz="2400" dirty="0">
              <a:solidFill>
                <a:schemeClr val="bg2">
                  <a:lumMod val="10000"/>
                </a:schemeClr>
              </a:solidFill>
            </a:endParaRPr>
          </a:p>
          <a:p>
            <a:pPr marL="64008" indent="0">
              <a:spcAft>
                <a:spcPts val="0"/>
              </a:spcAft>
              <a:buNone/>
              <a:defRPr/>
            </a:pPr>
            <a:r>
              <a:rPr lang="en-US" dirty="0">
                <a:solidFill>
                  <a:schemeClr val="bg2">
                    <a:lumMod val="10000"/>
                  </a:schemeClr>
                </a:solidFill>
              </a:rPr>
              <a:t>But this is </a:t>
            </a:r>
            <a:r>
              <a:rPr lang="en-US" u="sng" dirty="0">
                <a:solidFill>
                  <a:schemeClr val="bg2">
                    <a:lumMod val="10000"/>
                  </a:schemeClr>
                </a:solidFill>
              </a:rPr>
              <a:t>not</a:t>
            </a:r>
            <a:r>
              <a:rPr lang="en-US" dirty="0">
                <a:solidFill>
                  <a:schemeClr val="bg2">
                    <a:lumMod val="10000"/>
                  </a:schemeClr>
                </a:solidFill>
              </a:rPr>
              <a:t> the </a:t>
            </a:r>
            <a:r>
              <a:rPr lang="en-US" dirty="0">
                <a:solidFill>
                  <a:schemeClr val="accent2"/>
                </a:solidFill>
              </a:rPr>
              <a:t>RATE</a:t>
            </a:r>
            <a:r>
              <a:rPr lang="en-US" dirty="0">
                <a:solidFill>
                  <a:schemeClr val="bg2">
                    <a:lumMod val="10000"/>
                  </a:schemeClr>
                </a:solidFill>
              </a:rPr>
              <a:t>.</a:t>
            </a:r>
          </a:p>
        </p:txBody>
      </p:sp>
      <p:sp>
        <p:nvSpPr>
          <p:cNvPr id="6" name="Oval 5">
            <a:extLst>
              <a:ext uri="{FF2B5EF4-FFF2-40B4-BE49-F238E27FC236}">
                <a16:creationId xmlns:a16="http://schemas.microsoft.com/office/drawing/2014/main" id="{E58CB133-7574-5283-D4A0-C22F11CDF82D}"/>
              </a:ext>
            </a:extLst>
          </p:cNvPr>
          <p:cNvSpPr/>
          <p:nvPr/>
        </p:nvSpPr>
        <p:spPr bwMode="auto">
          <a:xfrm>
            <a:off x="10373207" y="3343526"/>
            <a:ext cx="1219200" cy="609600"/>
          </a:xfrm>
          <a:prstGeom prst="ellipse">
            <a:avLst/>
          </a:prstGeom>
          <a:solidFill>
            <a:schemeClr val="accent2">
              <a:lumMod val="20000"/>
              <a:lumOff val="8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5">
            <a:extLst>
              <a:ext uri="{FF2B5EF4-FFF2-40B4-BE49-F238E27FC236}">
                <a16:creationId xmlns:a16="http://schemas.microsoft.com/office/drawing/2014/main" id="{349D6EEA-32BB-265B-8F41-802876856801}"/>
              </a:ext>
            </a:extLst>
          </p:cNvPr>
          <p:cNvSpPr txBox="1">
            <a:spLocks noChangeArrowheads="1"/>
          </p:cNvSpPr>
          <p:nvPr/>
        </p:nvSpPr>
        <p:spPr bwMode="auto">
          <a:xfrm>
            <a:off x="10411307" y="3417493"/>
            <a:ext cx="1143000" cy="461665"/>
          </a:xfrm>
          <a:prstGeom prst="rect">
            <a:avLst/>
          </a:prstGeom>
          <a:noFill/>
          <a:ln w="9525">
            <a:noFill/>
            <a:miter lim="800000"/>
            <a:headEnd/>
            <a:tailEnd/>
          </a:ln>
        </p:spPr>
        <p:txBody>
          <a:bodyPr>
            <a:spAutoFit/>
          </a:bodyPr>
          <a:lstStyle/>
          <a:p>
            <a:pPr algn="ctr"/>
            <a:r>
              <a:rPr lang="en-US" sz="2400" b="1" dirty="0">
                <a:latin typeface="Century Gothic" pitchFamily="34" charset="0"/>
              </a:rPr>
              <a:t>$20</a:t>
            </a:r>
          </a:p>
        </p:txBody>
      </p:sp>
      <p:sp>
        <p:nvSpPr>
          <p:cNvPr id="2" name="Title 1">
            <a:extLst>
              <a:ext uri="{FF2B5EF4-FFF2-40B4-BE49-F238E27FC236}">
                <a16:creationId xmlns:a16="http://schemas.microsoft.com/office/drawing/2014/main" id="{C4B348BF-DFB3-4B2B-7C6C-4DBCA7C88435}"/>
              </a:ext>
            </a:extLst>
          </p:cNvPr>
          <p:cNvSpPr txBox="1">
            <a:spLocks/>
          </p:cNvSpPr>
          <p:nvPr/>
        </p:nvSpPr>
        <p:spPr>
          <a:xfrm>
            <a:off x="1686374" y="919125"/>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n-US" sz="3600" dirty="0">
              <a:solidFill>
                <a:schemeClr val="tx2"/>
              </a:solidFill>
            </a:endParaRPr>
          </a:p>
        </p:txBody>
      </p:sp>
      <p:sp>
        <p:nvSpPr>
          <p:cNvPr id="19" name="Title 1">
            <a:extLst>
              <a:ext uri="{FF2B5EF4-FFF2-40B4-BE49-F238E27FC236}">
                <a16:creationId xmlns:a16="http://schemas.microsoft.com/office/drawing/2014/main" id="{0901519A-9D7A-2077-89FF-E32F09798568}"/>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20" name="Title 1">
            <a:extLst>
              <a:ext uri="{FF2B5EF4-FFF2-40B4-BE49-F238E27FC236}">
                <a16:creationId xmlns:a16="http://schemas.microsoft.com/office/drawing/2014/main" id="{82CA14F4-8329-0953-0ABD-7051C1631BB3}"/>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8" name="Arrow: Pentagon 7">
            <a:extLst>
              <a:ext uri="{FF2B5EF4-FFF2-40B4-BE49-F238E27FC236}">
                <a16:creationId xmlns:a16="http://schemas.microsoft.com/office/drawing/2014/main" id="{591B9854-2446-128E-F53B-95FFC1A3AAD5}"/>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1" name="Rectangle 10">
            <a:extLst>
              <a:ext uri="{FF2B5EF4-FFF2-40B4-BE49-F238E27FC236}">
                <a16:creationId xmlns:a16="http://schemas.microsoft.com/office/drawing/2014/main" id="{53D4EB62-CD0F-F079-BCEE-D0F7B5736B8B}"/>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398977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C6DA-A4F5-11D2-E647-E47DE24765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D99FFAB-A3AB-E051-20B3-198ABD8B1E37}"/>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589035A6-B25D-3353-60ED-DDF9B2371DDC}"/>
              </a:ext>
            </a:extLst>
          </p:cNvPr>
          <p:cNvSpPr txBox="1">
            <a:spLocks/>
          </p:cNvSpPr>
          <p:nvPr/>
        </p:nvSpPr>
        <p:spPr>
          <a:xfrm>
            <a:off x="537881" y="2747571"/>
            <a:ext cx="11477065" cy="4016300"/>
          </a:xfrm>
          <a:prstGeom prst="rect">
            <a:avLst/>
          </a:prstGeom>
        </p:spPr>
        <p:txBody>
          <a:bodyPr>
            <a:normAutofit fontScale="40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r>
              <a:rPr lang="en-US" sz="6000" dirty="0">
                <a:solidFill>
                  <a:schemeClr val="tx1">
                    <a:lumMod val="75000"/>
                  </a:schemeClr>
                </a:solidFill>
              </a:rPr>
              <a:t>There are expenses associated with running the Pool that must be covered by collected premiums.</a:t>
            </a:r>
          </a:p>
          <a:p>
            <a:pPr marL="64008" indent="0">
              <a:spcAft>
                <a:spcPts val="0"/>
              </a:spcAft>
              <a:buNone/>
              <a:defRPr/>
            </a:pPr>
            <a:endParaRPr lang="en-US" sz="2500" dirty="0">
              <a:solidFill>
                <a:schemeClr val="tx1">
                  <a:lumMod val="75000"/>
                </a:schemeClr>
              </a:solidFill>
            </a:endParaRPr>
          </a:p>
          <a:p>
            <a:pPr marL="64008" indent="0">
              <a:spcAft>
                <a:spcPts val="0"/>
              </a:spcAft>
              <a:buNone/>
              <a:defRPr/>
            </a:pPr>
            <a:r>
              <a:rPr lang="en-US" sz="5100" dirty="0">
                <a:solidFill>
                  <a:schemeClr val="tx1">
                    <a:lumMod val="75000"/>
                  </a:schemeClr>
                </a:solidFill>
              </a:rPr>
              <a:t>Examples?</a:t>
            </a:r>
          </a:p>
          <a:p>
            <a:pPr marL="864108" lvl="1" indent="-342900">
              <a:spcAft>
                <a:spcPts val="0"/>
              </a:spcAft>
              <a:buClr>
                <a:schemeClr val="accent2"/>
              </a:buClr>
              <a:buFont typeface="Wingdings" panose="05000000000000000000" pitchFamily="2" charset="2"/>
              <a:buChar char="ü"/>
              <a:defRPr/>
            </a:pPr>
            <a:r>
              <a:rPr lang="en-US" sz="5100" dirty="0">
                <a:solidFill>
                  <a:schemeClr val="tx1">
                    <a:lumMod val="75000"/>
                  </a:schemeClr>
                </a:solidFill>
              </a:rPr>
              <a:t>Loss Control Expenses</a:t>
            </a:r>
          </a:p>
          <a:p>
            <a:pPr marL="864108" lvl="1" indent="-342900">
              <a:spcAft>
                <a:spcPts val="0"/>
              </a:spcAft>
              <a:buClr>
                <a:schemeClr val="accent2"/>
              </a:buClr>
              <a:buFont typeface="Wingdings" panose="05000000000000000000" pitchFamily="2" charset="2"/>
              <a:buChar char="ü"/>
              <a:defRPr/>
            </a:pPr>
            <a:r>
              <a:rPr lang="en-US" sz="5100" dirty="0">
                <a:solidFill>
                  <a:schemeClr val="tx1">
                    <a:lumMod val="75000"/>
                  </a:schemeClr>
                </a:solidFill>
              </a:rPr>
              <a:t>Staff Salaries</a:t>
            </a:r>
          </a:p>
          <a:p>
            <a:pPr marL="864108" lvl="1" indent="-342900">
              <a:spcAft>
                <a:spcPts val="0"/>
              </a:spcAft>
              <a:buClr>
                <a:schemeClr val="accent2"/>
              </a:buClr>
              <a:buFont typeface="Wingdings" panose="05000000000000000000" pitchFamily="2" charset="2"/>
              <a:buChar char="ü"/>
              <a:defRPr/>
            </a:pPr>
            <a:r>
              <a:rPr lang="en-US" sz="5100" dirty="0">
                <a:solidFill>
                  <a:schemeClr val="tx1">
                    <a:lumMod val="75000"/>
                  </a:schemeClr>
                </a:solidFill>
              </a:rPr>
              <a:t>Office Expenses</a:t>
            </a:r>
          </a:p>
          <a:p>
            <a:pPr marL="864108" lvl="1" indent="-342900">
              <a:spcAft>
                <a:spcPts val="0"/>
              </a:spcAft>
              <a:buClr>
                <a:schemeClr val="accent2"/>
              </a:buClr>
              <a:buFont typeface="Wingdings" panose="05000000000000000000" pitchFamily="2" charset="2"/>
              <a:buChar char="ü"/>
              <a:defRPr/>
            </a:pPr>
            <a:r>
              <a:rPr lang="en-US" sz="5100" dirty="0">
                <a:solidFill>
                  <a:schemeClr val="tx1">
                    <a:lumMod val="75000"/>
                  </a:schemeClr>
                </a:solidFill>
              </a:rPr>
              <a:t>And more</a:t>
            </a:r>
          </a:p>
          <a:p>
            <a:pPr marL="864108" lvl="1" indent="-342900">
              <a:spcAft>
                <a:spcPts val="0"/>
              </a:spcAft>
              <a:buClr>
                <a:schemeClr val="accent2"/>
              </a:buClr>
              <a:buFont typeface="Wingdings" panose="05000000000000000000" pitchFamily="2" charset="2"/>
              <a:buChar char="ü"/>
              <a:defRPr/>
            </a:pPr>
            <a:endParaRPr lang="en-US" sz="5000" dirty="0">
              <a:solidFill>
                <a:schemeClr val="tx1">
                  <a:lumMod val="75000"/>
                </a:schemeClr>
              </a:solidFill>
            </a:endParaRPr>
          </a:p>
          <a:p>
            <a:pPr marL="64008" indent="0">
              <a:spcAft>
                <a:spcPts val="0"/>
              </a:spcAft>
              <a:buNone/>
              <a:defRPr/>
            </a:pPr>
            <a:r>
              <a:rPr lang="en-US" sz="6000" dirty="0">
                <a:solidFill>
                  <a:schemeClr val="bg2">
                    <a:lumMod val="10000"/>
                  </a:schemeClr>
                </a:solidFill>
              </a:rPr>
              <a:t>Another helpful definition:</a:t>
            </a:r>
          </a:p>
          <a:p>
            <a:pPr marL="0" indent="0">
              <a:spcBef>
                <a:spcPts val="0"/>
              </a:spcBef>
              <a:spcAft>
                <a:spcPts val="0"/>
              </a:spcAft>
              <a:buNone/>
            </a:pPr>
            <a:r>
              <a:rPr lang="en-US" sz="2500" b="1" dirty="0">
                <a:solidFill>
                  <a:schemeClr val="bg2">
                    <a:lumMod val="10000"/>
                  </a:schemeClr>
                </a:solidFill>
              </a:rPr>
              <a:t>  </a:t>
            </a:r>
            <a:r>
              <a:rPr lang="en-US" sz="9000" b="1" dirty="0">
                <a:solidFill>
                  <a:schemeClr val="bg2">
                    <a:lumMod val="10000"/>
                  </a:schemeClr>
                </a:solidFill>
              </a:rPr>
              <a:t> </a:t>
            </a:r>
            <a:r>
              <a:rPr lang="en-US" sz="6000" b="1" dirty="0">
                <a:solidFill>
                  <a:schemeClr val="bg2">
                    <a:lumMod val="10000"/>
                  </a:schemeClr>
                </a:solidFill>
              </a:rPr>
              <a:t>Expense Ratio </a:t>
            </a:r>
            <a:r>
              <a:rPr lang="en-US" sz="6000" dirty="0">
                <a:solidFill>
                  <a:schemeClr val="bg2">
                    <a:lumMod val="10000"/>
                  </a:schemeClr>
                </a:solidFill>
              </a:rPr>
              <a:t>= Expenses / Premium</a:t>
            </a:r>
            <a:endParaRPr lang="en-US" sz="6000" dirty="0"/>
          </a:p>
        </p:txBody>
      </p:sp>
      <p:sp>
        <p:nvSpPr>
          <p:cNvPr id="2" name="Title 1">
            <a:extLst>
              <a:ext uri="{FF2B5EF4-FFF2-40B4-BE49-F238E27FC236}">
                <a16:creationId xmlns:a16="http://schemas.microsoft.com/office/drawing/2014/main" id="{D5E1AFEB-E9D7-6D10-A11F-1463F1566E37}"/>
              </a:ext>
            </a:extLst>
          </p:cNvPr>
          <p:cNvSpPr txBox="1">
            <a:spLocks/>
          </p:cNvSpPr>
          <p:nvPr/>
        </p:nvSpPr>
        <p:spPr>
          <a:xfrm>
            <a:off x="1686374" y="919125"/>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n-US" sz="3600" dirty="0">
              <a:solidFill>
                <a:schemeClr val="tx2"/>
              </a:solidFill>
            </a:endParaRPr>
          </a:p>
        </p:txBody>
      </p:sp>
      <p:sp>
        <p:nvSpPr>
          <p:cNvPr id="13" name="Title 1">
            <a:extLst>
              <a:ext uri="{FF2B5EF4-FFF2-40B4-BE49-F238E27FC236}">
                <a16:creationId xmlns:a16="http://schemas.microsoft.com/office/drawing/2014/main" id="{D13E62A4-BF8A-9AF6-BAF8-B9A6CFE65002}"/>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14" name="Title 1">
            <a:extLst>
              <a:ext uri="{FF2B5EF4-FFF2-40B4-BE49-F238E27FC236}">
                <a16:creationId xmlns:a16="http://schemas.microsoft.com/office/drawing/2014/main" id="{29243AA8-A5AE-D9C0-78E6-7C4F66FA3640}"/>
              </a:ext>
            </a:extLst>
          </p:cNvPr>
          <p:cNvSpPr txBox="1">
            <a:spLocks/>
          </p:cNvSpPr>
          <p:nvPr/>
        </p:nvSpPr>
        <p:spPr>
          <a:xfrm>
            <a:off x="1166576" y="2027121"/>
            <a:ext cx="8686800" cy="62683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200" dirty="0">
                <a:solidFill>
                  <a:schemeClr val="tx1"/>
                </a:solidFill>
              </a:rPr>
              <a:t>So, what is the </a:t>
            </a:r>
            <a:r>
              <a:rPr lang="en-US" sz="3200" dirty="0">
                <a:solidFill>
                  <a:schemeClr val="accent2"/>
                </a:solidFill>
              </a:rPr>
              <a:t>Rate</a:t>
            </a:r>
            <a:r>
              <a:rPr lang="en-US" sz="3200" dirty="0">
                <a:solidFill>
                  <a:schemeClr val="tx1"/>
                </a:solidFill>
              </a:rPr>
              <a:t>?</a:t>
            </a:r>
          </a:p>
        </p:txBody>
      </p:sp>
      <p:sp>
        <p:nvSpPr>
          <p:cNvPr id="15" name="Title 1">
            <a:extLst>
              <a:ext uri="{FF2B5EF4-FFF2-40B4-BE49-F238E27FC236}">
                <a16:creationId xmlns:a16="http://schemas.microsoft.com/office/drawing/2014/main" id="{E1214942-3A3C-4DE6-6A0B-8DD4688B735C}"/>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3" name="Arrow: Pentagon 2">
            <a:extLst>
              <a:ext uri="{FF2B5EF4-FFF2-40B4-BE49-F238E27FC236}">
                <a16:creationId xmlns:a16="http://schemas.microsoft.com/office/drawing/2014/main" id="{5529CC3C-0F8A-E4BE-A9E9-512245633CE4}"/>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5A7821BF-4CD6-883F-3CC8-5DC4887188CD}"/>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25570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
                                            <p:txEl>
                                              <p:pRg st="4" end="4"/>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4">
                                            <p:txEl>
                                              <p:pRg st="6" end="6"/>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2E4FD-A2DB-255B-F68C-38E8BBBAEAB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C14E0CE-B467-A844-8715-5676CFAC61CA}"/>
              </a:ext>
            </a:extLst>
          </p:cNvPr>
          <p:cNvSpPr txBox="1">
            <a:spLocks/>
          </p:cNvSpPr>
          <p:nvPr/>
        </p:nvSpPr>
        <p:spPr>
          <a:xfrm>
            <a:off x="661469" y="2376723"/>
            <a:ext cx="11127913" cy="478503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r>
              <a:rPr lang="en-US" dirty="0">
                <a:solidFill>
                  <a:schemeClr val="accent2"/>
                </a:solidFill>
              </a:rPr>
              <a:t>				RATE</a:t>
            </a:r>
            <a:r>
              <a:rPr lang="en-US" dirty="0">
                <a:solidFill>
                  <a:schemeClr val="tx1">
                    <a:lumMod val="75000"/>
                  </a:schemeClr>
                </a:solidFill>
              </a:rPr>
              <a:t> = </a:t>
            </a:r>
            <a:r>
              <a:rPr lang="en-US" b="1" dirty="0">
                <a:solidFill>
                  <a:schemeClr val="tx1">
                    <a:lumMod val="75000"/>
                  </a:schemeClr>
                </a:solidFill>
              </a:rPr>
              <a:t>Loss Cost </a:t>
            </a:r>
            <a:r>
              <a:rPr lang="en-US" dirty="0">
                <a:solidFill>
                  <a:schemeClr val="tx1">
                    <a:lumMod val="75000"/>
                  </a:schemeClr>
                </a:solidFill>
              </a:rPr>
              <a:t>+</a:t>
            </a:r>
            <a:r>
              <a:rPr lang="en-US" b="1" dirty="0">
                <a:solidFill>
                  <a:schemeClr val="tx1">
                    <a:lumMod val="75000"/>
                  </a:schemeClr>
                </a:solidFill>
              </a:rPr>
              <a:t> Expenses per Exposure</a:t>
            </a:r>
          </a:p>
          <a:p>
            <a:pPr marL="64008" indent="0">
              <a:spcAft>
                <a:spcPts val="0"/>
              </a:spcAft>
              <a:buNone/>
              <a:defRPr/>
            </a:pPr>
            <a:endParaRPr lang="en-US" sz="100" dirty="0">
              <a:solidFill>
                <a:schemeClr val="bg2">
                  <a:lumMod val="10000"/>
                </a:schemeClr>
              </a:solidFill>
            </a:endParaRPr>
          </a:p>
          <a:p>
            <a:pPr marL="64008" indent="0">
              <a:spcAft>
                <a:spcPts val="0"/>
              </a:spcAft>
              <a:buNone/>
              <a:defRPr/>
            </a:pPr>
            <a:endParaRPr lang="en-US" sz="1300" dirty="0"/>
          </a:p>
          <a:p>
            <a:pPr marL="64008" indent="0">
              <a:spcAft>
                <a:spcPts val="0"/>
              </a:spcAft>
              <a:buNone/>
              <a:defRPr/>
            </a:pPr>
            <a:r>
              <a:rPr lang="en-US" dirty="0">
                <a:solidFill>
                  <a:schemeClr val="tx1">
                    <a:lumMod val="75000"/>
                  </a:schemeClr>
                </a:solidFill>
              </a:rPr>
              <a:t>Let’s say on average 20% of the Premium is allocated to pay Expenses</a:t>
            </a:r>
          </a:p>
          <a:p>
            <a:pPr marL="64008" indent="0">
              <a:spcAft>
                <a:spcPts val="0"/>
              </a:spcAft>
              <a:buNone/>
              <a:defRPr/>
            </a:pPr>
            <a:r>
              <a:rPr lang="en-US" dirty="0">
                <a:solidFill>
                  <a:schemeClr val="tx1">
                    <a:lumMod val="75000"/>
                  </a:schemeClr>
                </a:solidFill>
              </a:rPr>
              <a:t>  So the Expense Ratio = 20%</a:t>
            </a:r>
          </a:p>
          <a:p>
            <a:pPr marL="64008" indent="0">
              <a:spcAft>
                <a:spcPts val="0"/>
              </a:spcAft>
              <a:buNone/>
              <a:defRPr/>
            </a:pPr>
            <a:endParaRPr lang="en-US" sz="1400" dirty="0">
              <a:solidFill>
                <a:schemeClr val="tx1">
                  <a:lumMod val="75000"/>
                </a:schemeClr>
              </a:solidFill>
            </a:endParaRPr>
          </a:p>
          <a:p>
            <a:pPr marL="64008" indent="0">
              <a:spcAft>
                <a:spcPts val="0"/>
              </a:spcAft>
              <a:buNone/>
              <a:defRPr/>
            </a:pPr>
            <a:r>
              <a:rPr lang="en-US" sz="3000" dirty="0">
                <a:solidFill>
                  <a:schemeClr val="tx1">
                    <a:lumMod val="75000"/>
                  </a:schemeClr>
                </a:solidFill>
              </a:rPr>
              <a:t>	</a:t>
            </a:r>
            <a:r>
              <a:rPr lang="en-US" sz="3000" dirty="0">
                <a:solidFill>
                  <a:schemeClr val="accent2"/>
                </a:solidFill>
              </a:rPr>
              <a:t>RATE</a:t>
            </a:r>
            <a:r>
              <a:rPr lang="en-US" sz="3000" dirty="0">
                <a:solidFill>
                  <a:schemeClr val="tx1">
                    <a:lumMod val="75000"/>
                  </a:schemeClr>
                </a:solidFill>
              </a:rPr>
              <a:t> = </a:t>
            </a:r>
            <a:r>
              <a:rPr lang="en-US" sz="3000" b="1" dirty="0">
                <a:solidFill>
                  <a:schemeClr val="tx1">
                    <a:lumMod val="75000"/>
                  </a:schemeClr>
                </a:solidFill>
              </a:rPr>
              <a:t>Loss Cost</a:t>
            </a:r>
            <a:r>
              <a:rPr lang="en-US" sz="3000" dirty="0">
                <a:solidFill>
                  <a:schemeClr val="tx1">
                    <a:lumMod val="75000"/>
                  </a:schemeClr>
                </a:solidFill>
              </a:rPr>
              <a:t> / (1 – </a:t>
            </a:r>
            <a:r>
              <a:rPr lang="en-US" sz="3000" b="1" dirty="0">
                <a:solidFill>
                  <a:schemeClr val="tx1">
                    <a:lumMod val="75000"/>
                  </a:schemeClr>
                </a:solidFill>
              </a:rPr>
              <a:t>Expense Ratio</a:t>
            </a:r>
            <a:r>
              <a:rPr lang="en-US" sz="3000" dirty="0">
                <a:solidFill>
                  <a:schemeClr val="tx1">
                    <a:lumMod val="75000"/>
                  </a:schemeClr>
                </a:solidFill>
              </a:rPr>
              <a:t>)</a:t>
            </a:r>
            <a:endParaRPr lang="en-US" sz="3600" dirty="0">
              <a:solidFill>
                <a:schemeClr val="tx1">
                  <a:lumMod val="75000"/>
                </a:schemeClr>
              </a:solidFill>
            </a:endParaRPr>
          </a:p>
          <a:p>
            <a:pPr marL="64008" indent="0">
              <a:spcAft>
                <a:spcPts val="0"/>
              </a:spcAft>
              <a:buNone/>
              <a:defRPr/>
            </a:pPr>
            <a:endParaRPr lang="en-US" sz="1400" dirty="0">
              <a:solidFill>
                <a:schemeClr val="tx1">
                  <a:lumMod val="75000"/>
                </a:schemeClr>
              </a:solidFill>
            </a:endParaRPr>
          </a:p>
          <a:p>
            <a:pPr marL="64008" indent="0">
              <a:spcAft>
                <a:spcPts val="0"/>
              </a:spcAft>
              <a:buNone/>
              <a:defRPr/>
            </a:pPr>
            <a:r>
              <a:rPr lang="en-US" sz="3000" dirty="0">
                <a:solidFill>
                  <a:schemeClr val="tx1">
                    <a:lumMod val="75000"/>
                  </a:schemeClr>
                </a:solidFill>
              </a:rPr>
              <a:t>	</a:t>
            </a:r>
            <a:r>
              <a:rPr lang="en-US" sz="3000" dirty="0">
                <a:solidFill>
                  <a:schemeClr val="accent2"/>
                </a:solidFill>
              </a:rPr>
              <a:t>RATE</a:t>
            </a:r>
            <a:r>
              <a:rPr lang="en-US" sz="3000" dirty="0">
                <a:solidFill>
                  <a:schemeClr val="tx1">
                    <a:lumMod val="75000"/>
                  </a:schemeClr>
                </a:solidFill>
              </a:rPr>
              <a:t> = $20 / (1 - 0.20) =   $25      </a:t>
            </a:r>
          </a:p>
          <a:p>
            <a:pPr marL="64008" indent="0">
              <a:spcAft>
                <a:spcPts val="0"/>
              </a:spcAft>
              <a:buNone/>
              <a:defRPr/>
            </a:pPr>
            <a:endParaRPr lang="en-US" sz="1300" dirty="0">
              <a:solidFill>
                <a:schemeClr val="tx1">
                  <a:lumMod val="75000"/>
                </a:schemeClr>
              </a:solidFill>
            </a:endParaRPr>
          </a:p>
          <a:p>
            <a:pPr marL="64008" indent="0">
              <a:spcAft>
                <a:spcPts val="0"/>
              </a:spcAft>
              <a:buNone/>
              <a:defRPr/>
            </a:pPr>
            <a:r>
              <a:rPr lang="en-US" dirty="0">
                <a:solidFill>
                  <a:schemeClr val="tx1">
                    <a:lumMod val="75000"/>
                  </a:schemeClr>
                </a:solidFill>
              </a:rPr>
              <a:t>So, the Pool would charge $25 per vehicle.</a:t>
            </a:r>
          </a:p>
        </p:txBody>
      </p:sp>
      <p:sp>
        <p:nvSpPr>
          <p:cNvPr id="19" name="Rectangle 18">
            <a:extLst>
              <a:ext uri="{FF2B5EF4-FFF2-40B4-BE49-F238E27FC236}">
                <a16:creationId xmlns:a16="http://schemas.microsoft.com/office/drawing/2014/main" id="{128062BB-06DF-692D-72A1-969B9BF3B863}"/>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BF2B8D0F-743F-1A35-8760-9A3D225628F4}"/>
              </a:ext>
            </a:extLst>
          </p:cNvPr>
          <p:cNvSpPr/>
          <p:nvPr/>
        </p:nvSpPr>
        <p:spPr>
          <a:xfrm rot="8905442">
            <a:off x="8405923" y="4244524"/>
            <a:ext cx="525275" cy="232712"/>
          </a:xfrm>
          <a:prstGeom prst="rightArrow">
            <a:avLst/>
          </a:prstGeom>
          <a:solidFill>
            <a:schemeClr val="tx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07CF18-DBE7-3EEB-FCE5-DEE98B259776}"/>
              </a:ext>
            </a:extLst>
          </p:cNvPr>
          <p:cNvSpPr txBox="1">
            <a:spLocks/>
          </p:cNvSpPr>
          <p:nvPr/>
        </p:nvSpPr>
        <p:spPr>
          <a:xfrm>
            <a:off x="1686374" y="919125"/>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en-US" sz="3600" dirty="0">
              <a:solidFill>
                <a:schemeClr val="tx2"/>
              </a:solidFill>
            </a:endParaRPr>
          </a:p>
        </p:txBody>
      </p:sp>
      <p:sp>
        <p:nvSpPr>
          <p:cNvPr id="11" name="Oval 10">
            <a:extLst>
              <a:ext uri="{FF2B5EF4-FFF2-40B4-BE49-F238E27FC236}">
                <a16:creationId xmlns:a16="http://schemas.microsoft.com/office/drawing/2014/main" id="{1ED375AD-9934-8947-9595-04CAAA70441F}"/>
              </a:ext>
            </a:extLst>
          </p:cNvPr>
          <p:cNvSpPr/>
          <p:nvPr/>
        </p:nvSpPr>
        <p:spPr>
          <a:xfrm>
            <a:off x="5578866" y="4914354"/>
            <a:ext cx="1178281" cy="710361"/>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loud 5">
            <a:extLst>
              <a:ext uri="{FF2B5EF4-FFF2-40B4-BE49-F238E27FC236}">
                <a16:creationId xmlns:a16="http://schemas.microsoft.com/office/drawing/2014/main" id="{9A61489F-3221-3B8F-5E57-F7F9EF404992}"/>
              </a:ext>
            </a:extLst>
          </p:cNvPr>
          <p:cNvSpPr/>
          <p:nvPr/>
        </p:nvSpPr>
        <p:spPr>
          <a:xfrm>
            <a:off x="8726656" y="3713742"/>
            <a:ext cx="3015168" cy="1125484"/>
          </a:xfrm>
          <a:prstGeom prst="cloud">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0224D51-1F2F-438F-8B19-E03FD5928C9D}"/>
              </a:ext>
            </a:extLst>
          </p:cNvPr>
          <p:cNvSpPr txBox="1"/>
          <p:nvPr/>
        </p:nvSpPr>
        <p:spPr>
          <a:xfrm>
            <a:off x="9105868" y="3978096"/>
            <a:ext cx="2535596" cy="646331"/>
          </a:xfrm>
          <a:prstGeom prst="rect">
            <a:avLst/>
          </a:prstGeom>
          <a:noFill/>
        </p:spPr>
        <p:txBody>
          <a:bodyPr wrap="square" rtlCol="0">
            <a:spAutoFit/>
          </a:bodyPr>
          <a:lstStyle/>
          <a:p>
            <a:r>
              <a:rPr lang="en-US" i="1" dirty="0"/>
              <a:t>Trust me on this one… </a:t>
            </a:r>
            <a:br>
              <a:rPr lang="en-US" i="1" dirty="0"/>
            </a:br>
            <a:r>
              <a:rPr lang="en-US" i="1" dirty="0"/>
              <a:t>Yay for algebra!</a:t>
            </a:r>
          </a:p>
        </p:txBody>
      </p:sp>
      <p:sp>
        <p:nvSpPr>
          <p:cNvPr id="20" name="Title 1">
            <a:extLst>
              <a:ext uri="{FF2B5EF4-FFF2-40B4-BE49-F238E27FC236}">
                <a16:creationId xmlns:a16="http://schemas.microsoft.com/office/drawing/2014/main" id="{1EE860B3-F254-B6A1-73D1-E85EB9939E43}"/>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3" name="Title 1">
            <a:extLst>
              <a:ext uri="{FF2B5EF4-FFF2-40B4-BE49-F238E27FC236}">
                <a16:creationId xmlns:a16="http://schemas.microsoft.com/office/drawing/2014/main" id="{CA5A5728-B47E-1BC3-B29E-0007F57B588F}"/>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You be the ACTUARY and Calculate the </a:t>
            </a:r>
            <a:r>
              <a:rPr lang="en-US" sz="2400" dirty="0">
                <a:solidFill>
                  <a:schemeClr val="accent2"/>
                </a:solidFill>
              </a:rPr>
              <a:t>Rate</a:t>
            </a:r>
          </a:p>
        </p:txBody>
      </p:sp>
      <p:sp>
        <p:nvSpPr>
          <p:cNvPr id="5" name="Arrow: Pentagon 4">
            <a:extLst>
              <a:ext uri="{FF2B5EF4-FFF2-40B4-BE49-F238E27FC236}">
                <a16:creationId xmlns:a16="http://schemas.microsoft.com/office/drawing/2014/main" id="{76C416C5-2A7B-9169-191D-7131FBFBC909}"/>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8" name="Rectangle 7">
            <a:extLst>
              <a:ext uri="{FF2B5EF4-FFF2-40B4-BE49-F238E27FC236}">
                <a16:creationId xmlns:a16="http://schemas.microsoft.com/office/drawing/2014/main" id="{32C048B7-B724-40B6-BAC6-2D0F31F10517}"/>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4091458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FDF4-AA5F-224A-1B57-B985E3DD903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252F0FD-948C-8917-BCD9-3E8BACB590FF}"/>
              </a:ext>
            </a:extLst>
          </p:cNvPr>
          <p:cNvSpPr/>
          <p:nvPr/>
        </p:nvSpPr>
        <p:spPr>
          <a:xfrm>
            <a:off x="0" y="0"/>
            <a:ext cx="12192000" cy="1057983"/>
          </a:xfrm>
          <a:prstGeom prst="rect">
            <a:avLst/>
          </a:prstGeom>
          <a:solidFill>
            <a:srgbClr val="DF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78C93EB2-AA71-E5B4-B490-457572A98531}"/>
              </a:ext>
            </a:extLst>
          </p:cNvPr>
          <p:cNvSpPr txBox="1">
            <a:spLocks/>
          </p:cNvSpPr>
          <p:nvPr/>
        </p:nvSpPr>
        <p:spPr>
          <a:xfrm>
            <a:off x="1550988" y="1859693"/>
            <a:ext cx="8229600" cy="720512"/>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200" dirty="0">
                <a:solidFill>
                  <a:schemeClr val="tx1"/>
                </a:solidFill>
              </a:rPr>
              <a:t>What about </a:t>
            </a:r>
            <a:r>
              <a:rPr lang="en-US" sz="3200" dirty="0">
                <a:solidFill>
                  <a:srgbClr val="7030A0"/>
                </a:solidFill>
              </a:rPr>
              <a:t>RESERVES</a:t>
            </a:r>
            <a:r>
              <a:rPr lang="en-US" sz="3200" dirty="0">
                <a:solidFill>
                  <a:schemeClr val="tx1"/>
                </a:solidFill>
              </a:rPr>
              <a:t>?</a:t>
            </a:r>
          </a:p>
        </p:txBody>
      </p:sp>
      <p:sp>
        <p:nvSpPr>
          <p:cNvPr id="4" name="Content Placeholder 2">
            <a:extLst>
              <a:ext uri="{FF2B5EF4-FFF2-40B4-BE49-F238E27FC236}">
                <a16:creationId xmlns:a16="http://schemas.microsoft.com/office/drawing/2014/main" id="{A3EE5276-1ACE-5B2C-59E0-4EAC8B34851D}"/>
              </a:ext>
            </a:extLst>
          </p:cNvPr>
          <p:cNvSpPr txBox="1">
            <a:spLocks/>
          </p:cNvSpPr>
          <p:nvPr/>
        </p:nvSpPr>
        <p:spPr>
          <a:xfrm>
            <a:off x="573941" y="2505297"/>
            <a:ext cx="11481140" cy="3934373"/>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r>
              <a:rPr lang="en-US" dirty="0">
                <a:solidFill>
                  <a:srgbClr val="7030A0"/>
                </a:solidFill>
              </a:rPr>
              <a:t>RESERVES</a:t>
            </a:r>
            <a:r>
              <a:rPr lang="en-US" dirty="0"/>
              <a:t> </a:t>
            </a:r>
            <a:r>
              <a:rPr lang="en-US" dirty="0">
                <a:solidFill>
                  <a:schemeClr val="tx1">
                    <a:lumMod val="75000"/>
                  </a:schemeClr>
                </a:solidFill>
              </a:rPr>
              <a:t>means money set aside to pay for future losses. </a:t>
            </a:r>
          </a:p>
          <a:p>
            <a:pPr marL="521208" lvl="1" indent="0">
              <a:spcAft>
                <a:spcPts val="0"/>
              </a:spcAft>
              <a:buNone/>
              <a:defRPr/>
            </a:pPr>
            <a:r>
              <a:rPr lang="en-US" dirty="0">
                <a:solidFill>
                  <a:schemeClr val="tx1">
                    <a:lumMod val="75000"/>
                  </a:schemeClr>
                </a:solidFill>
              </a:rPr>
              <a:t>Typically held in cash, money market instruments, or bonds matched to duration of liabilities</a:t>
            </a:r>
            <a:endParaRPr lang="en-US" sz="2200" dirty="0">
              <a:solidFill>
                <a:schemeClr val="tx1">
                  <a:lumMod val="75000"/>
                </a:schemeClr>
              </a:solidFill>
            </a:endParaRPr>
          </a:p>
          <a:p>
            <a:pPr marL="64008" indent="0">
              <a:spcBef>
                <a:spcPts val="0"/>
              </a:spcBef>
              <a:spcAft>
                <a:spcPts val="0"/>
              </a:spcAft>
              <a:buNone/>
              <a:defRPr/>
            </a:pPr>
            <a:endParaRPr lang="en-US" sz="500" dirty="0">
              <a:solidFill>
                <a:schemeClr val="tx1">
                  <a:lumMod val="75000"/>
                </a:schemeClr>
              </a:solidFill>
            </a:endParaRPr>
          </a:p>
          <a:p>
            <a:pPr marL="64008" indent="0">
              <a:spcAft>
                <a:spcPts val="0"/>
              </a:spcAft>
              <a:buNone/>
              <a:defRPr/>
            </a:pPr>
            <a:endParaRPr lang="en-US" sz="700" dirty="0">
              <a:solidFill>
                <a:schemeClr val="tx1">
                  <a:lumMod val="75000"/>
                </a:schemeClr>
              </a:solidFill>
            </a:endParaRPr>
          </a:p>
          <a:p>
            <a:pPr marL="64008" indent="0">
              <a:spcAft>
                <a:spcPts val="0"/>
              </a:spcAft>
              <a:buNone/>
              <a:defRPr/>
            </a:pPr>
            <a:r>
              <a:rPr lang="en-US" dirty="0">
                <a:solidFill>
                  <a:schemeClr val="tx1">
                    <a:lumMod val="75000"/>
                  </a:schemeClr>
                </a:solidFill>
              </a:rPr>
              <a:t>Q: How much should the Pool put aside to save for future losses on business?</a:t>
            </a:r>
          </a:p>
          <a:p>
            <a:pPr marL="64008" indent="0">
              <a:spcAft>
                <a:spcPts val="0"/>
              </a:spcAft>
              <a:buNone/>
              <a:defRPr/>
            </a:pPr>
            <a:endParaRPr lang="en-US" sz="800" dirty="0">
              <a:solidFill>
                <a:schemeClr val="tx1">
                  <a:lumMod val="75000"/>
                </a:schemeClr>
              </a:solidFill>
            </a:endParaRPr>
          </a:p>
          <a:p>
            <a:pPr marL="64008" indent="0">
              <a:spcAft>
                <a:spcPts val="0"/>
              </a:spcAft>
              <a:buNone/>
              <a:defRPr/>
            </a:pPr>
            <a:r>
              <a:rPr lang="en-US" sz="2200" dirty="0">
                <a:solidFill>
                  <a:schemeClr val="bg2">
                    <a:lumMod val="10000"/>
                  </a:schemeClr>
                </a:solidFill>
              </a:rPr>
              <a:t>In our example, the Pool will collect $25 for each vehicle, with 2,000 expected vehicles.</a:t>
            </a:r>
          </a:p>
          <a:p>
            <a:pPr marL="64008" indent="0" algn="ctr">
              <a:spcAft>
                <a:spcPts val="0"/>
              </a:spcAft>
              <a:buNone/>
              <a:defRPr/>
            </a:pPr>
            <a:r>
              <a:rPr lang="en-US" dirty="0">
                <a:solidFill>
                  <a:schemeClr val="bg2">
                    <a:lumMod val="10000"/>
                  </a:schemeClr>
                </a:solidFill>
              </a:rPr>
              <a:t>Total Premium = Rate * Exposure = $25 * 2,000 = $50,000</a:t>
            </a:r>
          </a:p>
          <a:p>
            <a:pPr marL="64008" indent="0">
              <a:spcAft>
                <a:spcPts val="0"/>
              </a:spcAft>
              <a:buNone/>
              <a:defRPr/>
            </a:pPr>
            <a:endParaRPr lang="en-US" sz="1000" dirty="0">
              <a:solidFill>
                <a:schemeClr val="bg2">
                  <a:lumMod val="10000"/>
                </a:schemeClr>
              </a:solidFill>
            </a:endParaRPr>
          </a:p>
          <a:p>
            <a:pPr marL="64008" indent="0">
              <a:spcAft>
                <a:spcPts val="0"/>
              </a:spcAft>
              <a:buNone/>
              <a:defRPr/>
            </a:pPr>
            <a:r>
              <a:rPr lang="en-US" sz="2200" dirty="0">
                <a:solidFill>
                  <a:schemeClr val="bg2">
                    <a:lumMod val="10000"/>
                  </a:schemeClr>
                </a:solidFill>
              </a:rPr>
              <a:t>We already did the work to estimate we need $40,000 to cover future losses.  </a:t>
            </a:r>
          </a:p>
          <a:p>
            <a:pPr marL="64008" indent="0" algn="ctr">
              <a:spcAft>
                <a:spcPts val="0"/>
              </a:spcAft>
              <a:buNone/>
              <a:defRPr/>
            </a:pPr>
            <a:r>
              <a:rPr lang="en-US" dirty="0">
                <a:solidFill>
                  <a:schemeClr val="bg2">
                    <a:lumMod val="10000"/>
                  </a:schemeClr>
                </a:solidFill>
              </a:rPr>
              <a:t>So $40,000 is set aside as </a:t>
            </a:r>
            <a:r>
              <a:rPr lang="en-US" dirty="0">
                <a:solidFill>
                  <a:srgbClr val="7030A0"/>
                </a:solidFill>
              </a:rPr>
              <a:t>Reserves. </a:t>
            </a:r>
          </a:p>
          <a:p>
            <a:pPr marL="64008" indent="0">
              <a:spcAft>
                <a:spcPts val="0"/>
              </a:spcAft>
              <a:buNone/>
              <a:defRPr/>
            </a:pPr>
            <a:endParaRPr lang="en-US" sz="2200" dirty="0">
              <a:solidFill>
                <a:schemeClr val="bg2">
                  <a:lumMod val="10000"/>
                </a:schemeClr>
              </a:solidFill>
            </a:endParaRPr>
          </a:p>
        </p:txBody>
      </p:sp>
      <p:sp>
        <p:nvSpPr>
          <p:cNvPr id="23" name="Title 1">
            <a:extLst>
              <a:ext uri="{FF2B5EF4-FFF2-40B4-BE49-F238E27FC236}">
                <a16:creationId xmlns:a16="http://schemas.microsoft.com/office/drawing/2014/main" id="{2D9634D5-7BE4-AA76-FB5A-DD1D2A1601FA}"/>
              </a:ext>
            </a:extLst>
          </p:cNvPr>
          <p:cNvSpPr txBox="1">
            <a:spLocks/>
          </p:cNvSpPr>
          <p:nvPr/>
        </p:nvSpPr>
        <p:spPr>
          <a:xfrm>
            <a:off x="0" y="233679"/>
            <a:ext cx="10191750"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5" name="Arrow: Pentagon 4">
            <a:extLst>
              <a:ext uri="{FF2B5EF4-FFF2-40B4-BE49-F238E27FC236}">
                <a16:creationId xmlns:a16="http://schemas.microsoft.com/office/drawing/2014/main" id="{9FC1E97D-97AB-F797-B6C7-2C873B86D392}"/>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F2878AB1-EBD0-7CEF-B40A-F33C99EB4E0D}"/>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7" name="Title 1">
            <a:extLst>
              <a:ext uri="{FF2B5EF4-FFF2-40B4-BE49-F238E27FC236}">
                <a16:creationId xmlns:a16="http://schemas.microsoft.com/office/drawing/2014/main" id="{6E72CFCC-00CA-590A-1C4D-E8AF99B5CE4B}"/>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        You be the ACTUARY and Calculate the </a:t>
            </a:r>
            <a:r>
              <a:rPr lang="en-US" sz="2400" dirty="0">
                <a:solidFill>
                  <a:srgbClr val="7030A0"/>
                </a:solidFill>
              </a:rPr>
              <a:t>Reserves</a:t>
            </a:r>
          </a:p>
        </p:txBody>
      </p:sp>
    </p:spTree>
    <p:extLst>
      <p:ext uri="{BB962C8B-B14F-4D97-AF65-F5344CB8AC3E}">
        <p14:creationId xmlns:p14="http://schemas.microsoft.com/office/powerpoint/2010/main" val="1653796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450EB-84B0-AE39-D17A-786C5E46EBD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8540BB89-E00A-968D-F7F2-5AD60A37DDBE}"/>
              </a:ext>
            </a:extLst>
          </p:cNvPr>
          <p:cNvSpPr/>
          <p:nvPr/>
        </p:nvSpPr>
        <p:spPr>
          <a:xfrm>
            <a:off x="0" y="0"/>
            <a:ext cx="12192000" cy="1057983"/>
          </a:xfrm>
          <a:prstGeom prst="rect">
            <a:avLst/>
          </a:prstGeom>
          <a:solidFill>
            <a:srgbClr val="DF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C3C0802-3E37-F077-C46C-C16A65339C03}"/>
              </a:ext>
            </a:extLst>
          </p:cNvPr>
          <p:cNvSpPr txBox="1">
            <a:spLocks/>
          </p:cNvSpPr>
          <p:nvPr/>
        </p:nvSpPr>
        <p:spPr>
          <a:xfrm>
            <a:off x="1550988" y="1859693"/>
            <a:ext cx="8229600" cy="720512"/>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200" dirty="0">
                <a:solidFill>
                  <a:schemeClr val="tx1"/>
                </a:solidFill>
              </a:rPr>
              <a:t>What about </a:t>
            </a:r>
            <a:r>
              <a:rPr lang="en-US" sz="3200" dirty="0">
                <a:solidFill>
                  <a:srgbClr val="7030A0"/>
                </a:solidFill>
              </a:rPr>
              <a:t>RESERVES</a:t>
            </a:r>
            <a:r>
              <a:rPr lang="en-US" sz="3200" dirty="0">
                <a:solidFill>
                  <a:schemeClr val="tx1"/>
                </a:solidFill>
              </a:rPr>
              <a:t>?</a:t>
            </a:r>
          </a:p>
        </p:txBody>
      </p:sp>
      <p:sp>
        <p:nvSpPr>
          <p:cNvPr id="4" name="Content Placeholder 2">
            <a:extLst>
              <a:ext uri="{FF2B5EF4-FFF2-40B4-BE49-F238E27FC236}">
                <a16:creationId xmlns:a16="http://schemas.microsoft.com/office/drawing/2014/main" id="{F8BF1910-53EE-743B-C536-F51C2F132974}"/>
              </a:ext>
            </a:extLst>
          </p:cNvPr>
          <p:cNvSpPr txBox="1">
            <a:spLocks/>
          </p:cNvSpPr>
          <p:nvPr/>
        </p:nvSpPr>
        <p:spPr>
          <a:xfrm>
            <a:off x="422754" y="2530755"/>
            <a:ext cx="11679599" cy="3934373"/>
          </a:xfrm>
          <a:prstGeom prst="rect">
            <a:avLst/>
          </a:prstGeom>
          <a:ln>
            <a:noFill/>
          </a:ln>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endParaRPr lang="en-US" sz="800" dirty="0">
              <a:solidFill>
                <a:schemeClr val="tx1">
                  <a:lumMod val="75000"/>
                </a:schemeClr>
              </a:solidFill>
            </a:endParaRPr>
          </a:p>
          <a:p>
            <a:pPr marL="64008" indent="0">
              <a:spcAft>
                <a:spcPts val="0"/>
              </a:spcAft>
              <a:buNone/>
              <a:defRPr/>
            </a:pPr>
            <a:r>
              <a:rPr lang="en-US" sz="2800" dirty="0">
                <a:solidFill>
                  <a:schemeClr val="bg2">
                    <a:lumMod val="10000"/>
                  </a:schemeClr>
                </a:solidFill>
              </a:rPr>
              <a:t>Actuaries do this every year! </a:t>
            </a:r>
          </a:p>
          <a:p>
            <a:pPr marL="64008" indent="0">
              <a:spcBef>
                <a:spcPts val="600"/>
              </a:spcBef>
              <a:spcAft>
                <a:spcPts val="0"/>
              </a:spcAft>
              <a:buNone/>
              <a:defRPr/>
            </a:pPr>
            <a:endParaRPr lang="en-US" sz="2200" dirty="0">
              <a:solidFill>
                <a:schemeClr val="bg2">
                  <a:lumMod val="10000"/>
                </a:schemeClr>
              </a:solidFill>
            </a:endParaRPr>
          </a:p>
          <a:p>
            <a:pPr marL="64008" indent="0">
              <a:spcBef>
                <a:spcPts val="1200"/>
              </a:spcBef>
              <a:spcAft>
                <a:spcPts val="0"/>
              </a:spcAft>
              <a:buNone/>
              <a:defRPr/>
            </a:pPr>
            <a:r>
              <a:rPr lang="en-US" sz="2200" dirty="0">
                <a:solidFill>
                  <a:schemeClr val="bg2">
                    <a:lumMod val="10000"/>
                  </a:schemeClr>
                </a:solidFill>
              </a:rPr>
              <a:t>Claims are paid at various speeds</a:t>
            </a:r>
            <a:br>
              <a:rPr lang="en-US" sz="2200" dirty="0">
                <a:solidFill>
                  <a:schemeClr val="bg2">
                    <a:lumMod val="10000"/>
                  </a:schemeClr>
                </a:solidFill>
              </a:rPr>
            </a:br>
            <a:r>
              <a:rPr lang="en-US" sz="2200" dirty="0">
                <a:solidFill>
                  <a:schemeClr val="bg2">
                    <a:lumMod val="10000"/>
                  </a:schemeClr>
                </a:solidFill>
              </a:rPr>
              <a:t>	sometimes </a:t>
            </a:r>
            <a:r>
              <a:rPr lang="en-US" sz="2200" b="1" spc="-300" dirty="0">
                <a:solidFill>
                  <a:srgbClr val="7030A0"/>
                </a:solidFill>
              </a:rPr>
              <a:t>FAST</a:t>
            </a:r>
            <a:r>
              <a:rPr lang="en-US" sz="2200" dirty="0">
                <a:solidFill>
                  <a:schemeClr val="bg2">
                    <a:lumMod val="10000"/>
                  </a:schemeClr>
                </a:solidFill>
              </a:rPr>
              <a:t>, sometimes </a:t>
            </a:r>
            <a:r>
              <a:rPr lang="en-US" sz="2200" b="1" spc="300" dirty="0">
                <a:solidFill>
                  <a:srgbClr val="7030A0"/>
                </a:solidFill>
              </a:rPr>
              <a:t>SLOWER</a:t>
            </a:r>
            <a:r>
              <a:rPr lang="en-US" sz="2200" dirty="0">
                <a:solidFill>
                  <a:schemeClr val="bg2">
                    <a:lumMod val="10000"/>
                  </a:schemeClr>
                </a:solidFill>
              </a:rPr>
              <a:t> and sometimes </a:t>
            </a:r>
            <a:r>
              <a:rPr lang="en-US" sz="2200" b="1" spc="600" dirty="0">
                <a:solidFill>
                  <a:srgbClr val="7030A0"/>
                </a:solidFill>
              </a:rPr>
              <a:t>VERY SLOWLY</a:t>
            </a:r>
          </a:p>
          <a:p>
            <a:pPr marL="64008" indent="0">
              <a:spcAft>
                <a:spcPts val="0"/>
              </a:spcAft>
              <a:buNone/>
              <a:defRPr/>
            </a:pPr>
            <a:r>
              <a:rPr lang="en-US" sz="2200" dirty="0">
                <a:solidFill>
                  <a:schemeClr val="bg2">
                    <a:lumMod val="10000"/>
                  </a:schemeClr>
                </a:solidFill>
              </a:rPr>
              <a:t>	</a:t>
            </a:r>
          </a:p>
          <a:p>
            <a:pPr marL="64008" indent="0">
              <a:spcAft>
                <a:spcPts val="0"/>
              </a:spcAft>
              <a:buNone/>
              <a:defRPr/>
            </a:pPr>
            <a:endParaRPr lang="en-US" sz="2200" dirty="0">
              <a:solidFill>
                <a:schemeClr val="bg2">
                  <a:lumMod val="10000"/>
                </a:schemeClr>
              </a:solidFill>
            </a:endParaRPr>
          </a:p>
          <a:p>
            <a:pPr marL="64008" indent="0">
              <a:spcAft>
                <a:spcPts val="0"/>
              </a:spcAft>
              <a:buNone/>
              <a:defRPr/>
            </a:pPr>
            <a:endParaRPr lang="en-US" sz="2200" dirty="0">
              <a:solidFill>
                <a:schemeClr val="bg2">
                  <a:lumMod val="10000"/>
                </a:schemeClr>
              </a:solidFill>
            </a:endParaRPr>
          </a:p>
          <a:p>
            <a:pPr marL="64008" indent="0">
              <a:spcAft>
                <a:spcPts val="0"/>
              </a:spcAft>
              <a:buNone/>
              <a:defRPr/>
            </a:pPr>
            <a:r>
              <a:rPr lang="en-US" sz="2200" dirty="0">
                <a:solidFill>
                  <a:schemeClr val="bg2">
                    <a:lumMod val="10000"/>
                  </a:schemeClr>
                </a:solidFill>
              </a:rPr>
              <a:t>The Pool holds those reserves it set aside for as long as they need to pay those claims.  </a:t>
            </a:r>
          </a:p>
        </p:txBody>
      </p:sp>
      <p:sp>
        <p:nvSpPr>
          <p:cNvPr id="23" name="Title 1">
            <a:extLst>
              <a:ext uri="{FF2B5EF4-FFF2-40B4-BE49-F238E27FC236}">
                <a16:creationId xmlns:a16="http://schemas.microsoft.com/office/drawing/2014/main" id="{BBC3EA45-F97D-01C0-C5DE-2382B2CB378B}"/>
              </a:ext>
            </a:extLst>
          </p:cNvPr>
          <p:cNvSpPr txBox="1">
            <a:spLocks/>
          </p:cNvSpPr>
          <p:nvPr/>
        </p:nvSpPr>
        <p:spPr>
          <a:xfrm>
            <a:off x="0" y="233679"/>
            <a:ext cx="10191750"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5" name="Arrow: Pentagon 4">
            <a:extLst>
              <a:ext uri="{FF2B5EF4-FFF2-40B4-BE49-F238E27FC236}">
                <a16:creationId xmlns:a16="http://schemas.microsoft.com/office/drawing/2014/main" id="{1DCE5657-ED80-EE7A-9374-5B6E1C998F04}"/>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D0D42A51-51DE-FF14-8A13-1F0B852E1EE9}"/>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7" name="Title 1">
            <a:extLst>
              <a:ext uri="{FF2B5EF4-FFF2-40B4-BE49-F238E27FC236}">
                <a16:creationId xmlns:a16="http://schemas.microsoft.com/office/drawing/2014/main" id="{FF4E4A51-F609-A938-80A7-15E74A8B3788}"/>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        You be the ACTUARY and Calculate the </a:t>
            </a:r>
            <a:r>
              <a:rPr lang="en-US" sz="2400" dirty="0">
                <a:solidFill>
                  <a:srgbClr val="7030A0"/>
                </a:solidFill>
              </a:rPr>
              <a:t>Reserves</a:t>
            </a:r>
          </a:p>
        </p:txBody>
      </p:sp>
      <p:pic>
        <p:nvPicPr>
          <p:cNvPr id="8" name="Graphic 7" descr="Daily calendar outline">
            <a:extLst>
              <a:ext uri="{FF2B5EF4-FFF2-40B4-BE49-F238E27FC236}">
                <a16:creationId xmlns:a16="http://schemas.microsoft.com/office/drawing/2014/main" id="{2E0496C9-458D-E74B-8218-EF6B960FAE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6623" y="2257640"/>
            <a:ext cx="1214487" cy="1214487"/>
          </a:xfrm>
          <a:prstGeom prst="rect">
            <a:avLst/>
          </a:prstGeom>
        </p:spPr>
      </p:pic>
      <p:pic>
        <p:nvPicPr>
          <p:cNvPr id="9" name="Graphic 8" descr="Daily calendar outline">
            <a:extLst>
              <a:ext uri="{FF2B5EF4-FFF2-40B4-BE49-F238E27FC236}">
                <a16:creationId xmlns:a16="http://schemas.microsoft.com/office/drawing/2014/main" id="{5FB4C294-2F65-605B-2C48-58D8C4743B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0671" y="2565764"/>
            <a:ext cx="1214487" cy="1214487"/>
          </a:xfrm>
          <a:prstGeom prst="rect">
            <a:avLst/>
          </a:prstGeom>
        </p:spPr>
      </p:pic>
      <p:pic>
        <p:nvPicPr>
          <p:cNvPr id="10" name="Graphic 9" descr="Daily calendar outline">
            <a:extLst>
              <a:ext uri="{FF2B5EF4-FFF2-40B4-BE49-F238E27FC236}">
                <a16:creationId xmlns:a16="http://schemas.microsoft.com/office/drawing/2014/main" id="{8D709D69-51BD-E6A6-13E8-6236859347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6523" y="2273770"/>
            <a:ext cx="1214487" cy="1214487"/>
          </a:xfrm>
          <a:prstGeom prst="rect">
            <a:avLst/>
          </a:prstGeom>
        </p:spPr>
      </p:pic>
      <p:pic>
        <p:nvPicPr>
          <p:cNvPr id="11" name="Graphic 10" descr="Daily calendar outline">
            <a:extLst>
              <a:ext uri="{FF2B5EF4-FFF2-40B4-BE49-F238E27FC236}">
                <a16:creationId xmlns:a16="http://schemas.microsoft.com/office/drawing/2014/main" id="{5CC1BC1C-0B7C-B33A-A8DC-2DD5A6F04F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2131" y="2592876"/>
            <a:ext cx="1214487" cy="1214487"/>
          </a:xfrm>
          <a:prstGeom prst="rect">
            <a:avLst/>
          </a:prstGeom>
        </p:spPr>
      </p:pic>
      <p:pic>
        <p:nvPicPr>
          <p:cNvPr id="12" name="Graphic 11" descr="Daily calendar outline">
            <a:extLst>
              <a:ext uri="{FF2B5EF4-FFF2-40B4-BE49-F238E27FC236}">
                <a16:creationId xmlns:a16="http://schemas.microsoft.com/office/drawing/2014/main" id="{DA321AFC-7CF6-1FB4-040C-6039989947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024" y="2299181"/>
            <a:ext cx="1214487" cy="1214487"/>
          </a:xfrm>
          <a:prstGeom prst="rect">
            <a:avLst/>
          </a:prstGeom>
        </p:spPr>
      </p:pic>
      <p:pic>
        <p:nvPicPr>
          <p:cNvPr id="13" name="Graphic 12" descr="Daily calendar outline">
            <a:extLst>
              <a:ext uri="{FF2B5EF4-FFF2-40B4-BE49-F238E27FC236}">
                <a16:creationId xmlns:a16="http://schemas.microsoft.com/office/drawing/2014/main" id="{7EB50C89-93BB-8C55-D06E-1A614D8D45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85096" y="2584893"/>
            <a:ext cx="1214487" cy="1214487"/>
          </a:xfrm>
          <a:prstGeom prst="rect">
            <a:avLst/>
          </a:prstGeom>
        </p:spPr>
      </p:pic>
      <p:cxnSp>
        <p:nvCxnSpPr>
          <p:cNvPr id="18" name="Straight Arrow Connector 17">
            <a:extLst>
              <a:ext uri="{FF2B5EF4-FFF2-40B4-BE49-F238E27FC236}">
                <a16:creationId xmlns:a16="http://schemas.microsoft.com/office/drawing/2014/main" id="{4CD90B10-42A7-74F1-5CB7-274595192445}"/>
              </a:ext>
            </a:extLst>
          </p:cNvPr>
          <p:cNvCxnSpPr/>
          <p:nvPr/>
        </p:nvCxnSpPr>
        <p:spPr>
          <a:xfrm flipH="1">
            <a:off x="2407387" y="4437190"/>
            <a:ext cx="269945" cy="483704"/>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5FEAEB7-9122-885E-3BA8-F08E4010ECB1}"/>
              </a:ext>
            </a:extLst>
          </p:cNvPr>
          <p:cNvCxnSpPr>
            <a:cxnSpLocks/>
          </p:cNvCxnSpPr>
          <p:nvPr/>
        </p:nvCxnSpPr>
        <p:spPr>
          <a:xfrm>
            <a:off x="5293457" y="4472420"/>
            <a:ext cx="0" cy="520505"/>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BDA4F2A-18A3-9396-C1BE-CB6C7AD25C9B}"/>
              </a:ext>
            </a:extLst>
          </p:cNvPr>
          <p:cNvCxnSpPr>
            <a:cxnSpLocks/>
          </p:cNvCxnSpPr>
          <p:nvPr/>
        </p:nvCxnSpPr>
        <p:spPr>
          <a:xfrm>
            <a:off x="8685253" y="4418706"/>
            <a:ext cx="320146" cy="344386"/>
          </a:xfrm>
          <a:prstGeom prst="straightConnector1">
            <a:avLst/>
          </a:prstGeom>
          <a:ln w="444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0F6BC9D-F15D-9683-EB55-734B8C26170E}"/>
              </a:ext>
            </a:extLst>
          </p:cNvPr>
          <p:cNvSpPr/>
          <p:nvPr/>
        </p:nvSpPr>
        <p:spPr>
          <a:xfrm>
            <a:off x="8617460" y="4707213"/>
            <a:ext cx="2952280" cy="951668"/>
          </a:xfrm>
          <a:prstGeom prst="ellipse">
            <a:avLst/>
          </a:prstGeom>
          <a:solidFill>
            <a:srgbClr val="DFC9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C9EF"/>
              </a:solidFill>
            </a:endParaRPr>
          </a:p>
        </p:txBody>
      </p:sp>
      <p:sp>
        <p:nvSpPr>
          <p:cNvPr id="31" name="TextBox 6">
            <a:extLst>
              <a:ext uri="{FF2B5EF4-FFF2-40B4-BE49-F238E27FC236}">
                <a16:creationId xmlns:a16="http://schemas.microsoft.com/office/drawing/2014/main" id="{7EA3A340-D02D-5DF6-42AB-D3FCBA9E1B6C}"/>
              </a:ext>
            </a:extLst>
          </p:cNvPr>
          <p:cNvSpPr txBox="1">
            <a:spLocks noChangeArrowheads="1"/>
          </p:cNvSpPr>
          <p:nvPr/>
        </p:nvSpPr>
        <p:spPr bwMode="auto">
          <a:xfrm>
            <a:off x="8346624" y="4699230"/>
            <a:ext cx="3252959" cy="830997"/>
          </a:xfrm>
          <a:prstGeom prst="rect">
            <a:avLst/>
          </a:prstGeom>
          <a:noFill/>
          <a:ln w="9525">
            <a:noFill/>
            <a:miter lim="800000"/>
            <a:headEnd/>
            <a:tailEnd/>
          </a:ln>
        </p:spPr>
        <p:txBody>
          <a:bodyPr wrap="square">
            <a:spAutoFit/>
          </a:bodyPr>
          <a:lstStyle/>
          <a:p>
            <a:pPr algn="ctr"/>
            <a:r>
              <a:rPr lang="en-US" sz="2400" b="1" dirty="0">
                <a:latin typeface="Century Gothic" pitchFamily="34" charset="0"/>
              </a:rPr>
              <a:t> Workers Compensation</a:t>
            </a:r>
          </a:p>
        </p:txBody>
      </p:sp>
      <p:sp>
        <p:nvSpPr>
          <p:cNvPr id="32" name="Oval 31">
            <a:extLst>
              <a:ext uri="{FF2B5EF4-FFF2-40B4-BE49-F238E27FC236}">
                <a16:creationId xmlns:a16="http://schemas.microsoft.com/office/drawing/2014/main" id="{0D4F9362-5D06-9083-7EDC-A5F653CC6AE5}"/>
              </a:ext>
            </a:extLst>
          </p:cNvPr>
          <p:cNvSpPr/>
          <p:nvPr/>
        </p:nvSpPr>
        <p:spPr>
          <a:xfrm>
            <a:off x="4276117" y="5035206"/>
            <a:ext cx="2267547" cy="520505"/>
          </a:xfrm>
          <a:prstGeom prst="ellipse">
            <a:avLst/>
          </a:prstGeom>
          <a:solidFill>
            <a:srgbClr val="DFC9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C9EF"/>
              </a:solidFill>
            </a:endParaRPr>
          </a:p>
        </p:txBody>
      </p:sp>
      <p:sp>
        <p:nvSpPr>
          <p:cNvPr id="33" name="TextBox 6">
            <a:extLst>
              <a:ext uri="{FF2B5EF4-FFF2-40B4-BE49-F238E27FC236}">
                <a16:creationId xmlns:a16="http://schemas.microsoft.com/office/drawing/2014/main" id="{3DA41F41-31F8-35E2-11BC-5B1A5D71E318}"/>
              </a:ext>
            </a:extLst>
          </p:cNvPr>
          <p:cNvSpPr txBox="1">
            <a:spLocks noChangeArrowheads="1"/>
          </p:cNvSpPr>
          <p:nvPr/>
        </p:nvSpPr>
        <p:spPr bwMode="auto">
          <a:xfrm>
            <a:off x="4322447" y="5035206"/>
            <a:ext cx="2268022" cy="461665"/>
          </a:xfrm>
          <a:prstGeom prst="rect">
            <a:avLst/>
          </a:prstGeom>
          <a:noFill/>
          <a:ln w="9525">
            <a:noFill/>
            <a:miter lim="800000"/>
            <a:headEnd/>
            <a:tailEnd/>
          </a:ln>
        </p:spPr>
        <p:txBody>
          <a:bodyPr wrap="square">
            <a:spAutoFit/>
          </a:bodyPr>
          <a:lstStyle/>
          <a:p>
            <a:pPr algn="ctr"/>
            <a:r>
              <a:rPr lang="en-US" sz="2400" b="1" dirty="0">
                <a:latin typeface="Century Gothic" pitchFamily="34" charset="0"/>
              </a:rPr>
              <a:t>Liability</a:t>
            </a:r>
          </a:p>
        </p:txBody>
      </p:sp>
      <p:sp>
        <p:nvSpPr>
          <p:cNvPr id="37" name="Oval 36">
            <a:extLst>
              <a:ext uri="{FF2B5EF4-FFF2-40B4-BE49-F238E27FC236}">
                <a16:creationId xmlns:a16="http://schemas.microsoft.com/office/drawing/2014/main" id="{9CE9D30E-5B06-BF5A-8142-39D4638098A0}"/>
              </a:ext>
            </a:extLst>
          </p:cNvPr>
          <p:cNvSpPr/>
          <p:nvPr/>
        </p:nvSpPr>
        <p:spPr>
          <a:xfrm>
            <a:off x="1047953" y="4963176"/>
            <a:ext cx="2267547" cy="520505"/>
          </a:xfrm>
          <a:prstGeom prst="ellipse">
            <a:avLst/>
          </a:prstGeom>
          <a:solidFill>
            <a:srgbClr val="DFC9E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FC9EF"/>
              </a:solidFill>
            </a:endParaRPr>
          </a:p>
        </p:txBody>
      </p:sp>
      <p:sp>
        <p:nvSpPr>
          <p:cNvPr id="38" name="TextBox 6">
            <a:extLst>
              <a:ext uri="{FF2B5EF4-FFF2-40B4-BE49-F238E27FC236}">
                <a16:creationId xmlns:a16="http://schemas.microsoft.com/office/drawing/2014/main" id="{8DB1439B-59C6-737E-1A9B-5903D7B1F6E5}"/>
              </a:ext>
            </a:extLst>
          </p:cNvPr>
          <p:cNvSpPr txBox="1">
            <a:spLocks noChangeArrowheads="1"/>
          </p:cNvSpPr>
          <p:nvPr/>
        </p:nvSpPr>
        <p:spPr bwMode="auto">
          <a:xfrm>
            <a:off x="1094283" y="4963176"/>
            <a:ext cx="2268022" cy="461665"/>
          </a:xfrm>
          <a:prstGeom prst="rect">
            <a:avLst/>
          </a:prstGeom>
          <a:noFill/>
          <a:ln w="9525">
            <a:noFill/>
            <a:miter lim="800000"/>
            <a:headEnd/>
            <a:tailEnd/>
          </a:ln>
        </p:spPr>
        <p:txBody>
          <a:bodyPr wrap="square">
            <a:spAutoFit/>
          </a:bodyPr>
          <a:lstStyle/>
          <a:p>
            <a:pPr algn="ctr"/>
            <a:r>
              <a:rPr lang="en-US" sz="2400" b="1" dirty="0">
                <a:latin typeface="Century Gothic" pitchFamily="34" charset="0"/>
              </a:rPr>
              <a:t>Property</a:t>
            </a:r>
          </a:p>
        </p:txBody>
      </p:sp>
    </p:spTree>
    <p:extLst>
      <p:ext uri="{BB962C8B-B14F-4D97-AF65-F5344CB8AC3E}">
        <p14:creationId xmlns:p14="http://schemas.microsoft.com/office/powerpoint/2010/main" val="1164253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FEEAD-7417-408F-3D66-AC86480F3D5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7F04298-5BA4-7EC1-A65A-133136E35F71}"/>
              </a:ext>
            </a:extLst>
          </p:cNvPr>
          <p:cNvSpPr/>
          <p:nvPr/>
        </p:nvSpPr>
        <p:spPr>
          <a:xfrm>
            <a:off x="0" y="0"/>
            <a:ext cx="12192000" cy="1057983"/>
          </a:xfrm>
          <a:prstGeom prst="rect">
            <a:avLst/>
          </a:prstGeom>
          <a:solidFill>
            <a:srgbClr val="DFC9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E2B6C76-B579-6C73-D198-268570D09BFC}"/>
              </a:ext>
            </a:extLst>
          </p:cNvPr>
          <p:cNvSpPr txBox="1">
            <a:spLocks/>
          </p:cNvSpPr>
          <p:nvPr/>
        </p:nvSpPr>
        <p:spPr>
          <a:xfrm>
            <a:off x="1550988" y="1859693"/>
            <a:ext cx="8229600" cy="720512"/>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200" dirty="0">
                <a:solidFill>
                  <a:schemeClr val="tx1"/>
                </a:solidFill>
              </a:rPr>
              <a:t>What about </a:t>
            </a:r>
            <a:r>
              <a:rPr lang="en-US" sz="3200" dirty="0">
                <a:solidFill>
                  <a:srgbClr val="7030A0"/>
                </a:solidFill>
              </a:rPr>
              <a:t>RESERVES</a:t>
            </a:r>
            <a:r>
              <a:rPr lang="en-US" sz="3200" dirty="0">
                <a:solidFill>
                  <a:schemeClr val="tx1"/>
                </a:solidFill>
              </a:rPr>
              <a:t>?</a:t>
            </a:r>
          </a:p>
        </p:txBody>
      </p:sp>
      <p:sp>
        <p:nvSpPr>
          <p:cNvPr id="4" name="Content Placeholder 2">
            <a:extLst>
              <a:ext uri="{FF2B5EF4-FFF2-40B4-BE49-F238E27FC236}">
                <a16:creationId xmlns:a16="http://schemas.microsoft.com/office/drawing/2014/main" id="{F5BF7A86-2F8E-FA27-FC78-EC528671FD3C}"/>
              </a:ext>
            </a:extLst>
          </p:cNvPr>
          <p:cNvSpPr txBox="1">
            <a:spLocks/>
          </p:cNvSpPr>
          <p:nvPr/>
        </p:nvSpPr>
        <p:spPr>
          <a:xfrm>
            <a:off x="880783" y="2539853"/>
            <a:ext cx="8202850" cy="3137605"/>
          </a:xfrm>
          <a:prstGeom prst="rect">
            <a:avLst/>
          </a:prstGeom>
          <a:ln>
            <a:noFill/>
          </a:ln>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endParaRPr lang="en-US" sz="800" dirty="0">
              <a:solidFill>
                <a:schemeClr val="tx1">
                  <a:lumMod val="75000"/>
                </a:schemeClr>
              </a:solidFill>
            </a:endParaRPr>
          </a:p>
          <a:p>
            <a:pPr marL="64008" indent="0">
              <a:spcAft>
                <a:spcPts val="0"/>
              </a:spcAft>
              <a:buNone/>
              <a:defRPr/>
            </a:pPr>
            <a:r>
              <a:rPr lang="en-US" sz="2800" dirty="0">
                <a:solidFill>
                  <a:schemeClr val="bg2">
                    <a:lumMod val="10000"/>
                  </a:schemeClr>
                </a:solidFill>
              </a:rPr>
              <a:t>A </a:t>
            </a:r>
            <a:r>
              <a:rPr lang="en-US" sz="2800" dirty="0">
                <a:solidFill>
                  <a:srgbClr val="7030A0"/>
                </a:solidFill>
              </a:rPr>
              <a:t>RESERVE REVIEW </a:t>
            </a:r>
            <a:r>
              <a:rPr lang="en-US" sz="2800" dirty="0">
                <a:solidFill>
                  <a:schemeClr val="bg2">
                    <a:lumMod val="10000"/>
                  </a:schemeClr>
                </a:solidFill>
              </a:rPr>
              <a:t>is a look back at all historical years to ensure that the Reserves held by the pool can cover the expected losses.  </a:t>
            </a:r>
          </a:p>
        </p:txBody>
      </p:sp>
      <p:sp>
        <p:nvSpPr>
          <p:cNvPr id="23" name="Title 1">
            <a:extLst>
              <a:ext uri="{FF2B5EF4-FFF2-40B4-BE49-F238E27FC236}">
                <a16:creationId xmlns:a16="http://schemas.microsoft.com/office/drawing/2014/main" id="{2812E604-65B9-D06C-99E9-B5328A7CF01C}"/>
              </a:ext>
            </a:extLst>
          </p:cNvPr>
          <p:cNvSpPr txBox="1">
            <a:spLocks/>
          </p:cNvSpPr>
          <p:nvPr/>
        </p:nvSpPr>
        <p:spPr>
          <a:xfrm>
            <a:off x="0" y="233679"/>
            <a:ext cx="10191750"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5" name="Arrow: Pentagon 4">
            <a:extLst>
              <a:ext uri="{FF2B5EF4-FFF2-40B4-BE49-F238E27FC236}">
                <a16:creationId xmlns:a16="http://schemas.microsoft.com/office/drawing/2014/main" id="{F734119C-7AE7-4B15-158C-73E630847008}"/>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6" name="Rectangle 5">
            <a:extLst>
              <a:ext uri="{FF2B5EF4-FFF2-40B4-BE49-F238E27FC236}">
                <a16:creationId xmlns:a16="http://schemas.microsoft.com/office/drawing/2014/main" id="{E87D1721-AA3A-598A-46B9-C4FD8B944A2F}"/>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7" name="Title 1">
            <a:extLst>
              <a:ext uri="{FF2B5EF4-FFF2-40B4-BE49-F238E27FC236}">
                <a16:creationId xmlns:a16="http://schemas.microsoft.com/office/drawing/2014/main" id="{5BF70D58-BFE4-14E1-E2E6-FFF2D34C37C6}"/>
              </a:ext>
            </a:extLst>
          </p:cNvPr>
          <p:cNvSpPr txBox="1">
            <a:spLocks/>
          </p:cNvSpPr>
          <p:nvPr/>
        </p:nvSpPr>
        <p:spPr>
          <a:xfrm>
            <a:off x="1166576" y="985474"/>
            <a:ext cx="8202849" cy="10777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2"/>
                </a:solidFill>
              </a:rPr>
              <a:t>Auto Insurance Problem</a:t>
            </a:r>
          </a:p>
          <a:p>
            <a:pPr marL="484632">
              <a:defRPr/>
            </a:pPr>
            <a:r>
              <a:rPr lang="en-US" sz="2400" dirty="0">
                <a:solidFill>
                  <a:schemeClr val="tx2"/>
                </a:solidFill>
              </a:rPr>
              <a:t>        You be the ACTUARY and Calculate the </a:t>
            </a:r>
            <a:r>
              <a:rPr lang="en-US" sz="2400" dirty="0">
                <a:solidFill>
                  <a:srgbClr val="7030A0"/>
                </a:solidFill>
              </a:rPr>
              <a:t>Reserves</a:t>
            </a:r>
          </a:p>
        </p:txBody>
      </p:sp>
      <p:sp>
        <p:nvSpPr>
          <p:cNvPr id="2" name="Arrow: Right 1">
            <a:extLst>
              <a:ext uri="{FF2B5EF4-FFF2-40B4-BE49-F238E27FC236}">
                <a16:creationId xmlns:a16="http://schemas.microsoft.com/office/drawing/2014/main" id="{CA3184B1-1713-008C-7C76-4A752A52157B}"/>
              </a:ext>
            </a:extLst>
          </p:cNvPr>
          <p:cNvSpPr/>
          <p:nvPr/>
        </p:nvSpPr>
        <p:spPr>
          <a:xfrm rot="10800000">
            <a:off x="4101576" y="4630752"/>
            <a:ext cx="3553690" cy="1046706"/>
          </a:xfrm>
          <a:prstGeom prst="rightArrow">
            <a:avLst/>
          </a:prstGeom>
          <a:solidFill>
            <a:srgbClr val="BFA3E5">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Coins in jar illustration">
            <a:extLst>
              <a:ext uri="{FF2B5EF4-FFF2-40B4-BE49-F238E27FC236}">
                <a16:creationId xmlns:a16="http://schemas.microsoft.com/office/drawing/2014/main" id="{09F92D45-C1D0-A0D5-B2B4-0C8BF38DB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775" y="4005443"/>
            <a:ext cx="2091715" cy="2812080"/>
          </a:xfrm>
          <a:prstGeom prst="rect">
            <a:avLst/>
          </a:prstGeom>
          <a:ln>
            <a:noFill/>
          </a:ln>
          <a:effectLst>
            <a:outerShdw blurRad="190500" algn="tl" rotWithShape="0">
              <a:srgbClr val="000000">
                <a:alpha val="70000"/>
              </a:srgbClr>
            </a:outerShdw>
          </a:effectLst>
        </p:spPr>
      </p:pic>
      <p:pic>
        <p:nvPicPr>
          <p:cNvPr id="24" name="Picture 23" descr="Side view of a white calendar">
            <a:extLst>
              <a:ext uri="{FF2B5EF4-FFF2-40B4-BE49-F238E27FC236}">
                <a16:creationId xmlns:a16="http://schemas.microsoft.com/office/drawing/2014/main" id="{EFE57D95-B45F-EABC-F496-FD95DFEB5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17" y="4344911"/>
            <a:ext cx="3196404" cy="21331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23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5454-AAB8-FE6A-57D4-C054A1C5565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78F2728-362D-2A14-A5EF-4C60554D3E5A}"/>
              </a:ext>
            </a:extLst>
          </p:cNvPr>
          <p:cNvSpPr txBox="1"/>
          <p:nvPr/>
        </p:nvSpPr>
        <p:spPr>
          <a:xfrm>
            <a:off x="2656687" y="2090163"/>
            <a:ext cx="6438782" cy="800219"/>
          </a:xfrm>
          <a:prstGeom prst="rect">
            <a:avLst/>
          </a:prstGeom>
          <a:noFill/>
        </p:spPr>
        <p:txBody>
          <a:bodyPr wrap="square" rtlCol="0">
            <a:spAutoFit/>
          </a:bodyPr>
          <a:lstStyle/>
          <a:p>
            <a:r>
              <a:rPr lang="en-US" sz="2800" u="sng" dirty="0">
                <a:solidFill>
                  <a:schemeClr val="bg2">
                    <a:lumMod val="10000"/>
                  </a:schemeClr>
                </a:solidFill>
              </a:rPr>
              <a:t>Auto Physical Damage Complications</a:t>
            </a:r>
          </a:p>
          <a:p>
            <a:endParaRPr lang="en-US" dirty="0"/>
          </a:p>
        </p:txBody>
      </p:sp>
      <p:sp>
        <p:nvSpPr>
          <p:cNvPr id="12" name="TextBox 11">
            <a:extLst>
              <a:ext uri="{FF2B5EF4-FFF2-40B4-BE49-F238E27FC236}">
                <a16:creationId xmlns:a16="http://schemas.microsoft.com/office/drawing/2014/main" id="{C91A3FD1-3BEB-023C-6363-66DCF6E250E3}"/>
              </a:ext>
            </a:extLst>
          </p:cNvPr>
          <p:cNvSpPr txBox="1"/>
          <p:nvPr/>
        </p:nvSpPr>
        <p:spPr>
          <a:xfrm>
            <a:off x="1915404" y="3042025"/>
            <a:ext cx="8929136" cy="3293209"/>
          </a:xfrm>
          <a:prstGeom prst="rect">
            <a:avLst/>
          </a:prstGeom>
          <a:noFill/>
        </p:spPr>
        <p:txBody>
          <a:bodyPr wrap="square" rtlCol="0">
            <a:spAutoFit/>
          </a:bodyPr>
          <a:lstStyle/>
          <a:p>
            <a:pPr marL="457200" indent="-457200">
              <a:spcBef>
                <a:spcPts val="1200"/>
              </a:spcBef>
              <a:buClr>
                <a:schemeClr val="accent2"/>
              </a:buClr>
              <a:buFont typeface="Wingdings" panose="05000000000000000000" pitchFamily="2" charset="2"/>
              <a:buChar char="ü"/>
            </a:pPr>
            <a:r>
              <a:rPr lang="en-US" sz="2800" dirty="0">
                <a:solidFill>
                  <a:schemeClr val="bg2">
                    <a:lumMod val="10000"/>
                  </a:schemeClr>
                </a:solidFill>
              </a:rPr>
              <a:t>Inflation</a:t>
            </a:r>
          </a:p>
          <a:p>
            <a:pPr marL="457200" indent="-457200">
              <a:spcBef>
                <a:spcPts val="1200"/>
              </a:spcBef>
              <a:buClr>
                <a:schemeClr val="accent2"/>
              </a:buClr>
              <a:buFont typeface="Wingdings" panose="05000000000000000000" pitchFamily="2" charset="2"/>
              <a:buChar char="ü"/>
            </a:pPr>
            <a:r>
              <a:rPr lang="en-US" sz="2800" dirty="0">
                <a:solidFill>
                  <a:schemeClr val="bg2">
                    <a:lumMod val="10000"/>
                  </a:schemeClr>
                </a:solidFill>
              </a:rPr>
              <a:t>Increasingly expensive technology in vehicles</a:t>
            </a:r>
          </a:p>
          <a:p>
            <a:pPr marL="457200" indent="-457200">
              <a:spcBef>
                <a:spcPts val="1200"/>
              </a:spcBef>
              <a:buClr>
                <a:schemeClr val="accent2"/>
              </a:buClr>
              <a:buFont typeface="Wingdings" panose="05000000000000000000" pitchFamily="2" charset="2"/>
              <a:buChar char="ü"/>
            </a:pPr>
            <a:r>
              <a:rPr lang="en-US" sz="2800" dirty="0">
                <a:solidFill>
                  <a:schemeClr val="bg2">
                    <a:lumMod val="10000"/>
                  </a:schemeClr>
                </a:solidFill>
              </a:rPr>
              <a:t>Increasing Timelines for Vehicle Repairs and Replacements especially Emergency Vehicles</a:t>
            </a:r>
          </a:p>
          <a:p>
            <a:pPr marL="457200" indent="-457200">
              <a:spcBef>
                <a:spcPts val="1200"/>
              </a:spcBef>
              <a:buClr>
                <a:schemeClr val="accent2"/>
              </a:buClr>
              <a:buFont typeface="Wingdings" panose="05000000000000000000" pitchFamily="2" charset="2"/>
              <a:buChar char="ü"/>
            </a:pPr>
            <a:r>
              <a:rPr lang="en-US" sz="2800" dirty="0">
                <a:solidFill>
                  <a:schemeClr val="bg2">
                    <a:lumMod val="10000"/>
                  </a:schemeClr>
                </a:solidFill>
              </a:rPr>
              <a:t>Tariffs on vehicle parts</a:t>
            </a:r>
          </a:p>
          <a:p>
            <a:pPr marL="457200" indent="-457200">
              <a:spcBef>
                <a:spcPts val="1200"/>
              </a:spcBef>
              <a:buClr>
                <a:schemeClr val="accent2"/>
              </a:buClr>
              <a:buFont typeface="Wingdings" panose="05000000000000000000" pitchFamily="2" charset="2"/>
              <a:buChar char="ü"/>
            </a:pPr>
            <a:r>
              <a:rPr lang="en-US" sz="2800" dirty="0">
                <a:solidFill>
                  <a:schemeClr val="bg2">
                    <a:lumMod val="10000"/>
                  </a:schemeClr>
                </a:solidFill>
              </a:rPr>
              <a:t>And more!</a:t>
            </a:r>
            <a:endParaRPr lang="en-US" sz="2800" dirty="0"/>
          </a:p>
        </p:txBody>
      </p:sp>
      <p:sp>
        <p:nvSpPr>
          <p:cNvPr id="2" name="Arrow: Pentagon 1">
            <a:extLst>
              <a:ext uri="{FF2B5EF4-FFF2-40B4-BE49-F238E27FC236}">
                <a16:creationId xmlns:a16="http://schemas.microsoft.com/office/drawing/2014/main" id="{7D55CC7F-9B90-1FD6-3ACC-826D4828C45B}"/>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918ED790-1362-8961-80C7-B22B30CE6082}"/>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6" name="Title 1">
            <a:extLst>
              <a:ext uri="{FF2B5EF4-FFF2-40B4-BE49-F238E27FC236}">
                <a16:creationId xmlns:a16="http://schemas.microsoft.com/office/drawing/2014/main" id="{14B16547-6C3A-05D5-7078-B02962FDF1D3}"/>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sp>
        <p:nvSpPr>
          <p:cNvPr id="4" name="Content Placeholder 2">
            <a:extLst>
              <a:ext uri="{FF2B5EF4-FFF2-40B4-BE49-F238E27FC236}">
                <a16:creationId xmlns:a16="http://schemas.microsoft.com/office/drawing/2014/main" id="{BFF52F46-9717-F0A5-A982-F3D0518D81CA}"/>
              </a:ext>
            </a:extLst>
          </p:cNvPr>
          <p:cNvSpPr txBox="1">
            <a:spLocks/>
          </p:cNvSpPr>
          <p:nvPr/>
        </p:nvSpPr>
        <p:spPr>
          <a:xfrm>
            <a:off x="3168237" y="1435644"/>
            <a:ext cx="6387873" cy="584775"/>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r>
              <a:rPr lang="en-US" sz="3600" dirty="0">
                <a:solidFill>
                  <a:schemeClr val="bg2">
                    <a:lumMod val="10000"/>
                  </a:schemeClr>
                </a:solidFill>
              </a:rPr>
              <a:t>Real Life Complications:</a:t>
            </a:r>
            <a:endParaRPr lang="en-US" dirty="0"/>
          </a:p>
        </p:txBody>
      </p:sp>
    </p:spTree>
    <p:extLst>
      <p:ext uri="{BB962C8B-B14F-4D97-AF65-F5344CB8AC3E}">
        <p14:creationId xmlns:p14="http://schemas.microsoft.com/office/powerpoint/2010/main" val="264156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82665-EFCC-D8B3-32C4-3889CE54952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29F65AD-C6EA-2E84-A5A8-3790193775F1}"/>
              </a:ext>
            </a:extLst>
          </p:cNvPr>
          <p:cNvSpPr txBox="1"/>
          <p:nvPr/>
        </p:nvSpPr>
        <p:spPr>
          <a:xfrm>
            <a:off x="3351116" y="2020419"/>
            <a:ext cx="6994008" cy="523220"/>
          </a:xfrm>
          <a:prstGeom prst="rect">
            <a:avLst/>
          </a:prstGeom>
          <a:noFill/>
        </p:spPr>
        <p:txBody>
          <a:bodyPr wrap="square" rtlCol="0">
            <a:spAutoFit/>
          </a:bodyPr>
          <a:lstStyle/>
          <a:p>
            <a:r>
              <a:rPr lang="en-US" sz="2800" u="sng" dirty="0">
                <a:solidFill>
                  <a:schemeClr val="bg2">
                    <a:lumMod val="10000"/>
                  </a:schemeClr>
                </a:solidFill>
              </a:rPr>
              <a:t>Auto Liability Complications</a:t>
            </a:r>
          </a:p>
        </p:txBody>
      </p:sp>
      <p:sp>
        <p:nvSpPr>
          <p:cNvPr id="13" name="TextBox 12">
            <a:extLst>
              <a:ext uri="{FF2B5EF4-FFF2-40B4-BE49-F238E27FC236}">
                <a16:creationId xmlns:a16="http://schemas.microsoft.com/office/drawing/2014/main" id="{512A7AF9-869E-0285-A978-BD27050EF804}"/>
              </a:ext>
            </a:extLst>
          </p:cNvPr>
          <p:cNvSpPr txBox="1"/>
          <p:nvPr/>
        </p:nvSpPr>
        <p:spPr>
          <a:xfrm>
            <a:off x="602979" y="2704187"/>
            <a:ext cx="11518390" cy="3683550"/>
          </a:xfrm>
          <a:prstGeom prst="rect">
            <a:avLst/>
          </a:prstGeom>
          <a:noFill/>
        </p:spPr>
        <p:txBody>
          <a:bodyPr wrap="square" numCol="2" spcCol="274320" rtlCol="0">
            <a:spAutoFit/>
          </a:bodyPr>
          <a:lstStyle/>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Tort Caps/Immunities affecting auto claims in each state</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Increasing Jury Awards</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Third Party Funding for Liability Cases</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Safety devices which reduce accident frequency and severity</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Fraud</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Large Losses distorting historical average losses</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Changes in claims handling processes/speed of resolution</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Regulatory changes</a:t>
            </a:r>
          </a:p>
          <a:p>
            <a:pPr marL="457200" indent="-457200">
              <a:spcBef>
                <a:spcPts val="600"/>
              </a:spcBef>
              <a:buClr>
                <a:schemeClr val="accent2"/>
              </a:buClr>
              <a:buFont typeface="Wingdings" panose="05000000000000000000" pitchFamily="2" charset="2"/>
              <a:buChar char="ü"/>
            </a:pPr>
            <a:r>
              <a:rPr lang="en-US" sz="2600" dirty="0">
                <a:solidFill>
                  <a:schemeClr val="bg2">
                    <a:lumMod val="10000"/>
                  </a:schemeClr>
                </a:solidFill>
              </a:rPr>
              <a:t>And more!</a:t>
            </a:r>
          </a:p>
        </p:txBody>
      </p:sp>
      <p:sp>
        <p:nvSpPr>
          <p:cNvPr id="2" name="Content Placeholder 2">
            <a:extLst>
              <a:ext uri="{FF2B5EF4-FFF2-40B4-BE49-F238E27FC236}">
                <a16:creationId xmlns:a16="http://schemas.microsoft.com/office/drawing/2014/main" id="{5D36F3E7-0EBE-006F-894E-4A6D7D07D320}"/>
              </a:ext>
            </a:extLst>
          </p:cNvPr>
          <p:cNvSpPr txBox="1">
            <a:spLocks/>
          </p:cNvSpPr>
          <p:nvPr/>
        </p:nvSpPr>
        <p:spPr>
          <a:xfrm>
            <a:off x="3168237" y="1435644"/>
            <a:ext cx="6387873" cy="584775"/>
          </a:xfrm>
          <a:prstGeom prst="rect">
            <a:avLst/>
          </a:prstGeom>
        </p:spPr>
        <p:txBody>
          <a:bodyPr>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spcAft>
                <a:spcPts val="0"/>
              </a:spcAft>
              <a:buNone/>
              <a:defRPr/>
            </a:pPr>
            <a:r>
              <a:rPr lang="en-US" sz="3600" dirty="0">
                <a:solidFill>
                  <a:schemeClr val="bg2">
                    <a:lumMod val="10000"/>
                  </a:schemeClr>
                </a:solidFill>
              </a:rPr>
              <a:t>Real Life Complications:</a:t>
            </a:r>
            <a:endParaRPr lang="en-US" dirty="0"/>
          </a:p>
        </p:txBody>
      </p:sp>
      <p:sp>
        <p:nvSpPr>
          <p:cNvPr id="5" name="Title 1">
            <a:extLst>
              <a:ext uri="{FF2B5EF4-FFF2-40B4-BE49-F238E27FC236}">
                <a16:creationId xmlns:a16="http://schemas.microsoft.com/office/drawing/2014/main" id="{5E7D3A11-B9CF-984F-742E-8B35C8BB23DA}"/>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sp>
        <p:nvSpPr>
          <p:cNvPr id="6" name="Arrow: Pentagon 5">
            <a:extLst>
              <a:ext uri="{FF2B5EF4-FFF2-40B4-BE49-F238E27FC236}">
                <a16:creationId xmlns:a16="http://schemas.microsoft.com/office/drawing/2014/main" id="{4D7163FB-F4D0-DBE3-CEA9-2AC7B1417DFA}"/>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7" name="Rectangle 6">
            <a:extLst>
              <a:ext uri="{FF2B5EF4-FFF2-40B4-BE49-F238E27FC236}">
                <a16:creationId xmlns:a16="http://schemas.microsoft.com/office/drawing/2014/main" id="{064C8C8B-45C2-7886-5F4C-CF3E004679A4}"/>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331260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1896-CFFE-6718-7585-532823D62D8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8DB36FD-75DD-E683-FA76-618923A0378C}"/>
              </a:ext>
            </a:extLst>
          </p:cNvPr>
          <p:cNvSpPr/>
          <p:nvPr/>
        </p:nvSpPr>
        <p:spPr>
          <a:xfrm>
            <a:off x="4552626" y="5619658"/>
            <a:ext cx="3381552" cy="1152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5120EF0-0D40-2E82-4730-17C9EF08DE11}"/>
              </a:ext>
            </a:extLst>
          </p:cNvPr>
          <p:cNvSpPr/>
          <p:nvPr/>
        </p:nvSpPr>
        <p:spPr>
          <a:xfrm>
            <a:off x="0" y="0"/>
            <a:ext cx="12192000" cy="10579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0447DFDB-7E8C-E01C-B85C-C6170A9A22EF}"/>
              </a:ext>
            </a:extLst>
          </p:cNvPr>
          <p:cNvSpPr txBox="1">
            <a:spLocks/>
          </p:cNvSpPr>
          <p:nvPr/>
        </p:nvSpPr>
        <p:spPr>
          <a:xfrm>
            <a:off x="1639874" y="1300384"/>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dirty="0">
                <a:solidFill>
                  <a:schemeClr val="tx2"/>
                </a:solidFill>
              </a:rPr>
              <a:t>Remember this chart?</a:t>
            </a:r>
          </a:p>
        </p:txBody>
      </p:sp>
      <p:sp>
        <p:nvSpPr>
          <p:cNvPr id="14" name="TextBox 13">
            <a:extLst>
              <a:ext uri="{FF2B5EF4-FFF2-40B4-BE49-F238E27FC236}">
                <a16:creationId xmlns:a16="http://schemas.microsoft.com/office/drawing/2014/main" id="{B6EBFBB5-7AEC-B8AA-4B7A-FAFE18557773}"/>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5" name="TextBox 14">
            <a:extLst>
              <a:ext uri="{FF2B5EF4-FFF2-40B4-BE49-F238E27FC236}">
                <a16:creationId xmlns:a16="http://schemas.microsoft.com/office/drawing/2014/main" id="{1FB841A4-0E0E-EB90-76A8-70802CEF43FA}"/>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6" name="TextBox 15">
            <a:extLst>
              <a:ext uri="{FF2B5EF4-FFF2-40B4-BE49-F238E27FC236}">
                <a16:creationId xmlns:a16="http://schemas.microsoft.com/office/drawing/2014/main" id="{5FC24CE1-4F5C-12D2-8983-CF0BB6C554E3}"/>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25" name="TextBox 24">
            <a:extLst>
              <a:ext uri="{FF2B5EF4-FFF2-40B4-BE49-F238E27FC236}">
                <a16:creationId xmlns:a16="http://schemas.microsoft.com/office/drawing/2014/main" id="{273BE89E-D600-1001-AF45-12F9233975B7}"/>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27" name="TextBox 26">
            <a:extLst>
              <a:ext uri="{FF2B5EF4-FFF2-40B4-BE49-F238E27FC236}">
                <a16:creationId xmlns:a16="http://schemas.microsoft.com/office/drawing/2014/main" id="{1F4F8248-B4C9-6E06-0821-8A82FC205ECD}"/>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28" name="TextBox 27">
            <a:extLst>
              <a:ext uri="{FF2B5EF4-FFF2-40B4-BE49-F238E27FC236}">
                <a16:creationId xmlns:a16="http://schemas.microsoft.com/office/drawing/2014/main" id="{6CC54C43-C6BA-FA96-41EC-CEE758736870}"/>
              </a:ext>
            </a:extLst>
          </p:cNvPr>
          <p:cNvSpPr txBox="1"/>
          <p:nvPr/>
        </p:nvSpPr>
        <p:spPr>
          <a:xfrm>
            <a:off x="8632604" y="968984"/>
            <a:ext cx="1503311" cy="2554545"/>
          </a:xfrm>
          <a:prstGeom prst="rect">
            <a:avLst/>
          </a:prstGeom>
          <a:noFill/>
        </p:spPr>
        <p:txBody>
          <a:bodyPr wrap="square" rtlCol="0">
            <a:spAutoFit/>
          </a:bodyPr>
          <a:lstStyle/>
          <a:p>
            <a:pPr algn="ctr"/>
            <a:endParaRPr lang="en-US" sz="2000" dirty="0"/>
          </a:p>
          <a:p>
            <a:pPr algn="ctr"/>
            <a:r>
              <a:rPr lang="en-US" sz="2000" dirty="0"/>
              <a:t>FINAL RESULT:  How much to charge for each Insured Vehicle?</a:t>
            </a:r>
          </a:p>
        </p:txBody>
      </p:sp>
      <p:sp>
        <p:nvSpPr>
          <p:cNvPr id="34" name="Title 1">
            <a:extLst>
              <a:ext uri="{FF2B5EF4-FFF2-40B4-BE49-F238E27FC236}">
                <a16:creationId xmlns:a16="http://schemas.microsoft.com/office/drawing/2014/main" id="{D549FEF7-480E-68E4-9AB7-DA5C6C772513}"/>
              </a:ext>
            </a:extLst>
          </p:cNvPr>
          <p:cNvSpPr txBox="1">
            <a:spLocks/>
          </p:cNvSpPr>
          <p:nvPr/>
        </p:nvSpPr>
        <p:spPr>
          <a:xfrm>
            <a:off x="0" y="233679"/>
            <a:ext cx="8074025" cy="814387"/>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Super Simplified Example</a:t>
            </a:r>
          </a:p>
        </p:txBody>
      </p:sp>
      <p:sp>
        <p:nvSpPr>
          <p:cNvPr id="2" name="Arrow: Pentagon 1">
            <a:extLst>
              <a:ext uri="{FF2B5EF4-FFF2-40B4-BE49-F238E27FC236}">
                <a16:creationId xmlns:a16="http://schemas.microsoft.com/office/drawing/2014/main" id="{59FFC603-A544-38CB-5E86-FEEF3ABAB7FB}"/>
              </a:ext>
            </a:extLst>
          </p:cNvPr>
          <p:cNvSpPr/>
          <p:nvPr/>
        </p:nvSpPr>
        <p:spPr>
          <a:xfrm rot="5400000">
            <a:off x="1273850" y="1293171"/>
            <a:ext cx="1058509" cy="1108595"/>
          </a:xfrm>
          <a:prstGeom prst="homePlate">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921F347E-4921-AB84-A10D-341DE8BE774C}"/>
              </a:ext>
            </a:extLst>
          </p:cNvPr>
          <p:cNvSpPr/>
          <p:nvPr/>
        </p:nvSpPr>
        <p:spPr>
          <a:xfrm>
            <a:off x="1427898" y="1189640"/>
            <a:ext cx="750411" cy="1107996"/>
          </a:xfrm>
          <a:prstGeom prst="rect">
            <a:avLst/>
          </a:prstGeom>
          <a:noFill/>
        </p:spPr>
        <p:txBody>
          <a:bodyPr wrap="square" lIns="91440" tIns="45720" rIns="91440" bIns="45720">
            <a:spAutoFit/>
          </a:bodyPr>
          <a:lstStyle/>
          <a:p>
            <a:pPr algn="ctr"/>
            <a:r>
              <a:rPr lang="en-US" sz="6600" b="1" cap="none" spc="0" dirty="0">
                <a:ln w="6600">
                  <a:solidFill>
                    <a:schemeClr val="accent2"/>
                  </a:solidFill>
                  <a:prstDash val="solid"/>
                </a:ln>
                <a:solidFill>
                  <a:srgbClr val="FF0000"/>
                </a:solidFill>
                <a:effectLst>
                  <a:outerShdw dist="38100" dir="2700000" algn="tl" rotWithShape="0">
                    <a:schemeClr val="accent2"/>
                  </a:outerShdw>
                </a:effectLst>
              </a:rPr>
              <a:t>S</a:t>
            </a:r>
            <a:endParaRPr lang="en-US" sz="54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graphicFrame>
        <p:nvGraphicFramePr>
          <p:cNvPr id="4" name="Content Placeholder 4">
            <a:extLst>
              <a:ext uri="{FF2B5EF4-FFF2-40B4-BE49-F238E27FC236}">
                <a16:creationId xmlns:a16="http://schemas.microsoft.com/office/drawing/2014/main" id="{FADC434C-81BB-A7A6-3753-435EBDBE8E18}"/>
              </a:ext>
            </a:extLst>
          </p:cNvPr>
          <p:cNvGraphicFramePr>
            <a:graphicFrameLocks/>
          </p:cNvGraphicFramePr>
          <p:nvPr>
            <p:extLst>
              <p:ext uri="{D42A27DB-BD31-4B8C-83A1-F6EECF244321}">
                <p14:modId xmlns:p14="http://schemas.microsoft.com/office/powerpoint/2010/main" val="3462223438"/>
              </p:ext>
            </p:extLst>
          </p:nvPr>
        </p:nvGraphicFramePr>
        <p:xfrm>
          <a:off x="1639874" y="3471855"/>
          <a:ext cx="8437252" cy="2809240"/>
        </p:xfrm>
        <a:graphic>
          <a:graphicData uri="http://schemas.openxmlformats.org/drawingml/2006/table">
            <a:tbl>
              <a:tblPr firstRow="1" bandRow="1">
                <a:tableStyleId>{5C22544A-7EE6-4342-B048-85BDC9FD1C3A}</a:tableStyleId>
              </a:tblPr>
              <a:tblGrid>
                <a:gridCol w="1388752">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1409700">
                  <a:extLst>
                    <a:ext uri="{9D8B030D-6E8A-4147-A177-3AD203B41FA5}">
                      <a16:colId xmlns:a16="http://schemas.microsoft.com/office/drawing/2014/main" val="20003"/>
                    </a:ext>
                  </a:extLst>
                </a:gridCol>
                <a:gridCol w="1409700">
                  <a:extLst>
                    <a:ext uri="{9D8B030D-6E8A-4147-A177-3AD203B41FA5}">
                      <a16:colId xmlns:a16="http://schemas.microsoft.com/office/drawing/2014/main" val="20004"/>
                    </a:ext>
                  </a:extLst>
                </a:gridCol>
                <a:gridCol w="1409700">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p>
                      <a:pPr algn="ctr"/>
                      <a:endParaRPr lang="en-US" sz="2000" dirty="0"/>
                    </a:p>
                    <a:p>
                      <a:pPr algn="ctr"/>
                      <a:endParaRPr lang="en-US" sz="2000" dirty="0"/>
                    </a:p>
                    <a:p>
                      <a:pPr algn="ctr"/>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6955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9DA3-4886-C1E3-0045-16ACE99F3711}"/>
              </a:ext>
            </a:extLst>
          </p:cNvPr>
          <p:cNvSpPr>
            <a:spLocks noGrp="1"/>
          </p:cNvSpPr>
          <p:nvPr>
            <p:ph type="title" idx="4294967295"/>
          </p:nvPr>
        </p:nvSpPr>
        <p:spPr>
          <a:xfrm>
            <a:off x="723714" y="410159"/>
            <a:ext cx="11592612" cy="923329"/>
          </a:xfrm>
          <a:prstGeom prst="rect">
            <a:avLst/>
          </a:prstGeom>
        </p:spPr>
        <p:txBody>
          <a:bodyPr>
            <a:normAutofit/>
          </a:bodyPr>
          <a:lstStyle/>
          <a:p>
            <a:r>
              <a:rPr lang="en-US" dirty="0">
                <a:solidFill>
                  <a:schemeClr val="bg2">
                    <a:lumMod val="10000"/>
                  </a:schemeClr>
                </a:solidFill>
              </a:rPr>
              <a:t>Questions an Insurance Pool is asking</a:t>
            </a:r>
          </a:p>
        </p:txBody>
      </p:sp>
      <p:sp>
        <p:nvSpPr>
          <p:cNvPr id="3" name="Content Placeholder 2">
            <a:extLst>
              <a:ext uri="{FF2B5EF4-FFF2-40B4-BE49-F238E27FC236}">
                <a16:creationId xmlns:a16="http://schemas.microsoft.com/office/drawing/2014/main" id="{EB3ED430-DE71-CCF7-EB3C-A28E6744707F}"/>
              </a:ext>
            </a:extLst>
          </p:cNvPr>
          <p:cNvSpPr>
            <a:spLocks noGrp="1"/>
          </p:cNvSpPr>
          <p:nvPr>
            <p:ph idx="4294967295"/>
          </p:nvPr>
        </p:nvSpPr>
        <p:spPr>
          <a:xfrm>
            <a:off x="956608" y="1409463"/>
            <a:ext cx="10847387" cy="607946"/>
          </a:xfrm>
          <a:prstGeom prst="rect">
            <a:avLst/>
          </a:prstGeom>
        </p:spPr>
        <p:txBody>
          <a:bodyPr>
            <a:noAutofit/>
          </a:bodyPr>
          <a:lstStyle/>
          <a:p>
            <a:pPr>
              <a:spcBef>
                <a:spcPts val="0"/>
              </a:spcBef>
              <a:spcAft>
                <a:spcPts val="0"/>
              </a:spcAft>
              <a:buClr>
                <a:schemeClr val="tx2"/>
              </a:buClr>
            </a:pPr>
            <a:r>
              <a:rPr lang="en-US" sz="2000" b="1" dirty="0">
                <a:solidFill>
                  <a:schemeClr val="bg2">
                    <a:lumMod val="10000"/>
                  </a:schemeClr>
                </a:solidFill>
              </a:rPr>
              <a:t>Coverage:  </a:t>
            </a:r>
            <a:r>
              <a:rPr lang="en-US" sz="2000" dirty="0">
                <a:solidFill>
                  <a:schemeClr val="bg2">
                    <a:lumMod val="10000"/>
                  </a:schemeClr>
                </a:solidFill>
              </a:rPr>
              <a:t>Are our prices aligned with the coverages we are offering?</a:t>
            </a:r>
            <a:endParaRPr lang="en-US" sz="2000" b="1" dirty="0"/>
          </a:p>
          <a:p>
            <a:pPr marL="457200" lvl="1" indent="0">
              <a:spcBef>
                <a:spcPts val="0"/>
              </a:spcBef>
              <a:spcAft>
                <a:spcPts val="0"/>
              </a:spcAft>
              <a:buNone/>
            </a:pPr>
            <a:endParaRPr lang="en-US" sz="2000" dirty="0"/>
          </a:p>
        </p:txBody>
      </p:sp>
      <p:sp>
        <p:nvSpPr>
          <p:cNvPr id="4" name="Content Placeholder 2">
            <a:extLst>
              <a:ext uri="{FF2B5EF4-FFF2-40B4-BE49-F238E27FC236}">
                <a16:creationId xmlns:a16="http://schemas.microsoft.com/office/drawing/2014/main" id="{BB97B0EE-79A0-4088-1DE9-7B07F158B076}"/>
              </a:ext>
            </a:extLst>
          </p:cNvPr>
          <p:cNvSpPr txBox="1">
            <a:spLocks/>
          </p:cNvSpPr>
          <p:nvPr/>
        </p:nvSpPr>
        <p:spPr>
          <a:xfrm>
            <a:off x="956608" y="3248946"/>
            <a:ext cx="10461480" cy="81600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tx2"/>
              </a:buClr>
            </a:pPr>
            <a:r>
              <a:rPr lang="en-US" sz="2000" b="1" dirty="0">
                <a:solidFill>
                  <a:schemeClr val="bg2">
                    <a:lumMod val="10000"/>
                  </a:schemeClr>
                </a:solidFill>
              </a:rPr>
              <a:t>Investments:  </a:t>
            </a:r>
            <a:r>
              <a:rPr lang="en-US" sz="2000" dirty="0">
                <a:solidFill>
                  <a:schemeClr val="bg2">
                    <a:lumMod val="10000"/>
                  </a:schemeClr>
                </a:solidFill>
              </a:rPr>
              <a:t>Do we have the right mix of investments to support the business, create the income we need, and cover payment of future claims?</a:t>
            </a:r>
          </a:p>
        </p:txBody>
      </p:sp>
      <p:sp>
        <p:nvSpPr>
          <p:cNvPr id="5" name="Content Placeholder 2">
            <a:extLst>
              <a:ext uri="{FF2B5EF4-FFF2-40B4-BE49-F238E27FC236}">
                <a16:creationId xmlns:a16="http://schemas.microsoft.com/office/drawing/2014/main" id="{A600DFFF-4C7F-A0A5-DEEA-4F6B38534B20}"/>
              </a:ext>
            </a:extLst>
          </p:cNvPr>
          <p:cNvSpPr txBox="1">
            <a:spLocks/>
          </p:cNvSpPr>
          <p:nvPr/>
        </p:nvSpPr>
        <p:spPr>
          <a:xfrm>
            <a:off x="956608" y="2228168"/>
            <a:ext cx="10114266" cy="81001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tx2"/>
              </a:buClr>
            </a:pPr>
            <a:r>
              <a:rPr lang="en-US" sz="2000" b="1" dirty="0">
                <a:solidFill>
                  <a:schemeClr val="bg2">
                    <a:lumMod val="10000"/>
                  </a:schemeClr>
                </a:solidFill>
              </a:rPr>
              <a:t>Claims:  </a:t>
            </a:r>
            <a:r>
              <a:rPr lang="en-US" sz="2000" dirty="0">
                <a:solidFill>
                  <a:schemeClr val="bg2">
                    <a:lumMod val="10000"/>
                  </a:schemeClr>
                </a:solidFill>
              </a:rPr>
              <a:t>What loss control measures can we recommend to reduce the chance of claims happening or the size of a claim once it’s happened?</a:t>
            </a:r>
          </a:p>
        </p:txBody>
      </p:sp>
      <p:sp>
        <p:nvSpPr>
          <p:cNvPr id="6" name="Content Placeholder 2">
            <a:extLst>
              <a:ext uri="{FF2B5EF4-FFF2-40B4-BE49-F238E27FC236}">
                <a16:creationId xmlns:a16="http://schemas.microsoft.com/office/drawing/2014/main" id="{C6C5EFF0-3CBF-ABFD-3C68-E29E613F2C02}"/>
              </a:ext>
            </a:extLst>
          </p:cNvPr>
          <p:cNvSpPr txBox="1">
            <a:spLocks/>
          </p:cNvSpPr>
          <p:nvPr/>
        </p:nvSpPr>
        <p:spPr>
          <a:xfrm>
            <a:off x="956608" y="4275713"/>
            <a:ext cx="10848812" cy="57418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tx2"/>
              </a:buClr>
            </a:pPr>
            <a:r>
              <a:rPr lang="en-US" sz="2000" b="1" dirty="0">
                <a:solidFill>
                  <a:schemeClr val="bg2">
                    <a:lumMod val="10000"/>
                  </a:schemeClr>
                </a:solidFill>
              </a:rPr>
              <a:t>Regulation: </a:t>
            </a:r>
            <a:r>
              <a:rPr lang="en-US" sz="2000" dirty="0">
                <a:solidFill>
                  <a:schemeClr val="bg2">
                    <a:lumMod val="10000"/>
                  </a:schemeClr>
                </a:solidFill>
              </a:rPr>
              <a:t>Are we aligned and compliant with all applicable state insurance regulations?</a:t>
            </a:r>
          </a:p>
        </p:txBody>
      </p:sp>
      <p:sp>
        <p:nvSpPr>
          <p:cNvPr id="7" name="Content Placeholder 2">
            <a:extLst>
              <a:ext uri="{FF2B5EF4-FFF2-40B4-BE49-F238E27FC236}">
                <a16:creationId xmlns:a16="http://schemas.microsoft.com/office/drawing/2014/main" id="{3CE3F9B0-E1CF-0D83-72DD-B2E68A528ECE}"/>
              </a:ext>
            </a:extLst>
          </p:cNvPr>
          <p:cNvSpPr txBox="1">
            <a:spLocks/>
          </p:cNvSpPr>
          <p:nvPr/>
        </p:nvSpPr>
        <p:spPr>
          <a:xfrm>
            <a:off x="956608" y="5060658"/>
            <a:ext cx="10461480" cy="504783"/>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0"/>
              </a:spcBef>
              <a:spcAft>
                <a:spcPts val="0"/>
              </a:spcAft>
              <a:buClr>
                <a:schemeClr val="tx2"/>
              </a:buClr>
            </a:pPr>
            <a:r>
              <a:rPr lang="en-US" sz="2000" b="1" dirty="0">
                <a:solidFill>
                  <a:schemeClr val="bg2">
                    <a:lumMod val="10000"/>
                  </a:schemeClr>
                </a:solidFill>
              </a:rPr>
              <a:t>Capital:  </a:t>
            </a:r>
            <a:r>
              <a:rPr lang="en-US" sz="2000" dirty="0">
                <a:solidFill>
                  <a:schemeClr val="bg2">
                    <a:lumMod val="10000"/>
                  </a:schemeClr>
                </a:solidFill>
              </a:rPr>
              <a:t>Do we have sufficient capital to manage through the insurance cycle?</a:t>
            </a:r>
          </a:p>
        </p:txBody>
      </p:sp>
      <p:sp>
        <p:nvSpPr>
          <p:cNvPr id="9" name="Rectangle 8">
            <a:extLst>
              <a:ext uri="{FF2B5EF4-FFF2-40B4-BE49-F238E27FC236}">
                <a16:creationId xmlns:a16="http://schemas.microsoft.com/office/drawing/2014/main" id="{0D91E124-7CAD-AEDE-7129-59F454A1BCD7}"/>
              </a:ext>
            </a:extLst>
          </p:cNvPr>
          <p:cNvSpPr/>
          <p:nvPr/>
        </p:nvSpPr>
        <p:spPr>
          <a:xfrm>
            <a:off x="10504677" y="5311563"/>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
        <p:nvSpPr>
          <p:cNvPr id="10" name="Rectangle 9">
            <a:extLst>
              <a:ext uri="{FF2B5EF4-FFF2-40B4-BE49-F238E27FC236}">
                <a16:creationId xmlns:a16="http://schemas.microsoft.com/office/drawing/2014/main" id="{E4665E18-A403-980B-CA36-77D6493A707F}"/>
              </a:ext>
            </a:extLst>
          </p:cNvPr>
          <p:cNvSpPr/>
          <p:nvPr/>
        </p:nvSpPr>
        <p:spPr>
          <a:xfrm>
            <a:off x="320352" y="834371"/>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
        <p:nvSpPr>
          <p:cNvPr id="11" name="Rectangle 10">
            <a:extLst>
              <a:ext uri="{FF2B5EF4-FFF2-40B4-BE49-F238E27FC236}">
                <a16:creationId xmlns:a16="http://schemas.microsoft.com/office/drawing/2014/main" id="{ADB9A499-8FEB-2454-C132-39E655B34A2A}"/>
              </a:ext>
            </a:extLst>
          </p:cNvPr>
          <p:cNvSpPr/>
          <p:nvPr/>
        </p:nvSpPr>
        <p:spPr>
          <a:xfrm>
            <a:off x="29921" y="2576522"/>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
        <p:nvSpPr>
          <p:cNvPr id="12" name="Rectangle 11">
            <a:extLst>
              <a:ext uri="{FF2B5EF4-FFF2-40B4-BE49-F238E27FC236}">
                <a16:creationId xmlns:a16="http://schemas.microsoft.com/office/drawing/2014/main" id="{7D393EF6-4BFC-0B91-E0CB-C755A1C35A98}"/>
              </a:ext>
            </a:extLst>
          </p:cNvPr>
          <p:cNvSpPr/>
          <p:nvPr/>
        </p:nvSpPr>
        <p:spPr>
          <a:xfrm>
            <a:off x="503475" y="4493613"/>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
        <p:nvSpPr>
          <p:cNvPr id="13" name="Rectangle 12">
            <a:extLst>
              <a:ext uri="{FF2B5EF4-FFF2-40B4-BE49-F238E27FC236}">
                <a16:creationId xmlns:a16="http://schemas.microsoft.com/office/drawing/2014/main" id="{5CE2242A-C435-A717-C3CB-EA887E46D9E6}"/>
              </a:ext>
            </a:extLst>
          </p:cNvPr>
          <p:cNvSpPr/>
          <p:nvPr/>
        </p:nvSpPr>
        <p:spPr>
          <a:xfrm>
            <a:off x="11337145" y="3814048"/>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
        <p:nvSpPr>
          <p:cNvPr id="14" name="Rectangle 13">
            <a:extLst>
              <a:ext uri="{FF2B5EF4-FFF2-40B4-BE49-F238E27FC236}">
                <a16:creationId xmlns:a16="http://schemas.microsoft.com/office/drawing/2014/main" id="{977E6E15-2CB8-F0BC-657A-68837BFF7C21}"/>
              </a:ext>
            </a:extLst>
          </p:cNvPr>
          <p:cNvSpPr/>
          <p:nvPr/>
        </p:nvSpPr>
        <p:spPr>
          <a:xfrm>
            <a:off x="10933535" y="2241970"/>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
        <p:nvSpPr>
          <p:cNvPr id="15" name="Rectangle 14">
            <a:extLst>
              <a:ext uri="{FF2B5EF4-FFF2-40B4-BE49-F238E27FC236}">
                <a16:creationId xmlns:a16="http://schemas.microsoft.com/office/drawing/2014/main" id="{7F7D97D1-8196-63A7-E322-557AA9862BD3}"/>
              </a:ext>
            </a:extLst>
          </p:cNvPr>
          <p:cNvSpPr/>
          <p:nvPr/>
        </p:nvSpPr>
        <p:spPr>
          <a:xfrm>
            <a:off x="10553467" y="781634"/>
            <a:ext cx="614272" cy="923330"/>
          </a:xfrm>
          <a:prstGeom prst="rect">
            <a:avLst/>
          </a:prstGeom>
          <a:noFill/>
        </p:spPr>
        <p:txBody>
          <a:bodyPr wrap="none" lIns="91440" tIns="45720" rIns="91440" bIns="45720">
            <a:spAutoFit/>
          </a:bodyPr>
          <a:lstStyle/>
          <a:p>
            <a:pPr algn="ctr"/>
            <a:r>
              <a:rPr lang="en-US" sz="5400" b="1" cap="none" spc="50" dirty="0">
                <a:ln w="9525" cmpd="sng">
                  <a:solidFill>
                    <a:schemeClr val="accent5"/>
                  </a:solidFill>
                  <a:prstDash val="solid"/>
                </a:ln>
                <a:solidFill>
                  <a:schemeClr val="tx2"/>
                </a:solidFill>
                <a:effectLst>
                  <a:glow rad="38100">
                    <a:schemeClr val="accent1">
                      <a:alpha val="40000"/>
                    </a:schemeClr>
                  </a:glow>
                </a:effectLst>
              </a:rPr>
              <a:t>?</a:t>
            </a:r>
          </a:p>
        </p:txBody>
      </p:sp>
    </p:spTree>
    <p:extLst>
      <p:ext uri="{BB962C8B-B14F-4D97-AF65-F5344CB8AC3E}">
        <p14:creationId xmlns:p14="http://schemas.microsoft.com/office/powerpoint/2010/main" val="7021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5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500"/>
                                  </p:stCondLst>
                                  <p:childTnLst>
                                    <p:set>
                                      <p:cBhvr>
                                        <p:cTn id="36" dur="1" fill="hold">
                                          <p:stCondLst>
                                            <p:cond delay="0"/>
                                          </p:stCondLst>
                                        </p:cTn>
                                        <p:tgtEl>
                                          <p:spTgt spid="10"/>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grpId="0" nodeType="afterEffect">
                                  <p:stCondLst>
                                    <p:cond delay="500"/>
                                  </p:stCondLst>
                                  <p:childTnLst>
                                    <p:set>
                                      <p:cBhvr>
                                        <p:cTn id="39" dur="1" fill="hold">
                                          <p:stCondLst>
                                            <p:cond delay="0"/>
                                          </p:stCondLst>
                                        </p:cTn>
                                        <p:tgtEl>
                                          <p:spTgt spid="15"/>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grpId="0" nodeType="afterEffect">
                                  <p:stCondLst>
                                    <p:cond delay="5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2000"/>
                            </p:stCondLst>
                            <p:childTnLst>
                              <p:par>
                                <p:cTn id="44" presetID="1" presetClass="entr" presetSubtype="0" fill="hold" grpId="0" nodeType="afterEffect">
                                  <p:stCondLst>
                                    <p:cond delay="50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50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4B28-D7AC-7886-BBF2-00F0E9510F18}"/>
            </a:ext>
          </a:extLst>
        </p:cNvPr>
        <p:cNvGrpSpPr/>
        <p:nvPr/>
      </p:nvGrpSpPr>
      <p:grpSpPr>
        <a:xfrm>
          <a:off x="0" y="0"/>
          <a:ext cx="0" cy="0"/>
          <a:chOff x="0" y="0"/>
          <a:chExt cx="0" cy="0"/>
        </a:xfrm>
      </p:grpSpPr>
      <p:graphicFrame>
        <p:nvGraphicFramePr>
          <p:cNvPr id="36" name="Content Placeholder 4">
            <a:extLst>
              <a:ext uri="{FF2B5EF4-FFF2-40B4-BE49-F238E27FC236}">
                <a16:creationId xmlns:a16="http://schemas.microsoft.com/office/drawing/2014/main" id="{F816B61F-09E9-3C11-747D-1643167323AB}"/>
              </a:ext>
            </a:extLst>
          </p:cNvPr>
          <p:cNvGraphicFramePr>
            <a:graphicFrameLocks/>
          </p:cNvGraphicFramePr>
          <p:nvPr>
            <p:extLst>
              <p:ext uri="{D42A27DB-BD31-4B8C-83A1-F6EECF244321}">
                <p14:modId xmlns:p14="http://schemas.microsoft.com/office/powerpoint/2010/main" val="1745619046"/>
              </p:ext>
            </p:extLst>
          </p:nvPr>
        </p:nvGraphicFramePr>
        <p:xfrm>
          <a:off x="1420930" y="3471855"/>
          <a:ext cx="8563581" cy="2895600"/>
        </p:xfrm>
        <a:graphic>
          <a:graphicData uri="http://schemas.openxmlformats.org/drawingml/2006/table">
            <a:tbl>
              <a:tblPr firstRow="1" bandRow="1">
                <a:tableStyleId>{5C22544A-7EE6-4342-B048-85BDC9FD1C3A}</a:tableStyleId>
              </a:tblPr>
              <a:tblGrid>
                <a:gridCol w="1424507">
                  <a:extLst>
                    <a:ext uri="{9D8B030D-6E8A-4147-A177-3AD203B41FA5}">
                      <a16:colId xmlns:a16="http://schemas.microsoft.com/office/drawing/2014/main" val="20000"/>
                    </a:ext>
                  </a:extLst>
                </a:gridCol>
                <a:gridCol w="1445994">
                  <a:extLst>
                    <a:ext uri="{9D8B030D-6E8A-4147-A177-3AD203B41FA5}">
                      <a16:colId xmlns:a16="http://schemas.microsoft.com/office/drawing/2014/main" val="20001"/>
                    </a:ext>
                  </a:extLst>
                </a:gridCol>
                <a:gridCol w="1697162">
                  <a:extLst>
                    <a:ext uri="{9D8B030D-6E8A-4147-A177-3AD203B41FA5}">
                      <a16:colId xmlns:a16="http://schemas.microsoft.com/office/drawing/2014/main" val="20002"/>
                    </a:ext>
                  </a:extLst>
                </a:gridCol>
                <a:gridCol w="1349488">
                  <a:extLst>
                    <a:ext uri="{9D8B030D-6E8A-4147-A177-3AD203B41FA5}">
                      <a16:colId xmlns:a16="http://schemas.microsoft.com/office/drawing/2014/main" val="20003"/>
                    </a:ext>
                  </a:extLst>
                </a:gridCol>
                <a:gridCol w="1373858">
                  <a:extLst>
                    <a:ext uri="{9D8B030D-6E8A-4147-A177-3AD203B41FA5}">
                      <a16:colId xmlns:a16="http://schemas.microsoft.com/office/drawing/2014/main" val="20004"/>
                    </a:ext>
                  </a:extLst>
                </a:gridCol>
                <a:gridCol w="1272572">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181447">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p>
                      <a:pPr algn="ctr"/>
                      <a:endParaRPr lang="en-US" sz="2000" dirty="0"/>
                    </a:p>
                    <a:p>
                      <a:pPr algn="ctr"/>
                      <a:endParaRPr lang="en-US" sz="2000" dirty="0"/>
                    </a:p>
                    <a:p>
                      <a:pPr algn="ctr"/>
                      <a:endParaRPr lang="en-US" sz="2000" dirty="0"/>
                    </a:p>
                  </a:txBody>
                  <a:tcPr>
                    <a:solidFill>
                      <a:schemeClr val="bg2"/>
                    </a:solidFill>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10% increase in costs</a:t>
                      </a:r>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pPr algn="ctr"/>
                      <a:endParaRPr lang="en-US" sz="2400" b="1" dirty="0">
                        <a:solidFill>
                          <a:srgbClr val="7030A0"/>
                        </a:solidFill>
                      </a:endParaRPr>
                    </a:p>
                  </a:txBody>
                  <a:tcPr>
                    <a:solidFill>
                      <a:schemeClr val="bg2"/>
                    </a:solidFill>
                  </a:tcPr>
                </a:tc>
                <a:tc>
                  <a:txBody>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lang="en-US" sz="1800" b="1" dirty="0"/>
                        <a:t>    </a:t>
                      </a:r>
                      <a:r>
                        <a:rPr lang="en-US" sz="2000" b="1" dirty="0">
                          <a:solidFill>
                            <a:srgbClr val="FF0000"/>
                          </a:solidFill>
                        </a:rPr>
                        <a:t>$1,100 </a:t>
                      </a: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9F746FFA-A08B-1A0B-D910-66D63F35971E}"/>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1" name="TextBox 10">
            <a:extLst>
              <a:ext uri="{FF2B5EF4-FFF2-40B4-BE49-F238E27FC236}">
                <a16:creationId xmlns:a16="http://schemas.microsoft.com/office/drawing/2014/main" id="{F2AB2F22-EF5E-C2BA-680D-997D79646932}"/>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2" name="TextBox 11">
            <a:extLst>
              <a:ext uri="{FF2B5EF4-FFF2-40B4-BE49-F238E27FC236}">
                <a16:creationId xmlns:a16="http://schemas.microsoft.com/office/drawing/2014/main" id="{C8AB1BEC-728B-360B-63DE-5F38FF38F35D}"/>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13" name="TextBox 12">
            <a:extLst>
              <a:ext uri="{FF2B5EF4-FFF2-40B4-BE49-F238E27FC236}">
                <a16:creationId xmlns:a16="http://schemas.microsoft.com/office/drawing/2014/main" id="{5CAD5F5D-B9D2-6AE6-F110-16758289D0C4}"/>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14" name="TextBox 13">
            <a:extLst>
              <a:ext uri="{FF2B5EF4-FFF2-40B4-BE49-F238E27FC236}">
                <a16:creationId xmlns:a16="http://schemas.microsoft.com/office/drawing/2014/main" id="{EA153459-9094-1950-28F6-7BA75F2043BA}"/>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15" name="TextBox 14">
            <a:extLst>
              <a:ext uri="{FF2B5EF4-FFF2-40B4-BE49-F238E27FC236}">
                <a16:creationId xmlns:a16="http://schemas.microsoft.com/office/drawing/2014/main" id="{6B1B278C-5B4A-FBB1-CB5D-A59B9BCF6B8F}"/>
              </a:ext>
            </a:extLst>
          </p:cNvPr>
          <p:cNvSpPr txBox="1"/>
          <p:nvPr/>
        </p:nvSpPr>
        <p:spPr>
          <a:xfrm>
            <a:off x="8650015" y="985474"/>
            <a:ext cx="1503311" cy="2554545"/>
          </a:xfrm>
          <a:prstGeom prst="rect">
            <a:avLst/>
          </a:prstGeom>
          <a:noFill/>
        </p:spPr>
        <p:txBody>
          <a:bodyPr wrap="square" rtlCol="0">
            <a:spAutoFit/>
          </a:bodyPr>
          <a:lstStyle/>
          <a:p>
            <a:pPr algn="ctr"/>
            <a:endParaRPr lang="en-US" sz="2000" dirty="0"/>
          </a:p>
          <a:p>
            <a:pPr algn="ctr"/>
            <a:r>
              <a:rPr lang="en-US" sz="2000" dirty="0"/>
              <a:t>BONUS:  How much should we charge for each Insured Vehicle?</a:t>
            </a:r>
          </a:p>
        </p:txBody>
      </p:sp>
      <p:sp>
        <p:nvSpPr>
          <p:cNvPr id="7" name="Title 1">
            <a:extLst>
              <a:ext uri="{FF2B5EF4-FFF2-40B4-BE49-F238E27FC236}">
                <a16:creationId xmlns:a16="http://schemas.microsoft.com/office/drawing/2014/main" id="{DE70FFB6-EDAD-12C0-A427-515633AD3D4C}"/>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sp>
        <p:nvSpPr>
          <p:cNvPr id="32" name="Oval 31">
            <a:extLst>
              <a:ext uri="{FF2B5EF4-FFF2-40B4-BE49-F238E27FC236}">
                <a16:creationId xmlns:a16="http://schemas.microsoft.com/office/drawing/2014/main" id="{9B4988D2-8723-F2C3-6A80-4BCA6CE16252}"/>
              </a:ext>
            </a:extLst>
          </p:cNvPr>
          <p:cNvSpPr/>
          <p:nvPr/>
        </p:nvSpPr>
        <p:spPr>
          <a:xfrm>
            <a:off x="4624616" y="5468633"/>
            <a:ext cx="1004791" cy="49037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6">
            <a:extLst>
              <a:ext uri="{FF2B5EF4-FFF2-40B4-BE49-F238E27FC236}">
                <a16:creationId xmlns:a16="http://schemas.microsoft.com/office/drawing/2014/main" id="{7A61D352-1C6C-85AF-F77E-EE91DF77F199}"/>
              </a:ext>
            </a:extLst>
          </p:cNvPr>
          <p:cNvSpPr txBox="1">
            <a:spLocks noChangeArrowheads="1"/>
          </p:cNvSpPr>
          <p:nvPr/>
        </p:nvSpPr>
        <p:spPr bwMode="auto">
          <a:xfrm>
            <a:off x="4559720" y="5496476"/>
            <a:ext cx="1143000" cy="400110"/>
          </a:xfrm>
          <a:prstGeom prst="rect">
            <a:avLst/>
          </a:prstGeom>
          <a:noFill/>
          <a:ln w="9525">
            <a:noFill/>
            <a:miter lim="800000"/>
            <a:headEnd/>
            <a:tailEnd/>
          </a:ln>
        </p:spPr>
        <p:txBody>
          <a:bodyPr>
            <a:spAutoFit/>
          </a:bodyPr>
          <a:lstStyle/>
          <a:p>
            <a:pPr algn="ctr"/>
            <a:r>
              <a:rPr lang="en-US" sz="2000" b="1" dirty="0">
                <a:latin typeface="Century Gothic" pitchFamily="34" charset="0"/>
              </a:rPr>
              <a:t>40</a:t>
            </a:r>
          </a:p>
        </p:txBody>
      </p:sp>
      <p:sp>
        <p:nvSpPr>
          <p:cNvPr id="34" name="Title 1">
            <a:extLst>
              <a:ext uri="{FF2B5EF4-FFF2-40B4-BE49-F238E27FC236}">
                <a16:creationId xmlns:a16="http://schemas.microsoft.com/office/drawing/2014/main" id="{579A9F71-FAAD-8AB6-2193-A80EC6042E0A}"/>
              </a:ext>
            </a:extLst>
          </p:cNvPr>
          <p:cNvSpPr txBox="1">
            <a:spLocks/>
          </p:cNvSpPr>
          <p:nvPr/>
        </p:nvSpPr>
        <p:spPr>
          <a:xfrm>
            <a:off x="1718063" y="961414"/>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tx2"/>
                </a:solidFill>
              </a:rPr>
              <a:t>Our Super Simplified Problem </a:t>
            </a:r>
          </a:p>
          <a:p>
            <a:pPr>
              <a:defRPr/>
            </a:pPr>
            <a:r>
              <a:rPr lang="en-US" sz="3200" dirty="0">
                <a:solidFill>
                  <a:schemeClr val="tx2"/>
                </a:solidFill>
              </a:rPr>
              <a:t>just got less simple!</a:t>
            </a:r>
          </a:p>
        </p:txBody>
      </p:sp>
      <p:sp>
        <p:nvSpPr>
          <p:cNvPr id="2" name="Arrow: Pentagon 1">
            <a:extLst>
              <a:ext uri="{FF2B5EF4-FFF2-40B4-BE49-F238E27FC236}">
                <a16:creationId xmlns:a16="http://schemas.microsoft.com/office/drawing/2014/main" id="{61F1DD10-BF34-EDBD-42F0-E169B84F75F9}"/>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B82272DA-76C2-4648-900B-5228E275A133}"/>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cxnSp>
        <p:nvCxnSpPr>
          <p:cNvPr id="5" name="Straight Connector 4">
            <a:extLst>
              <a:ext uri="{FF2B5EF4-FFF2-40B4-BE49-F238E27FC236}">
                <a16:creationId xmlns:a16="http://schemas.microsoft.com/office/drawing/2014/main" id="{FDAEAA4E-98D7-BB4D-106D-C293819E2931}"/>
              </a:ext>
            </a:extLst>
          </p:cNvPr>
          <p:cNvCxnSpPr/>
          <p:nvPr/>
        </p:nvCxnSpPr>
        <p:spPr>
          <a:xfrm flipV="1">
            <a:off x="6279989" y="5474379"/>
            <a:ext cx="808653" cy="428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482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1E1A9-9F56-621F-DAA4-96D2CA6BE428}"/>
            </a:ext>
          </a:extLst>
        </p:cNvPr>
        <p:cNvGrpSpPr/>
        <p:nvPr/>
      </p:nvGrpSpPr>
      <p:grpSpPr>
        <a:xfrm>
          <a:off x="0" y="0"/>
          <a:ext cx="0" cy="0"/>
          <a:chOff x="0" y="0"/>
          <a:chExt cx="0" cy="0"/>
        </a:xfrm>
      </p:grpSpPr>
      <p:graphicFrame>
        <p:nvGraphicFramePr>
          <p:cNvPr id="36" name="Content Placeholder 4">
            <a:extLst>
              <a:ext uri="{FF2B5EF4-FFF2-40B4-BE49-F238E27FC236}">
                <a16:creationId xmlns:a16="http://schemas.microsoft.com/office/drawing/2014/main" id="{6679E0DC-670C-9592-59AF-624480BA0725}"/>
              </a:ext>
            </a:extLst>
          </p:cNvPr>
          <p:cNvGraphicFramePr>
            <a:graphicFrameLocks/>
          </p:cNvGraphicFramePr>
          <p:nvPr/>
        </p:nvGraphicFramePr>
        <p:xfrm>
          <a:off x="1420930" y="3471855"/>
          <a:ext cx="8563581" cy="2895600"/>
        </p:xfrm>
        <a:graphic>
          <a:graphicData uri="http://schemas.openxmlformats.org/drawingml/2006/table">
            <a:tbl>
              <a:tblPr firstRow="1" bandRow="1">
                <a:tableStyleId>{5C22544A-7EE6-4342-B048-85BDC9FD1C3A}</a:tableStyleId>
              </a:tblPr>
              <a:tblGrid>
                <a:gridCol w="1424507">
                  <a:extLst>
                    <a:ext uri="{9D8B030D-6E8A-4147-A177-3AD203B41FA5}">
                      <a16:colId xmlns:a16="http://schemas.microsoft.com/office/drawing/2014/main" val="20000"/>
                    </a:ext>
                  </a:extLst>
                </a:gridCol>
                <a:gridCol w="1445994">
                  <a:extLst>
                    <a:ext uri="{9D8B030D-6E8A-4147-A177-3AD203B41FA5}">
                      <a16:colId xmlns:a16="http://schemas.microsoft.com/office/drawing/2014/main" val="20001"/>
                    </a:ext>
                  </a:extLst>
                </a:gridCol>
                <a:gridCol w="1697162">
                  <a:extLst>
                    <a:ext uri="{9D8B030D-6E8A-4147-A177-3AD203B41FA5}">
                      <a16:colId xmlns:a16="http://schemas.microsoft.com/office/drawing/2014/main" val="20002"/>
                    </a:ext>
                  </a:extLst>
                </a:gridCol>
                <a:gridCol w="1349488">
                  <a:extLst>
                    <a:ext uri="{9D8B030D-6E8A-4147-A177-3AD203B41FA5}">
                      <a16:colId xmlns:a16="http://schemas.microsoft.com/office/drawing/2014/main" val="20003"/>
                    </a:ext>
                  </a:extLst>
                </a:gridCol>
                <a:gridCol w="1373858">
                  <a:extLst>
                    <a:ext uri="{9D8B030D-6E8A-4147-A177-3AD203B41FA5}">
                      <a16:colId xmlns:a16="http://schemas.microsoft.com/office/drawing/2014/main" val="20004"/>
                    </a:ext>
                  </a:extLst>
                </a:gridCol>
                <a:gridCol w="1272572">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181447">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algn="ctr"/>
                      <a:endParaRPr lang="en-US" sz="2000" dirty="0"/>
                    </a:p>
                    <a:p>
                      <a:pPr algn="ctr"/>
                      <a:endParaRPr lang="en-US" sz="2000" dirty="0"/>
                    </a:p>
                    <a:p>
                      <a:pPr algn="ctr"/>
                      <a:endParaRPr lang="en-US" sz="2000" dirty="0"/>
                    </a:p>
                    <a:p>
                      <a:pPr algn="ctr"/>
                      <a:endParaRPr lang="en-US" sz="2000" dirty="0"/>
                    </a:p>
                  </a:txBody>
                  <a:tcPr>
                    <a:solidFill>
                      <a:schemeClr val="bg2"/>
                    </a:solidFill>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10% increase in costs</a:t>
                      </a:r>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pPr algn="ctr"/>
                      <a:endParaRPr lang="en-US" sz="2400" b="1" dirty="0">
                        <a:solidFill>
                          <a:srgbClr val="7030A0"/>
                        </a:solidFill>
                      </a:endParaRPr>
                    </a:p>
                  </a:txBody>
                  <a:tcPr>
                    <a:solidFill>
                      <a:schemeClr val="bg2"/>
                    </a:solidFill>
                  </a:tcPr>
                </a:tc>
                <a:tc>
                  <a:txBody>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lang="en-US" sz="1800" b="1" dirty="0"/>
                        <a:t>    </a:t>
                      </a:r>
                      <a:r>
                        <a:rPr lang="en-US" sz="2000" b="1" dirty="0">
                          <a:solidFill>
                            <a:srgbClr val="FF0000"/>
                          </a:solidFill>
                        </a:rPr>
                        <a:t>$1,100 </a:t>
                      </a: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9DAB992C-29F3-D49C-D5BA-4205FE4E6BD7}"/>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1" name="TextBox 10">
            <a:extLst>
              <a:ext uri="{FF2B5EF4-FFF2-40B4-BE49-F238E27FC236}">
                <a16:creationId xmlns:a16="http://schemas.microsoft.com/office/drawing/2014/main" id="{E2D9AEFA-A911-23D7-3EEE-BB7A23181A29}"/>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2" name="TextBox 11">
            <a:extLst>
              <a:ext uri="{FF2B5EF4-FFF2-40B4-BE49-F238E27FC236}">
                <a16:creationId xmlns:a16="http://schemas.microsoft.com/office/drawing/2014/main" id="{3329A9EC-0FEA-3D57-A03A-4B4F40E86182}"/>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13" name="TextBox 12">
            <a:extLst>
              <a:ext uri="{FF2B5EF4-FFF2-40B4-BE49-F238E27FC236}">
                <a16:creationId xmlns:a16="http://schemas.microsoft.com/office/drawing/2014/main" id="{2DFC72A4-C1ED-2FF5-347B-D5456962CC82}"/>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14" name="TextBox 13">
            <a:extLst>
              <a:ext uri="{FF2B5EF4-FFF2-40B4-BE49-F238E27FC236}">
                <a16:creationId xmlns:a16="http://schemas.microsoft.com/office/drawing/2014/main" id="{91CEC250-5BEB-5E40-F5D7-B999A8B758A8}"/>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15" name="TextBox 14">
            <a:extLst>
              <a:ext uri="{FF2B5EF4-FFF2-40B4-BE49-F238E27FC236}">
                <a16:creationId xmlns:a16="http://schemas.microsoft.com/office/drawing/2014/main" id="{9D1877F2-1CBD-ED7E-4702-FC1AAF901F99}"/>
              </a:ext>
            </a:extLst>
          </p:cNvPr>
          <p:cNvSpPr txBox="1"/>
          <p:nvPr/>
        </p:nvSpPr>
        <p:spPr>
          <a:xfrm>
            <a:off x="8650015" y="985474"/>
            <a:ext cx="1503311" cy="2554545"/>
          </a:xfrm>
          <a:prstGeom prst="rect">
            <a:avLst/>
          </a:prstGeom>
          <a:noFill/>
        </p:spPr>
        <p:txBody>
          <a:bodyPr wrap="square" rtlCol="0">
            <a:spAutoFit/>
          </a:bodyPr>
          <a:lstStyle/>
          <a:p>
            <a:pPr algn="ctr"/>
            <a:endParaRPr lang="en-US" sz="2000" dirty="0"/>
          </a:p>
          <a:p>
            <a:pPr algn="ctr"/>
            <a:r>
              <a:rPr lang="en-US" sz="2000" dirty="0"/>
              <a:t>BONUS:  How much should we charge for each Insured Vehicle?</a:t>
            </a:r>
          </a:p>
        </p:txBody>
      </p:sp>
      <p:sp>
        <p:nvSpPr>
          <p:cNvPr id="7" name="Title 1">
            <a:extLst>
              <a:ext uri="{FF2B5EF4-FFF2-40B4-BE49-F238E27FC236}">
                <a16:creationId xmlns:a16="http://schemas.microsoft.com/office/drawing/2014/main" id="{0137942A-16B7-AC36-E95B-7F61EEE1E5AE}"/>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sp>
        <p:nvSpPr>
          <p:cNvPr id="17" name="Oval 16">
            <a:extLst>
              <a:ext uri="{FF2B5EF4-FFF2-40B4-BE49-F238E27FC236}">
                <a16:creationId xmlns:a16="http://schemas.microsoft.com/office/drawing/2014/main" id="{E337B785-1E73-A1D4-4A61-21DC4A29F330}"/>
              </a:ext>
            </a:extLst>
          </p:cNvPr>
          <p:cNvSpPr/>
          <p:nvPr/>
        </p:nvSpPr>
        <p:spPr>
          <a:xfrm>
            <a:off x="9110244" y="5115471"/>
            <a:ext cx="2945487" cy="1294839"/>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3">
            <a:extLst>
              <a:ext uri="{FF2B5EF4-FFF2-40B4-BE49-F238E27FC236}">
                <a16:creationId xmlns:a16="http://schemas.microsoft.com/office/drawing/2014/main" id="{6E2946CA-7BB4-3070-1644-9A411479287A}"/>
              </a:ext>
            </a:extLst>
          </p:cNvPr>
          <p:cNvSpPr txBox="1">
            <a:spLocks noChangeArrowheads="1"/>
          </p:cNvSpPr>
          <p:nvPr/>
        </p:nvSpPr>
        <p:spPr bwMode="auto">
          <a:xfrm>
            <a:off x="9205772" y="5422750"/>
            <a:ext cx="2817982" cy="830997"/>
          </a:xfrm>
          <a:prstGeom prst="rect">
            <a:avLst/>
          </a:prstGeom>
          <a:noFill/>
          <a:ln w="9525">
            <a:noFill/>
            <a:miter lim="800000"/>
            <a:headEnd/>
            <a:tailEnd/>
          </a:ln>
        </p:spPr>
        <p:txBody>
          <a:bodyPr wrap="square">
            <a:spAutoFit/>
          </a:bodyPr>
          <a:lstStyle/>
          <a:p>
            <a:pPr algn="ctr"/>
            <a:r>
              <a:rPr lang="en-US" sz="2400" b="1" dirty="0">
                <a:solidFill>
                  <a:srgbClr val="FF0000"/>
                </a:solidFill>
                <a:latin typeface="Century Gothic" pitchFamily="34" charset="0"/>
              </a:rPr>
              <a:t>$44,000 </a:t>
            </a:r>
            <a:r>
              <a:rPr lang="en-US" sz="2400" b="1" dirty="0">
                <a:solidFill>
                  <a:schemeClr val="bg2">
                    <a:lumMod val="10000"/>
                  </a:schemeClr>
                </a:solidFill>
                <a:latin typeface="Century Gothic" pitchFamily="34" charset="0"/>
              </a:rPr>
              <a:t>/ 2,000 = </a:t>
            </a:r>
            <a:r>
              <a:rPr lang="en-US" sz="2400" b="1" dirty="0">
                <a:solidFill>
                  <a:srgbClr val="FF0000"/>
                </a:solidFill>
                <a:highlight>
                  <a:srgbClr val="FFFF00"/>
                </a:highlight>
                <a:latin typeface="Century Gothic" pitchFamily="34" charset="0"/>
              </a:rPr>
              <a:t>$22</a:t>
            </a:r>
          </a:p>
        </p:txBody>
      </p:sp>
      <p:sp>
        <p:nvSpPr>
          <p:cNvPr id="19" name="Oval 18">
            <a:extLst>
              <a:ext uri="{FF2B5EF4-FFF2-40B4-BE49-F238E27FC236}">
                <a16:creationId xmlns:a16="http://schemas.microsoft.com/office/drawing/2014/main" id="{787743F1-AC32-4B9B-9D9D-CCDFFBC20BD9}"/>
              </a:ext>
            </a:extLst>
          </p:cNvPr>
          <p:cNvSpPr/>
          <p:nvPr/>
        </p:nvSpPr>
        <p:spPr>
          <a:xfrm>
            <a:off x="7189894" y="4766617"/>
            <a:ext cx="1912881" cy="105925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6">
            <a:extLst>
              <a:ext uri="{FF2B5EF4-FFF2-40B4-BE49-F238E27FC236}">
                <a16:creationId xmlns:a16="http://schemas.microsoft.com/office/drawing/2014/main" id="{0074F7CC-DAEB-D31A-7419-F89D9EA6ECF4}"/>
              </a:ext>
            </a:extLst>
          </p:cNvPr>
          <p:cNvSpPr txBox="1">
            <a:spLocks noChangeArrowheads="1"/>
          </p:cNvSpPr>
          <p:nvPr/>
        </p:nvSpPr>
        <p:spPr bwMode="auto">
          <a:xfrm>
            <a:off x="7382691" y="4952723"/>
            <a:ext cx="1579715" cy="707886"/>
          </a:xfrm>
          <a:prstGeom prst="rect">
            <a:avLst/>
          </a:prstGeom>
          <a:noFill/>
          <a:ln w="9525">
            <a:noFill/>
            <a:miter lim="800000"/>
            <a:headEnd/>
            <a:tailEnd/>
          </a:ln>
        </p:spPr>
        <p:txBody>
          <a:bodyPr wrap="square">
            <a:spAutoFit/>
          </a:bodyPr>
          <a:lstStyle/>
          <a:p>
            <a:pPr algn="ctr"/>
            <a:r>
              <a:rPr lang="en-US" sz="2000" b="1" dirty="0">
                <a:latin typeface="Century Gothic" pitchFamily="34" charset="0"/>
              </a:rPr>
              <a:t>40 * </a:t>
            </a:r>
            <a:r>
              <a:rPr lang="en-US" sz="2000" b="1" dirty="0">
                <a:solidFill>
                  <a:srgbClr val="FF0000"/>
                </a:solidFill>
                <a:latin typeface="Century Gothic" pitchFamily="34" charset="0"/>
              </a:rPr>
              <a:t>$1,100 = $44,000</a:t>
            </a:r>
          </a:p>
        </p:txBody>
      </p:sp>
      <p:sp>
        <p:nvSpPr>
          <p:cNvPr id="32" name="Oval 31">
            <a:extLst>
              <a:ext uri="{FF2B5EF4-FFF2-40B4-BE49-F238E27FC236}">
                <a16:creationId xmlns:a16="http://schemas.microsoft.com/office/drawing/2014/main" id="{A5CC756B-32B8-B317-97AC-2AA352A2B7F1}"/>
              </a:ext>
            </a:extLst>
          </p:cNvPr>
          <p:cNvSpPr/>
          <p:nvPr/>
        </p:nvSpPr>
        <p:spPr>
          <a:xfrm>
            <a:off x="4624616" y="5468633"/>
            <a:ext cx="1004791" cy="49037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6">
            <a:extLst>
              <a:ext uri="{FF2B5EF4-FFF2-40B4-BE49-F238E27FC236}">
                <a16:creationId xmlns:a16="http://schemas.microsoft.com/office/drawing/2014/main" id="{5E0BFAFD-6E48-D68E-97BE-4B7954AF56CA}"/>
              </a:ext>
            </a:extLst>
          </p:cNvPr>
          <p:cNvSpPr txBox="1">
            <a:spLocks noChangeArrowheads="1"/>
          </p:cNvSpPr>
          <p:nvPr/>
        </p:nvSpPr>
        <p:spPr bwMode="auto">
          <a:xfrm>
            <a:off x="4559720" y="5496476"/>
            <a:ext cx="1143000" cy="400110"/>
          </a:xfrm>
          <a:prstGeom prst="rect">
            <a:avLst/>
          </a:prstGeom>
          <a:noFill/>
          <a:ln w="9525">
            <a:noFill/>
            <a:miter lim="800000"/>
            <a:headEnd/>
            <a:tailEnd/>
          </a:ln>
        </p:spPr>
        <p:txBody>
          <a:bodyPr>
            <a:spAutoFit/>
          </a:bodyPr>
          <a:lstStyle/>
          <a:p>
            <a:pPr algn="ctr"/>
            <a:r>
              <a:rPr lang="en-US" sz="2000" b="1" dirty="0">
                <a:latin typeface="Century Gothic" pitchFamily="34" charset="0"/>
              </a:rPr>
              <a:t>40</a:t>
            </a:r>
          </a:p>
        </p:txBody>
      </p:sp>
      <p:sp>
        <p:nvSpPr>
          <p:cNvPr id="22" name="Arrow: Down 21">
            <a:extLst>
              <a:ext uri="{FF2B5EF4-FFF2-40B4-BE49-F238E27FC236}">
                <a16:creationId xmlns:a16="http://schemas.microsoft.com/office/drawing/2014/main" id="{CAD9434C-A5FF-FB0F-6B0A-14C8088EFEC9}"/>
              </a:ext>
            </a:extLst>
          </p:cNvPr>
          <p:cNvSpPr/>
          <p:nvPr/>
        </p:nvSpPr>
        <p:spPr>
          <a:xfrm rot="20040428">
            <a:off x="9383586" y="4742931"/>
            <a:ext cx="407042" cy="361985"/>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DC7E4595-9226-64DA-062F-8FA1F6743FEC}"/>
              </a:ext>
            </a:extLst>
          </p:cNvPr>
          <p:cNvSpPr txBox="1">
            <a:spLocks/>
          </p:cNvSpPr>
          <p:nvPr/>
        </p:nvSpPr>
        <p:spPr>
          <a:xfrm>
            <a:off x="1718063" y="961414"/>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tx2"/>
                </a:solidFill>
              </a:rPr>
              <a:t>Our Super Simplified Problem </a:t>
            </a:r>
          </a:p>
          <a:p>
            <a:pPr>
              <a:defRPr/>
            </a:pPr>
            <a:r>
              <a:rPr lang="en-US" sz="3200" dirty="0">
                <a:solidFill>
                  <a:schemeClr val="tx2"/>
                </a:solidFill>
              </a:rPr>
              <a:t>just got less simple!</a:t>
            </a:r>
          </a:p>
        </p:txBody>
      </p:sp>
      <p:sp>
        <p:nvSpPr>
          <p:cNvPr id="2" name="Arrow: Pentagon 1">
            <a:extLst>
              <a:ext uri="{FF2B5EF4-FFF2-40B4-BE49-F238E27FC236}">
                <a16:creationId xmlns:a16="http://schemas.microsoft.com/office/drawing/2014/main" id="{24A784CD-A709-0E7E-DFFB-0E6153B3F9F1}"/>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3" name="Rectangle 2">
            <a:extLst>
              <a:ext uri="{FF2B5EF4-FFF2-40B4-BE49-F238E27FC236}">
                <a16:creationId xmlns:a16="http://schemas.microsoft.com/office/drawing/2014/main" id="{F5733ED6-131E-DD52-EDE5-29E78EFAC3D3}"/>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cxnSp>
        <p:nvCxnSpPr>
          <p:cNvPr id="5" name="Straight Connector 4">
            <a:extLst>
              <a:ext uri="{FF2B5EF4-FFF2-40B4-BE49-F238E27FC236}">
                <a16:creationId xmlns:a16="http://schemas.microsoft.com/office/drawing/2014/main" id="{9229D7D6-13AD-470E-A358-C8FD90236B6C}"/>
              </a:ext>
            </a:extLst>
          </p:cNvPr>
          <p:cNvCxnSpPr/>
          <p:nvPr/>
        </p:nvCxnSpPr>
        <p:spPr>
          <a:xfrm flipV="1">
            <a:off x="6279989" y="5474379"/>
            <a:ext cx="808653" cy="428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271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C6596-1648-95E2-FC64-A4953FD17077}"/>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8E1A47C-F781-2A0C-6A53-9FFCACD6D87D}"/>
              </a:ext>
            </a:extLst>
          </p:cNvPr>
          <p:cNvGraphicFramePr>
            <a:graphicFrameLocks/>
          </p:cNvGraphicFramePr>
          <p:nvPr>
            <p:extLst>
              <p:ext uri="{D42A27DB-BD31-4B8C-83A1-F6EECF244321}">
                <p14:modId xmlns:p14="http://schemas.microsoft.com/office/powerpoint/2010/main" val="1321230010"/>
              </p:ext>
            </p:extLst>
          </p:nvPr>
        </p:nvGraphicFramePr>
        <p:xfrm>
          <a:off x="1420930" y="3471855"/>
          <a:ext cx="8563581" cy="2895600"/>
        </p:xfrm>
        <a:graphic>
          <a:graphicData uri="http://schemas.openxmlformats.org/drawingml/2006/table">
            <a:tbl>
              <a:tblPr firstRow="1" bandRow="1">
                <a:tableStyleId>{5C22544A-7EE6-4342-B048-85BDC9FD1C3A}</a:tableStyleId>
              </a:tblPr>
              <a:tblGrid>
                <a:gridCol w="1424507">
                  <a:extLst>
                    <a:ext uri="{9D8B030D-6E8A-4147-A177-3AD203B41FA5}">
                      <a16:colId xmlns:a16="http://schemas.microsoft.com/office/drawing/2014/main" val="20000"/>
                    </a:ext>
                  </a:extLst>
                </a:gridCol>
                <a:gridCol w="1445994">
                  <a:extLst>
                    <a:ext uri="{9D8B030D-6E8A-4147-A177-3AD203B41FA5}">
                      <a16:colId xmlns:a16="http://schemas.microsoft.com/office/drawing/2014/main" val="20001"/>
                    </a:ext>
                  </a:extLst>
                </a:gridCol>
                <a:gridCol w="1697162">
                  <a:extLst>
                    <a:ext uri="{9D8B030D-6E8A-4147-A177-3AD203B41FA5}">
                      <a16:colId xmlns:a16="http://schemas.microsoft.com/office/drawing/2014/main" val="20002"/>
                    </a:ext>
                  </a:extLst>
                </a:gridCol>
                <a:gridCol w="1349488">
                  <a:extLst>
                    <a:ext uri="{9D8B030D-6E8A-4147-A177-3AD203B41FA5}">
                      <a16:colId xmlns:a16="http://schemas.microsoft.com/office/drawing/2014/main" val="20003"/>
                    </a:ext>
                  </a:extLst>
                </a:gridCol>
                <a:gridCol w="1373858">
                  <a:extLst>
                    <a:ext uri="{9D8B030D-6E8A-4147-A177-3AD203B41FA5}">
                      <a16:colId xmlns:a16="http://schemas.microsoft.com/office/drawing/2014/main" val="20004"/>
                    </a:ext>
                  </a:extLst>
                </a:gridCol>
                <a:gridCol w="1272572">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2000" b="1" dirty="0">
                          <a:solidFill>
                            <a:srgbClr val="7030A0"/>
                          </a:solidFill>
                        </a:rPr>
                        <a:t>5% decrease in accidents</a:t>
                      </a:r>
                    </a:p>
                    <a:p>
                      <a:pPr algn="ctr"/>
                      <a:endParaRPr lang="en-US" sz="2000" dirty="0"/>
                    </a:p>
                  </a:txBody>
                  <a:tcPr>
                    <a:solidFill>
                      <a:schemeClr val="bg2"/>
                    </a:solidFill>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10% increase in costs</a:t>
                      </a:r>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pPr algn="ctr"/>
                      <a:r>
                        <a:rPr lang="en-US" sz="2400" b="1" dirty="0">
                          <a:solidFill>
                            <a:srgbClr val="7030A0"/>
                          </a:solidFill>
                        </a:rPr>
                        <a:t>38</a:t>
                      </a:r>
                    </a:p>
                  </a:txBody>
                  <a:tcPr>
                    <a:solidFill>
                      <a:schemeClr val="bg2"/>
                    </a:solidFill>
                  </a:tcPr>
                </a:tc>
                <a:tc>
                  <a:txBody>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lang="en-US" sz="1800" b="1" dirty="0"/>
                        <a:t>    </a:t>
                      </a:r>
                      <a:r>
                        <a:rPr lang="en-US" sz="2000" b="1" dirty="0">
                          <a:solidFill>
                            <a:srgbClr val="FF0000"/>
                          </a:solidFill>
                        </a:rPr>
                        <a:t>$1,100 </a:t>
                      </a: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089A0D80-61C5-789A-E9F7-CECADD865743}"/>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1" name="TextBox 10">
            <a:extLst>
              <a:ext uri="{FF2B5EF4-FFF2-40B4-BE49-F238E27FC236}">
                <a16:creationId xmlns:a16="http://schemas.microsoft.com/office/drawing/2014/main" id="{A6C46361-AEB8-EC13-25EB-5E1FD5B84EAB}"/>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2" name="TextBox 11">
            <a:extLst>
              <a:ext uri="{FF2B5EF4-FFF2-40B4-BE49-F238E27FC236}">
                <a16:creationId xmlns:a16="http://schemas.microsoft.com/office/drawing/2014/main" id="{216EC665-B903-8DEF-2685-20E81FC43427}"/>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13" name="TextBox 12">
            <a:extLst>
              <a:ext uri="{FF2B5EF4-FFF2-40B4-BE49-F238E27FC236}">
                <a16:creationId xmlns:a16="http://schemas.microsoft.com/office/drawing/2014/main" id="{4A83AF87-4006-E532-7E0D-D2FCCD27461A}"/>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14" name="TextBox 13">
            <a:extLst>
              <a:ext uri="{FF2B5EF4-FFF2-40B4-BE49-F238E27FC236}">
                <a16:creationId xmlns:a16="http://schemas.microsoft.com/office/drawing/2014/main" id="{0501F8D8-40C7-9D09-AA48-0A286BD42485}"/>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15" name="TextBox 14">
            <a:extLst>
              <a:ext uri="{FF2B5EF4-FFF2-40B4-BE49-F238E27FC236}">
                <a16:creationId xmlns:a16="http://schemas.microsoft.com/office/drawing/2014/main" id="{1510D1A0-21AE-EF17-4B81-F084E3D164FC}"/>
              </a:ext>
            </a:extLst>
          </p:cNvPr>
          <p:cNvSpPr txBox="1"/>
          <p:nvPr/>
        </p:nvSpPr>
        <p:spPr>
          <a:xfrm>
            <a:off x="8650015" y="985474"/>
            <a:ext cx="1503311" cy="2554545"/>
          </a:xfrm>
          <a:prstGeom prst="rect">
            <a:avLst/>
          </a:prstGeom>
          <a:noFill/>
        </p:spPr>
        <p:txBody>
          <a:bodyPr wrap="square" rtlCol="0">
            <a:spAutoFit/>
          </a:bodyPr>
          <a:lstStyle/>
          <a:p>
            <a:pPr algn="ctr"/>
            <a:endParaRPr lang="en-US" sz="2000" dirty="0"/>
          </a:p>
          <a:p>
            <a:pPr algn="ctr"/>
            <a:r>
              <a:rPr lang="en-US" sz="2000" dirty="0"/>
              <a:t>BONUS:  How much should we charge for each Insured Vehicle?</a:t>
            </a:r>
          </a:p>
        </p:txBody>
      </p:sp>
      <p:sp>
        <p:nvSpPr>
          <p:cNvPr id="25" name="Title 1">
            <a:extLst>
              <a:ext uri="{FF2B5EF4-FFF2-40B4-BE49-F238E27FC236}">
                <a16:creationId xmlns:a16="http://schemas.microsoft.com/office/drawing/2014/main" id="{24A762A8-E8CD-5614-5869-4B859C45026B}"/>
              </a:ext>
            </a:extLst>
          </p:cNvPr>
          <p:cNvSpPr txBox="1">
            <a:spLocks/>
          </p:cNvSpPr>
          <p:nvPr/>
        </p:nvSpPr>
        <p:spPr>
          <a:xfrm>
            <a:off x="1718063" y="961414"/>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tx2"/>
                </a:solidFill>
              </a:rPr>
              <a:t>Our Super Simplified Problem </a:t>
            </a:r>
          </a:p>
          <a:p>
            <a:pPr>
              <a:defRPr/>
            </a:pPr>
            <a:r>
              <a:rPr lang="en-US" sz="3200" dirty="0">
                <a:solidFill>
                  <a:schemeClr val="tx2"/>
                </a:solidFill>
              </a:rPr>
              <a:t>just got less simple!</a:t>
            </a:r>
          </a:p>
        </p:txBody>
      </p:sp>
      <p:sp>
        <p:nvSpPr>
          <p:cNvPr id="7" name="Title 1">
            <a:extLst>
              <a:ext uri="{FF2B5EF4-FFF2-40B4-BE49-F238E27FC236}">
                <a16:creationId xmlns:a16="http://schemas.microsoft.com/office/drawing/2014/main" id="{849068C3-6683-94C8-3F1D-555FA7F33286}"/>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cxnSp>
        <p:nvCxnSpPr>
          <p:cNvPr id="8" name="Straight Connector 7">
            <a:extLst>
              <a:ext uri="{FF2B5EF4-FFF2-40B4-BE49-F238E27FC236}">
                <a16:creationId xmlns:a16="http://schemas.microsoft.com/office/drawing/2014/main" id="{2FE7B012-B10C-86FA-0F20-C1F0F41ECD12}"/>
              </a:ext>
            </a:extLst>
          </p:cNvPr>
          <p:cNvCxnSpPr/>
          <p:nvPr/>
        </p:nvCxnSpPr>
        <p:spPr>
          <a:xfrm flipV="1">
            <a:off x="6279989" y="5474379"/>
            <a:ext cx="808653" cy="428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E48544C-03F1-6348-3B23-901002A55F74}"/>
              </a:ext>
            </a:extLst>
          </p:cNvPr>
          <p:cNvSpPr/>
          <p:nvPr/>
        </p:nvSpPr>
        <p:spPr>
          <a:xfrm>
            <a:off x="4627955" y="5475867"/>
            <a:ext cx="1004791" cy="49037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6">
            <a:extLst>
              <a:ext uri="{FF2B5EF4-FFF2-40B4-BE49-F238E27FC236}">
                <a16:creationId xmlns:a16="http://schemas.microsoft.com/office/drawing/2014/main" id="{FA072FD2-EF5A-F12B-38C4-3E5169DDCDBF}"/>
              </a:ext>
            </a:extLst>
          </p:cNvPr>
          <p:cNvSpPr txBox="1">
            <a:spLocks noChangeArrowheads="1"/>
          </p:cNvSpPr>
          <p:nvPr/>
        </p:nvSpPr>
        <p:spPr bwMode="auto">
          <a:xfrm>
            <a:off x="4566724" y="5506292"/>
            <a:ext cx="1143000" cy="400110"/>
          </a:xfrm>
          <a:prstGeom prst="rect">
            <a:avLst/>
          </a:prstGeom>
          <a:noFill/>
          <a:ln w="9525">
            <a:noFill/>
            <a:miter lim="800000"/>
            <a:headEnd/>
            <a:tailEnd/>
          </a:ln>
        </p:spPr>
        <p:txBody>
          <a:bodyPr>
            <a:spAutoFit/>
          </a:bodyPr>
          <a:lstStyle/>
          <a:p>
            <a:pPr algn="ctr"/>
            <a:r>
              <a:rPr lang="en-US" sz="2000" b="1" dirty="0">
                <a:latin typeface="Century Gothic" pitchFamily="34" charset="0"/>
              </a:rPr>
              <a:t>40</a:t>
            </a:r>
          </a:p>
        </p:txBody>
      </p:sp>
      <p:cxnSp>
        <p:nvCxnSpPr>
          <p:cNvPr id="2" name="Straight Connector 1">
            <a:extLst>
              <a:ext uri="{FF2B5EF4-FFF2-40B4-BE49-F238E27FC236}">
                <a16:creationId xmlns:a16="http://schemas.microsoft.com/office/drawing/2014/main" id="{EAAADED2-30FB-CB40-3D41-014FB21D7BD2}"/>
              </a:ext>
            </a:extLst>
          </p:cNvPr>
          <p:cNvCxnSpPr/>
          <p:nvPr/>
        </p:nvCxnSpPr>
        <p:spPr>
          <a:xfrm flipV="1">
            <a:off x="4736531" y="5501051"/>
            <a:ext cx="808653" cy="428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D4D8343B-50E0-1143-4855-4A993A884C55}"/>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7" name="Rectangle 16">
            <a:extLst>
              <a:ext uri="{FF2B5EF4-FFF2-40B4-BE49-F238E27FC236}">
                <a16:creationId xmlns:a16="http://schemas.microsoft.com/office/drawing/2014/main" id="{BF26A137-F546-97BB-91BC-2019C86C53E8}"/>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1690259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EBE80-289F-C43E-D702-6949B3FFBF25}"/>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04B0172-A564-1AC3-18AF-3F8388A4CC94}"/>
              </a:ext>
            </a:extLst>
          </p:cNvPr>
          <p:cNvGraphicFramePr>
            <a:graphicFrameLocks/>
          </p:cNvGraphicFramePr>
          <p:nvPr/>
        </p:nvGraphicFramePr>
        <p:xfrm>
          <a:off x="1420930" y="3471855"/>
          <a:ext cx="8563581" cy="2895600"/>
        </p:xfrm>
        <a:graphic>
          <a:graphicData uri="http://schemas.openxmlformats.org/drawingml/2006/table">
            <a:tbl>
              <a:tblPr firstRow="1" bandRow="1">
                <a:tableStyleId>{5C22544A-7EE6-4342-B048-85BDC9FD1C3A}</a:tableStyleId>
              </a:tblPr>
              <a:tblGrid>
                <a:gridCol w="1424507">
                  <a:extLst>
                    <a:ext uri="{9D8B030D-6E8A-4147-A177-3AD203B41FA5}">
                      <a16:colId xmlns:a16="http://schemas.microsoft.com/office/drawing/2014/main" val="20000"/>
                    </a:ext>
                  </a:extLst>
                </a:gridCol>
                <a:gridCol w="1445994">
                  <a:extLst>
                    <a:ext uri="{9D8B030D-6E8A-4147-A177-3AD203B41FA5}">
                      <a16:colId xmlns:a16="http://schemas.microsoft.com/office/drawing/2014/main" val="20001"/>
                    </a:ext>
                  </a:extLst>
                </a:gridCol>
                <a:gridCol w="1697162">
                  <a:extLst>
                    <a:ext uri="{9D8B030D-6E8A-4147-A177-3AD203B41FA5}">
                      <a16:colId xmlns:a16="http://schemas.microsoft.com/office/drawing/2014/main" val="20002"/>
                    </a:ext>
                  </a:extLst>
                </a:gridCol>
                <a:gridCol w="1349488">
                  <a:extLst>
                    <a:ext uri="{9D8B030D-6E8A-4147-A177-3AD203B41FA5}">
                      <a16:colId xmlns:a16="http://schemas.microsoft.com/office/drawing/2014/main" val="20003"/>
                    </a:ext>
                  </a:extLst>
                </a:gridCol>
                <a:gridCol w="1373858">
                  <a:extLst>
                    <a:ext uri="{9D8B030D-6E8A-4147-A177-3AD203B41FA5}">
                      <a16:colId xmlns:a16="http://schemas.microsoft.com/office/drawing/2014/main" val="20004"/>
                    </a:ext>
                  </a:extLst>
                </a:gridCol>
                <a:gridCol w="1272572">
                  <a:extLst>
                    <a:ext uri="{9D8B030D-6E8A-4147-A177-3AD203B41FA5}">
                      <a16:colId xmlns:a16="http://schemas.microsoft.com/office/drawing/2014/main" val="20005"/>
                    </a:ext>
                  </a:extLst>
                </a:gridCol>
              </a:tblGrid>
              <a:tr h="264478">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tc>
                  <a:txBody>
                    <a:bodyPr/>
                    <a:lstStyle/>
                    <a:p>
                      <a:pPr algn="ctr"/>
                      <a:endParaRPr lang="en-US" sz="1600" b="0" dirty="0"/>
                    </a:p>
                  </a:txBody>
                  <a:tcPr anchor="ctr">
                    <a:solidFill>
                      <a:schemeClr val="tx2"/>
                    </a:solidFill>
                  </a:tcPr>
                </a:tc>
                <a:extLst>
                  <a:ext uri="{0D108BD9-81ED-4DB2-BD59-A6C34878D82A}">
                    <a16:rowId xmlns:a16="http://schemas.microsoft.com/office/drawing/2014/main" val="10000"/>
                  </a:ext>
                </a:extLst>
              </a:tr>
              <a:tr h="370840">
                <a:tc>
                  <a:txBody>
                    <a:bodyPr/>
                    <a:lstStyle/>
                    <a:p>
                      <a:r>
                        <a:rPr lang="en-US" sz="2000" dirty="0"/>
                        <a:t>2024</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$20,000</a:t>
                      </a:r>
                    </a:p>
                  </a:txBody>
                  <a:tcPr>
                    <a:solidFill>
                      <a:schemeClr val="tx2">
                        <a:lumMod val="20000"/>
                        <a:lumOff val="80000"/>
                      </a:schemeClr>
                    </a:solidFill>
                  </a:tcPr>
                </a:tc>
                <a:tc>
                  <a:txBody>
                    <a:bodyPr/>
                    <a:lstStyle/>
                    <a:p>
                      <a:endParaRPr lang="en-US" dirty="0"/>
                    </a:p>
                  </a:txBody>
                  <a:tcPr>
                    <a:solidFill>
                      <a:schemeClr val="tx2">
                        <a:lumMod val="20000"/>
                        <a:lumOff val="80000"/>
                      </a:schemeClr>
                    </a:solidFill>
                  </a:tcPr>
                </a:tc>
                <a:extLst>
                  <a:ext uri="{0D108BD9-81ED-4DB2-BD59-A6C34878D82A}">
                    <a16:rowId xmlns:a16="http://schemas.microsoft.com/office/drawing/2014/main" val="10001"/>
                  </a:ext>
                </a:extLst>
              </a:tr>
              <a:tr h="370840">
                <a:tc>
                  <a:txBody>
                    <a:bodyPr/>
                    <a:lstStyle/>
                    <a:p>
                      <a:endParaRPr lang="en-US" sz="2000" dirty="0"/>
                    </a:p>
                  </a:txBody>
                  <a:tcPr>
                    <a:solidFill>
                      <a:schemeClr val="bg2"/>
                    </a:solidFill>
                  </a:tcPr>
                </a:tc>
                <a:tc>
                  <a:txBody>
                    <a:bodyPr/>
                    <a:lstStyle/>
                    <a:p>
                      <a:pPr algn="ctr"/>
                      <a:endParaRPr lang="en-US" sz="2000" dirty="0"/>
                    </a:p>
                  </a:txBody>
                  <a:tcPr>
                    <a:solidFill>
                      <a:schemeClr val="bg2"/>
                    </a:solidFill>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2000" b="1" dirty="0">
                          <a:solidFill>
                            <a:srgbClr val="7030A0"/>
                          </a:solidFill>
                        </a:rPr>
                        <a:t>5% decrease in accidents</a:t>
                      </a:r>
                    </a:p>
                    <a:p>
                      <a:pPr algn="ctr"/>
                      <a:endParaRPr lang="en-US" sz="2000" dirty="0"/>
                    </a:p>
                  </a:txBody>
                  <a:tcPr>
                    <a:solidFill>
                      <a:schemeClr val="bg2"/>
                    </a:solidFill>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10% increase in costs</a:t>
                      </a:r>
                    </a:p>
                  </a:txBody>
                  <a:tcPr>
                    <a:solidFill>
                      <a:schemeClr val="bg2"/>
                    </a:solidFill>
                  </a:tcPr>
                </a:tc>
                <a:tc>
                  <a:txBody>
                    <a:bodyPr/>
                    <a:lstStyle/>
                    <a:p>
                      <a:pPr algn="ctr"/>
                      <a:endParaRPr lang="en-US" sz="2000"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2"/>
                  </a:ext>
                </a:extLst>
              </a:tr>
              <a:tr h="370840">
                <a:tc>
                  <a:txBody>
                    <a:bodyPr/>
                    <a:lstStyle/>
                    <a:p>
                      <a:r>
                        <a:rPr lang="en-US" sz="2000" dirty="0"/>
                        <a:t>2025</a:t>
                      </a:r>
                    </a:p>
                  </a:txBody>
                  <a:tcPr>
                    <a:solidFill>
                      <a:schemeClr val="tx2">
                        <a:lumMod val="20000"/>
                        <a:lumOff val="80000"/>
                      </a:schemeClr>
                    </a:solidFill>
                  </a:tcPr>
                </a:tc>
                <a:tc>
                  <a:txBody>
                    <a:bodyPr/>
                    <a:lstStyle/>
                    <a:p>
                      <a:pPr algn="ctr"/>
                      <a:r>
                        <a:rPr lang="en-US" sz="2000" dirty="0"/>
                        <a:t>2,000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sz="2000" dirty="0"/>
                        <a:t>$1,000</a:t>
                      </a:r>
                    </a:p>
                  </a:txBody>
                  <a:tcPr>
                    <a:solidFill>
                      <a:schemeClr val="tx2">
                        <a:lumMod val="20000"/>
                        <a:lumOff val="80000"/>
                      </a:schemeClr>
                    </a:solidFill>
                  </a:tcPr>
                </a:tc>
                <a:tc>
                  <a:txBody>
                    <a:bodyPr/>
                    <a:lstStyle/>
                    <a:p>
                      <a:pPr algn="ctr"/>
                      <a:r>
                        <a:rPr lang="en-US" sz="2000" dirty="0"/>
                        <a:t>?</a:t>
                      </a:r>
                    </a:p>
                  </a:txBody>
                  <a:tcPr>
                    <a:solidFill>
                      <a:schemeClr val="tx2">
                        <a:lumMod val="20000"/>
                        <a:lumOff val="80000"/>
                      </a:schemeClr>
                    </a:solidFill>
                  </a:tcPr>
                </a:tc>
                <a:tc>
                  <a:txBody>
                    <a:bodyPr/>
                    <a:lstStyle/>
                    <a:p>
                      <a:pPr algn="ctr"/>
                      <a:r>
                        <a:rPr lang="en-US" dirty="0"/>
                        <a:t>?</a:t>
                      </a:r>
                    </a:p>
                  </a:txBody>
                  <a:tcPr>
                    <a:solidFill>
                      <a:schemeClr val="tx2">
                        <a:lumMod val="20000"/>
                        <a:lumOff val="80000"/>
                      </a:schemeClr>
                    </a:solidFill>
                  </a:tcPr>
                </a:tc>
                <a:extLst>
                  <a:ext uri="{0D108BD9-81ED-4DB2-BD59-A6C34878D82A}">
                    <a16:rowId xmlns:a16="http://schemas.microsoft.com/office/drawing/2014/main" val="10003"/>
                  </a:ext>
                </a:extLst>
              </a:tr>
              <a:tr h="370840">
                <a:tc>
                  <a:txBody>
                    <a:bodyPr/>
                    <a:lstStyle/>
                    <a:p>
                      <a:endParaRPr lang="en-US" dirty="0"/>
                    </a:p>
                  </a:txBody>
                  <a:tcPr>
                    <a:solidFill>
                      <a:schemeClr val="bg2"/>
                    </a:solidFill>
                  </a:tcPr>
                </a:tc>
                <a:tc>
                  <a:txBody>
                    <a:bodyPr/>
                    <a:lstStyle/>
                    <a:p>
                      <a:endParaRPr lang="en-US" dirty="0"/>
                    </a:p>
                  </a:txBody>
                  <a:tcPr>
                    <a:solidFill>
                      <a:schemeClr val="bg2"/>
                    </a:solidFill>
                  </a:tcPr>
                </a:tc>
                <a:tc>
                  <a:txBody>
                    <a:bodyPr/>
                    <a:lstStyle/>
                    <a:p>
                      <a:pPr algn="ctr"/>
                      <a:r>
                        <a:rPr lang="en-US" sz="2400" b="1" dirty="0">
                          <a:solidFill>
                            <a:srgbClr val="7030A0"/>
                          </a:solidFill>
                        </a:rPr>
                        <a:t>38</a:t>
                      </a:r>
                    </a:p>
                  </a:txBody>
                  <a:tcPr>
                    <a:solidFill>
                      <a:schemeClr val="bg2"/>
                    </a:solidFill>
                  </a:tcPr>
                </a:tc>
                <a:tc>
                  <a:txBody>
                    <a:bodyPr/>
                    <a:lstStyle/>
                    <a:p>
                      <a:pPr marL="0" marR="0" lvl="0" indent="0" algn="l" defTabSz="891540" rtl="0" eaLnBrk="1" fontAlgn="auto" latinLnBrk="0" hangingPunct="1">
                        <a:lnSpc>
                          <a:spcPct val="100000"/>
                        </a:lnSpc>
                        <a:spcBef>
                          <a:spcPts val="0"/>
                        </a:spcBef>
                        <a:spcAft>
                          <a:spcPts val="0"/>
                        </a:spcAft>
                        <a:buClrTx/>
                        <a:buSzTx/>
                        <a:buFontTx/>
                        <a:buNone/>
                        <a:tabLst/>
                        <a:defRPr/>
                      </a:pPr>
                      <a:r>
                        <a:rPr lang="en-US" sz="1800" b="1" dirty="0"/>
                        <a:t>    </a:t>
                      </a:r>
                      <a:r>
                        <a:rPr lang="en-US" sz="2000" b="1" dirty="0">
                          <a:solidFill>
                            <a:srgbClr val="FF0000"/>
                          </a:solidFill>
                        </a:rPr>
                        <a:t>$1,100 </a:t>
                      </a:r>
                    </a:p>
                  </a:txBody>
                  <a:tcPr>
                    <a:solidFill>
                      <a:schemeClr val="bg2"/>
                    </a:solidFill>
                  </a:tcPr>
                </a:tc>
                <a:tc>
                  <a:txBody>
                    <a:bodyPr/>
                    <a:lstStyle/>
                    <a:p>
                      <a:endParaRPr lang="en-US" dirty="0"/>
                    </a:p>
                  </a:txBody>
                  <a:tcPr>
                    <a:solidFill>
                      <a:schemeClr val="bg2"/>
                    </a:solidFill>
                  </a:tcPr>
                </a:tc>
                <a:tc>
                  <a:txBody>
                    <a:bodyPr/>
                    <a:lstStyle/>
                    <a:p>
                      <a:endParaRPr lang="en-US" dirty="0"/>
                    </a:p>
                  </a:txBody>
                  <a:tcPr>
                    <a:solidFill>
                      <a:schemeClr val="bg2"/>
                    </a:solidFill>
                  </a:tcPr>
                </a:tc>
                <a:extLst>
                  <a:ext uri="{0D108BD9-81ED-4DB2-BD59-A6C34878D82A}">
                    <a16:rowId xmlns:a16="http://schemas.microsoft.com/office/drawing/2014/main" val="10004"/>
                  </a:ext>
                </a:extLst>
              </a:tr>
            </a:tbl>
          </a:graphicData>
        </a:graphic>
      </p:graphicFrame>
      <p:sp>
        <p:nvSpPr>
          <p:cNvPr id="9" name="Oval 8">
            <a:extLst>
              <a:ext uri="{FF2B5EF4-FFF2-40B4-BE49-F238E27FC236}">
                <a16:creationId xmlns:a16="http://schemas.microsoft.com/office/drawing/2014/main" id="{041CA860-0263-4044-7B9B-EF25A6C9ED88}"/>
              </a:ext>
            </a:extLst>
          </p:cNvPr>
          <p:cNvSpPr/>
          <p:nvPr/>
        </p:nvSpPr>
        <p:spPr>
          <a:xfrm>
            <a:off x="9110244" y="5115471"/>
            <a:ext cx="2945487" cy="1294839"/>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295B3E7-5A89-B68A-644D-CFE1A5A4E44C}"/>
              </a:ext>
            </a:extLst>
          </p:cNvPr>
          <p:cNvSpPr txBox="1"/>
          <p:nvPr/>
        </p:nvSpPr>
        <p:spPr>
          <a:xfrm>
            <a:off x="1823396" y="2984873"/>
            <a:ext cx="803487" cy="400110"/>
          </a:xfrm>
          <a:prstGeom prst="rect">
            <a:avLst/>
          </a:prstGeom>
          <a:noFill/>
        </p:spPr>
        <p:txBody>
          <a:bodyPr wrap="square" rtlCol="0">
            <a:spAutoFit/>
          </a:bodyPr>
          <a:lstStyle/>
          <a:p>
            <a:pPr algn="ctr"/>
            <a:r>
              <a:rPr lang="en-US" sz="2000" dirty="0"/>
              <a:t>Year</a:t>
            </a:r>
          </a:p>
        </p:txBody>
      </p:sp>
      <p:sp>
        <p:nvSpPr>
          <p:cNvPr id="11" name="TextBox 10">
            <a:extLst>
              <a:ext uri="{FF2B5EF4-FFF2-40B4-BE49-F238E27FC236}">
                <a16:creationId xmlns:a16="http://schemas.microsoft.com/office/drawing/2014/main" id="{97734F8D-1C18-E3DD-BEFC-D6C1CB57C3DC}"/>
              </a:ext>
            </a:extLst>
          </p:cNvPr>
          <p:cNvSpPr txBox="1"/>
          <p:nvPr/>
        </p:nvSpPr>
        <p:spPr>
          <a:xfrm>
            <a:off x="3104826" y="2105561"/>
            <a:ext cx="1295400" cy="1323439"/>
          </a:xfrm>
          <a:prstGeom prst="rect">
            <a:avLst/>
          </a:prstGeom>
          <a:noFill/>
        </p:spPr>
        <p:txBody>
          <a:bodyPr wrap="square" rtlCol="0">
            <a:spAutoFit/>
          </a:bodyPr>
          <a:lstStyle/>
          <a:p>
            <a:pPr algn="ctr"/>
            <a:r>
              <a:rPr lang="en-US" sz="2000" dirty="0"/>
              <a:t>Number of Insured Vehicles</a:t>
            </a:r>
          </a:p>
        </p:txBody>
      </p:sp>
      <p:sp>
        <p:nvSpPr>
          <p:cNvPr id="12" name="TextBox 11">
            <a:extLst>
              <a:ext uri="{FF2B5EF4-FFF2-40B4-BE49-F238E27FC236}">
                <a16:creationId xmlns:a16="http://schemas.microsoft.com/office/drawing/2014/main" id="{842BA1F7-6383-D3E9-6DC6-5D2C575F2A37}"/>
              </a:ext>
            </a:extLst>
          </p:cNvPr>
          <p:cNvSpPr txBox="1"/>
          <p:nvPr/>
        </p:nvSpPr>
        <p:spPr>
          <a:xfrm>
            <a:off x="4552626" y="2413337"/>
            <a:ext cx="1295400" cy="1015663"/>
          </a:xfrm>
          <a:prstGeom prst="rect">
            <a:avLst/>
          </a:prstGeom>
          <a:noFill/>
        </p:spPr>
        <p:txBody>
          <a:bodyPr wrap="square" rtlCol="0">
            <a:spAutoFit/>
          </a:bodyPr>
          <a:lstStyle/>
          <a:p>
            <a:pPr algn="ctr"/>
            <a:r>
              <a:rPr lang="en-US" sz="2000" dirty="0"/>
              <a:t>Number of Accidents</a:t>
            </a:r>
          </a:p>
        </p:txBody>
      </p:sp>
      <p:sp>
        <p:nvSpPr>
          <p:cNvPr id="13" name="TextBox 12">
            <a:extLst>
              <a:ext uri="{FF2B5EF4-FFF2-40B4-BE49-F238E27FC236}">
                <a16:creationId xmlns:a16="http://schemas.microsoft.com/office/drawing/2014/main" id="{98A72EC9-2C4A-1531-37B7-56F27301093F}"/>
              </a:ext>
            </a:extLst>
          </p:cNvPr>
          <p:cNvSpPr txBox="1"/>
          <p:nvPr/>
        </p:nvSpPr>
        <p:spPr>
          <a:xfrm>
            <a:off x="6000426" y="2456192"/>
            <a:ext cx="1295400" cy="1015663"/>
          </a:xfrm>
          <a:prstGeom prst="rect">
            <a:avLst/>
          </a:prstGeom>
          <a:noFill/>
        </p:spPr>
        <p:txBody>
          <a:bodyPr wrap="square" rtlCol="0">
            <a:spAutoFit/>
          </a:bodyPr>
          <a:lstStyle/>
          <a:p>
            <a:pPr algn="ctr"/>
            <a:r>
              <a:rPr lang="en-US" sz="2000" dirty="0"/>
              <a:t>Cost for each Accident</a:t>
            </a:r>
          </a:p>
        </p:txBody>
      </p:sp>
      <p:sp>
        <p:nvSpPr>
          <p:cNvPr id="14" name="TextBox 13">
            <a:extLst>
              <a:ext uri="{FF2B5EF4-FFF2-40B4-BE49-F238E27FC236}">
                <a16:creationId xmlns:a16="http://schemas.microsoft.com/office/drawing/2014/main" id="{E5D183BC-6E4D-B29B-936A-78A794424D1C}"/>
              </a:ext>
            </a:extLst>
          </p:cNvPr>
          <p:cNvSpPr txBox="1"/>
          <p:nvPr/>
        </p:nvSpPr>
        <p:spPr>
          <a:xfrm>
            <a:off x="7354615" y="1902681"/>
            <a:ext cx="1295400" cy="1631216"/>
          </a:xfrm>
          <a:prstGeom prst="rect">
            <a:avLst/>
          </a:prstGeom>
          <a:noFill/>
        </p:spPr>
        <p:txBody>
          <a:bodyPr wrap="square" rtlCol="0">
            <a:spAutoFit/>
          </a:bodyPr>
          <a:lstStyle/>
          <a:p>
            <a:pPr algn="ctr"/>
            <a:r>
              <a:rPr lang="en-US" sz="2000" dirty="0"/>
              <a:t>Total Amount Paid for all Accidents</a:t>
            </a:r>
          </a:p>
        </p:txBody>
      </p:sp>
      <p:sp>
        <p:nvSpPr>
          <p:cNvPr id="15" name="TextBox 14">
            <a:extLst>
              <a:ext uri="{FF2B5EF4-FFF2-40B4-BE49-F238E27FC236}">
                <a16:creationId xmlns:a16="http://schemas.microsoft.com/office/drawing/2014/main" id="{CC7CB61D-09F2-09E8-834C-CCBAD4DB253C}"/>
              </a:ext>
            </a:extLst>
          </p:cNvPr>
          <p:cNvSpPr txBox="1"/>
          <p:nvPr/>
        </p:nvSpPr>
        <p:spPr>
          <a:xfrm>
            <a:off x="8650015" y="985474"/>
            <a:ext cx="1503311" cy="2554545"/>
          </a:xfrm>
          <a:prstGeom prst="rect">
            <a:avLst/>
          </a:prstGeom>
          <a:noFill/>
        </p:spPr>
        <p:txBody>
          <a:bodyPr wrap="square" rtlCol="0">
            <a:spAutoFit/>
          </a:bodyPr>
          <a:lstStyle/>
          <a:p>
            <a:pPr algn="ctr"/>
            <a:endParaRPr lang="en-US" sz="2000" dirty="0"/>
          </a:p>
          <a:p>
            <a:pPr algn="ctr"/>
            <a:r>
              <a:rPr lang="en-US" sz="2000" dirty="0"/>
              <a:t>BONUS:  How much should we charge for each Insured Vehicle?</a:t>
            </a:r>
          </a:p>
        </p:txBody>
      </p:sp>
      <p:sp>
        <p:nvSpPr>
          <p:cNvPr id="25" name="Title 1">
            <a:extLst>
              <a:ext uri="{FF2B5EF4-FFF2-40B4-BE49-F238E27FC236}">
                <a16:creationId xmlns:a16="http://schemas.microsoft.com/office/drawing/2014/main" id="{F6AD5B09-0B2C-C1A2-D93C-C0A4B09B9518}"/>
              </a:ext>
            </a:extLst>
          </p:cNvPr>
          <p:cNvSpPr txBox="1">
            <a:spLocks/>
          </p:cNvSpPr>
          <p:nvPr/>
        </p:nvSpPr>
        <p:spPr>
          <a:xfrm>
            <a:off x="1718063" y="961414"/>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200" dirty="0">
                <a:solidFill>
                  <a:schemeClr val="tx2"/>
                </a:solidFill>
              </a:rPr>
              <a:t>Our Super Simplified Problem </a:t>
            </a:r>
          </a:p>
          <a:p>
            <a:pPr>
              <a:defRPr/>
            </a:pPr>
            <a:r>
              <a:rPr lang="en-US" sz="3200" dirty="0">
                <a:solidFill>
                  <a:schemeClr val="tx2"/>
                </a:solidFill>
              </a:rPr>
              <a:t>just got less simple!</a:t>
            </a:r>
          </a:p>
        </p:txBody>
      </p:sp>
      <p:sp>
        <p:nvSpPr>
          <p:cNvPr id="7" name="Title 1">
            <a:extLst>
              <a:ext uri="{FF2B5EF4-FFF2-40B4-BE49-F238E27FC236}">
                <a16:creationId xmlns:a16="http://schemas.microsoft.com/office/drawing/2014/main" id="{1898F5A7-E4F1-238C-FEB0-51B300B13FC4}"/>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cxnSp>
        <p:nvCxnSpPr>
          <p:cNvPr id="8" name="Straight Connector 7">
            <a:extLst>
              <a:ext uri="{FF2B5EF4-FFF2-40B4-BE49-F238E27FC236}">
                <a16:creationId xmlns:a16="http://schemas.microsoft.com/office/drawing/2014/main" id="{CC761F1F-F071-65F9-FADE-07875CF2AB08}"/>
              </a:ext>
            </a:extLst>
          </p:cNvPr>
          <p:cNvCxnSpPr/>
          <p:nvPr/>
        </p:nvCxnSpPr>
        <p:spPr>
          <a:xfrm flipV="1">
            <a:off x="6279989" y="5474379"/>
            <a:ext cx="808653" cy="428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3">
            <a:extLst>
              <a:ext uri="{FF2B5EF4-FFF2-40B4-BE49-F238E27FC236}">
                <a16:creationId xmlns:a16="http://schemas.microsoft.com/office/drawing/2014/main" id="{AE0B34E0-364B-617C-9F90-03BB3FFB1B95}"/>
              </a:ext>
            </a:extLst>
          </p:cNvPr>
          <p:cNvSpPr txBox="1">
            <a:spLocks noChangeArrowheads="1"/>
          </p:cNvSpPr>
          <p:nvPr/>
        </p:nvSpPr>
        <p:spPr bwMode="auto">
          <a:xfrm>
            <a:off x="9222763" y="5381432"/>
            <a:ext cx="2817982" cy="830997"/>
          </a:xfrm>
          <a:prstGeom prst="rect">
            <a:avLst/>
          </a:prstGeom>
          <a:noFill/>
          <a:ln w="9525">
            <a:noFill/>
            <a:miter lim="800000"/>
            <a:headEnd/>
            <a:tailEnd/>
          </a:ln>
        </p:spPr>
        <p:txBody>
          <a:bodyPr wrap="square">
            <a:spAutoFit/>
          </a:bodyPr>
          <a:lstStyle/>
          <a:p>
            <a:pPr algn="ctr"/>
            <a:r>
              <a:rPr lang="en-US" sz="2400" b="1" dirty="0">
                <a:solidFill>
                  <a:srgbClr val="FF0000"/>
                </a:solidFill>
                <a:latin typeface="Century Gothic" pitchFamily="34" charset="0"/>
              </a:rPr>
              <a:t>$41,800 </a:t>
            </a:r>
            <a:r>
              <a:rPr lang="en-US" sz="2400" b="1" dirty="0">
                <a:solidFill>
                  <a:schemeClr val="bg2">
                    <a:lumMod val="10000"/>
                  </a:schemeClr>
                </a:solidFill>
                <a:latin typeface="Century Gothic" pitchFamily="34" charset="0"/>
              </a:rPr>
              <a:t>/ 2,000 = </a:t>
            </a:r>
            <a:r>
              <a:rPr lang="en-US" sz="2400" b="1" dirty="0">
                <a:solidFill>
                  <a:srgbClr val="FF0000"/>
                </a:solidFill>
                <a:highlight>
                  <a:srgbClr val="FFFF00"/>
                </a:highlight>
                <a:latin typeface="Century Gothic" pitchFamily="34" charset="0"/>
              </a:rPr>
              <a:t>$21</a:t>
            </a:r>
          </a:p>
        </p:txBody>
      </p:sp>
      <p:sp>
        <p:nvSpPr>
          <p:cNvPr id="19" name="Oval 18">
            <a:extLst>
              <a:ext uri="{FF2B5EF4-FFF2-40B4-BE49-F238E27FC236}">
                <a16:creationId xmlns:a16="http://schemas.microsoft.com/office/drawing/2014/main" id="{7726F78E-DF64-0A31-6946-0E8FF80C8F7A}"/>
              </a:ext>
            </a:extLst>
          </p:cNvPr>
          <p:cNvSpPr/>
          <p:nvPr/>
        </p:nvSpPr>
        <p:spPr>
          <a:xfrm>
            <a:off x="7144628" y="4747490"/>
            <a:ext cx="1912881" cy="1059254"/>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6">
            <a:extLst>
              <a:ext uri="{FF2B5EF4-FFF2-40B4-BE49-F238E27FC236}">
                <a16:creationId xmlns:a16="http://schemas.microsoft.com/office/drawing/2014/main" id="{E0CDBFFE-2A81-0237-488D-39E5977C37FE}"/>
              </a:ext>
            </a:extLst>
          </p:cNvPr>
          <p:cNvSpPr txBox="1">
            <a:spLocks noChangeArrowheads="1"/>
          </p:cNvSpPr>
          <p:nvPr/>
        </p:nvSpPr>
        <p:spPr bwMode="auto">
          <a:xfrm>
            <a:off x="7337425" y="4933596"/>
            <a:ext cx="1579715" cy="707886"/>
          </a:xfrm>
          <a:prstGeom prst="rect">
            <a:avLst/>
          </a:prstGeom>
          <a:noFill/>
          <a:ln w="9525">
            <a:noFill/>
            <a:miter lim="800000"/>
            <a:headEnd/>
            <a:tailEnd/>
          </a:ln>
        </p:spPr>
        <p:txBody>
          <a:bodyPr wrap="square">
            <a:spAutoFit/>
          </a:bodyPr>
          <a:lstStyle/>
          <a:p>
            <a:pPr algn="ctr"/>
            <a:r>
              <a:rPr lang="en-US" sz="2000" b="1" dirty="0">
                <a:solidFill>
                  <a:srgbClr val="7030A0"/>
                </a:solidFill>
                <a:latin typeface="Century Gothic" pitchFamily="34" charset="0"/>
              </a:rPr>
              <a:t>38</a:t>
            </a:r>
            <a:r>
              <a:rPr lang="en-US" sz="2000" b="1" dirty="0">
                <a:latin typeface="Century Gothic" pitchFamily="34" charset="0"/>
              </a:rPr>
              <a:t> * </a:t>
            </a:r>
            <a:r>
              <a:rPr lang="en-US" sz="2000" b="1" dirty="0">
                <a:solidFill>
                  <a:srgbClr val="FF0000"/>
                </a:solidFill>
                <a:latin typeface="Century Gothic" pitchFamily="34" charset="0"/>
              </a:rPr>
              <a:t>$1,100 = $41,800</a:t>
            </a:r>
          </a:p>
        </p:txBody>
      </p:sp>
      <p:sp>
        <p:nvSpPr>
          <p:cNvPr id="32" name="Oval 31">
            <a:extLst>
              <a:ext uri="{FF2B5EF4-FFF2-40B4-BE49-F238E27FC236}">
                <a16:creationId xmlns:a16="http://schemas.microsoft.com/office/drawing/2014/main" id="{8E407E95-ABE6-9F90-1E74-C980784C7A2F}"/>
              </a:ext>
            </a:extLst>
          </p:cNvPr>
          <p:cNvSpPr/>
          <p:nvPr/>
        </p:nvSpPr>
        <p:spPr>
          <a:xfrm>
            <a:off x="4627955" y="5475867"/>
            <a:ext cx="1004791" cy="490373"/>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Down 15">
            <a:extLst>
              <a:ext uri="{FF2B5EF4-FFF2-40B4-BE49-F238E27FC236}">
                <a16:creationId xmlns:a16="http://schemas.microsoft.com/office/drawing/2014/main" id="{B90832F1-996A-1DD4-136A-8169D7A13B12}"/>
              </a:ext>
            </a:extLst>
          </p:cNvPr>
          <p:cNvSpPr/>
          <p:nvPr/>
        </p:nvSpPr>
        <p:spPr>
          <a:xfrm rot="20040428">
            <a:off x="9383586" y="4742931"/>
            <a:ext cx="407042" cy="361985"/>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6">
            <a:extLst>
              <a:ext uri="{FF2B5EF4-FFF2-40B4-BE49-F238E27FC236}">
                <a16:creationId xmlns:a16="http://schemas.microsoft.com/office/drawing/2014/main" id="{958EC075-5E2A-920F-964F-BAF4E6B60DF2}"/>
              </a:ext>
            </a:extLst>
          </p:cNvPr>
          <p:cNvSpPr txBox="1">
            <a:spLocks noChangeArrowheads="1"/>
          </p:cNvSpPr>
          <p:nvPr/>
        </p:nvSpPr>
        <p:spPr bwMode="auto">
          <a:xfrm>
            <a:off x="4566724" y="5506292"/>
            <a:ext cx="1143000" cy="400110"/>
          </a:xfrm>
          <a:prstGeom prst="rect">
            <a:avLst/>
          </a:prstGeom>
          <a:noFill/>
          <a:ln w="9525">
            <a:noFill/>
            <a:miter lim="800000"/>
            <a:headEnd/>
            <a:tailEnd/>
          </a:ln>
        </p:spPr>
        <p:txBody>
          <a:bodyPr>
            <a:spAutoFit/>
          </a:bodyPr>
          <a:lstStyle/>
          <a:p>
            <a:pPr algn="ctr"/>
            <a:r>
              <a:rPr lang="en-US" sz="2000" b="1" dirty="0">
                <a:latin typeface="Century Gothic" pitchFamily="34" charset="0"/>
              </a:rPr>
              <a:t>40</a:t>
            </a:r>
          </a:p>
        </p:txBody>
      </p:sp>
      <p:cxnSp>
        <p:nvCxnSpPr>
          <p:cNvPr id="2" name="Straight Connector 1">
            <a:extLst>
              <a:ext uri="{FF2B5EF4-FFF2-40B4-BE49-F238E27FC236}">
                <a16:creationId xmlns:a16="http://schemas.microsoft.com/office/drawing/2014/main" id="{976C6AE8-95F2-BC74-4468-F3116FBB43E0}"/>
              </a:ext>
            </a:extLst>
          </p:cNvPr>
          <p:cNvCxnSpPr/>
          <p:nvPr/>
        </p:nvCxnSpPr>
        <p:spPr>
          <a:xfrm flipV="1">
            <a:off x="4736531" y="5501051"/>
            <a:ext cx="808653" cy="4289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B02447A3-467C-758E-7345-37917977A32B}"/>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17" name="Rectangle 16">
            <a:extLst>
              <a:ext uri="{FF2B5EF4-FFF2-40B4-BE49-F238E27FC236}">
                <a16:creationId xmlns:a16="http://schemas.microsoft.com/office/drawing/2014/main" id="{2DBC0738-C877-7C86-4A13-C59DF73769EE}"/>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867996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ED860-0691-D827-004D-6B22F9A9B5A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A2F34A5-DC4C-FCA5-BA7E-42CA84CB26C2}"/>
              </a:ext>
            </a:extLst>
          </p:cNvPr>
          <p:cNvSpPr txBox="1">
            <a:spLocks/>
          </p:cNvSpPr>
          <p:nvPr/>
        </p:nvSpPr>
        <p:spPr>
          <a:xfrm>
            <a:off x="1789167" y="1705337"/>
            <a:ext cx="10285720" cy="1399032"/>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484632">
              <a:defRPr/>
            </a:pPr>
            <a:r>
              <a:rPr lang="en-US" sz="3600" dirty="0">
                <a:solidFill>
                  <a:schemeClr val="tx1"/>
                </a:solidFill>
              </a:rPr>
              <a:t>So, really, what are the </a:t>
            </a:r>
            <a:r>
              <a:rPr lang="en-US" sz="3600" dirty="0">
                <a:solidFill>
                  <a:schemeClr val="accent2"/>
                </a:solidFill>
              </a:rPr>
              <a:t>Rates</a:t>
            </a:r>
            <a:r>
              <a:rPr lang="en-US" sz="3600" dirty="0">
                <a:solidFill>
                  <a:schemeClr val="tx1"/>
                </a:solidFill>
              </a:rPr>
              <a:t> and </a:t>
            </a:r>
            <a:r>
              <a:rPr lang="en-US" sz="3600" dirty="0">
                <a:solidFill>
                  <a:srgbClr val="7030A0"/>
                </a:solidFill>
              </a:rPr>
              <a:t>Reserves</a:t>
            </a:r>
            <a:r>
              <a:rPr lang="en-US" sz="3600" dirty="0">
                <a:solidFill>
                  <a:schemeClr val="tx1"/>
                </a:solidFill>
              </a:rPr>
              <a:t>?</a:t>
            </a:r>
          </a:p>
        </p:txBody>
      </p:sp>
      <p:sp>
        <p:nvSpPr>
          <p:cNvPr id="7" name="Content Placeholder 2">
            <a:extLst>
              <a:ext uri="{FF2B5EF4-FFF2-40B4-BE49-F238E27FC236}">
                <a16:creationId xmlns:a16="http://schemas.microsoft.com/office/drawing/2014/main" id="{ECE1F3D6-0CDE-EDEA-B7FC-C7D62ECBA7F8}"/>
              </a:ext>
            </a:extLst>
          </p:cNvPr>
          <p:cNvSpPr txBox="1">
            <a:spLocks/>
          </p:cNvSpPr>
          <p:nvPr/>
        </p:nvSpPr>
        <p:spPr>
          <a:xfrm>
            <a:off x="764702" y="2715325"/>
            <a:ext cx="10870571" cy="3846295"/>
          </a:xfrm>
          <a:prstGeom prst="rect">
            <a:avLst/>
          </a:prstGeom>
        </p:spPr>
        <p:txBody>
          <a:bodyPr>
            <a:normAutofit fontScale="5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lgn="ctr">
              <a:spcAft>
                <a:spcPts val="0"/>
              </a:spcAft>
              <a:buNone/>
              <a:defRPr/>
            </a:pPr>
            <a:r>
              <a:rPr lang="en-US" sz="5100" dirty="0">
                <a:solidFill>
                  <a:schemeClr val="tx1">
                    <a:lumMod val="50000"/>
                  </a:schemeClr>
                </a:solidFill>
              </a:rPr>
              <a:t>Real Life Complications add </a:t>
            </a:r>
            <a:r>
              <a:rPr lang="en-US" sz="5100" b="1" spc="30" dirty="0">
                <a:solidFill>
                  <a:schemeClr val="tx1">
                    <a:lumMod val="50000"/>
                  </a:schemeClr>
                </a:solidFill>
              </a:rPr>
              <a:t>Uncertainty</a:t>
            </a:r>
            <a:r>
              <a:rPr lang="en-US" sz="5100" spc="30" dirty="0">
                <a:solidFill>
                  <a:schemeClr val="tx1">
                    <a:lumMod val="50000"/>
                  </a:schemeClr>
                </a:solidFill>
              </a:rPr>
              <a:t> </a:t>
            </a:r>
            <a:r>
              <a:rPr lang="en-US" sz="5100" dirty="0">
                <a:solidFill>
                  <a:schemeClr val="tx1">
                    <a:lumMod val="50000"/>
                  </a:schemeClr>
                </a:solidFill>
              </a:rPr>
              <a:t>to the Calculations</a:t>
            </a:r>
          </a:p>
          <a:p>
            <a:pPr marL="64008" indent="0">
              <a:spcAft>
                <a:spcPts val="0"/>
              </a:spcAft>
              <a:buNone/>
              <a:defRPr/>
            </a:pPr>
            <a:endParaRPr lang="en-US" sz="3600" dirty="0">
              <a:solidFill>
                <a:schemeClr val="tx1">
                  <a:lumMod val="50000"/>
                </a:schemeClr>
              </a:solidFill>
            </a:endParaRPr>
          </a:p>
          <a:p>
            <a:pPr marL="64008" indent="0" algn="ctr">
              <a:spcAft>
                <a:spcPts val="0"/>
              </a:spcAft>
              <a:buNone/>
              <a:defRPr/>
            </a:pPr>
            <a:r>
              <a:rPr lang="en-US" sz="5100" dirty="0">
                <a:solidFill>
                  <a:schemeClr val="tx1">
                    <a:lumMod val="50000"/>
                  </a:schemeClr>
                </a:solidFill>
              </a:rPr>
              <a:t>To provide guidance amidst this uncertainty, Rates and Reserve Reviews often use</a:t>
            </a:r>
          </a:p>
          <a:p>
            <a:pPr marL="64008" indent="0" algn="ctr">
              <a:spcAft>
                <a:spcPts val="0"/>
              </a:spcAft>
              <a:buNone/>
              <a:defRPr/>
            </a:pPr>
            <a:r>
              <a:rPr lang="en-US" sz="5100" dirty="0">
                <a:solidFill>
                  <a:schemeClr val="tx1">
                    <a:lumMod val="50000"/>
                  </a:schemeClr>
                </a:solidFill>
              </a:rPr>
              <a:t> </a:t>
            </a:r>
            <a:r>
              <a:rPr lang="en-US" sz="5100" b="1" dirty="0">
                <a:solidFill>
                  <a:schemeClr val="tx1">
                    <a:lumMod val="50000"/>
                  </a:schemeClr>
                </a:solidFill>
              </a:rPr>
              <a:t>Best Estimates </a:t>
            </a:r>
            <a:r>
              <a:rPr lang="en-US" sz="5100" dirty="0">
                <a:solidFill>
                  <a:schemeClr val="tx1">
                    <a:lumMod val="50000"/>
                  </a:schemeClr>
                </a:solidFill>
              </a:rPr>
              <a:t>or</a:t>
            </a:r>
            <a:r>
              <a:rPr lang="en-US" sz="5100" b="1" dirty="0">
                <a:solidFill>
                  <a:schemeClr val="tx1">
                    <a:lumMod val="50000"/>
                  </a:schemeClr>
                </a:solidFill>
              </a:rPr>
              <a:t> Confidence Intervals </a:t>
            </a:r>
          </a:p>
          <a:p>
            <a:pPr marL="64008" indent="0">
              <a:spcAft>
                <a:spcPts val="0"/>
              </a:spcAft>
              <a:buNone/>
              <a:defRPr/>
            </a:pPr>
            <a:endParaRPr lang="en-US" sz="5100" u="sng" dirty="0">
              <a:solidFill>
                <a:schemeClr val="bg2">
                  <a:lumMod val="10000"/>
                </a:schemeClr>
              </a:solidFill>
            </a:endParaRPr>
          </a:p>
          <a:p>
            <a:pPr marL="64008" indent="0">
              <a:spcAft>
                <a:spcPts val="0"/>
              </a:spcAft>
              <a:buNone/>
              <a:defRPr/>
            </a:pPr>
            <a:r>
              <a:rPr lang="en-US" sz="4400" b="1" dirty="0">
                <a:solidFill>
                  <a:schemeClr val="bg2">
                    <a:lumMod val="10000"/>
                  </a:schemeClr>
                </a:solidFill>
              </a:rPr>
              <a:t>Confidence Interval</a:t>
            </a:r>
            <a:r>
              <a:rPr lang="en-US" sz="4400" dirty="0">
                <a:solidFill>
                  <a:schemeClr val="bg2">
                    <a:lumMod val="10000"/>
                  </a:schemeClr>
                </a:solidFill>
              </a:rPr>
              <a:t> = Range of Outcomes and Associated Probabilities</a:t>
            </a:r>
          </a:p>
          <a:p>
            <a:pPr marL="521208" lvl="1" indent="0">
              <a:spcAft>
                <a:spcPts val="0"/>
              </a:spcAft>
              <a:buNone/>
              <a:defRPr/>
            </a:pPr>
            <a:endParaRPr lang="en-US" sz="700" dirty="0">
              <a:solidFill>
                <a:schemeClr val="tx1">
                  <a:lumMod val="50000"/>
                </a:schemeClr>
              </a:solidFill>
            </a:endParaRPr>
          </a:p>
          <a:p>
            <a:pPr marL="521208" lvl="1" indent="0">
              <a:spcAft>
                <a:spcPts val="0"/>
              </a:spcAft>
              <a:buNone/>
              <a:defRPr/>
            </a:pPr>
            <a:r>
              <a:rPr lang="en-US" sz="3600" dirty="0">
                <a:solidFill>
                  <a:schemeClr val="tx1">
                    <a:lumMod val="50000"/>
                  </a:schemeClr>
                </a:solidFill>
              </a:rPr>
              <a:t>i.e., 95% Confidence Interval = 95% Probability that results are within the Range provided, or at or below the calculated value</a:t>
            </a:r>
          </a:p>
          <a:p>
            <a:pPr marL="64008" indent="0">
              <a:spcAft>
                <a:spcPts val="0"/>
              </a:spcAft>
              <a:buNone/>
              <a:defRPr/>
            </a:pPr>
            <a:endParaRPr lang="en-US" sz="2600" dirty="0"/>
          </a:p>
          <a:p>
            <a:pPr marL="64008" indent="0">
              <a:spcAft>
                <a:spcPts val="0"/>
              </a:spcAft>
              <a:buNone/>
              <a:defRPr/>
            </a:pPr>
            <a:endParaRPr lang="en-US" sz="1400" dirty="0"/>
          </a:p>
        </p:txBody>
      </p:sp>
      <p:sp>
        <p:nvSpPr>
          <p:cNvPr id="3" name="Title 1">
            <a:extLst>
              <a:ext uri="{FF2B5EF4-FFF2-40B4-BE49-F238E27FC236}">
                <a16:creationId xmlns:a16="http://schemas.microsoft.com/office/drawing/2014/main" id="{7D6D9CE9-7DA4-D973-1FF4-4E74FB17CD43}"/>
              </a:ext>
            </a:extLst>
          </p:cNvPr>
          <p:cNvSpPr txBox="1">
            <a:spLocks/>
          </p:cNvSpPr>
          <p:nvPr/>
        </p:nvSpPr>
        <p:spPr>
          <a:xfrm>
            <a:off x="2362198" y="935545"/>
            <a:ext cx="7467600" cy="11430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3600" dirty="0">
                <a:solidFill>
                  <a:schemeClr val="tx2"/>
                </a:solidFill>
              </a:rPr>
              <a:t>Auto Insurance Problem</a:t>
            </a:r>
          </a:p>
        </p:txBody>
      </p:sp>
      <p:sp>
        <p:nvSpPr>
          <p:cNvPr id="10" name="Title 1">
            <a:extLst>
              <a:ext uri="{FF2B5EF4-FFF2-40B4-BE49-F238E27FC236}">
                <a16:creationId xmlns:a16="http://schemas.microsoft.com/office/drawing/2014/main" id="{C66B7963-B468-0196-88E2-D12C4AA4CA36}"/>
              </a:ext>
            </a:extLst>
          </p:cNvPr>
          <p:cNvSpPr txBox="1">
            <a:spLocks/>
          </p:cNvSpPr>
          <p:nvPr/>
        </p:nvSpPr>
        <p:spPr>
          <a:xfrm>
            <a:off x="116883" y="252582"/>
            <a:ext cx="11518390" cy="815975"/>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The Not-So-Simple Real Life Complications</a:t>
            </a:r>
          </a:p>
        </p:txBody>
      </p:sp>
      <p:sp>
        <p:nvSpPr>
          <p:cNvPr id="2" name="Arrow: Pentagon 1">
            <a:extLst>
              <a:ext uri="{FF2B5EF4-FFF2-40B4-BE49-F238E27FC236}">
                <a16:creationId xmlns:a16="http://schemas.microsoft.com/office/drawing/2014/main" id="{5C3E3091-AA2E-BB33-511C-C943672308CD}"/>
              </a:ext>
            </a:extLst>
          </p:cNvPr>
          <p:cNvSpPr/>
          <p:nvPr/>
        </p:nvSpPr>
        <p:spPr>
          <a:xfrm rot="5400000">
            <a:off x="1019140" y="826109"/>
            <a:ext cx="1296037" cy="1704733"/>
          </a:xfrm>
          <a:prstGeom prst="homePlate">
            <a:avLst>
              <a:gd name="adj" fmla="val 45518"/>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4E771C8-0D51-F943-FC93-A3F1600855E6}"/>
              </a:ext>
            </a:extLst>
          </p:cNvPr>
          <p:cNvSpPr/>
          <p:nvPr/>
        </p:nvSpPr>
        <p:spPr>
          <a:xfrm>
            <a:off x="851166" y="1030457"/>
            <a:ext cx="1631983" cy="830997"/>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0000"/>
                </a:solidFill>
                <a:effectLst>
                  <a:outerShdw dist="38100" dir="2700000" algn="tl" rotWithShape="0">
                    <a:schemeClr val="accent2"/>
                  </a:outerShdw>
                </a:effectLst>
              </a:rPr>
              <a:t>NSS</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483943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B83DEC83-8B8C-83F3-BBA4-4C0F20703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99D15-E980-B4FA-F788-5C16A716B8BB}"/>
              </a:ext>
            </a:extLst>
          </p:cNvPr>
          <p:cNvSpPr>
            <a:spLocks noGrp="1"/>
          </p:cNvSpPr>
          <p:nvPr>
            <p:ph type="title"/>
          </p:nvPr>
        </p:nvSpPr>
        <p:spPr>
          <a:prstGeom prst="rect">
            <a:avLst/>
          </a:prstGeom>
        </p:spPr>
        <p:txBody>
          <a:bodyPr vert="horz" lIns="91440" tIns="45720" rIns="91440" bIns="45720" rtlCol="0" anchor="ctr">
            <a:normAutofit/>
          </a:bodyPr>
          <a:lstStyle/>
          <a:p>
            <a:pPr>
              <a:lnSpc>
                <a:spcPct val="90000"/>
              </a:lnSpc>
            </a:pPr>
            <a:r>
              <a:rPr lang="en-US" dirty="0"/>
              <a:t>Q &amp; A</a:t>
            </a:r>
          </a:p>
        </p:txBody>
      </p:sp>
      <p:sp>
        <p:nvSpPr>
          <p:cNvPr id="4" name="Rectangle 3">
            <a:extLst>
              <a:ext uri="{FF2B5EF4-FFF2-40B4-BE49-F238E27FC236}">
                <a16:creationId xmlns:a16="http://schemas.microsoft.com/office/drawing/2014/main" id="{06AF6FA8-4E14-445D-9ABD-49FBF81C5DC4}"/>
              </a:ext>
            </a:extLst>
          </p:cNvPr>
          <p:cNvSpPr/>
          <p:nvPr/>
        </p:nvSpPr>
        <p:spPr>
          <a:xfrm>
            <a:off x="3833994" y="2862263"/>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5" name="Rectangle 4">
            <a:extLst>
              <a:ext uri="{FF2B5EF4-FFF2-40B4-BE49-F238E27FC236}">
                <a16:creationId xmlns:a16="http://schemas.microsoft.com/office/drawing/2014/main" id="{F1EAC671-3D99-B868-D73F-C16B0362C30E}"/>
              </a:ext>
            </a:extLst>
          </p:cNvPr>
          <p:cNvSpPr/>
          <p:nvPr/>
        </p:nvSpPr>
        <p:spPr>
          <a:xfrm>
            <a:off x="6106308" y="923941"/>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6" name="Rectangle 5">
            <a:extLst>
              <a:ext uri="{FF2B5EF4-FFF2-40B4-BE49-F238E27FC236}">
                <a16:creationId xmlns:a16="http://schemas.microsoft.com/office/drawing/2014/main" id="{E4AEB296-04CA-33D4-701B-99A3AF6E2F10}"/>
              </a:ext>
            </a:extLst>
          </p:cNvPr>
          <p:cNvSpPr/>
          <p:nvPr/>
        </p:nvSpPr>
        <p:spPr>
          <a:xfrm>
            <a:off x="6954692" y="4108120"/>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7" name="Rectangle 6">
            <a:extLst>
              <a:ext uri="{FF2B5EF4-FFF2-40B4-BE49-F238E27FC236}">
                <a16:creationId xmlns:a16="http://schemas.microsoft.com/office/drawing/2014/main" id="{C69FED94-7A0D-8B4F-B939-BCFE2A275EEC}"/>
              </a:ext>
            </a:extLst>
          </p:cNvPr>
          <p:cNvSpPr/>
          <p:nvPr/>
        </p:nvSpPr>
        <p:spPr>
          <a:xfrm>
            <a:off x="1795636" y="1073795"/>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9" name="Rectangle 8">
            <a:extLst>
              <a:ext uri="{FF2B5EF4-FFF2-40B4-BE49-F238E27FC236}">
                <a16:creationId xmlns:a16="http://schemas.microsoft.com/office/drawing/2014/main" id="{7FED0D21-827E-3370-AD35-4ACD7FC4E6AC}"/>
              </a:ext>
            </a:extLst>
          </p:cNvPr>
          <p:cNvSpPr/>
          <p:nvPr/>
        </p:nvSpPr>
        <p:spPr>
          <a:xfrm>
            <a:off x="2200767" y="4860877"/>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1" name="Rectangle 10">
            <a:extLst>
              <a:ext uri="{FF2B5EF4-FFF2-40B4-BE49-F238E27FC236}">
                <a16:creationId xmlns:a16="http://schemas.microsoft.com/office/drawing/2014/main" id="{BDF0821C-91E1-1204-2FF4-C76C844F546F}"/>
              </a:ext>
            </a:extLst>
          </p:cNvPr>
          <p:cNvSpPr/>
          <p:nvPr/>
        </p:nvSpPr>
        <p:spPr>
          <a:xfrm>
            <a:off x="10003825" y="4549064"/>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
        <p:nvSpPr>
          <p:cNvPr id="13" name="Rectangle 12">
            <a:extLst>
              <a:ext uri="{FF2B5EF4-FFF2-40B4-BE49-F238E27FC236}">
                <a16:creationId xmlns:a16="http://schemas.microsoft.com/office/drawing/2014/main" id="{FE76254C-5252-DD1C-CD8F-8A2B492F8C0A}"/>
              </a:ext>
            </a:extLst>
          </p:cNvPr>
          <p:cNvSpPr/>
          <p:nvPr/>
        </p:nvSpPr>
        <p:spPr>
          <a:xfrm>
            <a:off x="9916746" y="1385606"/>
            <a:ext cx="47961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a:t>
            </a:r>
          </a:p>
        </p:txBody>
      </p:sp>
    </p:spTree>
    <p:extLst>
      <p:ext uri="{BB962C8B-B14F-4D97-AF65-F5344CB8AC3E}">
        <p14:creationId xmlns:p14="http://schemas.microsoft.com/office/powerpoint/2010/main" val="3467686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609A-E12E-452D-732F-05695C11C6D2}"/>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1193223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A817D-EA5E-69EB-CD1E-8D2148E4A15F}"/>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E3E0063D-7144-424C-C405-1A0A400DC070}"/>
              </a:ext>
            </a:extLst>
          </p:cNvPr>
          <p:cNvSpPr/>
          <p:nvPr/>
        </p:nvSpPr>
        <p:spPr>
          <a:xfrm flipH="1">
            <a:off x="6810375" y="1"/>
            <a:ext cx="5448300" cy="6858000"/>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5CDC93-E90F-5A37-9D7B-5C48904EB2AE}"/>
              </a:ext>
            </a:extLst>
          </p:cNvPr>
          <p:cNvSpPr>
            <a:spLocks noGrp="1"/>
          </p:cNvSpPr>
          <p:nvPr>
            <p:ph idx="4294967295"/>
          </p:nvPr>
        </p:nvSpPr>
        <p:spPr>
          <a:xfrm>
            <a:off x="496388" y="617129"/>
            <a:ext cx="11423469" cy="6064522"/>
          </a:xfrm>
          <a:prstGeom prst="rect">
            <a:avLst/>
          </a:prstGeom>
        </p:spPr>
        <p:txBody>
          <a:bodyPr>
            <a:noAutofit/>
          </a:bodyPr>
          <a:lstStyle/>
          <a:p>
            <a:pPr marL="0" indent="0">
              <a:lnSpc>
                <a:spcPct val="100000"/>
              </a:lnSpc>
              <a:spcBef>
                <a:spcPts val="600"/>
              </a:spcBef>
              <a:buNone/>
              <a:defRPr/>
            </a:pPr>
            <a:r>
              <a:rPr lang="en-US" sz="1800" b="1" dirty="0">
                <a:solidFill>
                  <a:schemeClr val="accent2"/>
                </a:solidFill>
              </a:rPr>
              <a:t>Rate</a:t>
            </a:r>
            <a:r>
              <a:rPr lang="en-US" sz="1800" b="1" dirty="0">
                <a:solidFill>
                  <a:schemeClr val="bg2">
                    <a:lumMod val="10000"/>
                  </a:schemeClr>
                </a:solidFill>
              </a:rPr>
              <a:t> </a:t>
            </a:r>
            <a:r>
              <a:rPr lang="en-US" sz="1800" dirty="0">
                <a:solidFill>
                  <a:schemeClr val="bg2">
                    <a:lumMod val="10000"/>
                  </a:schemeClr>
                </a:solidFill>
              </a:rPr>
              <a:t>= price, usually expressed in terms of Total Cost per Exposure</a:t>
            </a:r>
          </a:p>
          <a:p>
            <a:pPr marL="0" indent="0">
              <a:lnSpc>
                <a:spcPct val="100000"/>
              </a:lnSpc>
              <a:spcBef>
                <a:spcPts val="600"/>
              </a:spcBef>
              <a:buNone/>
            </a:pPr>
            <a:r>
              <a:rPr lang="en-US" sz="1800" b="1" dirty="0">
                <a:solidFill>
                  <a:schemeClr val="bg2">
                    <a:lumMod val="10000"/>
                  </a:schemeClr>
                </a:solidFill>
              </a:rPr>
              <a:t>Exposure </a:t>
            </a:r>
            <a:r>
              <a:rPr lang="en-US" sz="1800" dirty="0">
                <a:solidFill>
                  <a:schemeClr val="bg2">
                    <a:lumMod val="10000"/>
                  </a:schemeClr>
                </a:solidFill>
              </a:rPr>
              <a:t>= Numerical Measure of Risk</a:t>
            </a:r>
          </a:p>
          <a:p>
            <a:pPr marL="0" indent="0">
              <a:lnSpc>
                <a:spcPct val="100000"/>
              </a:lnSpc>
              <a:spcBef>
                <a:spcPts val="600"/>
              </a:spcBef>
              <a:buNone/>
            </a:pPr>
            <a:r>
              <a:rPr lang="en-US" sz="1800" b="1" dirty="0">
                <a:solidFill>
                  <a:schemeClr val="tx2"/>
                </a:solidFill>
              </a:rPr>
              <a:t>Frequency</a:t>
            </a:r>
            <a:r>
              <a:rPr lang="en-US" sz="1800" b="1" dirty="0">
                <a:solidFill>
                  <a:schemeClr val="bg2">
                    <a:lumMod val="10000"/>
                  </a:schemeClr>
                </a:solidFill>
              </a:rPr>
              <a:t> </a:t>
            </a:r>
            <a:r>
              <a:rPr lang="en-US" sz="1800" dirty="0">
                <a:solidFill>
                  <a:schemeClr val="bg2">
                    <a:lumMod val="10000"/>
                  </a:schemeClr>
                </a:solidFill>
              </a:rPr>
              <a:t>= Claim Count per Exposure</a:t>
            </a:r>
          </a:p>
          <a:p>
            <a:pPr marL="0" indent="0">
              <a:lnSpc>
                <a:spcPct val="100000"/>
              </a:lnSpc>
              <a:spcBef>
                <a:spcPts val="600"/>
              </a:spcBef>
              <a:buNone/>
            </a:pPr>
            <a:r>
              <a:rPr lang="en-US" sz="1800" b="1" dirty="0">
                <a:solidFill>
                  <a:schemeClr val="tx2"/>
                </a:solidFill>
              </a:rPr>
              <a:t>Severity</a:t>
            </a:r>
            <a:r>
              <a:rPr lang="en-US" sz="1800" b="1" dirty="0">
                <a:solidFill>
                  <a:schemeClr val="bg2">
                    <a:lumMod val="10000"/>
                  </a:schemeClr>
                </a:solidFill>
              </a:rPr>
              <a:t> </a:t>
            </a:r>
            <a:r>
              <a:rPr lang="en-US" sz="1800" dirty="0">
                <a:solidFill>
                  <a:schemeClr val="bg2">
                    <a:lumMod val="10000"/>
                  </a:schemeClr>
                </a:solidFill>
              </a:rPr>
              <a:t>= Loss Dollars per Claim</a:t>
            </a:r>
          </a:p>
          <a:p>
            <a:pPr marL="0" indent="0">
              <a:lnSpc>
                <a:spcPct val="100000"/>
              </a:lnSpc>
              <a:spcBef>
                <a:spcPts val="600"/>
              </a:spcBef>
              <a:buNone/>
              <a:defRPr/>
            </a:pPr>
            <a:r>
              <a:rPr lang="en-US" sz="1800" b="1" dirty="0">
                <a:solidFill>
                  <a:schemeClr val="bg2">
                    <a:lumMod val="10000"/>
                  </a:schemeClr>
                </a:solidFill>
              </a:rPr>
              <a:t>Loss Cost</a:t>
            </a:r>
            <a:r>
              <a:rPr lang="en-US" sz="1800" dirty="0">
                <a:solidFill>
                  <a:schemeClr val="bg2">
                    <a:lumMod val="10000"/>
                  </a:schemeClr>
                </a:solidFill>
              </a:rPr>
              <a:t> = The component of the rate that will pay for future claims</a:t>
            </a:r>
          </a:p>
          <a:p>
            <a:pPr marL="0" indent="0">
              <a:lnSpc>
                <a:spcPct val="100000"/>
              </a:lnSpc>
              <a:spcBef>
                <a:spcPts val="600"/>
              </a:spcBef>
              <a:buNone/>
              <a:defRPr/>
            </a:pPr>
            <a:r>
              <a:rPr lang="en-US" sz="1800" b="1" dirty="0">
                <a:solidFill>
                  <a:schemeClr val="bg2">
                    <a:lumMod val="10000"/>
                  </a:schemeClr>
                </a:solidFill>
              </a:rPr>
              <a:t>Expense Ratio</a:t>
            </a:r>
            <a:r>
              <a:rPr lang="en-US" sz="1800" dirty="0">
                <a:solidFill>
                  <a:schemeClr val="bg2">
                    <a:lumMod val="10000"/>
                  </a:schemeClr>
                </a:solidFill>
              </a:rPr>
              <a:t> = Expenses / Premium</a:t>
            </a:r>
          </a:p>
          <a:p>
            <a:pPr marL="0" indent="0">
              <a:lnSpc>
                <a:spcPct val="100000"/>
              </a:lnSpc>
              <a:spcBef>
                <a:spcPts val="600"/>
              </a:spcBef>
              <a:buNone/>
              <a:defRPr/>
            </a:pPr>
            <a:r>
              <a:rPr lang="en-US" sz="1800" b="1" dirty="0">
                <a:solidFill>
                  <a:schemeClr val="bg2">
                    <a:lumMod val="10000"/>
                  </a:schemeClr>
                </a:solidFill>
              </a:rPr>
              <a:t>Loss Ratio</a:t>
            </a:r>
            <a:r>
              <a:rPr lang="en-US" sz="1800" dirty="0">
                <a:solidFill>
                  <a:schemeClr val="bg2">
                    <a:lumMod val="10000"/>
                  </a:schemeClr>
                </a:solidFill>
              </a:rPr>
              <a:t> = Loss / Premium</a:t>
            </a:r>
          </a:p>
          <a:p>
            <a:pPr marL="0" indent="0">
              <a:lnSpc>
                <a:spcPct val="100000"/>
              </a:lnSpc>
              <a:spcBef>
                <a:spcPts val="600"/>
              </a:spcBef>
              <a:buNone/>
              <a:defRPr/>
            </a:pPr>
            <a:r>
              <a:rPr lang="en-US" sz="1800" b="1" dirty="0">
                <a:solidFill>
                  <a:srgbClr val="7030A0"/>
                </a:solidFill>
              </a:rPr>
              <a:t>Reserves</a:t>
            </a:r>
            <a:r>
              <a:rPr lang="en-US" sz="1800" dirty="0">
                <a:solidFill>
                  <a:schemeClr val="bg2">
                    <a:lumMod val="10000"/>
                  </a:schemeClr>
                </a:solidFill>
              </a:rPr>
              <a:t> = Money set aside to pay future claims</a:t>
            </a:r>
          </a:p>
          <a:p>
            <a:pPr marL="0" indent="0">
              <a:lnSpc>
                <a:spcPct val="100000"/>
              </a:lnSpc>
              <a:spcBef>
                <a:spcPts val="600"/>
              </a:spcBef>
              <a:buNone/>
            </a:pPr>
            <a:r>
              <a:rPr lang="en-US" sz="1800" b="1" dirty="0">
                <a:solidFill>
                  <a:schemeClr val="bg2">
                    <a:lumMod val="10000"/>
                  </a:schemeClr>
                </a:solidFill>
              </a:rPr>
              <a:t>Case Reserves </a:t>
            </a:r>
            <a:r>
              <a:rPr lang="en-US" sz="1800" dirty="0">
                <a:solidFill>
                  <a:schemeClr val="bg2">
                    <a:lumMod val="10000"/>
                  </a:schemeClr>
                </a:solidFill>
              </a:rPr>
              <a:t>or</a:t>
            </a:r>
            <a:r>
              <a:rPr lang="en-US" sz="1800" b="1" dirty="0">
                <a:solidFill>
                  <a:schemeClr val="bg2">
                    <a:lumMod val="10000"/>
                  </a:schemeClr>
                </a:solidFill>
              </a:rPr>
              <a:t> Outstanding Reserves (OS) </a:t>
            </a:r>
          </a:p>
          <a:p>
            <a:pPr marL="0" indent="0">
              <a:lnSpc>
                <a:spcPct val="100000"/>
              </a:lnSpc>
              <a:spcBef>
                <a:spcPts val="0"/>
              </a:spcBef>
              <a:buNone/>
            </a:pPr>
            <a:r>
              <a:rPr lang="en-US" sz="1800" b="1" dirty="0">
                <a:solidFill>
                  <a:schemeClr val="bg2">
                    <a:lumMod val="10000"/>
                  </a:schemeClr>
                </a:solidFill>
              </a:rPr>
              <a:t>	</a:t>
            </a:r>
            <a:r>
              <a:rPr lang="en-US" sz="1800" dirty="0">
                <a:solidFill>
                  <a:schemeClr val="bg2">
                    <a:lumMod val="10000"/>
                  </a:schemeClr>
                </a:solidFill>
              </a:rPr>
              <a:t>= Reserves held for Known Reported Individual Claims at Current Estimates</a:t>
            </a:r>
          </a:p>
          <a:p>
            <a:pPr marL="0" indent="0">
              <a:lnSpc>
                <a:spcPct val="100000"/>
              </a:lnSpc>
              <a:spcBef>
                <a:spcPts val="600"/>
              </a:spcBef>
              <a:buNone/>
            </a:pPr>
            <a:r>
              <a:rPr lang="en-US" sz="1800" b="1" dirty="0">
                <a:solidFill>
                  <a:schemeClr val="tx2"/>
                </a:solidFill>
              </a:rPr>
              <a:t>IBNR </a:t>
            </a:r>
            <a:r>
              <a:rPr lang="en-US" sz="1800" b="1" dirty="0">
                <a:solidFill>
                  <a:schemeClr val="bg2">
                    <a:lumMod val="10000"/>
                  </a:schemeClr>
                </a:solidFill>
              </a:rPr>
              <a:t>Reserves</a:t>
            </a:r>
            <a:r>
              <a:rPr lang="en-US" sz="1800" b="1" dirty="0">
                <a:solidFill>
                  <a:schemeClr val="tx2"/>
                </a:solidFill>
              </a:rPr>
              <a:t> </a:t>
            </a:r>
            <a:r>
              <a:rPr lang="en-US" sz="1800" dirty="0">
                <a:solidFill>
                  <a:schemeClr val="bg2">
                    <a:lumMod val="10000"/>
                  </a:schemeClr>
                </a:solidFill>
              </a:rPr>
              <a:t>= “Incurred But Not Reported” </a:t>
            </a:r>
          </a:p>
          <a:p>
            <a:pPr marL="0" indent="0">
              <a:lnSpc>
                <a:spcPct val="100000"/>
              </a:lnSpc>
              <a:spcBef>
                <a:spcPts val="0"/>
              </a:spcBef>
              <a:buNone/>
            </a:pPr>
            <a:r>
              <a:rPr lang="en-US" sz="1800" dirty="0">
                <a:solidFill>
                  <a:schemeClr val="bg2">
                    <a:lumMod val="10000"/>
                  </a:schemeClr>
                </a:solidFill>
              </a:rPr>
              <a:t>   = Reserves for Increases in Claim Dollars on Known Claims above Current Estimates</a:t>
            </a:r>
            <a:br>
              <a:rPr lang="en-US" sz="1800" dirty="0">
                <a:solidFill>
                  <a:schemeClr val="bg2">
                    <a:lumMod val="10000"/>
                  </a:schemeClr>
                </a:solidFill>
              </a:rPr>
            </a:br>
            <a:r>
              <a:rPr lang="en-US" sz="1800" dirty="0">
                <a:solidFill>
                  <a:schemeClr val="bg2">
                    <a:lumMod val="10000"/>
                  </a:schemeClr>
                </a:solidFill>
              </a:rPr>
              <a:t>        + Reserves for Future Claim Payments on Unknown Claims</a:t>
            </a:r>
          </a:p>
          <a:p>
            <a:pPr marL="0" indent="0">
              <a:lnSpc>
                <a:spcPct val="100000"/>
              </a:lnSpc>
              <a:spcBef>
                <a:spcPts val="0"/>
              </a:spcBef>
              <a:buNone/>
            </a:pPr>
            <a:r>
              <a:rPr lang="en-US" sz="1800" dirty="0">
                <a:solidFill>
                  <a:schemeClr val="bg2">
                    <a:lumMod val="10000"/>
                  </a:schemeClr>
                </a:solidFill>
              </a:rPr>
              <a:t>	</a:t>
            </a:r>
            <a:r>
              <a:rPr lang="en-US" sz="1600" dirty="0">
                <a:solidFill>
                  <a:schemeClr val="bg2">
                    <a:lumMod val="10000"/>
                  </a:schemeClr>
                </a:solidFill>
              </a:rPr>
              <a:t>(events that happened but the Pool or Member doesn’t know about them yet)</a:t>
            </a:r>
          </a:p>
          <a:p>
            <a:pPr marL="0" indent="0">
              <a:lnSpc>
                <a:spcPct val="100000"/>
              </a:lnSpc>
              <a:spcBef>
                <a:spcPts val="600"/>
              </a:spcBef>
              <a:buNone/>
              <a:defRPr/>
            </a:pPr>
            <a:r>
              <a:rPr lang="en-US" sz="1800" b="1" dirty="0">
                <a:solidFill>
                  <a:schemeClr val="bg2">
                    <a:lumMod val="10000"/>
                  </a:schemeClr>
                </a:solidFill>
              </a:rPr>
              <a:t>Confidence Interval</a:t>
            </a:r>
            <a:r>
              <a:rPr lang="en-US" sz="1800" dirty="0">
                <a:solidFill>
                  <a:schemeClr val="bg2">
                    <a:lumMod val="10000"/>
                  </a:schemeClr>
                </a:solidFill>
              </a:rPr>
              <a:t> = Range of Outcomes and Associated Probabilities</a:t>
            </a:r>
          </a:p>
          <a:p>
            <a:pPr marL="445770" lvl="1" indent="0">
              <a:lnSpc>
                <a:spcPct val="100000"/>
              </a:lnSpc>
              <a:spcBef>
                <a:spcPts val="600"/>
              </a:spcBef>
              <a:buNone/>
              <a:defRPr/>
            </a:pPr>
            <a:r>
              <a:rPr lang="en-US" sz="1600" dirty="0">
                <a:solidFill>
                  <a:schemeClr val="tx1">
                    <a:lumMod val="50000"/>
                  </a:schemeClr>
                </a:solidFill>
              </a:rPr>
              <a:t>i.e., 95% Confidence Interval = 95% Probability that results are within the Range provided, or at or below the calculated value.</a:t>
            </a:r>
          </a:p>
          <a:p>
            <a:pPr>
              <a:spcBef>
                <a:spcPts val="0"/>
              </a:spcBef>
              <a:spcAft>
                <a:spcPts val="0"/>
              </a:spcAft>
            </a:pPr>
            <a:endParaRPr lang="en-US" sz="1800" b="1" dirty="0">
              <a:solidFill>
                <a:schemeClr val="bg2">
                  <a:lumMod val="10000"/>
                </a:schemeClr>
              </a:solidFill>
            </a:endParaRPr>
          </a:p>
          <a:p>
            <a:pPr>
              <a:spcBef>
                <a:spcPts val="0"/>
              </a:spcBef>
              <a:spcAft>
                <a:spcPts val="0"/>
              </a:spcAft>
            </a:pPr>
            <a:endParaRPr lang="en-US" sz="1800" b="1" dirty="0">
              <a:solidFill>
                <a:schemeClr val="bg2">
                  <a:lumMod val="10000"/>
                </a:schemeClr>
              </a:solidFill>
            </a:endParaRPr>
          </a:p>
          <a:p>
            <a:pPr marL="0" indent="0">
              <a:spcBef>
                <a:spcPts val="0"/>
              </a:spcBef>
              <a:spcAft>
                <a:spcPts val="0"/>
              </a:spcAft>
              <a:buNone/>
            </a:pPr>
            <a:endParaRPr lang="en-US" dirty="0"/>
          </a:p>
          <a:p>
            <a:pPr>
              <a:spcBef>
                <a:spcPts val="0"/>
              </a:spcBef>
              <a:spcAft>
                <a:spcPts val="0"/>
              </a:spcAft>
            </a:pPr>
            <a:endParaRPr lang="en-US" sz="1400" dirty="0"/>
          </a:p>
          <a:p>
            <a:pPr>
              <a:spcBef>
                <a:spcPts val="0"/>
              </a:spcBef>
              <a:spcAft>
                <a:spcPts val="0"/>
              </a:spcAft>
            </a:pPr>
            <a:endParaRPr lang="en-US" b="1" dirty="0"/>
          </a:p>
          <a:p>
            <a:pPr marL="457200" lvl="1" indent="0">
              <a:spcBef>
                <a:spcPts val="0"/>
              </a:spcBef>
              <a:spcAft>
                <a:spcPts val="0"/>
              </a:spcAft>
              <a:buNone/>
            </a:pPr>
            <a:endParaRPr lang="en-US" sz="1200" dirty="0"/>
          </a:p>
        </p:txBody>
      </p:sp>
      <p:sp>
        <p:nvSpPr>
          <p:cNvPr id="6" name="Title 1">
            <a:extLst>
              <a:ext uri="{FF2B5EF4-FFF2-40B4-BE49-F238E27FC236}">
                <a16:creationId xmlns:a16="http://schemas.microsoft.com/office/drawing/2014/main" id="{5D68063D-5561-8CD2-2511-9DA646CB4512}"/>
              </a:ext>
            </a:extLst>
          </p:cNvPr>
          <p:cNvSpPr txBox="1">
            <a:spLocks/>
          </p:cNvSpPr>
          <p:nvPr/>
        </p:nvSpPr>
        <p:spPr>
          <a:xfrm>
            <a:off x="2058691" y="0"/>
            <a:ext cx="8074617" cy="81514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Glossary of Helpful Definitions</a:t>
            </a:r>
          </a:p>
        </p:txBody>
      </p:sp>
    </p:spTree>
    <p:extLst>
      <p:ext uri="{BB962C8B-B14F-4D97-AF65-F5344CB8AC3E}">
        <p14:creationId xmlns:p14="http://schemas.microsoft.com/office/powerpoint/2010/main" val="3608848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with curly hair wearing a suit&#10;&#10;AI-generated content may be incorrect.">
            <a:extLst>
              <a:ext uri="{FF2B5EF4-FFF2-40B4-BE49-F238E27FC236}">
                <a16:creationId xmlns:a16="http://schemas.microsoft.com/office/drawing/2014/main" id="{5E54E938-793B-0D5C-74BB-90BBD5335083}"/>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372" t="881" r="-372" b="17348"/>
          <a:stretch/>
        </p:blipFill>
        <p:spPr>
          <a:xfrm>
            <a:off x="-42204" y="196799"/>
            <a:ext cx="3556113" cy="2676273"/>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82E9E8FA-8912-E28E-38E5-A2F4203021F0}"/>
              </a:ext>
            </a:extLst>
          </p:cNvPr>
          <p:cNvSpPr txBox="1"/>
          <p:nvPr/>
        </p:nvSpPr>
        <p:spPr>
          <a:xfrm>
            <a:off x="4122392" y="196799"/>
            <a:ext cx="7666836" cy="4524315"/>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800" b="0" i="0" u="none" strike="noStrike" baseline="0" dirty="0">
                <a:solidFill>
                  <a:srgbClr val="000000"/>
                </a:solidFill>
                <a:cs typeface="Aharoni" panose="02010803020104030203" pitchFamily="2" charset="-79"/>
              </a:rPr>
              <a:t>Susanlisa Kessler serves as Chief Actuary for the National League of Cities (NLC) Mutual Insurance Company. </a:t>
            </a:r>
          </a:p>
          <a:p>
            <a:endParaRPr lang="en-US" dirty="0">
              <a:solidFill>
                <a:srgbClr val="000000"/>
              </a:solidFill>
              <a:cs typeface="Aharoni" panose="02010803020104030203" pitchFamily="2" charset="-79"/>
            </a:endParaRPr>
          </a:p>
          <a:p>
            <a:r>
              <a:rPr lang="en-US" sz="1800" b="0" i="0" u="none" strike="noStrike" baseline="0" dirty="0">
                <a:solidFill>
                  <a:srgbClr val="000000"/>
                </a:solidFill>
                <a:cs typeface="Aharoni" panose="02010803020104030203" pitchFamily="2" charset="-79"/>
              </a:rPr>
              <a:t>She has over 25 years of experience in specialty, professional, and cyber lines pricing, reserving, and data governance at industry leaders AXIS and AIG. She most recently served as Head of Data Governance &amp; Data Quality at AXIS, where she worked with executives across the organization to prioritize and implement solutions to improve consistency and reliability of data. </a:t>
            </a:r>
          </a:p>
          <a:p>
            <a:endParaRPr lang="en-US" dirty="0">
              <a:solidFill>
                <a:srgbClr val="000000"/>
              </a:solidFill>
              <a:cs typeface="Aharoni" panose="02010803020104030203" pitchFamily="2" charset="-79"/>
            </a:endParaRPr>
          </a:p>
          <a:p>
            <a:r>
              <a:rPr lang="en-US" sz="1800" b="0" i="0" u="none" strike="noStrike" baseline="0" dirty="0">
                <a:solidFill>
                  <a:srgbClr val="000000"/>
                </a:solidFill>
                <a:cs typeface="Aharoni" panose="02010803020104030203" pitchFamily="2" charset="-79"/>
              </a:rPr>
              <a:t>Susanlisa applies her passion for data and actuarial analysis to help NLC Mutual and its members improve their data-driven insights and decision-making. </a:t>
            </a:r>
          </a:p>
          <a:p>
            <a:endParaRPr lang="en-US" dirty="0">
              <a:solidFill>
                <a:srgbClr val="000000"/>
              </a:solidFill>
              <a:cs typeface="Aharoni" panose="02010803020104030203" pitchFamily="2" charset="-79"/>
            </a:endParaRPr>
          </a:p>
          <a:p>
            <a:r>
              <a:rPr lang="en-US" sz="1800" b="0" i="0" u="none" strike="noStrike" baseline="0" dirty="0">
                <a:solidFill>
                  <a:srgbClr val="000000"/>
                </a:solidFill>
                <a:cs typeface="Aharoni" panose="02010803020104030203" pitchFamily="2" charset="-79"/>
              </a:rPr>
              <a:t>Susanlisa earned her Bachelor of Arts degree in Mathematics from Rutgers University and is a Fellow of the Casualty Actuarial Society.</a:t>
            </a:r>
            <a:endParaRPr lang="en-US" dirty="0">
              <a:cs typeface="Aharoni" panose="02010803020104030203" pitchFamily="2" charset="-79"/>
            </a:endParaRPr>
          </a:p>
        </p:txBody>
      </p:sp>
      <p:sp>
        <p:nvSpPr>
          <p:cNvPr id="2" name="TextBox 1">
            <a:extLst>
              <a:ext uri="{FF2B5EF4-FFF2-40B4-BE49-F238E27FC236}">
                <a16:creationId xmlns:a16="http://schemas.microsoft.com/office/drawing/2014/main" id="{A72BC999-FE28-EF41-2447-A2D53BF73814}"/>
              </a:ext>
            </a:extLst>
          </p:cNvPr>
          <p:cNvSpPr txBox="1"/>
          <p:nvPr/>
        </p:nvSpPr>
        <p:spPr>
          <a:xfrm>
            <a:off x="7373983" y="4816698"/>
            <a:ext cx="4415245" cy="1338828"/>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0" i="0" u="none" strike="noStrike" baseline="0" dirty="0">
                <a:solidFill>
                  <a:srgbClr val="000000"/>
                </a:solidFill>
                <a:cs typeface="Aharoni" panose="02010803020104030203" pitchFamily="2" charset="-79"/>
              </a:rPr>
              <a:t>Susanlisa Kessler</a:t>
            </a:r>
            <a:r>
              <a:rPr lang="en-US" sz="2000" b="0" i="0" u="none" strike="noStrike" baseline="0" dirty="0">
                <a:solidFill>
                  <a:srgbClr val="000000"/>
                </a:solidFill>
                <a:cs typeface="Aharoni" panose="02010803020104030203" pitchFamily="2" charset="-79"/>
              </a:rPr>
              <a:t>,</a:t>
            </a:r>
            <a:r>
              <a:rPr lang="en-US" sz="2800" b="0" i="0" u="none" strike="noStrike" baseline="0" dirty="0">
                <a:solidFill>
                  <a:srgbClr val="000000"/>
                </a:solidFill>
                <a:cs typeface="Aharoni" panose="02010803020104030203" pitchFamily="2" charset="-79"/>
              </a:rPr>
              <a:t> </a:t>
            </a:r>
            <a:r>
              <a:rPr lang="en-US" sz="2000" b="0" i="0" u="none" strike="noStrike" baseline="0" dirty="0">
                <a:solidFill>
                  <a:srgbClr val="000000"/>
                </a:solidFill>
                <a:cs typeface="Aharoni" panose="02010803020104030203" pitchFamily="2" charset="-79"/>
              </a:rPr>
              <a:t>FCAS</a:t>
            </a:r>
            <a:endParaRPr lang="en-US" sz="2800" b="0" i="0" u="none" strike="noStrike" baseline="0" dirty="0">
              <a:solidFill>
                <a:srgbClr val="000000"/>
              </a:solidFill>
              <a:cs typeface="Aharoni" panose="02010803020104030203" pitchFamily="2" charset="-79"/>
            </a:endParaRPr>
          </a:p>
          <a:p>
            <a:r>
              <a:rPr lang="en-US" sz="2800" dirty="0">
                <a:solidFill>
                  <a:srgbClr val="000000"/>
                </a:solidFill>
                <a:cs typeface="Aharoni" panose="02010803020104030203" pitchFamily="2" charset="-79"/>
                <a:hlinkClick r:id="rId4"/>
              </a:rPr>
              <a:t>skessler@nlcmutual.com</a:t>
            </a:r>
            <a:endParaRPr lang="en-US" sz="2800" dirty="0">
              <a:solidFill>
                <a:srgbClr val="000000"/>
              </a:solidFill>
              <a:cs typeface="Aharoni" panose="02010803020104030203" pitchFamily="2" charset="-79"/>
            </a:endParaRPr>
          </a:p>
          <a:p>
            <a:pPr>
              <a:spcBef>
                <a:spcPts val="600"/>
              </a:spcBef>
            </a:pPr>
            <a:r>
              <a:rPr lang="en-US" sz="2000" dirty="0">
                <a:solidFill>
                  <a:srgbClr val="000000"/>
                </a:solidFill>
                <a:cs typeface="Aharoni" panose="02010803020104030203" pitchFamily="2" charset="-79"/>
              </a:rPr>
              <a:t>Direct Dial 202-626-3057</a:t>
            </a:r>
            <a:endParaRPr lang="en-US" sz="2000" dirty="0">
              <a:cs typeface="Aharoni" panose="02010803020104030203" pitchFamily="2" charset="-79"/>
            </a:endParaRPr>
          </a:p>
        </p:txBody>
      </p:sp>
    </p:spTree>
    <p:extLst>
      <p:ext uri="{BB962C8B-B14F-4D97-AF65-F5344CB8AC3E}">
        <p14:creationId xmlns:p14="http://schemas.microsoft.com/office/powerpoint/2010/main" val="404566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AB799-8F96-1A31-571F-5EE2841F7536}"/>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BD50C44F-355E-C249-3DDF-E8BE5C6C3291}"/>
              </a:ext>
            </a:extLst>
          </p:cNvPr>
          <p:cNvSpPr txBox="1"/>
          <p:nvPr/>
        </p:nvSpPr>
        <p:spPr>
          <a:xfrm>
            <a:off x="931890" y="5656701"/>
            <a:ext cx="3932237" cy="362632"/>
          </a:xfrm>
          <a:prstGeom prst="rect">
            <a:avLst/>
          </a:prstGeom>
        </p:spPr>
        <p:txBody>
          <a:bodyPr rtlCol="0">
            <a:normAutofit fontScale="92500"/>
          </a:bodyPr>
          <a:lstStyle/>
          <a:p>
            <a:pPr defTabSz="891540">
              <a:lnSpc>
                <a:spcPct val="90000"/>
              </a:lnSpc>
              <a:spcBef>
                <a:spcPts val="975"/>
              </a:spcBef>
            </a:pPr>
            <a:r>
              <a:rPr lang="en-US" sz="2000" kern="1200" dirty="0">
                <a:latin typeface="+mn-lt"/>
                <a:ea typeface="+mn-ea"/>
                <a:cs typeface="+mn-cs"/>
              </a:rPr>
              <a:t>But what does that actually mean?</a:t>
            </a:r>
          </a:p>
        </p:txBody>
      </p:sp>
      <p:graphicFrame>
        <p:nvGraphicFramePr>
          <p:cNvPr id="19" name="Content Placeholder 2">
            <a:extLst>
              <a:ext uri="{FF2B5EF4-FFF2-40B4-BE49-F238E27FC236}">
                <a16:creationId xmlns:a16="http://schemas.microsoft.com/office/drawing/2014/main" id="{42C39D57-DD21-2B5F-6030-A0658D96D6F9}"/>
              </a:ext>
            </a:extLst>
          </p:cNvPr>
          <p:cNvGraphicFramePr>
            <a:graphicFrameLocks noGrp="1"/>
          </p:cNvGraphicFramePr>
          <p:nvPr>
            <p:ph idx="1"/>
            <p:extLst>
              <p:ext uri="{D42A27DB-BD31-4B8C-83A1-F6EECF244321}">
                <p14:modId xmlns:p14="http://schemas.microsoft.com/office/powerpoint/2010/main" val="1610776565"/>
              </p:ext>
            </p:extLst>
          </p:nvPr>
        </p:nvGraphicFramePr>
        <p:xfrm>
          <a:off x="5249694" y="1049776"/>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1170D357-A028-0A0B-ADD6-0E64D0BE2754}"/>
              </a:ext>
            </a:extLst>
          </p:cNvPr>
          <p:cNvSpPr txBox="1">
            <a:spLocks/>
          </p:cNvSpPr>
          <p:nvPr/>
        </p:nvSpPr>
        <p:spPr>
          <a:xfrm>
            <a:off x="151140" y="438465"/>
            <a:ext cx="8074025" cy="814388"/>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What do Actuaries do?</a:t>
            </a:r>
          </a:p>
        </p:txBody>
      </p:sp>
    </p:spTree>
    <p:extLst>
      <p:ext uri="{BB962C8B-B14F-4D97-AF65-F5344CB8AC3E}">
        <p14:creationId xmlns:p14="http://schemas.microsoft.com/office/powerpoint/2010/main" val="154755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F55A5-795E-729F-2CE4-5B165DECEDC0}"/>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87F56B2-45C7-86BC-D647-60EFF88AE199}"/>
              </a:ext>
            </a:extLst>
          </p:cNvPr>
          <p:cNvSpPr txBox="1">
            <a:spLocks/>
          </p:cNvSpPr>
          <p:nvPr/>
        </p:nvSpPr>
        <p:spPr>
          <a:xfrm>
            <a:off x="151140" y="438465"/>
            <a:ext cx="8074025" cy="814388"/>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t>What do Actuaries do?</a:t>
            </a:r>
          </a:p>
        </p:txBody>
      </p:sp>
      <p:sp>
        <p:nvSpPr>
          <p:cNvPr id="14" name="TextBox 13">
            <a:extLst>
              <a:ext uri="{FF2B5EF4-FFF2-40B4-BE49-F238E27FC236}">
                <a16:creationId xmlns:a16="http://schemas.microsoft.com/office/drawing/2014/main" id="{FAFA108B-7C5F-403F-1435-6D4A036733A8}"/>
              </a:ext>
            </a:extLst>
          </p:cNvPr>
          <p:cNvSpPr txBox="1"/>
          <p:nvPr/>
        </p:nvSpPr>
        <p:spPr>
          <a:xfrm>
            <a:off x="907676" y="1720840"/>
            <a:ext cx="9964271" cy="3970318"/>
          </a:xfrm>
          <a:prstGeom prst="rect">
            <a:avLst/>
          </a:prstGeom>
          <a:gradFill flip="none" rotWithShape="1">
            <a:gsLst>
              <a:gs pos="62000">
                <a:srgbClr val="9DC6E1"/>
              </a:gs>
              <a:gs pos="0">
                <a:schemeClr val="tx2">
                  <a:lumMod val="20000"/>
                  <a:lumOff val="80000"/>
                  <a:shade val="30000"/>
                  <a:satMod val="115000"/>
                </a:schemeClr>
              </a:gs>
              <a:gs pos="48000">
                <a:schemeClr val="tx2">
                  <a:lumMod val="20000"/>
                  <a:lumOff val="80000"/>
                  <a:shade val="67500"/>
                  <a:satMod val="115000"/>
                </a:schemeClr>
              </a:gs>
              <a:gs pos="100000">
                <a:schemeClr val="tx2">
                  <a:lumMod val="20000"/>
                  <a:lumOff val="80000"/>
                  <a:shade val="100000"/>
                  <a:satMod val="115000"/>
                </a:schemeClr>
              </a:gs>
            </a:gsLst>
            <a:lin ang="8100000" scaled="1"/>
            <a:tileRect/>
          </a:gradFill>
          <a:effectLst>
            <a:outerShdw blurRad="50800" dist="38100" algn="l" rotWithShape="0">
              <a:prstClr val="black">
                <a:alpha val="40000"/>
              </a:prstClr>
            </a:outerShdw>
            <a:softEdge rad="50800"/>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marL="0" indent="0" algn="ctr">
              <a:buNone/>
            </a:pPr>
            <a:endParaRPr lang="en-US" dirty="0">
              <a:solidFill>
                <a:schemeClr val="tx1">
                  <a:lumMod val="50000"/>
                </a:schemeClr>
              </a:solidFill>
            </a:endParaRPr>
          </a:p>
          <a:p>
            <a:pPr marL="0" indent="0" algn="ctr">
              <a:buNone/>
            </a:pPr>
            <a:r>
              <a:rPr lang="en-US" sz="3600" dirty="0">
                <a:solidFill>
                  <a:schemeClr val="tx1">
                    <a:lumMod val="50000"/>
                  </a:schemeClr>
                </a:solidFill>
              </a:rPr>
              <a:t>In simplest terms, an ACTUARY tries to </a:t>
            </a:r>
          </a:p>
          <a:p>
            <a:pPr marL="0" indent="0" algn="ctr">
              <a:buNone/>
            </a:pPr>
            <a:r>
              <a:rPr lang="en-US" sz="3600" dirty="0">
                <a:solidFill>
                  <a:schemeClr val="tx1">
                    <a:lumMod val="50000"/>
                  </a:schemeClr>
                </a:solidFill>
              </a:rPr>
              <a:t>predict the future.  </a:t>
            </a:r>
          </a:p>
          <a:p>
            <a:pPr marL="0" indent="0" algn="ctr">
              <a:buNone/>
            </a:pPr>
            <a:endParaRPr lang="en-US" sz="3600" dirty="0">
              <a:solidFill>
                <a:schemeClr val="tx1">
                  <a:lumMod val="50000"/>
                </a:schemeClr>
              </a:solidFill>
            </a:endParaRPr>
          </a:p>
          <a:p>
            <a:pPr marL="0" indent="0" algn="ctr">
              <a:buNone/>
            </a:pPr>
            <a:r>
              <a:rPr lang="en-US" sz="3600" dirty="0">
                <a:solidFill>
                  <a:schemeClr val="tx1">
                    <a:lumMod val="50000"/>
                  </a:schemeClr>
                </a:solidFill>
              </a:rPr>
              <a:t>We use </a:t>
            </a:r>
            <a:r>
              <a:rPr lang="en-US" sz="3600" u="sng" dirty="0">
                <a:solidFill>
                  <a:schemeClr val="tx1">
                    <a:lumMod val="50000"/>
                  </a:schemeClr>
                </a:solidFill>
              </a:rPr>
              <a:t>what we know</a:t>
            </a:r>
            <a:r>
              <a:rPr lang="en-US" sz="3600" dirty="0">
                <a:solidFill>
                  <a:schemeClr val="tx1">
                    <a:lumMod val="50000"/>
                  </a:schemeClr>
                </a:solidFill>
              </a:rPr>
              <a:t> </a:t>
            </a:r>
          </a:p>
          <a:p>
            <a:pPr marL="0" indent="0" algn="ctr">
              <a:buNone/>
            </a:pPr>
            <a:r>
              <a:rPr lang="en-US" sz="3600" dirty="0">
                <a:solidFill>
                  <a:schemeClr val="tx1">
                    <a:lumMod val="50000"/>
                  </a:schemeClr>
                </a:solidFill>
              </a:rPr>
              <a:t>to guess </a:t>
            </a:r>
            <a:r>
              <a:rPr lang="en-US" sz="3600" u="sng" dirty="0">
                <a:solidFill>
                  <a:schemeClr val="tx1">
                    <a:lumMod val="50000"/>
                  </a:schemeClr>
                </a:solidFill>
              </a:rPr>
              <a:t>what we don’t know</a:t>
            </a:r>
            <a:r>
              <a:rPr lang="en-US" sz="3600" dirty="0">
                <a:solidFill>
                  <a:schemeClr val="tx1">
                    <a:lumMod val="50000"/>
                  </a:schemeClr>
                </a:solidFill>
              </a:rPr>
              <a:t> </a:t>
            </a:r>
          </a:p>
          <a:p>
            <a:pPr marL="0" indent="0" algn="ctr">
              <a:buNone/>
            </a:pPr>
            <a:r>
              <a:rPr lang="en-US" sz="3600" dirty="0">
                <a:solidFill>
                  <a:schemeClr val="tx1">
                    <a:lumMod val="50000"/>
                  </a:schemeClr>
                </a:solidFill>
              </a:rPr>
              <a:t>and set rates and reserves accordingly.</a:t>
            </a:r>
          </a:p>
          <a:p>
            <a:pPr marL="0" indent="0" algn="ctr">
              <a:buNone/>
            </a:pPr>
            <a:endParaRPr lang="en-US" dirty="0">
              <a:solidFill>
                <a:schemeClr val="tx1">
                  <a:lumMod val="50000"/>
                </a:schemeClr>
              </a:solidFill>
            </a:endParaRPr>
          </a:p>
        </p:txBody>
      </p:sp>
    </p:spTree>
    <p:extLst>
      <p:ext uri="{BB962C8B-B14F-4D97-AF65-F5344CB8AC3E}">
        <p14:creationId xmlns:p14="http://schemas.microsoft.com/office/powerpoint/2010/main" val="2997029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8A1AF-2FD5-EF27-21E0-0FE8A2C979A8}"/>
            </a:ext>
          </a:extLst>
        </p:cNvPr>
        <p:cNvGrpSpPr/>
        <p:nvPr/>
      </p:nvGrpSpPr>
      <p:grpSpPr>
        <a:xfrm>
          <a:off x="0" y="0"/>
          <a:ext cx="0" cy="0"/>
          <a:chOff x="0" y="0"/>
          <a:chExt cx="0" cy="0"/>
        </a:xfrm>
      </p:grpSpPr>
      <p:sp>
        <p:nvSpPr>
          <p:cNvPr id="4" name="Right Triangle 3">
            <a:extLst>
              <a:ext uri="{FF2B5EF4-FFF2-40B4-BE49-F238E27FC236}">
                <a16:creationId xmlns:a16="http://schemas.microsoft.com/office/drawing/2014/main" id="{8E801DF8-D22C-3C90-D1FA-CF8747D592F9}"/>
              </a:ext>
            </a:extLst>
          </p:cNvPr>
          <p:cNvSpPr/>
          <p:nvPr/>
        </p:nvSpPr>
        <p:spPr>
          <a:xfrm flipH="1">
            <a:off x="6854221" y="-1"/>
            <a:ext cx="5337772" cy="6858001"/>
          </a:xfrm>
          <a:prstGeom prst="rtTriangl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9FE6B6-0ECD-2471-42B9-5177E0711ECF}"/>
              </a:ext>
            </a:extLst>
          </p:cNvPr>
          <p:cNvSpPr>
            <a:spLocks noGrp="1"/>
          </p:cNvSpPr>
          <p:nvPr>
            <p:ph type="title" idx="4294967295"/>
          </p:nvPr>
        </p:nvSpPr>
        <p:spPr>
          <a:xfrm>
            <a:off x="151140" y="438465"/>
            <a:ext cx="8074025" cy="814388"/>
          </a:xfrm>
          <a:prstGeom prst="rect">
            <a:avLst/>
          </a:prstGeom>
        </p:spPr>
        <p:txBody>
          <a:bodyPr/>
          <a:lstStyle/>
          <a:p>
            <a:r>
              <a:rPr lang="en-US" dirty="0"/>
              <a:t>What do Actuaries do?</a:t>
            </a:r>
          </a:p>
        </p:txBody>
      </p:sp>
      <p:sp>
        <p:nvSpPr>
          <p:cNvPr id="3" name="Content Placeholder 2">
            <a:extLst>
              <a:ext uri="{FF2B5EF4-FFF2-40B4-BE49-F238E27FC236}">
                <a16:creationId xmlns:a16="http://schemas.microsoft.com/office/drawing/2014/main" id="{EFD131D2-6309-AEB1-1794-C5412CEF120B}"/>
              </a:ext>
            </a:extLst>
          </p:cNvPr>
          <p:cNvSpPr txBox="1">
            <a:spLocks/>
          </p:cNvSpPr>
          <p:nvPr/>
        </p:nvSpPr>
        <p:spPr>
          <a:xfrm>
            <a:off x="215537" y="1252853"/>
            <a:ext cx="11651927" cy="534281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64008" indent="0" algn="ctr">
              <a:lnSpc>
                <a:spcPct val="120000"/>
              </a:lnSpc>
              <a:spcAft>
                <a:spcPts val="0"/>
              </a:spcAft>
              <a:buClr>
                <a:schemeClr val="tx2"/>
              </a:buClr>
              <a:buNone/>
              <a:defRPr/>
            </a:pPr>
            <a:r>
              <a:rPr lang="en-US" sz="3200" dirty="0">
                <a:solidFill>
                  <a:schemeClr val="bg2">
                    <a:lumMod val="10000"/>
                  </a:schemeClr>
                </a:solidFill>
              </a:rPr>
              <a:t>ACTUARIES help to </a:t>
            </a:r>
          </a:p>
          <a:p>
            <a:pPr marL="64008" indent="0" algn="ctr">
              <a:lnSpc>
                <a:spcPct val="120000"/>
              </a:lnSpc>
              <a:spcAft>
                <a:spcPts val="0"/>
              </a:spcAft>
              <a:buClr>
                <a:schemeClr val="tx2"/>
              </a:buClr>
              <a:buNone/>
              <a:defRPr/>
            </a:pPr>
            <a:endParaRPr lang="en-US" sz="3200" dirty="0">
              <a:solidFill>
                <a:schemeClr val="bg2">
                  <a:lumMod val="10000"/>
                </a:schemeClr>
              </a:solidFill>
            </a:endParaRPr>
          </a:p>
          <a:p>
            <a:pPr marL="64008" indent="0">
              <a:lnSpc>
                <a:spcPct val="120000"/>
              </a:lnSpc>
              <a:spcAft>
                <a:spcPts val="0"/>
              </a:spcAft>
              <a:buClr>
                <a:schemeClr val="tx2"/>
              </a:buClr>
              <a:buNone/>
              <a:defRPr/>
            </a:pPr>
            <a:r>
              <a:rPr lang="en-US" sz="3200" dirty="0">
                <a:solidFill>
                  <a:schemeClr val="bg2">
                    <a:lumMod val="10000"/>
                  </a:schemeClr>
                </a:solidFill>
              </a:rPr>
              <a:t>Set the </a:t>
            </a:r>
            <a:r>
              <a:rPr lang="en-US" sz="3200" dirty="0">
                <a:solidFill>
                  <a:schemeClr val="accent2"/>
                </a:solidFill>
              </a:rPr>
              <a:t>RATES </a:t>
            </a:r>
            <a:r>
              <a:rPr lang="en-US" sz="3200" dirty="0">
                <a:solidFill>
                  <a:schemeClr val="bg2">
                    <a:lumMod val="10000"/>
                  </a:schemeClr>
                </a:solidFill>
              </a:rPr>
              <a:t>=</a:t>
            </a:r>
            <a:r>
              <a:rPr lang="en-US" sz="3200" dirty="0">
                <a:solidFill>
                  <a:schemeClr val="accent2"/>
                </a:solidFill>
              </a:rPr>
              <a:t> </a:t>
            </a:r>
            <a:r>
              <a:rPr lang="en-US" sz="3200" dirty="0">
                <a:solidFill>
                  <a:schemeClr val="bg2">
                    <a:lumMod val="10000"/>
                  </a:schemeClr>
                </a:solidFill>
              </a:rPr>
              <a:t>price of insurance </a:t>
            </a:r>
          </a:p>
          <a:p>
            <a:pPr marL="64008" indent="0" algn="ctr">
              <a:lnSpc>
                <a:spcPct val="120000"/>
              </a:lnSpc>
              <a:spcAft>
                <a:spcPts val="0"/>
              </a:spcAft>
              <a:buClr>
                <a:schemeClr val="tx2"/>
              </a:buClr>
              <a:buNone/>
              <a:defRPr/>
            </a:pPr>
            <a:endParaRPr lang="en-US" sz="3200" dirty="0">
              <a:solidFill>
                <a:schemeClr val="bg2">
                  <a:lumMod val="10000"/>
                </a:schemeClr>
              </a:solidFill>
            </a:endParaRPr>
          </a:p>
          <a:p>
            <a:pPr marL="64008" indent="0">
              <a:lnSpc>
                <a:spcPct val="120000"/>
              </a:lnSpc>
              <a:spcAft>
                <a:spcPts val="0"/>
              </a:spcAft>
              <a:buClr>
                <a:schemeClr val="tx2"/>
              </a:buClr>
              <a:buNone/>
              <a:defRPr/>
            </a:pPr>
            <a:r>
              <a:rPr lang="en-US" sz="3200" dirty="0">
                <a:solidFill>
                  <a:schemeClr val="bg2">
                    <a:lumMod val="10000"/>
                  </a:schemeClr>
                </a:solidFill>
              </a:rPr>
              <a:t>Estimate the </a:t>
            </a:r>
            <a:r>
              <a:rPr lang="en-US" sz="3200" dirty="0">
                <a:solidFill>
                  <a:srgbClr val="7030A0"/>
                </a:solidFill>
              </a:rPr>
              <a:t>RESERVES </a:t>
            </a:r>
            <a:r>
              <a:rPr lang="en-US" sz="3200" dirty="0">
                <a:solidFill>
                  <a:schemeClr val="bg2">
                    <a:lumMod val="10000"/>
                  </a:schemeClr>
                </a:solidFill>
              </a:rPr>
              <a:t> = money set aside to pay for claims.  </a:t>
            </a:r>
          </a:p>
          <a:p>
            <a:pPr marL="64008" indent="0" algn="ctr">
              <a:lnSpc>
                <a:spcPct val="120000"/>
              </a:lnSpc>
              <a:spcAft>
                <a:spcPts val="0"/>
              </a:spcAft>
              <a:buClr>
                <a:schemeClr val="tx2"/>
              </a:buClr>
              <a:buNone/>
              <a:defRPr/>
            </a:pPr>
            <a:endParaRPr lang="en-US" sz="1800" dirty="0">
              <a:solidFill>
                <a:schemeClr val="bg2">
                  <a:lumMod val="10000"/>
                </a:schemeClr>
              </a:solidFill>
            </a:endParaRPr>
          </a:p>
          <a:p>
            <a:pPr marL="64008" indent="0" algn="ctr">
              <a:lnSpc>
                <a:spcPct val="120000"/>
              </a:lnSpc>
              <a:spcAft>
                <a:spcPts val="0"/>
              </a:spcAft>
              <a:buClr>
                <a:schemeClr val="tx2"/>
              </a:buClr>
              <a:buNone/>
              <a:defRPr/>
            </a:pPr>
            <a:endParaRPr lang="en-US" sz="200" dirty="0">
              <a:solidFill>
                <a:schemeClr val="bg2">
                  <a:lumMod val="10000"/>
                </a:schemeClr>
              </a:solidFill>
            </a:endParaRPr>
          </a:p>
          <a:p>
            <a:pPr marL="994410" lvl="2" indent="0">
              <a:spcAft>
                <a:spcPts val="0"/>
              </a:spcAft>
              <a:buNone/>
              <a:defRPr/>
            </a:pPr>
            <a:endParaRPr lang="en-US" sz="1000" dirty="0">
              <a:solidFill>
                <a:schemeClr val="bg2">
                  <a:lumMod val="10000"/>
                </a:schemeClr>
              </a:solidFill>
            </a:endParaRPr>
          </a:p>
        </p:txBody>
      </p:sp>
    </p:spTree>
    <p:extLst>
      <p:ext uri="{BB962C8B-B14F-4D97-AF65-F5344CB8AC3E}">
        <p14:creationId xmlns:p14="http://schemas.microsoft.com/office/powerpoint/2010/main" val="3685236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2039-45E3-94D8-7B47-E3DA16E4187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4ABFC07-DE04-16AB-2EE8-15ECC9D792A5}"/>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4759142" y="5426869"/>
            <a:ext cx="2133785" cy="1112616"/>
          </a:xfrm>
          <a:prstGeom prst="rect">
            <a:avLst/>
          </a:prstGeom>
          <a:solidFill>
            <a:schemeClr val="bg1"/>
          </a:solidFill>
        </p:spPr>
      </p:pic>
      <p:sp>
        <p:nvSpPr>
          <p:cNvPr id="11" name="Title 1">
            <a:extLst>
              <a:ext uri="{FF2B5EF4-FFF2-40B4-BE49-F238E27FC236}">
                <a16:creationId xmlns:a16="http://schemas.microsoft.com/office/drawing/2014/main" id="{4F42F187-AA46-5B1A-BA23-53532E6EC1E6}"/>
              </a:ext>
            </a:extLst>
          </p:cNvPr>
          <p:cNvSpPr txBox="1">
            <a:spLocks/>
          </p:cNvSpPr>
          <p:nvPr/>
        </p:nvSpPr>
        <p:spPr>
          <a:xfrm>
            <a:off x="246934" y="267377"/>
            <a:ext cx="8074025" cy="814388"/>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solidFill>
                  <a:schemeClr val="bg1">
                    <a:lumMod val="85000"/>
                  </a:schemeClr>
                </a:solidFill>
              </a:rPr>
              <a:t>What do Actuaries do?</a:t>
            </a:r>
          </a:p>
        </p:txBody>
      </p:sp>
      <p:pic>
        <p:nvPicPr>
          <p:cNvPr id="6" name="Graphic 5" descr="Space with stars and planets">
            <a:extLst>
              <a:ext uri="{FF2B5EF4-FFF2-40B4-BE49-F238E27FC236}">
                <a16:creationId xmlns:a16="http://schemas.microsoft.com/office/drawing/2014/main" id="{F361D5E5-723B-7E2A-9077-2AC7ABFE82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759660" y="1535169"/>
            <a:ext cx="9836429" cy="5532992"/>
          </a:xfrm>
          <a:prstGeom prst="rect">
            <a:avLst/>
          </a:prstGeom>
        </p:spPr>
      </p:pic>
      <p:pic>
        <p:nvPicPr>
          <p:cNvPr id="1026" name="Picture 2">
            <a:extLst>
              <a:ext uri="{FF2B5EF4-FFF2-40B4-BE49-F238E27FC236}">
                <a16:creationId xmlns:a16="http://schemas.microsoft.com/office/drawing/2014/main" id="{7320BB3A-0249-AD1A-23F0-33FCFD5921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332" r="15796"/>
          <a:stretch>
            <a:fillRect/>
          </a:stretch>
        </p:blipFill>
        <p:spPr bwMode="auto">
          <a:xfrm>
            <a:off x="8777515" y="0"/>
            <a:ext cx="31487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C5F6BF5-3E7E-6B90-FB58-676837813038}"/>
              </a:ext>
            </a:extLst>
          </p:cNvPr>
          <p:cNvPicPr>
            <a:picLocks noChangeAspect="1"/>
          </p:cNvPicPr>
          <p:nvPr/>
        </p:nvPicPr>
        <p:blipFill>
          <a:blip r:embed="rId8"/>
          <a:stretch>
            <a:fillRect/>
          </a:stretch>
        </p:blipFill>
        <p:spPr>
          <a:xfrm>
            <a:off x="689457" y="6431566"/>
            <a:ext cx="841189" cy="159057"/>
          </a:xfrm>
          <a:prstGeom prst="rect">
            <a:avLst/>
          </a:prstGeom>
        </p:spPr>
      </p:pic>
      <p:sp>
        <p:nvSpPr>
          <p:cNvPr id="5" name="Title 1">
            <a:extLst>
              <a:ext uri="{FF2B5EF4-FFF2-40B4-BE49-F238E27FC236}">
                <a16:creationId xmlns:a16="http://schemas.microsoft.com/office/drawing/2014/main" id="{777F4BC1-DAA6-FB4E-646A-A0134DABB620}"/>
              </a:ext>
            </a:extLst>
          </p:cNvPr>
          <p:cNvSpPr>
            <a:spLocks noGrp="1"/>
          </p:cNvSpPr>
          <p:nvPr>
            <p:ph type="title"/>
          </p:nvPr>
        </p:nvSpPr>
        <p:spPr>
          <a:xfrm>
            <a:off x="386228" y="1060109"/>
            <a:ext cx="5998029" cy="950120"/>
          </a:xfrm>
        </p:spPr>
        <p:txBody>
          <a:bodyPr/>
          <a:lstStyle/>
          <a:p>
            <a:pPr algn="ctr"/>
            <a:r>
              <a:rPr lang="en-US" dirty="0"/>
              <a:t>How do we do it?</a:t>
            </a:r>
          </a:p>
        </p:txBody>
      </p:sp>
    </p:spTree>
    <p:extLst>
      <p:ext uri="{BB962C8B-B14F-4D97-AF65-F5344CB8AC3E}">
        <p14:creationId xmlns:p14="http://schemas.microsoft.com/office/powerpoint/2010/main" val="209635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DC5A-AD0C-9EE4-25AE-4D9AB4E8329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6E72370-0E12-D2FD-A230-98A63F851793}"/>
              </a:ext>
            </a:extLst>
          </p:cNvPr>
          <p:cNvPicPr>
            <a:picLocks noChangeAspect="1"/>
          </p:cNvPicPr>
          <p:nvPr/>
        </p:nvPicPr>
        <p:blipFill>
          <a:blip r:embed="rId3"/>
          <a:stretch>
            <a:fillRect/>
          </a:stretch>
        </p:blipFill>
        <p:spPr>
          <a:xfrm>
            <a:off x="4759142" y="5426869"/>
            <a:ext cx="2133785" cy="1112616"/>
          </a:xfrm>
          <a:prstGeom prst="rect">
            <a:avLst/>
          </a:prstGeom>
        </p:spPr>
      </p:pic>
      <p:sp>
        <p:nvSpPr>
          <p:cNvPr id="2" name="Title 1">
            <a:extLst>
              <a:ext uri="{FF2B5EF4-FFF2-40B4-BE49-F238E27FC236}">
                <a16:creationId xmlns:a16="http://schemas.microsoft.com/office/drawing/2014/main" id="{600D47D8-4351-896C-189F-4E74F8F69E4A}"/>
              </a:ext>
            </a:extLst>
          </p:cNvPr>
          <p:cNvSpPr>
            <a:spLocks noGrp="1"/>
          </p:cNvSpPr>
          <p:nvPr>
            <p:ph type="title"/>
          </p:nvPr>
        </p:nvSpPr>
        <p:spPr>
          <a:xfrm>
            <a:off x="386228" y="1060109"/>
            <a:ext cx="5998029" cy="950120"/>
          </a:xfrm>
        </p:spPr>
        <p:txBody>
          <a:bodyPr/>
          <a:lstStyle/>
          <a:p>
            <a:pPr algn="ctr"/>
            <a:r>
              <a:rPr lang="en-US" dirty="0"/>
              <a:t>How do we do it?</a:t>
            </a:r>
          </a:p>
        </p:txBody>
      </p:sp>
      <p:sp>
        <p:nvSpPr>
          <p:cNvPr id="11" name="Title 1">
            <a:extLst>
              <a:ext uri="{FF2B5EF4-FFF2-40B4-BE49-F238E27FC236}">
                <a16:creationId xmlns:a16="http://schemas.microsoft.com/office/drawing/2014/main" id="{30B79836-8E99-A396-3118-E5EE1BA725EF}"/>
              </a:ext>
            </a:extLst>
          </p:cNvPr>
          <p:cNvSpPr txBox="1">
            <a:spLocks/>
          </p:cNvSpPr>
          <p:nvPr/>
        </p:nvSpPr>
        <p:spPr>
          <a:xfrm>
            <a:off x="246934" y="267377"/>
            <a:ext cx="8074025" cy="814388"/>
          </a:xfrm>
          <a:prstGeom prst="rect">
            <a:avLst/>
          </a:prstGeom>
        </p:spPr>
        <p:txBody>
          <a:bodyPr/>
          <a:lstStyle>
            <a:lvl1pPr algn="l" defTabSz="891540" rtl="0" eaLnBrk="1" latinLnBrk="0" hangingPunct="1">
              <a:lnSpc>
                <a:spcPct val="90000"/>
              </a:lnSpc>
              <a:spcBef>
                <a:spcPct val="0"/>
              </a:spcBef>
              <a:buNone/>
              <a:defRPr sz="4290" kern="1200">
                <a:solidFill>
                  <a:schemeClr val="tx1"/>
                </a:solidFill>
                <a:latin typeface="+mj-lt"/>
                <a:ea typeface="+mj-ea"/>
                <a:cs typeface="+mj-cs"/>
              </a:defRPr>
            </a:lvl1pPr>
          </a:lstStyle>
          <a:p>
            <a:r>
              <a:rPr lang="en-US" dirty="0">
                <a:solidFill>
                  <a:schemeClr val="bg1">
                    <a:lumMod val="85000"/>
                  </a:schemeClr>
                </a:solidFill>
              </a:rPr>
              <a:t>What do Actuaries do?</a:t>
            </a:r>
          </a:p>
        </p:txBody>
      </p:sp>
      <p:pic>
        <p:nvPicPr>
          <p:cNvPr id="4" name="Picture 3" descr="Working Late Team Sasquatch">
            <a:extLst>
              <a:ext uri="{FF2B5EF4-FFF2-40B4-BE49-F238E27FC236}">
                <a16:creationId xmlns:a16="http://schemas.microsoft.com/office/drawing/2014/main" id="{558ECCBF-DFAA-3AF9-CF3E-BB320B381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954" y="650448"/>
            <a:ext cx="6138363" cy="6138363"/>
          </a:xfrm>
          <a:prstGeom prst="rect">
            <a:avLst/>
          </a:prstGeom>
        </p:spPr>
      </p:pic>
      <p:pic>
        <p:nvPicPr>
          <p:cNvPr id="3" name="Picture 2">
            <a:extLst>
              <a:ext uri="{FF2B5EF4-FFF2-40B4-BE49-F238E27FC236}">
                <a16:creationId xmlns:a16="http://schemas.microsoft.com/office/drawing/2014/main" id="{364EB595-1788-C72D-1774-CC2C6468A586}"/>
              </a:ext>
            </a:extLst>
          </p:cNvPr>
          <p:cNvPicPr>
            <a:picLocks noChangeAspect="1"/>
          </p:cNvPicPr>
          <p:nvPr/>
        </p:nvPicPr>
        <p:blipFill>
          <a:blip r:embed="rId3"/>
          <a:stretch>
            <a:fillRect/>
          </a:stretch>
        </p:blipFill>
        <p:spPr>
          <a:xfrm>
            <a:off x="689457" y="6431566"/>
            <a:ext cx="841189" cy="159057"/>
          </a:xfrm>
          <a:prstGeom prst="rect">
            <a:avLst/>
          </a:prstGeom>
        </p:spPr>
      </p:pic>
    </p:spTree>
    <p:extLst>
      <p:ext uri="{BB962C8B-B14F-4D97-AF65-F5344CB8AC3E}">
        <p14:creationId xmlns:p14="http://schemas.microsoft.com/office/powerpoint/2010/main" val="963314158"/>
      </p:ext>
    </p:extLst>
  </p:cSld>
  <p:clrMapOvr>
    <a:masterClrMapping/>
  </p:clrMapOvr>
</p:sld>
</file>

<file path=ppt/theme/theme1.xml><?xml version="1.0" encoding="utf-8"?>
<a:theme xmlns:a="http://schemas.openxmlformats.org/drawingml/2006/main" name="COVER OPTIONS">
  <a:themeElements>
    <a:clrScheme name="Custom 1">
      <a:dk1>
        <a:srgbClr val="667989"/>
      </a:dk1>
      <a:lt1>
        <a:srgbClr val="FFFFFF"/>
      </a:lt1>
      <a:dk2>
        <a:srgbClr val="0066AB"/>
      </a:dk2>
      <a:lt2>
        <a:srgbClr val="E9EDF0"/>
      </a:lt2>
      <a:accent1>
        <a:srgbClr val="49CFB1"/>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PPT Template" id="{90CA3266-EBEC-40EA-824C-6A3B6594B369}" vid="{4C25190F-6C52-4A8E-AC94-0F75FB25196B}"/>
    </a:ext>
  </a:extLst>
</a:theme>
</file>

<file path=ppt/theme/theme2.xml><?xml version="1.0" encoding="utf-8"?>
<a:theme xmlns:a="http://schemas.openxmlformats.org/drawingml/2006/main" name="Interior Page Layouts">
  <a:themeElements>
    <a:clrScheme name="New NLC Palette">
      <a:dk1>
        <a:srgbClr val="667989"/>
      </a:dk1>
      <a:lt1>
        <a:srgbClr val="FFFFFF"/>
      </a:lt1>
      <a:dk2>
        <a:srgbClr val="0066AB"/>
      </a:dk2>
      <a:lt2>
        <a:srgbClr val="E9EDF0"/>
      </a:lt2>
      <a:accent1>
        <a:srgbClr val="62D7D4"/>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PPT Template" id="{90CA3266-EBEC-40EA-824C-6A3B6594B369}" vid="{D6E004A3-6DBF-4779-8477-BD2BADE325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3176b68-ad26-48d2-8a37-5330accca0f9" xsi:nil="true"/>
    <lcf76f155ced4ddcb4097134ff3c332f xmlns="3311db4f-c83e-4f19-9b1a-85740e60a0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16E2FBB7F9D84FA6316A872BA0EAA1" ma:contentTypeVersion="21" ma:contentTypeDescription="Create a new document." ma:contentTypeScope="" ma:versionID="620391423d51ed6367e66cc783badd5d">
  <xsd:schema xmlns:xsd="http://www.w3.org/2001/XMLSchema" xmlns:xs="http://www.w3.org/2001/XMLSchema" xmlns:p="http://schemas.microsoft.com/office/2006/metadata/properties" xmlns:ns1="http://schemas.microsoft.com/sharepoint/v3" xmlns:ns2="3311db4f-c83e-4f19-9b1a-85740e60a0ff" xmlns:ns3="d3176b68-ad26-48d2-8a37-5330accca0f9" targetNamespace="http://schemas.microsoft.com/office/2006/metadata/properties" ma:root="true" ma:fieldsID="3a22e5fa457c32bb7e726a27969dc803" ns1:_="" ns2:_="" ns3:_="">
    <xsd:import namespace="http://schemas.microsoft.com/sharepoint/v3"/>
    <xsd:import namespace="3311db4f-c83e-4f19-9b1a-85740e60a0ff"/>
    <xsd:import namespace="d3176b68-ad26-48d2-8a37-5330accca0f9"/>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1db4f-c83e-4f19-9b1a-85740e60a0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176b68-ad26-48d2-8a37-5330accca0f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64e64a3-c6c1-41d2-af2c-b5f80cdca4d7}" ma:internalName="TaxCatchAll" ma:showField="CatchAllData" ma:web="d3176b68-ad26-48d2-8a37-5330accca0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E98EBA-56FA-4862-AC31-AB8A78D41B2C}">
  <ds:schemaRefs>
    <ds:schemaRef ds:uri="http://schemas.microsoft.com/sharepoint/v3/contenttype/forms"/>
  </ds:schemaRefs>
</ds:datastoreItem>
</file>

<file path=customXml/itemProps2.xml><?xml version="1.0" encoding="utf-8"?>
<ds:datastoreItem xmlns:ds="http://schemas.openxmlformats.org/officeDocument/2006/customXml" ds:itemID="{120ABAC3-7B84-4878-99E2-15B6A15D1C41}">
  <ds:schemaRefs>
    <ds:schemaRef ds:uri="258c67b0-706a-4c59-93f6-1887c3906531"/>
    <ds:schemaRef ds:uri="http://purl.org/dc/dcmitype/"/>
    <ds:schemaRef ds:uri="http://www.w3.org/XML/1998/namespace"/>
    <ds:schemaRef ds:uri="d3ffe23f-16a5-4c90-8bab-c6389fb772fe"/>
    <ds:schemaRef ds:uri="http://purl.org/dc/terms/"/>
    <ds:schemaRef ds:uri="http://schemas.microsoft.com/office/2006/documentManagement/types"/>
    <ds:schemaRef ds:uri="http://purl.org/dc/elements/1.1/"/>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 ds:uri="d3176b68-ad26-48d2-8a37-5330accca0f9"/>
    <ds:schemaRef ds:uri="3311db4f-c83e-4f19-9b1a-85740e60a0ff"/>
  </ds:schemaRefs>
</ds:datastoreItem>
</file>

<file path=customXml/itemProps3.xml><?xml version="1.0" encoding="utf-8"?>
<ds:datastoreItem xmlns:ds="http://schemas.openxmlformats.org/officeDocument/2006/customXml" ds:itemID="{17333C59-47DA-492F-A8EB-4AA7AB47A7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11db4f-c83e-4f19-9b1a-85740e60a0ff"/>
    <ds:schemaRef ds:uri="d3176b68-ad26-48d2-8a37-5330accca0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eabdcad-d00c-466b-b1c1-08eb9f100f2c}" enabled="0" method="" siteId="{5eabdcad-d00c-466b-b1c1-08eb9f100f2c}" removed="1"/>
</clbl:labelList>
</file>

<file path=docProps/app.xml><?xml version="1.0" encoding="utf-8"?>
<Properties xmlns="http://schemas.openxmlformats.org/officeDocument/2006/extended-properties" xmlns:vt="http://schemas.openxmlformats.org/officeDocument/2006/docPropsVTypes">
  <Template>Organic</Template>
  <TotalTime>9950</TotalTime>
  <Words>3071</Words>
  <Application>Microsoft Office PowerPoint</Application>
  <PresentationFormat>Widescreen</PresentationFormat>
  <Paragraphs>668</Paragraphs>
  <Slides>48</Slides>
  <Notes>48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Aharoni</vt:lpstr>
      <vt:lpstr>Aptos</vt:lpstr>
      <vt:lpstr>Arial</vt:lpstr>
      <vt:lpstr>Calibri</vt:lpstr>
      <vt:lpstr>Century Gothic</vt:lpstr>
      <vt:lpstr>Courier New</vt:lpstr>
      <vt:lpstr>Franklin Gothic Demi</vt:lpstr>
      <vt:lpstr>Klinic Slab Bold</vt:lpstr>
      <vt:lpstr>Wingdings</vt:lpstr>
      <vt:lpstr>Wingdings 2</vt:lpstr>
      <vt:lpstr>COVER OPTIONS</vt:lpstr>
      <vt:lpstr>Interior Page Layouts</vt:lpstr>
      <vt:lpstr>PowerPoint Presentation</vt:lpstr>
      <vt:lpstr>What Do Actuaries Actually Do?:  Simplifying Actuarial Concepts</vt:lpstr>
      <vt:lpstr>What role do actuaries play in insurance pools and how does it relate to you?</vt:lpstr>
      <vt:lpstr>Questions an Insurance Pool is asking</vt:lpstr>
      <vt:lpstr>PowerPoint Presentation</vt:lpstr>
      <vt:lpstr>PowerPoint Presentation</vt:lpstr>
      <vt:lpstr>What do Actuaries do?</vt:lpstr>
      <vt:lpstr>How do we do it?</vt:lpstr>
      <vt:lpstr>How do we do it?</vt:lpstr>
      <vt:lpstr>How do we do it?</vt:lpstr>
      <vt:lpstr>PowerPoint Presentation</vt:lpstr>
      <vt:lpstr>PowerPoint Presentation</vt:lpstr>
      <vt:lpstr>PowerPoint Presentation</vt:lpstr>
      <vt:lpstr>PowerPoint Presentation</vt:lpstr>
      <vt:lpstr>Actuarial Analysis - Ratemaking Introduction</vt:lpstr>
      <vt:lpstr>Actuarial Analysis - Reserve Review Introduction</vt:lpstr>
      <vt:lpstr>PowerPoint Presentation</vt:lpstr>
      <vt:lpstr>Super Simplified Example</vt:lpstr>
      <vt:lpstr>Super Simplified Example</vt:lpstr>
      <vt:lpstr>Super Simplified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Appendix</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Susanlisa Kessler</dc:creator>
  <cp:lastModifiedBy>Erin Peterson</cp:lastModifiedBy>
  <cp:revision>12</cp:revision>
  <dcterms:created xsi:type="dcterms:W3CDTF">2024-12-06T15:19:21Z</dcterms:created>
  <dcterms:modified xsi:type="dcterms:W3CDTF">2025-10-24T16:49:06Z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0x0101009C16E2FBB7F9D84FA6316A872BA0EAA1</vt:lpwstr>
  </property>
</Properties>
</file>