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4"/>
    <p:sldMasterId id="2147483670" r:id="rId5"/>
    <p:sldMasterId id="2147483705" r:id="rId6"/>
    <p:sldMasterId id="2147483719" r:id="rId7"/>
  </p:sldMasterIdLst>
  <p:notesMasterIdLst>
    <p:notesMasterId r:id="rId23"/>
  </p:notesMasterIdLst>
  <p:sldIdLst>
    <p:sldId id="294" r:id="rId8"/>
    <p:sldId id="264" r:id="rId9"/>
    <p:sldId id="265" r:id="rId10"/>
    <p:sldId id="266" r:id="rId11"/>
    <p:sldId id="267" r:id="rId12"/>
    <p:sldId id="269" r:id="rId13"/>
    <p:sldId id="277" r:id="rId14"/>
    <p:sldId id="282" r:id="rId15"/>
    <p:sldId id="281" r:id="rId16"/>
    <p:sldId id="283" r:id="rId17"/>
    <p:sldId id="278" r:id="rId18"/>
    <p:sldId id="284" r:id="rId19"/>
    <p:sldId id="276" r:id="rId20"/>
    <p:sldId id="275" r:id="rId21"/>
    <p:sldId id="280" r:id="rId22"/>
  </p:sldIdLst>
  <p:sldSz cx="9144000" cy="5143500" type="screen16x9"/>
  <p:notesSz cx="6858000" cy="9144000"/>
  <p:embeddedFontLst>
    <p:embeddedFont>
      <p:font typeface="Helvetica Neue" panose="020B0604020202020204" charset="0"/>
      <p:regular r:id="rId24"/>
      <p:bold r:id="rId25"/>
      <p:italic r:id="rId26"/>
      <p:boldItalic r:id="rId27"/>
    </p:embeddedFont>
    <p:embeddedFont>
      <p:font typeface="Poppins" panose="00000500000000000000" pitchFamily="2" charset="0"/>
      <p:regular r:id="rId28"/>
      <p:bold r:id="rId29"/>
      <p:italic r:id="rId30"/>
      <p:boldItalic r:id="rId31"/>
    </p:embeddedFont>
    <p:embeddedFont>
      <p:font typeface="Poppins Medium" panose="00000600000000000000" pitchFamily="2" charset="0"/>
      <p:regular r:id="rId32"/>
      <p:italic r:id="rId33"/>
    </p:embeddedFont>
    <p:embeddedFont>
      <p:font typeface="Poppins SemiBold" panose="00000700000000000000" pitchFamily="2" charset="0"/>
      <p:regular r:id="rId34"/>
      <p:bold r:id="rId35"/>
      <p:italic r:id="rId36"/>
      <p:boldItalic r:id="rId37"/>
    </p:embeddedFont>
    <p:embeddedFont>
      <p:font typeface="Raleway" pitchFamily="2" charset="0"/>
      <p:regular r:id="rId38"/>
      <p:bold r:id="rId39"/>
      <p:italic r:id="rId40"/>
      <p:boldItalic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889E72-A1E6-D9AB-0090-3F6777854C3A}" name="Mary Alice Moon" initials="MM" userId="S::maryalice@onarchipelago.com::bd9d7411-7910-4929-9bd9-5253cd58ba9d" providerId="AD"/>
  <p188:author id="{D00607CF-60D7-3FB1-0F6C-D962CCA6A64C}" name="David Thompson" initials="DT" userId="S::david@onarchipelago.com::b62fe8be-7769-45f8-8b9a-236a2be0869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ucas Kyprianou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E0DFDA-271E-09A4-7A50-E28A2D80DB2D}" v="925" dt="2025-10-24T14:57:13.845"/>
    <p1510:client id="{C7CB3813-AB71-4D66-8AD5-3A1FBCBCA237}" v="1" dt="2025-10-24T16:45:08.539"/>
    <p1510:client id="{D4677274-47DD-A100-A162-3F7EE9AF0DCB}" v="116" dt="2025-10-23T21:19:32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4672"/>
  </p:normalViewPr>
  <p:slideViewPr>
    <p:cSldViewPr snapToGrid="0">
      <p:cViewPr varScale="1">
        <p:scale>
          <a:sx n="128" d="100"/>
          <a:sy n="128" d="100"/>
        </p:scale>
        <p:origin x="1086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4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font" Target="fonts/font6.fntdata"/><Relationship Id="rId11" Type="http://schemas.openxmlformats.org/officeDocument/2006/relationships/slide" Target="slides/slide4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microsoft.com/office/2018/10/relationships/authors" Target="author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commentAuthors" Target="commentAuthors.xml"/><Relationship Id="rId20" Type="http://schemas.openxmlformats.org/officeDocument/2006/relationships/slide" Target="slides/slide13.xml"/><Relationship Id="rId41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Peterson" userId="f7db407f-204f-45df-b879-31dfe1434a51" providerId="ADAL" clId="{1CDB0469-A65D-4EBB-91F1-537C7FB46BB0}"/>
    <pc:docChg chg="addSld modSld">
      <pc:chgData name="Erin Peterson" userId="f7db407f-204f-45df-b879-31dfe1434a51" providerId="ADAL" clId="{1CDB0469-A65D-4EBB-91F1-537C7FB46BB0}" dt="2025-10-24T16:45:38.966" v="13" actId="20577"/>
      <pc:docMkLst>
        <pc:docMk/>
      </pc:docMkLst>
      <pc:sldChg chg="modNotes">
        <pc:chgData name="Erin Peterson" userId="f7db407f-204f-45df-b879-31dfe1434a51" providerId="ADAL" clId="{1CDB0469-A65D-4EBB-91F1-537C7FB46BB0}" dt="2025-10-24T16:45:08.529" v="0"/>
        <pc:sldMkLst>
          <pc:docMk/>
          <pc:sldMk cId="2880429671" sldId="280"/>
        </pc:sldMkLst>
      </pc:sldChg>
      <pc:sldChg chg="modSp add mod">
        <pc:chgData name="Erin Peterson" userId="f7db407f-204f-45df-b879-31dfe1434a51" providerId="ADAL" clId="{1CDB0469-A65D-4EBB-91F1-537C7FB46BB0}" dt="2025-10-24T16:45:38.966" v="13" actId="20577"/>
        <pc:sldMkLst>
          <pc:docMk/>
          <pc:sldMk cId="1917002916" sldId="294"/>
        </pc:sldMkLst>
        <pc:spChg chg="mod">
          <ac:chgData name="Erin Peterson" userId="f7db407f-204f-45df-b879-31dfe1434a51" providerId="ADAL" clId="{1CDB0469-A65D-4EBB-91F1-537C7FB46BB0}" dt="2025-10-24T16:45:38.966" v="13" actId="20577"/>
          <ac:spMkLst>
            <pc:docMk/>
            <pc:sldMk cId="1917002916" sldId="294"/>
            <ac:spMk id="2" creationId="{33CE1731-DF73-F13D-7DE0-8E7DBBC8025D}"/>
          </ac:spMkLst>
        </pc:spChg>
        <pc:spChg chg="mod">
          <ac:chgData name="Erin Peterson" userId="f7db407f-204f-45df-b879-31dfe1434a51" providerId="ADAL" clId="{1CDB0469-A65D-4EBB-91F1-537C7FB46BB0}" dt="2025-10-24T16:45:23.181" v="2" actId="14100"/>
          <ac:spMkLst>
            <pc:docMk/>
            <pc:sldMk cId="1917002916" sldId="294"/>
            <ac:spMk id="5" creationId="{C3B109B3-35BF-CC49-8961-A8E00F6581D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8CCE0-3DA5-417A-BC62-D53E841C21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56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>
          <a:extLst>
            <a:ext uri="{FF2B5EF4-FFF2-40B4-BE49-F238E27FC236}">
              <a16:creationId xmlns:a16="http://schemas.microsoft.com/office/drawing/2014/main" id="{47746B2B-97E7-76A1-8CA8-8F488ABDA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2bc01a3825_0_0:notes">
            <a:extLst>
              <a:ext uri="{FF2B5EF4-FFF2-40B4-BE49-F238E27FC236}">
                <a16:creationId xmlns:a16="http://schemas.microsoft.com/office/drawing/2014/main" id="{C17EB776-F2E6-D442-679D-40166C386F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2bc01a3825_0_0:notes">
            <a:extLst>
              <a:ext uri="{FF2B5EF4-FFF2-40B4-BE49-F238E27FC236}">
                <a16:creationId xmlns:a16="http://schemas.microsoft.com/office/drawing/2014/main" id="{3562BD3E-927F-240D-D6FE-D859C7FAE9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69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>
          <a:extLst>
            <a:ext uri="{FF2B5EF4-FFF2-40B4-BE49-F238E27FC236}">
              <a16:creationId xmlns:a16="http://schemas.microsoft.com/office/drawing/2014/main" id="{6F050629-9387-2900-5055-495A95B65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2bc01a3825_0_0:notes">
            <a:extLst>
              <a:ext uri="{FF2B5EF4-FFF2-40B4-BE49-F238E27FC236}">
                <a16:creationId xmlns:a16="http://schemas.microsoft.com/office/drawing/2014/main" id="{62EEC204-DB62-66A1-9D55-1930FF2AFB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2bc01a3825_0_0:notes">
            <a:extLst>
              <a:ext uri="{FF2B5EF4-FFF2-40B4-BE49-F238E27FC236}">
                <a16:creationId xmlns:a16="http://schemas.microsoft.com/office/drawing/2014/main" id="{53186597-4FAB-C82B-C110-C5A564474C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51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>
          <a:extLst>
            <a:ext uri="{FF2B5EF4-FFF2-40B4-BE49-F238E27FC236}">
              <a16:creationId xmlns:a16="http://schemas.microsoft.com/office/drawing/2014/main" id="{67D544AB-FDA2-E3A5-F85B-15688D47C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2bc01a3825_0_0:notes">
            <a:extLst>
              <a:ext uri="{FF2B5EF4-FFF2-40B4-BE49-F238E27FC236}">
                <a16:creationId xmlns:a16="http://schemas.microsoft.com/office/drawing/2014/main" id="{6B7F6582-9974-A92B-D1B0-F2C08139DC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2bc01a3825_0_0:notes">
            <a:extLst>
              <a:ext uri="{FF2B5EF4-FFF2-40B4-BE49-F238E27FC236}">
                <a16:creationId xmlns:a16="http://schemas.microsoft.com/office/drawing/2014/main" id="{C20B5302-4BCC-DB3C-22E8-FA46CA1079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1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>
          <a:extLst>
            <a:ext uri="{FF2B5EF4-FFF2-40B4-BE49-F238E27FC236}">
              <a16:creationId xmlns:a16="http://schemas.microsoft.com/office/drawing/2014/main" id="{AFA735EF-35EB-E82D-51CF-C7725F59E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2bc01a3825_0_0:notes">
            <a:extLst>
              <a:ext uri="{FF2B5EF4-FFF2-40B4-BE49-F238E27FC236}">
                <a16:creationId xmlns:a16="http://schemas.microsoft.com/office/drawing/2014/main" id="{A5A53188-28E8-20F8-668B-8A75D08BC8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2bc01a3825_0_0:notes">
            <a:extLst>
              <a:ext uri="{FF2B5EF4-FFF2-40B4-BE49-F238E27FC236}">
                <a16:creationId xmlns:a16="http://schemas.microsoft.com/office/drawing/2014/main" id="{5D1243A9-501B-511B-938B-82E663B9CA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01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>
          <a:extLst>
            <a:ext uri="{FF2B5EF4-FFF2-40B4-BE49-F238E27FC236}">
              <a16:creationId xmlns:a16="http://schemas.microsoft.com/office/drawing/2014/main" id="{7E6B74EF-E86A-A503-EC39-E5815261F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2bc01a3825_0_0:notes">
            <a:extLst>
              <a:ext uri="{FF2B5EF4-FFF2-40B4-BE49-F238E27FC236}">
                <a16:creationId xmlns:a16="http://schemas.microsoft.com/office/drawing/2014/main" id="{FD70B042-B3E0-C926-1D4F-3A222F8112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2bc01a3825_0_0:notes">
            <a:extLst>
              <a:ext uri="{FF2B5EF4-FFF2-40B4-BE49-F238E27FC236}">
                <a16:creationId xmlns:a16="http://schemas.microsoft.com/office/drawing/2014/main" id="{8AA3C2CC-A83F-09DA-BC37-5EBE041E72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6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2ec92fe6d0a_0_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2ec92fe6d0a_0_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78ec3879dd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78ec3879dd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Entities: pool managers, members, and super pools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2bc01a38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2bc01a38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>
          <a:extLst>
            <a:ext uri="{FF2B5EF4-FFF2-40B4-BE49-F238E27FC236}">
              <a16:creationId xmlns:a16="http://schemas.microsoft.com/office/drawing/2014/main" id="{67AA8216-04DB-8D5A-EE04-62C0C765A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2bc01a3825_0_0:notes">
            <a:extLst>
              <a:ext uri="{FF2B5EF4-FFF2-40B4-BE49-F238E27FC236}">
                <a16:creationId xmlns:a16="http://schemas.microsoft.com/office/drawing/2014/main" id="{B7C63314-70A9-C2A4-23B4-29686663C9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2bc01a3825_0_0:notes">
            <a:extLst>
              <a:ext uri="{FF2B5EF4-FFF2-40B4-BE49-F238E27FC236}">
                <a16:creationId xmlns:a16="http://schemas.microsoft.com/office/drawing/2014/main" id="{4E944A9F-82B9-6F05-1ECF-884C52FA64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45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>
          <a:extLst>
            <a:ext uri="{FF2B5EF4-FFF2-40B4-BE49-F238E27FC236}">
              <a16:creationId xmlns:a16="http://schemas.microsoft.com/office/drawing/2014/main" id="{9A768FBF-2AF6-7CF5-A054-E6D795000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2bc01a3825_0_0:notes">
            <a:extLst>
              <a:ext uri="{FF2B5EF4-FFF2-40B4-BE49-F238E27FC236}">
                <a16:creationId xmlns:a16="http://schemas.microsoft.com/office/drawing/2014/main" id="{2337188A-5D6A-CBE0-845F-B8B21EBEE4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2bc01a3825_0_0:notes">
            <a:extLst>
              <a:ext uri="{FF2B5EF4-FFF2-40B4-BE49-F238E27FC236}">
                <a16:creationId xmlns:a16="http://schemas.microsoft.com/office/drawing/2014/main" id="{A9D41FDB-1AFE-46CD-04F9-8A7B8E6C3C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29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>
          <a:extLst>
            <a:ext uri="{FF2B5EF4-FFF2-40B4-BE49-F238E27FC236}">
              <a16:creationId xmlns:a16="http://schemas.microsoft.com/office/drawing/2014/main" id="{CE5E5AB1-DE97-598A-9220-9D8D7E7D4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2bc01a3825_0_0:notes">
            <a:extLst>
              <a:ext uri="{FF2B5EF4-FFF2-40B4-BE49-F238E27FC236}">
                <a16:creationId xmlns:a16="http://schemas.microsoft.com/office/drawing/2014/main" id="{1A1EA9FC-4E3D-2574-E89A-572DF96E27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2bc01a3825_0_0:notes">
            <a:extLst>
              <a:ext uri="{FF2B5EF4-FFF2-40B4-BE49-F238E27FC236}">
                <a16:creationId xmlns:a16="http://schemas.microsoft.com/office/drawing/2014/main" id="{28F79D23-B7B3-5946-6180-19FCF270CC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38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>
          <a:extLst>
            <a:ext uri="{FF2B5EF4-FFF2-40B4-BE49-F238E27FC236}">
              <a16:creationId xmlns:a16="http://schemas.microsoft.com/office/drawing/2014/main" id="{5102E7E0-57D6-4E5F-7F3C-ADB415A02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2bc01a3825_0_0:notes">
            <a:extLst>
              <a:ext uri="{FF2B5EF4-FFF2-40B4-BE49-F238E27FC236}">
                <a16:creationId xmlns:a16="http://schemas.microsoft.com/office/drawing/2014/main" id="{5171B354-8F7A-13E9-96C7-9D6E80BD52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2bc01a3825_0_0:notes">
            <a:extLst>
              <a:ext uri="{FF2B5EF4-FFF2-40B4-BE49-F238E27FC236}">
                <a16:creationId xmlns:a16="http://schemas.microsoft.com/office/drawing/2014/main" id="{48B3778A-B71F-07E2-AE42-F6A50F9DF2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889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>
          <a:extLst>
            <a:ext uri="{FF2B5EF4-FFF2-40B4-BE49-F238E27FC236}">
              <a16:creationId xmlns:a16="http://schemas.microsoft.com/office/drawing/2014/main" id="{CAC3E7B6-4E90-6DB5-C903-04C580AB8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2bc01a3825_0_0:notes">
            <a:extLst>
              <a:ext uri="{FF2B5EF4-FFF2-40B4-BE49-F238E27FC236}">
                <a16:creationId xmlns:a16="http://schemas.microsoft.com/office/drawing/2014/main" id="{EF32E72A-6524-F7C7-6FB2-B4343FA6B3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2bc01a3825_0_0:notes">
            <a:extLst>
              <a:ext uri="{FF2B5EF4-FFF2-40B4-BE49-F238E27FC236}">
                <a16:creationId xmlns:a16="http://schemas.microsoft.com/office/drawing/2014/main" id="{9ACE8F3D-FE73-B492-9BEA-195A8445CD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3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>
          <a:extLst>
            <a:ext uri="{FF2B5EF4-FFF2-40B4-BE49-F238E27FC236}">
              <a16:creationId xmlns:a16="http://schemas.microsoft.com/office/drawing/2014/main" id="{51DA00EF-0618-066C-CB08-789D65895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2bc01a3825_0_0:notes">
            <a:extLst>
              <a:ext uri="{FF2B5EF4-FFF2-40B4-BE49-F238E27FC236}">
                <a16:creationId xmlns:a16="http://schemas.microsoft.com/office/drawing/2014/main" id="{9BD4E48B-0AC0-5EBA-371F-E612606F22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2bc01a3825_0_0:notes">
            <a:extLst>
              <a:ext uri="{FF2B5EF4-FFF2-40B4-BE49-F238E27FC236}">
                <a16:creationId xmlns:a16="http://schemas.microsoft.com/office/drawing/2014/main" id="{8E2CC0C0-10FD-C395-F6D7-1576B043B2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80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BLANK_2">
    <p:bg>
      <p:bgPr>
        <a:solidFill>
          <a:schemeClr val="accen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84000" y="1259474"/>
            <a:ext cx="4579800" cy="16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7762" y="475206"/>
            <a:ext cx="1234441" cy="169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 amt="10000"/>
          </a:blip>
          <a:srcRect t="634" r="40751" b="11125"/>
          <a:stretch/>
        </p:blipFill>
        <p:spPr>
          <a:xfrm>
            <a:off x="5167075" y="1068425"/>
            <a:ext cx="4129326" cy="4227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77750" y="4277625"/>
            <a:ext cx="28725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477750" y="4482125"/>
            <a:ext cx="28725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Slide">
  <p:cSld name="TITLE_AND_BODY_3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388600" y="407025"/>
            <a:ext cx="55509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45"/>
              </a:buClr>
              <a:buSzPts val="2200"/>
              <a:buFont typeface="Poppins Medium"/>
              <a:buNone/>
              <a:defRPr sz="2200">
                <a:solidFill>
                  <a:srgbClr val="004C4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pic>
        <p:nvPicPr>
          <p:cNvPr id="56" name="Google Shape;5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10472" y="167444"/>
            <a:ext cx="879653" cy="11887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107044" y="4433750"/>
            <a:ext cx="65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78052" y="1144125"/>
            <a:ext cx="5561400" cy="29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  <a:defRPr sz="10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  <a:defRPr sz="10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Slide Corner Grid">
  <p:cSld name="TITLE_AND_BODY_3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15834" y="3"/>
            <a:ext cx="342816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388600" y="407025"/>
            <a:ext cx="55509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45"/>
              </a:buClr>
              <a:buSzPts val="2200"/>
              <a:buFont typeface="Poppins Medium"/>
              <a:buNone/>
              <a:defRPr sz="2200">
                <a:solidFill>
                  <a:srgbClr val="004C4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pic>
        <p:nvPicPr>
          <p:cNvPr id="62" name="Google Shape;6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0472" y="167444"/>
            <a:ext cx="879653" cy="11887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107044" y="4433750"/>
            <a:ext cx="65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378052" y="1144125"/>
            <a:ext cx="5561400" cy="29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  <a:defRPr sz="10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  <a:defRPr sz="10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Yellow">
  <p:cSld name="TITLE_AND_BODY_2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/>
          <p:nvPr/>
        </p:nvSpPr>
        <p:spPr>
          <a:xfrm>
            <a:off x="3057400" y="0"/>
            <a:ext cx="6086700" cy="5143500"/>
          </a:xfrm>
          <a:prstGeom prst="rect">
            <a:avLst/>
          </a:prstGeom>
          <a:solidFill>
            <a:srgbClr val="FCF6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388600" y="407025"/>
            <a:ext cx="22380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45"/>
              </a:buClr>
              <a:buSzPts val="2200"/>
              <a:buFont typeface="Poppins Medium"/>
              <a:buNone/>
              <a:defRPr sz="2200">
                <a:solidFill>
                  <a:srgbClr val="004C4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8107044" y="4433750"/>
            <a:ext cx="65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10472" y="167444"/>
            <a:ext cx="879653" cy="118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Green Grid - Small">
  <p:cSld name="TITLE_AND_BODY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>
            <a:off x="0" y="0"/>
            <a:ext cx="3001200" cy="5143500"/>
          </a:xfrm>
          <a:prstGeom prst="rect">
            <a:avLst/>
          </a:prstGeom>
          <a:solidFill>
            <a:srgbClr val="E3F7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0" y="0"/>
            <a:ext cx="30011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388600" y="407025"/>
            <a:ext cx="22380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45"/>
              </a:buClr>
              <a:buSzPts val="2200"/>
              <a:buFont typeface="Poppins Medium"/>
              <a:buNone/>
              <a:defRPr sz="2200">
                <a:solidFill>
                  <a:srgbClr val="004C4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0472" y="167444"/>
            <a:ext cx="879653" cy="11887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107044" y="4433750"/>
            <a:ext cx="65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Green - Small">
  <p:cSld name="TITLE_AND_BODY_1_3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0" y="0"/>
            <a:ext cx="3001200" cy="5143500"/>
          </a:xfrm>
          <a:prstGeom prst="rect">
            <a:avLst/>
          </a:prstGeom>
          <a:solidFill>
            <a:srgbClr val="E3F7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88600" y="407025"/>
            <a:ext cx="22380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45"/>
              </a:buClr>
              <a:buSzPts val="2200"/>
              <a:buFont typeface="Poppins Medium"/>
              <a:buNone/>
              <a:defRPr sz="2200">
                <a:solidFill>
                  <a:srgbClr val="004C4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10472" y="167444"/>
            <a:ext cx="879653" cy="11887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8107044" y="4433750"/>
            <a:ext cx="65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Green - Large">
  <p:cSld name="TITLE_AND_BODY_1_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15834" y="3"/>
            <a:ext cx="342816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/>
          <p:nvPr/>
        </p:nvSpPr>
        <p:spPr>
          <a:xfrm>
            <a:off x="0" y="0"/>
            <a:ext cx="3803100" cy="5143500"/>
          </a:xfrm>
          <a:prstGeom prst="rect">
            <a:avLst/>
          </a:prstGeom>
          <a:solidFill>
            <a:srgbClr val="E3F7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88600" y="407025"/>
            <a:ext cx="29343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45"/>
              </a:buClr>
              <a:buSzPts val="2200"/>
              <a:buFont typeface="Poppins Medium"/>
              <a:buNone/>
              <a:defRPr sz="2200">
                <a:solidFill>
                  <a:srgbClr val="004C4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8107044" y="4433750"/>
            <a:ext cx="65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0472" y="167444"/>
            <a:ext cx="879653" cy="118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rizontal Title">
  <p:cSld name="TITLE_AND_BODY_1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0" y="0"/>
            <a:ext cx="9144000" cy="1113600"/>
          </a:xfrm>
          <a:prstGeom prst="rect">
            <a:avLst/>
          </a:prstGeom>
          <a:solidFill>
            <a:srgbClr val="E3F7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88600" y="400999"/>
            <a:ext cx="6671700" cy="5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C45"/>
              </a:buClr>
              <a:buSzPts val="2200"/>
              <a:buFont typeface="Poppins Medium"/>
              <a:buNone/>
              <a:defRPr sz="2200">
                <a:solidFill>
                  <a:srgbClr val="004C4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8107044" y="4433750"/>
            <a:ext cx="65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10472" y="167444"/>
            <a:ext cx="879653" cy="118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8107044" y="4433750"/>
            <a:ext cx="65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BLANK_1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ctrTitle"/>
          </p:nvPr>
        </p:nvSpPr>
        <p:spPr>
          <a:xfrm>
            <a:off x="377825" y="1144310"/>
            <a:ext cx="5034300" cy="16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Font typeface="Poppins SemiBold"/>
              <a:buNone/>
              <a:defRPr sz="45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1"/>
          </p:nvPr>
        </p:nvSpPr>
        <p:spPr>
          <a:xfrm>
            <a:off x="377825" y="2799550"/>
            <a:ext cx="47658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9pPr>
          </a:lstStyle>
          <a:p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825" y="0"/>
            <a:ext cx="342817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l="337" r="347"/>
          <a:stretch/>
        </p:blipFill>
        <p:spPr>
          <a:xfrm>
            <a:off x="8110472" y="167444"/>
            <a:ext cx="879653" cy="118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asic Slide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">
  <p:cSld name="Basic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78696" y="379578"/>
            <a:ext cx="7328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595292" y="4886067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Slide 1">
  <p:cSld name="Basic Slid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314325" y="423863"/>
            <a:ext cx="78105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900"/>
              <a:buFont typeface="Open Sans SemiBold"/>
              <a:buNone/>
              <a:defRPr sz="29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700"/>
              <a:buNone/>
              <a:defRPr/>
            </a:lvl9pPr>
          </a:lstStyle>
          <a:p>
            <a:endParaRPr/>
          </a:p>
        </p:txBody>
      </p:sp>
      <p:pic>
        <p:nvPicPr>
          <p:cNvPr id="102" name="Google Shape;102;p21" descr="logo-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2994" y="4553061"/>
            <a:ext cx="233363" cy="20478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 txBox="1">
            <a:spLocks noGrp="1"/>
          </p:cNvSpPr>
          <p:nvPr>
            <p:ph type="sldNum" idx="12"/>
          </p:nvPr>
        </p:nvSpPr>
        <p:spPr>
          <a:xfrm>
            <a:off x="8357287" y="4550675"/>
            <a:ext cx="4320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21"/>
          <p:cNvSpPr/>
          <p:nvPr/>
        </p:nvSpPr>
        <p:spPr>
          <a:xfrm>
            <a:off x="356108" y="978545"/>
            <a:ext cx="831900" cy="58800"/>
          </a:xfrm>
          <a:prstGeom prst="rect">
            <a:avLst/>
          </a:prstGeom>
          <a:solidFill>
            <a:srgbClr val="0FBD9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323000" y="1277375"/>
            <a:ext cx="8422500" cy="30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pic>
        <p:nvPicPr>
          <p:cNvPr id="108" name="Google Shape;10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2303" y="134196"/>
            <a:ext cx="768096" cy="103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4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pic>
        <p:nvPicPr>
          <p:cNvPr id="111" name="Google Shape;11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2303" y="134196"/>
            <a:ext cx="768096" cy="103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ctrTitle"/>
          </p:nvPr>
        </p:nvSpPr>
        <p:spPr>
          <a:xfrm>
            <a:off x="377825" y="1343275"/>
            <a:ext cx="4188600" cy="16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Poppins SemiBold"/>
              <a:buNone/>
              <a:defRPr sz="38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ubTitle" idx="1"/>
          </p:nvPr>
        </p:nvSpPr>
        <p:spPr>
          <a:xfrm>
            <a:off x="3034373" y="394475"/>
            <a:ext cx="2506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ubTitle" idx="2"/>
          </p:nvPr>
        </p:nvSpPr>
        <p:spPr>
          <a:xfrm>
            <a:off x="938370" y="4208010"/>
            <a:ext cx="28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 Medium"/>
              <a:buNone/>
              <a:defRPr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68" name="Google Shape;6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7375" y="467400"/>
            <a:ext cx="1316736" cy="179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844" y="0"/>
            <a:ext cx="342816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/>
          <p:cNvSpPr txBox="1">
            <a:spLocks noGrp="1"/>
          </p:cNvSpPr>
          <p:nvPr>
            <p:ph type="subTitle" idx="3"/>
          </p:nvPr>
        </p:nvSpPr>
        <p:spPr>
          <a:xfrm>
            <a:off x="377825" y="3107950"/>
            <a:ext cx="36912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664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">
  <p:cSld name="TITLE_1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7"/>
          <p:cNvSpPr txBox="1">
            <a:spLocks noGrp="1"/>
          </p:cNvSpPr>
          <p:nvPr>
            <p:ph type="ctrTitle"/>
          </p:nvPr>
        </p:nvSpPr>
        <p:spPr>
          <a:xfrm>
            <a:off x="384048" y="863329"/>
            <a:ext cx="4802400" cy="16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00"/>
              <a:buFont typeface="Poppins SemiBold"/>
              <a:buNone/>
              <a:defRPr sz="37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ubTitle" idx="1"/>
          </p:nvPr>
        </p:nvSpPr>
        <p:spPr>
          <a:xfrm>
            <a:off x="384048" y="492204"/>
            <a:ext cx="3691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75" name="Google Shape;75;p17"/>
          <p:cNvPicPr preferRelativeResize="0"/>
          <p:nvPr/>
        </p:nvPicPr>
        <p:blipFill rotWithShape="1">
          <a:blip r:embed="rId3">
            <a:alphaModFix/>
          </a:blip>
          <a:srcRect l="337" r="347"/>
          <a:stretch/>
        </p:blipFill>
        <p:spPr>
          <a:xfrm>
            <a:off x="8110472" y="167444"/>
            <a:ext cx="879653" cy="118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664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Slide Grid" type="tx">
  <p:cSld name="TITLE_AND_BOD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15844" y="0"/>
            <a:ext cx="342816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388600" y="407025"/>
            <a:ext cx="55509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45"/>
              </a:buClr>
              <a:buSzPts val="2200"/>
              <a:buFont typeface="Poppins Medium"/>
              <a:buNone/>
              <a:defRPr sz="2200">
                <a:solidFill>
                  <a:srgbClr val="004C4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0472" y="167444"/>
            <a:ext cx="879653" cy="11887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107044" y="4433750"/>
            <a:ext cx="65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378052" y="1144125"/>
            <a:ext cx="5561400" cy="29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21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21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  <a:defRPr sz="10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21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21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21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  <a:defRPr sz="10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21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21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TITLE_AND_BODY_4">
    <p:bg>
      <p:bgPr>
        <a:solidFill>
          <a:srgbClr val="E3F7EA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1796553" y="1232759"/>
            <a:ext cx="55509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45"/>
              </a:buClr>
              <a:buSzPts val="2600"/>
              <a:buFont typeface="Poppins Medium"/>
              <a:buNone/>
              <a:defRPr sz="2600">
                <a:solidFill>
                  <a:srgbClr val="004C4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oppins Medium"/>
              <a:buNone/>
              <a:defRPr sz="180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Poppins Medium"/>
              <a:buNone/>
              <a:defRPr sz="18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Poppins Medium"/>
              <a:buNone/>
              <a:defRPr sz="18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Poppins Medium"/>
              <a:buNone/>
              <a:defRPr sz="180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Poppins Medium"/>
              <a:buNone/>
              <a:defRPr sz="1800"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Poppins Medium"/>
              <a:buNone/>
              <a:defRPr sz="1800"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Poppins Medium"/>
              <a:buNone/>
              <a:defRPr sz="1800"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Poppins Medium"/>
              <a:buNone/>
              <a:defRPr sz="1800"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8107044" y="4433750"/>
            <a:ext cx="65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ubTitle" idx="1"/>
          </p:nvPr>
        </p:nvSpPr>
        <p:spPr>
          <a:xfrm>
            <a:off x="1667550" y="3121717"/>
            <a:ext cx="5808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87" name="Google Shape;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0472" y="167444"/>
            <a:ext cx="879653" cy="118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Slide">
  <p:cSld name="TITLE_AND_BODY_3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>
            <a:off x="388600" y="407025"/>
            <a:ext cx="55509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45"/>
              </a:buClr>
              <a:buSzPts val="2200"/>
              <a:buFont typeface="Poppins Medium"/>
              <a:buNone/>
              <a:defRPr sz="2200">
                <a:solidFill>
                  <a:srgbClr val="004C4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pic>
        <p:nvPicPr>
          <p:cNvPr id="90" name="Google Shape;9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10472" y="167444"/>
            <a:ext cx="879653" cy="11887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8107044" y="4433750"/>
            <a:ext cx="65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378052" y="1144125"/>
            <a:ext cx="5561400" cy="29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21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21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  <a:defRPr sz="10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21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21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21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  <a:defRPr sz="10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21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21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Slide Corner Grid">
  <p:cSld name="TITLE_AND_BODY_3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15834" y="3"/>
            <a:ext cx="342816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388600" y="407025"/>
            <a:ext cx="55509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45"/>
              </a:buClr>
              <a:buSzPts val="2200"/>
              <a:buFont typeface="Poppins Medium"/>
              <a:buNone/>
              <a:defRPr sz="2200">
                <a:solidFill>
                  <a:srgbClr val="004C4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pic>
        <p:nvPicPr>
          <p:cNvPr id="96" name="Google Shape;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0472" y="167444"/>
            <a:ext cx="879653" cy="11887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1"/>
          <p:cNvSpPr txBox="1">
            <a:spLocks noGrp="1"/>
          </p:cNvSpPr>
          <p:nvPr>
            <p:ph type="sldNum" idx="12"/>
          </p:nvPr>
        </p:nvSpPr>
        <p:spPr>
          <a:xfrm>
            <a:off x="8107044" y="4433750"/>
            <a:ext cx="65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378052" y="1144125"/>
            <a:ext cx="5561400" cy="29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21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21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  <a:defRPr sz="10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21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21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21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  <a:defRPr sz="10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21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21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Yellow">
  <p:cSld name="TITLE_AND_BODY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/>
          <p:nvPr/>
        </p:nvSpPr>
        <p:spPr>
          <a:xfrm>
            <a:off x="3057400" y="0"/>
            <a:ext cx="6086700" cy="5143500"/>
          </a:xfrm>
          <a:prstGeom prst="rect">
            <a:avLst/>
          </a:prstGeom>
          <a:solidFill>
            <a:srgbClr val="FCF6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388600" y="407025"/>
            <a:ext cx="22380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45"/>
              </a:buClr>
              <a:buSzPts val="2200"/>
              <a:buFont typeface="Poppins Medium"/>
              <a:buNone/>
              <a:defRPr sz="2200">
                <a:solidFill>
                  <a:srgbClr val="004C4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8107044" y="4433750"/>
            <a:ext cx="65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10472" y="167444"/>
            <a:ext cx="879653" cy="118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4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Green Grid - Small">
  <p:cSld name="TITLE_AND_BODY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/>
          <p:nvPr/>
        </p:nvSpPr>
        <p:spPr>
          <a:xfrm>
            <a:off x="0" y="0"/>
            <a:ext cx="3001200" cy="5143500"/>
          </a:xfrm>
          <a:prstGeom prst="rect">
            <a:avLst/>
          </a:prstGeom>
          <a:solidFill>
            <a:srgbClr val="E3F7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0" y="0"/>
            <a:ext cx="30011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3"/>
          <p:cNvSpPr txBox="1">
            <a:spLocks noGrp="1"/>
          </p:cNvSpPr>
          <p:nvPr>
            <p:ph type="title"/>
          </p:nvPr>
        </p:nvSpPr>
        <p:spPr>
          <a:xfrm>
            <a:off x="388600" y="407025"/>
            <a:ext cx="22380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45"/>
              </a:buClr>
              <a:buSzPts val="2200"/>
              <a:buFont typeface="Poppins Medium"/>
              <a:buNone/>
              <a:defRPr sz="2200">
                <a:solidFill>
                  <a:srgbClr val="004C4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pic>
        <p:nvPicPr>
          <p:cNvPr id="108" name="Google Shape;10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0472" y="167444"/>
            <a:ext cx="879653" cy="11887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3"/>
          <p:cNvSpPr txBox="1">
            <a:spLocks noGrp="1"/>
          </p:cNvSpPr>
          <p:nvPr>
            <p:ph type="sldNum" idx="12"/>
          </p:nvPr>
        </p:nvSpPr>
        <p:spPr>
          <a:xfrm>
            <a:off x="8107044" y="4433750"/>
            <a:ext cx="65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Green - Small">
  <p:cSld name="TITLE_AND_BODY_1_3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/>
          <p:nvPr/>
        </p:nvSpPr>
        <p:spPr>
          <a:xfrm>
            <a:off x="0" y="0"/>
            <a:ext cx="3001200" cy="5143500"/>
          </a:xfrm>
          <a:prstGeom prst="rect">
            <a:avLst/>
          </a:prstGeom>
          <a:solidFill>
            <a:srgbClr val="E3F7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title"/>
          </p:nvPr>
        </p:nvSpPr>
        <p:spPr>
          <a:xfrm>
            <a:off x="388600" y="407025"/>
            <a:ext cx="22380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45"/>
              </a:buClr>
              <a:buSzPts val="2200"/>
              <a:buFont typeface="Poppins Medium"/>
              <a:buNone/>
              <a:defRPr sz="2200">
                <a:solidFill>
                  <a:srgbClr val="004C4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pic>
        <p:nvPicPr>
          <p:cNvPr id="113" name="Google Shape;11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10472" y="167444"/>
            <a:ext cx="879653" cy="11887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4"/>
          <p:cNvSpPr txBox="1">
            <a:spLocks noGrp="1"/>
          </p:cNvSpPr>
          <p:nvPr>
            <p:ph type="sldNum" idx="12"/>
          </p:nvPr>
        </p:nvSpPr>
        <p:spPr>
          <a:xfrm>
            <a:off x="8107044" y="4433750"/>
            <a:ext cx="65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Green - Large">
  <p:cSld name="TITLE_AND_BODY_1_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15834" y="3"/>
            <a:ext cx="342816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5"/>
          <p:cNvSpPr/>
          <p:nvPr/>
        </p:nvSpPr>
        <p:spPr>
          <a:xfrm>
            <a:off x="0" y="0"/>
            <a:ext cx="3803100" cy="5143500"/>
          </a:xfrm>
          <a:prstGeom prst="rect">
            <a:avLst/>
          </a:prstGeom>
          <a:solidFill>
            <a:srgbClr val="E3F7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title"/>
          </p:nvPr>
        </p:nvSpPr>
        <p:spPr>
          <a:xfrm>
            <a:off x="388600" y="407025"/>
            <a:ext cx="29343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45"/>
              </a:buClr>
              <a:buSzPts val="2200"/>
              <a:buFont typeface="Poppins Medium"/>
              <a:buNone/>
              <a:defRPr sz="2200">
                <a:solidFill>
                  <a:srgbClr val="004C4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sldNum" idx="12"/>
          </p:nvPr>
        </p:nvSpPr>
        <p:spPr>
          <a:xfrm>
            <a:off x="8107044" y="4433750"/>
            <a:ext cx="65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" name="Google Shape;12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0472" y="167444"/>
            <a:ext cx="879653" cy="118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rizontal Title">
  <p:cSld name="TITLE_AND_BODY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/>
          <p:nvPr/>
        </p:nvSpPr>
        <p:spPr>
          <a:xfrm>
            <a:off x="0" y="0"/>
            <a:ext cx="9144000" cy="1690800"/>
          </a:xfrm>
          <a:prstGeom prst="rect">
            <a:avLst/>
          </a:prstGeom>
          <a:solidFill>
            <a:srgbClr val="E3F7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title"/>
          </p:nvPr>
        </p:nvSpPr>
        <p:spPr>
          <a:xfrm>
            <a:off x="388600" y="400999"/>
            <a:ext cx="6671700" cy="5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C45"/>
              </a:buClr>
              <a:buSzPts val="2200"/>
              <a:buFont typeface="Poppins Medium"/>
              <a:buNone/>
              <a:defRPr sz="2200">
                <a:solidFill>
                  <a:srgbClr val="004C4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sldNum" idx="12"/>
          </p:nvPr>
        </p:nvSpPr>
        <p:spPr>
          <a:xfrm>
            <a:off x="8107044" y="4433750"/>
            <a:ext cx="65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10472" y="167444"/>
            <a:ext cx="879653" cy="118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>
            <a:spLocks noGrp="1"/>
          </p:cNvSpPr>
          <p:nvPr>
            <p:ph type="sldNum" idx="12"/>
          </p:nvPr>
        </p:nvSpPr>
        <p:spPr>
          <a:xfrm>
            <a:off x="8107044" y="4433750"/>
            <a:ext cx="65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BLANK_1">
    <p:bg>
      <p:bgPr>
        <a:solidFill>
          <a:schemeClr val="accent2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>
            <a:spLocks noGrp="1"/>
          </p:cNvSpPr>
          <p:nvPr>
            <p:ph type="ctrTitle"/>
          </p:nvPr>
        </p:nvSpPr>
        <p:spPr>
          <a:xfrm>
            <a:off x="377825" y="1144310"/>
            <a:ext cx="5034300" cy="16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Font typeface="Poppins SemiBold"/>
              <a:buNone/>
              <a:defRPr sz="45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subTitle" idx="1"/>
          </p:nvPr>
        </p:nvSpPr>
        <p:spPr>
          <a:xfrm>
            <a:off x="377825" y="2799550"/>
            <a:ext cx="47658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9pPr>
          </a:lstStyle>
          <a:p>
            <a:endParaRPr/>
          </a:p>
        </p:txBody>
      </p:sp>
      <p:pic>
        <p:nvPicPr>
          <p:cNvPr id="131" name="Google Shape;13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825" y="0"/>
            <a:ext cx="342817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8"/>
          <p:cNvPicPr preferRelativeResize="0"/>
          <p:nvPr/>
        </p:nvPicPr>
        <p:blipFill rotWithShape="1">
          <a:blip r:embed="rId3">
            <a:alphaModFix/>
          </a:blip>
          <a:srcRect l="337" r="347"/>
          <a:stretch/>
        </p:blipFill>
        <p:spPr>
          <a:xfrm>
            <a:off x="8110472" y="167444"/>
            <a:ext cx="879653" cy="118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asic Slide_1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Slide 1">
  <p:cSld name="Basic Slid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0"/>
          <p:cNvSpPr txBox="1">
            <a:spLocks noGrp="1"/>
          </p:cNvSpPr>
          <p:nvPr>
            <p:ph type="title"/>
          </p:nvPr>
        </p:nvSpPr>
        <p:spPr>
          <a:xfrm>
            <a:off x="314325" y="423863"/>
            <a:ext cx="78105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900"/>
              <a:buFont typeface="Open Sans SemiBold"/>
              <a:buNone/>
              <a:defRPr sz="29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7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7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7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7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7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7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7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7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p30" descr="logo-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2994" y="4553061"/>
            <a:ext cx="233363" cy="20478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0"/>
          <p:cNvSpPr txBox="1">
            <a:spLocks noGrp="1"/>
          </p:cNvSpPr>
          <p:nvPr>
            <p:ph type="sldNum" idx="12"/>
          </p:nvPr>
        </p:nvSpPr>
        <p:spPr>
          <a:xfrm>
            <a:off x="8357287" y="4550675"/>
            <a:ext cx="4320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30"/>
          <p:cNvSpPr/>
          <p:nvPr/>
        </p:nvSpPr>
        <p:spPr>
          <a:xfrm>
            <a:off x="356108" y="978545"/>
            <a:ext cx="831900" cy="58800"/>
          </a:xfrm>
          <a:prstGeom prst="rect">
            <a:avLst/>
          </a:prstGeom>
          <a:solidFill>
            <a:srgbClr val="0FBD9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p30"/>
          <p:cNvSpPr txBox="1">
            <a:spLocks noGrp="1"/>
          </p:cNvSpPr>
          <p:nvPr>
            <p:ph type="body" idx="1"/>
          </p:nvPr>
        </p:nvSpPr>
        <p:spPr>
          <a:xfrm>
            <a:off x="323000" y="1277375"/>
            <a:ext cx="8422500" cy="30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4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2303" y="134196"/>
            <a:ext cx="768096" cy="103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2871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2303" y="134196"/>
            <a:ext cx="768096" cy="10321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6"/>
          <p:cNvSpPr txBox="1">
            <a:spLocks noGrp="1"/>
          </p:cNvSpPr>
          <p:nvPr>
            <p:ph type="sldNum" idx="12"/>
          </p:nvPr>
        </p:nvSpPr>
        <p:spPr>
          <a:xfrm>
            <a:off x="8595292" y="4886067"/>
            <a:ext cx="548700" cy="2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bg>
      <p:bgPr>
        <a:solidFill>
          <a:schemeClr val="accen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ctrTitle"/>
          </p:nvPr>
        </p:nvSpPr>
        <p:spPr>
          <a:xfrm>
            <a:off x="377825" y="1144310"/>
            <a:ext cx="5034300" cy="1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Font typeface="Poppins SemiBold"/>
              <a:buNone/>
              <a:defRPr sz="45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377825" y="2799550"/>
            <a:ext cx="4765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3pPr>
            <a:lvl4pPr lvl="3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4pPr>
            <a:lvl5pPr lvl="4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5pPr>
            <a:lvl6pPr lvl="5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6pPr>
            <a:lvl7pPr lvl="6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7pPr>
            <a:lvl8pPr lvl="7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8pPr>
            <a:lvl9pPr lvl="8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825" y="0"/>
            <a:ext cx="342817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5"/>
          <p:cNvPicPr preferRelativeResize="0"/>
          <p:nvPr/>
        </p:nvPicPr>
        <p:blipFill rotWithShape="1">
          <a:blip r:embed="rId3">
            <a:alphaModFix/>
          </a:blip>
          <a:srcRect l="337" r="347"/>
          <a:stretch/>
        </p:blipFill>
        <p:spPr>
          <a:xfrm>
            <a:off x="8110472" y="167444"/>
            <a:ext cx="879653" cy="118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reenshot">
  <p:cSld name="CUSTOM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7"/>
          <p:cNvSpPr/>
          <p:nvPr/>
        </p:nvSpPr>
        <p:spPr>
          <a:xfrm>
            <a:off x="1189250" y="1044500"/>
            <a:ext cx="6718500" cy="3841500"/>
          </a:xfrm>
          <a:prstGeom prst="roundRect">
            <a:avLst>
              <a:gd name="adj" fmla="val 3827"/>
            </a:avLst>
          </a:prstGeom>
          <a:solidFill>
            <a:srgbClr val="02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pic>
        <p:nvPicPr>
          <p:cNvPr id="169" name="Google Shape;169;p37"/>
          <p:cNvPicPr preferRelativeResize="0"/>
          <p:nvPr/>
        </p:nvPicPr>
        <p:blipFill rotWithShape="1">
          <a:blip r:embed="rId2">
            <a:alphaModFix amt="5000"/>
          </a:blip>
          <a:srcRect l="4140" t="26229" r="4057" b="14507"/>
          <a:stretch/>
        </p:blipFill>
        <p:spPr>
          <a:xfrm>
            <a:off x="1189250" y="1054150"/>
            <a:ext cx="6718500" cy="3841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7"/>
          <p:cNvSpPr txBox="1"/>
          <p:nvPr/>
        </p:nvSpPr>
        <p:spPr>
          <a:xfrm>
            <a:off x="38006" y="4895658"/>
            <a:ext cx="8677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CONFIDENTIAL &amp; PROPRIETARY 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2023 Archipelago Analytics, Inc. All rights reserved. Smarter SOV is a trademark of Archipelago Analytics, Inc. All other trademarks, service marks, and logos herein are property of either Archipelago or of their respective owners.</a:t>
            </a:r>
            <a:endParaRPr sz="500">
              <a:solidFill>
                <a:srgbClr val="9999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" name="Google Shape;171;p37"/>
          <p:cNvSpPr txBox="1"/>
          <p:nvPr/>
        </p:nvSpPr>
        <p:spPr>
          <a:xfrm>
            <a:off x="8595292" y="4886067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6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" name="Google Shape;172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26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173" name="Google Shape;17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2303" y="134196"/>
            <a:ext cx="768096" cy="10321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7"/>
          <p:cNvSpPr txBox="1">
            <a:spLocks noGrp="1"/>
          </p:cNvSpPr>
          <p:nvPr>
            <p:ph type="subTitle" idx="1"/>
          </p:nvPr>
        </p:nvSpPr>
        <p:spPr>
          <a:xfrm>
            <a:off x="4575600" y="445025"/>
            <a:ext cx="33321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Block">
  <p:cSld name="BLANK_3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2303" y="134196"/>
            <a:ext cx="768096" cy="10321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8"/>
          <p:cNvSpPr txBox="1">
            <a:spLocks noGrp="1"/>
          </p:cNvSpPr>
          <p:nvPr>
            <p:ph type="sldNum" idx="12"/>
          </p:nvPr>
        </p:nvSpPr>
        <p:spPr>
          <a:xfrm>
            <a:off x="8595292" y="4886067"/>
            <a:ext cx="548700" cy="2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38"/>
          <p:cNvSpPr/>
          <p:nvPr/>
        </p:nvSpPr>
        <p:spPr>
          <a:xfrm>
            <a:off x="484500" y="787050"/>
            <a:ext cx="8175000" cy="3569400"/>
          </a:xfrm>
          <a:prstGeom prst="roundRect">
            <a:avLst>
              <a:gd name="adj" fmla="val 56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Bg">
  <p:cSld name="BLANK_3_1">
    <p:bg>
      <p:bgPr>
        <a:solidFill>
          <a:schemeClr val="lt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2303" y="134196"/>
            <a:ext cx="768096" cy="10321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9"/>
          <p:cNvSpPr txBox="1">
            <a:spLocks noGrp="1"/>
          </p:cNvSpPr>
          <p:nvPr>
            <p:ph type="sldNum" idx="12"/>
          </p:nvPr>
        </p:nvSpPr>
        <p:spPr>
          <a:xfrm>
            <a:off x="8595292" y="4886067"/>
            <a:ext cx="548700" cy="2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BLANK_2">
    <p:bg>
      <p:bgPr>
        <a:solidFill>
          <a:schemeClr val="accen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0"/>
          <p:cNvSpPr txBox="1">
            <a:spLocks noGrp="1"/>
          </p:cNvSpPr>
          <p:nvPr>
            <p:ph type="title"/>
          </p:nvPr>
        </p:nvSpPr>
        <p:spPr>
          <a:xfrm>
            <a:off x="384000" y="1259474"/>
            <a:ext cx="4579800" cy="166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pic>
        <p:nvPicPr>
          <p:cNvPr id="184" name="Google Shape;18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7762" y="475206"/>
            <a:ext cx="1234441" cy="169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0"/>
          <p:cNvPicPr preferRelativeResize="0"/>
          <p:nvPr/>
        </p:nvPicPr>
        <p:blipFill rotWithShape="1">
          <a:blip r:embed="rId3">
            <a:alphaModFix amt="10000"/>
          </a:blip>
          <a:srcRect t="635" r="40751" b="11126"/>
          <a:stretch/>
        </p:blipFill>
        <p:spPr>
          <a:xfrm>
            <a:off x="5167075" y="1068425"/>
            <a:ext cx="4129326" cy="422747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40"/>
          <p:cNvSpPr txBox="1">
            <a:spLocks noGrp="1"/>
          </p:cNvSpPr>
          <p:nvPr>
            <p:ph type="subTitle" idx="1"/>
          </p:nvPr>
        </p:nvSpPr>
        <p:spPr>
          <a:xfrm>
            <a:off x="477750" y="4277625"/>
            <a:ext cx="2872500" cy="3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0"/>
          <p:cNvSpPr txBox="1">
            <a:spLocks noGrp="1"/>
          </p:cNvSpPr>
          <p:nvPr>
            <p:ph type="subTitle" idx="2"/>
          </p:nvPr>
        </p:nvSpPr>
        <p:spPr>
          <a:xfrm>
            <a:off x="477750" y="4482125"/>
            <a:ext cx="2872500" cy="3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">
  <p:cSld name="BLANK_1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1"/>
          <p:cNvSpPr txBox="1">
            <a:spLocks noGrp="1"/>
          </p:cNvSpPr>
          <p:nvPr>
            <p:ph type="title"/>
          </p:nvPr>
        </p:nvSpPr>
        <p:spPr>
          <a:xfrm>
            <a:off x="378696" y="379578"/>
            <a:ext cx="73287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90" name="Google Shape;190;p41"/>
          <p:cNvSpPr txBox="1">
            <a:spLocks noGrp="1"/>
          </p:cNvSpPr>
          <p:nvPr>
            <p:ph type="sldNum" idx="12"/>
          </p:nvPr>
        </p:nvSpPr>
        <p:spPr>
          <a:xfrm>
            <a:off x="8595292" y="4886067"/>
            <a:ext cx="548700" cy="2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1" name="Google Shape;191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2303" y="134196"/>
            <a:ext cx="768096" cy="103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2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pic>
        <p:nvPicPr>
          <p:cNvPr id="194" name="Google Shape;194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2303" y="134196"/>
            <a:ext cx="768096" cy="103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1">
  <p:cSld name="BLANK_1_2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3"/>
          <p:cNvSpPr txBox="1">
            <a:spLocks noGrp="1"/>
          </p:cNvSpPr>
          <p:nvPr>
            <p:ph type="title"/>
          </p:nvPr>
        </p:nvSpPr>
        <p:spPr>
          <a:xfrm>
            <a:off x="378696" y="420346"/>
            <a:ext cx="73287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97" name="Google Shape;197;p43"/>
          <p:cNvSpPr txBox="1">
            <a:spLocks noGrp="1"/>
          </p:cNvSpPr>
          <p:nvPr>
            <p:ph type="subTitle" idx="1"/>
          </p:nvPr>
        </p:nvSpPr>
        <p:spPr>
          <a:xfrm>
            <a:off x="378696" y="817823"/>
            <a:ext cx="6408300" cy="3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98" name="Google Shape;198;p43"/>
          <p:cNvSpPr txBox="1">
            <a:spLocks noGrp="1"/>
          </p:cNvSpPr>
          <p:nvPr>
            <p:ph type="subTitle" idx="2"/>
          </p:nvPr>
        </p:nvSpPr>
        <p:spPr>
          <a:xfrm>
            <a:off x="378696" y="238598"/>
            <a:ext cx="6408300" cy="3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50"/>
              <a:buFont typeface="Poppins SemiBold"/>
              <a:buNone/>
              <a:defRPr sz="85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Poppins SemiBold"/>
              <a:buNone/>
              <a:defRPr sz="5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Poppins SemiBold"/>
              <a:buNone/>
              <a:defRPr sz="5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Poppins SemiBold"/>
              <a:buNone/>
              <a:defRPr sz="5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Poppins SemiBold"/>
              <a:buNone/>
              <a:defRPr sz="5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Poppins SemiBold"/>
              <a:buNone/>
              <a:defRPr sz="5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Poppins SemiBold"/>
              <a:buNone/>
              <a:defRPr sz="5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Poppins SemiBold"/>
              <a:buNone/>
              <a:defRPr sz="5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Poppins SemiBold"/>
              <a:buNone/>
              <a:defRPr sz="5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99" name="Google Shape;199;p43"/>
          <p:cNvSpPr txBox="1">
            <a:spLocks noGrp="1"/>
          </p:cNvSpPr>
          <p:nvPr>
            <p:ph type="body" idx="3"/>
          </p:nvPr>
        </p:nvSpPr>
        <p:spPr>
          <a:xfrm>
            <a:off x="378696" y="1201207"/>
            <a:ext cx="7330200" cy="29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7940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2pPr>
            <a:lvl3pPr marL="1371600" lvl="2" indent="-27940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marL="1828800" lvl="3" indent="-27940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marL="2286000" lvl="4" indent="-27940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marL="2743200" lvl="5" indent="-27940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marL="3200400" lvl="6" indent="-27940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marL="3657600" lvl="7" indent="-27940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marL="4114800" lvl="8" indent="-279400">
              <a:lnSpc>
                <a:spcPct val="12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43"/>
          <p:cNvSpPr txBox="1">
            <a:spLocks noGrp="1"/>
          </p:cNvSpPr>
          <p:nvPr>
            <p:ph type="sldNum" idx="12"/>
          </p:nvPr>
        </p:nvSpPr>
        <p:spPr>
          <a:xfrm>
            <a:off x="8595292" y="4886067"/>
            <a:ext cx="548700" cy="2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1" name="Google Shape;201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2303" y="134196"/>
            <a:ext cx="768096" cy="103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 Divider Slide">
  <p:cSld name="CUSTOM_1">
    <p:bg>
      <p:bgPr>
        <a:solidFill>
          <a:schemeClr val="accen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4"/>
          <p:cNvSpPr/>
          <p:nvPr/>
        </p:nvSpPr>
        <p:spPr>
          <a:xfrm>
            <a:off x="4378800" y="1769689"/>
            <a:ext cx="386400" cy="38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204" name="Google Shape;204;p44"/>
          <p:cNvSpPr txBox="1">
            <a:spLocks noGrp="1"/>
          </p:cNvSpPr>
          <p:nvPr>
            <p:ph type="title"/>
          </p:nvPr>
        </p:nvSpPr>
        <p:spPr>
          <a:xfrm>
            <a:off x="768600" y="2250825"/>
            <a:ext cx="7606800" cy="10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Lora SemiBold"/>
              <a:buNone/>
              <a:defRPr sz="4200">
                <a:solidFill>
                  <a:schemeClr val="accent2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05" name="Google Shape;205;p44"/>
          <p:cNvSpPr txBox="1">
            <a:spLocks noGrp="1"/>
          </p:cNvSpPr>
          <p:nvPr>
            <p:ph type="subTitle" idx="1"/>
          </p:nvPr>
        </p:nvSpPr>
        <p:spPr>
          <a:xfrm>
            <a:off x="4378800" y="1807950"/>
            <a:ext cx="386400" cy="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Poppins SemiBold"/>
              <a:buNone/>
              <a:defRPr sz="9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imonial Purple">
  <p:cSld name="CUSTOM_2">
    <p:bg>
      <p:bgPr>
        <a:solidFill>
          <a:schemeClr val="accent3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45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 rot="-8306336">
            <a:off x="-1683586" y="2664934"/>
            <a:ext cx="9180675" cy="631170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45"/>
          <p:cNvSpPr txBox="1">
            <a:spLocks noGrp="1"/>
          </p:cNvSpPr>
          <p:nvPr>
            <p:ph type="subTitle" idx="1"/>
          </p:nvPr>
        </p:nvSpPr>
        <p:spPr>
          <a:xfrm>
            <a:off x="1789150" y="3078025"/>
            <a:ext cx="3832800" cy="2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 SemiBold"/>
              <a:buNone/>
              <a:defRPr sz="1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5"/>
          <p:cNvSpPr txBox="1">
            <a:spLocks noGrp="1"/>
          </p:cNvSpPr>
          <p:nvPr>
            <p:ph type="subTitle" idx="2"/>
          </p:nvPr>
        </p:nvSpPr>
        <p:spPr>
          <a:xfrm>
            <a:off x="1815200" y="3322825"/>
            <a:ext cx="21831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5"/>
          <p:cNvSpPr txBox="1">
            <a:spLocks noGrp="1"/>
          </p:cNvSpPr>
          <p:nvPr>
            <p:ph type="title"/>
          </p:nvPr>
        </p:nvSpPr>
        <p:spPr>
          <a:xfrm>
            <a:off x="953475" y="1120200"/>
            <a:ext cx="6617100" cy="11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Lora SemiBold"/>
              <a:buNone/>
              <a:defRPr sz="2500">
                <a:solidFill>
                  <a:schemeClr val="lt1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11" name="Google Shape;211;p45"/>
          <p:cNvSpPr>
            <a:spLocks noGrp="1"/>
          </p:cNvSpPr>
          <p:nvPr>
            <p:ph type="pic" idx="3"/>
          </p:nvPr>
        </p:nvSpPr>
        <p:spPr>
          <a:xfrm>
            <a:off x="900800" y="2835150"/>
            <a:ext cx="914400" cy="9144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imonial Green">
  <p:cSld name="CUSTOM_2_1">
    <p:bg>
      <p:bgPr>
        <a:solidFill>
          <a:schemeClr val="accen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6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 rot="-3544610">
            <a:off x="-3526349" y="-2916014"/>
            <a:ext cx="9180674" cy="631170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6"/>
          <p:cNvSpPr txBox="1">
            <a:spLocks noGrp="1"/>
          </p:cNvSpPr>
          <p:nvPr>
            <p:ph type="subTitle" idx="1"/>
          </p:nvPr>
        </p:nvSpPr>
        <p:spPr>
          <a:xfrm>
            <a:off x="1789150" y="3078025"/>
            <a:ext cx="3832800" cy="2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 SemiBold"/>
              <a:buNone/>
              <a:defRPr sz="1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6"/>
          <p:cNvSpPr txBox="1">
            <a:spLocks noGrp="1"/>
          </p:cNvSpPr>
          <p:nvPr>
            <p:ph type="subTitle" idx="2"/>
          </p:nvPr>
        </p:nvSpPr>
        <p:spPr>
          <a:xfrm>
            <a:off x="1815200" y="3322825"/>
            <a:ext cx="21831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6"/>
          <p:cNvSpPr txBox="1">
            <a:spLocks noGrp="1"/>
          </p:cNvSpPr>
          <p:nvPr>
            <p:ph type="title"/>
          </p:nvPr>
        </p:nvSpPr>
        <p:spPr>
          <a:xfrm>
            <a:off x="953475" y="1120200"/>
            <a:ext cx="6617100" cy="11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Lora SemiBold"/>
              <a:buNone/>
              <a:defRPr sz="2500">
                <a:solidFill>
                  <a:schemeClr val="accent2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17" name="Google Shape;217;p46"/>
          <p:cNvSpPr>
            <a:spLocks noGrp="1"/>
          </p:cNvSpPr>
          <p:nvPr>
            <p:ph type="pic" idx="3"/>
          </p:nvPr>
        </p:nvSpPr>
        <p:spPr>
          <a:xfrm>
            <a:off x="900800" y="2835150"/>
            <a:ext cx="914400" cy="9144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9869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imonial Blue">
  <p:cSld name="CUSTOM_2_1_1">
    <p:bg>
      <p:bgPr>
        <a:solidFill>
          <a:schemeClr val="accent5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47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 rot="-10654030">
            <a:off x="4321426" y="-4096265"/>
            <a:ext cx="9180673" cy="631170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7"/>
          <p:cNvSpPr txBox="1">
            <a:spLocks noGrp="1"/>
          </p:cNvSpPr>
          <p:nvPr>
            <p:ph type="subTitle" idx="1"/>
          </p:nvPr>
        </p:nvSpPr>
        <p:spPr>
          <a:xfrm>
            <a:off x="1789150" y="3078025"/>
            <a:ext cx="3832800" cy="2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 SemiBold"/>
              <a:buNone/>
              <a:defRPr sz="1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7"/>
          <p:cNvSpPr txBox="1">
            <a:spLocks noGrp="1"/>
          </p:cNvSpPr>
          <p:nvPr>
            <p:ph type="subTitle" idx="2"/>
          </p:nvPr>
        </p:nvSpPr>
        <p:spPr>
          <a:xfrm>
            <a:off x="1815200" y="3322825"/>
            <a:ext cx="21831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7"/>
          <p:cNvSpPr txBox="1">
            <a:spLocks noGrp="1"/>
          </p:cNvSpPr>
          <p:nvPr>
            <p:ph type="title"/>
          </p:nvPr>
        </p:nvSpPr>
        <p:spPr>
          <a:xfrm>
            <a:off x="953475" y="1120200"/>
            <a:ext cx="6617100" cy="11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Lora SemiBold"/>
              <a:buNone/>
              <a:defRPr sz="2500">
                <a:solidFill>
                  <a:schemeClr val="accent6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23" name="Google Shape;223;p47"/>
          <p:cNvSpPr>
            <a:spLocks noGrp="1"/>
          </p:cNvSpPr>
          <p:nvPr>
            <p:ph type="pic" idx="3"/>
          </p:nvPr>
        </p:nvSpPr>
        <p:spPr>
          <a:xfrm>
            <a:off x="900800" y="2835150"/>
            <a:ext cx="914400" cy="9144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imonial Dark Purple">
  <p:cSld name="CUSTOM_2_1_1_1">
    <p:bg>
      <p:bgPr>
        <a:solidFill>
          <a:schemeClr val="accent4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8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 rot="3048076">
            <a:off x="5790652" y="1567037"/>
            <a:ext cx="9180672" cy="631170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8"/>
          <p:cNvSpPr txBox="1">
            <a:spLocks noGrp="1"/>
          </p:cNvSpPr>
          <p:nvPr>
            <p:ph type="subTitle" idx="1"/>
          </p:nvPr>
        </p:nvSpPr>
        <p:spPr>
          <a:xfrm>
            <a:off x="1789150" y="3078025"/>
            <a:ext cx="3832800" cy="2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 SemiBold"/>
              <a:buNone/>
              <a:defRPr sz="1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8"/>
          <p:cNvSpPr txBox="1">
            <a:spLocks noGrp="1"/>
          </p:cNvSpPr>
          <p:nvPr>
            <p:ph type="subTitle" idx="2"/>
          </p:nvPr>
        </p:nvSpPr>
        <p:spPr>
          <a:xfrm>
            <a:off x="1815200" y="3322825"/>
            <a:ext cx="21831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8"/>
          <p:cNvSpPr txBox="1">
            <a:spLocks noGrp="1"/>
          </p:cNvSpPr>
          <p:nvPr>
            <p:ph type="title"/>
          </p:nvPr>
        </p:nvSpPr>
        <p:spPr>
          <a:xfrm>
            <a:off x="953475" y="1120200"/>
            <a:ext cx="6617100" cy="11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ora SemiBold"/>
              <a:buNone/>
              <a:defRPr sz="2500">
                <a:solidFill>
                  <a:schemeClr val="accent3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29" name="Google Shape;229;p48"/>
          <p:cNvSpPr>
            <a:spLocks noGrp="1"/>
          </p:cNvSpPr>
          <p:nvPr>
            <p:ph type="pic" idx="3"/>
          </p:nvPr>
        </p:nvSpPr>
        <p:spPr>
          <a:xfrm>
            <a:off x="900800" y="2835150"/>
            <a:ext cx="914400" cy="9144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1">
  <p:cSld name="BLANK_2_1">
    <p:bg>
      <p:bgPr>
        <a:solidFill>
          <a:schemeClr val="accent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9"/>
          <p:cNvSpPr txBox="1">
            <a:spLocks noGrp="1"/>
          </p:cNvSpPr>
          <p:nvPr>
            <p:ph type="title"/>
          </p:nvPr>
        </p:nvSpPr>
        <p:spPr>
          <a:xfrm>
            <a:off x="384000" y="1259474"/>
            <a:ext cx="4579800" cy="166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pic>
        <p:nvPicPr>
          <p:cNvPr id="232" name="Google Shape;232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7762" y="475206"/>
            <a:ext cx="1234441" cy="169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9"/>
          <p:cNvPicPr preferRelativeResize="0"/>
          <p:nvPr/>
        </p:nvPicPr>
        <p:blipFill rotWithShape="1">
          <a:blip r:embed="rId3">
            <a:alphaModFix amt="10000"/>
          </a:blip>
          <a:srcRect t="635" r="40751" b="11126"/>
          <a:stretch/>
        </p:blipFill>
        <p:spPr>
          <a:xfrm>
            <a:off x="5167075" y="1068425"/>
            <a:ext cx="4129326" cy="422747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9"/>
          <p:cNvSpPr txBox="1">
            <a:spLocks noGrp="1"/>
          </p:cNvSpPr>
          <p:nvPr>
            <p:ph type="subTitle" idx="1"/>
          </p:nvPr>
        </p:nvSpPr>
        <p:spPr>
          <a:xfrm>
            <a:off x="477750" y="4277625"/>
            <a:ext cx="2872500" cy="3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9"/>
          <p:cNvSpPr txBox="1">
            <a:spLocks noGrp="1"/>
          </p:cNvSpPr>
          <p:nvPr>
            <p:ph type="subTitle" idx="2"/>
          </p:nvPr>
        </p:nvSpPr>
        <p:spPr>
          <a:xfrm>
            <a:off x="477750" y="4482125"/>
            <a:ext cx="2872500" cy="3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Slide Corner Grid">
  <p:cSld name="TITLE_AND_BODY_3_1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15834" y="3"/>
            <a:ext cx="342816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50"/>
          <p:cNvSpPr txBox="1">
            <a:spLocks noGrp="1"/>
          </p:cNvSpPr>
          <p:nvPr>
            <p:ph type="title"/>
          </p:nvPr>
        </p:nvSpPr>
        <p:spPr>
          <a:xfrm>
            <a:off x="388600" y="407025"/>
            <a:ext cx="55509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45"/>
              </a:buClr>
              <a:buSzPts val="2200"/>
              <a:buFont typeface="Poppins Medium"/>
              <a:buNone/>
              <a:defRPr sz="2200">
                <a:solidFill>
                  <a:srgbClr val="004C4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pic>
        <p:nvPicPr>
          <p:cNvPr id="239" name="Google Shape;23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0472" y="167444"/>
            <a:ext cx="879653" cy="118872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50"/>
          <p:cNvSpPr txBox="1">
            <a:spLocks noGrp="1"/>
          </p:cNvSpPr>
          <p:nvPr>
            <p:ph type="sldNum" idx="12"/>
          </p:nvPr>
        </p:nvSpPr>
        <p:spPr>
          <a:xfrm>
            <a:off x="8107044" y="4433750"/>
            <a:ext cx="654600" cy="3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1" name="Google Shape;241;p50"/>
          <p:cNvSpPr txBox="1">
            <a:spLocks noGrp="1"/>
          </p:cNvSpPr>
          <p:nvPr>
            <p:ph type="body" idx="1"/>
          </p:nvPr>
        </p:nvSpPr>
        <p:spPr>
          <a:xfrm>
            <a:off x="378052" y="1144125"/>
            <a:ext cx="5561400" cy="29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  <a:defRPr sz="10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  <a:defRPr sz="10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Slide Grid" type="tx">
  <p:cSld name="TITLE_AND_BOD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15844" y="0"/>
            <a:ext cx="342816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51"/>
          <p:cNvSpPr txBox="1">
            <a:spLocks noGrp="1"/>
          </p:cNvSpPr>
          <p:nvPr>
            <p:ph type="title"/>
          </p:nvPr>
        </p:nvSpPr>
        <p:spPr>
          <a:xfrm>
            <a:off x="388600" y="407025"/>
            <a:ext cx="55509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45"/>
              </a:buClr>
              <a:buSzPts val="2200"/>
              <a:buFont typeface="Poppins Medium"/>
              <a:buNone/>
              <a:defRPr sz="2200">
                <a:solidFill>
                  <a:srgbClr val="004C4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pic>
        <p:nvPicPr>
          <p:cNvPr id="245" name="Google Shape;24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0472" y="167444"/>
            <a:ext cx="879653" cy="118872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51"/>
          <p:cNvSpPr txBox="1">
            <a:spLocks noGrp="1"/>
          </p:cNvSpPr>
          <p:nvPr>
            <p:ph type="sldNum" idx="12"/>
          </p:nvPr>
        </p:nvSpPr>
        <p:spPr>
          <a:xfrm>
            <a:off x="8107044" y="4433750"/>
            <a:ext cx="654600" cy="3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51"/>
          <p:cNvSpPr txBox="1">
            <a:spLocks noGrp="1"/>
          </p:cNvSpPr>
          <p:nvPr>
            <p:ph type="body" idx="1"/>
          </p:nvPr>
        </p:nvSpPr>
        <p:spPr>
          <a:xfrm>
            <a:off x="378052" y="1144125"/>
            <a:ext cx="5561400" cy="29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  <a:defRPr sz="10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  <a:defRPr sz="10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2">
  <p:cSld name="BLANK_1_3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2"/>
          <p:cNvSpPr txBox="1">
            <a:spLocks noGrp="1"/>
          </p:cNvSpPr>
          <p:nvPr>
            <p:ph type="title"/>
          </p:nvPr>
        </p:nvSpPr>
        <p:spPr>
          <a:xfrm>
            <a:off x="378696" y="420346"/>
            <a:ext cx="73287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250" name="Google Shape;250;p52"/>
          <p:cNvSpPr txBox="1">
            <a:spLocks noGrp="1"/>
          </p:cNvSpPr>
          <p:nvPr>
            <p:ph type="subTitle" idx="1"/>
          </p:nvPr>
        </p:nvSpPr>
        <p:spPr>
          <a:xfrm>
            <a:off x="378696" y="817823"/>
            <a:ext cx="6408300" cy="3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251" name="Google Shape;251;p52"/>
          <p:cNvSpPr txBox="1">
            <a:spLocks noGrp="1"/>
          </p:cNvSpPr>
          <p:nvPr>
            <p:ph type="subTitle" idx="2"/>
          </p:nvPr>
        </p:nvSpPr>
        <p:spPr>
          <a:xfrm>
            <a:off x="378696" y="238598"/>
            <a:ext cx="6408300" cy="3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50"/>
              <a:buFont typeface="Poppins SemiBold"/>
              <a:buNone/>
              <a:defRPr sz="85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Poppins SemiBold"/>
              <a:buNone/>
              <a:defRPr sz="5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Poppins SemiBold"/>
              <a:buNone/>
              <a:defRPr sz="5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Poppins SemiBold"/>
              <a:buNone/>
              <a:defRPr sz="5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Poppins SemiBold"/>
              <a:buNone/>
              <a:defRPr sz="5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Poppins SemiBold"/>
              <a:buNone/>
              <a:defRPr sz="5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Poppins SemiBold"/>
              <a:buNone/>
              <a:defRPr sz="5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Poppins SemiBold"/>
              <a:buNone/>
              <a:defRPr sz="5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Poppins SemiBold"/>
              <a:buNone/>
              <a:defRPr sz="5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252" name="Google Shape;252;p52"/>
          <p:cNvSpPr txBox="1">
            <a:spLocks noGrp="1"/>
          </p:cNvSpPr>
          <p:nvPr>
            <p:ph type="body" idx="3"/>
          </p:nvPr>
        </p:nvSpPr>
        <p:spPr>
          <a:xfrm>
            <a:off x="378696" y="1201207"/>
            <a:ext cx="7330200" cy="29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7940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2pPr>
            <a:lvl3pPr marL="1371600" lvl="2" indent="-27940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marL="1828800" lvl="3" indent="-27940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marL="2286000" lvl="4" indent="-27940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marL="2743200" lvl="5" indent="-27940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marL="3200400" lvl="6" indent="-27940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marL="3657600" lvl="7" indent="-27940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marL="4114800" lvl="8" indent="-279400">
              <a:lnSpc>
                <a:spcPct val="12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3" name="Google Shape;253;p52"/>
          <p:cNvSpPr txBox="1">
            <a:spLocks noGrp="1"/>
          </p:cNvSpPr>
          <p:nvPr>
            <p:ph type="sldNum" idx="12"/>
          </p:nvPr>
        </p:nvSpPr>
        <p:spPr>
          <a:xfrm>
            <a:off x="8595292" y="4886067"/>
            <a:ext cx="548700" cy="2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4" name="Google Shape;254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2303" y="134196"/>
            <a:ext cx="768096" cy="103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Slide">
  <p:cSld name="TITLE_AND_BODY_3_2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3"/>
          <p:cNvSpPr txBox="1">
            <a:spLocks noGrp="1"/>
          </p:cNvSpPr>
          <p:nvPr>
            <p:ph type="title"/>
          </p:nvPr>
        </p:nvSpPr>
        <p:spPr>
          <a:xfrm>
            <a:off x="388600" y="407025"/>
            <a:ext cx="5550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45"/>
              </a:buClr>
              <a:buSzPts val="2200"/>
              <a:buFont typeface="Poppins Medium"/>
              <a:buNone/>
              <a:defRPr sz="2200">
                <a:solidFill>
                  <a:srgbClr val="004C4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pic>
        <p:nvPicPr>
          <p:cNvPr id="257" name="Google Shape;257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0472" y="167444"/>
            <a:ext cx="879653" cy="118872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53"/>
          <p:cNvSpPr txBox="1">
            <a:spLocks noGrp="1"/>
          </p:cNvSpPr>
          <p:nvPr>
            <p:ph type="sldNum" idx="12"/>
          </p:nvPr>
        </p:nvSpPr>
        <p:spPr>
          <a:xfrm>
            <a:off x="8107044" y="4433750"/>
            <a:ext cx="654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9" name="Google Shape;259;p53"/>
          <p:cNvSpPr txBox="1">
            <a:spLocks noGrp="1"/>
          </p:cNvSpPr>
          <p:nvPr>
            <p:ph type="body" idx="1"/>
          </p:nvPr>
        </p:nvSpPr>
        <p:spPr>
          <a:xfrm>
            <a:off x="378052" y="1144125"/>
            <a:ext cx="5561400" cy="29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21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21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  <a:defRPr sz="10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21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21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21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  <a:defRPr sz="10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21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21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Green - Large">
  <p:cSld name="TITLE_AND_BODY_1_2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15834" y="3"/>
            <a:ext cx="342816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54"/>
          <p:cNvSpPr/>
          <p:nvPr/>
        </p:nvSpPr>
        <p:spPr>
          <a:xfrm>
            <a:off x="0" y="0"/>
            <a:ext cx="3803100" cy="5143500"/>
          </a:xfrm>
          <a:prstGeom prst="rect">
            <a:avLst/>
          </a:prstGeom>
          <a:solidFill>
            <a:srgbClr val="E3F7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54"/>
          <p:cNvSpPr txBox="1">
            <a:spLocks noGrp="1"/>
          </p:cNvSpPr>
          <p:nvPr>
            <p:ph type="title"/>
          </p:nvPr>
        </p:nvSpPr>
        <p:spPr>
          <a:xfrm>
            <a:off x="388600" y="407025"/>
            <a:ext cx="29343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45"/>
              </a:buClr>
              <a:buSzPts val="2200"/>
              <a:buFont typeface="Poppins Medium"/>
              <a:buNone/>
              <a:defRPr sz="2200">
                <a:solidFill>
                  <a:srgbClr val="004C4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264" name="Google Shape;264;p54"/>
          <p:cNvSpPr txBox="1">
            <a:spLocks noGrp="1"/>
          </p:cNvSpPr>
          <p:nvPr>
            <p:ph type="sldNum" idx="12"/>
          </p:nvPr>
        </p:nvSpPr>
        <p:spPr>
          <a:xfrm>
            <a:off x="8107044" y="4433750"/>
            <a:ext cx="654600" cy="3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5" name="Google Shape;26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0472" y="167444"/>
            <a:ext cx="879653" cy="118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Slide 1">
  <p:cSld name="TITLE_AND_BODY_3_4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5"/>
          <p:cNvSpPr txBox="1">
            <a:spLocks noGrp="1"/>
          </p:cNvSpPr>
          <p:nvPr>
            <p:ph type="title"/>
          </p:nvPr>
        </p:nvSpPr>
        <p:spPr>
          <a:xfrm>
            <a:off x="388600" y="407025"/>
            <a:ext cx="55509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45"/>
              </a:buClr>
              <a:buSzPts val="2200"/>
              <a:buFont typeface="Poppins Medium"/>
              <a:buNone/>
              <a:defRPr sz="2200">
                <a:solidFill>
                  <a:srgbClr val="004C4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pic>
        <p:nvPicPr>
          <p:cNvPr id="268" name="Google Shape;268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10472" y="167444"/>
            <a:ext cx="879653" cy="118872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55"/>
          <p:cNvSpPr txBox="1">
            <a:spLocks noGrp="1"/>
          </p:cNvSpPr>
          <p:nvPr>
            <p:ph type="sldNum" idx="12"/>
          </p:nvPr>
        </p:nvSpPr>
        <p:spPr>
          <a:xfrm>
            <a:off x="8107044" y="4433750"/>
            <a:ext cx="654600" cy="3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55"/>
          <p:cNvSpPr txBox="1">
            <a:spLocks noGrp="1"/>
          </p:cNvSpPr>
          <p:nvPr>
            <p:ph type="body" idx="1"/>
          </p:nvPr>
        </p:nvSpPr>
        <p:spPr>
          <a:xfrm>
            <a:off x="378052" y="1144125"/>
            <a:ext cx="5561400" cy="29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  <a:defRPr sz="10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  <a:defRPr sz="10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ctrTitle"/>
          </p:nvPr>
        </p:nvSpPr>
        <p:spPr>
          <a:xfrm>
            <a:off x="377825" y="1343275"/>
            <a:ext cx="4188600" cy="16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Poppins SemiBold"/>
              <a:buNone/>
              <a:defRPr sz="38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ubTitle" idx="1"/>
          </p:nvPr>
        </p:nvSpPr>
        <p:spPr>
          <a:xfrm>
            <a:off x="3034373" y="394475"/>
            <a:ext cx="2506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2"/>
          </p:nvPr>
        </p:nvSpPr>
        <p:spPr>
          <a:xfrm>
            <a:off x="938370" y="4208010"/>
            <a:ext cx="28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 Medium"/>
              <a:buNone/>
              <a:defRPr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7375" y="467400"/>
            <a:ext cx="1316736" cy="179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844" y="0"/>
            <a:ext cx="342816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>
            <a:spLocks noGrp="1"/>
          </p:cNvSpPr>
          <p:nvPr>
            <p:ph type="subTitle" idx="3"/>
          </p:nvPr>
        </p:nvSpPr>
        <p:spPr>
          <a:xfrm>
            <a:off x="377825" y="3107950"/>
            <a:ext cx="36912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None/>
              <a:defRPr sz="15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664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">
  <p:cSld name="TITLE_1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ctrTitle"/>
          </p:nvPr>
        </p:nvSpPr>
        <p:spPr>
          <a:xfrm>
            <a:off x="384048" y="863329"/>
            <a:ext cx="4802400" cy="16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00"/>
              <a:buFont typeface="Poppins SemiBold"/>
              <a:buNone/>
              <a:defRPr sz="37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ubTitle" idx="1"/>
          </p:nvPr>
        </p:nvSpPr>
        <p:spPr>
          <a:xfrm>
            <a:off x="384048" y="492204"/>
            <a:ext cx="3691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41" name="Google Shape;41;p8"/>
          <p:cNvPicPr preferRelativeResize="0"/>
          <p:nvPr/>
        </p:nvPicPr>
        <p:blipFill rotWithShape="1">
          <a:blip r:embed="rId3">
            <a:alphaModFix/>
          </a:blip>
          <a:srcRect l="337" r="347"/>
          <a:stretch/>
        </p:blipFill>
        <p:spPr>
          <a:xfrm>
            <a:off x="8110472" y="167444"/>
            <a:ext cx="879653" cy="118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664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Slide Grid" type="tx">
  <p:cSld name="TITLE_AND_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15844" y="0"/>
            <a:ext cx="342816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388600" y="407025"/>
            <a:ext cx="55509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45"/>
              </a:buClr>
              <a:buSzPts val="2200"/>
              <a:buFont typeface="Poppins Medium"/>
              <a:buNone/>
              <a:defRPr sz="2200">
                <a:solidFill>
                  <a:srgbClr val="004C4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pic>
        <p:nvPicPr>
          <p:cNvPr id="45" name="Google Shape;4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0472" y="167444"/>
            <a:ext cx="879653" cy="11887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107044" y="4433750"/>
            <a:ext cx="65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378052" y="1144125"/>
            <a:ext cx="5561400" cy="29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  <a:defRPr sz="10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  <a:defRPr sz="10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TITLE_AND_BODY_4">
    <p:bg>
      <p:bgPr>
        <a:solidFill>
          <a:srgbClr val="E3F7EA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1796553" y="1232759"/>
            <a:ext cx="55509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45"/>
              </a:buClr>
              <a:buSzPts val="2600"/>
              <a:buFont typeface="Poppins Medium"/>
              <a:buNone/>
              <a:defRPr sz="2600">
                <a:solidFill>
                  <a:srgbClr val="004C4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Font typeface="Poppins Medium"/>
              <a:buNone/>
              <a:defRPr sz="180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Font typeface="Poppins Medium"/>
              <a:buNone/>
              <a:defRPr sz="18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Font typeface="Poppins Medium"/>
              <a:buNone/>
              <a:defRPr sz="18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Font typeface="Poppins Medium"/>
              <a:buNone/>
              <a:defRPr sz="180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Font typeface="Poppins Medium"/>
              <a:buNone/>
              <a:defRPr sz="1800"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Font typeface="Poppins Medium"/>
              <a:buNone/>
              <a:defRPr sz="1800"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Font typeface="Poppins Medium"/>
              <a:buNone/>
              <a:defRPr sz="1800"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Font typeface="Poppins Medium"/>
              <a:buNone/>
              <a:defRPr sz="1800"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107044" y="4433750"/>
            <a:ext cx="65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800" b="1">
                <a:solidFill>
                  <a:srgbClr val="3C4E5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1"/>
          </p:nvPr>
        </p:nvSpPr>
        <p:spPr>
          <a:xfrm>
            <a:off x="1667550" y="3121717"/>
            <a:ext cx="5808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53" name="Google Shape;5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0472" y="167444"/>
            <a:ext cx="879653" cy="118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95292" y="4886067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38006" y="4895658"/>
            <a:ext cx="8677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 b="0" i="0" u="none" strike="noStrike" cap="none">
                <a:solidFill>
                  <a:srgbClr val="99999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CONFIDENTIAL</a:t>
            </a:r>
            <a:endParaRPr sz="500" b="0" i="0" u="none" strike="noStrike" cap="none">
              <a:solidFill>
                <a:srgbClr val="9999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72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88600" y="400999"/>
            <a:ext cx="66717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C45"/>
              </a:buClr>
              <a:buSzPts val="2200"/>
              <a:buFont typeface="Poppins Medium"/>
              <a:buNone/>
              <a:defRPr sz="2200">
                <a:solidFill>
                  <a:srgbClr val="004C4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378052" y="1144125"/>
            <a:ext cx="5561400" cy="29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  <a:defRPr sz="10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  <a:defRPr sz="10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21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/>
          <p:nvPr/>
        </p:nvSpPr>
        <p:spPr>
          <a:xfrm>
            <a:off x="447675" y="4357550"/>
            <a:ext cx="573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388600" y="400999"/>
            <a:ext cx="66717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C45"/>
              </a:buClr>
              <a:buSzPts val="2200"/>
              <a:buFont typeface="Poppins Medium"/>
              <a:buNone/>
              <a:defRPr sz="2200">
                <a:solidFill>
                  <a:srgbClr val="004C4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378052" y="1144125"/>
            <a:ext cx="5561400" cy="29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21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21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  <a:defRPr sz="10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21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21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21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●"/>
              <a:defRPr sz="10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21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○"/>
              <a:defRPr sz="10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21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Char char="■"/>
              <a:defRPr sz="10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/>
          <p:nvPr/>
        </p:nvSpPr>
        <p:spPr>
          <a:xfrm>
            <a:off x="447675" y="4357550"/>
            <a:ext cx="573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716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Poppins"/>
              <a:buChar char="●"/>
              <a:defRPr sz="180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Poppins"/>
              <a:buChar char="○"/>
              <a:defRPr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Poppins"/>
              <a:buChar char="■"/>
              <a:defRPr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Poppins"/>
              <a:buChar char="●"/>
              <a:defRPr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Poppins"/>
              <a:buChar char="○"/>
              <a:defRPr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Poppins"/>
              <a:buChar char="■"/>
              <a:defRPr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Poppins"/>
              <a:buChar char="●"/>
              <a:defRPr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Poppins"/>
              <a:buChar char="○"/>
              <a:defRPr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Poppins"/>
              <a:buChar char="■"/>
              <a:defRPr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sldNum" idx="12"/>
          </p:nvPr>
        </p:nvSpPr>
        <p:spPr>
          <a:xfrm>
            <a:off x="8595292" y="4886067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3" name="Google Shape;163;p35"/>
          <p:cNvSpPr txBox="1"/>
          <p:nvPr/>
        </p:nvSpPr>
        <p:spPr>
          <a:xfrm>
            <a:off x="38006" y="4895658"/>
            <a:ext cx="8677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CONFIDENTIAL &amp; PROPRIETARY </a:t>
            </a:r>
            <a:r>
              <a:rPr lang="en" sz="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Copyright © 2023 Archipelago Analytics, Inc. All rights reserved. Smarter SOV is a trademark of Archipelago Analytics, Inc. All other trademarks, service marks, and logos herein are property of either Archipelago or of their respective owners.</a:t>
            </a:r>
            <a:endParaRPr sz="500">
              <a:solidFill>
                <a:srgbClr val="9999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24127F-EF01-FC36-E2D1-8E1BA7DFD1CD}"/>
              </a:ext>
            </a:extLst>
          </p:cNvPr>
          <p:cNvSpPr/>
          <p:nvPr/>
        </p:nvSpPr>
        <p:spPr>
          <a:xfrm>
            <a:off x="1191" y="-1"/>
            <a:ext cx="9141619" cy="5143501"/>
          </a:xfrm>
          <a:prstGeom prst="rect">
            <a:avLst/>
          </a:prstGeom>
          <a:solidFill>
            <a:srgbClr val="024E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675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3B109B3-35BF-CC49-8961-A8E00F6581D8}"/>
              </a:ext>
            </a:extLst>
          </p:cNvPr>
          <p:cNvSpPr txBox="1">
            <a:spLocks/>
          </p:cNvSpPr>
          <p:nvPr/>
        </p:nvSpPr>
        <p:spPr>
          <a:xfrm>
            <a:off x="318235" y="2885607"/>
            <a:ext cx="8493926" cy="1262301"/>
          </a:xfrm>
          <a:prstGeom prst="rect">
            <a:avLst/>
          </a:prstGeom>
        </p:spPr>
        <p:txBody>
          <a:bodyPr lIns="68580" tIns="34290" rIns="68580" bIns="34290" anchor="t"/>
          <a:lstStyle>
            <a:lvl1pPr algn="l" defTabSz="18283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257">
              <a:buClrTx/>
              <a:defRPr/>
            </a:pPr>
            <a:r>
              <a:rPr lang="en-US" sz="3300" b="1" dirty="0">
                <a:solidFill>
                  <a:prstClr val="white"/>
                </a:solidFill>
                <a:latin typeface="Calibri"/>
                <a:cs typeface="Calibri"/>
              </a:rPr>
              <a:t>Seamless Data, Smarter Risk: Archipelago’s AI-Driven Risk Transformation for Utah Local</a:t>
            </a:r>
          </a:p>
          <a:p>
            <a:pPr defTabSz="1371257">
              <a:buClrTx/>
              <a:defRPr/>
            </a:pPr>
            <a:r>
              <a:rPr lang="en-US" sz="3300" b="1" dirty="0">
                <a:solidFill>
                  <a:prstClr val="white"/>
                </a:solidFill>
                <a:latin typeface="Calibri"/>
                <a:cs typeface="Calibri"/>
              </a:rPr>
              <a:t>Governments Trust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258DDC10-CF90-498F-E591-B68310CF3F16}"/>
              </a:ext>
            </a:extLst>
          </p:cNvPr>
          <p:cNvSpPr/>
          <p:nvPr/>
        </p:nvSpPr>
        <p:spPr>
          <a:xfrm flipV="1">
            <a:off x="1192" y="-1"/>
            <a:ext cx="6411191" cy="248342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675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CE1731-DF73-F13D-7DE0-8E7DBBC8025D}"/>
              </a:ext>
            </a:extLst>
          </p:cNvPr>
          <p:cNvSpPr txBox="1"/>
          <p:nvPr/>
        </p:nvSpPr>
        <p:spPr>
          <a:xfrm>
            <a:off x="351261" y="4368705"/>
            <a:ext cx="6459794" cy="27699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>
              <a:buClrTx/>
              <a:defRPr/>
            </a:pPr>
            <a:r>
              <a:rPr lang="en-US" sz="135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Monday, October 27</a:t>
            </a:r>
            <a:r>
              <a:rPr lang="en-US" sz="1350" kern="1200" baseline="300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th</a:t>
            </a:r>
            <a:r>
              <a:rPr lang="en-US" sz="135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 | 11:00 AM </a:t>
            </a:r>
          </a:p>
        </p:txBody>
      </p:sp>
      <p:pic>
        <p:nvPicPr>
          <p:cNvPr id="6" name="Picture 5" descr="A blue and grey logo&#10;&#10;AI-generated content may be incorrect.">
            <a:extLst>
              <a:ext uri="{FF2B5EF4-FFF2-40B4-BE49-F238E27FC236}">
                <a16:creationId xmlns:a16="http://schemas.microsoft.com/office/drawing/2014/main" id="{0AE2CD76-800F-0E68-12F4-A88F01510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5" y="73743"/>
            <a:ext cx="2262352" cy="135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0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309">
          <a:extLst>
            <a:ext uri="{FF2B5EF4-FFF2-40B4-BE49-F238E27FC236}">
              <a16:creationId xmlns:a16="http://schemas.microsoft.com/office/drawing/2014/main" id="{2F86BB5D-7ECC-B5B3-0F7D-98150303F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3">
            <a:extLst>
              <a:ext uri="{FF2B5EF4-FFF2-40B4-BE49-F238E27FC236}">
                <a16:creationId xmlns:a16="http://schemas.microsoft.com/office/drawing/2014/main" id="{6B50ED25-D4B5-E59D-94C4-52964E9C14B1}"/>
              </a:ext>
            </a:extLst>
          </p:cNvPr>
          <p:cNvSpPr txBox="1"/>
          <p:nvPr/>
        </p:nvSpPr>
        <p:spPr>
          <a:xfrm>
            <a:off x="317704" y="219329"/>
            <a:ext cx="7752600" cy="627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4999"/>
              </a:lnSpc>
            </a:pPr>
            <a:r>
              <a:rPr lang="en" sz="2500" dirty="0">
                <a:solidFill>
                  <a:schemeClr val="accent2"/>
                </a:solidFill>
                <a:latin typeface="Poppins Medium"/>
                <a:sym typeface="Poppins Medium"/>
              </a:rPr>
              <a:t>Member Analytics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0AAC0-9910-9F04-CCE9-431D9525A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981" y="845951"/>
            <a:ext cx="5376982" cy="1067092"/>
          </a:xfrm>
        </p:spPr>
        <p:txBody>
          <a:bodyPr/>
          <a:lstStyle/>
          <a:p>
            <a:pPr marL="152400" indent="0">
              <a:buNone/>
            </a:pPr>
            <a:r>
              <a:rPr lang="en-US" sz="1400" dirty="0"/>
              <a:t>Members see Archipelago's flexible grid with search and pivot as well as analytics, all filtered to only their properties.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E1DADC9-9A25-55F1-69D1-28CCF128C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8364"/>
            <a:ext cx="9144000" cy="2218815"/>
          </a:xfrm>
          <a:prstGeom prst="rect">
            <a:avLst/>
          </a:prstGeom>
        </p:spPr>
      </p:pic>
      <p:pic>
        <p:nvPicPr>
          <p:cNvPr id="6" name="Picture 5" descr="A screenshot of a map&#10;&#10;AI-generated content may be incorrect.">
            <a:extLst>
              <a:ext uri="{FF2B5EF4-FFF2-40B4-BE49-F238E27FC236}">
                <a16:creationId xmlns:a16="http://schemas.microsoft.com/office/drawing/2014/main" id="{04E9FF31-79F1-5841-A710-BD1634AC1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609" y="373379"/>
            <a:ext cx="2948341" cy="3524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556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309">
          <a:extLst>
            <a:ext uri="{FF2B5EF4-FFF2-40B4-BE49-F238E27FC236}">
              <a16:creationId xmlns:a16="http://schemas.microsoft.com/office/drawing/2014/main" id="{CD9BFA56-4BB1-3F80-0053-18A2DB96F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3">
            <a:extLst>
              <a:ext uri="{FF2B5EF4-FFF2-40B4-BE49-F238E27FC236}">
                <a16:creationId xmlns:a16="http://schemas.microsoft.com/office/drawing/2014/main" id="{8B3EED3B-9B94-DAA1-DF69-48ED288564F5}"/>
              </a:ext>
            </a:extLst>
          </p:cNvPr>
          <p:cNvSpPr txBox="1"/>
          <p:nvPr/>
        </p:nvSpPr>
        <p:spPr>
          <a:xfrm>
            <a:off x="317704" y="219329"/>
            <a:ext cx="7752600" cy="627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4999"/>
              </a:lnSpc>
            </a:pPr>
            <a:r>
              <a:rPr lang="en" sz="2500" dirty="0">
                <a:solidFill>
                  <a:schemeClr val="accent2"/>
                </a:solidFill>
                <a:latin typeface="Poppins Medium"/>
                <a:sym typeface="Poppins Medium"/>
              </a:rPr>
              <a:t>Value Collections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90AEA8A-E3E5-EF36-B490-CE303D657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720" y="970190"/>
            <a:ext cx="5261534" cy="1261854"/>
          </a:xfrm>
        </p:spPr>
        <p:txBody>
          <a:bodyPr/>
          <a:lstStyle/>
          <a:p>
            <a:pPr marL="152400" indent="0">
              <a:buNone/>
            </a:pPr>
            <a:r>
              <a:rPr lang="en-US" sz="1400" dirty="0"/>
              <a:t>Schedule, manage and collect annual submission data from your members via a simple intuitive Archipelago UX.  Members provide updates either in app or via an excel based worksheet.</a:t>
            </a:r>
            <a:endParaRPr lang="en-US"/>
          </a:p>
          <a:p>
            <a:pPr marL="152400" indent="0">
              <a:buNone/>
            </a:pPr>
            <a:endParaRPr lang="en-US" sz="1400" dirty="0"/>
          </a:p>
        </p:txBody>
      </p:sp>
      <p:pic>
        <p:nvPicPr>
          <p:cNvPr id="9" name="Picture 8" descr="A screenshot of a web page&#10;&#10;AI-generated content may be incorrect.">
            <a:extLst>
              <a:ext uri="{FF2B5EF4-FFF2-40B4-BE49-F238E27FC236}">
                <a16:creationId xmlns:a16="http://schemas.microsoft.com/office/drawing/2014/main" id="{059F1CDC-9439-9A5E-A312-0F83A2D51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799" y="2346911"/>
            <a:ext cx="6616489" cy="2798637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3284C2B-5F83-097D-8F4D-E6803EF65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721" y="426720"/>
            <a:ext cx="2757499" cy="3009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1110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309">
          <a:extLst>
            <a:ext uri="{FF2B5EF4-FFF2-40B4-BE49-F238E27FC236}">
              <a16:creationId xmlns:a16="http://schemas.microsoft.com/office/drawing/2014/main" id="{80846408-1E96-0E92-EF80-2A0F7450E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3">
            <a:extLst>
              <a:ext uri="{FF2B5EF4-FFF2-40B4-BE49-F238E27FC236}">
                <a16:creationId xmlns:a16="http://schemas.microsoft.com/office/drawing/2014/main" id="{27A978BD-7E2A-498A-D1BD-628742F08590}"/>
              </a:ext>
            </a:extLst>
          </p:cNvPr>
          <p:cNvSpPr txBox="1"/>
          <p:nvPr/>
        </p:nvSpPr>
        <p:spPr>
          <a:xfrm>
            <a:off x="317704" y="219329"/>
            <a:ext cx="7752600" cy="627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4999"/>
              </a:lnSpc>
            </a:pPr>
            <a:r>
              <a:rPr lang="en" sz="2500" dirty="0">
                <a:solidFill>
                  <a:schemeClr val="accent2"/>
                </a:solidFill>
                <a:latin typeface="Poppins Medium"/>
                <a:sym typeface="Poppins Medium"/>
              </a:rPr>
              <a:t>Library – Document Management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7056AC0-CD2B-90AC-DE74-A85BC2FC4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720" y="970190"/>
            <a:ext cx="8370494" cy="3146985"/>
          </a:xfrm>
        </p:spPr>
        <p:txBody>
          <a:bodyPr/>
          <a:lstStyle/>
          <a:p>
            <a:pPr marL="152400" indent="0">
              <a:buNone/>
            </a:pPr>
            <a:r>
              <a:rPr lang="en-US" sz="1400" dirty="0"/>
              <a:t>Archipelago can also create and update properties using AI from many document types:</a:t>
            </a:r>
          </a:p>
          <a:p>
            <a:pPr marL="285750" indent="-285750">
              <a:buFont typeface="Calibri,Sans-Serif"/>
              <a:buChar char="-"/>
            </a:pPr>
            <a:r>
              <a:rPr lang="en-US" sz="1400" dirty="0"/>
              <a:t>Valuation Reports</a:t>
            </a:r>
          </a:p>
          <a:p>
            <a:pPr marL="285750" indent="-285750">
              <a:buFont typeface="Calibri,Sans-Serif"/>
              <a:buChar char="-"/>
            </a:pPr>
            <a:r>
              <a:rPr lang="en-US" sz="1400" dirty="0"/>
              <a:t>Property Condition Assessments</a:t>
            </a:r>
          </a:p>
          <a:p>
            <a:pPr marL="285750" indent="-285750">
              <a:buFont typeface="Calibri,Sans-Serif"/>
              <a:buChar char="-"/>
            </a:pPr>
            <a:r>
              <a:rPr lang="en-US" sz="1400" dirty="0"/>
              <a:t>Loss Engineering Reports</a:t>
            </a:r>
          </a:p>
          <a:p>
            <a:pPr marL="285750" indent="-285750">
              <a:buFont typeface="Calibri,Sans-Serif"/>
              <a:buChar char="-"/>
            </a:pPr>
            <a:r>
              <a:rPr lang="en-US" sz="1400" dirty="0"/>
              <a:t>Roof Inspection Reports</a:t>
            </a:r>
          </a:p>
          <a:p>
            <a:pPr marL="285750" indent="-285750">
              <a:buFont typeface="Calibri,Sans-Serif"/>
              <a:buChar char="-"/>
            </a:pPr>
            <a:r>
              <a:rPr lang="en-US" sz="1400" dirty="0"/>
              <a:t>Structural Drawings</a:t>
            </a:r>
          </a:p>
          <a:p>
            <a:pPr marL="285750" indent="-285750">
              <a:buFont typeface="Calibri,Sans-Serif"/>
              <a:buChar char="-"/>
            </a:pPr>
            <a:r>
              <a:rPr lang="en-US" sz="1400" dirty="0"/>
              <a:t>Seismic Inspections</a:t>
            </a:r>
          </a:p>
          <a:p>
            <a:pPr marL="285750" indent="-285750">
              <a:buFont typeface="Calibri,Sans-Serif"/>
              <a:buChar char="-"/>
            </a:pPr>
            <a:endParaRPr lang="en-US" sz="1400" dirty="0"/>
          </a:p>
          <a:p>
            <a:pPr marL="152400" indent="0">
              <a:buNone/>
            </a:pPr>
            <a:endParaRPr lang="en-US" sz="1400" dirty="0"/>
          </a:p>
          <a:p>
            <a:pPr marL="152400" indent="0">
              <a:buNone/>
            </a:pPr>
            <a:endParaRPr lang="en-US" sz="1400" dirty="0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8B14C13-00C9-84FF-9E53-D4394CF80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278183"/>
            <a:ext cx="5791200" cy="286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24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309">
          <a:extLst>
            <a:ext uri="{FF2B5EF4-FFF2-40B4-BE49-F238E27FC236}">
              <a16:creationId xmlns:a16="http://schemas.microsoft.com/office/drawing/2014/main" id="{0CB84BA3-C5C0-F335-16B5-25313C869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3">
            <a:extLst>
              <a:ext uri="{FF2B5EF4-FFF2-40B4-BE49-F238E27FC236}">
                <a16:creationId xmlns:a16="http://schemas.microsoft.com/office/drawing/2014/main" id="{F05F9DDD-98D9-7C05-C6C6-99AA24D02A53}"/>
              </a:ext>
            </a:extLst>
          </p:cNvPr>
          <p:cNvSpPr txBox="1"/>
          <p:nvPr/>
        </p:nvSpPr>
        <p:spPr>
          <a:xfrm>
            <a:off x="317704" y="219329"/>
            <a:ext cx="7752600" cy="627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4999"/>
              </a:lnSpc>
            </a:pPr>
            <a:r>
              <a:rPr lang="en" sz="2500" dirty="0">
                <a:solidFill>
                  <a:schemeClr val="accent2"/>
                </a:solidFill>
                <a:latin typeface="Poppins Medium"/>
                <a:sym typeface="Poppins Medium"/>
              </a:rPr>
              <a:t>Integrations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BB7D191-6F79-B218-826D-C9056CB1E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0157" y="2409635"/>
            <a:ext cx="1470788" cy="1232602"/>
          </a:xfrm>
          <a:prstGeom prst="rect">
            <a:avLst/>
          </a:prstGeom>
        </p:spPr>
      </p:pic>
      <p:pic>
        <p:nvPicPr>
          <p:cNvPr id="6" name="Picture 5" descr="Snowflake Logo Free Download SVG, PN... · LobeHub">
            <a:extLst>
              <a:ext uri="{FF2B5EF4-FFF2-40B4-BE49-F238E27FC236}">
                <a16:creationId xmlns:a16="http://schemas.microsoft.com/office/drawing/2014/main" id="{D6EE8CCD-E024-CD3D-26B7-1A6AC82D35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757143" t="-197778" r="759184" b="200000"/>
          <a:stretch>
            <a:fillRect/>
          </a:stretch>
        </p:blipFill>
        <p:spPr>
          <a:xfrm>
            <a:off x="1905080" y="2792839"/>
            <a:ext cx="401217" cy="363220"/>
          </a:xfrm>
          <a:prstGeom prst="rect">
            <a:avLst/>
          </a:prstGeom>
        </p:spPr>
      </p:pic>
      <p:pic>
        <p:nvPicPr>
          <p:cNvPr id="9" name="Picture 8" descr="Snowflake Logo Free Download SVG, PN... · LobeHub">
            <a:extLst>
              <a:ext uri="{FF2B5EF4-FFF2-40B4-BE49-F238E27FC236}">
                <a16:creationId xmlns:a16="http://schemas.microsoft.com/office/drawing/2014/main" id="{317773DA-1DC6-8E58-92F1-66CF7918A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371" y="4048207"/>
            <a:ext cx="409575" cy="371475"/>
          </a:xfrm>
          <a:prstGeom prst="rect">
            <a:avLst/>
          </a:prstGeom>
        </p:spPr>
      </p:pic>
      <p:pic>
        <p:nvPicPr>
          <p:cNvPr id="11" name="Picture 10" descr="Api - Free computer icons">
            <a:extLst>
              <a:ext uri="{FF2B5EF4-FFF2-40B4-BE49-F238E27FC236}">
                <a16:creationId xmlns:a16="http://schemas.microsoft.com/office/drawing/2014/main" id="{3E8A041D-4EB2-E813-F187-D03F3B5A1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5030" y="2561535"/>
            <a:ext cx="419100" cy="457200"/>
          </a:xfrm>
          <a:prstGeom prst="rect">
            <a:avLst/>
          </a:prstGeom>
        </p:spPr>
      </p:pic>
      <p:pic>
        <p:nvPicPr>
          <p:cNvPr id="13" name="Picture 12" descr="Free Vectors | Excel file icon">
            <a:extLst>
              <a:ext uri="{FF2B5EF4-FFF2-40B4-BE49-F238E27FC236}">
                <a16:creationId xmlns:a16="http://schemas.microsoft.com/office/drawing/2014/main" id="{D27355AD-A050-9DA0-8A39-78B7E25544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142" y="3214127"/>
            <a:ext cx="561975" cy="542925"/>
          </a:xfrm>
          <a:prstGeom prst="rect">
            <a:avLst/>
          </a:prstGeom>
        </p:spPr>
      </p:pic>
      <p:pic>
        <p:nvPicPr>
          <p:cNvPr id="15" name="Picture 14" descr="Origami Risk">
            <a:extLst>
              <a:ext uri="{FF2B5EF4-FFF2-40B4-BE49-F238E27FC236}">
                <a16:creationId xmlns:a16="http://schemas.microsoft.com/office/drawing/2014/main" id="{39A9DBA0-A18A-DC81-553C-CBCAC70830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0926" y="1943697"/>
            <a:ext cx="417042" cy="38615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54164F8-31E8-4EB7-7D34-303860C2C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16371" y="2594014"/>
            <a:ext cx="407768" cy="386329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77DC87E-61CD-D5D2-8FD1-E4A12980BBA1}"/>
              </a:ext>
            </a:extLst>
          </p:cNvPr>
          <p:cNvCxnSpPr/>
          <p:nvPr/>
        </p:nvCxnSpPr>
        <p:spPr>
          <a:xfrm flipV="1">
            <a:off x="3145117" y="2798898"/>
            <a:ext cx="1341704" cy="1498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BCC9DA6-D85C-6864-BE9D-DF373FD55A72}"/>
              </a:ext>
            </a:extLst>
          </p:cNvPr>
          <p:cNvCxnSpPr>
            <a:cxnSpLocks/>
          </p:cNvCxnSpPr>
          <p:nvPr/>
        </p:nvCxnSpPr>
        <p:spPr>
          <a:xfrm flipV="1">
            <a:off x="3021550" y="2126998"/>
            <a:ext cx="1457549" cy="40113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C7BDA62-C9F0-F201-B424-8F934C96E34B}"/>
              </a:ext>
            </a:extLst>
          </p:cNvPr>
          <p:cNvCxnSpPr>
            <a:cxnSpLocks/>
          </p:cNvCxnSpPr>
          <p:nvPr/>
        </p:nvCxnSpPr>
        <p:spPr>
          <a:xfrm>
            <a:off x="3029270" y="3516674"/>
            <a:ext cx="1588842" cy="687801"/>
          </a:xfrm>
          <a:prstGeom prst="straightConnector1">
            <a:avLst/>
          </a:prstGeom>
          <a:ln w="28575"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18BC8EB-4CC3-8AA3-1435-F535604C3E79}"/>
              </a:ext>
            </a:extLst>
          </p:cNvPr>
          <p:cNvCxnSpPr>
            <a:cxnSpLocks/>
          </p:cNvCxnSpPr>
          <p:nvPr/>
        </p:nvCxnSpPr>
        <p:spPr>
          <a:xfrm>
            <a:off x="3029271" y="3068741"/>
            <a:ext cx="1596564" cy="54106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5843BFF-BE8B-DF62-7FEE-8BE00527CC99}"/>
              </a:ext>
            </a:extLst>
          </p:cNvPr>
          <p:cNvSpPr txBox="1"/>
          <p:nvPr/>
        </p:nvSpPr>
        <p:spPr>
          <a:xfrm>
            <a:off x="5197409" y="1945356"/>
            <a:ext cx="197962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Poppins"/>
                <a:cs typeface="Poppins"/>
              </a:rPr>
              <a:t>Origami Connector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BA1561-7776-BF2C-5328-946C673DDC69}"/>
              </a:ext>
            </a:extLst>
          </p:cNvPr>
          <p:cNvSpPr txBox="1"/>
          <p:nvPr/>
        </p:nvSpPr>
        <p:spPr>
          <a:xfrm>
            <a:off x="5192675" y="2570917"/>
            <a:ext cx="24131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Poppins"/>
                <a:cs typeface="Poppins"/>
              </a:rPr>
              <a:t>Custom RMIS Integration to Archipelago API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1220D7-D6A2-60C9-3D0A-C7A3A6A080DD}"/>
              </a:ext>
            </a:extLst>
          </p:cNvPr>
          <p:cNvSpPr txBox="1"/>
          <p:nvPr/>
        </p:nvSpPr>
        <p:spPr>
          <a:xfrm>
            <a:off x="5197409" y="4046004"/>
            <a:ext cx="23117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Poppins"/>
                <a:cs typeface="Poppins"/>
              </a:rPr>
              <a:t>Snowflake Private Data Shares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86902C-16D0-7FF6-7765-664E2D0B8561}"/>
              </a:ext>
            </a:extLst>
          </p:cNvPr>
          <p:cNvSpPr txBox="1"/>
          <p:nvPr/>
        </p:nvSpPr>
        <p:spPr>
          <a:xfrm>
            <a:off x="5311508" y="3335490"/>
            <a:ext cx="220109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Poppins"/>
                <a:cs typeface="Poppins"/>
              </a:rPr>
              <a:t>File Import and Export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6943F5-954F-4A02-13F4-7BA8FF8D9D09}"/>
              </a:ext>
            </a:extLst>
          </p:cNvPr>
          <p:cNvSpPr txBox="1"/>
          <p:nvPr/>
        </p:nvSpPr>
        <p:spPr>
          <a:xfrm>
            <a:off x="445374" y="1021865"/>
            <a:ext cx="828592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Poppins"/>
              </a:rPr>
              <a:t>For pools with existing RMS systems, Archipelago provides bidirectional synch capabilities.</a:t>
            </a:r>
          </a:p>
        </p:txBody>
      </p:sp>
      <p:pic>
        <p:nvPicPr>
          <p:cNvPr id="37" name="Picture 36" descr="Pdf - Free files and folders icons">
            <a:extLst>
              <a:ext uri="{FF2B5EF4-FFF2-40B4-BE49-F238E27FC236}">
                <a16:creationId xmlns:a16="http://schemas.microsoft.com/office/drawing/2014/main" id="{7F06CBBB-F609-4C6B-3E9A-44398CEB50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13306" y="3482779"/>
            <a:ext cx="417042" cy="45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30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309">
          <a:extLst>
            <a:ext uri="{FF2B5EF4-FFF2-40B4-BE49-F238E27FC236}">
              <a16:creationId xmlns:a16="http://schemas.microsoft.com/office/drawing/2014/main" id="{6B39EF4C-A811-78F6-0710-E76F279C3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3">
            <a:extLst>
              <a:ext uri="{FF2B5EF4-FFF2-40B4-BE49-F238E27FC236}">
                <a16:creationId xmlns:a16="http://schemas.microsoft.com/office/drawing/2014/main" id="{DF63815F-2FFA-FE08-6532-149499B63800}"/>
              </a:ext>
            </a:extLst>
          </p:cNvPr>
          <p:cNvSpPr txBox="1"/>
          <p:nvPr/>
        </p:nvSpPr>
        <p:spPr>
          <a:xfrm>
            <a:off x="317704" y="219329"/>
            <a:ext cx="7752600" cy="627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4999"/>
              </a:lnSpc>
            </a:pPr>
            <a:r>
              <a:rPr lang="en" sz="2500" dirty="0">
                <a:solidFill>
                  <a:schemeClr val="accent2"/>
                </a:solidFill>
                <a:latin typeface="Poppins Medium"/>
                <a:sym typeface="Poppins Medium"/>
              </a:rPr>
              <a:t>Data Enrichment for Pools </a:t>
            </a:r>
            <a:endParaRPr lang="en-US" sz="2500" dirty="0">
              <a:solidFill>
                <a:schemeClr val="accent2"/>
              </a:solidFill>
              <a:latin typeface="Poppins Medium"/>
            </a:endParaRPr>
          </a:p>
        </p:txBody>
      </p:sp>
      <p:sp>
        <p:nvSpPr>
          <p:cNvPr id="3" name="Google Shape;169;p29">
            <a:extLst>
              <a:ext uri="{FF2B5EF4-FFF2-40B4-BE49-F238E27FC236}">
                <a16:creationId xmlns:a16="http://schemas.microsoft.com/office/drawing/2014/main" id="{1192E061-95FF-129F-2842-D356ED4EBFBE}"/>
              </a:ext>
            </a:extLst>
          </p:cNvPr>
          <p:cNvSpPr txBox="1">
            <a:spLocks/>
          </p:cNvSpPr>
          <p:nvPr/>
        </p:nvSpPr>
        <p:spPr>
          <a:xfrm>
            <a:off x="320802" y="843030"/>
            <a:ext cx="7101300" cy="121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921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Char char="■"/>
              <a:defRPr sz="10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921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Char char="●"/>
              <a:defRPr sz="10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921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Char char="○"/>
              <a:defRPr sz="10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2921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Char char="■"/>
              <a:defRPr sz="10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2921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Char char="●"/>
              <a:defRPr sz="10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2921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Char char="○"/>
              <a:defRPr sz="10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2921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"/>
              <a:buChar char="■"/>
              <a:defRPr sz="10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1200"/>
              </a:spcBef>
              <a:buFont typeface="Poppins"/>
              <a:buNone/>
            </a:pPr>
            <a:r>
              <a:rPr lang="en-US" sz="1100" b="1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With Archipelago, enriching your data is effortless:</a:t>
            </a:r>
            <a:endParaRPr lang="en-US" sz="1100" b="1" dirty="0">
              <a:solidFill>
                <a:schemeClr val="dk1"/>
              </a:solidFill>
              <a:ea typeface="Raleway"/>
              <a:cs typeface="Raleway"/>
            </a:endParaRPr>
          </a:p>
          <a:p>
            <a:pPr indent="-2921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000"/>
              <a:buFont typeface="Raleway"/>
              <a:buChar char="●"/>
            </a:pPr>
            <a:r>
              <a:rPr lang="en-US" sz="100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Just drag and drop your SOV—AI will organize, validate, and enhance it.</a:t>
            </a:r>
            <a:endParaRPr lang="en-US" sz="1000" dirty="0">
              <a:solidFill>
                <a:schemeClr val="dk1"/>
              </a:solidFill>
              <a:ea typeface="Raleway"/>
              <a:cs typeface="Raleway"/>
            </a:endParaRPr>
          </a:p>
          <a:p>
            <a:pPr indent="-292100">
              <a:lnSpc>
                <a:spcPct val="115000"/>
              </a:lnSpc>
              <a:buClr>
                <a:schemeClr val="dk1"/>
              </a:buClr>
              <a:buSzPts val="1000"/>
              <a:buFont typeface="Raleway"/>
              <a:buChar char="●"/>
            </a:pPr>
            <a:r>
              <a:rPr lang="en-US" sz="100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Get smart suggestions for key renewal attributes and upload documents as needed.</a:t>
            </a:r>
            <a:endParaRPr lang="en-US" sz="1000" dirty="0">
              <a:solidFill>
                <a:schemeClr val="dk1"/>
              </a:solidFill>
              <a:ea typeface="Raleway"/>
              <a:cs typeface="Raleway"/>
            </a:endParaRPr>
          </a:p>
          <a:p>
            <a:pPr indent="-292100">
              <a:lnSpc>
                <a:spcPct val="115000"/>
              </a:lnSpc>
              <a:buClr>
                <a:schemeClr val="dk1"/>
              </a:buClr>
              <a:buSzPts val="1000"/>
              <a:buFont typeface="Raleway"/>
              <a:buChar char="●"/>
            </a:pPr>
            <a:r>
              <a:rPr lang="en-US" sz="100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Your improved SOV is ready to share with your pools.</a:t>
            </a:r>
            <a:endParaRPr lang="en-US" sz="1000" dirty="0">
              <a:solidFill>
                <a:schemeClr val="dk1"/>
              </a:solidFill>
              <a:ea typeface="Raleway"/>
              <a:cs typeface="Raleway"/>
            </a:endParaRPr>
          </a:p>
        </p:txBody>
      </p:sp>
      <p:pic>
        <p:nvPicPr>
          <p:cNvPr id="7" name="Google Shape;171;p29" descr="A diagram of a company&amp;#39;s data&#10;&#10;AI-generated content may be incorrect.">
            <a:extLst>
              <a:ext uri="{FF2B5EF4-FFF2-40B4-BE49-F238E27FC236}">
                <a16:creationId xmlns:a16="http://schemas.microsoft.com/office/drawing/2014/main" id="{D47A84BF-D18A-33DD-B2DB-7E1C7EFA5CB6}"/>
              </a:ext>
            </a:extLst>
          </p:cNvPr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350" y="1870506"/>
            <a:ext cx="7101303" cy="3088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9547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11"/>
          <p:cNvSpPr txBox="1">
            <a:spLocks noGrp="1"/>
          </p:cNvSpPr>
          <p:nvPr>
            <p:ph type="title"/>
          </p:nvPr>
        </p:nvSpPr>
        <p:spPr>
          <a:xfrm>
            <a:off x="388600" y="407025"/>
            <a:ext cx="79932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Data Pathogens</a:t>
            </a:r>
            <a:endParaRPr sz="2400"/>
          </a:p>
        </p:txBody>
      </p:sp>
      <p:sp>
        <p:nvSpPr>
          <p:cNvPr id="778" name="Google Shape;778;p111"/>
          <p:cNvSpPr/>
          <p:nvPr/>
        </p:nvSpPr>
        <p:spPr>
          <a:xfrm rot="-586702">
            <a:off x="4876801" y="2969355"/>
            <a:ext cx="1799634" cy="1799162"/>
          </a:xfrm>
          <a:custGeom>
            <a:avLst/>
            <a:gdLst/>
            <a:ahLst/>
            <a:cxnLst/>
            <a:rect l="l" t="t" r="r" b="b"/>
            <a:pathLst>
              <a:path w="7007" h="7008" extrusionOk="0">
                <a:moveTo>
                  <a:pt x="938" y="3444"/>
                </a:moveTo>
                <a:lnTo>
                  <a:pt x="938" y="3444"/>
                </a:lnTo>
                <a:cubicBezTo>
                  <a:pt x="768" y="3444"/>
                  <a:pt x="534" y="3367"/>
                  <a:pt x="319" y="3258"/>
                </a:cubicBezTo>
                <a:lnTo>
                  <a:pt x="319" y="3258"/>
                </a:lnTo>
                <a:cubicBezTo>
                  <a:pt x="172" y="3183"/>
                  <a:pt x="0" y="3293"/>
                  <a:pt x="0" y="3457"/>
                </a:cubicBezTo>
                <a:lnTo>
                  <a:pt x="0" y="5429"/>
                </a:lnTo>
                <a:lnTo>
                  <a:pt x="1956" y="5429"/>
                </a:lnTo>
                <a:lnTo>
                  <a:pt x="1956" y="5429"/>
                </a:lnTo>
                <a:cubicBezTo>
                  <a:pt x="2120" y="5429"/>
                  <a:pt x="2225" y="5601"/>
                  <a:pt x="2153" y="5749"/>
                </a:cubicBezTo>
                <a:lnTo>
                  <a:pt x="2153" y="5749"/>
                </a:lnTo>
                <a:cubicBezTo>
                  <a:pt x="2048" y="5965"/>
                  <a:pt x="1977" y="6197"/>
                  <a:pt x="1977" y="6368"/>
                </a:cubicBezTo>
                <a:lnTo>
                  <a:pt x="1977" y="6368"/>
                </a:lnTo>
                <a:cubicBezTo>
                  <a:pt x="1977" y="6783"/>
                  <a:pt x="2305" y="7007"/>
                  <a:pt x="2710" y="7007"/>
                </a:cubicBezTo>
                <a:lnTo>
                  <a:pt x="2710" y="7007"/>
                </a:lnTo>
                <a:cubicBezTo>
                  <a:pt x="3114" y="7007"/>
                  <a:pt x="3443" y="6783"/>
                  <a:pt x="3443" y="6368"/>
                </a:cubicBezTo>
                <a:lnTo>
                  <a:pt x="3443" y="6368"/>
                </a:lnTo>
                <a:cubicBezTo>
                  <a:pt x="3443" y="6197"/>
                  <a:pt x="3366" y="5965"/>
                  <a:pt x="3257" y="5749"/>
                </a:cubicBezTo>
                <a:lnTo>
                  <a:pt x="3257" y="5749"/>
                </a:lnTo>
                <a:cubicBezTo>
                  <a:pt x="3182" y="5602"/>
                  <a:pt x="3291" y="5429"/>
                  <a:pt x="3456" y="5429"/>
                </a:cubicBezTo>
                <a:lnTo>
                  <a:pt x="5427" y="5429"/>
                </a:lnTo>
                <a:lnTo>
                  <a:pt x="5427" y="5429"/>
                </a:lnTo>
                <a:lnTo>
                  <a:pt x="5427" y="3457"/>
                </a:lnTo>
                <a:lnTo>
                  <a:pt x="5427" y="3457"/>
                </a:lnTo>
                <a:cubicBezTo>
                  <a:pt x="5427" y="3293"/>
                  <a:pt x="5601" y="3183"/>
                  <a:pt x="5748" y="3258"/>
                </a:cubicBezTo>
                <a:lnTo>
                  <a:pt x="5748" y="3258"/>
                </a:lnTo>
                <a:cubicBezTo>
                  <a:pt x="5964" y="3367"/>
                  <a:pt x="6197" y="3444"/>
                  <a:pt x="6367" y="3444"/>
                </a:cubicBezTo>
                <a:lnTo>
                  <a:pt x="6367" y="3444"/>
                </a:lnTo>
                <a:cubicBezTo>
                  <a:pt x="6782" y="3444"/>
                  <a:pt x="7006" y="3116"/>
                  <a:pt x="7006" y="2711"/>
                </a:cubicBezTo>
                <a:lnTo>
                  <a:pt x="7006" y="2711"/>
                </a:lnTo>
                <a:cubicBezTo>
                  <a:pt x="7006" y="2306"/>
                  <a:pt x="6782" y="1979"/>
                  <a:pt x="6367" y="1979"/>
                </a:cubicBezTo>
                <a:lnTo>
                  <a:pt x="6367" y="1979"/>
                </a:lnTo>
                <a:cubicBezTo>
                  <a:pt x="6196" y="1979"/>
                  <a:pt x="5964" y="2049"/>
                  <a:pt x="5748" y="2154"/>
                </a:cubicBezTo>
                <a:lnTo>
                  <a:pt x="5748" y="2154"/>
                </a:lnTo>
                <a:cubicBezTo>
                  <a:pt x="5600" y="2226"/>
                  <a:pt x="5427" y="2121"/>
                  <a:pt x="5427" y="1957"/>
                </a:cubicBezTo>
                <a:lnTo>
                  <a:pt x="5427" y="0"/>
                </a:lnTo>
                <a:lnTo>
                  <a:pt x="5427" y="375"/>
                </a:lnTo>
                <a:lnTo>
                  <a:pt x="5427" y="0"/>
                </a:lnTo>
                <a:lnTo>
                  <a:pt x="3456" y="0"/>
                </a:lnTo>
                <a:lnTo>
                  <a:pt x="3456" y="0"/>
                </a:lnTo>
                <a:cubicBezTo>
                  <a:pt x="3291" y="0"/>
                  <a:pt x="3182" y="173"/>
                  <a:pt x="3257" y="320"/>
                </a:cubicBezTo>
                <a:lnTo>
                  <a:pt x="3257" y="320"/>
                </a:lnTo>
                <a:cubicBezTo>
                  <a:pt x="3366" y="536"/>
                  <a:pt x="3443" y="769"/>
                  <a:pt x="3443" y="939"/>
                </a:cubicBezTo>
                <a:lnTo>
                  <a:pt x="3443" y="939"/>
                </a:lnTo>
                <a:cubicBezTo>
                  <a:pt x="3443" y="1354"/>
                  <a:pt x="3114" y="1577"/>
                  <a:pt x="2710" y="1577"/>
                </a:cubicBezTo>
                <a:lnTo>
                  <a:pt x="2710" y="1577"/>
                </a:lnTo>
                <a:cubicBezTo>
                  <a:pt x="2305" y="1577"/>
                  <a:pt x="1977" y="1354"/>
                  <a:pt x="1977" y="939"/>
                </a:cubicBezTo>
                <a:lnTo>
                  <a:pt x="1977" y="939"/>
                </a:lnTo>
                <a:cubicBezTo>
                  <a:pt x="1977" y="769"/>
                  <a:pt x="2048" y="536"/>
                  <a:pt x="2153" y="320"/>
                </a:cubicBezTo>
                <a:lnTo>
                  <a:pt x="2153" y="320"/>
                </a:lnTo>
                <a:cubicBezTo>
                  <a:pt x="2225" y="172"/>
                  <a:pt x="2120" y="0"/>
                  <a:pt x="1956" y="0"/>
                </a:cubicBezTo>
                <a:lnTo>
                  <a:pt x="0" y="0"/>
                </a:lnTo>
                <a:lnTo>
                  <a:pt x="0" y="1957"/>
                </a:lnTo>
                <a:lnTo>
                  <a:pt x="0" y="1957"/>
                </a:lnTo>
                <a:cubicBezTo>
                  <a:pt x="0" y="2121"/>
                  <a:pt x="171" y="2226"/>
                  <a:pt x="319" y="2154"/>
                </a:cubicBezTo>
                <a:lnTo>
                  <a:pt x="319" y="2154"/>
                </a:lnTo>
                <a:cubicBezTo>
                  <a:pt x="534" y="2049"/>
                  <a:pt x="768" y="1979"/>
                  <a:pt x="938" y="1979"/>
                </a:cubicBezTo>
                <a:lnTo>
                  <a:pt x="938" y="1979"/>
                </a:lnTo>
                <a:cubicBezTo>
                  <a:pt x="1353" y="1979"/>
                  <a:pt x="1576" y="2306"/>
                  <a:pt x="1576" y="2711"/>
                </a:cubicBezTo>
                <a:lnTo>
                  <a:pt x="1576" y="2711"/>
                </a:lnTo>
                <a:cubicBezTo>
                  <a:pt x="1576" y="3116"/>
                  <a:pt x="1353" y="3444"/>
                  <a:pt x="938" y="3444"/>
                </a:cubicBezTo>
              </a:path>
            </a:pathLst>
          </a:custGeom>
          <a:solidFill>
            <a:srgbClr val="E3F7EA">
              <a:alpha val="45880"/>
            </a:srgbClr>
          </a:solidFill>
          <a:ln w="9525" cap="flat" cmpd="sng">
            <a:solidFill>
              <a:srgbClr val="A2E4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111"/>
          <p:cNvSpPr/>
          <p:nvPr/>
        </p:nvSpPr>
        <p:spPr>
          <a:xfrm rot="-411351">
            <a:off x="2619975" y="941600"/>
            <a:ext cx="1799637" cy="1799170"/>
          </a:xfrm>
          <a:custGeom>
            <a:avLst/>
            <a:gdLst/>
            <a:ahLst/>
            <a:cxnLst/>
            <a:rect l="l" t="t" r="r" b="b"/>
            <a:pathLst>
              <a:path w="7009" h="7008" extrusionOk="0">
                <a:moveTo>
                  <a:pt x="6069" y="3563"/>
                </a:moveTo>
                <a:lnTo>
                  <a:pt x="6069" y="3563"/>
                </a:lnTo>
                <a:cubicBezTo>
                  <a:pt x="6238" y="3563"/>
                  <a:pt x="6472" y="3640"/>
                  <a:pt x="6687" y="3749"/>
                </a:cubicBezTo>
                <a:lnTo>
                  <a:pt x="6687" y="3749"/>
                </a:lnTo>
                <a:cubicBezTo>
                  <a:pt x="6834" y="3824"/>
                  <a:pt x="7008" y="3715"/>
                  <a:pt x="7008" y="3550"/>
                </a:cubicBezTo>
                <a:lnTo>
                  <a:pt x="7008" y="1579"/>
                </a:lnTo>
                <a:lnTo>
                  <a:pt x="5051" y="1579"/>
                </a:lnTo>
                <a:lnTo>
                  <a:pt x="5051" y="1579"/>
                </a:lnTo>
                <a:cubicBezTo>
                  <a:pt x="4886" y="1579"/>
                  <a:pt x="4781" y="1407"/>
                  <a:pt x="4853" y="1258"/>
                </a:cubicBezTo>
                <a:lnTo>
                  <a:pt x="4853" y="1258"/>
                </a:lnTo>
                <a:cubicBezTo>
                  <a:pt x="4958" y="1043"/>
                  <a:pt x="5029" y="810"/>
                  <a:pt x="5029" y="639"/>
                </a:cubicBezTo>
                <a:lnTo>
                  <a:pt x="5029" y="639"/>
                </a:lnTo>
                <a:cubicBezTo>
                  <a:pt x="5029" y="224"/>
                  <a:pt x="4701" y="0"/>
                  <a:pt x="4296" y="0"/>
                </a:cubicBezTo>
                <a:lnTo>
                  <a:pt x="4296" y="0"/>
                </a:lnTo>
                <a:cubicBezTo>
                  <a:pt x="3892" y="0"/>
                  <a:pt x="3564" y="224"/>
                  <a:pt x="3564" y="639"/>
                </a:cubicBezTo>
                <a:lnTo>
                  <a:pt x="3564" y="639"/>
                </a:lnTo>
                <a:cubicBezTo>
                  <a:pt x="3564" y="810"/>
                  <a:pt x="3640" y="1042"/>
                  <a:pt x="3750" y="1258"/>
                </a:cubicBezTo>
                <a:lnTo>
                  <a:pt x="3750" y="1258"/>
                </a:lnTo>
                <a:cubicBezTo>
                  <a:pt x="3824" y="1405"/>
                  <a:pt x="3715" y="1579"/>
                  <a:pt x="3550" y="1579"/>
                </a:cubicBezTo>
                <a:lnTo>
                  <a:pt x="1579" y="1579"/>
                </a:lnTo>
                <a:lnTo>
                  <a:pt x="1579" y="1579"/>
                </a:lnTo>
                <a:lnTo>
                  <a:pt x="1579" y="3550"/>
                </a:lnTo>
                <a:lnTo>
                  <a:pt x="1579" y="3550"/>
                </a:lnTo>
                <a:cubicBezTo>
                  <a:pt x="1579" y="3715"/>
                  <a:pt x="1405" y="3824"/>
                  <a:pt x="1259" y="3749"/>
                </a:cubicBezTo>
                <a:lnTo>
                  <a:pt x="1259" y="3749"/>
                </a:lnTo>
                <a:cubicBezTo>
                  <a:pt x="1043" y="3640"/>
                  <a:pt x="810" y="3563"/>
                  <a:pt x="640" y="3563"/>
                </a:cubicBezTo>
                <a:lnTo>
                  <a:pt x="640" y="3563"/>
                </a:lnTo>
                <a:cubicBezTo>
                  <a:pt x="224" y="3563"/>
                  <a:pt x="0" y="3891"/>
                  <a:pt x="0" y="4296"/>
                </a:cubicBezTo>
                <a:lnTo>
                  <a:pt x="0" y="4296"/>
                </a:lnTo>
                <a:cubicBezTo>
                  <a:pt x="0" y="4701"/>
                  <a:pt x="224" y="5028"/>
                  <a:pt x="640" y="5028"/>
                </a:cubicBezTo>
                <a:lnTo>
                  <a:pt x="640" y="5028"/>
                </a:lnTo>
                <a:cubicBezTo>
                  <a:pt x="810" y="5028"/>
                  <a:pt x="1043" y="4958"/>
                  <a:pt x="1259" y="4853"/>
                </a:cubicBezTo>
                <a:lnTo>
                  <a:pt x="1259" y="4853"/>
                </a:lnTo>
                <a:cubicBezTo>
                  <a:pt x="1406" y="4781"/>
                  <a:pt x="1579" y="4886"/>
                  <a:pt x="1579" y="5050"/>
                </a:cubicBezTo>
                <a:lnTo>
                  <a:pt x="1579" y="7007"/>
                </a:lnTo>
                <a:lnTo>
                  <a:pt x="1579" y="6631"/>
                </a:lnTo>
                <a:lnTo>
                  <a:pt x="1579" y="7007"/>
                </a:lnTo>
                <a:lnTo>
                  <a:pt x="3550" y="7007"/>
                </a:lnTo>
                <a:lnTo>
                  <a:pt x="3550" y="7007"/>
                </a:lnTo>
                <a:cubicBezTo>
                  <a:pt x="3715" y="7007"/>
                  <a:pt x="3824" y="6833"/>
                  <a:pt x="3750" y="6686"/>
                </a:cubicBezTo>
                <a:lnTo>
                  <a:pt x="3750" y="6686"/>
                </a:lnTo>
                <a:cubicBezTo>
                  <a:pt x="3640" y="6471"/>
                  <a:pt x="3564" y="6238"/>
                  <a:pt x="3564" y="6067"/>
                </a:cubicBezTo>
                <a:lnTo>
                  <a:pt x="3564" y="6067"/>
                </a:lnTo>
                <a:cubicBezTo>
                  <a:pt x="3564" y="5652"/>
                  <a:pt x="3892" y="5429"/>
                  <a:pt x="4296" y="5429"/>
                </a:cubicBezTo>
                <a:lnTo>
                  <a:pt x="4296" y="5429"/>
                </a:lnTo>
                <a:cubicBezTo>
                  <a:pt x="4701" y="5429"/>
                  <a:pt x="5029" y="5652"/>
                  <a:pt x="5029" y="6067"/>
                </a:cubicBezTo>
                <a:lnTo>
                  <a:pt x="5029" y="6067"/>
                </a:lnTo>
                <a:cubicBezTo>
                  <a:pt x="5029" y="6238"/>
                  <a:pt x="4958" y="6471"/>
                  <a:pt x="4853" y="6686"/>
                </a:cubicBezTo>
                <a:lnTo>
                  <a:pt x="4853" y="6686"/>
                </a:lnTo>
                <a:cubicBezTo>
                  <a:pt x="4781" y="6834"/>
                  <a:pt x="4886" y="7007"/>
                  <a:pt x="5051" y="7007"/>
                </a:cubicBezTo>
                <a:lnTo>
                  <a:pt x="7008" y="7007"/>
                </a:lnTo>
                <a:lnTo>
                  <a:pt x="7008" y="5051"/>
                </a:lnTo>
                <a:lnTo>
                  <a:pt x="7008" y="5051"/>
                </a:lnTo>
                <a:cubicBezTo>
                  <a:pt x="7008" y="4886"/>
                  <a:pt x="6835" y="4781"/>
                  <a:pt x="6687" y="4853"/>
                </a:cubicBezTo>
                <a:lnTo>
                  <a:pt x="6687" y="4853"/>
                </a:lnTo>
                <a:cubicBezTo>
                  <a:pt x="6472" y="4958"/>
                  <a:pt x="6239" y="5028"/>
                  <a:pt x="6069" y="5028"/>
                </a:cubicBezTo>
                <a:lnTo>
                  <a:pt x="6069" y="5028"/>
                </a:lnTo>
                <a:cubicBezTo>
                  <a:pt x="5654" y="5028"/>
                  <a:pt x="5430" y="4701"/>
                  <a:pt x="5430" y="4296"/>
                </a:cubicBezTo>
                <a:lnTo>
                  <a:pt x="5430" y="4296"/>
                </a:lnTo>
                <a:cubicBezTo>
                  <a:pt x="5430" y="3891"/>
                  <a:pt x="5654" y="3563"/>
                  <a:pt x="6069" y="3563"/>
                </a:cubicBezTo>
              </a:path>
            </a:pathLst>
          </a:custGeom>
          <a:solidFill>
            <a:srgbClr val="E3F7EA">
              <a:alpha val="45880"/>
            </a:srgbClr>
          </a:solidFill>
          <a:ln w="9525" cap="flat" cmpd="sng">
            <a:solidFill>
              <a:srgbClr val="A2E4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111"/>
          <p:cNvSpPr/>
          <p:nvPr/>
        </p:nvSpPr>
        <p:spPr>
          <a:xfrm rot="1750027">
            <a:off x="4470209" y="1117220"/>
            <a:ext cx="1799632" cy="1799169"/>
          </a:xfrm>
          <a:custGeom>
            <a:avLst/>
            <a:gdLst/>
            <a:ahLst/>
            <a:cxnLst/>
            <a:rect l="l" t="t" r="r" b="b"/>
            <a:pathLst>
              <a:path w="7007" h="7007" extrusionOk="0">
                <a:moveTo>
                  <a:pt x="6067" y="3444"/>
                </a:moveTo>
                <a:lnTo>
                  <a:pt x="6067" y="3444"/>
                </a:lnTo>
                <a:cubicBezTo>
                  <a:pt x="6237" y="3444"/>
                  <a:pt x="6470" y="3368"/>
                  <a:pt x="6686" y="3258"/>
                </a:cubicBezTo>
                <a:lnTo>
                  <a:pt x="6686" y="3258"/>
                </a:lnTo>
                <a:cubicBezTo>
                  <a:pt x="6832" y="3184"/>
                  <a:pt x="7006" y="3293"/>
                  <a:pt x="7006" y="3458"/>
                </a:cubicBezTo>
                <a:lnTo>
                  <a:pt x="7006" y="5428"/>
                </a:lnTo>
                <a:lnTo>
                  <a:pt x="5049" y="5428"/>
                </a:lnTo>
                <a:lnTo>
                  <a:pt x="5049" y="5428"/>
                </a:lnTo>
                <a:cubicBezTo>
                  <a:pt x="4884" y="5428"/>
                  <a:pt x="4779" y="5600"/>
                  <a:pt x="4851" y="5748"/>
                </a:cubicBezTo>
                <a:lnTo>
                  <a:pt x="4851" y="5748"/>
                </a:lnTo>
                <a:cubicBezTo>
                  <a:pt x="4957" y="5964"/>
                  <a:pt x="5027" y="6197"/>
                  <a:pt x="5027" y="6367"/>
                </a:cubicBezTo>
                <a:lnTo>
                  <a:pt x="5027" y="6367"/>
                </a:lnTo>
                <a:cubicBezTo>
                  <a:pt x="5027" y="6782"/>
                  <a:pt x="4699" y="7006"/>
                  <a:pt x="4295" y="7006"/>
                </a:cubicBezTo>
                <a:lnTo>
                  <a:pt x="4295" y="7006"/>
                </a:lnTo>
                <a:cubicBezTo>
                  <a:pt x="3890" y="7006"/>
                  <a:pt x="3562" y="6782"/>
                  <a:pt x="3562" y="6367"/>
                </a:cubicBezTo>
                <a:lnTo>
                  <a:pt x="3562" y="6367"/>
                </a:lnTo>
                <a:cubicBezTo>
                  <a:pt x="3562" y="6197"/>
                  <a:pt x="3638" y="5964"/>
                  <a:pt x="3748" y="5748"/>
                </a:cubicBezTo>
                <a:lnTo>
                  <a:pt x="3748" y="5748"/>
                </a:lnTo>
                <a:cubicBezTo>
                  <a:pt x="3822" y="5601"/>
                  <a:pt x="3713" y="5428"/>
                  <a:pt x="3548" y="5428"/>
                </a:cubicBezTo>
                <a:lnTo>
                  <a:pt x="1578" y="5428"/>
                </a:lnTo>
                <a:lnTo>
                  <a:pt x="1578" y="3458"/>
                </a:lnTo>
                <a:lnTo>
                  <a:pt x="1578" y="3458"/>
                </a:lnTo>
                <a:cubicBezTo>
                  <a:pt x="1578" y="3293"/>
                  <a:pt x="1404" y="3184"/>
                  <a:pt x="1257" y="3258"/>
                </a:cubicBezTo>
                <a:lnTo>
                  <a:pt x="1257" y="3258"/>
                </a:lnTo>
                <a:cubicBezTo>
                  <a:pt x="1042" y="3368"/>
                  <a:pt x="809" y="3444"/>
                  <a:pt x="639" y="3444"/>
                </a:cubicBezTo>
                <a:lnTo>
                  <a:pt x="639" y="3444"/>
                </a:lnTo>
                <a:cubicBezTo>
                  <a:pt x="224" y="3444"/>
                  <a:pt x="0" y="3116"/>
                  <a:pt x="0" y="2712"/>
                </a:cubicBezTo>
                <a:lnTo>
                  <a:pt x="0" y="2712"/>
                </a:lnTo>
                <a:cubicBezTo>
                  <a:pt x="0" y="2307"/>
                  <a:pt x="224" y="1979"/>
                  <a:pt x="639" y="1979"/>
                </a:cubicBezTo>
                <a:lnTo>
                  <a:pt x="639" y="1979"/>
                </a:lnTo>
                <a:cubicBezTo>
                  <a:pt x="809" y="1979"/>
                  <a:pt x="1042" y="2050"/>
                  <a:pt x="1257" y="2155"/>
                </a:cubicBezTo>
                <a:lnTo>
                  <a:pt x="1257" y="2155"/>
                </a:lnTo>
                <a:cubicBezTo>
                  <a:pt x="1405" y="2226"/>
                  <a:pt x="1578" y="2121"/>
                  <a:pt x="1578" y="1957"/>
                </a:cubicBezTo>
                <a:lnTo>
                  <a:pt x="1578" y="0"/>
                </a:lnTo>
                <a:lnTo>
                  <a:pt x="1578" y="376"/>
                </a:lnTo>
                <a:lnTo>
                  <a:pt x="1578" y="0"/>
                </a:lnTo>
                <a:lnTo>
                  <a:pt x="3548" y="0"/>
                </a:lnTo>
                <a:lnTo>
                  <a:pt x="3548" y="0"/>
                </a:lnTo>
                <a:cubicBezTo>
                  <a:pt x="3713" y="0"/>
                  <a:pt x="3822" y="174"/>
                  <a:pt x="3748" y="321"/>
                </a:cubicBezTo>
                <a:lnTo>
                  <a:pt x="3748" y="321"/>
                </a:lnTo>
                <a:cubicBezTo>
                  <a:pt x="3638" y="536"/>
                  <a:pt x="3562" y="769"/>
                  <a:pt x="3562" y="939"/>
                </a:cubicBezTo>
                <a:lnTo>
                  <a:pt x="3562" y="939"/>
                </a:lnTo>
                <a:cubicBezTo>
                  <a:pt x="3562" y="1354"/>
                  <a:pt x="3890" y="1578"/>
                  <a:pt x="4295" y="1578"/>
                </a:cubicBezTo>
                <a:lnTo>
                  <a:pt x="4295" y="1578"/>
                </a:lnTo>
                <a:cubicBezTo>
                  <a:pt x="4699" y="1578"/>
                  <a:pt x="5027" y="1354"/>
                  <a:pt x="5027" y="939"/>
                </a:cubicBezTo>
                <a:lnTo>
                  <a:pt x="5027" y="939"/>
                </a:lnTo>
                <a:cubicBezTo>
                  <a:pt x="5027" y="769"/>
                  <a:pt x="4957" y="535"/>
                  <a:pt x="4851" y="320"/>
                </a:cubicBezTo>
                <a:lnTo>
                  <a:pt x="4851" y="320"/>
                </a:lnTo>
                <a:cubicBezTo>
                  <a:pt x="4779" y="172"/>
                  <a:pt x="4884" y="0"/>
                  <a:pt x="5049" y="0"/>
                </a:cubicBezTo>
                <a:lnTo>
                  <a:pt x="7006" y="0"/>
                </a:lnTo>
                <a:lnTo>
                  <a:pt x="7006" y="1957"/>
                </a:lnTo>
                <a:lnTo>
                  <a:pt x="7006" y="1957"/>
                </a:lnTo>
                <a:cubicBezTo>
                  <a:pt x="7006" y="2121"/>
                  <a:pt x="6833" y="2226"/>
                  <a:pt x="6686" y="2155"/>
                </a:cubicBezTo>
                <a:lnTo>
                  <a:pt x="6686" y="2155"/>
                </a:lnTo>
                <a:cubicBezTo>
                  <a:pt x="6470" y="2050"/>
                  <a:pt x="6237" y="1979"/>
                  <a:pt x="6067" y="1979"/>
                </a:cubicBezTo>
                <a:lnTo>
                  <a:pt x="6067" y="1979"/>
                </a:lnTo>
                <a:cubicBezTo>
                  <a:pt x="5651" y="1979"/>
                  <a:pt x="5428" y="2307"/>
                  <a:pt x="5428" y="2712"/>
                </a:cubicBezTo>
                <a:lnTo>
                  <a:pt x="5428" y="2712"/>
                </a:lnTo>
                <a:cubicBezTo>
                  <a:pt x="5428" y="3116"/>
                  <a:pt x="5651" y="3444"/>
                  <a:pt x="6067" y="3444"/>
                </a:cubicBezTo>
              </a:path>
            </a:pathLst>
          </a:custGeom>
          <a:solidFill>
            <a:srgbClr val="E3F7EA">
              <a:alpha val="45880"/>
            </a:srgbClr>
          </a:solidFill>
          <a:ln w="9525" cap="flat" cmpd="sng">
            <a:solidFill>
              <a:srgbClr val="A2E4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111"/>
          <p:cNvSpPr/>
          <p:nvPr/>
        </p:nvSpPr>
        <p:spPr>
          <a:xfrm rot="275016">
            <a:off x="2951988" y="2875820"/>
            <a:ext cx="1799642" cy="1799155"/>
          </a:xfrm>
          <a:custGeom>
            <a:avLst/>
            <a:gdLst/>
            <a:ahLst/>
            <a:cxnLst/>
            <a:rect l="l" t="t" r="r" b="b"/>
            <a:pathLst>
              <a:path w="7006" h="7008" extrusionOk="0">
                <a:moveTo>
                  <a:pt x="939" y="3562"/>
                </a:moveTo>
                <a:lnTo>
                  <a:pt x="939" y="3562"/>
                </a:lnTo>
                <a:cubicBezTo>
                  <a:pt x="768" y="3562"/>
                  <a:pt x="536" y="3639"/>
                  <a:pt x="320" y="3748"/>
                </a:cubicBezTo>
                <a:lnTo>
                  <a:pt x="320" y="3748"/>
                </a:lnTo>
                <a:cubicBezTo>
                  <a:pt x="173" y="3823"/>
                  <a:pt x="0" y="3714"/>
                  <a:pt x="0" y="3549"/>
                </a:cubicBezTo>
                <a:lnTo>
                  <a:pt x="0" y="1578"/>
                </a:lnTo>
                <a:lnTo>
                  <a:pt x="1957" y="1578"/>
                </a:lnTo>
                <a:lnTo>
                  <a:pt x="1957" y="1578"/>
                </a:lnTo>
                <a:cubicBezTo>
                  <a:pt x="2121" y="1578"/>
                  <a:pt x="2226" y="1406"/>
                  <a:pt x="2154" y="1258"/>
                </a:cubicBezTo>
                <a:lnTo>
                  <a:pt x="2154" y="1258"/>
                </a:lnTo>
                <a:cubicBezTo>
                  <a:pt x="2050" y="1042"/>
                  <a:pt x="1978" y="809"/>
                  <a:pt x="1978" y="639"/>
                </a:cubicBezTo>
                <a:lnTo>
                  <a:pt x="1978" y="639"/>
                </a:lnTo>
                <a:cubicBezTo>
                  <a:pt x="1978" y="223"/>
                  <a:pt x="2307" y="0"/>
                  <a:pt x="2711" y="0"/>
                </a:cubicBezTo>
                <a:lnTo>
                  <a:pt x="2711" y="0"/>
                </a:lnTo>
                <a:cubicBezTo>
                  <a:pt x="3116" y="0"/>
                  <a:pt x="3444" y="223"/>
                  <a:pt x="3444" y="639"/>
                </a:cubicBezTo>
                <a:lnTo>
                  <a:pt x="3444" y="639"/>
                </a:lnTo>
                <a:cubicBezTo>
                  <a:pt x="3444" y="809"/>
                  <a:pt x="3367" y="1042"/>
                  <a:pt x="3258" y="1257"/>
                </a:cubicBezTo>
                <a:lnTo>
                  <a:pt x="3258" y="1257"/>
                </a:lnTo>
                <a:cubicBezTo>
                  <a:pt x="3184" y="1404"/>
                  <a:pt x="3293" y="1578"/>
                  <a:pt x="3457" y="1578"/>
                </a:cubicBezTo>
                <a:lnTo>
                  <a:pt x="5429" y="1578"/>
                </a:lnTo>
                <a:lnTo>
                  <a:pt x="5429" y="1578"/>
                </a:lnTo>
                <a:lnTo>
                  <a:pt x="5429" y="3549"/>
                </a:lnTo>
                <a:lnTo>
                  <a:pt x="5429" y="3549"/>
                </a:lnTo>
                <a:cubicBezTo>
                  <a:pt x="5429" y="3714"/>
                  <a:pt x="5601" y="3823"/>
                  <a:pt x="5748" y="3748"/>
                </a:cubicBezTo>
                <a:lnTo>
                  <a:pt x="5748" y="3748"/>
                </a:lnTo>
                <a:cubicBezTo>
                  <a:pt x="5963" y="3639"/>
                  <a:pt x="6197" y="3562"/>
                  <a:pt x="6367" y="3562"/>
                </a:cubicBezTo>
                <a:lnTo>
                  <a:pt x="6367" y="3562"/>
                </a:lnTo>
                <a:cubicBezTo>
                  <a:pt x="6782" y="3562"/>
                  <a:pt x="7005" y="3891"/>
                  <a:pt x="7005" y="4295"/>
                </a:cubicBezTo>
                <a:lnTo>
                  <a:pt x="7005" y="4295"/>
                </a:lnTo>
                <a:cubicBezTo>
                  <a:pt x="7005" y="4700"/>
                  <a:pt x="6782" y="5028"/>
                  <a:pt x="6367" y="5028"/>
                </a:cubicBezTo>
                <a:lnTo>
                  <a:pt x="6367" y="5028"/>
                </a:lnTo>
                <a:cubicBezTo>
                  <a:pt x="6197" y="5028"/>
                  <a:pt x="5963" y="4957"/>
                  <a:pt x="5748" y="4852"/>
                </a:cubicBezTo>
                <a:lnTo>
                  <a:pt x="5748" y="4852"/>
                </a:lnTo>
                <a:cubicBezTo>
                  <a:pt x="5600" y="4780"/>
                  <a:pt x="5429" y="4885"/>
                  <a:pt x="5429" y="5049"/>
                </a:cubicBezTo>
                <a:lnTo>
                  <a:pt x="5429" y="7007"/>
                </a:lnTo>
                <a:lnTo>
                  <a:pt x="5429" y="6631"/>
                </a:lnTo>
                <a:lnTo>
                  <a:pt x="5429" y="7007"/>
                </a:lnTo>
                <a:lnTo>
                  <a:pt x="3457" y="7007"/>
                </a:lnTo>
                <a:lnTo>
                  <a:pt x="3457" y="7007"/>
                </a:lnTo>
                <a:cubicBezTo>
                  <a:pt x="3293" y="7007"/>
                  <a:pt x="3184" y="6833"/>
                  <a:pt x="3258" y="6686"/>
                </a:cubicBezTo>
                <a:lnTo>
                  <a:pt x="3258" y="6686"/>
                </a:lnTo>
                <a:cubicBezTo>
                  <a:pt x="3367" y="6471"/>
                  <a:pt x="3444" y="6238"/>
                  <a:pt x="3444" y="6067"/>
                </a:cubicBezTo>
                <a:lnTo>
                  <a:pt x="3444" y="6067"/>
                </a:lnTo>
                <a:cubicBezTo>
                  <a:pt x="3444" y="5653"/>
                  <a:pt x="3116" y="5429"/>
                  <a:pt x="2711" y="5429"/>
                </a:cubicBezTo>
                <a:lnTo>
                  <a:pt x="2711" y="5429"/>
                </a:lnTo>
                <a:cubicBezTo>
                  <a:pt x="2307" y="5429"/>
                  <a:pt x="1978" y="5653"/>
                  <a:pt x="1978" y="6067"/>
                </a:cubicBezTo>
                <a:lnTo>
                  <a:pt x="1978" y="6067"/>
                </a:lnTo>
                <a:cubicBezTo>
                  <a:pt x="1978" y="6238"/>
                  <a:pt x="2050" y="6471"/>
                  <a:pt x="2154" y="6686"/>
                </a:cubicBezTo>
                <a:lnTo>
                  <a:pt x="2154" y="6686"/>
                </a:lnTo>
                <a:cubicBezTo>
                  <a:pt x="2226" y="6834"/>
                  <a:pt x="2121" y="7007"/>
                  <a:pt x="1957" y="7007"/>
                </a:cubicBezTo>
                <a:lnTo>
                  <a:pt x="0" y="7007"/>
                </a:lnTo>
                <a:lnTo>
                  <a:pt x="0" y="5050"/>
                </a:lnTo>
                <a:lnTo>
                  <a:pt x="0" y="5050"/>
                </a:lnTo>
                <a:cubicBezTo>
                  <a:pt x="0" y="4885"/>
                  <a:pt x="172" y="4780"/>
                  <a:pt x="320" y="4852"/>
                </a:cubicBezTo>
                <a:lnTo>
                  <a:pt x="320" y="4852"/>
                </a:lnTo>
                <a:cubicBezTo>
                  <a:pt x="536" y="4957"/>
                  <a:pt x="768" y="5028"/>
                  <a:pt x="939" y="5028"/>
                </a:cubicBezTo>
                <a:lnTo>
                  <a:pt x="939" y="5028"/>
                </a:lnTo>
                <a:cubicBezTo>
                  <a:pt x="1354" y="5028"/>
                  <a:pt x="1578" y="4700"/>
                  <a:pt x="1578" y="4295"/>
                </a:cubicBezTo>
                <a:lnTo>
                  <a:pt x="1578" y="4295"/>
                </a:lnTo>
                <a:cubicBezTo>
                  <a:pt x="1578" y="3891"/>
                  <a:pt x="1354" y="3562"/>
                  <a:pt x="939" y="3562"/>
                </a:cubicBezTo>
              </a:path>
            </a:pathLst>
          </a:custGeom>
          <a:solidFill>
            <a:srgbClr val="E3F7EA">
              <a:alpha val="45880"/>
            </a:srgbClr>
          </a:solidFill>
          <a:ln w="9525" cap="flat" cmpd="sng">
            <a:solidFill>
              <a:srgbClr val="A2E4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111"/>
          <p:cNvSpPr txBox="1"/>
          <p:nvPr/>
        </p:nvSpPr>
        <p:spPr>
          <a:xfrm>
            <a:off x="6594186" y="3131700"/>
            <a:ext cx="21810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Data Formatting</a:t>
            </a:r>
            <a:endParaRPr sz="700" b="1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3" name="Google Shape;783;p111"/>
          <p:cNvSpPr txBox="1"/>
          <p:nvPr/>
        </p:nvSpPr>
        <p:spPr>
          <a:xfrm>
            <a:off x="6739888" y="3427849"/>
            <a:ext cx="1980300" cy="7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“Every” SOV is formatted differently, making it hard to triage, validate, and use for UW processes</a:t>
            </a:r>
            <a:endParaRPr sz="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4" name="Google Shape;784;p111"/>
          <p:cNvSpPr txBox="1"/>
          <p:nvPr/>
        </p:nvSpPr>
        <p:spPr>
          <a:xfrm>
            <a:off x="6593199" y="1806425"/>
            <a:ext cx="1980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Data (in)Accuracy</a:t>
            </a:r>
            <a:endParaRPr sz="700" b="1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5" name="Google Shape;785;p111"/>
          <p:cNvSpPr txBox="1"/>
          <p:nvPr/>
        </p:nvSpPr>
        <p:spPr>
          <a:xfrm>
            <a:off x="6593188" y="2062871"/>
            <a:ext cx="1980300" cy="7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Location, COPE, and valuation data may be provided, but is it accurate? What is its provenance?</a:t>
            </a:r>
            <a:endParaRPr sz="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6" name="Google Shape;786;p111"/>
          <p:cNvSpPr txBox="1"/>
          <p:nvPr/>
        </p:nvSpPr>
        <p:spPr>
          <a:xfrm>
            <a:off x="173375" y="3208550"/>
            <a:ext cx="23778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b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Data (in)Completeness</a:t>
            </a:r>
            <a:endParaRPr sz="700" b="1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7" name="Google Shape;787;p111"/>
          <p:cNvSpPr txBox="1"/>
          <p:nvPr/>
        </p:nvSpPr>
        <p:spPr>
          <a:xfrm>
            <a:off x="369749" y="3464975"/>
            <a:ext cx="2181000" cy="7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SOVs are often missing salient COPE or 2nd Modifiers information, and even when provided, it is often “ambiguous”</a:t>
            </a: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 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8" name="Google Shape;788;p111"/>
          <p:cNvSpPr txBox="1"/>
          <p:nvPr/>
        </p:nvSpPr>
        <p:spPr>
          <a:xfrm>
            <a:off x="1199025" y="1806425"/>
            <a:ext cx="13518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b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Data Latency</a:t>
            </a:r>
            <a:endParaRPr sz="700" b="1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9" name="Google Shape;789;p111"/>
          <p:cNvSpPr txBox="1"/>
          <p:nvPr/>
        </p:nvSpPr>
        <p:spPr>
          <a:xfrm>
            <a:off x="570458" y="2062871"/>
            <a:ext cx="198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Chasing SOV data leads to out of date information</a:t>
            </a:r>
            <a:endParaRPr sz="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90" name="Google Shape;790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8926" y="1686526"/>
            <a:ext cx="516050" cy="5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675" y="1726525"/>
            <a:ext cx="516050" cy="51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1225" y="3565925"/>
            <a:ext cx="443750" cy="44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1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58761" y="3532427"/>
            <a:ext cx="516050" cy="516099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111"/>
          <p:cNvSpPr txBox="1"/>
          <p:nvPr/>
        </p:nvSpPr>
        <p:spPr>
          <a:xfrm>
            <a:off x="8107044" y="4433750"/>
            <a:ext cx="65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1">
                <a:solidFill>
                  <a:srgbClr val="004C45"/>
                </a:solidFill>
                <a:latin typeface="Poppins"/>
                <a:ea typeface="Poppins"/>
                <a:cs typeface="Poppins"/>
                <a:sym typeface="Poppins"/>
              </a:rPr>
              <a:t>15</a:t>
            </a:fld>
            <a:endParaRPr sz="800" b="1">
              <a:solidFill>
                <a:srgbClr val="004C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880429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7"/>
          <p:cNvPicPr preferRelativeResize="0"/>
          <p:nvPr/>
        </p:nvPicPr>
        <p:blipFill rotWithShape="1">
          <a:blip r:embed="rId3">
            <a:alphaModFix/>
          </a:blip>
          <a:srcRect t="1270" b="-2086"/>
          <a:stretch/>
        </p:blipFill>
        <p:spPr>
          <a:xfrm>
            <a:off x="6232750" y="0"/>
            <a:ext cx="2442026" cy="518197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7"/>
          <p:cNvSpPr txBox="1">
            <a:spLocks noGrp="1"/>
          </p:cNvSpPr>
          <p:nvPr>
            <p:ph type="title"/>
          </p:nvPr>
        </p:nvSpPr>
        <p:spPr>
          <a:xfrm>
            <a:off x="384000" y="1283846"/>
            <a:ext cx="5502600" cy="20846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400" dirty="0"/>
              <a:t>Seamless Data, Smarter Risk: Archipelago’s AI-Driven Risk Transformation for Utah Local</a:t>
            </a:r>
            <a:endParaRPr lang="en-US" sz="2400" dirty="0"/>
          </a:p>
          <a:p>
            <a:r>
              <a:rPr lang="en" sz="2400" dirty="0"/>
              <a:t>Governments Trust</a:t>
            </a:r>
            <a:endParaRPr lang="en-US" sz="3200" dirty="0"/>
          </a:p>
          <a:p>
            <a:pPr>
              <a:buSzPts val="1100"/>
            </a:pPr>
            <a:r>
              <a:rPr lang="en" sz="1050" dirty="0"/>
              <a:t>Oct. 27, 2025</a:t>
            </a:r>
          </a:p>
        </p:txBody>
      </p:sp>
    </p:spTree>
    <p:extLst>
      <p:ext uri="{BB962C8B-B14F-4D97-AF65-F5344CB8AC3E}">
        <p14:creationId xmlns:p14="http://schemas.microsoft.com/office/powerpoint/2010/main" val="1832332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3"/>
          <p:cNvSpPr txBox="1"/>
          <p:nvPr/>
        </p:nvSpPr>
        <p:spPr>
          <a:xfrm>
            <a:off x="588800" y="204675"/>
            <a:ext cx="7752600" cy="627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4999"/>
              </a:lnSpc>
            </a:pPr>
            <a:r>
              <a:rPr lang="en" sz="2500" dirty="0">
                <a:solidFill>
                  <a:schemeClr val="accent2"/>
                </a:solidFill>
                <a:latin typeface="Poppins Medium"/>
                <a:cs typeface="Poppins Medium"/>
                <a:sym typeface="Poppins Medium"/>
              </a:rPr>
              <a:t>The Pooling Problem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Google Shape;311;p63">
            <a:extLst>
              <a:ext uri="{FF2B5EF4-FFF2-40B4-BE49-F238E27FC236}">
                <a16:creationId xmlns:a16="http://schemas.microsoft.com/office/drawing/2014/main" id="{C7FC248A-FA0F-3323-2465-215456538C87}"/>
              </a:ext>
            </a:extLst>
          </p:cNvPr>
          <p:cNvSpPr txBox="1"/>
          <p:nvPr/>
        </p:nvSpPr>
        <p:spPr>
          <a:xfrm>
            <a:off x="624050" y="810575"/>
            <a:ext cx="812010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har char="•"/>
            </a:pPr>
            <a:endParaRPr lang="en-US" dirty="0">
              <a:latin typeface="Poppins"/>
              <a:cs typeface="Poppins"/>
            </a:endParaRPr>
          </a:p>
          <a:p>
            <a:pPr>
              <a:buChar char="•"/>
            </a:pPr>
            <a:endParaRPr lang="en" dirty="0">
              <a:latin typeface="Poppins"/>
            </a:endParaRPr>
          </a:p>
          <a:p>
            <a:pPr marL="285750" indent="-285750">
              <a:buChar char="•"/>
            </a:pPr>
            <a:r>
              <a:rPr lang="en" dirty="0">
                <a:latin typeface="Poppins"/>
                <a:ea typeface="Poppins"/>
                <a:sym typeface="Poppins"/>
              </a:rPr>
              <a:t>Many pools still use Excel for managing their SOV</a:t>
            </a:r>
            <a:endParaRPr lang="en">
              <a:latin typeface="Poppins"/>
              <a:ea typeface="Poppins"/>
            </a:endParaRPr>
          </a:p>
          <a:p>
            <a:pPr marL="285750" indent="-285750">
              <a:buChar char="•"/>
            </a:pPr>
            <a:endParaRPr lang="en" dirty="0">
              <a:latin typeface="Poppins"/>
              <a:ea typeface="Poppins"/>
              <a:sym typeface="Poppins"/>
            </a:endParaRPr>
          </a:p>
          <a:p>
            <a:pPr marL="285750" indent="-285750">
              <a:buChar char="•"/>
            </a:pPr>
            <a:r>
              <a:rPr lang="en" dirty="0">
                <a:latin typeface="Poppins"/>
                <a:ea typeface="Poppins"/>
                <a:sym typeface="Poppins"/>
              </a:rPr>
              <a:t>Pools have their own in house-built systems which are becoming outdated.  Moving to Origami or another platform can be expensive and painful </a:t>
            </a:r>
            <a:endParaRPr lang="en-US">
              <a:latin typeface="Poppins"/>
            </a:endParaRPr>
          </a:p>
          <a:p>
            <a:pPr marL="285750" indent="-285750">
              <a:buChar char="•"/>
            </a:pPr>
            <a:endParaRPr lang="en" dirty="0">
              <a:latin typeface="Poppins"/>
              <a:ea typeface="Poppins"/>
              <a:sym typeface="Poppins"/>
            </a:endParaRPr>
          </a:p>
          <a:p>
            <a:pPr marL="285750" indent="-285750">
              <a:buChar char="•"/>
            </a:pPr>
            <a:r>
              <a:rPr lang="en" dirty="0">
                <a:latin typeface="Poppins"/>
                <a:ea typeface="Poppins"/>
                <a:sym typeface="Poppins"/>
              </a:rPr>
              <a:t>Pool members also use excel to manage their SOV or have antiquated RMS in place that doesn’t interact with pool RMS</a:t>
            </a:r>
            <a:endParaRPr lang="en-US"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94883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309">
          <a:extLst>
            <a:ext uri="{FF2B5EF4-FFF2-40B4-BE49-F238E27FC236}">
              <a16:creationId xmlns:a16="http://schemas.microsoft.com/office/drawing/2014/main" id="{642A92A5-AF8A-367A-9EC2-5FDF62576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3">
            <a:extLst>
              <a:ext uri="{FF2B5EF4-FFF2-40B4-BE49-F238E27FC236}">
                <a16:creationId xmlns:a16="http://schemas.microsoft.com/office/drawing/2014/main" id="{15977637-F03A-83A9-6F3B-1389B455A2FC}"/>
              </a:ext>
            </a:extLst>
          </p:cNvPr>
          <p:cNvSpPr txBox="1"/>
          <p:nvPr/>
        </p:nvSpPr>
        <p:spPr>
          <a:xfrm>
            <a:off x="588800" y="204675"/>
            <a:ext cx="7752600" cy="627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4999"/>
              </a:lnSpc>
            </a:pPr>
            <a:r>
              <a:rPr lang="en" sz="2500" dirty="0">
                <a:solidFill>
                  <a:schemeClr val="accent2"/>
                </a:solidFill>
                <a:latin typeface="Poppins Medium"/>
                <a:cs typeface="Poppins Medium"/>
                <a:sym typeface="Poppins Medium"/>
              </a:rPr>
              <a:t>The New Way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Google Shape;311;p63">
            <a:extLst>
              <a:ext uri="{FF2B5EF4-FFF2-40B4-BE49-F238E27FC236}">
                <a16:creationId xmlns:a16="http://schemas.microsoft.com/office/drawing/2014/main" id="{0DD4289C-0DA6-1E80-F926-94F788A58CFC}"/>
              </a:ext>
            </a:extLst>
          </p:cNvPr>
          <p:cNvSpPr txBox="1"/>
          <p:nvPr/>
        </p:nvSpPr>
        <p:spPr>
          <a:xfrm>
            <a:off x="624050" y="810575"/>
            <a:ext cx="8120100" cy="409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har char="•"/>
            </a:pPr>
            <a:r>
              <a:rPr lang="en" sz="1200" b="1" dirty="0">
                <a:latin typeface="Poppins"/>
                <a:ea typeface="Poppins"/>
                <a:sym typeface="Poppins"/>
              </a:rPr>
              <a:t>Centralized Data Management</a:t>
            </a:r>
            <a:r>
              <a:rPr lang="en" sz="1200" dirty="0">
                <a:latin typeface="Poppins"/>
                <a:ea typeface="Poppins"/>
                <a:sym typeface="Poppins"/>
              </a:rPr>
              <a:t>: Replace outdated systems with a unified platform for real-time SOV updates and management. </a:t>
            </a:r>
            <a:endParaRPr lang="en" sz="1200" dirty="0">
              <a:latin typeface="Poppins"/>
            </a:endParaRPr>
          </a:p>
          <a:p>
            <a:pPr marL="285750" indent="-285750">
              <a:buChar char="•"/>
            </a:pPr>
            <a:endParaRPr lang="en" sz="1200" dirty="0">
              <a:latin typeface="Poppins"/>
            </a:endParaRPr>
          </a:p>
          <a:p>
            <a:pPr marL="285750" indent="-285750">
              <a:buChar char="•"/>
            </a:pPr>
            <a:r>
              <a:rPr lang="en" sz="1200" b="1" dirty="0">
                <a:latin typeface="Poppins"/>
                <a:ea typeface="Poppins"/>
                <a:sym typeface="Poppins"/>
              </a:rPr>
              <a:t>Automated Data Validation &amp; Alerts</a:t>
            </a:r>
            <a:r>
              <a:rPr lang="en" sz="1200" dirty="0">
                <a:latin typeface="Poppins"/>
                <a:ea typeface="Poppins"/>
                <a:sym typeface="Poppins"/>
              </a:rPr>
              <a:t>: AI flags data errors and reduces manual vetting for administrators and members. </a:t>
            </a:r>
            <a:endParaRPr lang="en" sz="1200" dirty="0">
              <a:latin typeface="Poppins"/>
            </a:endParaRPr>
          </a:p>
          <a:p>
            <a:pPr marL="285750" indent="-285750">
              <a:buChar char="•"/>
            </a:pPr>
            <a:endParaRPr lang="en" sz="1200" dirty="0">
              <a:latin typeface="Poppins"/>
            </a:endParaRPr>
          </a:p>
          <a:p>
            <a:pPr marL="285750" indent="-285750">
              <a:buChar char="•"/>
            </a:pPr>
            <a:r>
              <a:rPr lang="en" sz="1200" b="1" dirty="0">
                <a:latin typeface="Poppins"/>
                <a:ea typeface="Poppins"/>
                <a:sym typeface="Poppins"/>
              </a:rPr>
              <a:t>Enhanced Data Insights</a:t>
            </a:r>
            <a:r>
              <a:rPr lang="en" sz="1200" dirty="0">
                <a:latin typeface="Poppins"/>
                <a:ea typeface="Poppins"/>
                <a:sym typeface="Poppins"/>
              </a:rPr>
              <a:t>: Generate advanced reports, highlights priorities, and uses "Pre-Check" for key areas. </a:t>
            </a:r>
            <a:endParaRPr lang="en" sz="1200" dirty="0">
              <a:latin typeface="Poppins"/>
            </a:endParaRPr>
          </a:p>
          <a:p>
            <a:pPr marL="285750" indent="-285750">
              <a:buChar char="•"/>
            </a:pPr>
            <a:endParaRPr lang="en" sz="1200" dirty="0">
              <a:latin typeface="Poppins"/>
            </a:endParaRPr>
          </a:p>
          <a:p>
            <a:pPr marL="285750" indent="-285750">
              <a:buChar char="•"/>
            </a:pPr>
            <a:r>
              <a:rPr lang="en" sz="1200" b="1" dirty="0">
                <a:latin typeface="Poppins"/>
                <a:ea typeface="Poppins"/>
                <a:sym typeface="Poppins"/>
              </a:rPr>
              <a:t>Integration Capabilities</a:t>
            </a:r>
            <a:r>
              <a:rPr lang="en" sz="1200" dirty="0">
                <a:latin typeface="Poppins"/>
                <a:ea typeface="Poppins"/>
                <a:sym typeface="Poppins"/>
              </a:rPr>
              <a:t>: Connects seamlessly with platforms like Origami to streamline data exchange and reduce duplication. </a:t>
            </a:r>
            <a:endParaRPr lang="en" sz="1200" dirty="0">
              <a:latin typeface="Poppins"/>
            </a:endParaRPr>
          </a:p>
          <a:p>
            <a:pPr marL="285750" indent="-285750">
              <a:buChar char="•"/>
            </a:pPr>
            <a:endParaRPr lang="en" sz="1200" dirty="0">
              <a:latin typeface="Poppins"/>
            </a:endParaRPr>
          </a:p>
          <a:p>
            <a:pPr marL="285750" indent="-285750">
              <a:buChar char="•"/>
            </a:pPr>
            <a:r>
              <a:rPr lang="en" sz="1200" b="1" dirty="0">
                <a:latin typeface="Poppins"/>
                <a:ea typeface="Poppins"/>
                <a:sym typeface="Poppins"/>
              </a:rPr>
              <a:t>Data Enrichment</a:t>
            </a:r>
            <a:r>
              <a:rPr lang="en" sz="1200" dirty="0">
                <a:latin typeface="Poppins"/>
                <a:ea typeface="Poppins"/>
                <a:sym typeface="Poppins"/>
              </a:rPr>
              <a:t>: Enhance data quality through document uploads and bulk enrichment with third-party reports. </a:t>
            </a:r>
            <a:endParaRPr lang="en" sz="1200" dirty="0">
              <a:latin typeface="Poppins"/>
            </a:endParaRPr>
          </a:p>
          <a:p>
            <a:pPr marL="285750" indent="-285750">
              <a:buChar char="•"/>
            </a:pPr>
            <a:endParaRPr lang="en" sz="1200" dirty="0">
              <a:latin typeface="Poppins"/>
            </a:endParaRPr>
          </a:p>
          <a:p>
            <a:pPr marL="285750" indent="-285750">
              <a:buChar char="•"/>
            </a:pPr>
            <a:r>
              <a:rPr lang="en" sz="1200" b="1" dirty="0">
                <a:latin typeface="Poppins"/>
                <a:ea typeface="Poppins"/>
                <a:sym typeface="Poppins"/>
              </a:rPr>
              <a:t>Valuation Outliers</a:t>
            </a:r>
            <a:r>
              <a:rPr lang="en" sz="1200" dirty="0">
                <a:latin typeface="Poppins"/>
                <a:ea typeface="Poppins"/>
                <a:sym typeface="Poppins"/>
              </a:rPr>
              <a:t>: Benchmark building valuations against third-party data for accurate assessments. </a:t>
            </a:r>
            <a:endParaRPr lang="en-US" sz="1200">
              <a:latin typeface="Poppins"/>
            </a:endParaRPr>
          </a:p>
          <a:p>
            <a:pPr marL="285750" indent="-285750">
              <a:buChar char="•"/>
            </a:pPr>
            <a:endParaRPr lang="en" sz="1200" dirty="0">
              <a:latin typeface="Poppins"/>
            </a:endParaRPr>
          </a:p>
          <a:p>
            <a:pPr marL="285750" indent="-285750">
              <a:buChar char="•"/>
            </a:pPr>
            <a:r>
              <a:rPr lang="en" sz="1200" b="1" dirty="0">
                <a:latin typeface="Poppins"/>
                <a:ea typeface="Poppins"/>
                <a:sym typeface="Poppins"/>
              </a:rPr>
              <a:t>Seamless Pool to Broker Workflow</a:t>
            </a:r>
            <a:r>
              <a:rPr lang="en" sz="1200" dirty="0">
                <a:latin typeface="Poppins"/>
                <a:ea typeface="Poppins"/>
                <a:sym typeface="Poppins"/>
              </a:rPr>
              <a:t>: Provide brokers with direct access to pool data for faster, easier submissions. </a:t>
            </a:r>
            <a:endParaRPr lang="en" sz="1200" dirty="0">
              <a:latin typeface="Poppins"/>
            </a:endParaRPr>
          </a:p>
          <a:p>
            <a:pPr>
              <a:buChar char="•"/>
            </a:pPr>
            <a:endParaRPr lang="en" dirty="0"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251722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309">
          <a:extLst>
            <a:ext uri="{FF2B5EF4-FFF2-40B4-BE49-F238E27FC236}">
              <a16:creationId xmlns:a16="http://schemas.microsoft.com/office/drawing/2014/main" id="{417A7A9A-D7AD-3D2F-B73C-1C7124980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3">
            <a:extLst>
              <a:ext uri="{FF2B5EF4-FFF2-40B4-BE49-F238E27FC236}">
                <a16:creationId xmlns:a16="http://schemas.microsoft.com/office/drawing/2014/main" id="{C65C36F5-504D-0DE4-5BD4-2137CE9E2153}"/>
              </a:ext>
            </a:extLst>
          </p:cNvPr>
          <p:cNvSpPr txBox="1"/>
          <p:nvPr/>
        </p:nvSpPr>
        <p:spPr>
          <a:xfrm>
            <a:off x="588800" y="204675"/>
            <a:ext cx="7752600" cy="627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4999"/>
              </a:lnSpc>
            </a:pPr>
            <a:r>
              <a:rPr lang="en" sz="2500" dirty="0">
                <a:solidFill>
                  <a:schemeClr val="accent2"/>
                </a:solidFill>
                <a:latin typeface="Poppins Medium"/>
                <a:cs typeface="Poppins Medium"/>
                <a:sym typeface="Poppins Medium"/>
              </a:rPr>
              <a:t>Utah Case Study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Google Shape;311;p63">
            <a:extLst>
              <a:ext uri="{FF2B5EF4-FFF2-40B4-BE49-F238E27FC236}">
                <a16:creationId xmlns:a16="http://schemas.microsoft.com/office/drawing/2014/main" id="{744862E8-A98A-6601-F193-BBB54960CF8A}"/>
              </a:ext>
            </a:extLst>
          </p:cNvPr>
          <p:cNvSpPr txBox="1"/>
          <p:nvPr/>
        </p:nvSpPr>
        <p:spPr>
          <a:xfrm>
            <a:off x="624050" y="810575"/>
            <a:ext cx="8120100" cy="390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000" b="1" dirty="0">
                <a:latin typeface="Poppins"/>
                <a:ea typeface="Poppins"/>
              </a:rPr>
              <a:t>The Challenge</a:t>
            </a:r>
          </a:p>
          <a:p>
            <a:r>
              <a:rPr lang="en" sz="1200" dirty="0">
                <a:solidFill>
                  <a:schemeClr val="dk1"/>
                </a:solidFill>
                <a:latin typeface="Poppins"/>
                <a:ea typeface="Poppins"/>
                <a:sym typeface="Poppins"/>
              </a:rPr>
              <a:t>A large pool with 600 members relied on a self-built system for managing member applications and risk data, leading to:</a:t>
            </a:r>
            <a:br>
              <a:rPr lang="en" sz="1200" dirty="0">
                <a:latin typeface="Poppins"/>
                <a:ea typeface="Poppins"/>
              </a:rPr>
            </a:br>
            <a:r>
              <a:rPr lang="en" sz="1200" dirty="0">
                <a:solidFill>
                  <a:schemeClr val="dk1"/>
                </a:solidFill>
                <a:latin typeface="Poppins"/>
                <a:ea typeface="Poppins"/>
                <a:sym typeface="Poppins"/>
              </a:rPr>
              <a:t>✔ Disconnected &amp; inconsistent data</a:t>
            </a:r>
            <a:br>
              <a:rPr lang="en" sz="1200" dirty="0">
                <a:latin typeface="Poppins"/>
                <a:ea typeface="Poppins"/>
              </a:rPr>
            </a:br>
            <a:r>
              <a:rPr lang="en" sz="1200" dirty="0">
                <a:solidFill>
                  <a:schemeClr val="dk1"/>
                </a:solidFill>
                <a:latin typeface="Poppins"/>
                <a:ea typeface="Poppins"/>
                <a:sym typeface="Poppins"/>
              </a:rPr>
              <a:t>✔ Manual processes for appraisers &amp; claims adjusters</a:t>
            </a:r>
            <a:br>
              <a:rPr lang="en" sz="1200" dirty="0">
                <a:latin typeface="Poppins"/>
                <a:ea typeface="Poppins"/>
              </a:rPr>
            </a:br>
            <a:r>
              <a:rPr lang="en" sz="1200" dirty="0">
                <a:solidFill>
                  <a:schemeClr val="dk1"/>
                </a:solidFill>
                <a:latin typeface="Poppins"/>
                <a:ea typeface="Poppins"/>
                <a:sym typeface="Poppins"/>
              </a:rPr>
              <a:t>✔ Inefficiencies in broker submissions</a:t>
            </a:r>
            <a:endParaRPr lang="en" sz="1200" dirty="0">
              <a:solidFill>
                <a:schemeClr val="dk1"/>
              </a:solidFill>
              <a:latin typeface="Poppins"/>
            </a:endParaRPr>
          </a:p>
          <a:p>
            <a:pPr marL="285750" indent="-285750">
              <a:buChar char="•"/>
            </a:pPr>
            <a:endParaRPr lang="en" sz="1200" dirty="0">
              <a:latin typeface="Poppins"/>
            </a:endParaRPr>
          </a:p>
          <a:p>
            <a:r>
              <a:rPr lang="en" sz="2000" b="1" dirty="0">
                <a:latin typeface="Poppins"/>
                <a:ea typeface="Poppins"/>
              </a:rPr>
              <a:t>The Solution</a:t>
            </a:r>
          </a:p>
          <a:p>
            <a:r>
              <a:rPr lang="en" sz="1200" dirty="0">
                <a:solidFill>
                  <a:schemeClr val="dk1"/>
                </a:solidFill>
                <a:latin typeface="Poppins"/>
              </a:rPr>
              <a:t>With Archipelago, Utah Government Trust:</a:t>
            </a:r>
            <a:br>
              <a:rPr lang="en" sz="1200" dirty="0">
                <a:latin typeface="Poppins"/>
              </a:rPr>
            </a:br>
            <a:r>
              <a:rPr lang="en" sz="1200" dirty="0">
                <a:solidFill>
                  <a:schemeClr val="dk1"/>
                </a:solidFill>
                <a:latin typeface="Poppins"/>
              </a:rPr>
              <a:t>✅ Centralized all data into one single database</a:t>
            </a:r>
            <a:br>
              <a:rPr lang="en" sz="1200" dirty="0">
                <a:latin typeface="Poppins"/>
              </a:rPr>
            </a:br>
            <a:r>
              <a:rPr lang="en" sz="1200" dirty="0">
                <a:solidFill>
                  <a:schemeClr val="dk1"/>
                </a:solidFill>
                <a:latin typeface="Poppins"/>
              </a:rPr>
              <a:t>✅ Enabled appraisers to upload data directly, enriching quality &amp; completeness</a:t>
            </a:r>
            <a:br>
              <a:rPr lang="en" sz="1200" dirty="0">
                <a:latin typeface="Poppins"/>
              </a:rPr>
            </a:br>
            <a:r>
              <a:rPr lang="en" sz="1200" dirty="0">
                <a:solidFill>
                  <a:schemeClr val="dk1"/>
                </a:solidFill>
                <a:latin typeface="Poppins"/>
              </a:rPr>
              <a:t>✅ Provided brokers with direct access to pool data for faster, easier submissions</a:t>
            </a:r>
            <a:br>
              <a:rPr lang="en" sz="1200" dirty="0">
                <a:latin typeface="Poppins"/>
              </a:rPr>
            </a:br>
            <a:r>
              <a:rPr lang="en" sz="1200" dirty="0">
                <a:solidFill>
                  <a:schemeClr val="dk1"/>
                </a:solidFill>
                <a:latin typeface="Poppins"/>
              </a:rPr>
              <a:t>✅ </a:t>
            </a:r>
            <a:r>
              <a:rPr lang="en-US" sz="1200" dirty="0">
                <a:solidFill>
                  <a:schemeClr val="dk1"/>
                </a:solidFill>
                <a:latin typeface="Poppins"/>
              </a:rPr>
              <a:t>Enriched data which resulted in 40% AAL reductions</a:t>
            </a:r>
            <a:endParaRPr lang="en" sz="1200" dirty="0">
              <a:solidFill>
                <a:schemeClr val="dk1"/>
              </a:solidFill>
              <a:latin typeface="Poppins"/>
            </a:endParaRPr>
          </a:p>
          <a:p>
            <a:endParaRPr lang="en-US" sz="1200" dirty="0">
              <a:solidFill>
                <a:schemeClr val="dk1"/>
              </a:solidFill>
              <a:highlight>
                <a:srgbClr val="FFFF00"/>
              </a:highlight>
              <a:latin typeface="Poppins"/>
            </a:endParaRPr>
          </a:p>
          <a:p>
            <a:r>
              <a:rPr lang="en" sz="2000" b="1" dirty="0">
                <a:latin typeface="Poppins"/>
                <a:cs typeface="Poppins"/>
              </a:rPr>
              <a:t>Long-Term Goal</a:t>
            </a:r>
            <a:endParaRPr lang="en" sz="2000">
              <a:latin typeface="Poppins"/>
            </a:endParaRPr>
          </a:p>
          <a:p>
            <a:pPr marL="171450" indent="-171450">
              <a:buChar char="•"/>
            </a:pPr>
            <a:r>
              <a:rPr lang="en" sz="1200" dirty="0">
                <a:solidFill>
                  <a:schemeClr val="dk1"/>
                </a:solidFill>
                <a:latin typeface="Poppins"/>
                <a:cs typeface="Poppins"/>
              </a:rPr>
              <a:t>Scale data-driven decision-making across all members</a:t>
            </a:r>
            <a:endParaRPr lang="en" sz="1200" dirty="0">
              <a:solidFill>
                <a:schemeClr val="dk1"/>
              </a:solidFill>
              <a:latin typeface="Poppins"/>
            </a:endParaRPr>
          </a:p>
          <a:p>
            <a:pPr marL="171450" indent="-171450">
              <a:buChar char="•"/>
            </a:pPr>
            <a:r>
              <a:rPr lang="en" sz="1200" dirty="0">
                <a:solidFill>
                  <a:schemeClr val="dk1"/>
                </a:solidFill>
                <a:latin typeface="Poppins"/>
                <a:cs typeface="Poppins"/>
              </a:rPr>
              <a:t>Enable continuous data enrichment for better underwriting outcomes</a:t>
            </a:r>
            <a:endParaRPr lang="en" sz="1200" dirty="0">
              <a:solidFill>
                <a:schemeClr val="dk1"/>
              </a:solidFill>
              <a:latin typeface="Poppins"/>
            </a:endParaRPr>
          </a:p>
          <a:p>
            <a:pPr>
              <a:buChar char="•"/>
            </a:pPr>
            <a:endParaRPr lang="en" dirty="0"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67514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309">
          <a:extLst>
            <a:ext uri="{FF2B5EF4-FFF2-40B4-BE49-F238E27FC236}">
              <a16:creationId xmlns:a16="http://schemas.microsoft.com/office/drawing/2014/main" id="{ADEB55C8-05EB-4096-6634-86EA201C1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3">
            <a:extLst>
              <a:ext uri="{FF2B5EF4-FFF2-40B4-BE49-F238E27FC236}">
                <a16:creationId xmlns:a16="http://schemas.microsoft.com/office/drawing/2014/main" id="{F692544C-CAC9-B099-2EC8-FF73A96370B0}"/>
              </a:ext>
            </a:extLst>
          </p:cNvPr>
          <p:cNvSpPr txBox="1"/>
          <p:nvPr/>
        </p:nvSpPr>
        <p:spPr>
          <a:xfrm>
            <a:off x="317704" y="219329"/>
            <a:ext cx="7752600" cy="627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4999"/>
              </a:lnSpc>
            </a:pPr>
            <a:r>
              <a:rPr lang="en" sz="2500" dirty="0">
                <a:solidFill>
                  <a:schemeClr val="accent2"/>
                </a:solidFill>
                <a:latin typeface="Poppins Medium"/>
                <a:sym typeface="Poppins Medium"/>
              </a:rPr>
              <a:t>Immediate Impact to Utah LGT</a:t>
            </a:r>
            <a:endParaRPr lang="en-US">
              <a:solidFill>
                <a:schemeClr val="accent2"/>
              </a:solidFill>
              <a:latin typeface="Poppins Medium"/>
            </a:endParaRPr>
          </a:p>
        </p:txBody>
      </p:sp>
      <p:sp>
        <p:nvSpPr>
          <p:cNvPr id="4" name="Google Shape;97;p19">
            <a:extLst>
              <a:ext uri="{FF2B5EF4-FFF2-40B4-BE49-F238E27FC236}">
                <a16:creationId xmlns:a16="http://schemas.microsoft.com/office/drawing/2014/main" id="{C40C23AC-F947-BCFC-C956-E66FEF32755B}"/>
              </a:ext>
            </a:extLst>
          </p:cNvPr>
          <p:cNvSpPr txBox="1"/>
          <p:nvPr/>
        </p:nvSpPr>
        <p:spPr>
          <a:xfrm>
            <a:off x="223225" y="1301654"/>
            <a:ext cx="2455500" cy="97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 b="1">
                <a:solidFill>
                  <a:srgbClr val="0F766E"/>
                </a:solidFill>
                <a:latin typeface="Poppins"/>
                <a:ea typeface="Poppins"/>
                <a:cs typeface="Poppins"/>
                <a:sym typeface="Poppins"/>
              </a:rPr>
              <a:t>341,000+  </a:t>
            </a:r>
            <a:r>
              <a:rPr lang="en" sz="1100">
                <a:latin typeface="Poppins"/>
                <a:ea typeface="Poppins"/>
                <a:cs typeface="Poppins"/>
                <a:sym typeface="Poppins"/>
              </a:rPr>
              <a:t>data points added via </a:t>
            </a:r>
            <a:br>
              <a:rPr lang="en" sz="1100">
                <a:latin typeface="Poppins"/>
                <a:ea typeface="Poppins"/>
                <a:cs typeface="Poppins"/>
              </a:rPr>
            </a:br>
            <a:r>
              <a:rPr lang="en" sz="1100">
                <a:latin typeface="Poppins"/>
                <a:ea typeface="Poppins"/>
                <a:cs typeface="Poppins"/>
                <a:sym typeface="Poppins"/>
              </a:rPr>
              <a:t>Archipelago Transformations and COPE Prefill  </a:t>
            </a:r>
            <a:endParaRPr lang="en-US" dirty="0"/>
          </a:p>
        </p:txBody>
      </p:sp>
      <p:sp>
        <p:nvSpPr>
          <p:cNvPr id="6" name="Google Shape;98;p19">
            <a:extLst>
              <a:ext uri="{FF2B5EF4-FFF2-40B4-BE49-F238E27FC236}">
                <a16:creationId xmlns:a16="http://schemas.microsoft.com/office/drawing/2014/main" id="{164D5E46-A745-09BD-086B-322A4B26BF91}"/>
              </a:ext>
            </a:extLst>
          </p:cNvPr>
          <p:cNvSpPr txBox="1"/>
          <p:nvPr/>
        </p:nvSpPr>
        <p:spPr>
          <a:xfrm>
            <a:off x="6017525" y="1218279"/>
            <a:ext cx="2926200" cy="11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F766E"/>
                </a:solidFill>
                <a:latin typeface="Poppins"/>
                <a:ea typeface="Poppins"/>
                <a:cs typeface="Poppins"/>
                <a:sym typeface="Poppins"/>
              </a:rPr>
              <a:t>47  </a:t>
            </a:r>
            <a:r>
              <a:rPr lang="en" sz="1100">
                <a:latin typeface="Poppins"/>
                <a:ea typeface="Poppins"/>
                <a:cs typeface="Poppins"/>
                <a:sym typeface="Poppins"/>
              </a:rPr>
              <a:t>locations flagged as </a:t>
            </a: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potential valuation outliers (&gt;1 </a:t>
            </a:r>
            <a:r>
              <a:rPr lang="en" sz="13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σ</a:t>
            </a: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from benchmarks) or missing CAT modifiers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" name="Google Shape;99;p19" descr="A graph with green and blue bars&#10;&#10;AI-generated content may be incorrect.">
            <a:extLst>
              <a:ext uri="{FF2B5EF4-FFF2-40B4-BE49-F238E27FC236}">
                <a16:creationId xmlns:a16="http://schemas.microsoft.com/office/drawing/2014/main" id="{4254102A-F73D-1E29-9726-918A287C1DD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594" y="2035079"/>
            <a:ext cx="2260862" cy="1618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" name="Google Shape;100;p1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E428FAF-B6E9-3C98-7F17-1F24997F314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6549" y="2035079"/>
            <a:ext cx="2926200" cy="161850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" name="Google Shape;101;p19">
            <a:extLst>
              <a:ext uri="{FF2B5EF4-FFF2-40B4-BE49-F238E27FC236}">
                <a16:creationId xmlns:a16="http://schemas.microsoft.com/office/drawing/2014/main" id="{06B4D408-104B-12A3-EC06-281BF033A9BB}"/>
              </a:ext>
            </a:extLst>
          </p:cNvPr>
          <p:cNvSpPr txBox="1"/>
          <p:nvPr/>
        </p:nvSpPr>
        <p:spPr>
          <a:xfrm>
            <a:off x="2895963" y="1316929"/>
            <a:ext cx="29043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 b="1">
                <a:solidFill>
                  <a:srgbClr val="0F766E"/>
                </a:solidFill>
                <a:latin typeface="Poppins"/>
                <a:ea typeface="Poppins"/>
                <a:cs typeface="Poppins"/>
                <a:sym typeface="Poppins"/>
              </a:rPr>
              <a:t>+9,000 </a:t>
            </a: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documents provided to enrich </a:t>
            </a:r>
            <a:r>
              <a:rPr lang="en" sz="11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53,700+</a:t>
            </a: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data points 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" name="Google Shape;102;p19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6A411A08-539D-6431-2FA1-1920644DB7D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3781"/>
          <a:stretch/>
        </p:blipFill>
        <p:spPr>
          <a:xfrm>
            <a:off x="2678688" y="2035079"/>
            <a:ext cx="3338839" cy="1618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090800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309">
          <a:extLst>
            <a:ext uri="{FF2B5EF4-FFF2-40B4-BE49-F238E27FC236}">
              <a16:creationId xmlns:a16="http://schemas.microsoft.com/office/drawing/2014/main" id="{728EF985-A04E-E30C-CAD2-41399DDF9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3">
            <a:extLst>
              <a:ext uri="{FF2B5EF4-FFF2-40B4-BE49-F238E27FC236}">
                <a16:creationId xmlns:a16="http://schemas.microsoft.com/office/drawing/2014/main" id="{3DC78108-A239-B90B-DD67-B9B8143955CF}"/>
              </a:ext>
            </a:extLst>
          </p:cNvPr>
          <p:cNvSpPr txBox="1"/>
          <p:nvPr/>
        </p:nvSpPr>
        <p:spPr>
          <a:xfrm>
            <a:off x="317704" y="219329"/>
            <a:ext cx="7752600" cy="627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4999"/>
              </a:lnSpc>
            </a:pPr>
            <a:r>
              <a:rPr lang="en" sz="2500" dirty="0">
                <a:solidFill>
                  <a:schemeClr val="accent2"/>
                </a:solidFill>
                <a:latin typeface="Poppins Medium"/>
                <a:sym typeface="Poppins Medium"/>
              </a:rPr>
              <a:t>Member Overview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194CB-ACF4-905F-4460-7AB77AE8A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626" y="944765"/>
            <a:ext cx="8030045" cy="723245"/>
          </a:xfrm>
        </p:spPr>
        <p:txBody>
          <a:bodyPr/>
          <a:lstStyle/>
          <a:p>
            <a:pPr marL="152400" indent="0">
              <a:buNone/>
            </a:pPr>
            <a:r>
              <a:rPr lang="en-US" sz="1400" dirty="0"/>
              <a:t>Pool managers can easily view summary statistics by member over time / drill down.</a:t>
            </a:r>
          </a:p>
        </p:txBody>
      </p:sp>
      <p:pic>
        <p:nvPicPr>
          <p:cNvPr id="2" name="Picture 1" descr="A screenshot of a web page&#10;&#10;AI-generated content may be incorrect.">
            <a:extLst>
              <a:ext uri="{FF2B5EF4-FFF2-40B4-BE49-F238E27FC236}">
                <a16:creationId xmlns:a16="http://schemas.microsoft.com/office/drawing/2014/main" id="{EB50DC0A-F168-B877-6E08-1FD60782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295" y="1723256"/>
            <a:ext cx="7952705" cy="34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49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309">
          <a:extLst>
            <a:ext uri="{FF2B5EF4-FFF2-40B4-BE49-F238E27FC236}">
              <a16:creationId xmlns:a16="http://schemas.microsoft.com/office/drawing/2014/main" id="{56202D5F-0549-CAB0-EE26-83EA6A488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3">
            <a:extLst>
              <a:ext uri="{FF2B5EF4-FFF2-40B4-BE49-F238E27FC236}">
                <a16:creationId xmlns:a16="http://schemas.microsoft.com/office/drawing/2014/main" id="{D2B39DCB-A561-269A-6F45-1DC3A6D0F217}"/>
              </a:ext>
            </a:extLst>
          </p:cNvPr>
          <p:cNvSpPr txBox="1"/>
          <p:nvPr/>
        </p:nvSpPr>
        <p:spPr>
          <a:xfrm>
            <a:off x="317704" y="219329"/>
            <a:ext cx="7752600" cy="627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4999"/>
              </a:lnSpc>
            </a:pPr>
            <a:r>
              <a:rPr lang="en" sz="2500" dirty="0">
                <a:solidFill>
                  <a:schemeClr val="accent2"/>
                </a:solidFill>
                <a:latin typeface="Poppins Medium"/>
                <a:sym typeface="Poppins Medium"/>
              </a:rPr>
              <a:t>Recommendations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44AC77A-B2C7-22F8-542B-27272B1C7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720" y="970190"/>
            <a:ext cx="4423334" cy="1531158"/>
          </a:xfrm>
        </p:spPr>
        <p:txBody>
          <a:bodyPr/>
          <a:lstStyle/>
          <a:p>
            <a:pPr marL="152400" indent="0">
              <a:buNone/>
            </a:pPr>
            <a:r>
              <a:rPr lang="en-US" sz="1400" dirty="0"/>
              <a:t>Pool managers and members can review and address Archipelago recommendations to improve data by document upload or providing values if known.</a:t>
            </a:r>
          </a:p>
          <a:p>
            <a:pPr marL="152400" indent="0">
              <a:buNone/>
            </a:pPr>
            <a:endParaRPr lang="en-US" sz="1400" dirty="0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860585F-9B6B-8212-EDAC-357C029BA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5938"/>
            <a:ext cx="9144000" cy="2354580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0F1A82A-AEAE-6A74-E17A-21A3FAA85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171" y="530086"/>
            <a:ext cx="3302598" cy="3106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0606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309">
          <a:extLst>
            <a:ext uri="{FF2B5EF4-FFF2-40B4-BE49-F238E27FC236}">
              <a16:creationId xmlns:a16="http://schemas.microsoft.com/office/drawing/2014/main" id="{91C30DD0-8DC9-2455-D422-C635EFE51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3">
            <a:extLst>
              <a:ext uri="{FF2B5EF4-FFF2-40B4-BE49-F238E27FC236}">
                <a16:creationId xmlns:a16="http://schemas.microsoft.com/office/drawing/2014/main" id="{248355E1-25F1-B13F-45A4-39F0FC275365}"/>
              </a:ext>
            </a:extLst>
          </p:cNvPr>
          <p:cNvSpPr txBox="1"/>
          <p:nvPr/>
        </p:nvSpPr>
        <p:spPr>
          <a:xfrm>
            <a:off x="317704" y="219329"/>
            <a:ext cx="7752600" cy="627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4999"/>
              </a:lnSpc>
            </a:pPr>
            <a:r>
              <a:rPr lang="en" sz="2500" dirty="0">
                <a:solidFill>
                  <a:schemeClr val="accent2"/>
                </a:solidFill>
                <a:latin typeface="Poppins Medium"/>
                <a:sym typeface="Poppins Medium"/>
              </a:rPr>
              <a:t>Archipelago Member Access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89FCC-F0FB-FE9C-A3E7-E8270FE2D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981" y="1144125"/>
            <a:ext cx="4308526" cy="1531158"/>
          </a:xfrm>
        </p:spPr>
        <p:txBody>
          <a:bodyPr/>
          <a:lstStyle/>
          <a:p>
            <a:pPr marL="152400" indent="0">
              <a:buNone/>
            </a:pPr>
            <a:r>
              <a:rPr lang="en-US" sz="1400" dirty="0"/>
              <a:t>Pool manager account admins can manage and grant member access utilizing a simple rule-based setup to grant permission to view and manage member properties.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9159CF0-3399-C0F6-7F0F-5BF2AB52B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106" y="1275522"/>
            <a:ext cx="3788352" cy="38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58686"/>
      </p:ext>
    </p:extLst>
  </p:cSld>
  <p:clrMapOvr>
    <a:masterClrMapping/>
  </p:clrMapOvr>
</p:sld>
</file>

<file path=ppt/theme/theme1.xml><?xml version="1.0" encoding="utf-8"?>
<a:theme xmlns:a="http://schemas.openxmlformats.org/drawingml/2006/main" name="Archipelago 2023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1F5F9"/>
      </a:lt2>
      <a:accent1>
        <a:srgbClr val="0F766E"/>
      </a:accent1>
      <a:accent2>
        <a:srgbClr val="BEF264"/>
      </a:accent2>
      <a:accent3>
        <a:srgbClr val="6369D1"/>
      </a:accent3>
      <a:accent4>
        <a:srgbClr val="0D0630"/>
      </a:accent4>
      <a:accent5>
        <a:srgbClr val="0369A1"/>
      </a:accent5>
      <a:accent6>
        <a:srgbClr val="67E8F9"/>
      </a:accent6>
      <a:hlink>
        <a:srgbClr val="F9521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chipelago 2022">
  <a:themeElements>
    <a:clrScheme name="Simple Light">
      <a:dk1>
        <a:srgbClr val="000000"/>
      </a:dk1>
      <a:lt1>
        <a:srgbClr val="FFFFFF"/>
      </a:lt1>
      <a:dk2>
        <a:srgbClr val="3C4E5D"/>
      </a:dk2>
      <a:lt2>
        <a:srgbClr val="EEEEEE"/>
      </a:lt2>
      <a:accent1>
        <a:srgbClr val="008179"/>
      </a:accent1>
      <a:accent2>
        <a:srgbClr val="004C45"/>
      </a:accent2>
      <a:accent3>
        <a:srgbClr val="A2E4B8"/>
      </a:accent3>
      <a:accent4>
        <a:srgbClr val="E3F7EA"/>
      </a:accent4>
      <a:accent5>
        <a:srgbClr val="9ADBE8"/>
      </a:accent5>
      <a:accent6>
        <a:srgbClr val="D7B9E4"/>
      </a:accent6>
      <a:hlink>
        <a:srgbClr val="00817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rchipelago 2022">
  <a:themeElements>
    <a:clrScheme name="Simple Light">
      <a:dk1>
        <a:srgbClr val="000000"/>
      </a:dk1>
      <a:lt1>
        <a:srgbClr val="FFFFFF"/>
      </a:lt1>
      <a:dk2>
        <a:srgbClr val="3C4E5D"/>
      </a:dk2>
      <a:lt2>
        <a:srgbClr val="EEEEEE"/>
      </a:lt2>
      <a:accent1>
        <a:srgbClr val="008179"/>
      </a:accent1>
      <a:accent2>
        <a:srgbClr val="004C45"/>
      </a:accent2>
      <a:accent3>
        <a:srgbClr val="A2E4B8"/>
      </a:accent3>
      <a:accent4>
        <a:srgbClr val="E3F7EA"/>
      </a:accent4>
      <a:accent5>
        <a:srgbClr val="9ADBE8"/>
      </a:accent5>
      <a:accent6>
        <a:srgbClr val="D7B9E4"/>
      </a:accent6>
      <a:hlink>
        <a:srgbClr val="00817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rchipelago 2023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1F5F9"/>
      </a:lt2>
      <a:accent1>
        <a:srgbClr val="0F766E"/>
      </a:accent1>
      <a:accent2>
        <a:srgbClr val="BEF264"/>
      </a:accent2>
      <a:accent3>
        <a:srgbClr val="6369D1"/>
      </a:accent3>
      <a:accent4>
        <a:srgbClr val="0D0630"/>
      </a:accent4>
      <a:accent5>
        <a:srgbClr val="0369A1"/>
      </a:accent5>
      <a:accent6>
        <a:srgbClr val="67E8F9"/>
      </a:accent6>
      <a:hlink>
        <a:srgbClr val="F9521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176b68-ad26-48d2-8a37-5330accca0f9" xsi:nil="true"/>
    <lcf76f155ced4ddcb4097134ff3c332f xmlns="3311db4f-c83e-4f19-9b1a-85740e60a0ff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16E2FBB7F9D84FA6316A872BA0EAA1" ma:contentTypeVersion="21" ma:contentTypeDescription="Create a new document." ma:contentTypeScope="" ma:versionID="620391423d51ed6367e66cc783badd5d">
  <xsd:schema xmlns:xsd="http://www.w3.org/2001/XMLSchema" xmlns:xs="http://www.w3.org/2001/XMLSchema" xmlns:p="http://schemas.microsoft.com/office/2006/metadata/properties" xmlns:ns1="http://schemas.microsoft.com/sharepoint/v3" xmlns:ns2="3311db4f-c83e-4f19-9b1a-85740e60a0ff" xmlns:ns3="d3176b68-ad26-48d2-8a37-5330accca0f9" targetNamespace="http://schemas.microsoft.com/office/2006/metadata/properties" ma:root="true" ma:fieldsID="3a22e5fa457c32bb7e726a27969dc803" ns1:_="" ns2:_="" ns3:_="">
    <xsd:import namespace="http://schemas.microsoft.com/sharepoint/v3"/>
    <xsd:import namespace="3311db4f-c83e-4f19-9b1a-85740e60a0ff"/>
    <xsd:import namespace="d3176b68-ad26-48d2-8a37-5330accca0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1db4f-c83e-4f19-9b1a-85740e60a0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02fdde3-36bb-4ef3-ba84-14838d4c46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6b68-ad26-48d2-8a37-5330accca0f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64e64a3-c6c1-41d2-af2c-b5f80cdca4d7}" ma:internalName="TaxCatchAll" ma:showField="CatchAllData" ma:web="d3176b68-ad26-48d2-8a37-5330accca0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EDD7E0-F9CD-4151-839E-D09759EDCA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17CA79-F396-4E73-BA65-9D87EC283A63}">
  <ds:schemaRefs>
    <ds:schemaRef ds:uri="http://schemas.microsoft.com/office/2006/metadata/properties"/>
    <ds:schemaRef ds:uri="http://schemas.microsoft.com/office/infopath/2007/PartnerControls"/>
    <ds:schemaRef ds:uri="e40afe55-da8e-48d1-b18f-8bce1ee827dd"/>
    <ds:schemaRef ds:uri="26ee7536-7419-4bdf-850a-f0316f2dd9bb"/>
    <ds:schemaRef ds:uri="d3176b68-ad26-48d2-8a37-5330accca0f9"/>
    <ds:schemaRef ds:uri="3311db4f-c83e-4f19-9b1a-85740e60a0ff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882D7BB-8D59-424A-833A-90C14382A4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311db4f-c83e-4f19-9b1a-85740e60a0ff"/>
    <ds:schemaRef ds:uri="d3176b68-ad26-48d2-8a37-5330accca0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731</Words>
  <Application>Microsoft Office PowerPoint</Application>
  <PresentationFormat>On-screen Show (16:9)</PresentationFormat>
  <Paragraphs>84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Helvetica Neue</vt:lpstr>
      <vt:lpstr>Poppins SemiBold</vt:lpstr>
      <vt:lpstr>Arial</vt:lpstr>
      <vt:lpstr>Calibri</vt:lpstr>
      <vt:lpstr>Fira Sans Extra Condensed</vt:lpstr>
      <vt:lpstr>Roboto</vt:lpstr>
      <vt:lpstr>Poppins</vt:lpstr>
      <vt:lpstr>Poppins Medium</vt:lpstr>
      <vt:lpstr>Lora SemiBold</vt:lpstr>
      <vt:lpstr>Open Sans SemiBold</vt:lpstr>
      <vt:lpstr>Calibri,Sans-Serif</vt:lpstr>
      <vt:lpstr>Raleway</vt:lpstr>
      <vt:lpstr>Archipelago 2023</vt:lpstr>
      <vt:lpstr>Archipelago 2022</vt:lpstr>
      <vt:lpstr>Archipelago 2022</vt:lpstr>
      <vt:lpstr>Archipelago 2023</vt:lpstr>
      <vt:lpstr>PowerPoint Presentation</vt:lpstr>
      <vt:lpstr>Seamless Data, Smarter Risk: Archipelago’s AI-Driven Risk Transformation for Utah Local Governments Trust Oct. 27,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Pathogens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Erin Peterson</cp:lastModifiedBy>
  <cp:revision>530</cp:revision>
  <dcterms:modified xsi:type="dcterms:W3CDTF">2025-10-24T16:45:47Z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0x0101009C16E2FBB7F9D84FA6316A872BA0EAA1</vt:lpwstr>
  </property>
  <property fmtid="{D5CDD505-2E9C-101B-9397-08002B2CF9AE}" pid="3" name="Order">
    <vt:r8>2100</vt:r8>
  </property>
  <property fmtid="{D5CDD505-2E9C-101B-9397-08002B2CF9AE}" pid="4" name="MediaServiceImageTags">
    <vt:lpwstr/>
  </property>
</Properties>
</file>