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94"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Open Sans" panose="020B0606030504020204" pitchFamily="34" charset="0"/>
      <p:regular r:id="rId23"/>
    </p:embeddedFont>
    <p:embeddedFont>
      <p:font typeface="Open Sans Bold" panose="020B0806030504020204" charset="0"/>
      <p:regular r:id="rId24"/>
    </p:embeddedFont>
    <p:embeddedFont>
      <p:font typeface="Rig Solid Bold Halftone"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904EE-66A5-4668-A1DF-BAA8CA3A867B}" v="1" dt="2025-10-23T21:42:29.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5" d="100"/>
          <a:sy n="65" d="100"/>
        </p:scale>
        <p:origin x="107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Peterson" userId="f7db407f-204f-45df-b879-31dfe1434a51" providerId="ADAL" clId="{1CDB0469-A65D-4EBB-91F1-537C7FB46BB0}"/>
    <pc:docChg chg="addSld modSld">
      <pc:chgData name="Erin Peterson" userId="f7db407f-204f-45df-b879-31dfe1434a51" providerId="ADAL" clId="{1CDB0469-A65D-4EBB-91F1-537C7FB46BB0}" dt="2025-10-23T21:43:19.521" v="37" actId="20577"/>
      <pc:docMkLst>
        <pc:docMk/>
      </pc:docMkLst>
      <pc:sldChg chg="modSp add mod">
        <pc:chgData name="Erin Peterson" userId="f7db407f-204f-45df-b879-31dfe1434a51" providerId="ADAL" clId="{1CDB0469-A65D-4EBB-91F1-537C7FB46BB0}" dt="2025-10-23T21:43:19.521" v="37" actId="20577"/>
        <pc:sldMkLst>
          <pc:docMk/>
          <pc:sldMk cId="1917002916" sldId="294"/>
        </pc:sldMkLst>
        <pc:spChg chg="mod">
          <ac:chgData name="Erin Peterson" userId="f7db407f-204f-45df-b879-31dfe1434a51" providerId="ADAL" clId="{1CDB0469-A65D-4EBB-91F1-537C7FB46BB0}" dt="2025-10-23T21:43:19.521" v="37" actId="20577"/>
          <ac:spMkLst>
            <pc:docMk/>
            <pc:sldMk cId="1917002916" sldId="294"/>
            <ac:spMk id="2" creationId="{33CE1731-DF73-F13D-7DE0-8E7DBBC8025D}"/>
          </ac:spMkLst>
        </pc:spChg>
        <pc:spChg chg="mod">
          <ac:chgData name="Erin Peterson" userId="f7db407f-204f-45df-b879-31dfe1434a51" providerId="ADAL" clId="{1CDB0469-A65D-4EBB-91F1-537C7FB46BB0}" dt="2025-10-23T21:42:58.447" v="18" actId="20577"/>
          <ac:spMkLst>
            <pc:docMk/>
            <pc:sldMk cId="1917002916" sldId="294"/>
            <ac:spMk id="5" creationId="{C3B109B3-35BF-CC49-8961-A8E00F6581D8}"/>
          </ac:spMkLst>
        </pc:spChg>
      </pc:sldChg>
    </pc:docChg>
  </pc:docChgLst>
  <pc:docChgLst>
    <pc:chgData name="Hilary Shine" userId="0f1bd45fcabc08d4" providerId="LiveId" clId="{1F4208DF-1C5A-4ACC-9FD7-071EEC925B13}"/>
    <pc:docChg chg="modSld">
      <pc:chgData name="Hilary Shine" userId="0f1bd45fcabc08d4" providerId="LiveId" clId="{1F4208DF-1C5A-4ACC-9FD7-071EEC925B13}" dt="2025-10-15T20:11:22.526" v="9" actId="1037"/>
      <pc:docMkLst>
        <pc:docMk/>
      </pc:docMkLst>
      <pc:sldChg chg="modSp mod">
        <pc:chgData name="Hilary Shine" userId="0f1bd45fcabc08d4" providerId="LiveId" clId="{1F4208DF-1C5A-4ACC-9FD7-071EEC925B13}" dt="2025-10-15T20:11:22.526" v="9" actId="1037"/>
        <pc:sldMkLst>
          <pc:docMk/>
          <pc:sldMk cId="0" sldId="271"/>
        </pc:sldMkLst>
        <pc:spChg chg="mod">
          <ac:chgData name="Hilary Shine" userId="0f1bd45fcabc08d4" providerId="LiveId" clId="{1F4208DF-1C5A-4ACC-9FD7-071EEC925B13}" dt="2025-10-15T20:11:22.526" v="9" actId="1037"/>
          <ac:spMkLst>
            <pc:docMk/>
            <pc:sldMk cId="0" sldId="271"/>
            <ac:spMk id="1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A09A1A-DB43-469B-B237-49EAA16237BB}" type="datetimeFigureOut">
              <a:rPr lang="en-US" smtClean="0"/>
              <a:t>10/23/2025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82E2B-3A7D-408D-865C-2418E26D41FB}" type="slidenum">
              <a:rPr lang="en-US" smtClean="0"/>
              <a:t>‹#›</a:t>
            </a:fld>
            <a:endParaRPr lang="en-US"/>
          </a:p>
        </p:txBody>
      </p:sp>
    </p:spTree>
    <p:extLst>
      <p:ext uri="{BB962C8B-B14F-4D97-AF65-F5344CB8AC3E}">
        <p14:creationId xmlns:p14="http://schemas.microsoft.com/office/powerpoint/2010/main" val="1488262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F8CCE0-3DA5-417A-BC62-D53E841C2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6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025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24127F-EF01-FC36-E2D1-8E1BA7DFD1CD}"/>
              </a:ext>
            </a:extLst>
          </p:cNvPr>
          <p:cNvSpPr/>
          <p:nvPr/>
        </p:nvSpPr>
        <p:spPr>
          <a:xfrm>
            <a:off x="2383" y="-1"/>
            <a:ext cx="18283238" cy="10287002"/>
          </a:xfrm>
          <a:prstGeom prst="rect">
            <a:avLst/>
          </a:prstGeom>
          <a:solidFill>
            <a:srgbClr val="024E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1350">
              <a:solidFill>
                <a:prstClr val="white"/>
              </a:solidFill>
              <a:latin typeface="Calibri" panose="020F0502020204030204"/>
            </a:endParaRPr>
          </a:p>
        </p:txBody>
      </p:sp>
      <p:sp>
        <p:nvSpPr>
          <p:cNvPr id="5" name="Title 2">
            <a:extLst>
              <a:ext uri="{FF2B5EF4-FFF2-40B4-BE49-F238E27FC236}">
                <a16:creationId xmlns:a16="http://schemas.microsoft.com/office/drawing/2014/main" id="{C3B109B3-35BF-CC49-8961-A8E00F6581D8}"/>
              </a:ext>
            </a:extLst>
          </p:cNvPr>
          <p:cNvSpPr txBox="1">
            <a:spLocks/>
          </p:cNvSpPr>
          <p:nvPr/>
        </p:nvSpPr>
        <p:spPr>
          <a:xfrm>
            <a:off x="636470" y="7277100"/>
            <a:ext cx="16987853" cy="1018716"/>
          </a:xfrm>
          <a:prstGeom prst="rect">
            <a:avLst/>
          </a:prstGeom>
        </p:spPr>
        <p:txBody>
          <a:bodyPr lIns="137160" tIns="68580" rIns="137160" bIns="68580" anchor="t"/>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defTabSz="2742515">
              <a:defRPr/>
            </a:pPr>
            <a:r>
              <a:rPr lang="en-US" sz="6600" b="1" dirty="0">
                <a:solidFill>
                  <a:prstClr val="white"/>
                </a:solidFill>
                <a:latin typeface="Calibri"/>
                <a:cs typeface="Calibri"/>
              </a:rPr>
              <a:t>Purpose to Power</a:t>
            </a:r>
          </a:p>
        </p:txBody>
      </p:sp>
      <p:sp>
        <p:nvSpPr>
          <p:cNvPr id="3" name="Right Triangle 2">
            <a:extLst>
              <a:ext uri="{FF2B5EF4-FFF2-40B4-BE49-F238E27FC236}">
                <a16:creationId xmlns:a16="http://schemas.microsoft.com/office/drawing/2014/main" id="{258DDC10-CF90-498F-E591-B68310CF3F16}"/>
              </a:ext>
            </a:extLst>
          </p:cNvPr>
          <p:cNvSpPr/>
          <p:nvPr/>
        </p:nvSpPr>
        <p:spPr>
          <a:xfrm flipV="1">
            <a:off x="2383" y="-1"/>
            <a:ext cx="12822383" cy="496685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1350">
              <a:solidFill>
                <a:prstClr val="white"/>
              </a:solidFill>
              <a:latin typeface="Calibri" panose="020F0502020204030204"/>
            </a:endParaRPr>
          </a:p>
        </p:txBody>
      </p:sp>
      <p:sp>
        <p:nvSpPr>
          <p:cNvPr id="2" name="TextBox 1">
            <a:extLst>
              <a:ext uri="{FF2B5EF4-FFF2-40B4-BE49-F238E27FC236}">
                <a16:creationId xmlns:a16="http://schemas.microsoft.com/office/drawing/2014/main" id="{33CE1731-DF73-F13D-7DE0-8E7DBBC8025D}"/>
              </a:ext>
            </a:extLst>
          </p:cNvPr>
          <p:cNvSpPr txBox="1"/>
          <p:nvPr/>
        </p:nvSpPr>
        <p:spPr>
          <a:xfrm>
            <a:off x="702522" y="8737411"/>
            <a:ext cx="12919587" cy="553998"/>
          </a:xfrm>
          <a:prstGeom prst="rect">
            <a:avLst/>
          </a:prstGeom>
          <a:noFill/>
        </p:spPr>
        <p:txBody>
          <a:bodyPr wrap="square" lIns="137160" tIns="68580" rIns="137160" bIns="68580" rtlCol="0" anchor="t">
            <a:spAutoFit/>
          </a:bodyPr>
          <a:lstStyle/>
          <a:p>
            <a:pPr defTabSz="1371600">
              <a:defRPr/>
            </a:pPr>
            <a:r>
              <a:rPr lang="en-US" sz="2700" dirty="0">
                <a:solidFill>
                  <a:prstClr val="white"/>
                </a:solidFill>
                <a:latin typeface="Calibri" panose="020F0502020204030204"/>
              </a:rPr>
              <a:t>Monday, October 27</a:t>
            </a:r>
            <a:r>
              <a:rPr lang="en-US" sz="2700" baseline="30000" dirty="0">
                <a:solidFill>
                  <a:prstClr val="white"/>
                </a:solidFill>
                <a:latin typeface="Calibri" panose="020F0502020204030204"/>
              </a:rPr>
              <a:t>th</a:t>
            </a:r>
            <a:r>
              <a:rPr lang="en-US" sz="2700" dirty="0">
                <a:solidFill>
                  <a:prstClr val="white"/>
                </a:solidFill>
                <a:latin typeface="Calibri" panose="020F0502020204030204"/>
              </a:rPr>
              <a:t> | 1:15 PM </a:t>
            </a:r>
          </a:p>
        </p:txBody>
      </p:sp>
      <p:pic>
        <p:nvPicPr>
          <p:cNvPr id="6" name="Picture 5" descr="A blue and grey logo&#10;&#10;AI-generated content may be incorrect.">
            <a:extLst>
              <a:ext uri="{FF2B5EF4-FFF2-40B4-BE49-F238E27FC236}">
                <a16:creationId xmlns:a16="http://schemas.microsoft.com/office/drawing/2014/main" id="{0AE2CD76-800F-0E68-12F4-A88F01510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90" y="147485"/>
            <a:ext cx="4524704" cy="2714822"/>
          </a:xfrm>
          <a:prstGeom prst="rect">
            <a:avLst/>
          </a:prstGeom>
        </p:spPr>
      </p:pic>
    </p:spTree>
    <p:extLst>
      <p:ext uri="{BB962C8B-B14F-4D97-AF65-F5344CB8AC3E}">
        <p14:creationId xmlns:p14="http://schemas.microsoft.com/office/powerpoint/2010/main" val="191700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rot="-5400000">
            <a:off x="-2212731" y="-2413496"/>
            <a:ext cx="6444762" cy="2159585"/>
            <a:chOff x="0" y="0"/>
            <a:chExt cx="1697386" cy="568780"/>
          </a:xfrm>
        </p:grpSpPr>
        <p:sp>
          <p:nvSpPr>
            <p:cNvPr id="4" name="Freeform 4"/>
            <p:cNvSpPr/>
            <p:nvPr/>
          </p:nvSpPr>
          <p:spPr>
            <a:xfrm>
              <a:off x="0" y="0"/>
              <a:ext cx="1697386" cy="568780"/>
            </a:xfrm>
            <a:custGeom>
              <a:avLst/>
              <a:gdLst/>
              <a:ahLst/>
              <a:cxnLst/>
              <a:rect l="l" t="t" r="r" b="b"/>
              <a:pathLst>
                <a:path w="1697386" h="568780">
                  <a:moveTo>
                    <a:pt x="64869" y="0"/>
                  </a:moveTo>
                  <a:lnTo>
                    <a:pt x="1632517" y="0"/>
                  </a:lnTo>
                  <a:cubicBezTo>
                    <a:pt x="1668343" y="0"/>
                    <a:pt x="1697386" y="29043"/>
                    <a:pt x="1697386" y="64869"/>
                  </a:cubicBezTo>
                  <a:lnTo>
                    <a:pt x="1697386" y="503911"/>
                  </a:lnTo>
                  <a:cubicBezTo>
                    <a:pt x="1697386" y="539737"/>
                    <a:pt x="1668343" y="568780"/>
                    <a:pt x="1632517" y="568780"/>
                  </a:cubicBezTo>
                  <a:lnTo>
                    <a:pt x="64869" y="568780"/>
                  </a:lnTo>
                  <a:cubicBezTo>
                    <a:pt x="29043" y="568780"/>
                    <a:pt x="0" y="539737"/>
                    <a:pt x="0" y="503911"/>
                  </a:cubicBezTo>
                  <a:lnTo>
                    <a:pt x="0" y="64869"/>
                  </a:lnTo>
                  <a:cubicBezTo>
                    <a:pt x="0" y="29043"/>
                    <a:pt x="29043" y="0"/>
                    <a:pt x="64869" y="0"/>
                  </a:cubicBezTo>
                  <a:close/>
                </a:path>
              </a:pathLst>
            </a:custGeom>
            <a:solidFill>
              <a:srgbClr val="739FC4"/>
            </a:solidFill>
          </p:spPr>
          <p:txBody>
            <a:bodyPr/>
            <a:lstStyle/>
            <a:p>
              <a:endParaRPr lang="en-US"/>
            </a:p>
          </p:txBody>
        </p:sp>
        <p:sp>
          <p:nvSpPr>
            <p:cNvPr id="5" name="TextBox 5"/>
            <p:cNvSpPr txBox="1"/>
            <p:nvPr/>
          </p:nvSpPr>
          <p:spPr>
            <a:xfrm>
              <a:off x="0" y="-38100"/>
              <a:ext cx="1697386" cy="60688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983760" y="-1487202"/>
            <a:ext cx="2304240" cy="230424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739FC4"/>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370" y="9134880"/>
            <a:ext cx="2304240" cy="230424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739FC4"/>
              </a:soli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00000">
            <a:off x="14036919" y="10836981"/>
            <a:ext cx="6444762" cy="2159585"/>
            <a:chOff x="0" y="0"/>
            <a:chExt cx="1697386" cy="568780"/>
          </a:xfrm>
        </p:grpSpPr>
        <p:sp>
          <p:nvSpPr>
            <p:cNvPr id="13" name="Freeform 13"/>
            <p:cNvSpPr/>
            <p:nvPr/>
          </p:nvSpPr>
          <p:spPr>
            <a:xfrm>
              <a:off x="0" y="0"/>
              <a:ext cx="1697386" cy="568780"/>
            </a:xfrm>
            <a:custGeom>
              <a:avLst/>
              <a:gdLst/>
              <a:ahLst/>
              <a:cxnLst/>
              <a:rect l="l" t="t" r="r" b="b"/>
              <a:pathLst>
                <a:path w="1697386" h="568780">
                  <a:moveTo>
                    <a:pt x="64869" y="0"/>
                  </a:moveTo>
                  <a:lnTo>
                    <a:pt x="1632517" y="0"/>
                  </a:lnTo>
                  <a:cubicBezTo>
                    <a:pt x="1668343" y="0"/>
                    <a:pt x="1697386" y="29043"/>
                    <a:pt x="1697386" y="64869"/>
                  </a:cubicBezTo>
                  <a:lnTo>
                    <a:pt x="1697386" y="503911"/>
                  </a:lnTo>
                  <a:cubicBezTo>
                    <a:pt x="1697386" y="539737"/>
                    <a:pt x="1668343" y="568780"/>
                    <a:pt x="1632517" y="568780"/>
                  </a:cubicBezTo>
                  <a:lnTo>
                    <a:pt x="64869" y="568780"/>
                  </a:lnTo>
                  <a:cubicBezTo>
                    <a:pt x="29043" y="568780"/>
                    <a:pt x="0" y="539737"/>
                    <a:pt x="0" y="503911"/>
                  </a:cubicBezTo>
                  <a:lnTo>
                    <a:pt x="0" y="64869"/>
                  </a:lnTo>
                  <a:cubicBezTo>
                    <a:pt x="0" y="29043"/>
                    <a:pt x="29043" y="0"/>
                    <a:pt x="64869" y="0"/>
                  </a:cubicBezTo>
                  <a:close/>
                </a:path>
              </a:pathLst>
            </a:custGeom>
            <a:solidFill>
              <a:srgbClr val="739FC4"/>
            </a:solidFill>
          </p:spPr>
          <p:txBody>
            <a:bodyPr/>
            <a:lstStyle/>
            <a:p>
              <a:endParaRPr lang="en-US"/>
            </a:p>
          </p:txBody>
        </p:sp>
        <p:sp>
          <p:nvSpPr>
            <p:cNvPr id="14" name="TextBox 14"/>
            <p:cNvSpPr txBox="1"/>
            <p:nvPr/>
          </p:nvSpPr>
          <p:spPr>
            <a:xfrm>
              <a:off x="0" y="-38100"/>
              <a:ext cx="1697386" cy="60688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5400000">
            <a:off x="-502121" y="2764587"/>
            <a:ext cx="4662604" cy="5738590"/>
            <a:chOff x="0" y="0"/>
            <a:chExt cx="660400" cy="812800"/>
          </a:xfrm>
        </p:grpSpPr>
        <p:sp>
          <p:nvSpPr>
            <p:cNvPr id="16" name="Freeform 16"/>
            <p:cNvSpPr/>
            <p:nvPr/>
          </p:nvSpPr>
          <p:spPr>
            <a:xfrm>
              <a:off x="0" y="0"/>
              <a:ext cx="660400" cy="812800"/>
            </a:xfrm>
            <a:custGeom>
              <a:avLst/>
              <a:gdLst/>
              <a:ahLst/>
              <a:cxnLst/>
              <a:rect l="l" t="t" r="r" b="b"/>
              <a:pathLst>
                <a:path w="660400" h="8128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63A7C4"/>
            </a:solidFill>
          </p:spPr>
          <p:txBody>
            <a:bodyPr/>
            <a:lstStyle/>
            <a:p>
              <a:endParaRPr lang="en-US"/>
            </a:p>
          </p:txBody>
        </p:sp>
        <p:sp>
          <p:nvSpPr>
            <p:cNvPr id="17" name="TextBox 17"/>
            <p:cNvSpPr txBox="1"/>
            <p:nvPr/>
          </p:nvSpPr>
          <p:spPr>
            <a:xfrm>
              <a:off x="0" y="88900"/>
              <a:ext cx="660400" cy="723900"/>
            </a:xfrm>
            <a:prstGeom prst="rect">
              <a:avLst/>
            </a:prstGeom>
          </p:spPr>
          <p:txBody>
            <a:bodyPr lIns="50800" tIns="50800" rIns="50800" bIns="50800" rtlCol="0" anchor="ctr"/>
            <a:lstStyle/>
            <a:p>
              <a:pPr algn="ctr">
                <a:lnSpc>
                  <a:spcPts val="2659"/>
                </a:lnSpc>
              </a:pPr>
              <a:endParaRPr/>
            </a:p>
          </p:txBody>
        </p:sp>
      </p:grpSp>
      <p:grpSp>
        <p:nvGrpSpPr>
          <p:cNvPr id="18" name="Group 18"/>
          <p:cNvGrpSpPr>
            <a:grpSpLocks noChangeAspect="1"/>
          </p:cNvGrpSpPr>
          <p:nvPr/>
        </p:nvGrpSpPr>
        <p:grpSpPr>
          <a:xfrm>
            <a:off x="-2032459" y="3540846"/>
            <a:ext cx="6369898" cy="4048732"/>
            <a:chOff x="0" y="0"/>
            <a:chExt cx="10030460" cy="6375400"/>
          </a:xfrm>
        </p:grpSpPr>
        <p:sp>
          <p:nvSpPr>
            <p:cNvPr id="19" name="Freeform 19"/>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3"/>
              <a:stretch>
                <a:fillRect t="-2487" b="-2487"/>
              </a:stretch>
            </a:blipFill>
          </p:spPr>
          <p:txBody>
            <a:bodyPr/>
            <a:lstStyle/>
            <a:p>
              <a:endParaRPr lang="en-US"/>
            </a:p>
          </p:txBody>
        </p:sp>
        <p:sp>
          <p:nvSpPr>
            <p:cNvPr id="20" name="Freeform 20"/>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63A7C4"/>
            </a:solidFill>
          </p:spPr>
          <p:txBody>
            <a:bodyPr/>
            <a:lstStyle/>
            <a:p>
              <a:endParaRPr lang="en-US"/>
            </a:p>
          </p:txBody>
        </p:sp>
      </p:grpSp>
      <p:grpSp>
        <p:nvGrpSpPr>
          <p:cNvPr id="21" name="Group 21"/>
          <p:cNvGrpSpPr/>
          <p:nvPr/>
        </p:nvGrpSpPr>
        <p:grpSpPr>
          <a:xfrm rot="-5400000">
            <a:off x="14389154" y="2695918"/>
            <a:ext cx="4662604" cy="5738590"/>
            <a:chOff x="0" y="0"/>
            <a:chExt cx="660400" cy="812800"/>
          </a:xfrm>
        </p:grpSpPr>
        <p:sp>
          <p:nvSpPr>
            <p:cNvPr id="22" name="Freeform 22"/>
            <p:cNvSpPr/>
            <p:nvPr/>
          </p:nvSpPr>
          <p:spPr>
            <a:xfrm>
              <a:off x="0" y="0"/>
              <a:ext cx="660400" cy="812800"/>
            </a:xfrm>
            <a:custGeom>
              <a:avLst/>
              <a:gdLst/>
              <a:ahLst/>
              <a:cxnLst/>
              <a:rect l="l" t="t" r="r" b="b"/>
              <a:pathLst>
                <a:path w="660400" h="8128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63A7C4"/>
            </a:solidFill>
          </p:spPr>
          <p:txBody>
            <a:bodyPr/>
            <a:lstStyle/>
            <a:p>
              <a:endParaRPr lang="en-US"/>
            </a:p>
          </p:txBody>
        </p:sp>
        <p:sp>
          <p:nvSpPr>
            <p:cNvPr id="23" name="TextBox 23"/>
            <p:cNvSpPr txBox="1"/>
            <p:nvPr/>
          </p:nvSpPr>
          <p:spPr>
            <a:xfrm>
              <a:off x="0" y="88900"/>
              <a:ext cx="660400" cy="7239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5195125" y="6192314"/>
            <a:ext cx="1123685" cy="194091"/>
          </a:xfrm>
          <a:custGeom>
            <a:avLst/>
            <a:gdLst/>
            <a:ahLst/>
            <a:cxnLst/>
            <a:rect l="l" t="t" r="r" b="b"/>
            <a:pathLst>
              <a:path w="1123685" h="194091">
                <a:moveTo>
                  <a:pt x="0" y="0"/>
                </a:moveTo>
                <a:lnTo>
                  <a:pt x="1123685" y="0"/>
                </a:lnTo>
                <a:lnTo>
                  <a:pt x="1123685" y="194091"/>
                </a:lnTo>
                <a:lnTo>
                  <a:pt x="0" y="1940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a:off x="9607867" y="8086410"/>
            <a:ext cx="1123685" cy="194091"/>
          </a:xfrm>
          <a:custGeom>
            <a:avLst/>
            <a:gdLst/>
            <a:ahLst/>
            <a:cxnLst/>
            <a:rect l="l" t="t" r="r" b="b"/>
            <a:pathLst>
              <a:path w="1123685" h="194091">
                <a:moveTo>
                  <a:pt x="0" y="0"/>
                </a:moveTo>
                <a:lnTo>
                  <a:pt x="1123685" y="0"/>
                </a:lnTo>
                <a:lnTo>
                  <a:pt x="1123685" y="194091"/>
                </a:lnTo>
                <a:lnTo>
                  <a:pt x="0" y="1940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TextBox 26"/>
          <p:cNvSpPr txBox="1"/>
          <p:nvPr/>
        </p:nvSpPr>
        <p:spPr>
          <a:xfrm>
            <a:off x="3971485" y="1143000"/>
            <a:ext cx="10345031" cy="1605655"/>
          </a:xfrm>
          <a:prstGeom prst="rect">
            <a:avLst/>
          </a:prstGeom>
        </p:spPr>
        <p:txBody>
          <a:bodyPr lIns="0" tIns="0" rIns="0" bIns="0" rtlCol="0" anchor="t">
            <a:spAutoFit/>
          </a:bodyPr>
          <a:lstStyle/>
          <a:p>
            <a:pPr marL="0" lvl="0" indent="0" algn="ctr">
              <a:lnSpc>
                <a:spcPts val="12316"/>
              </a:lnSpc>
            </a:pPr>
            <a:r>
              <a:rPr lang="en-US" sz="11299" spc="-474">
                <a:solidFill>
                  <a:srgbClr val="0A416E"/>
                </a:solidFill>
                <a:latin typeface="Rig Solid Bold Halftone"/>
                <a:ea typeface="Rig Solid Bold Halftone"/>
                <a:cs typeface="Rig Solid Bold Halftone"/>
                <a:sym typeface="Rig Solid Bold Halftone"/>
              </a:rPr>
              <a:t>The Why</a:t>
            </a:r>
          </a:p>
        </p:txBody>
      </p:sp>
      <p:sp>
        <p:nvSpPr>
          <p:cNvPr id="27" name="TextBox 27"/>
          <p:cNvSpPr txBox="1"/>
          <p:nvPr/>
        </p:nvSpPr>
        <p:spPr>
          <a:xfrm>
            <a:off x="4594614" y="4096920"/>
            <a:ext cx="5013253" cy="1760220"/>
          </a:xfrm>
          <a:prstGeom prst="rect">
            <a:avLst/>
          </a:prstGeom>
        </p:spPr>
        <p:txBody>
          <a:bodyPr lIns="0" tIns="0" rIns="0" bIns="0" rtlCol="0" anchor="t">
            <a:spAutoFit/>
          </a:bodyPr>
          <a:lstStyle/>
          <a:p>
            <a:pPr algn="ctr">
              <a:lnSpc>
                <a:spcPts val="4199"/>
              </a:lnSpc>
            </a:pPr>
            <a:r>
              <a:rPr lang="en-US" sz="2999" b="1">
                <a:solidFill>
                  <a:srgbClr val="0A416E"/>
                </a:solidFill>
                <a:latin typeface="Open Sans Bold"/>
                <a:ea typeface="Open Sans Bold"/>
                <a:cs typeface="Open Sans Bold"/>
                <a:sym typeface="Open Sans Bold"/>
              </a:rPr>
              <a:t>VALUE</a:t>
            </a:r>
          </a:p>
          <a:p>
            <a:pPr algn="ctr">
              <a:lnSpc>
                <a:spcPts val="3359"/>
              </a:lnSpc>
            </a:pPr>
            <a:r>
              <a:rPr lang="en-US" sz="2399" b="1">
                <a:solidFill>
                  <a:srgbClr val="0A416E"/>
                </a:solidFill>
                <a:latin typeface="Open Sans Bold"/>
                <a:ea typeface="Open Sans Bold"/>
                <a:cs typeface="Open Sans Bold"/>
                <a:sym typeface="Open Sans Bold"/>
              </a:rPr>
              <a:t>It’s a good investment.</a:t>
            </a:r>
          </a:p>
          <a:p>
            <a:pPr algn="ctr">
              <a:lnSpc>
                <a:spcPts val="3359"/>
              </a:lnSpc>
            </a:pPr>
            <a:r>
              <a:rPr lang="en-US" sz="2399" b="1">
                <a:solidFill>
                  <a:srgbClr val="0A416E"/>
                </a:solidFill>
                <a:latin typeface="Open Sans Bold"/>
                <a:ea typeface="Open Sans Bold"/>
                <a:cs typeface="Open Sans Bold"/>
                <a:sym typeface="Open Sans Bold"/>
              </a:rPr>
              <a:t>It’s a quality product.</a:t>
            </a:r>
          </a:p>
          <a:p>
            <a:pPr algn="ctr">
              <a:lnSpc>
                <a:spcPts val="3359"/>
              </a:lnSpc>
            </a:pPr>
            <a:r>
              <a:rPr lang="en-US" sz="2399" b="1">
                <a:solidFill>
                  <a:srgbClr val="0A416E"/>
                </a:solidFill>
                <a:latin typeface="Open Sans Bold"/>
                <a:ea typeface="Open Sans Bold"/>
                <a:cs typeface="Open Sans Bold"/>
                <a:sym typeface="Open Sans Bold"/>
              </a:rPr>
              <a:t>I trust the organization. </a:t>
            </a:r>
          </a:p>
        </p:txBody>
      </p:sp>
      <p:sp>
        <p:nvSpPr>
          <p:cNvPr id="28" name="TextBox 28"/>
          <p:cNvSpPr txBox="1"/>
          <p:nvPr/>
        </p:nvSpPr>
        <p:spPr>
          <a:xfrm>
            <a:off x="6473479" y="6083937"/>
            <a:ext cx="2515851" cy="372745"/>
          </a:xfrm>
          <a:prstGeom prst="rect">
            <a:avLst/>
          </a:prstGeom>
        </p:spPr>
        <p:txBody>
          <a:bodyPr lIns="0" tIns="0" rIns="0" bIns="0" rtlCol="0" anchor="t">
            <a:spAutoFit/>
          </a:bodyPr>
          <a:lstStyle/>
          <a:p>
            <a:pPr algn="l">
              <a:lnSpc>
                <a:spcPts val="3079"/>
              </a:lnSpc>
            </a:pPr>
            <a:r>
              <a:rPr lang="en-US" sz="2199" b="1">
                <a:solidFill>
                  <a:srgbClr val="0A416E"/>
                </a:solidFill>
                <a:latin typeface="Open Sans Bold"/>
                <a:ea typeface="Open Sans Bold"/>
                <a:cs typeface="Open Sans Bold"/>
                <a:sym typeface="Open Sans Bold"/>
              </a:rPr>
              <a:t>Thinkers</a:t>
            </a:r>
          </a:p>
        </p:txBody>
      </p:sp>
      <p:sp>
        <p:nvSpPr>
          <p:cNvPr id="29" name="TextBox 29"/>
          <p:cNvSpPr txBox="1"/>
          <p:nvPr/>
        </p:nvSpPr>
        <p:spPr>
          <a:xfrm>
            <a:off x="9144000" y="6004135"/>
            <a:ext cx="5013253" cy="1760220"/>
          </a:xfrm>
          <a:prstGeom prst="rect">
            <a:avLst/>
          </a:prstGeom>
        </p:spPr>
        <p:txBody>
          <a:bodyPr lIns="0" tIns="0" rIns="0" bIns="0" rtlCol="0" anchor="t">
            <a:spAutoFit/>
          </a:bodyPr>
          <a:lstStyle/>
          <a:p>
            <a:pPr algn="ctr">
              <a:lnSpc>
                <a:spcPts val="4199"/>
              </a:lnSpc>
            </a:pPr>
            <a:r>
              <a:rPr lang="en-US" sz="2999" b="1">
                <a:solidFill>
                  <a:srgbClr val="0A416E"/>
                </a:solidFill>
                <a:latin typeface="Open Sans Bold"/>
                <a:ea typeface="Open Sans Bold"/>
                <a:cs typeface="Open Sans Bold"/>
                <a:sym typeface="Open Sans Bold"/>
              </a:rPr>
              <a:t>VALUES</a:t>
            </a:r>
          </a:p>
          <a:p>
            <a:pPr algn="ctr">
              <a:lnSpc>
                <a:spcPts val="3359"/>
              </a:lnSpc>
            </a:pPr>
            <a:r>
              <a:rPr lang="en-US" sz="2399" b="1">
                <a:solidFill>
                  <a:srgbClr val="0A416E"/>
                </a:solidFill>
                <a:latin typeface="Open Sans Bold"/>
                <a:ea typeface="Open Sans Bold"/>
                <a:cs typeface="Open Sans Bold"/>
                <a:sym typeface="Open Sans Bold"/>
              </a:rPr>
              <a:t> I’m making a difference.</a:t>
            </a:r>
          </a:p>
          <a:p>
            <a:pPr algn="ctr">
              <a:lnSpc>
                <a:spcPts val="3359"/>
              </a:lnSpc>
            </a:pPr>
            <a:r>
              <a:rPr lang="en-US" sz="2399" b="1">
                <a:solidFill>
                  <a:srgbClr val="0A416E"/>
                </a:solidFill>
                <a:latin typeface="Open Sans Bold"/>
                <a:ea typeface="Open Sans Bold"/>
                <a:cs typeface="Open Sans Bold"/>
                <a:sym typeface="Open Sans Bold"/>
              </a:rPr>
              <a:t>I believe in the cause.</a:t>
            </a:r>
          </a:p>
          <a:p>
            <a:pPr algn="ctr">
              <a:lnSpc>
                <a:spcPts val="3359"/>
              </a:lnSpc>
            </a:pPr>
            <a:r>
              <a:rPr lang="en-US" sz="2399" b="1">
                <a:solidFill>
                  <a:srgbClr val="0A416E"/>
                </a:solidFill>
                <a:latin typeface="Open Sans Bold"/>
                <a:ea typeface="Open Sans Bold"/>
                <a:cs typeface="Open Sans Bold"/>
                <a:sym typeface="Open Sans Bold"/>
              </a:rPr>
              <a:t>I trust the organization.</a:t>
            </a:r>
          </a:p>
        </p:txBody>
      </p:sp>
      <p:sp>
        <p:nvSpPr>
          <p:cNvPr id="30" name="TextBox 30"/>
          <p:cNvSpPr txBox="1"/>
          <p:nvPr/>
        </p:nvSpPr>
        <p:spPr>
          <a:xfrm>
            <a:off x="10931714" y="7978033"/>
            <a:ext cx="3384801" cy="372745"/>
          </a:xfrm>
          <a:prstGeom prst="rect">
            <a:avLst/>
          </a:prstGeom>
        </p:spPr>
        <p:txBody>
          <a:bodyPr lIns="0" tIns="0" rIns="0" bIns="0" rtlCol="0" anchor="t">
            <a:spAutoFit/>
          </a:bodyPr>
          <a:lstStyle/>
          <a:p>
            <a:pPr algn="l">
              <a:lnSpc>
                <a:spcPts val="3079"/>
              </a:lnSpc>
            </a:pPr>
            <a:r>
              <a:rPr lang="en-US" sz="2199" b="1">
                <a:solidFill>
                  <a:srgbClr val="0A416E"/>
                </a:solidFill>
                <a:latin typeface="Open Sans Bold"/>
                <a:ea typeface="Open Sans Bold"/>
                <a:cs typeface="Open Sans Bold"/>
                <a:sym typeface="Open Sans Bold"/>
              </a:rPr>
              <a:t>Feelers</a:t>
            </a:r>
          </a:p>
        </p:txBody>
      </p:sp>
      <p:grpSp>
        <p:nvGrpSpPr>
          <p:cNvPr id="31" name="Group 31"/>
          <p:cNvGrpSpPr>
            <a:grpSpLocks noChangeAspect="1"/>
          </p:cNvGrpSpPr>
          <p:nvPr/>
        </p:nvGrpSpPr>
        <p:grpSpPr>
          <a:xfrm>
            <a:off x="14328703" y="3530600"/>
            <a:ext cx="6369898" cy="4048732"/>
            <a:chOff x="0" y="0"/>
            <a:chExt cx="10030460" cy="6375400"/>
          </a:xfrm>
        </p:grpSpPr>
        <p:sp>
          <p:nvSpPr>
            <p:cNvPr id="32" name="Freeform 32"/>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6"/>
              <a:stretch>
                <a:fillRect l="-34512" t="-23327" r="-1748" b="-19711"/>
              </a:stretch>
            </a:blipFill>
          </p:spPr>
          <p:txBody>
            <a:bodyPr/>
            <a:lstStyle/>
            <a:p>
              <a:endParaRPr lang="en-US"/>
            </a:p>
          </p:txBody>
        </p:sp>
        <p:sp>
          <p:nvSpPr>
            <p:cNvPr id="33" name="Freeform 33"/>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63A7C4"/>
            </a:solidFill>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a:grpSpLocks noChangeAspect="1"/>
          </p:cNvGrpSpPr>
          <p:nvPr/>
        </p:nvGrpSpPr>
        <p:grpSpPr>
          <a:xfrm>
            <a:off x="10795422" y="-172003"/>
            <a:ext cx="7492578" cy="10877647"/>
            <a:chOff x="0" y="0"/>
            <a:chExt cx="6141847" cy="8916670"/>
          </a:xfrm>
        </p:grpSpPr>
        <p:sp>
          <p:nvSpPr>
            <p:cNvPr id="4" name="Freeform 4"/>
            <p:cNvSpPr/>
            <p:nvPr/>
          </p:nvSpPr>
          <p:spPr>
            <a:xfrm>
              <a:off x="155575" y="155575"/>
              <a:ext cx="5830697" cy="8605520"/>
            </a:xfrm>
            <a:custGeom>
              <a:avLst/>
              <a:gdLst/>
              <a:ahLst/>
              <a:cxnLst/>
              <a:rect l="l" t="t" r="r" b="b"/>
              <a:pathLst>
                <a:path w="5830697" h="8605520">
                  <a:moveTo>
                    <a:pt x="0" y="0"/>
                  </a:moveTo>
                  <a:lnTo>
                    <a:pt x="5830697" y="0"/>
                  </a:lnTo>
                  <a:lnTo>
                    <a:pt x="5830697" y="8605520"/>
                  </a:lnTo>
                  <a:lnTo>
                    <a:pt x="0" y="8605520"/>
                  </a:lnTo>
                  <a:close/>
                </a:path>
              </a:pathLst>
            </a:custGeom>
            <a:blipFill>
              <a:blip r:embed="rId3"/>
              <a:stretch>
                <a:fillRect l="-60761" r="-60761"/>
              </a:stretch>
            </a:blipFill>
          </p:spPr>
          <p:txBody>
            <a:bodyPr/>
            <a:lstStyle/>
            <a:p>
              <a:endParaRPr lang="en-US"/>
            </a:p>
          </p:txBody>
        </p:sp>
        <p:sp>
          <p:nvSpPr>
            <p:cNvPr id="5" name="Freeform 5"/>
            <p:cNvSpPr/>
            <p:nvPr/>
          </p:nvSpPr>
          <p:spPr>
            <a:xfrm>
              <a:off x="6350" y="6350"/>
              <a:ext cx="6129147" cy="8903970"/>
            </a:xfrm>
            <a:custGeom>
              <a:avLst/>
              <a:gdLst/>
              <a:ahLst/>
              <a:cxnLst/>
              <a:rect l="l" t="t" r="r" b="b"/>
              <a:pathLst>
                <a:path w="6129147" h="8903970">
                  <a:moveTo>
                    <a:pt x="6129147" y="8903970"/>
                  </a:moveTo>
                  <a:lnTo>
                    <a:pt x="0" y="8903970"/>
                  </a:lnTo>
                  <a:lnTo>
                    <a:pt x="0" y="0"/>
                  </a:lnTo>
                  <a:lnTo>
                    <a:pt x="6129147" y="0"/>
                  </a:lnTo>
                  <a:lnTo>
                    <a:pt x="6129147" y="8903970"/>
                  </a:lnTo>
                  <a:close/>
                  <a:moveTo>
                    <a:pt x="19050" y="8884920"/>
                  </a:moveTo>
                  <a:lnTo>
                    <a:pt x="6110097" y="8884920"/>
                  </a:lnTo>
                  <a:lnTo>
                    <a:pt x="6110097" y="19050"/>
                  </a:lnTo>
                  <a:lnTo>
                    <a:pt x="19050" y="19050"/>
                  </a:lnTo>
                  <a:lnTo>
                    <a:pt x="19050" y="8884920"/>
                  </a:lnTo>
                  <a:close/>
                  <a:moveTo>
                    <a:pt x="5989447" y="8764270"/>
                  </a:moveTo>
                  <a:lnTo>
                    <a:pt x="139700" y="8764270"/>
                  </a:lnTo>
                  <a:lnTo>
                    <a:pt x="139700" y="139700"/>
                  </a:lnTo>
                  <a:lnTo>
                    <a:pt x="5989447" y="139700"/>
                  </a:lnTo>
                  <a:lnTo>
                    <a:pt x="5989447" y="8764270"/>
                  </a:lnTo>
                  <a:close/>
                  <a:moveTo>
                    <a:pt x="158750" y="8745220"/>
                  </a:moveTo>
                  <a:lnTo>
                    <a:pt x="5970397" y="8745220"/>
                  </a:lnTo>
                  <a:lnTo>
                    <a:pt x="5970397" y="158750"/>
                  </a:lnTo>
                  <a:lnTo>
                    <a:pt x="158750" y="158750"/>
                  </a:lnTo>
                  <a:lnTo>
                    <a:pt x="158750" y="8745220"/>
                  </a:lnTo>
                  <a:close/>
                </a:path>
              </a:pathLst>
            </a:custGeom>
            <a:solidFill>
              <a:srgbClr val="739FC4"/>
            </a:solidFill>
          </p:spPr>
          <p:txBody>
            <a:bodyPr/>
            <a:lstStyle/>
            <a:p>
              <a:endParaRPr lang="en-US"/>
            </a:p>
          </p:txBody>
        </p:sp>
      </p:grpSp>
      <p:grpSp>
        <p:nvGrpSpPr>
          <p:cNvPr id="6" name="Group 6"/>
          <p:cNvGrpSpPr/>
          <p:nvPr/>
        </p:nvGrpSpPr>
        <p:grpSpPr>
          <a:xfrm>
            <a:off x="2277725" y="-1677744"/>
            <a:ext cx="2304240" cy="230424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739FC4"/>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502383" y="9553524"/>
            <a:ext cx="2304240" cy="230424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739FC4"/>
              </a:soli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550295" y="1252608"/>
            <a:ext cx="8716797" cy="3167755"/>
          </a:xfrm>
          <a:prstGeom prst="rect">
            <a:avLst/>
          </a:prstGeom>
        </p:spPr>
        <p:txBody>
          <a:bodyPr lIns="0" tIns="0" rIns="0" bIns="0" rtlCol="0" anchor="t">
            <a:spAutoFit/>
          </a:bodyPr>
          <a:lstStyle/>
          <a:p>
            <a:pPr marL="0" lvl="0" indent="0" algn="l">
              <a:lnSpc>
                <a:spcPts val="12316"/>
              </a:lnSpc>
            </a:pPr>
            <a:r>
              <a:rPr lang="en-US" sz="11299" spc="-474">
                <a:solidFill>
                  <a:srgbClr val="0A416E"/>
                </a:solidFill>
                <a:latin typeface="Rig Solid Bold Halftone"/>
                <a:ea typeface="Rig Solid Bold Halftone"/>
                <a:cs typeface="Rig Solid Bold Halftone"/>
                <a:sym typeface="Rig Solid Bold Halftone"/>
              </a:rPr>
              <a:t>Now More than Ever</a:t>
            </a:r>
          </a:p>
        </p:txBody>
      </p:sp>
      <p:sp>
        <p:nvSpPr>
          <p:cNvPr id="13" name="TextBox 13"/>
          <p:cNvSpPr txBox="1"/>
          <p:nvPr/>
        </p:nvSpPr>
        <p:spPr>
          <a:xfrm>
            <a:off x="1028700" y="4848988"/>
            <a:ext cx="8745901" cy="4660265"/>
          </a:xfrm>
          <a:prstGeom prst="rect">
            <a:avLst/>
          </a:prstGeom>
        </p:spPr>
        <p:txBody>
          <a:bodyPr lIns="0" tIns="0" rIns="0" bIns="0" rtlCol="0" anchor="t">
            <a:spAutoFit/>
          </a:bodyPr>
          <a:lstStyle/>
          <a:p>
            <a:pPr marL="949961" lvl="1" indent="-474980" algn="l">
              <a:lnSpc>
                <a:spcPts val="6160"/>
              </a:lnSpc>
              <a:buFont typeface="Arial"/>
              <a:buChar char="•"/>
            </a:pPr>
            <a:r>
              <a:rPr lang="en-US" sz="4400">
                <a:solidFill>
                  <a:srgbClr val="0A416E"/>
                </a:solidFill>
                <a:latin typeface="Open Sans"/>
                <a:ea typeface="Open Sans"/>
                <a:cs typeface="Open Sans"/>
                <a:sym typeface="Open Sans"/>
              </a:rPr>
              <a:t>Value</a:t>
            </a:r>
          </a:p>
          <a:p>
            <a:pPr marL="949961" lvl="1" indent="-474980" algn="l">
              <a:lnSpc>
                <a:spcPts val="6160"/>
              </a:lnSpc>
              <a:buFont typeface="Arial"/>
              <a:buChar char="•"/>
            </a:pPr>
            <a:r>
              <a:rPr lang="en-US" sz="4400">
                <a:solidFill>
                  <a:srgbClr val="0A416E"/>
                </a:solidFill>
                <a:latin typeface="Open Sans"/>
                <a:ea typeface="Open Sans"/>
                <a:cs typeface="Open Sans"/>
                <a:sym typeface="Open Sans"/>
              </a:rPr>
              <a:t>Politics</a:t>
            </a:r>
          </a:p>
          <a:p>
            <a:pPr marL="949961" lvl="1" indent="-474980" algn="l">
              <a:lnSpc>
                <a:spcPts val="6160"/>
              </a:lnSpc>
              <a:buFont typeface="Arial"/>
              <a:buChar char="•"/>
            </a:pPr>
            <a:r>
              <a:rPr lang="en-US" sz="4400">
                <a:solidFill>
                  <a:srgbClr val="0A416E"/>
                </a:solidFill>
                <a:latin typeface="Open Sans"/>
                <a:ea typeface="Open Sans"/>
                <a:cs typeface="Open Sans"/>
                <a:sym typeface="Open Sans"/>
              </a:rPr>
              <a:t>Disasters</a:t>
            </a:r>
          </a:p>
          <a:p>
            <a:pPr marL="949961" lvl="1" indent="-474980" algn="l">
              <a:lnSpc>
                <a:spcPts val="6160"/>
              </a:lnSpc>
              <a:buFont typeface="Arial"/>
              <a:buChar char="•"/>
            </a:pPr>
            <a:r>
              <a:rPr lang="en-US" sz="4400">
                <a:solidFill>
                  <a:srgbClr val="0A416E"/>
                </a:solidFill>
                <a:latin typeface="Open Sans"/>
                <a:ea typeface="Open Sans"/>
                <a:cs typeface="Open Sans"/>
                <a:sym typeface="Open Sans"/>
              </a:rPr>
              <a:t>Insurance</a:t>
            </a:r>
          </a:p>
          <a:p>
            <a:pPr marL="949961" lvl="1" indent="-474980" algn="l">
              <a:lnSpc>
                <a:spcPts val="6160"/>
              </a:lnSpc>
              <a:buFont typeface="Arial"/>
              <a:buChar char="•"/>
            </a:pPr>
            <a:r>
              <a:rPr lang="en-US" sz="4400">
                <a:solidFill>
                  <a:srgbClr val="0A416E"/>
                </a:solidFill>
                <a:latin typeface="Open Sans"/>
                <a:ea typeface="Open Sans"/>
                <a:cs typeface="Open Sans"/>
                <a:sym typeface="Open Sans"/>
              </a:rPr>
              <a:t>Workforce</a:t>
            </a:r>
          </a:p>
          <a:p>
            <a:pPr marL="949961" lvl="1" indent="-474980" algn="l">
              <a:lnSpc>
                <a:spcPts val="6160"/>
              </a:lnSpc>
              <a:buFont typeface="Arial"/>
              <a:buChar char="•"/>
            </a:pPr>
            <a:r>
              <a:rPr lang="en-US" sz="4400">
                <a:solidFill>
                  <a:srgbClr val="0A416E"/>
                </a:solidFill>
                <a:latin typeface="Open Sans"/>
                <a:ea typeface="Open Sans"/>
                <a:cs typeface="Open Sans"/>
                <a:sym typeface="Open Sans"/>
              </a:rPr>
              <a:t>Social Media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370957" y="0"/>
            <a:ext cx="11685835" cy="10536000"/>
            <a:chOff x="0" y="0"/>
            <a:chExt cx="3077751" cy="2774914"/>
          </a:xfrm>
        </p:grpSpPr>
        <p:sp>
          <p:nvSpPr>
            <p:cNvPr id="4" name="Freeform 4"/>
            <p:cNvSpPr/>
            <p:nvPr/>
          </p:nvSpPr>
          <p:spPr>
            <a:xfrm>
              <a:off x="0" y="0"/>
              <a:ext cx="3077751" cy="2774914"/>
            </a:xfrm>
            <a:custGeom>
              <a:avLst/>
              <a:gdLst/>
              <a:ahLst/>
              <a:cxnLst/>
              <a:rect l="l" t="t" r="r" b="b"/>
              <a:pathLst>
                <a:path w="3077751" h="2774914">
                  <a:moveTo>
                    <a:pt x="15900" y="0"/>
                  </a:moveTo>
                  <a:lnTo>
                    <a:pt x="3061851" y="0"/>
                  </a:lnTo>
                  <a:cubicBezTo>
                    <a:pt x="3070632" y="0"/>
                    <a:pt x="3077751" y="7119"/>
                    <a:pt x="3077751" y="15900"/>
                  </a:cubicBezTo>
                  <a:lnTo>
                    <a:pt x="3077751" y="2759013"/>
                  </a:lnTo>
                  <a:cubicBezTo>
                    <a:pt x="3077751" y="2763230"/>
                    <a:pt x="3076076" y="2767275"/>
                    <a:pt x="3073094" y="2770256"/>
                  </a:cubicBezTo>
                  <a:cubicBezTo>
                    <a:pt x="3070112" y="2773238"/>
                    <a:pt x="3066068" y="2774914"/>
                    <a:pt x="3061851" y="2774914"/>
                  </a:cubicBezTo>
                  <a:lnTo>
                    <a:pt x="15900" y="2774914"/>
                  </a:lnTo>
                  <a:cubicBezTo>
                    <a:pt x="7119" y="2774914"/>
                    <a:pt x="0" y="2767795"/>
                    <a:pt x="0" y="2759013"/>
                  </a:cubicBezTo>
                  <a:lnTo>
                    <a:pt x="0" y="15900"/>
                  </a:lnTo>
                  <a:cubicBezTo>
                    <a:pt x="0" y="11683"/>
                    <a:pt x="1675" y="7639"/>
                    <a:pt x="4657" y="4657"/>
                  </a:cubicBezTo>
                  <a:cubicBezTo>
                    <a:pt x="7639" y="1675"/>
                    <a:pt x="11683" y="0"/>
                    <a:pt x="15900" y="0"/>
                  </a:cubicBezTo>
                  <a:close/>
                </a:path>
              </a:pathLst>
            </a:custGeom>
            <a:solidFill>
              <a:srgbClr val="0A416E"/>
            </a:solidFill>
          </p:spPr>
          <p:txBody>
            <a:bodyPr/>
            <a:lstStyle/>
            <a:p>
              <a:endParaRPr lang="en-US"/>
            </a:p>
          </p:txBody>
        </p:sp>
        <p:sp>
          <p:nvSpPr>
            <p:cNvPr id="5" name="TextBox 5"/>
            <p:cNvSpPr txBox="1"/>
            <p:nvPr/>
          </p:nvSpPr>
          <p:spPr>
            <a:xfrm>
              <a:off x="0" y="-38100"/>
              <a:ext cx="3077751" cy="281301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197186" y="9324975"/>
            <a:ext cx="3782742" cy="3366023"/>
            <a:chOff x="0" y="0"/>
            <a:chExt cx="795414" cy="707789"/>
          </a:xfrm>
        </p:grpSpPr>
        <p:sp>
          <p:nvSpPr>
            <p:cNvPr id="7" name="Freeform 7"/>
            <p:cNvSpPr/>
            <p:nvPr/>
          </p:nvSpPr>
          <p:spPr>
            <a:xfrm>
              <a:off x="0" y="0"/>
              <a:ext cx="795414" cy="707789"/>
            </a:xfrm>
            <a:custGeom>
              <a:avLst/>
              <a:gdLst/>
              <a:ahLst/>
              <a:cxnLst/>
              <a:rect l="l" t="t" r="r" b="b"/>
              <a:pathLst>
                <a:path w="795414" h="707789">
                  <a:moveTo>
                    <a:pt x="397707" y="0"/>
                  </a:moveTo>
                  <a:lnTo>
                    <a:pt x="795414" y="353894"/>
                  </a:lnTo>
                  <a:lnTo>
                    <a:pt x="397707" y="707789"/>
                  </a:lnTo>
                  <a:lnTo>
                    <a:pt x="0" y="353894"/>
                  </a:lnTo>
                  <a:lnTo>
                    <a:pt x="397707" y="0"/>
                  </a:lnTo>
                  <a:close/>
                </a:path>
              </a:pathLst>
            </a:custGeom>
            <a:solidFill>
              <a:srgbClr val="000000">
                <a:alpha val="0"/>
              </a:srgbClr>
            </a:solidFill>
            <a:ln w="38100" cap="sq">
              <a:solidFill>
                <a:srgbClr val="FFFFFF"/>
              </a:solidFill>
              <a:prstDash val="solid"/>
              <a:miter/>
            </a:ln>
          </p:spPr>
          <p:txBody>
            <a:bodyPr/>
            <a:lstStyle/>
            <a:p>
              <a:endParaRPr lang="en-US"/>
            </a:p>
          </p:txBody>
        </p:sp>
        <p:sp>
          <p:nvSpPr>
            <p:cNvPr id="8" name="TextBox 8"/>
            <p:cNvSpPr txBox="1"/>
            <p:nvPr/>
          </p:nvSpPr>
          <p:spPr>
            <a:xfrm>
              <a:off x="136712" y="83551"/>
              <a:ext cx="521990" cy="50258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4955358" y="8465602"/>
            <a:ext cx="11574323" cy="1821398"/>
            <a:chOff x="0" y="0"/>
            <a:chExt cx="3048381" cy="479710"/>
          </a:xfrm>
        </p:grpSpPr>
        <p:sp>
          <p:nvSpPr>
            <p:cNvPr id="10" name="Freeform 10"/>
            <p:cNvSpPr/>
            <p:nvPr/>
          </p:nvSpPr>
          <p:spPr>
            <a:xfrm>
              <a:off x="0" y="0"/>
              <a:ext cx="3048381" cy="479710"/>
            </a:xfrm>
            <a:custGeom>
              <a:avLst/>
              <a:gdLst/>
              <a:ahLst/>
              <a:cxnLst/>
              <a:rect l="l" t="t" r="r" b="b"/>
              <a:pathLst>
                <a:path w="3048381" h="479710">
                  <a:moveTo>
                    <a:pt x="36120" y="0"/>
                  </a:moveTo>
                  <a:lnTo>
                    <a:pt x="3012261" y="0"/>
                  </a:lnTo>
                  <a:cubicBezTo>
                    <a:pt x="3021841" y="0"/>
                    <a:pt x="3031028" y="3805"/>
                    <a:pt x="3037802" y="10579"/>
                  </a:cubicBezTo>
                  <a:cubicBezTo>
                    <a:pt x="3044576" y="17353"/>
                    <a:pt x="3048381" y="26540"/>
                    <a:pt x="3048381" y="36120"/>
                  </a:cubicBezTo>
                  <a:lnTo>
                    <a:pt x="3048381" y="443590"/>
                  </a:lnTo>
                  <a:cubicBezTo>
                    <a:pt x="3048381" y="453169"/>
                    <a:pt x="3044576" y="462357"/>
                    <a:pt x="3037802" y="469130"/>
                  </a:cubicBezTo>
                  <a:cubicBezTo>
                    <a:pt x="3031028" y="475904"/>
                    <a:pt x="3021841" y="479710"/>
                    <a:pt x="3012261" y="479710"/>
                  </a:cubicBezTo>
                  <a:lnTo>
                    <a:pt x="36120" y="479710"/>
                  </a:lnTo>
                  <a:cubicBezTo>
                    <a:pt x="26540" y="479710"/>
                    <a:pt x="17353" y="475904"/>
                    <a:pt x="10579" y="469130"/>
                  </a:cubicBezTo>
                  <a:cubicBezTo>
                    <a:pt x="3805" y="462357"/>
                    <a:pt x="0" y="453169"/>
                    <a:pt x="0" y="443590"/>
                  </a:cubicBezTo>
                  <a:lnTo>
                    <a:pt x="0" y="36120"/>
                  </a:lnTo>
                  <a:cubicBezTo>
                    <a:pt x="0" y="26540"/>
                    <a:pt x="3805" y="17353"/>
                    <a:pt x="10579" y="10579"/>
                  </a:cubicBezTo>
                  <a:cubicBezTo>
                    <a:pt x="17353" y="3805"/>
                    <a:pt x="26540" y="0"/>
                    <a:pt x="36120" y="0"/>
                  </a:cubicBezTo>
                  <a:close/>
                </a:path>
              </a:pathLst>
            </a:custGeom>
            <a:solidFill>
              <a:srgbClr val="0A416E"/>
            </a:solidFill>
          </p:spPr>
          <p:txBody>
            <a:bodyPr/>
            <a:lstStyle/>
            <a:p>
              <a:endParaRPr lang="en-US"/>
            </a:p>
          </p:txBody>
        </p:sp>
        <p:sp>
          <p:nvSpPr>
            <p:cNvPr id="11" name="TextBox 11"/>
            <p:cNvSpPr txBox="1"/>
            <p:nvPr/>
          </p:nvSpPr>
          <p:spPr>
            <a:xfrm>
              <a:off x="0" y="-38100"/>
              <a:ext cx="3048381" cy="51781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68245" y="768679"/>
            <a:ext cx="9657881" cy="6291955"/>
          </a:xfrm>
          <a:prstGeom prst="rect">
            <a:avLst/>
          </a:prstGeom>
        </p:spPr>
        <p:txBody>
          <a:bodyPr lIns="0" tIns="0" rIns="0" bIns="0" rtlCol="0" anchor="t">
            <a:spAutoFit/>
          </a:bodyPr>
          <a:lstStyle/>
          <a:p>
            <a:pPr marL="0" lvl="0" indent="0" algn="l">
              <a:lnSpc>
                <a:spcPts val="12316"/>
              </a:lnSpc>
            </a:pPr>
            <a:r>
              <a:rPr lang="en-US" sz="11299" spc="-474">
                <a:solidFill>
                  <a:srgbClr val="FFFFFF"/>
                </a:solidFill>
                <a:latin typeface="Rig Solid Bold Halftone"/>
                <a:ea typeface="Rig Solid Bold Halftone"/>
                <a:cs typeface="Rig Solid Bold Halftone"/>
                <a:sym typeface="Rig Solid Bold Halftone"/>
              </a:rPr>
              <a:t>How Do Move From Purpose to Promise?</a:t>
            </a:r>
          </a:p>
        </p:txBody>
      </p:sp>
      <p:sp>
        <p:nvSpPr>
          <p:cNvPr id="13" name="TextBox 13"/>
          <p:cNvSpPr txBox="1"/>
          <p:nvPr/>
        </p:nvSpPr>
        <p:spPr>
          <a:xfrm>
            <a:off x="10314878" y="597229"/>
            <a:ext cx="7719088" cy="7910830"/>
          </a:xfrm>
          <a:prstGeom prst="rect">
            <a:avLst/>
          </a:prstGeom>
        </p:spPr>
        <p:txBody>
          <a:bodyPr lIns="0" tIns="0" rIns="0" bIns="0" rtlCol="0" anchor="t">
            <a:spAutoFit/>
          </a:bodyPr>
          <a:lstStyle/>
          <a:p>
            <a:pPr marL="604519" lvl="1" indent="-302260" algn="l">
              <a:lnSpc>
                <a:spcPts val="3919"/>
              </a:lnSpc>
              <a:buFont typeface="Arial"/>
              <a:buChar char="•"/>
            </a:pPr>
            <a:r>
              <a:rPr lang="en-US" sz="2799" b="1">
                <a:solidFill>
                  <a:srgbClr val="0A416E"/>
                </a:solidFill>
                <a:latin typeface="Open Sans Bold"/>
                <a:ea typeface="Open Sans Bold"/>
                <a:cs typeface="Open Sans Bold"/>
                <a:sym typeface="Open Sans Bold"/>
              </a:rPr>
              <a:t>Defined Brand Identity</a:t>
            </a:r>
          </a:p>
          <a:p>
            <a:pPr algn="l">
              <a:lnSpc>
                <a:spcPts val="3919"/>
              </a:lnSpc>
            </a:pPr>
            <a:endParaRPr lang="en-US" sz="2799" b="1">
              <a:solidFill>
                <a:srgbClr val="0A416E"/>
              </a:solidFill>
              <a:latin typeface="Open Sans Bold"/>
              <a:ea typeface="Open Sans Bold"/>
              <a:cs typeface="Open Sans Bold"/>
              <a:sym typeface="Open Sans Bold"/>
            </a:endParaRPr>
          </a:p>
          <a:p>
            <a:pPr marL="604519" lvl="1" indent="-302260" algn="l">
              <a:lnSpc>
                <a:spcPts val="3919"/>
              </a:lnSpc>
              <a:buFont typeface="Arial"/>
              <a:buChar char="•"/>
            </a:pPr>
            <a:r>
              <a:rPr lang="en-US" sz="2799" b="1">
                <a:solidFill>
                  <a:srgbClr val="0A416E"/>
                </a:solidFill>
                <a:latin typeface="Open Sans Bold"/>
                <a:ea typeface="Open Sans Bold"/>
                <a:cs typeface="Open Sans Bold"/>
                <a:sym typeface="Open Sans Bold"/>
              </a:rPr>
              <a:t>Clear Brand Image</a:t>
            </a:r>
          </a:p>
          <a:p>
            <a:pPr algn="l">
              <a:lnSpc>
                <a:spcPts val="3919"/>
              </a:lnSpc>
            </a:pPr>
            <a:endParaRPr lang="en-US" sz="2799" b="1">
              <a:solidFill>
                <a:srgbClr val="0A416E"/>
              </a:solidFill>
              <a:latin typeface="Open Sans Bold"/>
              <a:ea typeface="Open Sans Bold"/>
              <a:cs typeface="Open Sans Bold"/>
              <a:sym typeface="Open Sans Bold"/>
            </a:endParaRPr>
          </a:p>
          <a:p>
            <a:pPr marL="604519" lvl="1" indent="-302260" algn="l">
              <a:lnSpc>
                <a:spcPts val="3919"/>
              </a:lnSpc>
              <a:buFont typeface="Arial"/>
              <a:buChar char="•"/>
            </a:pPr>
            <a:r>
              <a:rPr lang="en-US" sz="2799" b="1">
                <a:solidFill>
                  <a:srgbClr val="0A416E"/>
                </a:solidFill>
                <a:latin typeface="Open Sans Bold"/>
                <a:ea typeface="Open Sans Bold"/>
                <a:cs typeface="Open Sans Bold"/>
                <a:sym typeface="Open Sans Bold"/>
              </a:rPr>
              <a:t>Accurate Brand Perception</a:t>
            </a:r>
          </a:p>
          <a:p>
            <a:pPr algn="l">
              <a:lnSpc>
                <a:spcPts val="3919"/>
              </a:lnSpc>
            </a:pPr>
            <a:endParaRPr lang="en-US" sz="2799" b="1">
              <a:solidFill>
                <a:srgbClr val="0A416E"/>
              </a:solidFill>
              <a:latin typeface="Open Sans Bold"/>
              <a:ea typeface="Open Sans Bold"/>
              <a:cs typeface="Open Sans Bold"/>
              <a:sym typeface="Open Sans Bold"/>
            </a:endParaRPr>
          </a:p>
          <a:p>
            <a:pPr marL="604519" lvl="1" indent="-302260" algn="l">
              <a:lnSpc>
                <a:spcPts val="3919"/>
              </a:lnSpc>
              <a:buFont typeface="Arial"/>
              <a:buChar char="•"/>
            </a:pPr>
            <a:r>
              <a:rPr lang="en-US" sz="2799" b="1">
                <a:solidFill>
                  <a:srgbClr val="0A416E"/>
                </a:solidFill>
                <a:latin typeface="Open Sans Bold"/>
                <a:ea typeface="Open Sans Bold"/>
                <a:cs typeface="Open Sans Bold"/>
                <a:sym typeface="Open Sans Bold"/>
              </a:rPr>
              <a:t>Actionable Brand Promise</a:t>
            </a:r>
          </a:p>
          <a:p>
            <a:pPr algn="l">
              <a:lnSpc>
                <a:spcPts val="3919"/>
              </a:lnSpc>
            </a:pPr>
            <a:endParaRPr lang="en-US" sz="2799" b="1">
              <a:solidFill>
                <a:srgbClr val="0A416E"/>
              </a:solidFill>
              <a:latin typeface="Open Sans Bold"/>
              <a:ea typeface="Open Sans Bold"/>
              <a:cs typeface="Open Sans Bold"/>
              <a:sym typeface="Open Sans Bold"/>
            </a:endParaRPr>
          </a:p>
          <a:p>
            <a:pPr marL="604519" lvl="1" indent="-302260" algn="l">
              <a:lnSpc>
                <a:spcPts val="3919"/>
              </a:lnSpc>
              <a:buFont typeface="Arial"/>
              <a:buChar char="•"/>
            </a:pPr>
            <a:r>
              <a:rPr lang="en-US" sz="2799" b="1">
                <a:solidFill>
                  <a:srgbClr val="0A416E"/>
                </a:solidFill>
                <a:latin typeface="Open Sans Bold"/>
                <a:ea typeface="Open Sans Bold"/>
                <a:cs typeface="Open Sans Bold"/>
                <a:sym typeface="Open Sans Bold"/>
              </a:rPr>
              <a:t>Strong Brand Values</a:t>
            </a:r>
          </a:p>
          <a:p>
            <a:pPr algn="l">
              <a:lnSpc>
                <a:spcPts val="3919"/>
              </a:lnSpc>
            </a:pPr>
            <a:endParaRPr lang="en-US" sz="2799" b="1">
              <a:solidFill>
                <a:srgbClr val="0A416E"/>
              </a:solidFill>
              <a:latin typeface="Open Sans Bold"/>
              <a:ea typeface="Open Sans Bold"/>
              <a:cs typeface="Open Sans Bold"/>
              <a:sym typeface="Open Sans Bold"/>
            </a:endParaRPr>
          </a:p>
          <a:p>
            <a:pPr marL="604519" lvl="1" indent="-302260" algn="l">
              <a:lnSpc>
                <a:spcPts val="3919"/>
              </a:lnSpc>
              <a:buFont typeface="Arial"/>
              <a:buChar char="•"/>
            </a:pPr>
            <a:r>
              <a:rPr lang="en-US" sz="2799" b="1">
                <a:solidFill>
                  <a:srgbClr val="0A416E"/>
                </a:solidFill>
                <a:latin typeface="Open Sans Bold"/>
                <a:ea typeface="Open Sans Bold"/>
                <a:cs typeface="Open Sans Bold"/>
                <a:sym typeface="Open Sans Bold"/>
              </a:rPr>
              <a:t>Quantifiable Brand Value</a:t>
            </a:r>
          </a:p>
          <a:p>
            <a:pPr algn="l">
              <a:lnSpc>
                <a:spcPts val="3919"/>
              </a:lnSpc>
            </a:pPr>
            <a:endParaRPr lang="en-US" sz="2799" b="1">
              <a:solidFill>
                <a:srgbClr val="0A416E"/>
              </a:solidFill>
              <a:latin typeface="Open Sans Bold"/>
              <a:ea typeface="Open Sans Bold"/>
              <a:cs typeface="Open Sans Bold"/>
              <a:sym typeface="Open Sans Bold"/>
            </a:endParaRPr>
          </a:p>
          <a:p>
            <a:pPr marL="604519" lvl="1" indent="-302260" algn="l">
              <a:lnSpc>
                <a:spcPts val="3919"/>
              </a:lnSpc>
              <a:buFont typeface="Arial"/>
              <a:buChar char="•"/>
            </a:pPr>
            <a:r>
              <a:rPr lang="en-US" sz="2799" b="1">
                <a:solidFill>
                  <a:srgbClr val="0A416E"/>
                </a:solidFill>
                <a:latin typeface="Open Sans Bold"/>
                <a:ea typeface="Open Sans Bold"/>
                <a:cs typeface="Open Sans Bold"/>
                <a:sym typeface="Open Sans Bold"/>
              </a:rPr>
              <a:t>Intentional Brand Actions</a:t>
            </a:r>
          </a:p>
          <a:p>
            <a:pPr algn="l">
              <a:lnSpc>
                <a:spcPts val="3919"/>
              </a:lnSpc>
            </a:pPr>
            <a:endParaRPr lang="en-US" sz="2799" b="1">
              <a:solidFill>
                <a:srgbClr val="0A416E"/>
              </a:solidFill>
              <a:latin typeface="Open Sans Bold"/>
              <a:ea typeface="Open Sans Bold"/>
              <a:cs typeface="Open Sans Bold"/>
              <a:sym typeface="Open Sans Bold"/>
            </a:endParaRPr>
          </a:p>
          <a:p>
            <a:pPr marL="604519" lvl="1" indent="-302260" algn="l">
              <a:lnSpc>
                <a:spcPts val="3919"/>
              </a:lnSpc>
              <a:buFont typeface="Arial"/>
              <a:buChar char="•"/>
            </a:pPr>
            <a:r>
              <a:rPr lang="en-US" sz="2799" b="1">
                <a:solidFill>
                  <a:srgbClr val="0A416E"/>
                </a:solidFill>
                <a:latin typeface="Open Sans Bold"/>
                <a:ea typeface="Open Sans Bold"/>
                <a:cs typeface="Open Sans Bold"/>
                <a:sym typeface="Open Sans Bold"/>
              </a:rPr>
              <a:t>Deliberate Brand Consistency</a:t>
            </a:r>
          </a:p>
          <a:p>
            <a:pPr algn="l">
              <a:lnSpc>
                <a:spcPts val="3919"/>
              </a:lnSpc>
            </a:pPr>
            <a:endParaRPr lang="en-US" sz="2799" b="1">
              <a:solidFill>
                <a:srgbClr val="0A416E"/>
              </a:solidFill>
              <a:latin typeface="Open Sans Bold"/>
              <a:ea typeface="Open Sans Bold"/>
              <a:cs typeface="Open Sans Bold"/>
              <a:sym typeface="Open Sans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370957" y="0"/>
            <a:ext cx="13037705" cy="10536000"/>
            <a:chOff x="0" y="0"/>
            <a:chExt cx="3433799" cy="2774914"/>
          </a:xfrm>
        </p:grpSpPr>
        <p:sp>
          <p:nvSpPr>
            <p:cNvPr id="4" name="Freeform 4"/>
            <p:cNvSpPr/>
            <p:nvPr/>
          </p:nvSpPr>
          <p:spPr>
            <a:xfrm>
              <a:off x="0" y="0"/>
              <a:ext cx="3433799" cy="2774914"/>
            </a:xfrm>
            <a:custGeom>
              <a:avLst/>
              <a:gdLst/>
              <a:ahLst/>
              <a:cxnLst/>
              <a:rect l="l" t="t" r="r" b="b"/>
              <a:pathLst>
                <a:path w="3433799" h="2774914">
                  <a:moveTo>
                    <a:pt x="14251" y="0"/>
                  </a:moveTo>
                  <a:lnTo>
                    <a:pt x="3419547" y="0"/>
                  </a:lnTo>
                  <a:cubicBezTo>
                    <a:pt x="3427418" y="0"/>
                    <a:pt x="3433799" y="6381"/>
                    <a:pt x="3433799" y="14251"/>
                  </a:cubicBezTo>
                  <a:lnTo>
                    <a:pt x="3433799" y="2760662"/>
                  </a:lnTo>
                  <a:cubicBezTo>
                    <a:pt x="3433799" y="2764442"/>
                    <a:pt x="3432297" y="2768067"/>
                    <a:pt x="3429625" y="2770739"/>
                  </a:cubicBezTo>
                  <a:cubicBezTo>
                    <a:pt x="3426952" y="2773412"/>
                    <a:pt x="3423327" y="2774914"/>
                    <a:pt x="3419547" y="2774914"/>
                  </a:cubicBezTo>
                  <a:lnTo>
                    <a:pt x="14251" y="2774914"/>
                  </a:lnTo>
                  <a:cubicBezTo>
                    <a:pt x="6381" y="2774914"/>
                    <a:pt x="0" y="2768533"/>
                    <a:pt x="0" y="2760662"/>
                  </a:cubicBezTo>
                  <a:lnTo>
                    <a:pt x="0" y="14251"/>
                  </a:lnTo>
                  <a:cubicBezTo>
                    <a:pt x="0" y="6381"/>
                    <a:pt x="6381" y="0"/>
                    <a:pt x="14251" y="0"/>
                  </a:cubicBezTo>
                  <a:close/>
                </a:path>
              </a:pathLst>
            </a:custGeom>
            <a:solidFill>
              <a:srgbClr val="D2EAF6"/>
            </a:solidFill>
          </p:spPr>
          <p:txBody>
            <a:bodyPr/>
            <a:lstStyle/>
            <a:p>
              <a:endParaRPr lang="en-US"/>
            </a:p>
          </p:txBody>
        </p:sp>
        <p:sp>
          <p:nvSpPr>
            <p:cNvPr id="5" name="TextBox 5"/>
            <p:cNvSpPr txBox="1"/>
            <p:nvPr/>
          </p:nvSpPr>
          <p:spPr>
            <a:xfrm>
              <a:off x="0" y="-38100"/>
              <a:ext cx="3433799" cy="2813014"/>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1197147" y="-586596"/>
            <a:ext cx="12124307" cy="12124307"/>
            <a:chOff x="0" y="0"/>
            <a:chExt cx="8790178" cy="8790178"/>
          </a:xfrm>
        </p:grpSpPr>
        <p:sp>
          <p:nvSpPr>
            <p:cNvPr id="7" name="Freeform 7"/>
            <p:cNvSpPr/>
            <p:nvPr/>
          </p:nvSpPr>
          <p:spPr>
            <a:xfrm>
              <a:off x="149225" y="149225"/>
              <a:ext cx="8491728" cy="8491728"/>
            </a:xfrm>
            <a:custGeom>
              <a:avLst/>
              <a:gdLst/>
              <a:ahLst/>
              <a:cxnLst/>
              <a:rect l="l" t="t" r="r" b="b"/>
              <a:pathLst>
                <a:path w="8491728" h="8491728">
                  <a:moveTo>
                    <a:pt x="0" y="0"/>
                  </a:moveTo>
                  <a:lnTo>
                    <a:pt x="8491728" y="0"/>
                  </a:lnTo>
                  <a:lnTo>
                    <a:pt x="8491728" y="8491728"/>
                  </a:lnTo>
                  <a:lnTo>
                    <a:pt x="0" y="8491728"/>
                  </a:lnTo>
                  <a:close/>
                </a:path>
              </a:pathLst>
            </a:custGeom>
            <a:blipFill>
              <a:blip r:embed="rId3"/>
              <a:stretch>
                <a:fillRect l="-18493" r="-18493"/>
              </a:stretch>
            </a:blipFill>
          </p:spPr>
          <p:txBody>
            <a:bodyPr/>
            <a:lstStyle/>
            <a:p>
              <a:endParaRPr lang="en-US"/>
            </a:p>
          </p:txBody>
        </p:sp>
        <p:sp>
          <p:nvSpPr>
            <p:cNvPr id="8" name="Freeform 8"/>
            <p:cNvSpPr/>
            <p:nvPr/>
          </p:nvSpPr>
          <p:spPr>
            <a:xfrm>
              <a:off x="0" y="0"/>
              <a:ext cx="8790178" cy="8790178"/>
            </a:xfrm>
            <a:custGeom>
              <a:avLst/>
              <a:gdLst/>
              <a:ahLst/>
              <a:cxnLst/>
              <a:rect l="l" t="t" r="r" b="b"/>
              <a:pathLst>
                <a:path w="8790178" h="8790178">
                  <a:moveTo>
                    <a:pt x="8790178" y="8790178"/>
                  </a:moveTo>
                  <a:lnTo>
                    <a:pt x="0" y="8790178"/>
                  </a:lnTo>
                  <a:lnTo>
                    <a:pt x="0" y="0"/>
                  </a:lnTo>
                  <a:lnTo>
                    <a:pt x="8790178" y="0"/>
                  </a:lnTo>
                  <a:lnTo>
                    <a:pt x="8790178" y="8790178"/>
                  </a:lnTo>
                  <a:close/>
                  <a:moveTo>
                    <a:pt x="19050" y="8771128"/>
                  </a:moveTo>
                  <a:lnTo>
                    <a:pt x="8771128" y="8771128"/>
                  </a:lnTo>
                  <a:lnTo>
                    <a:pt x="8771128" y="19050"/>
                  </a:lnTo>
                  <a:lnTo>
                    <a:pt x="19050" y="19050"/>
                  </a:lnTo>
                  <a:lnTo>
                    <a:pt x="19050" y="8771128"/>
                  </a:lnTo>
                  <a:close/>
                </a:path>
              </a:pathLst>
            </a:custGeom>
            <a:solidFill>
              <a:srgbClr val="FFFFFF"/>
            </a:solidFill>
          </p:spPr>
          <p:txBody>
            <a:bodyPr/>
            <a:lstStyle/>
            <a:p>
              <a:endParaRPr lang="en-US"/>
            </a:p>
          </p:txBody>
        </p:sp>
      </p:grpSp>
      <p:grpSp>
        <p:nvGrpSpPr>
          <p:cNvPr id="9" name="Group 9"/>
          <p:cNvGrpSpPr/>
          <p:nvPr/>
        </p:nvGrpSpPr>
        <p:grpSpPr>
          <a:xfrm>
            <a:off x="5197186" y="9324975"/>
            <a:ext cx="3782742" cy="3366023"/>
            <a:chOff x="0" y="0"/>
            <a:chExt cx="795414" cy="707789"/>
          </a:xfrm>
        </p:grpSpPr>
        <p:sp>
          <p:nvSpPr>
            <p:cNvPr id="10" name="Freeform 10"/>
            <p:cNvSpPr/>
            <p:nvPr/>
          </p:nvSpPr>
          <p:spPr>
            <a:xfrm>
              <a:off x="0" y="0"/>
              <a:ext cx="795414" cy="707789"/>
            </a:xfrm>
            <a:custGeom>
              <a:avLst/>
              <a:gdLst/>
              <a:ahLst/>
              <a:cxnLst/>
              <a:rect l="l" t="t" r="r" b="b"/>
              <a:pathLst>
                <a:path w="795414" h="707789">
                  <a:moveTo>
                    <a:pt x="397707" y="0"/>
                  </a:moveTo>
                  <a:lnTo>
                    <a:pt x="795414" y="353894"/>
                  </a:lnTo>
                  <a:lnTo>
                    <a:pt x="397707" y="707789"/>
                  </a:lnTo>
                  <a:lnTo>
                    <a:pt x="0" y="353894"/>
                  </a:lnTo>
                  <a:lnTo>
                    <a:pt x="397707" y="0"/>
                  </a:lnTo>
                  <a:close/>
                </a:path>
              </a:pathLst>
            </a:custGeom>
            <a:solidFill>
              <a:srgbClr val="000000">
                <a:alpha val="0"/>
              </a:srgbClr>
            </a:solidFill>
            <a:ln w="38100" cap="sq">
              <a:solidFill>
                <a:srgbClr val="FFFFFF"/>
              </a:solidFill>
              <a:prstDash val="solid"/>
              <a:miter/>
            </a:ln>
          </p:spPr>
          <p:txBody>
            <a:bodyPr/>
            <a:lstStyle/>
            <a:p>
              <a:endParaRPr lang="en-US"/>
            </a:p>
          </p:txBody>
        </p:sp>
        <p:sp>
          <p:nvSpPr>
            <p:cNvPr id="11" name="TextBox 11"/>
            <p:cNvSpPr txBox="1"/>
            <p:nvPr/>
          </p:nvSpPr>
          <p:spPr>
            <a:xfrm>
              <a:off x="136712" y="83551"/>
              <a:ext cx="521990" cy="502586"/>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28700" y="549748"/>
            <a:ext cx="9845468" cy="3167755"/>
          </a:xfrm>
          <a:prstGeom prst="rect">
            <a:avLst/>
          </a:prstGeom>
        </p:spPr>
        <p:txBody>
          <a:bodyPr lIns="0" tIns="0" rIns="0" bIns="0" rtlCol="0" anchor="t">
            <a:spAutoFit/>
          </a:bodyPr>
          <a:lstStyle/>
          <a:p>
            <a:pPr marL="0" lvl="0" indent="0" algn="l">
              <a:lnSpc>
                <a:spcPts val="12316"/>
              </a:lnSpc>
            </a:pPr>
            <a:r>
              <a:rPr lang="en-US" sz="11299" spc="-474">
                <a:solidFill>
                  <a:srgbClr val="0A416E"/>
                </a:solidFill>
                <a:latin typeface="Rig Solid Bold Halftone"/>
                <a:ea typeface="Rig Solid Bold Halftone"/>
                <a:cs typeface="Rig Solid Bold Halftone"/>
                <a:sym typeface="Rig Solid Bold Halftone"/>
              </a:rPr>
              <a:t>AddIng Risk to the brand</a:t>
            </a:r>
          </a:p>
        </p:txBody>
      </p:sp>
      <p:sp>
        <p:nvSpPr>
          <p:cNvPr id="13" name="TextBox 13"/>
          <p:cNvSpPr txBox="1"/>
          <p:nvPr/>
        </p:nvSpPr>
        <p:spPr>
          <a:xfrm>
            <a:off x="2213165" y="4162378"/>
            <a:ext cx="8045142" cy="646430"/>
          </a:xfrm>
          <a:prstGeom prst="rect">
            <a:avLst/>
          </a:prstGeom>
        </p:spPr>
        <p:txBody>
          <a:bodyPr lIns="0" tIns="0" rIns="0" bIns="0" rtlCol="0" anchor="t">
            <a:spAutoFit/>
          </a:bodyPr>
          <a:lstStyle/>
          <a:p>
            <a:pPr algn="l">
              <a:lnSpc>
                <a:spcPts val="5320"/>
              </a:lnSpc>
            </a:pPr>
            <a:r>
              <a:rPr lang="en-US" sz="3800" b="1">
                <a:solidFill>
                  <a:srgbClr val="0A416E"/>
                </a:solidFill>
                <a:latin typeface="Open Sans Bold"/>
                <a:ea typeface="Open Sans Bold"/>
                <a:cs typeface="Open Sans Bold"/>
                <a:sym typeface="Open Sans Bold"/>
              </a:rPr>
              <a:t>What is our brand promise?</a:t>
            </a:r>
          </a:p>
        </p:txBody>
      </p:sp>
      <p:sp>
        <p:nvSpPr>
          <p:cNvPr id="14" name="TextBox 14"/>
          <p:cNvSpPr txBox="1"/>
          <p:nvPr/>
        </p:nvSpPr>
        <p:spPr>
          <a:xfrm>
            <a:off x="2213165" y="5256483"/>
            <a:ext cx="8983981" cy="1313180"/>
          </a:xfrm>
          <a:prstGeom prst="rect">
            <a:avLst/>
          </a:prstGeom>
        </p:spPr>
        <p:txBody>
          <a:bodyPr lIns="0" tIns="0" rIns="0" bIns="0" rtlCol="0" anchor="t">
            <a:spAutoFit/>
          </a:bodyPr>
          <a:lstStyle/>
          <a:p>
            <a:pPr algn="l">
              <a:lnSpc>
                <a:spcPts val="5320"/>
              </a:lnSpc>
            </a:pPr>
            <a:r>
              <a:rPr lang="en-US" sz="3800" b="1">
                <a:solidFill>
                  <a:srgbClr val="0A416E"/>
                </a:solidFill>
                <a:latin typeface="Open Sans Bold"/>
                <a:ea typeface="Open Sans Bold"/>
                <a:cs typeface="Open Sans Bold"/>
                <a:sym typeface="Open Sans Bold"/>
              </a:rPr>
              <a:t>What value do we add for our members?</a:t>
            </a:r>
          </a:p>
        </p:txBody>
      </p:sp>
      <p:sp>
        <p:nvSpPr>
          <p:cNvPr id="15" name="TextBox 15"/>
          <p:cNvSpPr txBox="1"/>
          <p:nvPr/>
        </p:nvSpPr>
        <p:spPr>
          <a:xfrm>
            <a:off x="2213165" y="7017337"/>
            <a:ext cx="8983981" cy="1313180"/>
          </a:xfrm>
          <a:prstGeom prst="rect">
            <a:avLst/>
          </a:prstGeom>
        </p:spPr>
        <p:txBody>
          <a:bodyPr lIns="0" tIns="0" rIns="0" bIns="0" rtlCol="0" anchor="t">
            <a:spAutoFit/>
          </a:bodyPr>
          <a:lstStyle/>
          <a:p>
            <a:pPr algn="l">
              <a:lnSpc>
                <a:spcPts val="5320"/>
              </a:lnSpc>
            </a:pPr>
            <a:r>
              <a:rPr lang="en-US" sz="3800" b="1">
                <a:solidFill>
                  <a:srgbClr val="0A416E"/>
                </a:solidFill>
                <a:latin typeface="Open Sans Bold"/>
                <a:ea typeface="Open Sans Bold"/>
                <a:cs typeface="Open Sans Bold"/>
                <a:sym typeface="Open Sans Bold"/>
              </a:rPr>
              <a:t>Are we part of our members’ value statements?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1840415" y="0"/>
            <a:ext cx="6447585" cy="10287000"/>
            <a:chOff x="0" y="0"/>
            <a:chExt cx="1698129" cy="2709333"/>
          </a:xfrm>
        </p:grpSpPr>
        <p:sp>
          <p:nvSpPr>
            <p:cNvPr id="4" name="Freeform 4"/>
            <p:cNvSpPr/>
            <p:nvPr/>
          </p:nvSpPr>
          <p:spPr>
            <a:xfrm>
              <a:off x="0" y="0"/>
              <a:ext cx="1698129" cy="2709333"/>
            </a:xfrm>
            <a:custGeom>
              <a:avLst/>
              <a:gdLst/>
              <a:ahLst/>
              <a:cxnLst/>
              <a:rect l="l" t="t" r="r" b="b"/>
              <a:pathLst>
                <a:path w="1698129" h="2709333">
                  <a:moveTo>
                    <a:pt x="28818" y="0"/>
                  </a:moveTo>
                  <a:lnTo>
                    <a:pt x="1669311" y="0"/>
                  </a:lnTo>
                  <a:cubicBezTo>
                    <a:pt x="1676954" y="0"/>
                    <a:pt x="1684284" y="3036"/>
                    <a:pt x="1689689" y="8441"/>
                  </a:cubicBezTo>
                  <a:cubicBezTo>
                    <a:pt x="1695093" y="13845"/>
                    <a:pt x="1698129" y="21175"/>
                    <a:pt x="1698129" y="28818"/>
                  </a:cubicBezTo>
                  <a:lnTo>
                    <a:pt x="1698129" y="2680515"/>
                  </a:lnTo>
                  <a:cubicBezTo>
                    <a:pt x="1698129" y="2696431"/>
                    <a:pt x="1685227" y="2709333"/>
                    <a:pt x="1669311" y="2709333"/>
                  </a:cubicBezTo>
                  <a:lnTo>
                    <a:pt x="28818" y="2709333"/>
                  </a:lnTo>
                  <a:cubicBezTo>
                    <a:pt x="12902" y="2709333"/>
                    <a:pt x="0" y="2696431"/>
                    <a:pt x="0" y="2680515"/>
                  </a:cubicBezTo>
                  <a:lnTo>
                    <a:pt x="0" y="28818"/>
                  </a:lnTo>
                  <a:cubicBezTo>
                    <a:pt x="0" y="12902"/>
                    <a:pt x="12902" y="0"/>
                    <a:pt x="28818" y="0"/>
                  </a:cubicBezTo>
                  <a:close/>
                </a:path>
              </a:pathLst>
            </a:custGeom>
            <a:solidFill>
              <a:srgbClr val="739FC4"/>
            </a:solidFill>
          </p:spPr>
          <p:txBody>
            <a:bodyPr/>
            <a:lstStyle/>
            <a:p>
              <a:endParaRPr lang="en-US"/>
            </a:p>
          </p:txBody>
        </p:sp>
        <p:sp>
          <p:nvSpPr>
            <p:cNvPr id="5" name="TextBox 5"/>
            <p:cNvSpPr txBox="1"/>
            <p:nvPr/>
          </p:nvSpPr>
          <p:spPr>
            <a:xfrm>
              <a:off x="0" y="-38100"/>
              <a:ext cx="1698129" cy="274743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748346" y="152400"/>
            <a:ext cx="5692054" cy="10287000"/>
            <a:chOff x="0" y="0"/>
            <a:chExt cx="1499142" cy="2709333"/>
          </a:xfrm>
        </p:grpSpPr>
        <p:sp>
          <p:nvSpPr>
            <p:cNvPr id="7" name="Freeform 7"/>
            <p:cNvSpPr/>
            <p:nvPr/>
          </p:nvSpPr>
          <p:spPr>
            <a:xfrm>
              <a:off x="0" y="0"/>
              <a:ext cx="1499142" cy="2709333"/>
            </a:xfrm>
            <a:custGeom>
              <a:avLst/>
              <a:gdLst/>
              <a:ahLst/>
              <a:cxnLst/>
              <a:rect l="l" t="t" r="r" b="b"/>
              <a:pathLst>
                <a:path w="1499142" h="2709333">
                  <a:moveTo>
                    <a:pt x="32643" y="0"/>
                  </a:moveTo>
                  <a:lnTo>
                    <a:pt x="1466499" y="0"/>
                  </a:lnTo>
                  <a:cubicBezTo>
                    <a:pt x="1484527" y="0"/>
                    <a:pt x="1499142" y="14615"/>
                    <a:pt x="1499142" y="32643"/>
                  </a:cubicBezTo>
                  <a:lnTo>
                    <a:pt x="1499142" y="2676690"/>
                  </a:lnTo>
                  <a:cubicBezTo>
                    <a:pt x="1499142" y="2694718"/>
                    <a:pt x="1484527" y="2709333"/>
                    <a:pt x="1466499" y="2709333"/>
                  </a:cubicBezTo>
                  <a:lnTo>
                    <a:pt x="32643" y="2709333"/>
                  </a:lnTo>
                  <a:cubicBezTo>
                    <a:pt x="14615" y="2709333"/>
                    <a:pt x="0" y="2694718"/>
                    <a:pt x="0" y="2676690"/>
                  </a:cubicBezTo>
                  <a:lnTo>
                    <a:pt x="0" y="32643"/>
                  </a:lnTo>
                  <a:cubicBezTo>
                    <a:pt x="0" y="14615"/>
                    <a:pt x="14615" y="0"/>
                    <a:pt x="32643" y="0"/>
                  </a:cubicBezTo>
                  <a:close/>
                </a:path>
              </a:pathLst>
            </a:custGeom>
            <a:solidFill>
              <a:srgbClr val="739FC4"/>
            </a:solidFill>
          </p:spPr>
          <p:txBody>
            <a:bodyPr/>
            <a:lstStyle/>
            <a:p>
              <a:endParaRPr lang="en-US"/>
            </a:p>
          </p:txBody>
        </p:sp>
        <p:sp>
          <p:nvSpPr>
            <p:cNvPr id="8" name="TextBox 8"/>
            <p:cNvSpPr txBox="1"/>
            <p:nvPr/>
          </p:nvSpPr>
          <p:spPr>
            <a:xfrm>
              <a:off x="0" y="-38100"/>
              <a:ext cx="1499142" cy="274743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1759" y="9183246"/>
            <a:ext cx="5692054" cy="10287000"/>
            <a:chOff x="0" y="0"/>
            <a:chExt cx="1499142" cy="2709333"/>
          </a:xfrm>
        </p:grpSpPr>
        <p:sp>
          <p:nvSpPr>
            <p:cNvPr id="10" name="Freeform 10"/>
            <p:cNvSpPr/>
            <p:nvPr/>
          </p:nvSpPr>
          <p:spPr>
            <a:xfrm>
              <a:off x="0" y="0"/>
              <a:ext cx="1499142" cy="2709333"/>
            </a:xfrm>
            <a:custGeom>
              <a:avLst/>
              <a:gdLst/>
              <a:ahLst/>
              <a:cxnLst/>
              <a:rect l="l" t="t" r="r" b="b"/>
              <a:pathLst>
                <a:path w="1499142" h="2709333">
                  <a:moveTo>
                    <a:pt x="32643" y="0"/>
                  </a:moveTo>
                  <a:lnTo>
                    <a:pt x="1466499" y="0"/>
                  </a:lnTo>
                  <a:cubicBezTo>
                    <a:pt x="1484527" y="0"/>
                    <a:pt x="1499142" y="14615"/>
                    <a:pt x="1499142" y="32643"/>
                  </a:cubicBezTo>
                  <a:lnTo>
                    <a:pt x="1499142" y="2676690"/>
                  </a:lnTo>
                  <a:cubicBezTo>
                    <a:pt x="1499142" y="2694718"/>
                    <a:pt x="1484527" y="2709333"/>
                    <a:pt x="1466499" y="2709333"/>
                  </a:cubicBezTo>
                  <a:lnTo>
                    <a:pt x="32643" y="2709333"/>
                  </a:lnTo>
                  <a:cubicBezTo>
                    <a:pt x="14615" y="2709333"/>
                    <a:pt x="0" y="2694718"/>
                    <a:pt x="0" y="2676690"/>
                  </a:cubicBezTo>
                  <a:lnTo>
                    <a:pt x="0" y="32643"/>
                  </a:lnTo>
                  <a:cubicBezTo>
                    <a:pt x="0" y="14615"/>
                    <a:pt x="14615" y="0"/>
                    <a:pt x="32643" y="0"/>
                  </a:cubicBezTo>
                  <a:close/>
                </a:path>
              </a:pathLst>
            </a:custGeom>
            <a:solidFill>
              <a:srgbClr val="739FC4"/>
            </a:solidFill>
          </p:spPr>
          <p:txBody>
            <a:bodyPr/>
            <a:lstStyle/>
            <a:p>
              <a:endParaRPr lang="en-US"/>
            </a:p>
          </p:txBody>
        </p:sp>
        <p:sp>
          <p:nvSpPr>
            <p:cNvPr id="11" name="TextBox 11"/>
            <p:cNvSpPr txBox="1"/>
            <p:nvPr/>
          </p:nvSpPr>
          <p:spPr>
            <a:xfrm>
              <a:off x="0" y="-38100"/>
              <a:ext cx="1499142" cy="2747433"/>
            </a:xfrm>
            <a:prstGeom prst="rect">
              <a:avLst/>
            </a:prstGeom>
          </p:spPr>
          <p:txBody>
            <a:bodyPr lIns="50800" tIns="50800" rIns="50800" bIns="50800" rtlCol="0" anchor="ctr"/>
            <a:lstStyle/>
            <a:p>
              <a:pPr algn="ctr">
                <a:lnSpc>
                  <a:spcPts val="2659"/>
                </a:lnSpc>
              </a:pPr>
              <a:endParaRPr/>
            </a:p>
          </p:txBody>
        </p:sp>
      </p:grpSp>
      <p:grpSp>
        <p:nvGrpSpPr>
          <p:cNvPr id="12" name="Group 12"/>
          <p:cNvGrpSpPr>
            <a:grpSpLocks noChangeAspect="1"/>
          </p:cNvGrpSpPr>
          <p:nvPr/>
        </p:nvGrpSpPr>
        <p:grpSpPr>
          <a:xfrm>
            <a:off x="11868023" y="838731"/>
            <a:ext cx="6572377" cy="8609538"/>
            <a:chOff x="0" y="0"/>
            <a:chExt cx="4846320" cy="6348476"/>
          </a:xfrm>
        </p:grpSpPr>
        <p:sp>
          <p:nvSpPr>
            <p:cNvPr id="13" name="Freeform 13"/>
            <p:cNvSpPr/>
            <p:nvPr/>
          </p:nvSpPr>
          <p:spPr>
            <a:xfrm>
              <a:off x="4826" y="4826"/>
              <a:ext cx="4836668" cy="6338824"/>
            </a:xfrm>
            <a:custGeom>
              <a:avLst/>
              <a:gdLst/>
              <a:ahLst/>
              <a:cxnLst/>
              <a:rect l="l" t="t" r="r" b="b"/>
              <a:pathLst>
                <a:path w="4836668" h="6338824">
                  <a:moveTo>
                    <a:pt x="3744214" y="2598801"/>
                  </a:moveTo>
                  <a:lnTo>
                    <a:pt x="3744214" y="1096645"/>
                  </a:lnTo>
                  <a:lnTo>
                    <a:pt x="2647569" y="0"/>
                  </a:lnTo>
                  <a:lnTo>
                    <a:pt x="1096645" y="0"/>
                  </a:lnTo>
                  <a:lnTo>
                    <a:pt x="0" y="1096645"/>
                  </a:lnTo>
                  <a:lnTo>
                    <a:pt x="0" y="2647569"/>
                  </a:lnTo>
                  <a:lnTo>
                    <a:pt x="1092454" y="3740023"/>
                  </a:lnTo>
                  <a:lnTo>
                    <a:pt x="1092454" y="5242179"/>
                  </a:lnTo>
                  <a:lnTo>
                    <a:pt x="2189099" y="6338824"/>
                  </a:lnTo>
                  <a:lnTo>
                    <a:pt x="3740023" y="6338824"/>
                  </a:lnTo>
                  <a:lnTo>
                    <a:pt x="4836668" y="5242179"/>
                  </a:lnTo>
                  <a:lnTo>
                    <a:pt x="4836668" y="3691255"/>
                  </a:lnTo>
                  <a:close/>
                </a:path>
              </a:pathLst>
            </a:custGeom>
            <a:blipFill>
              <a:blip r:embed="rId3"/>
              <a:stretch>
                <a:fillRect l="-52189" r="-52189"/>
              </a:stretch>
            </a:blipFill>
          </p:spPr>
          <p:txBody>
            <a:bodyPr/>
            <a:lstStyle/>
            <a:p>
              <a:endParaRPr lang="en-US"/>
            </a:p>
          </p:txBody>
        </p:sp>
        <p:sp>
          <p:nvSpPr>
            <p:cNvPr id="14" name="Freeform 14"/>
            <p:cNvSpPr/>
            <p:nvPr/>
          </p:nvSpPr>
          <p:spPr>
            <a:xfrm>
              <a:off x="0" y="0"/>
              <a:ext cx="4846193" cy="6348476"/>
            </a:xfrm>
            <a:custGeom>
              <a:avLst/>
              <a:gdLst/>
              <a:ahLst/>
              <a:cxnLst/>
              <a:rect l="l" t="t" r="r" b="b"/>
              <a:pathLst>
                <a:path w="4846193" h="6348476">
                  <a:moveTo>
                    <a:pt x="3746881" y="6348476"/>
                  </a:moveTo>
                  <a:lnTo>
                    <a:pt x="2191893" y="6348476"/>
                  </a:lnTo>
                  <a:lnTo>
                    <a:pt x="1092454" y="5248910"/>
                  </a:lnTo>
                  <a:lnTo>
                    <a:pt x="1092454" y="3746881"/>
                  </a:lnTo>
                  <a:lnTo>
                    <a:pt x="0" y="2654427"/>
                  </a:lnTo>
                  <a:lnTo>
                    <a:pt x="0" y="1099439"/>
                  </a:lnTo>
                  <a:lnTo>
                    <a:pt x="1099439" y="0"/>
                  </a:lnTo>
                  <a:lnTo>
                    <a:pt x="2654300" y="0"/>
                  </a:lnTo>
                  <a:lnTo>
                    <a:pt x="3753739" y="1099439"/>
                  </a:lnTo>
                  <a:lnTo>
                    <a:pt x="3753739" y="2601595"/>
                  </a:lnTo>
                  <a:lnTo>
                    <a:pt x="4846193" y="3694049"/>
                  </a:lnTo>
                  <a:lnTo>
                    <a:pt x="4846193" y="5248910"/>
                  </a:lnTo>
                  <a:lnTo>
                    <a:pt x="3746881" y="6348476"/>
                  </a:lnTo>
                  <a:close/>
                  <a:moveTo>
                    <a:pt x="2195957" y="6338824"/>
                  </a:moveTo>
                  <a:lnTo>
                    <a:pt x="3742944" y="6338824"/>
                  </a:lnTo>
                  <a:lnTo>
                    <a:pt x="4836795" y="5244973"/>
                  </a:lnTo>
                  <a:lnTo>
                    <a:pt x="4836795" y="3697986"/>
                  </a:lnTo>
                  <a:lnTo>
                    <a:pt x="3744341" y="2605532"/>
                  </a:lnTo>
                  <a:lnTo>
                    <a:pt x="3744341" y="1103503"/>
                  </a:lnTo>
                  <a:lnTo>
                    <a:pt x="2650363" y="9525"/>
                  </a:lnTo>
                  <a:lnTo>
                    <a:pt x="1103503" y="9525"/>
                  </a:lnTo>
                  <a:lnTo>
                    <a:pt x="9525" y="1103503"/>
                  </a:lnTo>
                  <a:lnTo>
                    <a:pt x="9525" y="2650490"/>
                  </a:lnTo>
                  <a:lnTo>
                    <a:pt x="1101979" y="3742944"/>
                  </a:lnTo>
                  <a:lnTo>
                    <a:pt x="1101979" y="5245100"/>
                  </a:lnTo>
                  <a:lnTo>
                    <a:pt x="2195957" y="6338824"/>
                  </a:lnTo>
                  <a:close/>
                </a:path>
              </a:pathLst>
            </a:custGeom>
            <a:solidFill>
              <a:srgbClr val="0A416E"/>
            </a:solidFill>
          </p:spPr>
          <p:txBody>
            <a:bodyPr/>
            <a:lstStyle/>
            <a:p>
              <a:endParaRPr lang="en-US"/>
            </a:p>
          </p:txBody>
        </p:sp>
      </p:grpSp>
      <p:grpSp>
        <p:nvGrpSpPr>
          <p:cNvPr id="15" name="Group 15"/>
          <p:cNvGrpSpPr/>
          <p:nvPr/>
        </p:nvGrpSpPr>
        <p:grpSpPr>
          <a:xfrm rot="5400000">
            <a:off x="8581462" y="1023159"/>
            <a:ext cx="4848519" cy="1172470"/>
            <a:chOff x="0" y="0"/>
            <a:chExt cx="1276976" cy="308799"/>
          </a:xfrm>
        </p:grpSpPr>
        <p:sp>
          <p:nvSpPr>
            <p:cNvPr id="16" name="Freeform 16"/>
            <p:cNvSpPr/>
            <p:nvPr/>
          </p:nvSpPr>
          <p:spPr>
            <a:xfrm>
              <a:off x="0" y="0"/>
              <a:ext cx="1276976" cy="308799"/>
            </a:xfrm>
            <a:custGeom>
              <a:avLst/>
              <a:gdLst/>
              <a:ahLst/>
              <a:cxnLst/>
              <a:rect l="l" t="t" r="r" b="b"/>
              <a:pathLst>
                <a:path w="1276976" h="308799">
                  <a:moveTo>
                    <a:pt x="38322" y="0"/>
                  </a:moveTo>
                  <a:lnTo>
                    <a:pt x="1238654" y="0"/>
                  </a:lnTo>
                  <a:cubicBezTo>
                    <a:pt x="1248818" y="0"/>
                    <a:pt x="1258565" y="4038"/>
                    <a:pt x="1265752" y="11224"/>
                  </a:cubicBezTo>
                  <a:cubicBezTo>
                    <a:pt x="1272939" y="18411"/>
                    <a:pt x="1276976" y="28159"/>
                    <a:pt x="1276976" y="38322"/>
                  </a:cubicBezTo>
                  <a:lnTo>
                    <a:pt x="1276976" y="270477"/>
                  </a:lnTo>
                  <a:cubicBezTo>
                    <a:pt x="1276976" y="291641"/>
                    <a:pt x="1259819" y="308799"/>
                    <a:pt x="1238654" y="308799"/>
                  </a:cubicBezTo>
                  <a:lnTo>
                    <a:pt x="38322" y="308799"/>
                  </a:lnTo>
                  <a:cubicBezTo>
                    <a:pt x="17157" y="308799"/>
                    <a:pt x="0" y="291641"/>
                    <a:pt x="0" y="270477"/>
                  </a:cubicBezTo>
                  <a:lnTo>
                    <a:pt x="0" y="38322"/>
                  </a:lnTo>
                  <a:cubicBezTo>
                    <a:pt x="0" y="17157"/>
                    <a:pt x="17157" y="0"/>
                    <a:pt x="38322" y="0"/>
                  </a:cubicBezTo>
                  <a:close/>
                </a:path>
              </a:pathLst>
            </a:custGeom>
            <a:solidFill>
              <a:srgbClr val="739FC4"/>
            </a:solidFill>
          </p:spPr>
          <p:txBody>
            <a:bodyPr/>
            <a:lstStyle/>
            <a:p>
              <a:endParaRPr lang="en-US"/>
            </a:p>
          </p:txBody>
        </p:sp>
        <p:sp>
          <p:nvSpPr>
            <p:cNvPr id="17" name="TextBox 17"/>
            <p:cNvSpPr txBox="1"/>
            <p:nvPr/>
          </p:nvSpPr>
          <p:spPr>
            <a:xfrm>
              <a:off x="0" y="-38100"/>
              <a:ext cx="1276976" cy="346899"/>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164591" y="369165"/>
            <a:ext cx="10734255" cy="2827145"/>
          </a:xfrm>
          <a:prstGeom prst="rect">
            <a:avLst/>
          </a:prstGeom>
        </p:spPr>
        <p:txBody>
          <a:bodyPr lIns="0" tIns="0" rIns="0" bIns="0" rtlCol="0" anchor="t">
            <a:spAutoFit/>
          </a:bodyPr>
          <a:lstStyle/>
          <a:p>
            <a:pPr marL="0" lvl="0" indent="0" algn="l">
              <a:lnSpc>
                <a:spcPts val="11008"/>
              </a:lnSpc>
            </a:pPr>
            <a:r>
              <a:rPr lang="en-US" sz="10099" spc="-424">
                <a:solidFill>
                  <a:srgbClr val="0A416E"/>
                </a:solidFill>
                <a:latin typeface="Rig Solid Bold Halftone"/>
                <a:ea typeface="Rig Solid Bold Halftone"/>
                <a:cs typeface="Rig Solid Bold Halftone"/>
                <a:sym typeface="Rig Solid Bold Halftone"/>
              </a:rPr>
              <a:t>Brand Management</a:t>
            </a:r>
          </a:p>
        </p:txBody>
      </p:sp>
      <p:sp>
        <p:nvSpPr>
          <p:cNvPr id="19" name="TextBox 19"/>
          <p:cNvSpPr txBox="1"/>
          <p:nvPr/>
        </p:nvSpPr>
        <p:spPr>
          <a:xfrm>
            <a:off x="1223022" y="3188855"/>
            <a:ext cx="10617393" cy="5380863"/>
          </a:xfrm>
          <a:prstGeom prst="rect">
            <a:avLst/>
          </a:prstGeom>
        </p:spPr>
        <p:txBody>
          <a:bodyPr lIns="0" tIns="0" rIns="0" bIns="0" rtlCol="0" anchor="t">
            <a:spAutoFit/>
          </a:bodyPr>
          <a:lstStyle/>
          <a:p>
            <a:pPr marL="604519" lvl="1" indent="-302260" algn="l">
              <a:lnSpc>
                <a:spcPts val="6215"/>
              </a:lnSpc>
              <a:buFont typeface="Arial"/>
              <a:buChar char="•"/>
            </a:pPr>
            <a:r>
              <a:rPr lang="en-US" sz="2799" b="1">
                <a:solidFill>
                  <a:srgbClr val="0A416E"/>
                </a:solidFill>
                <a:latin typeface="Open Sans Bold"/>
                <a:ea typeface="Open Sans Bold"/>
                <a:cs typeface="Open Sans Bold"/>
                <a:sym typeface="Open Sans Bold"/>
              </a:rPr>
              <a:t>Hiring and promoting</a:t>
            </a:r>
          </a:p>
          <a:p>
            <a:pPr marL="604519" lvl="1" indent="-302260" algn="l">
              <a:lnSpc>
                <a:spcPts val="6215"/>
              </a:lnSpc>
              <a:buFont typeface="Arial"/>
              <a:buChar char="•"/>
            </a:pPr>
            <a:r>
              <a:rPr lang="en-US" sz="2799" b="1">
                <a:solidFill>
                  <a:srgbClr val="0A416E"/>
                </a:solidFill>
                <a:latin typeface="Open Sans Bold"/>
                <a:ea typeface="Open Sans Bold"/>
                <a:cs typeface="Open Sans Bold"/>
                <a:sym typeface="Open Sans Bold"/>
              </a:rPr>
              <a:t>Training and retraining</a:t>
            </a:r>
          </a:p>
          <a:p>
            <a:pPr marL="604519" lvl="1" indent="-302260" algn="l">
              <a:lnSpc>
                <a:spcPts val="6215"/>
              </a:lnSpc>
              <a:buFont typeface="Arial"/>
              <a:buChar char="•"/>
            </a:pPr>
            <a:r>
              <a:rPr lang="en-US" sz="2799" b="1">
                <a:solidFill>
                  <a:srgbClr val="0A416E"/>
                </a:solidFill>
                <a:latin typeface="Open Sans Bold"/>
                <a:ea typeface="Open Sans Bold"/>
                <a:cs typeface="Open Sans Bold"/>
                <a:sym typeface="Open Sans Bold"/>
              </a:rPr>
              <a:t>Evaluating performance</a:t>
            </a:r>
          </a:p>
          <a:p>
            <a:pPr marL="604519" lvl="1" indent="-302260" algn="l">
              <a:lnSpc>
                <a:spcPts val="6215"/>
              </a:lnSpc>
              <a:buFont typeface="Arial"/>
              <a:buChar char="•"/>
            </a:pPr>
            <a:r>
              <a:rPr lang="en-US" sz="2799" b="1">
                <a:solidFill>
                  <a:srgbClr val="0A416E"/>
                </a:solidFill>
                <a:latin typeface="Open Sans Bold"/>
                <a:ea typeface="Open Sans Bold"/>
                <a:cs typeface="Open Sans Bold"/>
                <a:sym typeface="Open Sans Bold"/>
              </a:rPr>
              <a:t>Accepting criticism</a:t>
            </a:r>
          </a:p>
          <a:p>
            <a:pPr marL="604519" lvl="1" indent="-302260" algn="l">
              <a:lnSpc>
                <a:spcPts val="6215"/>
              </a:lnSpc>
              <a:buFont typeface="Arial"/>
              <a:buChar char="•"/>
            </a:pPr>
            <a:r>
              <a:rPr lang="en-US" sz="2799" b="1">
                <a:solidFill>
                  <a:srgbClr val="0A416E"/>
                </a:solidFill>
                <a:latin typeface="Open Sans Bold"/>
                <a:ea typeface="Open Sans Bold"/>
                <a:cs typeface="Open Sans Bold"/>
                <a:sym typeface="Open Sans Bold"/>
              </a:rPr>
              <a:t>Demonstrating value</a:t>
            </a:r>
          </a:p>
          <a:p>
            <a:pPr marL="604519" lvl="1" indent="-302260" algn="l">
              <a:lnSpc>
                <a:spcPts val="6215"/>
              </a:lnSpc>
              <a:buFont typeface="Arial"/>
              <a:buChar char="•"/>
            </a:pPr>
            <a:r>
              <a:rPr lang="en-US" sz="2799" b="1">
                <a:solidFill>
                  <a:srgbClr val="0A416E"/>
                </a:solidFill>
                <a:latin typeface="Open Sans Bold"/>
                <a:ea typeface="Open Sans Bold"/>
                <a:cs typeface="Open Sans Bold"/>
                <a:sym typeface="Open Sans Bold"/>
              </a:rPr>
              <a:t>Building brand ambassadors</a:t>
            </a:r>
          </a:p>
          <a:p>
            <a:pPr marL="604519" lvl="1" indent="-302260" algn="l">
              <a:lnSpc>
                <a:spcPts val="6215"/>
              </a:lnSpc>
              <a:buFont typeface="Arial"/>
              <a:buChar char="•"/>
            </a:pPr>
            <a:r>
              <a:rPr lang="en-US" sz="2799" b="1">
                <a:solidFill>
                  <a:srgbClr val="0A416E"/>
                </a:solidFill>
                <a:latin typeface="Open Sans Bold"/>
                <a:ea typeface="Open Sans Bold"/>
                <a:cs typeface="Open Sans Bold"/>
                <a:sym typeface="Open Sans Bold"/>
              </a:rPr>
              <a:t>Adapting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a:grpSpLocks noChangeAspect="1"/>
          </p:cNvGrpSpPr>
          <p:nvPr/>
        </p:nvGrpSpPr>
        <p:grpSpPr>
          <a:xfrm>
            <a:off x="-426534" y="1643654"/>
            <a:ext cx="8229600" cy="8229600"/>
            <a:chOff x="0" y="0"/>
            <a:chExt cx="14840029" cy="14840029"/>
          </a:xfrm>
        </p:grpSpPr>
        <p:sp>
          <p:nvSpPr>
            <p:cNvPr id="4" name="Freeform 4"/>
            <p:cNvSpPr/>
            <p:nvPr/>
          </p:nvSpPr>
          <p:spPr>
            <a:xfrm>
              <a:off x="0" y="0"/>
              <a:ext cx="14840031" cy="14840029"/>
            </a:xfrm>
            <a:custGeom>
              <a:avLst/>
              <a:gdLst/>
              <a:ahLst/>
              <a:cxnLst/>
              <a:rect l="l" t="t" r="r" b="b"/>
              <a:pathLst>
                <a:path w="14840031" h="14840029">
                  <a:moveTo>
                    <a:pt x="2268288" y="14675419"/>
                  </a:moveTo>
                  <a:cubicBezTo>
                    <a:pt x="2373687" y="14780817"/>
                    <a:pt x="2516637" y="14840029"/>
                    <a:pt x="2665693" y="14840029"/>
                  </a:cubicBezTo>
                  <a:lnTo>
                    <a:pt x="12174338" y="14840029"/>
                  </a:lnTo>
                  <a:cubicBezTo>
                    <a:pt x="12323394" y="14840029"/>
                    <a:pt x="12466344" y="14780817"/>
                    <a:pt x="12571743" y="14675419"/>
                  </a:cubicBezTo>
                  <a:lnTo>
                    <a:pt x="14675421" y="12571741"/>
                  </a:lnTo>
                  <a:cubicBezTo>
                    <a:pt x="14780819" y="12466343"/>
                    <a:pt x="14840031" y="12323393"/>
                    <a:pt x="14840031" y="12174337"/>
                  </a:cubicBezTo>
                  <a:lnTo>
                    <a:pt x="14840031" y="2665692"/>
                  </a:lnTo>
                  <a:cubicBezTo>
                    <a:pt x="14840031" y="2516636"/>
                    <a:pt x="14780819" y="2373686"/>
                    <a:pt x="14675421" y="2268287"/>
                  </a:cubicBezTo>
                  <a:lnTo>
                    <a:pt x="12571741" y="164610"/>
                  </a:lnTo>
                  <a:cubicBezTo>
                    <a:pt x="12466344" y="59212"/>
                    <a:pt x="12323393" y="0"/>
                    <a:pt x="12174338" y="0"/>
                  </a:cubicBezTo>
                  <a:lnTo>
                    <a:pt x="2665692" y="0"/>
                  </a:lnTo>
                  <a:cubicBezTo>
                    <a:pt x="2516637" y="0"/>
                    <a:pt x="2373686" y="59212"/>
                    <a:pt x="2268287" y="164610"/>
                  </a:cubicBezTo>
                  <a:lnTo>
                    <a:pt x="164611" y="2268287"/>
                  </a:lnTo>
                  <a:cubicBezTo>
                    <a:pt x="59212" y="2373686"/>
                    <a:pt x="0" y="2516636"/>
                    <a:pt x="0" y="2665692"/>
                  </a:cubicBezTo>
                  <a:lnTo>
                    <a:pt x="0" y="12174338"/>
                  </a:lnTo>
                  <a:cubicBezTo>
                    <a:pt x="0" y="12323394"/>
                    <a:pt x="59212" y="12466344"/>
                    <a:pt x="164610" y="12571742"/>
                  </a:cubicBezTo>
                  <a:lnTo>
                    <a:pt x="2268288" y="14675419"/>
                  </a:lnTo>
                  <a:close/>
                </a:path>
              </a:pathLst>
            </a:custGeom>
            <a:solidFill>
              <a:srgbClr val="D2EAF6"/>
            </a:solidFill>
          </p:spPr>
          <p:txBody>
            <a:bodyPr/>
            <a:lstStyle/>
            <a:p>
              <a:endParaRPr lang="en-US"/>
            </a:p>
          </p:txBody>
        </p:sp>
        <p:sp>
          <p:nvSpPr>
            <p:cNvPr id="5" name="Freeform 5"/>
            <p:cNvSpPr/>
            <p:nvPr/>
          </p:nvSpPr>
          <p:spPr>
            <a:xfrm>
              <a:off x="200383" y="200383"/>
              <a:ext cx="14439263" cy="14439263"/>
            </a:xfrm>
            <a:custGeom>
              <a:avLst/>
              <a:gdLst/>
              <a:ahLst/>
              <a:cxnLst/>
              <a:rect l="l" t="t" r="r" b="b"/>
              <a:pathLst>
                <a:path w="14439263" h="14439263">
                  <a:moveTo>
                    <a:pt x="2209597" y="14333344"/>
                  </a:moveTo>
                  <a:cubicBezTo>
                    <a:pt x="2277416" y="14401163"/>
                    <a:pt x="2369399" y="14439263"/>
                    <a:pt x="2465309" y="14439263"/>
                  </a:cubicBezTo>
                  <a:lnTo>
                    <a:pt x="11973955" y="14439263"/>
                  </a:lnTo>
                  <a:cubicBezTo>
                    <a:pt x="12069866" y="14439263"/>
                    <a:pt x="12161847" y="14401163"/>
                    <a:pt x="12229668" y="14333344"/>
                  </a:cubicBezTo>
                  <a:lnTo>
                    <a:pt x="14333344" y="12229666"/>
                  </a:lnTo>
                  <a:cubicBezTo>
                    <a:pt x="14401163" y="12161847"/>
                    <a:pt x="14439263" y="12069864"/>
                    <a:pt x="14439263" y="11973954"/>
                  </a:cubicBezTo>
                  <a:lnTo>
                    <a:pt x="14439263" y="2465309"/>
                  </a:lnTo>
                  <a:cubicBezTo>
                    <a:pt x="14439263" y="2369399"/>
                    <a:pt x="14401163" y="2277416"/>
                    <a:pt x="14333344" y="2209597"/>
                  </a:cubicBezTo>
                  <a:lnTo>
                    <a:pt x="12229667" y="105919"/>
                  </a:lnTo>
                  <a:cubicBezTo>
                    <a:pt x="12161848" y="38100"/>
                    <a:pt x="12069865" y="0"/>
                    <a:pt x="11973955" y="0"/>
                  </a:cubicBezTo>
                  <a:lnTo>
                    <a:pt x="2465309" y="0"/>
                  </a:lnTo>
                  <a:cubicBezTo>
                    <a:pt x="2369399" y="0"/>
                    <a:pt x="2277416" y="38100"/>
                    <a:pt x="2209597" y="105919"/>
                  </a:cubicBezTo>
                  <a:lnTo>
                    <a:pt x="105919" y="2209596"/>
                  </a:lnTo>
                  <a:cubicBezTo>
                    <a:pt x="38100" y="2277415"/>
                    <a:pt x="0" y="2369397"/>
                    <a:pt x="0" y="2465308"/>
                  </a:cubicBezTo>
                  <a:lnTo>
                    <a:pt x="0" y="11973953"/>
                  </a:lnTo>
                  <a:cubicBezTo>
                    <a:pt x="0" y="12069865"/>
                    <a:pt x="38100" y="12161845"/>
                    <a:pt x="105919" y="12229665"/>
                  </a:cubicBezTo>
                  <a:lnTo>
                    <a:pt x="2209597" y="14333344"/>
                  </a:lnTo>
                  <a:close/>
                </a:path>
              </a:pathLst>
            </a:custGeom>
            <a:solidFill>
              <a:srgbClr val="739FC4"/>
            </a:solidFill>
          </p:spPr>
          <p:txBody>
            <a:bodyPr/>
            <a:lstStyle/>
            <a:p>
              <a:endParaRPr lang="en-US"/>
            </a:p>
          </p:txBody>
        </p:sp>
        <p:sp>
          <p:nvSpPr>
            <p:cNvPr id="6" name="Freeform 6"/>
            <p:cNvSpPr/>
            <p:nvPr/>
          </p:nvSpPr>
          <p:spPr>
            <a:xfrm>
              <a:off x="562014" y="562014"/>
              <a:ext cx="13716001" cy="13716001"/>
            </a:xfrm>
            <a:custGeom>
              <a:avLst/>
              <a:gdLst/>
              <a:ahLst/>
              <a:cxnLst/>
              <a:rect l="l" t="t" r="r" b="b"/>
              <a:pathLst>
                <a:path w="13716001" h="13716001">
                  <a:moveTo>
                    <a:pt x="11612324" y="0"/>
                  </a:moveTo>
                  <a:lnTo>
                    <a:pt x="2103678" y="0"/>
                  </a:lnTo>
                  <a:lnTo>
                    <a:pt x="0" y="2103678"/>
                  </a:lnTo>
                  <a:lnTo>
                    <a:pt x="0" y="11612323"/>
                  </a:lnTo>
                  <a:lnTo>
                    <a:pt x="2103678" y="13716001"/>
                  </a:lnTo>
                  <a:lnTo>
                    <a:pt x="11612324" y="13716001"/>
                  </a:lnTo>
                  <a:lnTo>
                    <a:pt x="13716001" y="11612323"/>
                  </a:lnTo>
                  <a:lnTo>
                    <a:pt x="13716001" y="2103678"/>
                  </a:lnTo>
                  <a:close/>
                </a:path>
              </a:pathLst>
            </a:custGeom>
            <a:blipFill>
              <a:blip r:embed="rId3"/>
              <a:stretch>
                <a:fillRect l="-1789" r="-1789"/>
              </a:stretch>
            </a:blipFill>
          </p:spPr>
          <p:txBody>
            <a:bodyPr/>
            <a:lstStyle/>
            <a:p>
              <a:endParaRPr lang="en-US"/>
            </a:p>
          </p:txBody>
        </p:sp>
      </p:grpSp>
      <p:grpSp>
        <p:nvGrpSpPr>
          <p:cNvPr id="7" name="Group 7"/>
          <p:cNvGrpSpPr/>
          <p:nvPr/>
        </p:nvGrpSpPr>
        <p:grpSpPr>
          <a:xfrm>
            <a:off x="-863139" y="-5386319"/>
            <a:ext cx="6706835" cy="6706835"/>
            <a:chOff x="0" y="0"/>
            <a:chExt cx="812800" cy="812800"/>
          </a:xfrm>
        </p:grpSpPr>
        <p:sp>
          <p:nvSpPr>
            <p:cNvPr id="8" name="Freeform 8"/>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739FC4"/>
            </a:solidFill>
          </p:spPr>
          <p:txBody>
            <a:bodyPr/>
            <a:lstStyle/>
            <a:p>
              <a:endParaRPr lang="en-US"/>
            </a:p>
          </p:txBody>
        </p:sp>
        <p:sp>
          <p:nvSpPr>
            <p:cNvPr id="9" name="TextBox 9"/>
            <p:cNvSpPr txBox="1"/>
            <p:nvPr/>
          </p:nvSpPr>
          <p:spPr>
            <a:xfrm>
              <a:off x="63500" y="25400"/>
              <a:ext cx="685800" cy="723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1981661" y="8904890"/>
            <a:ext cx="6177152" cy="6177152"/>
            <a:chOff x="0" y="0"/>
            <a:chExt cx="812800" cy="812800"/>
          </a:xfrm>
        </p:grpSpPr>
        <p:sp>
          <p:nvSpPr>
            <p:cNvPr id="11" name="Freeform 11"/>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739FC4"/>
            </a:solidFill>
          </p:spPr>
          <p:txBody>
            <a:bodyPr/>
            <a:lstStyle/>
            <a:p>
              <a:endParaRPr lang="en-US"/>
            </a:p>
          </p:txBody>
        </p:sp>
        <p:sp>
          <p:nvSpPr>
            <p:cNvPr id="12" name="TextBox 12"/>
            <p:cNvSpPr txBox="1"/>
            <p:nvPr/>
          </p:nvSpPr>
          <p:spPr>
            <a:xfrm>
              <a:off x="63500" y="25400"/>
              <a:ext cx="685800" cy="723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98553">
            <a:off x="947228" y="-1946402"/>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FFFFFF"/>
              </a:solidFill>
              <a:prstDash val="solid"/>
              <a:miter/>
            </a:ln>
          </p:spPr>
          <p:txBody>
            <a:bodyPr/>
            <a:lstStyle/>
            <a:p>
              <a:endParaRPr lang="en-US"/>
            </a:p>
          </p:txBody>
        </p:sp>
        <p:sp>
          <p:nvSpPr>
            <p:cNvPr id="15" name="TextBox 15"/>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279858">
            <a:off x="13439666" y="9034625"/>
            <a:ext cx="3326313" cy="33263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FFFFFF"/>
              </a:solidFill>
              <a:prstDash val="solid"/>
              <a:miter/>
            </a:ln>
          </p:spPr>
          <p:txBody>
            <a:bodyPr/>
            <a:lstStyle/>
            <a:p>
              <a:endParaRPr lang="en-US"/>
            </a:p>
          </p:txBody>
        </p:sp>
        <p:sp>
          <p:nvSpPr>
            <p:cNvPr id="18" name="TextBox 18"/>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7749304" y="3212948"/>
            <a:ext cx="10555278" cy="1605655"/>
          </a:xfrm>
          <a:prstGeom prst="rect">
            <a:avLst/>
          </a:prstGeom>
        </p:spPr>
        <p:txBody>
          <a:bodyPr lIns="0" tIns="0" rIns="0" bIns="0" rtlCol="0" anchor="t">
            <a:spAutoFit/>
          </a:bodyPr>
          <a:lstStyle/>
          <a:p>
            <a:pPr marL="0" lvl="0" indent="0" algn="ctr">
              <a:lnSpc>
                <a:spcPts val="12316"/>
              </a:lnSpc>
            </a:pPr>
            <a:r>
              <a:rPr lang="en-US" sz="11299" spc="-474">
                <a:solidFill>
                  <a:srgbClr val="0A416E"/>
                </a:solidFill>
                <a:latin typeface="Rig Solid Bold Halftone"/>
                <a:ea typeface="Rig Solid Bold Halftone"/>
                <a:cs typeface="Rig Solid Bold Halftone"/>
                <a:sym typeface="Rig Solid Bold Halftone"/>
              </a:rPr>
              <a:t>Credibility</a:t>
            </a:r>
          </a:p>
        </p:txBody>
      </p:sp>
      <p:sp>
        <p:nvSpPr>
          <p:cNvPr id="20" name="TextBox 20"/>
          <p:cNvSpPr txBox="1"/>
          <p:nvPr/>
        </p:nvSpPr>
        <p:spPr>
          <a:xfrm>
            <a:off x="8302906" y="5076825"/>
            <a:ext cx="9448074" cy="3073400"/>
          </a:xfrm>
          <a:prstGeom prst="rect">
            <a:avLst/>
          </a:prstGeom>
        </p:spPr>
        <p:txBody>
          <a:bodyPr lIns="0" tIns="0" rIns="0" bIns="0" rtlCol="0" anchor="t">
            <a:spAutoFit/>
          </a:bodyPr>
          <a:lstStyle/>
          <a:p>
            <a:pPr algn="ctr">
              <a:lnSpc>
                <a:spcPts val="4900"/>
              </a:lnSpc>
            </a:pPr>
            <a:r>
              <a:rPr lang="en-US" sz="3500">
                <a:solidFill>
                  <a:srgbClr val="0A416E"/>
                </a:solidFill>
                <a:latin typeface="Open Sans"/>
                <a:ea typeface="Open Sans"/>
                <a:cs typeface="Open Sans"/>
                <a:sym typeface="Open Sans"/>
              </a:rPr>
              <a:t>Branding is the alignment between           what you say, how you look and how you act.</a:t>
            </a:r>
          </a:p>
          <a:p>
            <a:pPr algn="ctr">
              <a:lnSpc>
                <a:spcPts val="4900"/>
              </a:lnSpc>
            </a:pPr>
            <a:endParaRPr lang="en-US" sz="3500">
              <a:solidFill>
                <a:srgbClr val="0A416E"/>
              </a:solidFill>
              <a:latin typeface="Open Sans"/>
              <a:ea typeface="Open Sans"/>
              <a:cs typeface="Open Sans"/>
              <a:sym typeface="Open Sans"/>
            </a:endParaRPr>
          </a:p>
          <a:p>
            <a:pPr algn="ctr">
              <a:lnSpc>
                <a:spcPts val="4900"/>
              </a:lnSpc>
            </a:pPr>
            <a:r>
              <a:rPr lang="en-US" sz="3500">
                <a:solidFill>
                  <a:srgbClr val="0A416E"/>
                </a:solidFill>
                <a:latin typeface="Open Sans"/>
                <a:ea typeface="Open Sans"/>
                <a:cs typeface="Open Sans"/>
                <a:sym typeface="Open Sans"/>
              </a:rPr>
              <a:t>When those don’t match,                          people see it and judge it.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a:grpSpLocks noChangeAspect="1"/>
          </p:cNvGrpSpPr>
          <p:nvPr/>
        </p:nvGrpSpPr>
        <p:grpSpPr>
          <a:xfrm>
            <a:off x="-426534" y="1643654"/>
            <a:ext cx="8229600" cy="8229600"/>
            <a:chOff x="0" y="0"/>
            <a:chExt cx="14840029" cy="14840029"/>
          </a:xfrm>
        </p:grpSpPr>
        <p:sp>
          <p:nvSpPr>
            <p:cNvPr id="4" name="Freeform 4"/>
            <p:cNvSpPr/>
            <p:nvPr/>
          </p:nvSpPr>
          <p:spPr>
            <a:xfrm>
              <a:off x="0" y="0"/>
              <a:ext cx="14840031" cy="14840029"/>
            </a:xfrm>
            <a:custGeom>
              <a:avLst/>
              <a:gdLst/>
              <a:ahLst/>
              <a:cxnLst/>
              <a:rect l="l" t="t" r="r" b="b"/>
              <a:pathLst>
                <a:path w="14840031" h="14840029">
                  <a:moveTo>
                    <a:pt x="2268288" y="14675419"/>
                  </a:moveTo>
                  <a:cubicBezTo>
                    <a:pt x="2373687" y="14780817"/>
                    <a:pt x="2516637" y="14840029"/>
                    <a:pt x="2665693" y="14840029"/>
                  </a:cubicBezTo>
                  <a:lnTo>
                    <a:pt x="12174338" y="14840029"/>
                  </a:lnTo>
                  <a:cubicBezTo>
                    <a:pt x="12323394" y="14840029"/>
                    <a:pt x="12466344" y="14780817"/>
                    <a:pt x="12571743" y="14675419"/>
                  </a:cubicBezTo>
                  <a:lnTo>
                    <a:pt x="14675421" y="12571741"/>
                  </a:lnTo>
                  <a:cubicBezTo>
                    <a:pt x="14780819" y="12466343"/>
                    <a:pt x="14840031" y="12323393"/>
                    <a:pt x="14840031" y="12174337"/>
                  </a:cubicBezTo>
                  <a:lnTo>
                    <a:pt x="14840031" y="2665692"/>
                  </a:lnTo>
                  <a:cubicBezTo>
                    <a:pt x="14840031" y="2516636"/>
                    <a:pt x="14780819" y="2373686"/>
                    <a:pt x="14675421" y="2268287"/>
                  </a:cubicBezTo>
                  <a:lnTo>
                    <a:pt x="12571741" y="164610"/>
                  </a:lnTo>
                  <a:cubicBezTo>
                    <a:pt x="12466344" y="59212"/>
                    <a:pt x="12323393" y="0"/>
                    <a:pt x="12174338" y="0"/>
                  </a:cubicBezTo>
                  <a:lnTo>
                    <a:pt x="2665692" y="0"/>
                  </a:lnTo>
                  <a:cubicBezTo>
                    <a:pt x="2516637" y="0"/>
                    <a:pt x="2373686" y="59212"/>
                    <a:pt x="2268287" y="164610"/>
                  </a:cubicBezTo>
                  <a:lnTo>
                    <a:pt x="164611" y="2268287"/>
                  </a:lnTo>
                  <a:cubicBezTo>
                    <a:pt x="59212" y="2373686"/>
                    <a:pt x="0" y="2516636"/>
                    <a:pt x="0" y="2665692"/>
                  </a:cubicBezTo>
                  <a:lnTo>
                    <a:pt x="0" y="12174338"/>
                  </a:lnTo>
                  <a:cubicBezTo>
                    <a:pt x="0" y="12323394"/>
                    <a:pt x="59212" y="12466344"/>
                    <a:pt x="164610" y="12571742"/>
                  </a:cubicBezTo>
                  <a:lnTo>
                    <a:pt x="2268288" y="14675419"/>
                  </a:lnTo>
                  <a:close/>
                </a:path>
              </a:pathLst>
            </a:custGeom>
            <a:solidFill>
              <a:srgbClr val="D2EAF6"/>
            </a:solidFill>
          </p:spPr>
          <p:txBody>
            <a:bodyPr/>
            <a:lstStyle/>
            <a:p>
              <a:endParaRPr lang="en-US"/>
            </a:p>
          </p:txBody>
        </p:sp>
        <p:sp>
          <p:nvSpPr>
            <p:cNvPr id="5" name="Freeform 5"/>
            <p:cNvSpPr/>
            <p:nvPr/>
          </p:nvSpPr>
          <p:spPr>
            <a:xfrm>
              <a:off x="200383" y="200383"/>
              <a:ext cx="14439263" cy="14439263"/>
            </a:xfrm>
            <a:custGeom>
              <a:avLst/>
              <a:gdLst/>
              <a:ahLst/>
              <a:cxnLst/>
              <a:rect l="l" t="t" r="r" b="b"/>
              <a:pathLst>
                <a:path w="14439263" h="14439263">
                  <a:moveTo>
                    <a:pt x="2209597" y="14333344"/>
                  </a:moveTo>
                  <a:cubicBezTo>
                    <a:pt x="2277416" y="14401163"/>
                    <a:pt x="2369399" y="14439263"/>
                    <a:pt x="2465309" y="14439263"/>
                  </a:cubicBezTo>
                  <a:lnTo>
                    <a:pt x="11973955" y="14439263"/>
                  </a:lnTo>
                  <a:cubicBezTo>
                    <a:pt x="12069866" y="14439263"/>
                    <a:pt x="12161847" y="14401163"/>
                    <a:pt x="12229668" y="14333344"/>
                  </a:cubicBezTo>
                  <a:lnTo>
                    <a:pt x="14333344" y="12229666"/>
                  </a:lnTo>
                  <a:cubicBezTo>
                    <a:pt x="14401163" y="12161847"/>
                    <a:pt x="14439263" y="12069864"/>
                    <a:pt x="14439263" y="11973954"/>
                  </a:cubicBezTo>
                  <a:lnTo>
                    <a:pt x="14439263" y="2465309"/>
                  </a:lnTo>
                  <a:cubicBezTo>
                    <a:pt x="14439263" y="2369399"/>
                    <a:pt x="14401163" y="2277416"/>
                    <a:pt x="14333344" y="2209597"/>
                  </a:cubicBezTo>
                  <a:lnTo>
                    <a:pt x="12229667" y="105919"/>
                  </a:lnTo>
                  <a:cubicBezTo>
                    <a:pt x="12161848" y="38100"/>
                    <a:pt x="12069865" y="0"/>
                    <a:pt x="11973955" y="0"/>
                  </a:cubicBezTo>
                  <a:lnTo>
                    <a:pt x="2465309" y="0"/>
                  </a:lnTo>
                  <a:cubicBezTo>
                    <a:pt x="2369399" y="0"/>
                    <a:pt x="2277416" y="38100"/>
                    <a:pt x="2209597" y="105919"/>
                  </a:cubicBezTo>
                  <a:lnTo>
                    <a:pt x="105919" y="2209596"/>
                  </a:lnTo>
                  <a:cubicBezTo>
                    <a:pt x="38100" y="2277415"/>
                    <a:pt x="0" y="2369397"/>
                    <a:pt x="0" y="2465308"/>
                  </a:cubicBezTo>
                  <a:lnTo>
                    <a:pt x="0" y="11973953"/>
                  </a:lnTo>
                  <a:cubicBezTo>
                    <a:pt x="0" y="12069865"/>
                    <a:pt x="38100" y="12161845"/>
                    <a:pt x="105919" y="12229665"/>
                  </a:cubicBezTo>
                  <a:lnTo>
                    <a:pt x="2209597" y="14333344"/>
                  </a:lnTo>
                  <a:close/>
                </a:path>
              </a:pathLst>
            </a:custGeom>
            <a:solidFill>
              <a:srgbClr val="739FC4"/>
            </a:solidFill>
          </p:spPr>
          <p:txBody>
            <a:bodyPr/>
            <a:lstStyle/>
            <a:p>
              <a:endParaRPr lang="en-US"/>
            </a:p>
          </p:txBody>
        </p:sp>
        <p:sp>
          <p:nvSpPr>
            <p:cNvPr id="6" name="Freeform 6"/>
            <p:cNvSpPr/>
            <p:nvPr/>
          </p:nvSpPr>
          <p:spPr>
            <a:xfrm>
              <a:off x="562014" y="562014"/>
              <a:ext cx="13716001" cy="13716001"/>
            </a:xfrm>
            <a:custGeom>
              <a:avLst/>
              <a:gdLst/>
              <a:ahLst/>
              <a:cxnLst/>
              <a:rect l="l" t="t" r="r" b="b"/>
              <a:pathLst>
                <a:path w="13716001" h="13716001">
                  <a:moveTo>
                    <a:pt x="11612324" y="0"/>
                  </a:moveTo>
                  <a:lnTo>
                    <a:pt x="2103678" y="0"/>
                  </a:lnTo>
                  <a:lnTo>
                    <a:pt x="0" y="2103678"/>
                  </a:lnTo>
                  <a:lnTo>
                    <a:pt x="0" y="11612323"/>
                  </a:lnTo>
                  <a:lnTo>
                    <a:pt x="2103678" y="13716001"/>
                  </a:lnTo>
                  <a:lnTo>
                    <a:pt x="11612324" y="13716001"/>
                  </a:lnTo>
                  <a:lnTo>
                    <a:pt x="13716001" y="11612323"/>
                  </a:lnTo>
                  <a:lnTo>
                    <a:pt x="13716001" y="2103678"/>
                  </a:lnTo>
                  <a:close/>
                </a:path>
              </a:pathLst>
            </a:custGeom>
            <a:blipFill>
              <a:blip r:embed="rId3"/>
              <a:stretch>
                <a:fillRect l="-25046" r="-25046"/>
              </a:stretch>
            </a:blipFill>
          </p:spPr>
          <p:txBody>
            <a:bodyPr/>
            <a:lstStyle/>
            <a:p>
              <a:endParaRPr lang="en-US"/>
            </a:p>
          </p:txBody>
        </p:sp>
      </p:grpSp>
      <p:grpSp>
        <p:nvGrpSpPr>
          <p:cNvPr id="7" name="Group 7"/>
          <p:cNvGrpSpPr/>
          <p:nvPr/>
        </p:nvGrpSpPr>
        <p:grpSpPr>
          <a:xfrm>
            <a:off x="-863139" y="-5386319"/>
            <a:ext cx="6706835" cy="6706835"/>
            <a:chOff x="0" y="0"/>
            <a:chExt cx="812800" cy="812800"/>
          </a:xfrm>
        </p:grpSpPr>
        <p:sp>
          <p:nvSpPr>
            <p:cNvPr id="8" name="Freeform 8"/>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739FC4"/>
            </a:solidFill>
          </p:spPr>
          <p:txBody>
            <a:bodyPr/>
            <a:lstStyle/>
            <a:p>
              <a:endParaRPr lang="en-US"/>
            </a:p>
          </p:txBody>
        </p:sp>
        <p:sp>
          <p:nvSpPr>
            <p:cNvPr id="9" name="TextBox 9"/>
            <p:cNvSpPr txBox="1"/>
            <p:nvPr/>
          </p:nvSpPr>
          <p:spPr>
            <a:xfrm>
              <a:off x="63500" y="25400"/>
              <a:ext cx="685800" cy="723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1981661" y="8904890"/>
            <a:ext cx="6177152" cy="6177152"/>
            <a:chOff x="0" y="0"/>
            <a:chExt cx="812800" cy="812800"/>
          </a:xfrm>
        </p:grpSpPr>
        <p:sp>
          <p:nvSpPr>
            <p:cNvPr id="11" name="Freeform 11"/>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739FC4"/>
            </a:solidFill>
          </p:spPr>
          <p:txBody>
            <a:bodyPr/>
            <a:lstStyle/>
            <a:p>
              <a:endParaRPr lang="en-US"/>
            </a:p>
          </p:txBody>
        </p:sp>
        <p:sp>
          <p:nvSpPr>
            <p:cNvPr id="12" name="TextBox 12"/>
            <p:cNvSpPr txBox="1"/>
            <p:nvPr/>
          </p:nvSpPr>
          <p:spPr>
            <a:xfrm>
              <a:off x="63500" y="25400"/>
              <a:ext cx="685800" cy="723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98553">
            <a:off x="947228" y="-1946402"/>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FFFFFF"/>
              </a:solidFill>
              <a:prstDash val="solid"/>
              <a:miter/>
            </a:ln>
          </p:spPr>
          <p:txBody>
            <a:bodyPr/>
            <a:lstStyle/>
            <a:p>
              <a:endParaRPr lang="en-US"/>
            </a:p>
          </p:txBody>
        </p:sp>
        <p:sp>
          <p:nvSpPr>
            <p:cNvPr id="15" name="TextBox 15"/>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279858">
            <a:off x="13439666" y="9034625"/>
            <a:ext cx="3326313" cy="33263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FFFFFF"/>
              </a:solidFill>
              <a:prstDash val="solid"/>
              <a:miter/>
            </a:ln>
          </p:spPr>
          <p:txBody>
            <a:bodyPr/>
            <a:lstStyle/>
            <a:p>
              <a:endParaRPr lang="en-US"/>
            </a:p>
          </p:txBody>
        </p:sp>
        <p:sp>
          <p:nvSpPr>
            <p:cNvPr id="18" name="TextBox 18"/>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6704022" y="3465017"/>
            <a:ext cx="10555278" cy="4718236"/>
          </a:xfrm>
          <a:prstGeom prst="rect">
            <a:avLst/>
          </a:prstGeom>
        </p:spPr>
        <p:txBody>
          <a:bodyPr lIns="0" tIns="0" rIns="0" bIns="0" rtlCol="0" anchor="t">
            <a:spAutoFit/>
          </a:bodyPr>
          <a:lstStyle/>
          <a:p>
            <a:pPr marL="0" lvl="0" indent="0" algn="r">
              <a:lnSpc>
                <a:spcPts val="12316"/>
              </a:lnSpc>
            </a:pPr>
            <a:r>
              <a:rPr lang="en-US" sz="11299" spc="-474">
                <a:solidFill>
                  <a:srgbClr val="0A416E"/>
                </a:solidFill>
                <a:latin typeface="Rig Solid Bold Halftone"/>
                <a:ea typeface="Rig Solid Bold Halftone"/>
                <a:cs typeface="Rig Solid Bold Halftone"/>
                <a:sym typeface="Rig Solid Bold Halftone"/>
              </a:rPr>
              <a:t>It Is About Building Trust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1777210" y="-4719442"/>
            <a:ext cx="6706835" cy="6706835"/>
            <a:chOff x="0" y="0"/>
            <a:chExt cx="812800" cy="812800"/>
          </a:xfrm>
        </p:grpSpPr>
        <p:sp>
          <p:nvSpPr>
            <p:cNvPr id="4" name="Freeform 4"/>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739FC4"/>
            </a:solidFill>
          </p:spPr>
          <p:txBody>
            <a:bodyPr/>
            <a:lstStyle/>
            <a:p>
              <a:endParaRPr lang="en-US"/>
            </a:p>
          </p:txBody>
        </p:sp>
        <p:sp>
          <p:nvSpPr>
            <p:cNvPr id="5" name="TextBox 5"/>
            <p:cNvSpPr txBox="1"/>
            <p:nvPr/>
          </p:nvSpPr>
          <p:spPr>
            <a:xfrm>
              <a:off x="63500" y="25400"/>
              <a:ext cx="685800" cy="723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3794" y="8444197"/>
            <a:ext cx="6706835" cy="6706835"/>
            <a:chOff x="0" y="0"/>
            <a:chExt cx="812800" cy="812800"/>
          </a:xfrm>
        </p:grpSpPr>
        <p:sp>
          <p:nvSpPr>
            <p:cNvPr id="7" name="Freeform 7"/>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739FC4"/>
            </a:solidFill>
          </p:spPr>
          <p:txBody>
            <a:bodyPr/>
            <a:lstStyle/>
            <a:p>
              <a:endParaRPr lang="en-US"/>
            </a:p>
          </p:txBody>
        </p:sp>
        <p:sp>
          <p:nvSpPr>
            <p:cNvPr id="8" name="TextBox 8"/>
            <p:cNvSpPr txBox="1"/>
            <p:nvPr/>
          </p:nvSpPr>
          <p:spPr>
            <a:xfrm>
              <a:off x="63500" y="25400"/>
              <a:ext cx="685800" cy="723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3733432" y="-1742990"/>
            <a:ext cx="3485981" cy="34859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FFFFFF"/>
              </a:solidFill>
              <a:prstDash val="solid"/>
              <a:miter/>
            </a:ln>
          </p:spPr>
          <p:txBody>
            <a:bodyPr/>
            <a:lstStyle/>
            <a:p>
              <a:endParaRPr lang="en-US"/>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2816628" y="8444197"/>
            <a:ext cx="4681167" cy="46811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FFFFFF"/>
              </a:solidFill>
              <a:prstDash val="solid"/>
              <a:miter/>
            </a:ln>
          </p:spPr>
          <p:txBody>
            <a:bodyPr/>
            <a:lstStyle/>
            <a:p>
              <a:endParaRPr lang="en-US"/>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5638800" y="2231638"/>
            <a:ext cx="12135739" cy="6208944"/>
          </a:xfrm>
          <a:prstGeom prst="rect">
            <a:avLst/>
          </a:prstGeom>
        </p:spPr>
        <p:txBody>
          <a:bodyPr lIns="0" tIns="0" rIns="0" bIns="0" rtlCol="0" anchor="t">
            <a:spAutoFit/>
          </a:bodyPr>
          <a:lstStyle/>
          <a:p>
            <a:pPr marL="0" lvl="0" indent="0" algn="r">
              <a:lnSpc>
                <a:spcPts val="16048"/>
              </a:lnSpc>
            </a:pPr>
            <a:r>
              <a:rPr lang="en-US" sz="14723" spc="-618" dirty="0">
                <a:solidFill>
                  <a:srgbClr val="0A416E"/>
                </a:solidFill>
                <a:latin typeface="Rig Solid Bold Halftone"/>
                <a:ea typeface="Rig Solid Bold Halftone"/>
                <a:cs typeface="Rig Solid Bold Halftone"/>
                <a:sym typeface="Rig Solid Bold Halftone"/>
              </a:rPr>
              <a:t>Delivering our Brand Promise</a:t>
            </a:r>
          </a:p>
        </p:txBody>
      </p:sp>
      <p:sp>
        <p:nvSpPr>
          <p:cNvPr id="16" name="Freeform 16"/>
          <p:cNvSpPr/>
          <p:nvPr/>
        </p:nvSpPr>
        <p:spPr>
          <a:xfrm>
            <a:off x="237607" y="1154713"/>
            <a:ext cx="5804004" cy="4844599"/>
          </a:xfrm>
          <a:custGeom>
            <a:avLst/>
            <a:gdLst/>
            <a:ahLst/>
            <a:cxnLst/>
            <a:rect l="l" t="t" r="r" b="b"/>
            <a:pathLst>
              <a:path w="5804004" h="4844599">
                <a:moveTo>
                  <a:pt x="0" y="0"/>
                </a:moveTo>
                <a:lnTo>
                  <a:pt x="5804003" y="0"/>
                </a:lnTo>
                <a:lnTo>
                  <a:pt x="5804003" y="4844598"/>
                </a:lnTo>
                <a:lnTo>
                  <a:pt x="0" y="4844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a:grpSpLocks noChangeAspect="1"/>
          </p:cNvGrpSpPr>
          <p:nvPr/>
        </p:nvGrpSpPr>
        <p:grpSpPr>
          <a:xfrm>
            <a:off x="11499367" y="1028700"/>
            <a:ext cx="8229600" cy="8229600"/>
            <a:chOff x="0" y="0"/>
            <a:chExt cx="14840029" cy="14840029"/>
          </a:xfrm>
        </p:grpSpPr>
        <p:sp>
          <p:nvSpPr>
            <p:cNvPr id="4" name="Freeform 4"/>
            <p:cNvSpPr/>
            <p:nvPr/>
          </p:nvSpPr>
          <p:spPr>
            <a:xfrm>
              <a:off x="0" y="0"/>
              <a:ext cx="14840031" cy="14840029"/>
            </a:xfrm>
            <a:custGeom>
              <a:avLst/>
              <a:gdLst/>
              <a:ahLst/>
              <a:cxnLst/>
              <a:rect l="l" t="t" r="r" b="b"/>
              <a:pathLst>
                <a:path w="14840031" h="14840029">
                  <a:moveTo>
                    <a:pt x="2268288" y="14675419"/>
                  </a:moveTo>
                  <a:cubicBezTo>
                    <a:pt x="2373687" y="14780817"/>
                    <a:pt x="2516637" y="14840029"/>
                    <a:pt x="2665693" y="14840029"/>
                  </a:cubicBezTo>
                  <a:lnTo>
                    <a:pt x="12174338" y="14840029"/>
                  </a:lnTo>
                  <a:cubicBezTo>
                    <a:pt x="12323394" y="14840029"/>
                    <a:pt x="12466344" y="14780817"/>
                    <a:pt x="12571743" y="14675419"/>
                  </a:cubicBezTo>
                  <a:lnTo>
                    <a:pt x="14675421" y="12571741"/>
                  </a:lnTo>
                  <a:cubicBezTo>
                    <a:pt x="14780819" y="12466343"/>
                    <a:pt x="14840031" y="12323393"/>
                    <a:pt x="14840031" y="12174337"/>
                  </a:cubicBezTo>
                  <a:lnTo>
                    <a:pt x="14840031" y="2665692"/>
                  </a:lnTo>
                  <a:cubicBezTo>
                    <a:pt x="14840031" y="2516636"/>
                    <a:pt x="14780819" y="2373686"/>
                    <a:pt x="14675421" y="2268287"/>
                  </a:cubicBezTo>
                  <a:lnTo>
                    <a:pt x="12571741" y="164610"/>
                  </a:lnTo>
                  <a:cubicBezTo>
                    <a:pt x="12466344" y="59212"/>
                    <a:pt x="12323393" y="0"/>
                    <a:pt x="12174338" y="0"/>
                  </a:cubicBezTo>
                  <a:lnTo>
                    <a:pt x="2665692" y="0"/>
                  </a:lnTo>
                  <a:cubicBezTo>
                    <a:pt x="2516637" y="0"/>
                    <a:pt x="2373686" y="59212"/>
                    <a:pt x="2268287" y="164610"/>
                  </a:cubicBezTo>
                  <a:lnTo>
                    <a:pt x="164611" y="2268287"/>
                  </a:lnTo>
                  <a:cubicBezTo>
                    <a:pt x="59212" y="2373686"/>
                    <a:pt x="0" y="2516636"/>
                    <a:pt x="0" y="2665692"/>
                  </a:cubicBezTo>
                  <a:lnTo>
                    <a:pt x="0" y="12174338"/>
                  </a:lnTo>
                  <a:cubicBezTo>
                    <a:pt x="0" y="12323394"/>
                    <a:pt x="59212" y="12466344"/>
                    <a:pt x="164610" y="12571742"/>
                  </a:cubicBezTo>
                  <a:lnTo>
                    <a:pt x="2268288" y="14675419"/>
                  </a:lnTo>
                  <a:close/>
                </a:path>
              </a:pathLst>
            </a:custGeom>
            <a:solidFill>
              <a:srgbClr val="D2EAF6"/>
            </a:solidFill>
          </p:spPr>
          <p:txBody>
            <a:bodyPr/>
            <a:lstStyle/>
            <a:p>
              <a:endParaRPr lang="en-US"/>
            </a:p>
          </p:txBody>
        </p:sp>
        <p:sp>
          <p:nvSpPr>
            <p:cNvPr id="5" name="Freeform 5"/>
            <p:cNvSpPr/>
            <p:nvPr/>
          </p:nvSpPr>
          <p:spPr>
            <a:xfrm>
              <a:off x="200383" y="200383"/>
              <a:ext cx="14439263" cy="14439263"/>
            </a:xfrm>
            <a:custGeom>
              <a:avLst/>
              <a:gdLst/>
              <a:ahLst/>
              <a:cxnLst/>
              <a:rect l="l" t="t" r="r" b="b"/>
              <a:pathLst>
                <a:path w="14439263" h="14439263">
                  <a:moveTo>
                    <a:pt x="2209597" y="14333344"/>
                  </a:moveTo>
                  <a:cubicBezTo>
                    <a:pt x="2277416" y="14401163"/>
                    <a:pt x="2369399" y="14439263"/>
                    <a:pt x="2465309" y="14439263"/>
                  </a:cubicBezTo>
                  <a:lnTo>
                    <a:pt x="11973955" y="14439263"/>
                  </a:lnTo>
                  <a:cubicBezTo>
                    <a:pt x="12069866" y="14439263"/>
                    <a:pt x="12161847" y="14401163"/>
                    <a:pt x="12229668" y="14333344"/>
                  </a:cubicBezTo>
                  <a:lnTo>
                    <a:pt x="14333344" y="12229666"/>
                  </a:lnTo>
                  <a:cubicBezTo>
                    <a:pt x="14401163" y="12161847"/>
                    <a:pt x="14439263" y="12069864"/>
                    <a:pt x="14439263" y="11973954"/>
                  </a:cubicBezTo>
                  <a:lnTo>
                    <a:pt x="14439263" y="2465309"/>
                  </a:lnTo>
                  <a:cubicBezTo>
                    <a:pt x="14439263" y="2369399"/>
                    <a:pt x="14401163" y="2277416"/>
                    <a:pt x="14333344" y="2209597"/>
                  </a:cubicBezTo>
                  <a:lnTo>
                    <a:pt x="12229667" y="105919"/>
                  </a:lnTo>
                  <a:cubicBezTo>
                    <a:pt x="12161848" y="38100"/>
                    <a:pt x="12069865" y="0"/>
                    <a:pt x="11973955" y="0"/>
                  </a:cubicBezTo>
                  <a:lnTo>
                    <a:pt x="2465309" y="0"/>
                  </a:lnTo>
                  <a:cubicBezTo>
                    <a:pt x="2369399" y="0"/>
                    <a:pt x="2277416" y="38100"/>
                    <a:pt x="2209597" y="105919"/>
                  </a:cubicBezTo>
                  <a:lnTo>
                    <a:pt x="105919" y="2209596"/>
                  </a:lnTo>
                  <a:cubicBezTo>
                    <a:pt x="38100" y="2277415"/>
                    <a:pt x="0" y="2369397"/>
                    <a:pt x="0" y="2465308"/>
                  </a:cubicBezTo>
                  <a:lnTo>
                    <a:pt x="0" y="11973953"/>
                  </a:lnTo>
                  <a:cubicBezTo>
                    <a:pt x="0" y="12069865"/>
                    <a:pt x="38100" y="12161845"/>
                    <a:pt x="105919" y="12229665"/>
                  </a:cubicBezTo>
                  <a:lnTo>
                    <a:pt x="2209597" y="14333344"/>
                  </a:lnTo>
                  <a:close/>
                </a:path>
              </a:pathLst>
            </a:custGeom>
            <a:solidFill>
              <a:srgbClr val="739FC4"/>
            </a:solidFill>
          </p:spPr>
          <p:txBody>
            <a:bodyPr/>
            <a:lstStyle/>
            <a:p>
              <a:endParaRPr lang="en-US"/>
            </a:p>
          </p:txBody>
        </p:sp>
        <p:sp>
          <p:nvSpPr>
            <p:cNvPr id="6" name="Freeform 6"/>
            <p:cNvSpPr/>
            <p:nvPr/>
          </p:nvSpPr>
          <p:spPr>
            <a:xfrm>
              <a:off x="562014" y="562014"/>
              <a:ext cx="13716001" cy="13716001"/>
            </a:xfrm>
            <a:custGeom>
              <a:avLst/>
              <a:gdLst/>
              <a:ahLst/>
              <a:cxnLst/>
              <a:rect l="l" t="t" r="r" b="b"/>
              <a:pathLst>
                <a:path w="13716001" h="13716001">
                  <a:moveTo>
                    <a:pt x="11612324" y="0"/>
                  </a:moveTo>
                  <a:lnTo>
                    <a:pt x="2103678" y="0"/>
                  </a:lnTo>
                  <a:lnTo>
                    <a:pt x="0" y="2103678"/>
                  </a:lnTo>
                  <a:lnTo>
                    <a:pt x="0" y="11612323"/>
                  </a:lnTo>
                  <a:lnTo>
                    <a:pt x="2103678" y="13716001"/>
                  </a:lnTo>
                  <a:lnTo>
                    <a:pt x="11612324" y="13716001"/>
                  </a:lnTo>
                  <a:lnTo>
                    <a:pt x="13716001" y="11612323"/>
                  </a:lnTo>
                  <a:lnTo>
                    <a:pt x="13716001" y="2103678"/>
                  </a:lnTo>
                  <a:close/>
                </a:path>
              </a:pathLst>
            </a:custGeom>
            <a:blipFill>
              <a:blip r:embed="rId3"/>
              <a:stretch>
                <a:fillRect t="-42594" b="-7405"/>
              </a:stretch>
            </a:blipFill>
          </p:spPr>
          <p:txBody>
            <a:bodyPr/>
            <a:lstStyle/>
            <a:p>
              <a:endParaRPr lang="en-US"/>
            </a:p>
          </p:txBody>
        </p:sp>
      </p:grpSp>
      <p:grpSp>
        <p:nvGrpSpPr>
          <p:cNvPr id="7" name="Group 7"/>
          <p:cNvGrpSpPr/>
          <p:nvPr/>
        </p:nvGrpSpPr>
        <p:grpSpPr>
          <a:xfrm>
            <a:off x="-863139" y="-4022491"/>
            <a:ext cx="6706835" cy="6706835"/>
            <a:chOff x="0" y="0"/>
            <a:chExt cx="812800" cy="812800"/>
          </a:xfrm>
        </p:grpSpPr>
        <p:sp>
          <p:nvSpPr>
            <p:cNvPr id="8" name="Freeform 8"/>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739FC4"/>
            </a:solidFill>
          </p:spPr>
          <p:txBody>
            <a:bodyPr/>
            <a:lstStyle/>
            <a:p>
              <a:endParaRPr lang="en-US"/>
            </a:p>
          </p:txBody>
        </p:sp>
        <p:sp>
          <p:nvSpPr>
            <p:cNvPr id="9" name="TextBox 9"/>
            <p:cNvSpPr txBox="1"/>
            <p:nvPr/>
          </p:nvSpPr>
          <p:spPr>
            <a:xfrm>
              <a:off x="63500" y="25400"/>
              <a:ext cx="685800" cy="723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73927" y="8388441"/>
            <a:ext cx="6706835" cy="6706835"/>
            <a:chOff x="0" y="0"/>
            <a:chExt cx="812800" cy="812800"/>
          </a:xfrm>
        </p:grpSpPr>
        <p:sp>
          <p:nvSpPr>
            <p:cNvPr id="11" name="Freeform 11"/>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739FC4"/>
            </a:solidFill>
          </p:spPr>
          <p:txBody>
            <a:bodyPr/>
            <a:lstStyle/>
            <a:p>
              <a:endParaRPr lang="en-US"/>
            </a:p>
          </p:txBody>
        </p:sp>
        <p:sp>
          <p:nvSpPr>
            <p:cNvPr id="12" name="TextBox 12"/>
            <p:cNvSpPr txBox="1"/>
            <p:nvPr/>
          </p:nvSpPr>
          <p:spPr>
            <a:xfrm>
              <a:off x="63500" y="25400"/>
              <a:ext cx="685800" cy="723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279858">
            <a:off x="3333568" y="-1167588"/>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FFFFFF"/>
              </a:solidFill>
              <a:prstDash val="solid"/>
              <a:miter/>
            </a:ln>
          </p:spPr>
          <p:txBody>
            <a:bodyPr/>
            <a:lstStyle/>
            <a:p>
              <a:endParaRPr lang="en-US"/>
            </a:p>
          </p:txBody>
        </p:sp>
        <p:sp>
          <p:nvSpPr>
            <p:cNvPr id="15" name="TextBox 15"/>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279858">
            <a:off x="4996984" y="8882505"/>
            <a:ext cx="3086100" cy="30861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FFFFFF"/>
              </a:solidFill>
              <a:prstDash val="solid"/>
              <a:miter/>
            </a:ln>
          </p:spPr>
          <p:txBody>
            <a:bodyPr/>
            <a:lstStyle/>
            <a:p>
              <a:endParaRPr lang="en-US"/>
            </a:p>
          </p:txBody>
        </p:sp>
        <p:sp>
          <p:nvSpPr>
            <p:cNvPr id="18" name="TextBox 18"/>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88211" y="3045149"/>
            <a:ext cx="13753805" cy="3779855"/>
          </a:xfrm>
          <a:prstGeom prst="rect">
            <a:avLst/>
          </a:prstGeom>
        </p:spPr>
        <p:txBody>
          <a:bodyPr lIns="0" tIns="0" rIns="0" bIns="0" rtlCol="0" anchor="t">
            <a:spAutoFit/>
          </a:bodyPr>
          <a:lstStyle/>
          <a:p>
            <a:pPr marL="0" lvl="0" indent="0" algn="l">
              <a:lnSpc>
                <a:spcPts val="14741"/>
              </a:lnSpc>
            </a:pPr>
            <a:r>
              <a:rPr lang="en-US" sz="13524" spc="-568" dirty="0">
                <a:solidFill>
                  <a:srgbClr val="0A416E"/>
                </a:solidFill>
                <a:latin typeface="Rig Solid Bold Halftone"/>
                <a:ea typeface="Rig Solid Bold Halftone"/>
                <a:cs typeface="Rig Solid Bold Halftone"/>
                <a:sym typeface="Rig Solid Bold Halftone"/>
              </a:rPr>
              <a:t>Our Purpose Our Promise</a:t>
            </a:r>
          </a:p>
        </p:txBody>
      </p:sp>
      <p:sp>
        <p:nvSpPr>
          <p:cNvPr id="20" name="TextBox 20"/>
          <p:cNvSpPr txBox="1"/>
          <p:nvPr/>
        </p:nvSpPr>
        <p:spPr>
          <a:xfrm>
            <a:off x="288236" y="6861960"/>
            <a:ext cx="10189456" cy="755015"/>
          </a:xfrm>
          <a:prstGeom prst="rect">
            <a:avLst/>
          </a:prstGeom>
        </p:spPr>
        <p:txBody>
          <a:bodyPr lIns="0" tIns="0" rIns="0" bIns="0" rtlCol="0" anchor="t">
            <a:spAutoFit/>
          </a:bodyPr>
          <a:lstStyle/>
          <a:p>
            <a:pPr algn="ctr">
              <a:lnSpc>
                <a:spcPts val="6160"/>
              </a:lnSpc>
            </a:pPr>
            <a:r>
              <a:rPr lang="en-US" sz="4400" b="1">
                <a:solidFill>
                  <a:srgbClr val="0A416E"/>
                </a:solidFill>
                <a:latin typeface="Open Sans Bold"/>
                <a:ea typeface="Open Sans Bold"/>
                <a:cs typeface="Open Sans Bold"/>
                <a:sym typeface="Open Sans Bold"/>
              </a:rPr>
              <a:t>Hilary Shine, SGR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a:grpSpLocks noChangeAspect="1"/>
          </p:cNvGrpSpPr>
          <p:nvPr/>
        </p:nvGrpSpPr>
        <p:grpSpPr>
          <a:xfrm>
            <a:off x="-426534" y="1643654"/>
            <a:ext cx="8229600" cy="8229600"/>
            <a:chOff x="0" y="0"/>
            <a:chExt cx="14840029" cy="14840029"/>
          </a:xfrm>
        </p:grpSpPr>
        <p:sp>
          <p:nvSpPr>
            <p:cNvPr id="4" name="Freeform 4"/>
            <p:cNvSpPr/>
            <p:nvPr/>
          </p:nvSpPr>
          <p:spPr>
            <a:xfrm>
              <a:off x="0" y="0"/>
              <a:ext cx="14840031" cy="14840029"/>
            </a:xfrm>
            <a:custGeom>
              <a:avLst/>
              <a:gdLst/>
              <a:ahLst/>
              <a:cxnLst/>
              <a:rect l="l" t="t" r="r" b="b"/>
              <a:pathLst>
                <a:path w="14840031" h="14840029">
                  <a:moveTo>
                    <a:pt x="2268288" y="14675419"/>
                  </a:moveTo>
                  <a:cubicBezTo>
                    <a:pt x="2373687" y="14780817"/>
                    <a:pt x="2516637" y="14840029"/>
                    <a:pt x="2665693" y="14840029"/>
                  </a:cubicBezTo>
                  <a:lnTo>
                    <a:pt x="12174338" y="14840029"/>
                  </a:lnTo>
                  <a:cubicBezTo>
                    <a:pt x="12323394" y="14840029"/>
                    <a:pt x="12466344" y="14780817"/>
                    <a:pt x="12571743" y="14675419"/>
                  </a:cubicBezTo>
                  <a:lnTo>
                    <a:pt x="14675421" y="12571741"/>
                  </a:lnTo>
                  <a:cubicBezTo>
                    <a:pt x="14780819" y="12466343"/>
                    <a:pt x="14840031" y="12323393"/>
                    <a:pt x="14840031" y="12174337"/>
                  </a:cubicBezTo>
                  <a:lnTo>
                    <a:pt x="14840031" y="2665692"/>
                  </a:lnTo>
                  <a:cubicBezTo>
                    <a:pt x="14840031" y="2516636"/>
                    <a:pt x="14780819" y="2373686"/>
                    <a:pt x="14675421" y="2268287"/>
                  </a:cubicBezTo>
                  <a:lnTo>
                    <a:pt x="12571741" y="164610"/>
                  </a:lnTo>
                  <a:cubicBezTo>
                    <a:pt x="12466344" y="59212"/>
                    <a:pt x="12323393" y="0"/>
                    <a:pt x="12174338" y="0"/>
                  </a:cubicBezTo>
                  <a:lnTo>
                    <a:pt x="2665692" y="0"/>
                  </a:lnTo>
                  <a:cubicBezTo>
                    <a:pt x="2516637" y="0"/>
                    <a:pt x="2373686" y="59212"/>
                    <a:pt x="2268287" y="164610"/>
                  </a:cubicBezTo>
                  <a:lnTo>
                    <a:pt x="164611" y="2268287"/>
                  </a:lnTo>
                  <a:cubicBezTo>
                    <a:pt x="59212" y="2373686"/>
                    <a:pt x="0" y="2516636"/>
                    <a:pt x="0" y="2665692"/>
                  </a:cubicBezTo>
                  <a:lnTo>
                    <a:pt x="0" y="12174338"/>
                  </a:lnTo>
                  <a:cubicBezTo>
                    <a:pt x="0" y="12323394"/>
                    <a:pt x="59212" y="12466344"/>
                    <a:pt x="164610" y="12571742"/>
                  </a:cubicBezTo>
                  <a:lnTo>
                    <a:pt x="2268288" y="14675419"/>
                  </a:lnTo>
                  <a:close/>
                </a:path>
              </a:pathLst>
            </a:custGeom>
            <a:solidFill>
              <a:srgbClr val="D2EAF6"/>
            </a:solidFill>
          </p:spPr>
          <p:txBody>
            <a:bodyPr/>
            <a:lstStyle/>
            <a:p>
              <a:endParaRPr lang="en-US"/>
            </a:p>
          </p:txBody>
        </p:sp>
        <p:sp>
          <p:nvSpPr>
            <p:cNvPr id="5" name="Freeform 5"/>
            <p:cNvSpPr/>
            <p:nvPr/>
          </p:nvSpPr>
          <p:spPr>
            <a:xfrm>
              <a:off x="200383" y="200383"/>
              <a:ext cx="14439263" cy="14439263"/>
            </a:xfrm>
            <a:custGeom>
              <a:avLst/>
              <a:gdLst/>
              <a:ahLst/>
              <a:cxnLst/>
              <a:rect l="l" t="t" r="r" b="b"/>
              <a:pathLst>
                <a:path w="14439263" h="14439263">
                  <a:moveTo>
                    <a:pt x="2209597" y="14333344"/>
                  </a:moveTo>
                  <a:cubicBezTo>
                    <a:pt x="2277416" y="14401163"/>
                    <a:pt x="2369399" y="14439263"/>
                    <a:pt x="2465309" y="14439263"/>
                  </a:cubicBezTo>
                  <a:lnTo>
                    <a:pt x="11973955" y="14439263"/>
                  </a:lnTo>
                  <a:cubicBezTo>
                    <a:pt x="12069866" y="14439263"/>
                    <a:pt x="12161847" y="14401163"/>
                    <a:pt x="12229668" y="14333344"/>
                  </a:cubicBezTo>
                  <a:lnTo>
                    <a:pt x="14333344" y="12229666"/>
                  </a:lnTo>
                  <a:cubicBezTo>
                    <a:pt x="14401163" y="12161847"/>
                    <a:pt x="14439263" y="12069864"/>
                    <a:pt x="14439263" y="11973954"/>
                  </a:cubicBezTo>
                  <a:lnTo>
                    <a:pt x="14439263" y="2465309"/>
                  </a:lnTo>
                  <a:cubicBezTo>
                    <a:pt x="14439263" y="2369399"/>
                    <a:pt x="14401163" y="2277416"/>
                    <a:pt x="14333344" y="2209597"/>
                  </a:cubicBezTo>
                  <a:lnTo>
                    <a:pt x="12229667" y="105919"/>
                  </a:lnTo>
                  <a:cubicBezTo>
                    <a:pt x="12161848" y="38100"/>
                    <a:pt x="12069865" y="0"/>
                    <a:pt x="11973955" y="0"/>
                  </a:cubicBezTo>
                  <a:lnTo>
                    <a:pt x="2465309" y="0"/>
                  </a:lnTo>
                  <a:cubicBezTo>
                    <a:pt x="2369399" y="0"/>
                    <a:pt x="2277416" y="38100"/>
                    <a:pt x="2209597" y="105919"/>
                  </a:cubicBezTo>
                  <a:lnTo>
                    <a:pt x="105919" y="2209596"/>
                  </a:lnTo>
                  <a:cubicBezTo>
                    <a:pt x="38100" y="2277415"/>
                    <a:pt x="0" y="2369397"/>
                    <a:pt x="0" y="2465308"/>
                  </a:cubicBezTo>
                  <a:lnTo>
                    <a:pt x="0" y="11973953"/>
                  </a:lnTo>
                  <a:cubicBezTo>
                    <a:pt x="0" y="12069865"/>
                    <a:pt x="38100" y="12161845"/>
                    <a:pt x="105919" y="12229665"/>
                  </a:cubicBezTo>
                  <a:lnTo>
                    <a:pt x="2209597" y="14333344"/>
                  </a:lnTo>
                  <a:close/>
                </a:path>
              </a:pathLst>
            </a:custGeom>
            <a:solidFill>
              <a:srgbClr val="739FC4"/>
            </a:solidFill>
          </p:spPr>
          <p:txBody>
            <a:bodyPr/>
            <a:lstStyle/>
            <a:p>
              <a:endParaRPr lang="en-US"/>
            </a:p>
          </p:txBody>
        </p:sp>
        <p:sp>
          <p:nvSpPr>
            <p:cNvPr id="6" name="Freeform 6"/>
            <p:cNvSpPr/>
            <p:nvPr/>
          </p:nvSpPr>
          <p:spPr>
            <a:xfrm>
              <a:off x="562014" y="562014"/>
              <a:ext cx="13716001" cy="13716001"/>
            </a:xfrm>
            <a:custGeom>
              <a:avLst/>
              <a:gdLst/>
              <a:ahLst/>
              <a:cxnLst/>
              <a:rect l="l" t="t" r="r" b="b"/>
              <a:pathLst>
                <a:path w="13716001" h="13716001">
                  <a:moveTo>
                    <a:pt x="11612324" y="0"/>
                  </a:moveTo>
                  <a:lnTo>
                    <a:pt x="2103678" y="0"/>
                  </a:lnTo>
                  <a:lnTo>
                    <a:pt x="0" y="2103678"/>
                  </a:lnTo>
                  <a:lnTo>
                    <a:pt x="0" y="11612323"/>
                  </a:lnTo>
                  <a:lnTo>
                    <a:pt x="2103678" y="13716001"/>
                  </a:lnTo>
                  <a:lnTo>
                    <a:pt x="11612324" y="13716001"/>
                  </a:lnTo>
                  <a:lnTo>
                    <a:pt x="13716001" y="11612323"/>
                  </a:lnTo>
                  <a:lnTo>
                    <a:pt x="13716001" y="2103678"/>
                  </a:lnTo>
                  <a:close/>
                </a:path>
              </a:pathLst>
            </a:custGeom>
            <a:blipFill>
              <a:blip r:embed="rId3"/>
              <a:stretch>
                <a:fillRect l="-83427" r="-4072"/>
              </a:stretch>
            </a:blipFill>
          </p:spPr>
          <p:txBody>
            <a:bodyPr/>
            <a:lstStyle/>
            <a:p>
              <a:endParaRPr lang="en-US"/>
            </a:p>
          </p:txBody>
        </p:sp>
      </p:grpSp>
      <p:grpSp>
        <p:nvGrpSpPr>
          <p:cNvPr id="7" name="Group 7"/>
          <p:cNvGrpSpPr/>
          <p:nvPr/>
        </p:nvGrpSpPr>
        <p:grpSpPr>
          <a:xfrm>
            <a:off x="-863139" y="-5386319"/>
            <a:ext cx="6706835" cy="6706835"/>
            <a:chOff x="0" y="0"/>
            <a:chExt cx="812800" cy="812800"/>
          </a:xfrm>
        </p:grpSpPr>
        <p:sp>
          <p:nvSpPr>
            <p:cNvPr id="8" name="Freeform 8"/>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739FC4"/>
            </a:solidFill>
          </p:spPr>
          <p:txBody>
            <a:bodyPr/>
            <a:lstStyle/>
            <a:p>
              <a:endParaRPr lang="en-US"/>
            </a:p>
          </p:txBody>
        </p:sp>
        <p:sp>
          <p:nvSpPr>
            <p:cNvPr id="9" name="TextBox 9"/>
            <p:cNvSpPr txBox="1"/>
            <p:nvPr/>
          </p:nvSpPr>
          <p:spPr>
            <a:xfrm>
              <a:off x="63500" y="25400"/>
              <a:ext cx="685800" cy="723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1981661" y="8904890"/>
            <a:ext cx="6177152" cy="6177152"/>
            <a:chOff x="0" y="0"/>
            <a:chExt cx="812800" cy="812800"/>
          </a:xfrm>
        </p:grpSpPr>
        <p:sp>
          <p:nvSpPr>
            <p:cNvPr id="11" name="Freeform 11"/>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739FC4"/>
            </a:solidFill>
          </p:spPr>
          <p:txBody>
            <a:bodyPr/>
            <a:lstStyle/>
            <a:p>
              <a:endParaRPr lang="en-US"/>
            </a:p>
          </p:txBody>
        </p:sp>
        <p:sp>
          <p:nvSpPr>
            <p:cNvPr id="12" name="TextBox 12"/>
            <p:cNvSpPr txBox="1"/>
            <p:nvPr/>
          </p:nvSpPr>
          <p:spPr>
            <a:xfrm>
              <a:off x="63500" y="25400"/>
              <a:ext cx="685800" cy="7239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rot="-198553">
            <a:off x="947228" y="-1946402"/>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FFFFFF"/>
              </a:solidFill>
              <a:prstDash val="solid"/>
              <a:miter/>
            </a:ln>
          </p:spPr>
          <p:txBody>
            <a:bodyPr/>
            <a:lstStyle/>
            <a:p>
              <a:endParaRPr lang="en-US"/>
            </a:p>
          </p:txBody>
        </p:sp>
        <p:sp>
          <p:nvSpPr>
            <p:cNvPr id="15" name="TextBox 15"/>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279858">
            <a:off x="13439666" y="9034625"/>
            <a:ext cx="3326313" cy="33263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FFFFFF"/>
              </a:solidFill>
              <a:prstDash val="solid"/>
              <a:miter/>
            </a:ln>
          </p:spPr>
          <p:txBody>
            <a:bodyPr/>
            <a:lstStyle/>
            <a:p>
              <a:endParaRPr lang="en-US"/>
            </a:p>
          </p:txBody>
        </p:sp>
        <p:sp>
          <p:nvSpPr>
            <p:cNvPr id="18" name="TextBox 18"/>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6704022" y="1434817"/>
            <a:ext cx="10555278" cy="3160009"/>
          </a:xfrm>
          <a:prstGeom prst="rect">
            <a:avLst/>
          </a:prstGeom>
        </p:spPr>
        <p:txBody>
          <a:bodyPr lIns="0" tIns="0" rIns="0" bIns="0" rtlCol="0" anchor="t">
            <a:spAutoFit/>
          </a:bodyPr>
          <a:lstStyle/>
          <a:p>
            <a:pPr marL="0" lvl="0" indent="0" algn="r">
              <a:lnSpc>
                <a:spcPts val="12316"/>
              </a:lnSpc>
            </a:pPr>
            <a:r>
              <a:rPr lang="en-US" sz="11299" spc="-474">
                <a:solidFill>
                  <a:srgbClr val="0A416E"/>
                </a:solidFill>
                <a:latin typeface="Rig Solid Bold Halftone"/>
                <a:ea typeface="Rig Solid Bold Halftone"/>
                <a:cs typeface="Rig Solid Bold Halftone"/>
                <a:sym typeface="Rig Solid Bold Halftone"/>
              </a:rPr>
              <a:t>What is your Brand?</a:t>
            </a:r>
          </a:p>
        </p:txBody>
      </p:sp>
      <p:sp>
        <p:nvSpPr>
          <p:cNvPr id="20" name="TextBox 20"/>
          <p:cNvSpPr txBox="1"/>
          <p:nvPr/>
        </p:nvSpPr>
        <p:spPr>
          <a:xfrm>
            <a:off x="7803066" y="5101133"/>
            <a:ext cx="9448074" cy="3692525"/>
          </a:xfrm>
          <a:prstGeom prst="rect">
            <a:avLst/>
          </a:prstGeom>
        </p:spPr>
        <p:txBody>
          <a:bodyPr lIns="0" tIns="0" rIns="0" bIns="0" rtlCol="0" anchor="t">
            <a:spAutoFit/>
          </a:bodyPr>
          <a:lstStyle/>
          <a:p>
            <a:pPr algn="r">
              <a:lnSpc>
                <a:spcPts val="4900"/>
              </a:lnSpc>
            </a:pPr>
            <a:r>
              <a:rPr lang="en-US" sz="3500">
                <a:solidFill>
                  <a:srgbClr val="0A416E"/>
                </a:solidFill>
                <a:latin typeface="Open Sans"/>
                <a:ea typeface="Open Sans"/>
                <a:cs typeface="Open Sans"/>
                <a:sym typeface="Open Sans"/>
              </a:rPr>
              <a:t>When is the last time you thought about it?</a:t>
            </a:r>
          </a:p>
          <a:p>
            <a:pPr algn="r">
              <a:lnSpc>
                <a:spcPts val="4900"/>
              </a:lnSpc>
            </a:pPr>
            <a:endParaRPr lang="en-US" sz="3500">
              <a:solidFill>
                <a:srgbClr val="0A416E"/>
              </a:solidFill>
              <a:latin typeface="Open Sans"/>
              <a:ea typeface="Open Sans"/>
              <a:cs typeface="Open Sans"/>
              <a:sym typeface="Open Sans"/>
            </a:endParaRPr>
          </a:p>
          <a:p>
            <a:pPr algn="r">
              <a:lnSpc>
                <a:spcPts val="4900"/>
              </a:lnSpc>
            </a:pPr>
            <a:r>
              <a:rPr lang="en-US" sz="3500">
                <a:solidFill>
                  <a:srgbClr val="0A416E"/>
                </a:solidFill>
                <a:latin typeface="Open Sans"/>
                <a:ea typeface="Open Sans"/>
                <a:cs typeface="Open Sans"/>
                <a:sym typeface="Open Sans"/>
              </a:rPr>
              <a:t>When is the last time you acted on it?</a:t>
            </a:r>
          </a:p>
          <a:p>
            <a:pPr algn="r">
              <a:lnSpc>
                <a:spcPts val="4900"/>
              </a:lnSpc>
            </a:pPr>
            <a:endParaRPr lang="en-US" sz="3500">
              <a:solidFill>
                <a:srgbClr val="0A416E"/>
              </a:solidFill>
              <a:latin typeface="Open Sans"/>
              <a:ea typeface="Open Sans"/>
              <a:cs typeface="Open Sans"/>
              <a:sym typeface="Open Sans"/>
            </a:endParaRPr>
          </a:p>
          <a:p>
            <a:pPr algn="r">
              <a:lnSpc>
                <a:spcPts val="4900"/>
              </a:lnSpc>
            </a:pPr>
            <a:r>
              <a:rPr lang="en-US" sz="3500">
                <a:solidFill>
                  <a:srgbClr val="0A416E"/>
                </a:solidFill>
                <a:latin typeface="Open Sans"/>
                <a:ea typeface="Open Sans"/>
                <a:cs typeface="Open Sans"/>
                <a:sym typeface="Open Sans"/>
              </a:rPr>
              <a:t>When is the last time you asked?</a:t>
            </a:r>
          </a:p>
          <a:p>
            <a:pPr algn="r">
              <a:lnSpc>
                <a:spcPts val="4900"/>
              </a:lnSpc>
            </a:pPr>
            <a:endParaRPr lang="en-US" sz="3500">
              <a:solidFill>
                <a:srgbClr val="0A416E"/>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0" y="5666534"/>
            <a:ext cx="18288000" cy="6279894"/>
            <a:chOff x="0" y="0"/>
            <a:chExt cx="2641026" cy="906899"/>
          </a:xfrm>
        </p:grpSpPr>
        <p:sp>
          <p:nvSpPr>
            <p:cNvPr id="4" name="Freeform 4"/>
            <p:cNvSpPr/>
            <p:nvPr/>
          </p:nvSpPr>
          <p:spPr>
            <a:xfrm>
              <a:off x="0" y="0"/>
              <a:ext cx="2641026" cy="906899"/>
            </a:xfrm>
            <a:custGeom>
              <a:avLst/>
              <a:gdLst/>
              <a:ahLst/>
              <a:cxnLst/>
              <a:rect l="l" t="t" r="r" b="b"/>
              <a:pathLst>
                <a:path w="2641026" h="906899">
                  <a:moveTo>
                    <a:pt x="6350" y="0"/>
                  </a:moveTo>
                  <a:lnTo>
                    <a:pt x="2634676" y="0"/>
                  </a:lnTo>
                  <a:cubicBezTo>
                    <a:pt x="2636360" y="0"/>
                    <a:pt x="2637975" y="669"/>
                    <a:pt x="2639166" y="1860"/>
                  </a:cubicBezTo>
                  <a:cubicBezTo>
                    <a:pt x="2640357" y="3051"/>
                    <a:pt x="2641026" y="4666"/>
                    <a:pt x="2641026" y="6350"/>
                  </a:cubicBezTo>
                  <a:lnTo>
                    <a:pt x="2641026" y="900549"/>
                  </a:lnTo>
                  <a:cubicBezTo>
                    <a:pt x="2641026" y="904056"/>
                    <a:pt x="2638183" y="906899"/>
                    <a:pt x="2634676" y="906899"/>
                  </a:cubicBezTo>
                  <a:lnTo>
                    <a:pt x="6350" y="906899"/>
                  </a:lnTo>
                  <a:cubicBezTo>
                    <a:pt x="4666" y="906899"/>
                    <a:pt x="3051" y="906230"/>
                    <a:pt x="1860" y="905039"/>
                  </a:cubicBezTo>
                  <a:cubicBezTo>
                    <a:pt x="669" y="903848"/>
                    <a:pt x="0" y="902233"/>
                    <a:pt x="0" y="900549"/>
                  </a:cubicBezTo>
                  <a:lnTo>
                    <a:pt x="0" y="6350"/>
                  </a:lnTo>
                  <a:cubicBezTo>
                    <a:pt x="0" y="2843"/>
                    <a:pt x="2843" y="0"/>
                    <a:pt x="6350" y="0"/>
                  </a:cubicBezTo>
                  <a:close/>
                </a:path>
              </a:pathLst>
            </a:custGeom>
            <a:solidFill>
              <a:srgbClr val="739FC4"/>
            </a:solidFill>
            <a:ln w="12700">
              <a:solidFill>
                <a:srgbClr val="000000"/>
              </a:solidFill>
            </a:ln>
          </p:spPr>
          <p:txBody>
            <a:bodyPr/>
            <a:lstStyle/>
            <a:p>
              <a:endParaRPr lang="en-US"/>
            </a:p>
          </p:txBody>
        </p:sp>
      </p:grpSp>
      <p:grpSp>
        <p:nvGrpSpPr>
          <p:cNvPr id="5" name="Group 5"/>
          <p:cNvGrpSpPr/>
          <p:nvPr/>
        </p:nvGrpSpPr>
        <p:grpSpPr>
          <a:xfrm>
            <a:off x="-2294158" y="0"/>
            <a:ext cx="5750366" cy="1252991"/>
            <a:chOff x="0" y="0"/>
            <a:chExt cx="1514500" cy="330006"/>
          </a:xfrm>
        </p:grpSpPr>
        <p:sp>
          <p:nvSpPr>
            <p:cNvPr id="6" name="Freeform 6"/>
            <p:cNvSpPr/>
            <p:nvPr/>
          </p:nvSpPr>
          <p:spPr>
            <a:xfrm>
              <a:off x="0" y="0"/>
              <a:ext cx="1514500" cy="330006"/>
            </a:xfrm>
            <a:custGeom>
              <a:avLst/>
              <a:gdLst/>
              <a:ahLst/>
              <a:cxnLst/>
              <a:rect l="l" t="t" r="r" b="b"/>
              <a:pathLst>
                <a:path w="1514500" h="330006">
                  <a:moveTo>
                    <a:pt x="68663" y="0"/>
                  </a:moveTo>
                  <a:lnTo>
                    <a:pt x="1445837" y="0"/>
                  </a:lnTo>
                  <a:cubicBezTo>
                    <a:pt x="1464047" y="0"/>
                    <a:pt x="1481512" y="7234"/>
                    <a:pt x="1494389" y="20111"/>
                  </a:cubicBezTo>
                  <a:cubicBezTo>
                    <a:pt x="1507266" y="32988"/>
                    <a:pt x="1514500" y="50453"/>
                    <a:pt x="1514500" y="68663"/>
                  </a:cubicBezTo>
                  <a:lnTo>
                    <a:pt x="1514500" y="261343"/>
                  </a:lnTo>
                  <a:cubicBezTo>
                    <a:pt x="1514500" y="279553"/>
                    <a:pt x="1507266" y="297018"/>
                    <a:pt x="1494389" y="309895"/>
                  </a:cubicBezTo>
                  <a:cubicBezTo>
                    <a:pt x="1481512" y="322772"/>
                    <a:pt x="1464047" y="330006"/>
                    <a:pt x="1445837" y="330006"/>
                  </a:cubicBezTo>
                  <a:lnTo>
                    <a:pt x="68663" y="330006"/>
                  </a:lnTo>
                  <a:cubicBezTo>
                    <a:pt x="50453" y="330006"/>
                    <a:pt x="32988" y="322772"/>
                    <a:pt x="20111" y="309895"/>
                  </a:cubicBezTo>
                  <a:cubicBezTo>
                    <a:pt x="7234" y="297018"/>
                    <a:pt x="0" y="279553"/>
                    <a:pt x="0" y="261343"/>
                  </a:cubicBezTo>
                  <a:lnTo>
                    <a:pt x="0" y="68663"/>
                  </a:lnTo>
                  <a:cubicBezTo>
                    <a:pt x="0" y="50453"/>
                    <a:pt x="7234" y="32988"/>
                    <a:pt x="20111" y="20111"/>
                  </a:cubicBezTo>
                  <a:cubicBezTo>
                    <a:pt x="32988" y="7234"/>
                    <a:pt x="50453" y="0"/>
                    <a:pt x="68663" y="0"/>
                  </a:cubicBezTo>
                  <a:close/>
                </a:path>
              </a:pathLst>
            </a:custGeom>
            <a:solidFill>
              <a:srgbClr val="739FC4"/>
            </a:solidFill>
          </p:spPr>
          <p:txBody>
            <a:bodyPr/>
            <a:lstStyle/>
            <a:p>
              <a:endParaRPr lang="en-US"/>
            </a:p>
          </p:txBody>
        </p:sp>
        <p:sp>
          <p:nvSpPr>
            <p:cNvPr id="7" name="TextBox 7"/>
            <p:cNvSpPr txBox="1"/>
            <p:nvPr/>
          </p:nvSpPr>
          <p:spPr>
            <a:xfrm>
              <a:off x="0" y="-38100"/>
              <a:ext cx="1514500" cy="36810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875183" y="1579880"/>
            <a:ext cx="5750366" cy="1252991"/>
            <a:chOff x="0" y="0"/>
            <a:chExt cx="1514500" cy="330006"/>
          </a:xfrm>
        </p:grpSpPr>
        <p:sp>
          <p:nvSpPr>
            <p:cNvPr id="9" name="Freeform 9"/>
            <p:cNvSpPr/>
            <p:nvPr/>
          </p:nvSpPr>
          <p:spPr>
            <a:xfrm>
              <a:off x="0" y="0"/>
              <a:ext cx="1514500" cy="330006"/>
            </a:xfrm>
            <a:custGeom>
              <a:avLst/>
              <a:gdLst/>
              <a:ahLst/>
              <a:cxnLst/>
              <a:rect l="l" t="t" r="r" b="b"/>
              <a:pathLst>
                <a:path w="1514500" h="330006">
                  <a:moveTo>
                    <a:pt x="68663" y="0"/>
                  </a:moveTo>
                  <a:lnTo>
                    <a:pt x="1445837" y="0"/>
                  </a:lnTo>
                  <a:cubicBezTo>
                    <a:pt x="1464047" y="0"/>
                    <a:pt x="1481512" y="7234"/>
                    <a:pt x="1494389" y="20111"/>
                  </a:cubicBezTo>
                  <a:cubicBezTo>
                    <a:pt x="1507266" y="32988"/>
                    <a:pt x="1514500" y="50453"/>
                    <a:pt x="1514500" y="68663"/>
                  </a:cubicBezTo>
                  <a:lnTo>
                    <a:pt x="1514500" y="261343"/>
                  </a:lnTo>
                  <a:cubicBezTo>
                    <a:pt x="1514500" y="279553"/>
                    <a:pt x="1507266" y="297018"/>
                    <a:pt x="1494389" y="309895"/>
                  </a:cubicBezTo>
                  <a:cubicBezTo>
                    <a:pt x="1481512" y="322772"/>
                    <a:pt x="1464047" y="330006"/>
                    <a:pt x="1445837" y="330006"/>
                  </a:cubicBezTo>
                  <a:lnTo>
                    <a:pt x="68663" y="330006"/>
                  </a:lnTo>
                  <a:cubicBezTo>
                    <a:pt x="50453" y="330006"/>
                    <a:pt x="32988" y="322772"/>
                    <a:pt x="20111" y="309895"/>
                  </a:cubicBezTo>
                  <a:cubicBezTo>
                    <a:pt x="7234" y="297018"/>
                    <a:pt x="0" y="279553"/>
                    <a:pt x="0" y="261343"/>
                  </a:cubicBezTo>
                  <a:lnTo>
                    <a:pt x="0" y="68663"/>
                  </a:lnTo>
                  <a:cubicBezTo>
                    <a:pt x="0" y="50453"/>
                    <a:pt x="7234" y="32988"/>
                    <a:pt x="20111" y="20111"/>
                  </a:cubicBezTo>
                  <a:cubicBezTo>
                    <a:pt x="32988" y="7234"/>
                    <a:pt x="50453" y="0"/>
                    <a:pt x="68663" y="0"/>
                  </a:cubicBezTo>
                  <a:close/>
                </a:path>
              </a:pathLst>
            </a:custGeom>
            <a:solidFill>
              <a:srgbClr val="63A7C4"/>
            </a:solidFill>
          </p:spPr>
          <p:txBody>
            <a:bodyPr/>
            <a:lstStyle/>
            <a:p>
              <a:endParaRPr lang="en-US"/>
            </a:p>
          </p:txBody>
        </p:sp>
        <p:sp>
          <p:nvSpPr>
            <p:cNvPr id="10" name="TextBox 10"/>
            <p:cNvSpPr txBox="1"/>
            <p:nvPr/>
          </p:nvSpPr>
          <p:spPr>
            <a:xfrm>
              <a:off x="0" y="-38100"/>
              <a:ext cx="1514500" cy="368106"/>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5412817" y="626495"/>
            <a:ext cx="5750366" cy="1252991"/>
            <a:chOff x="0" y="0"/>
            <a:chExt cx="1514500" cy="330006"/>
          </a:xfrm>
        </p:grpSpPr>
        <p:sp>
          <p:nvSpPr>
            <p:cNvPr id="12" name="Freeform 12"/>
            <p:cNvSpPr/>
            <p:nvPr/>
          </p:nvSpPr>
          <p:spPr>
            <a:xfrm>
              <a:off x="0" y="0"/>
              <a:ext cx="1514500" cy="330006"/>
            </a:xfrm>
            <a:custGeom>
              <a:avLst/>
              <a:gdLst/>
              <a:ahLst/>
              <a:cxnLst/>
              <a:rect l="l" t="t" r="r" b="b"/>
              <a:pathLst>
                <a:path w="1514500" h="330006">
                  <a:moveTo>
                    <a:pt x="68663" y="0"/>
                  </a:moveTo>
                  <a:lnTo>
                    <a:pt x="1445837" y="0"/>
                  </a:lnTo>
                  <a:cubicBezTo>
                    <a:pt x="1464047" y="0"/>
                    <a:pt x="1481512" y="7234"/>
                    <a:pt x="1494389" y="20111"/>
                  </a:cubicBezTo>
                  <a:cubicBezTo>
                    <a:pt x="1507266" y="32988"/>
                    <a:pt x="1514500" y="50453"/>
                    <a:pt x="1514500" y="68663"/>
                  </a:cubicBezTo>
                  <a:lnTo>
                    <a:pt x="1514500" y="261343"/>
                  </a:lnTo>
                  <a:cubicBezTo>
                    <a:pt x="1514500" y="279553"/>
                    <a:pt x="1507266" y="297018"/>
                    <a:pt x="1494389" y="309895"/>
                  </a:cubicBezTo>
                  <a:cubicBezTo>
                    <a:pt x="1481512" y="322772"/>
                    <a:pt x="1464047" y="330006"/>
                    <a:pt x="1445837" y="330006"/>
                  </a:cubicBezTo>
                  <a:lnTo>
                    <a:pt x="68663" y="330006"/>
                  </a:lnTo>
                  <a:cubicBezTo>
                    <a:pt x="50453" y="330006"/>
                    <a:pt x="32988" y="322772"/>
                    <a:pt x="20111" y="309895"/>
                  </a:cubicBezTo>
                  <a:cubicBezTo>
                    <a:pt x="7234" y="297018"/>
                    <a:pt x="0" y="279553"/>
                    <a:pt x="0" y="261343"/>
                  </a:cubicBezTo>
                  <a:lnTo>
                    <a:pt x="0" y="68663"/>
                  </a:lnTo>
                  <a:cubicBezTo>
                    <a:pt x="0" y="50453"/>
                    <a:pt x="7234" y="32988"/>
                    <a:pt x="20111" y="20111"/>
                  </a:cubicBezTo>
                  <a:cubicBezTo>
                    <a:pt x="32988" y="7234"/>
                    <a:pt x="50453" y="0"/>
                    <a:pt x="68663" y="0"/>
                  </a:cubicBezTo>
                  <a:close/>
                </a:path>
              </a:pathLst>
            </a:custGeom>
            <a:solidFill>
              <a:srgbClr val="739FC4"/>
            </a:solidFill>
          </p:spPr>
          <p:txBody>
            <a:bodyPr/>
            <a:lstStyle/>
            <a:p>
              <a:endParaRPr lang="en-US"/>
            </a:p>
          </p:txBody>
        </p:sp>
        <p:sp>
          <p:nvSpPr>
            <p:cNvPr id="13" name="TextBox 13"/>
            <p:cNvSpPr txBox="1"/>
            <p:nvPr/>
          </p:nvSpPr>
          <p:spPr>
            <a:xfrm>
              <a:off x="0" y="-38100"/>
              <a:ext cx="1514500" cy="368106"/>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14350" y="-2459605"/>
            <a:ext cx="3086100" cy="30861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FFFFFF"/>
              </a:solidFill>
              <a:prstDash val="solid"/>
              <a:miter/>
            </a:ln>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6849678" y="827311"/>
            <a:ext cx="819244" cy="81924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FFFFFF"/>
              </a:solidFill>
              <a:prstDash val="solid"/>
              <a:miter/>
            </a:ln>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a:grpSpLocks noChangeAspect="1"/>
          </p:cNvGrpSpPr>
          <p:nvPr/>
        </p:nvGrpSpPr>
        <p:grpSpPr>
          <a:xfrm>
            <a:off x="581025" y="6038850"/>
            <a:ext cx="17087897" cy="10697024"/>
            <a:chOff x="0" y="0"/>
            <a:chExt cx="4572000" cy="2862072"/>
          </a:xfrm>
        </p:grpSpPr>
        <p:sp>
          <p:nvSpPr>
            <p:cNvPr id="21" name="Freeform 21"/>
            <p:cNvSpPr/>
            <p:nvPr/>
          </p:nvSpPr>
          <p:spPr>
            <a:xfrm>
              <a:off x="0" y="1016"/>
              <a:ext cx="4572000" cy="2859913"/>
            </a:xfrm>
            <a:custGeom>
              <a:avLst/>
              <a:gdLst/>
              <a:ahLst/>
              <a:cxnLst/>
              <a:rect l="l" t="t" r="r" b="b"/>
              <a:pathLst>
                <a:path w="4572000" h="2859913">
                  <a:moveTo>
                    <a:pt x="4572000" y="0"/>
                  </a:moveTo>
                  <a:lnTo>
                    <a:pt x="4572000" y="2859913"/>
                  </a:lnTo>
                  <a:lnTo>
                    <a:pt x="0" y="2859913"/>
                  </a:lnTo>
                  <a:lnTo>
                    <a:pt x="0" y="0"/>
                  </a:lnTo>
                  <a:lnTo>
                    <a:pt x="4572000" y="0"/>
                  </a:lnTo>
                  <a:close/>
                </a:path>
              </a:pathLst>
            </a:custGeom>
            <a:blipFill>
              <a:blip r:embed="rId3"/>
              <a:stretch>
                <a:fillRect t="-6510"/>
              </a:stretch>
            </a:blipFill>
          </p:spPr>
          <p:txBody>
            <a:bodyPr/>
            <a:lstStyle/>
            <a:p>
              <a:endParaRPr lang="en-US"/>
            </a:p>
          </p:txBody>
        </p:sp>
        <p:sp>
          <p:nvSpPr>
            <p:cNvPr id="22" name="Freeform 22"/>
            <p:cNvSpPr/>
            <p:nvPr/>
          </p:nvSpPr>
          <p:spPr>
            <a:xfrm>
              <a:off x="0" y="1016"/>
              <a:ext cx="4572000" cy="2859913"/>
            </a:xfrm>
            <a:custGeom>
              <a:avLst/>
              <a:gdLst/>
              <a:ahLst/>
              <a:cxnLst/>
              <a:rect l="l" t="t" r="r" b="b"/>
              <a:pathLst>
                <a:path w="4572000" h="2859913">
                  <a:moveTo>
                    <a:pt x="4572000" y="0"/>
                  </a:moveTo>
                  <a:lnTo>
                    <a:pt x="4572000" y="2859913"/>
                  </a:lnTo>
                  <a:lnTo>
                    <a:pt x="0" y="2859913"/>
                  </a:lnTo>
                  <a:lnTo>
                    <a:pt x="0" y="0"/>
                  </a:lnTo>
                  <a:lnTo>
                    <a:pt x="4572000" y="0"/>
                  </a:lnTo>
                  <a:close/>
                </a:path>
              </a:pathLst>
            </a:custGeom>
            <a:blipFill>
              <a:blip r:embed="rId4"/>
              <a:stretch>
                <a:fillRect t="-57" b="-57"/>
              </a:stretch>
            </a:blipFill>
          </p:spPr>
          <p:txBody>
            <a:bodyPr/>
            <a:lstStyle/>
            <a:p>
              <a:endParaRPr lang="en-US"/>
            </a:p>
          </p:txBody>
        </p:sp>
      </p:grpSp>
      <p:sp>
        <p:nvSpPr>
          <p:cNvPr id="23" name="TextBox 23"/>
          <p:cNvSpPr txBox="1"/>
          <p:nvPr/>
        </p:nvSpPr>
        <p:spPr>
          <a:xfrm>
            <a:off x="1028700" y="3112135"/>
            <a:ext cx="16230600" cy="2140585"/>
          </a:xfrm>
          <a:prstGeom prst="rect">
            <a:avLst/>
          </a:prstGeom>
        </p:spPr>
        <p:txBody>
          <a:bodyPr lIns="0" tIns="0" rIns="0" bIns="0" rtlCol="0" anchor="t">
            <a:spAutoFit/>
          </a:bodyPr>
          <a:lstStyle/>
          <a:p>
            <a:pPr algn="ctr">
              <a:lnSpc>
                <a:spcPts val="4339"/>
              </a:lnSpc>
            </a:pPr>
            <a:r>
              <a:rPr lang="en-US" sz="3099" b="1">
                <a:solidFill>
                  <a:srgbClr val="0A416E"/>
                </a:solidFill>
                <a:latin typeface="Open Sans Bold"/>
                <a:ea typeface="Open Sans Bold"/>
                <a:cs typeface="Open Sans Bold"/>
                <a:sym typeface="Open Sans Bold"/>
              </a:rPr>
              <a:t>The identity and story of a company that makes it stand out from competitors that sell similar products or services. The goal of branding is to earn space in the minds of the target audience and become their preferred option for doing business. Brands are an effective way for companies to communicate their vision.</a:t>
            </a:r>
          </a:p>
        </p:txBody>
      </p:sp>
      <p:sp>
        <p:nvSpPr>
          <p:cNvPr id="24" name="TextBox 24"/>
          <p:cNvSpPr txBox="1"/>
          <p:nvPr/>
        </p:nvSpPr>
        <p:spPr>
          <a:xfrm>
            <a:off x="4785601" y="1133809"/>
            <a:ext cx="8716797" cy="1605655"/>
          </a:xfrm>
          <a:prstGeom prst="rect">
            <a:avLst/>
          </a:prstGeom>
        </p:spPr>
        <p:txBody>
          <a:bodyPr lIns="0" tIns="0" rIns="0" bIns="0" rtlCol="0" anchor="t">
            <a:spAutoFit/>
          </a:bodyPr>
          <a:lstStyle/>
          <a:p>
            <a:pPr marL="0" lvl="0" indent="0" algn="ctr">
              <a:lnSpc>
                <a:spcPts val="12316"/>
              </a:lnSpc>
            </a:pPr>
            <a:r>
              <a:rPr lang="en-US" sz="11299" spc="-474">
                <a:solidFill>
                  <a:srgbClr val="0A416E"/>
                </a:solidFill>
                <a:latin typeface="Rig Solid Bold Halftone"/>
                <a:ea typeface="Rig Solid Bold Halftone"/>
                <a:cs typeface="Rig Solid Bold Halftone"/>
                <a:sym typeface="Rig Solid Bold Halftone"/>
              </a:rPr>
              <a:t>A Brand 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1755504" y="4244080"/>
            <a:ext cx="8745901" cy="431165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0A416E"/>
                </a:solidFill>
                <a:latin typeface="Open Sans"/>
                <a:ea typeface="Open Sans"/>
                <a:cs typeface="Open Sans"/>
                <a:sym typeface="Open Sans"/>
              </a:rPr>
              <a:t>Name</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Design</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Symbol</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Logo</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Slogan</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Spokespeople</a:t>
            </a:r>
          </a:p>
          <a:p>
            <a:pPr algn="l">
              <a:lnSpc>
                <a:spcPts val="4900"/>
              </a:lnSpc>
            </a:pPr>
            <a:endParaRPr lang="en-US" sz="3500">
              <a:solidFill>
                <a:srgbClr val="0A416E"/>
              </a:solidFill>
              <a:latin typeface="Open Sans"/>
              <a:ea typeface="Open Sans"/>
              <a:cs typeface="Open Sans"/>
              <a:sym typeface="Open Sans"/>
            </a:endParaRPr>
          </a:p>
        </p:txBody>
      </p:sp>
      <p:grpSp>
        <p:nvGrpSpPr>
          <p:cNvPr id="4" name="Group 4"/>
          <p:cNvGrpSpPr/>
          <p:nvPr/>
        </p:nvGrpSpPr>
        <p:grpSpPr>
          <a:xfrm rot="-136627">
            <a:off x="1562524" y="8855872"/>
            <a:ext cx="3086100" cy="308610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A416E"/>
            </a:solidFill>
            <a:ln w="38100" cap="sq">
              <a:solidFill>
                <a:srgbClr val="0A416E"/>
              </a:solidFill>
              <a:prstDash val="solid"/>
              <a:miter/>
            </a:ln>
          </p:spPr>
          <p:txBody>
            <a:bodyPr/>
            <a:lstStyle/>
            <a:p>
              <a:endParaRPr lang="en-US"/>
            </a:p>
          </p:txBody>
        </p:sp>
        <p:sp>
          <p:nvSpPr>
            <p:cNvPr id="6" name="TextBox 6"/>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755504" y="1143000"/>
            <a:ext cx="8716797" cy="3167755"/>
          </a:xfrm>
          <a:prstGeom prst="rect">
            <a:avLst/>
          </a:prstGeom>
        </p:spPr>
        <p:txBody>
          <a:bodyPr lIns="0" tIns="0" rIns="0" bIns="0" rtlCol="0" anchor="t">
            <a:spAutoFit/>
          </a:bodyPr>
          <a:lstStyle/>
          <a:p>
            <a:pPr marL="0" lvl="0" indent="0" algn="l">
              <a:lnSpc>
                <a:spcPts val="12316"/>
              </a:lnSpc>
            </a:pPr>
            <a:r>
              <a:rPr lang="en-US" sz="11299" spc="-474">
                <a:solidFill>
                  <a:srgbClr val="0A416E"/>
                </a:solidFill>
                <a:latin typeface="Rig Solid Bold Halftone"/>
                <a:ea typeface="Rig Solid Bold Halftone"/>
                <a:cs typeface="Rig Solid Bold Halftone"/>
                <a:sym typeface="Rig Solid Bold Halftone"/>
              </a:rPr>
              <a:t>Brands Include</a:t>
            </a:r>
          </a:p>
        </p:txBody>
      </p:sp>
      <p:grpSp>
        <p:nvGrpSpPr>
          <p:cNvPr id="8" name="Group 8"/>
          <p:cNvGrpSpPr/>
          <p:nvPr/>
        </p:nvGrpSpPr>
        <p:grpSpPr>
          <a:xfrm rot="-136627">
            <a:off x="10717155" y="-1640403"/>
            <a:ext cx="3086100" cy="30861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A416E"/>
            </a:solidFill>
            <a:ln w="38100" cap="sq">
              <a:solidFill>
                <a:srgbClr val="0A416E"/>
              </a:solidFill>
              <a:prstDash val="solid"/>
              <a:miter/>
            </a:ln>
          </p:spPr>
          <p:txBody>
            <a:bodyPr/>
            <a:lstStyle/>
            <a:p>
              <a:endParaRPr lang="en-US"/>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0231114" y="2784028"/>
            <a:ext cx="8716797" cy="3167755"/>
          </a:xfrm>
          <a:prstGeom prst="rect">
            <a:avLst/>
          </a:prstGeom>
        </p:spPr>
        <p:txBody>
          <a:bodyPr lIns="0" tIns="0" rIns="0" bIns="0" rtlCol="0" anchor="t">
            <a:spAutoFit/>
          </a:bodyPr>
          <a:lstStyle/>
          <a:p>
            <a:pPr marL="0" lvl="0" indent="0" algn="l">
              <a:lnSpc>
                <a:spcPts val="12316"/>
              </a:lnSpc>
            </a:pPr>
            <a:r>
              <a:rPr lang="en-US" sz="11299" spc="-474">
                <a:solidFill>
                  <a:srgbClr val="0A416E"/>
                </a:solidFill>
                <a:latin typeface="Rig Solid Bold Halftone"/>
                <a:ea typeface="Rig Solid Bold Halftone"/>
                <a:cs typeface="Rig Solid Bold Halftone"/>
                <a:sym typeface="Rig Solid Bold Halftone"/>
              </a:rPr>
              <a:t>Brands Create</a:t>
            </a:r>
          </a:p>
        </p:txBody>
      </p:sp>
      <p:sp>
        <p:nvSpPr>
          <p:cNvPr id="12" name="TextBox 12"/>
          <p:cNvSpPr txBox="1"/>
          <p:nvPr/>
        </p:nvSpPr>
        <p:spPr>
          <a:xfrm>
            <a:off x="10231114" y="5885108"/>
            <a:ext cx="8745901" cy="431165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0A416E"/>
                </a:solidFill>
                <a:latin typeface="Open Sans"/>
                <a:ea typeface="Open Sans"/>
                <a:cs typeface="Open Sans"/>
                <a:sym typeface="Open Sans"/>
              </a:rPr>
              <a:t>Identity</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Reputation</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Distinction</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Pride</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Influence</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Actions</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Loyalty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a:grpSpLocks noChangeAspect="1"/>
          </p:cNvGrpSpPr>
          <p:nvPr/>
        </p:nvGrpSpPr>
        <p:grpSpPr>
          <a:xfrm>
            <a:off x="13716000" y="-1160863"/>
            <a:ext cx="5671206" cy="10722958"/>
            <a:chOff x="0" y="0"/>
            <a:chExt cx="3371850" cy="6375400"/>
          </a:xfrm>
        </p:grpSpPr>
        <p:sp>
          <p:nvSpPr>
            <p:cNvPr id="4" name="Freeform 4"/>
            <p:cNvSpPr/>
            <p:nvPr/>
          </p:nvSpPr>
          <p:spPr>
            <a:xfrm>
              <a:off x="12700" y="12700"/>
              <a:ext cx="3346450" cy="6350000"/>
            </a:xfrm>
            <a:custGeom>
              <a:avLst/>
              <a:gdLst/>
              <a:ahLst/>
              <a:cxnLst/>
              <a:rect l="l" t="t" r="r" b="b"/>
              <a:pathLst>
                <a:path w="3346450" h="6350000">
                  <a:moveTo>
                    <a:pt x="3346450" y="6350000"/>
                  </a:moveTo>
                  <a:lnTo>
                    <a:pt x="1403350" y="6350000"/>
                  </a:lnTo>
                  <a:cubicBezTo>
                    <a:pt x="628650" y="6350000"/>
                    <a:pt x="0" y="5721350"/>
                    <a:pt x="0" y="4946650"/>
                  </a:cubicBezTo>
                  <a:lnTo>
                    <a:pt x="0" y="0"/>
                  </a:lnTo>
                  <a:lnTo>
                    <a:pt x="1849120" y="0"/>
                  </a:lnTo>
                  <a:cubicBezTo>
                    <a:pt x="2675890" y="0"/>
                    <a:pt x="3346450" y="670560"/>
                    <a:pt x="3346450" y="1497330"/>
                  </a:cubicBezTo>
                  <a:lnTo>
                    <a:pt x="3346450" y="6350000"/>
                  </a:lnTo>
                  <a:lnTo>
                    <a:pt x="3346450" y="6350000"/>
                  </a:lnTo>
                  <a:close/>
                </a:path>
              </a:pathLst>
            </a:custGeom>
            <a:blipFill>
              <a:blip r:embed="rId3"/>
              <a:stretch>
                <a:fillRect l="-100031" r="-65822"/>
              </a:stretch>
            </a:blipFill>
          </p:spPr>
          <p:txBody>
            <a:bodyPr/>
            <a:lstStyle/>
            <a:p>
              <a:endParaRPr lang="en-US"/>
            </a:p>
          </p:txBody>
        </p:sp>
        <p:sp>
          <p:nvSpPr>
            <p:cNvPr id="5" name="Freeform 5"/>
            <p:cNvSpPr/>
            <p:nvPr/>
          </p:nvSpPr>
          <p:spPr>
            <a:xfrm>
              <a:off x="0" y="0"/>
              <a:ext cx="3371850" cy="6375400"/>
            </a:xfrm>
            <a:custGeom>
              <a:avLst/>
              <a:gdLst/>
              <a:ahLst/>
              <a:cxnLst/>
              <a:rect l="l" t="t" r="r" b="b"/>
              <a:pathLst>
                <a:path w="3371850" h="6375400">
                  <a:moveTo>
                    <a:pt x="3371850" y="6375400"/>
                  </a:moveTo>
                  <a:lnTo>
                    <a:pt x="1416050" y="6375400"/>
                  </a:lnTo>
                  <a:cubicBezTo>
                    <a:pt x="635000" y="6375400"/>
                    <a:pt x="0" y="5740400"/>
                    <a:pt x="0" y="4959350"/>
                  </a:cubicBezTo>
                  <a:lnTo>
                    <a:pt x="0" y="0"/>
                  </a:lnTo>
                  <a:lnTo>
                    <a:pt x="1861820" y="0"/>
                  </a:lnTo>
                  <a:cubicBezTo>
                    <a:pt x="2694940" y="0"/>
                    <a:pt x="3371850" y="676910"/>
                    <a:pt x="3371850" y="1510030"/>
                  </a:cubicBezTo>
                  <a:lnTo>
                    <a:pt x="3371850" y="6375400"/>
                  </a:lnTo>
                  <a:lnTo>
                    <a:pt x="3371850" y="6375400"/>
                  </a:lnTo>
                  <a:close/>
                  <a:moveTo>
                    <a:pt x="25400" y="25400"/>
                  </a:moveTo>
                  <a:lnTo>
                    <a:pt x="25400" y="4959350"/>
                  </a:lnTo>
                  <a:cubicBezTo>
                    <a:pt x="25400" y="5726430"/>
                    <a:pt x="648970" y="6350000"/>
                    <a:pt x="1416050" y="6350000"/>
                  </a:cubicBezTo>
                  <a:lnTo>
                    <a:pt x="3345180" y="6350000"/>
                  </a:lnTo>
                  <a:lnTo>
                    <a:pt x="3345180" y="1510030"/>
                  </a:lnTo>
                  <a:cubicBezTo>
                    <a:pt x="3346450" y="690880"/>
                    <a:pt x="2679700" y="25400"/>
                    <a:pt x="1861820" y="25400"/>
                  </a:cubicBezTo>
                  <a:lnTo>
                    <a:pt x="25400" y="25400"/>
                  </a:lnTo>
                  <a:close/>
                </a:path>
              </a:pathLst>
            </a:custGeom>
            <a:solidFill>
              <a:srgbClr val="0A416E"/>
            </a:solidFill>
          </p:spPr>
          <p:txBody>
            <a:bodyPr/>
            <a:lstStyle/>
            <a:p>
              <a:endParaRPr lang="en-US"/>
            </a:p>
          </p:txBody>
        </p:sp>
      </p:grpSp>
      <p:sp>
        <p:nvSpPr>
          <p:cNvPr id="6" name="TextBox 6"/>
          <p:cNvSpPr txBox="1"/>
          <p:nvPr/>
        </p:nvSpPr>
        <p:spPr>
          <a:xfrm>
            <a:off x="1863997" y="4244080"/>
            <a:ext cx="8745901" cy="554990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0A416E"/>
                </a:solidFill>
                <a:latin typeface="Open Sans"/>
                <a:ea typeface="Open Sans"/>
                <a:cs typeface="Open Sans"/>
                <a:sym typeface="Open Sans"/>
              </a:rPr>
              <a:t>Two-way</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Snapshots</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Ratings</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Image</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Vibes &amp; feels</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Influencers and fans</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Tools &amp; weapons</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Communities</a:t>
            </a:r>
          </a:p>
          <a:p>
            <a:pPr marL="755651" lvl="1" indent="-377825" algn="l">
              <a:lnSpc>
                <a:spcPts val="4900"/>
              </a:lnSpc>
              <a:buFont typeface="Arial"/>
              <a:buChar char="•"/>
            </a:pPr>
            <a:r>
              <a:rPr lang="en-US" sz="3500">
                <a:solidFill>
                  <a:srgbClr val="0A416E"/>
                </a:solidFill>
                <a:latin typeface="Open Sans"/>
                <a:ea typeface="Open Sans"/>
                <a:cs typeface="Open Sans"/>
                <a:sym typeface="Open Sans"/>
              </a:rPr>
              <a:t>Determine value</a:t>
            </a:r>
          </a:p>
        </p:txBody>
      </p:sp>
      <p:grpSp>
        <p:nvGrpSpPr>
          <p:cNvPr id="7" name="Group 7"/>
          <p:cNvGrpSpPr>
            <a:grpSpLocks noChangeAspect="1"/>
          </p:cNvGrpSpPr>
          <p:nvPr/>
        </p:nvGrpSpPr>
        <p:grpSpPr>
          <a:xfrm>
            <a:off x="9124950" y="-1543585"/>
            <a:ext cx="4456711" cy="8426625"/>
            <a:chOff x="0" y="0"/>
            <a:chExt cx="3371850" cy="6375400"/>
          </a:xfrm>
        </p:grpSpPr>
        <p:sp>
          <p:nvSpPr>
            <p:cNvPr id="8" name="Freeform 8"/>
            <p:cNvSpPr/>
            <p:nvPr/>
          </p:nvSpPr>
          <p:spPr>
            <a:xfrm>
              <a:off x="12700" y="12700"/>
              <a:ext cx="3346450" cy="6350000"/>
            </a:xfrm>
            <a:custGeom>
              <a:avLst/>
              <a:gdLst/>
              <a:ahLst/>
              <a:cxnLst/>
              <a:rect l="l" t="t" r="r" b="b"/>
              <a:pathLst>
                <a:path w="3346450" h="6350000">
                  <a:moveTo>
                    <a:pt x="3346450" y="6350000"/>
                  </a:moveTo>
                  <a:lnTo>
                    <a:pt x="1403350" y="6350000"/>
                  </a:lnTo>
                  <a:cubicBezTo>
                    <a:pt x="628650" y="6350000"/>
                    <a:pt x="0" y="5721350"/>
                    <a:pt x="0" y="4946650"/>
                  </a:cubicBezTo>
                  <a:lnTo>
                    <a:pt x="0" y="0"/>
                  </a:lnTo>
                  <a:lnTo>
                    <a:pt x="1849120" y="0"/>
                  </a:lnTo>
                  <a:cubicBezTo>
                    <a:pt x="2675890" y="0"/>
                    <a:pt x="3346450" y="670560"/>
                    <a:pt x="3346450" y="1497330"/>
                  </a:cubicBezTo>
                  <a:lnTo>
                    <a:pt x="3346450" y="6350000"/>
                  </a:lnTo>
                  <a:lnTo>
                    <a:pt x="3346450" y="6350000"/>
                  </a:lnTo>
                  <a:close/>
                </a:path>
              </a:pathLst>
            </a:custGeom>
            <a:blipFill>
              <a:blip r:embed="rId4"/>
              <a:stretch>
                <a:fillRect l="-139763" r="-45044"/>
              </a:stretch>
            </a:blipFill>
          </p:spPr>
          <p:txBody>
            <a:bodyPr/>
            <a:lstStyle/>
            <a:p>
              <a:endParaRPr lang="en-US"/>
            </a:p>
          </p:txBody>
        </p:sp>
        <p:sp>
          <p:nvSpPr>
            <p:cNvPr id="9" name="Freeform 9"/>
            <p:cNvSpPr/>
            <p:nvPr/>
          </p:nvSpPr>
          <p:spPr>
            <a:xfrm>
              <a:off x="0" y="0"/>
              <a:ext cx="3371850" cy="6375400"/>
            </a:xfrm>
            <a:custGeom>
              <a:avLst/>
              <a:gdLst/>
              <a:ahLst/>
              <a:cxnLst/>
              <a:rect l="l" t="t" r="r" b="b"/>
              <a:pathLst>
                <a:path w="3371850" h="6375400">
                  <a:moveTo>
                    <a:pt x="3371850" y="6375400"/>
                  </a:moveTo>
                  <a:lnTo>
                    <a:pt x="1416050" y="6375400"/>
                  </a:lnTo>
                  <a:cubicBezTo>
                    <a:pt x="635000" y="6375400"/>
                    <a:pt x="0" y="5740400"/>
                    <a:pt x="0" y="4959350"/>
                  </a:cubicBezTo>
                  <a:lnTo>
                    <a:pt x="0" y="0"/>
                  </a:lnTo>
                  <a:lnTo>
                    <a:pt x="1861820" y="0"/>
                  </a:lnTo>
                  <a:cubicBezTo>
                    <a:pt x="2694940" y="0"/>
                    <a:pt x="3371850" y="676910"/>
                    <a:pt x="3371850" y="1510030"/>
                  </a:cubicBezTo>
                  <a:lnTo>
                    <a:pt x="3371850" y="6375400"/>
                  </a:lnTo>
                  <a:lnTo>
                    <a:pt x="3371850" y="6375400"/>
                  </a:lnTo>
                  <a:close/>
                  <a:moveTo>
                    <a:pt x="25400" y="25400"/>
                  </a:moveTo>
                  <a:lnTo>
                    <a:pt x="25400" y="4959350"/>
                  </a:lnTo>
                  <a:cubicBezTo>
                    <a:pt x="25400" y="5726430"/>
                    <a:pt x="648970" y="6350000"/>
                    <a:pt x="1416050" y="6350000"/>
                  </a:cubicBezTo>
                  <a:lnTo>
                    <a:pt x="3345180" y="6350000"/>
                  </a:lnTo>
                  <a:lnTo>
                    <a:pt x="3345180" y="1510030"/>
                  </a:lnTo>
                  <a:cubicBezTo>
                    <a:pt x="3346450" y="690880"/>
                    <a:pt x="2679700" y="25400"/>
                    <a:pt x="1861820" y="25400"/>
                  </a:cubicBezTo>
                  <a:lnTo>
                    <a:pt x="25400" y="25400"/>
                  </a:lnTo>
                  <a:close/>
                </a:path>
              </a:pathLst>
            </a:custGeom>
            <a:solidFill>
              <a:srgbClr val="0A416E"/>
            </a:solidFill>
          </p:spPr>
          <p:txBody>
            <a:bodyPr/>
            <a:lstStyle/>
            <a:p>
              <a:endParaRPr lang="en-US"/>
            </a:p>
          </p:txBody>
        </p:sp>
      </p:grpSp>
      <p:grpSp>
        <p:nvGrpSpPr>
          <p:cNvPr id="10" name="Group 10"/>
          <p:cNvGrpSpPr/>
          <p:nvPr/>
        </p:nvGrpSpPr>
        <p:grpSpPr>
          <a:xfrm rot="-136627">
            <a:off x="-514350" y="9318391"/>
            <a:ext cx="3086100" cy="30861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0A416E"/>
              </a:solidFill>
              <a:prstDash val="solid"/>
              <a:miter/>
            </a:ln>
          </p:spPr>
          <p:txBody>
            <a:bodyPr/>
            <a:lstStyle/>
            <a:p>
              <a:endParaRPr lang="en-US"/>
            </a:p>
          </p:txBody>
        </p:sp>
        <p:sp>
          <p:nvSpPr>
            <p:cNvPr id="12" name="TextBox 12"/>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863997" y="1143000"/>
            <a:ext cx="8716797" cy="3167755"/>
          </a:xfrm>
          <a:prstGeom prst="rect">
            <a:avLst/>
          </a:prstGeom>
        </p:spPr>
        <p:txBody>
          <a:bodyPr lIns="0" tIns="0" rIns="0" bIns="0" rtlCol="0" anchor="t">
            <a:spAutoFit/>
          </a:bodyPr>
          <a:lstStyle/>
          <a:p>
            <a:pPr marL="0" lvl="0" indent="0" algn="l">
              <a:lnSpc>
                <a:spcPts val="12316"/>
              </a:lnSpc>
            </a:pPr>
            <a:r>
              <a:rPr lang="en-US" sz="11299" spc="-474">
                <a:solidFill>
                  <a:srgbClr val="0A416E"/>
                </a:solidFill>
                <a:latin typeface="Rig Solid Bold Halftone"/>
                <a:ea typeface="Rig Solid Bold Halftone"/>
                <a:cs typeface="Rig Solid Bold Halftone"/>
                <a:sym typeface="Rig Solid Bold Halftone"/>
              </a:rPr>
              <a:t>Brands Today</a:t>
            </a:r>
          </a:p>
        </p:txBody>
      </p:sp>
      <p:grpSp>
        <p:nvGrpSpPr>
          <p:cNvPr id="14" name="Group 14"/>
          <p:cNvGrpSpPr/>
          <p:nvPr/>
        </p:nvGrpSpPr>
        <p:grpSpPr>
          <a:xfrm rot="-136627">
            <a:off x="5476294" y="-2117491"/>
            <a:ext cx="3086100" cy="30861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0A416E"/>
              </a:solidFill>
              <a:prstDash val="solid"/>
              <a:miter/>
            </a:ln>
          </p:spPr>
          <p:txBody>
            <a:bodyPr/>
            <a:lstStyle/>
            <a:p>
              <a:endParaRPr lang="en-US"/>
            </a:p>
          </p:txBody>
        </p:sp>
        <p:sp>
          <p:nvSpPr>
            <p:cNvPr id="16" name="TextBox 16"/>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1563343" y="-5568276"/>
            <a:ext cx="6706835" cy="6706835"/>
            <a:chOff x="0" y="0"/>
            <a:chExt cx="812800" cy="812800"/>
          </a:xfrm>
        </p:grpSpPr>
        <p:sp>
          <p:nvSpPr>
            <p:cNvPr id="4" name="Freeform 4"/>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739FC4"/>
            </a:solidFill>
          </p:spPr>
          <p:txBody>
            <a:bodyPr/>
            <a:lstStyle/>
            <a:p>
              <a:endParaRPr lang="en-US"/>
            </a:p>
          </p:txBody>
        </p:sp>
        <p:sp>
          <p:nvSpPr>
            <p:cNvPr id="5" name="TextBox 5"/>
            <p:cNvSpPr txBox="1"/>
            <p:nvPr/>
          </p:nvSpPr>
          <p:spPr>
            <a:xfrm>
              <a:off x="63500" y="25400"/>
              <a:ext cx="685800" cy="723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69897" y="-2020283"/>
            <a:ext cx="3086100" cy="30861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FFFFFF"/>
              </a:solidFill>
              <a:prstDash val="solid"/>
              <a:miter/>
            </a:ln>
          </p:spPr>
          <p:txBody>
            <a:bodyPr/>
            <a:lstStyle/>
            <a:p>
              <a:endParaRPr lang="en-US"/>
            </a:p>
          </p:txBody>
        </p:sp>
        <p:sp>
          <p:nvSpPr>
            <p:cNvPr id="8" name="TextBox 8"/>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535096" y="9258300"/>
            <a:ext cx="6706835" cy="6706835"/>
            <a:chOff x="0" y="0"/>
            <a:chExt cx="812800" cy="812800"/>
          </a:xfrm>
        </p:grpSpPr>
        <p:sp>
          <p:nvSpPr>
            <p:cNvPr id="10" name="Freeform 10"/>
            <p:cNvSpPr/>
            <p:nvPr/>
          </p:nvSpPr>
          <p:spPr>
            <a:xfrm>
              <a:off x="0" y="0"/>
              <a:ext cx="812800" cy="812800"/>
            </a:xfrm>
            <a:custGeom>
              <a:avLst/>
              <a:gdLst/>
              <a:ahLst/>
              <a:cxnLst/>
              <a:rect l="l" t="t" r="r" b="b"/>
              <a:pathLst>
                <a:path w="812800" h="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739FC4"/>
            </a:solidFill>
          </p:spPr>
          <p:txBody>
            <a:bodyPr/>
            <a:lstStyle/>
            <a:p>
              <a:endParaRPr lang="en-US"/>
            </a:p>
          </p:txBody>
        </p:sp>
        <p:sp>
          <p:nvSpPr>
            <p:cNvPr id="11" name="TextBox 11"/>
            <p:cNvSpPr txBox="1"/>
            <p:nvPr/>
          </p:nvSpPr>
          <p:spPr>
            <a:xfrm>
              <a:off x="63500" y="25400"/>
              <a:ext cx="685800" cy="723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279858">
            <a:off x="7912969" y="9342410"/>
            <a:ext cx="2156498" cy="215649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FFFFFF"/>
              </a:solidFill>
              <a:prstDash val="solid"/>
              <a:miter/>
            </a:ln>
          </p:spPr>
          <p:txBody>
            <a:bodyPr/>
            <a:lstStyle/>
            <a:p>
              <a:endParaRPr lang="en-US"/>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3839287" y="0"/>
            <a:ext cx="4448713" cy="10287000"/>
            <a:chOff x="0" y="0"/>
            <a:chExt cx="539139" cy="1246679"/>
          </a:xfrm>
        </p:grpSpPr>
        <p:sp>
          <p:nvSpPr>
            <p:cNvPr id="16" name="Freeform 16"/>
            <p:cNvSpPr/>
            <p:nvPr/>
          </p:nvSpPr>
          <p:spPr>
            <a:xfrm>
              <a:off x="0" y="0"/>
              <a:ext cx="539139" cy="1246679"/>
            </a:xfrm>
            <a:custGeom>
              <a:avLst/>
              <a:gdLst/>
              <a:ahLst/>
              <a:cxnLst/>
              <a:rect l="l" t="t" r="r" b="b"/>
              <a:pathLst>
                <a:path w="539139" h="1246679">
                  <a:moveTo>
                    <a:pt x="78312" y="0"/>
                  </a:moveTo>
                  <a:lnTo>
                    <a:pt x="460827" y="0"/>
                  </a:lnTo>
                  <a:cubicBezTo>
                    <a:pt x="481596" y="0"/>
                    <a:pt x="501515" y="8251"/>
                    <a:pt x="516202" y="22937"/>
                  </a:cubicBezTo>
                  <a:cubicBezTo>
                    <a:pt x="530888" y="37623"/>
                    <a:pt x="539139" y="57542"/>
                    <a:pt x="539139" y="78312"/>
                  </a:cubicBezTo>
                  <a:lnTo>
                    <a:pt x="539139" y="1168368"/>
                  </a:lnTo>
                  <a:cubicBezTo>
                    <a:pt x="539139" y="1211618"/>
                    <a:pt x="504077" y="1246679"/>
                    <a:pt x="460827" y="1246679"/>
                  </a:cubicBezTo>
                  <a:lnTo>
                    <a:pt x="78312" y="1246679"/>
                  </a:lnTo>
                  <a:cubicBezTo>
                    <a:pt x="35061" y="1246679"/>
                    <a:pt x="0" y="1211618"/>
                    <a:pt x="0" y="1168368"/>
                  </a:cubicBezTo>
                  <a:lnTo>
                    <a:pt x="0" y="78312"/>
                  </a:lnTo>
                  <a:cubicBezTo>
                    <a:pt x="0" y="35061"/>
                    <a:pt x="35061" y="0"/>
                    <a:pt x="78312" y="0"/>
                  </a:cubicBezTo>
                  <a:close/>
                </a:path>
              </a:pathLst>
            </a:custGeom>
            <a:solidFill>
              <a:srgbClr val="739FC4"/>
            </a:solidFill>
          </p:spPr>
          <p:txBody>
            <a:bodyPr/>
            <a:lstStyle/>
            <a:p>
              <a:endParaRPr lang="en-US"/>
            </a:p>
          </p:txBody>
        </p:sp>
        <p:sp>
          <p:nvSpPr>
            <p:cNvPr id="17" name="TextBox 17"/>
            <p:cNvSpPr txBox="1"/>
            <p:nvPr/>
          </p:nvSpPr>
          <p:spPr>
            <a:xfrm>
              <a:off x="0" y="-38100"/>
              <a:ext cx="539139" cy="1284779"/>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1966423" y="0"/>
            <a:ext cx="9765716" cy="10287000"/>
          </a:xfrm>
          <a:custGeom>
            <a:avLst/>
            <a:gdLst/>
            <a:ahLst/>
            <a:cxnLst/>
            <a:rect l="l" t="t" r="r" b="b"/>
            <a:pathLst>
              <a:path w="9765716" h="10287000">
                <a:moveTo>
                  <a:pt x="0" y="0"/>
                </a:moveTo>
                <a:lnTo>
                  <a:pt x="9765717" y="0"/>
                </a:lnTo>
                <a:lnTo>
                  <a:pt x="9765717" y="10287000"/>
                </a:lnTo>
                <a:lnTo>
                  <a:pt x="0" y="10287000"/>
                </a:lnTo>
                <a:lnTo>
                  <a:pt x="0" y="0"/>
                </a:lnTo>
                <a:close/>
              </a:path>
            </a:pathLst>
          </a:custGeom>
          <a:blipFill>
            <a:blip r:embed="rId3"/>
            <a:stretch>
              <a:fillRect l="-52566" t="-7218" r="-16951"/>
            </a:stretch>
          </a:blipFill>
        </p:spPr>
        <p:txBody>
          <a:bodyPr/>
          <a:lstStyle/>
          <a:p>
            <a:endParaRPr lang="en-US"/>
          </a:p>
        </p:txBody>
      </p:sp>
      <p:sp>
        <p:nvSpPr>
          <p:cNvPr id="19" name="TextBox 19"/>
          <p:cNvSpPr txBox="1"/>
          <p:nvPr/>
        </p:nvSpPr>
        <p:spPr>
          <a:xfrm>
            <a:off x="133408" y="4069365"/>
            <a:ext cx="10020169" cy="4510633"/>
          </a:xfrm>
          <a:prstGeom prst="rect">
            <a:avLst/>
          </a:prstGeom>
        </p:spPr>
        <p:txBody>
          <a:bodyPr lIns="0" tIns="0" rIns="0" bIns="0" rtlCol="0" anchor="t">
            <a:spAutoFit/>
          </a:bodyPr>
          <a:lstStyle/>
          <a:p>
            <a:pPr algn="ctr">
              <a:lnSpc>
                <a:spcPts val="6975"/>
              </a:lnSpc>
            </a:pPr>
            <a:r>
              <a:rPr lang="en-US" sz="3199" b="1">
                <a:solidFill>
                  <a:srgbClr val="0A416E"/>
                </a:solidFill>
                <a:latin typeface="Open Sans Bold"/>
                <a:ea typeface="Open Sans Bold"/>
                <a:cs typeface="Open Sans Bold"/>
                <a:sym typeface="Open Sans Bold"/>
              </a:rPr>
              <a:t>How would you describe your brand?</a:t>
            </a:r>
          </a:p>
          <a:p>
            <a:pPr algn="ctr">
              <a:lnSpc>
                <a:spcPts val="1456"/>
              </a:lnSpc>
            </a:pPr>
            <a:endParaRPr lang="en-US" sz="3199" b="1">
              <a:solidFill>
                <a:srgbClr val="0A416E"/>
              </a:solidFill>
              <a:latin typeface="Open Sans Bold"/>
              <a:ea typeface="Open Sans Bold"/>
              <a:cs typeface="Open Sans Bold"/>
              <a:sym typeface="Open Sans Bold"/>
            </a:endParaRPr>
          </a:p>
          <a:p>
            <a:pPr algn="ctr">
              <a:lnSpc>
                <a:spcPts val="4549"/>
              </a:lnSpc>
            </a:pPr>
            <a:r>
              <a:rPr lang="en-US" sz="2499" b="1">
                <a:solidFill>
                  <a:srgbClr val="0A416E"/>
                </a:solidFill>
                <a:latin typeface="Open Sans Bold"/>
                <a:ea typeface="Open Sans Bold"/>
                <a:cs typeface="Open Sans Bold"/>
                <a:sym typeface="Open Sans Bold"/>
              </a:rPr>
              <a:t>Does it distinguish your services?</a:t>
            </a:r>
          </a:p>
          <a:p>
            <a:pPr algn="ctr">
              <a:lnSpc>
                <a:spcPts val="4549"/>
              </a:lnSpc>
            </a:pPr>
            <a:endParaRPr lang="en-US" sz="2499" b="1">
              <a:solidFill>
                <a:srgbClr val="0A416E"/>
              </a:solidFill>
              <a:latin typeface="Open Sans Bold"/>
              <a:ea typeface="Open Sans Bold"/>
              <a:cs typeface="Open Sans Bold"/>
              <a:sym typeface="Open Sans Bold"/>
            </a:endParaRPr>
          </a:p>
          <a:p>
            <a:pPr algn="ctr">
              <a:lnSpc>
                <a:spcPts val="4549"/>
              </a:lnSpc>
            </a:pPr>
            <a:r>
              <a:rPr lang="en-US" sz="2499" b="1">
                <a:solidFill>
                  <a:srgbClr val="0A416E"/>
                </a:solidFill>
                <a:latin typeface="Open Sans Bold"/>
                <a:ea typeface="Open Sans Bold"/>
                <a:cs typeface="Open Sans Bold"/>
                <a:sym typeface="Open Sans Bold"/>
              </a:rPr>
              <a:t>Do your employees embody it?</a:t>
            </a:r>
          </a:p>
          <a:p>
            <a:pPr algn="ctr">
              <a:lnSpc>
                <a:spcPts val="4549"/>
              </a:lnSpc>
            </a:pPr>
            <a:endParaRPr lang="en-US" sz="2499" b="1">
              <a:solidFill>
                <a:srgbClr val="0A416E"/>
              </a:solidFill>
              <a:latin typeface="Open Sans Bold"/>
              <a:ea typeface="Open Sans Bold"/>
              <a:cs typeface="Open Sans Bold"/>
              <a:sym typeface="Open Sans Bold"/>
            </a:endParaRPr>
          </a:p>
          <a:p>
            <a:pPr algn="ctr">
              <a:lnSpc>
                <a:spcPts val="4549"/>
              </a:lnSpc>
            </a:pPr>
            <a:r>
              <a:rPr lang="en-US" sz="2499" b="1">
                <a:solidFill>
                  <a:srgbClr val="0A416E"/>
                </a:solidFill>
                <a:latin typeface="Open Sans Bold"/>
                <a:ea typeface="Open Sans Bold"/>
                <a:cs typeface="Open Sans Bold"/>
                <a:sym typeface="Open Sans Bold"/>
              </a:rPr>
              <a:t>Do your members know it?</a:t>
            </a:r>
          </a:p>
          <a:p>
            <a:pPr algn="ctr">
              <a:lnSpc>
                <a:spcPts val="4549"/>
              </a:lnSpc>
            </a:pPr>
            <a:endParaRPr lang="en-US" sz="2499" b="1">
              <a:solidFill>
                <a:srgbClr val="0A416E"/>
              </a:solidFill>
              <a:latin typeface="Open Sans Bold"/>
              <a:ea typeface="Open Sans Bold"/>
              <a:cs typeface="Open Sans Bold"/>
              <a:sym typeface="Open Sans Bold"/>
            </a:endParaRPr>
          </a:p>
        </p:txBody>
      </p:sp>
      <p:sp>
        <p:nvSpPr>
          <p:cNvPr id="20" name="TextBox 20"/>
          <p:cNvSpPr txBox="1"/>
          <p:nvPr/>
        </p:nvSpPr>
        <p:spPr>
          <a:xfrm>
            <a:off x="683322" y="1385094"/>
            <a:ext cx="9368483" cy="2827145"/>
          </a:xfrm>
          <a:prstGeom prst="rect">
            <a:avLst/>
          </a:prstGeom>
        </p:spPr>
        <p:txBody>
          <a:bodyPr lIns="0" tIns="0" rIns="0" bIns="0" rtlCol="0" anchor="t">
            <a:spAutoFit/>
          </a:bodyPr>
          <a:lstStyle/>
          <a:p>
            <a:pPr marL="0" lvl="0" indent="0" algn="ctr">
              <a:lnSpc>
                <a:spcPts val="11008"/>
              </a:lnSpc>
            </a:pPr>
            <a:r>
              <a:rPr lang="en-US" sz="10099" spc="-424">
                <a:solidFill>
                  <a:srgbClr val="0A416E"/>
                </a:solidFill>
                <a:latin typeface="Rig Solid Bold Halftone"/>
                <a:ea typeface="Rig Solid Bold Halftone"/>
                <a:cs typeface="Rig Solid Bold Halftone"/>
                <a:sym typeface="Rig Solid Bold Halftone"/>
              </a:rPr>
              <a:t>If Reduced to a Snapshot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2261500" y="-1143455"/>
            <a:ext cx="2304240" cy="230424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9FC4"/>
            </a:solidFill>
            <a:ln w="38100" cap="sq">
              <a:solidFill>
                <a:srgbClr val="739FC4"/>
              </a:soli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3667497" y="8795871"/>
            <a:ext cx="3610399" cy="361039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39FC4"/>
            </a:solidFill>
            <a:ln w="38100" cap="sq">
              <a:solidFill>
                <a:srgbClr val="739FC4"/>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36974" y="1998985"/>
            <a:ext cx="18014053" cy="1605655"/>
          </a:xfrm>
          <a:prstGeom prst="rect">
            <a:avLst/>
          </a:prstGeom>
        </p:spPr>
        <p:txBody>
          <a:bodyPr lIns="0" tIns="0" rIns="0" bIns="0" rtlCol="0" anchor="t">
            <a:spAutoFit/>
          </a:bodyPr>
          <a:lstStyle/>
          <a:p>
            <a:pPr marL="0" lvl="0" indent="0" algn="l">
              <a:lnSpc>
                <a:spcPts val="12316"/>
              </a:lnSpc>
            </a:pPr>
            <a:r>
              <a:rPr lang="en-US" sz="11299" spc="-474">
                <a:solidFill>
                  <a:srgbClr val="0A416E"/>
                </a:solidFill>
                <a:latin typeface="Rig Solid Bold Halftone"/>
                <a:ea typeface="Rig Solid Bold Halftone"/>
                <a:cs typeface="Rig Solid Bold Halftone"/>
                <a:sym typeface="Rig Solid Bold Halftone"/>
              </a:rPr>
              <a:t>Branding vs. Marketing</a:t>
            </a:r>
          </a:p>
        </p:txBody>
      </p:sp>
      <p:sp>
        <p:nvSpPr>
          <p:cNvPr id="10" name="TextBox 10"/>
          <p:cNvSpPr txBox="1"/>
          <p:nvPr/>
        </p:nvSpPr>
        <p:spPr>
          <a:xfrm>
            <a:off x="1010104" y="4251185"/>
            <a:ext cx="16267791" cy="2941320"/>
          </a:xfrm>
          <a:prstGeom prst="rect">
            <a:avLst/>
          </a:prstGeom>
        </p:spPr>
        <p:txBody>
          <a:bodyPr lIns="0" tIns="0" rIns="0" bIns="0" rtlCol="0" anchor="t">
            <a:spAutoFit/>
          </a:bodyPr>
          <a:lstStyle/>
          <a:p>
            <a:pPr algn="ctr">
              <a:lnSpc>
                <a:spcPts val="5880"/>
              </a:lnSpc>
            </a:pPr>
            <a:r>
              <a:rPr lang="en-US" sz="4200">
                <a:solidFill>
                  <a:srgbClr val="0A416E"/>
                </a:solidFill>
                <a:latin typeface="Open Sans"/>
                <a:ea typeface="Open Sans"/>
                <a:cs typeface="Open Sans"/>
                <a:sym typeface="Open Sans"/>
              </a:rPr>
              <a:t>Branding is the foundation upon which the structure of marketing is built; it’s the message that primes the target audience, while marketing refers to the channels and methods used to convey that message.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rot="-5400000">
            <a:off x="-2212731" y="-2413496"/>
            <a:ext cx="6444762" cy="2159585"/>
            <a:chOff x="0" y="0"/>
            <a:chExt cx="1697386" cy="568780"/>
          </a:xfrm>
        </p:grpSpPr>
        <p:sp>
          <p:nvSpPr>
            <p:cNvPr id="4" name="Freeform 4"/>
            <p:cNvSpPr/>
            <p:nvPr/>
          </p:nvSpPr>
          <p:spPr>
            <a:xfrm>
              <a:off x="0" y="0"/>
              <a:ext cx="1697386" cy="568780"/>
            </a:xfrm>
            <a:custGeom>
              <a:avLst/>
              <a:gdLst/>
              <a:ahLst/>
              <a:cxnLst/>
              <a:rect l="l" t="t" r="r" b="b"/>
              <a:pathLst>
                <a:path w="1697386" h="568780">
                  <a:moveTo>
                    <a:pt x="64869" y="0"/>
                  </a:moveTo>
                  <a:lnTo>
                    <a:pt x="1632517" y="0"/>
                  </a:lnTo>
                  <a:cubicBezTo>
                    <a:pt x="1668343" y="0"/>
                    <a:pt x="1697386" y="29043"/>
                    <a:pt x="1697386" y="64869"/>
                  </a:cubicBezTo>
                  <a:lnTo>
                    <a:pt x="1697386" y="503911"/>
                  </a:lnTo>
                  <a:cubicBezTo>
                    <a:pt x="1697386" y="539737"/>
                    <a:pt x="1668343" y="568780"/>
                    <a:pt x="1632517" y="568780"/>
                  </a:cubicBezTo>
                  <a:lnTo>
                    <a:pt x="64869" y="568780"/>
                  </a:lnTo>
                  <a:cubicBezTo>
                    <a:pt x="29043" y="568780"/>
                    <a:pt x="0" y="539737"/>
                    <a:pt x="0" y="503911"/>
                  </a:cubicBezTo>
                  <a:lnTo>
                    <a:pt x="0" y="64869"/>
                  </a:lnTo>
                  <a:cubicBezTo>
                    <a:pt x="0" y="29043"/>
                    <a:pt x="29043" y="0"/>
                    <a:pt x="64869" y="0"/>
                  </a:cubicBezTo>
                  <a:close/>
                </a:path>
              </a:pathLst>
            </a:custGeom>
            <a:solidFill>
              <a:srgbClr val="739FC4"/>
            </a:solidFill>
          </p:spPr>
          <p:txBody>
            <a:bodyPr/>
            <a:lstStyle/>
            <a:p>
              <a:endParaRPr lang="en-US"/>
            </a:p>
          </p:txBody>
        </p:sp>
        <p:sp>
          <p:nvSpPr>
            <p:cNvPr id="5" name="TextBox 5"/>
            <p:cNvSpPr txBox="1"/>
            <p:nvPr/>
          </p:nvSpPr>
          <p:spPr>
            <a:xfrm>
              <a:off x="0" y="-38100"/>
              <a:ext cx="1697386" cy="60688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983760" y="-1487202"/>
            <a:ext cx="2304240" cy="230424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739FC4"/>
              </a:soli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370" y="9134880"/>
            <a:ext cx="2304240" cy="230424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739FC4"/>
              </a:soli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5400000">
            <a:off x="14036919" y="10836981"/>
            <a:ext cx="6444762" cy="2159585"/>
            <a:chOff x="0" y="0"/>
            <a:chExt cx="1697386" cy="568780"/>
          </a:xfrm>
        </p:grpSpPr>
        <p:sp>
          <p:nvSpPr>
            <p:cNvPr id="13" name="Freeform 13"/>
            <p:cNvSpPr/>
            <p:nvPr/>
          </p:nvSpPr>
          <p:spPr>
            <a:xfrm>
              <a:off x="0" y="0"/>
              <a:ext cx="1697386" cy="568780"/>
            </a:xfrm>
            <a:custGeom>
              <a:avLst/>
              <a:gdLst/>
              <a:ahLst/>
              <a:cxnLst/>
              <a:rect l="l" t="t" r="r" b="b"/>
              <a:pathLst>
                <a:path w="1697386" h="568780">
                  <a:moveTo>
                    <a:pt x="64869" y="0"/>
                  </a:moveTo>
                  <a:lnTo>
                    <a:pt x="1632517" y="0"/>
                  </a:lnTo>
                  <a:cubicBezTo>
                    <a:pt x="1668343" y="0"/>
                    <a:pt x="1697386" y="29043"/>
                    <a:pt x="1697386" y="64869"/>
                  </a:cubicBezTo>
                  <a:lnTo>
                    <a:pt x="1697386" y="503911"/>
                  </a:lnTo>
                  <a:cubicBezTo>
                    <a:pt x="1697386" y="539737"/>
                    <a:pt x="1668343" y="568780"/>
                    <a:pt x="1632517" y="568780"/>
                  </a:cubicBezTo>
                  <a:lnTo>
                    <a:pt x="64869" y="568780"/>
                  </a:lnTo>
                  <a:cubicBezTo>
                    <a:pt x="29043" y="568780"/>
                    <a:pt x="0" y="539737"/>
                    <a:pt x="0" y="503911"/>
                  </a:cubicBezTo>
                  <a:lnTo>
                    <a:pt x="0" y="64869"/>
                  </a:lnTo>
                  <a:cubicBezTo>
                    <a:pt x="0" y="29043"/>
                    <a:pt x="29043" y="0"/>
                    <a:pt x="64869" y="0"/>
                  </a:cubicBezTo>
                  <a:close/>
                </a:path>
              </a:pathLst>
            </a:custGeom>
            <a:solidFill>
              <a:srgbClr val="739FC4"/>
            </a:solidFill>
          </p:spPr>
          <p:txBody>
            <a:bodyPr/>
            <a:lstStyle/>
            <a:p>
              <a:endParaRPr lang="en-US"/>
            </a:p>
          </p:txBody>
        </p:sp>
        <p:sp>
          <p:nvSpPr>
            <p:cNvPr id="14" name="TextBox 14"/>
            <p:cNvSpPr txBox="1"/>
            <p:nvPr/>
          </p:nvSpPr>
          <p:spPr>
            <a:xfrm>
              <a:off x="0" y="-38100"/>
              <a:ext cx="1697386" cy="60688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5400000">
            <a:off x="-502121" y="2764587"/>
            <a:ext cx="4662604" cy="5738590"/>
            <a:chOff x="0" y="0"/>
            <a:chExt cx="660400" cy="812800"/>
          </a:xfrm>
        </p:grpSpPr>
        <p:sp>
          <p:nvSpPr>
            <p:cNvPr id="16" name="Freeform 16"/>
            <p:cNvSpPr/>
            <p:nvPr/>
          </p:nvSpPr>
          <p:spPr>
            <a:xfrm>
              <a:off x="0" y="0"/>
              <a:ext cx="660400" cy="812800"/>
            </a:xfrm>
            <a:custGeom>
              <a:avLst/>
              <a:gdLst/>
              <a:ahLst/>
              <a:cxnLst/>
              <a:rect l="l" t="t" r="r" b="b"/>
              <a:pathLst>
                <a:path w="660400" h="8128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63A7C4"/>
            </a:solidFill>
          </p:spPr>
          <p:txBody>
            <a:bodyPr/>
            <a:lstStyle/>
            <a:p>
              <a:endParaRPr lang="en-US"/>
            </a:p>
          </p:txBody>
        </p:sp>
        <p:sp>
          <p:nvSpPr>
            <p:cNvPr id="17" name="TextBox 17"/>
            <p:cNvSpPr txBox="1"/>
            <p:nvPr/>
          </p:nvSpPr>
          <p:spPr>
            <a:xfrm>
              <a:off x="0" y="88900"/>
              <a:ext cx="660400" cy="723900"/>
            </a:xfrm>
            <a:prstGeom prst="rect">
              <a:avLst/>
            </a:prstGeom>
          </p:spPr>
          <p:txBody>
            <a:bodyPr lIns="50800" tIns="50800" rIns="50800" bIns="50800" rtlCol="0" anchor="ctr"/>
            <a:lstStyle/>
            <a:p>
              <a:pPr algn="ctr">
                <a:lnSpc>
                  <a:spcPts val="2659"/>
                </a:lnSpc>
              </a:pPr>
              <a:endParaRPr/>
            </a:p>
          </p:txBody>
        </p:sp>
      </p:grpSp>
      <p:grpSp>
        <p:nvGrpSpPr>
          <p:cNvPr id="18" name="Group 18"/>
          <p:cNvGrpSpPr>
            <a:grpSpLocks noChangeAspect="1"/>
          </p:cNvGrpSpPr>
          <p:nvPr/>
        </p:nvGrpSpPr>
        <p:grpSpPr>
          <a:xfrm>
            <a:off x="-2032459" y="3540846"/>
            <a:ext cx="6369898" cy="4048732"/>
            <a:chOff x="0" y="0"/>
            <a:chExt cx="10030460" cy="6375400"/>
          </a:xfrm>
        </p:grpSpPr>
        <p:sp>
          <p:nvSpPr>
            <p:cNvPr id="19" name="Freeform 19"/>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3"/>
              <a:stretch>
                <a:fillRect t="-2487" b="-2487"/>
              </a:stretch>
            </a:blipFill>
          </p:spPr>
          <p:txBody>
            <a:bodyPr/>
            <a:lstStyle/>
            <a:p>
              <a:endParaRPr lang="en-US"/>
            </a:p>
          </p:txBody>
        </p:sp>
        <p:sp>
          <p:nvSpPr>
            <p:cNvPr id="20" name="Freeform 20"/>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63A7C4"/>
            </a:solidFill>
          </p:spPr>
          <p:txBody>
            <a:bodyPr/>
            <a:lstStyle/>
            <a:p>
              <a:endParaRPr lang="en-US"/>
            </a:p>
          </p:txBody>
        </p:sp>
      </p:grpSp>
      <p:grpSp>
        <p:nvGrpSpPr>
          <p:cNvPr id="21" name="Group 21"/>
          <p:cNvGrpSpPr/>
          <p:nvPr/>
        </p:nvGrpSpPr>
        <p:grpSpPr>
          <a:xfrm rot="-5400000">
            <a:off x="14389154" y="2695918"/>
            <a:ext cx="4662604" cy="5738590"/>
            <a:chOff x="0" y="0"/>
            <a:chExt cx="660400" cy="812800"/>
          </a:xfrm>
        </p:grpSpPr>
        <p:sp>
          <p:nvSpPr>
            <p:cNvPr id="22" name="Freeform 22"/>
            <p:cNvSpPr/>
            <p:nvPr/>
          </p:nvSpPr>
          <p:spPr>
            <a:xfrm>
              <a:off x="0" y="0"/>
              <a:ext cx="660400" cy="812800"/>
            </a:xfrm>
            <a:custGeom>
              <a:avLst/>
              <a:gdLst/>
              <a:ahLst/>
              <a:cxnLst/>
              <a:rect l="l" t="t" r="r" b="b"/>
              <a:pathLst>
                <a:path w="660400" h="8128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63A7C4"/>
            </a:solidFill>
          </p:spPr>
          <p:txBody>
            <a:bodyPr/>
            <a:lstStyle/>
            <a:p>
              <a:endParaRPr lang="en-US"/>
            </a:p>
          </p:txBody>
        </p:sp>
        <p:sp>
          <p:nvSpPr>
            <p:cNvPr id="23" name="TextBox 23"/>
            <p:cNvSpPr txBox="1"/>
            <p:nvPr/>
          </p:nvSpPr>
          <p:spPr>
            <a:xfrm>
              <a:off x="0" y="88900"/>
              <a:ext cx="660400" cy="723900"/>
            </a:xfrm>
            <a:prstGeom prst="rect">
              <a:avLst/>
            </a:prstGeom>
          </p:spPr>
          <p:txBody>
            <a:bodyPr lIns="50800" tIns="50800" rIns="50800" bIns="50800" rtlCol="0" anchor="ctr"/>
            <a:lstStyle/>
            <a:p>
              <a:pPr algn="ctr">
                <a:lnSpc>
                  <a:spcPts val="2659"/>
                </a:lnSpc>
              </a:pPr>
              <a:endParaRPr/>
            </a:p>
          </p:txBody>
        </p:sp>
      </p:grpSp>
      <p:grpSp>
        <p:nvGrpSpPr>
          <p:cNvPr id="24" name="Group 24"/>
          <p:cNvGrpSpPr>
            <a:grpSpLocks noChangeAspect="1"/>
          </p:cNvGrpSpPr>
          <p:nvPr/>
        </p:nvGrpSpPr>
        <p:grpSpPr>
          <a:xfrm>
            <a:off x="14074351" y="3540846"/>
            <a:ext cx="6369898" cy="4048732"/>
            <a:chOff x="0" y="0"/>
            <a:chExt cx="10030460" cy="6375400"/>
          </a:xfrm>
        </p:grpSpPr>
        <p:sp>
          <p:nvSpPr>
            <p:cNvPr id="25" name="Freeform 25"/>
            <p:cNvSpPr/>
            <p:nvPr/>
          </p:nvSpPr>
          <p:spPr>
            <a:xfrm rot="-54000">
              <a:off x="-16805" y="-8073"/>
              <a:ext cx="10064069" cy="6391547"/>
            </a:xfrm>
            <a:custGeom>
              <a:avLst/>
              <a:gdLst/>
              <a:ahLst/>
              <a:cxnLst/>
              <a:rect l="l" t="t" r="r" b="b"/>
              <a:pathLst>
                <a:path w="10064069" h="6391547">
                  <a:moveTo>
                    <a:pt x="7455256" y="138468"/>
                  </a:moveTo>
                  <a:cubicBezTo>
                    <a:pt x="7455256" y="138468"/>
                    <a:pt x="6429210" y="42330"/>
                    <a:pt x="5081906" y="21165"/>
                  </a:cubicBezTo>
                  <a:cubicBezTo>
                    <a:pt x="3734602" y="0"/>
                    <a:pt x="2706042" y="63862"/>
                    <a:pt x="2706042" y="63862"/>
                  </a:cubicBezTo>
                  <a:cubicBezTo>
                    <a:pt x="1254611" y="41061"/>
                    <a:pt x="60244" y="1199733"/>
                    <a:pt x="37463" y="2649894"/>
                  </a:cubicBezTo>
                  <a:lnTo>
                    <a:pt x="30760" y="3076562"/>
                  </a:lnTo>
                  <a:lnTo>
                    <a:pt x="29504" y="3156562"/>
                  </a:lnTo>
                  <a:lnTo>
                    <a:pt x="22801" y="3583229"/>
                  </a:lnTo>
                  <a:cubicBezTo>
                    <a:pt x="0" y="5034660"/>
                    <a:pt x="1157383" y="6230277"/>
                    <a:pt x="2608814" y="6253078"/>
                  </a:cubicBezTo>
                  <a:cubicBezTo>
                    <a:pt x="2608814" y="6253078"/>
                    <a:pt x="3634860" y="6349216"/>
                    <a:pt x="4982164" y="6370381"/>
                  </a:cubicBezTo>
                  <a:cubicBezTo>
                    <a:pt x="6329468" y="6391546"/>
                    <a:pt x="7358028" y="6327684"/>
                    <a:pt x="7358028" y="6327684"/>
                  </a:cubicBezTo>
                  <a:cubicBezTo>
                    <a:pt x="8809459" y="6350485"/>
                    <a:pt x="10003807" y="5193082"/>
                    <a:pt x="10026607" y="3741652"/>
                  </a:cubicBezTo>
                  <a:lnTo>
                    <a:pt x="10033310" y="3314984"/>
                  </a:lnTo>
                  <a:lnTo>
                    <a:pt x="10034567" y="3234984"/>
                  </a:lnTo>
                  <a:lnTo>
                    <a:pt x="10041269" y="2808317"/>
                  </a:lnTo>
                  <a:cubicBezTo>
                    <a:pt x="10064070" y="1356886"/>
                    <a:pt x="8906687" y="161269"/>
                    <a:pt x="7455256" y="138468"/>
                  </a:cubicBezTo>
                  <a:close/>
                </a:path>
              </a:pathLst>
            </a:custGeom>
            <a:blipFill>
              <a:blip r:embed="rId4"/>
              <a:stretch>
                <a:fillRect l="-14980" t="-11173" b="-9547"/>
              </a:stretch>
            </a:blipFill>
          </p:spPr>
          <p:txBody>
            <a:bodyPr/>
            <a:lstStyle/>
            <a:p>
              <a:endParaRPr lang="en-US"/>
            </a:p>
          </p:txBody>
        </p:sp>
        <p:sp>
          <p:nvSpPr>
            <p:cNvPr id="26" name="Freeform 26"/>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63A7C4"/>
            </a:solidFill>
          </p:spPr>
          <p:txBody>
            <a:bodyPr/>
            <a:lstStyle/>
            <a:p>
              <a:endParaRPr lang="en-US"/>
            </a:p>
          </p:txBody>
        </p:sp>
      </p:grpSp>
      <p:sp>
        <p:nvSpPr>
          <p:cNvPr id="27" name="Freeform 27"/>
          <p:cNvSpPr/>
          <p:nvPr/>
        </p:nvSpPr>
        <p:spPr>
          <a:xfrm>
            <a:off x="5418107" y="5565213"/>
            <a:ext cx="1796053" cy="501920"/>
          </a:xfrm>
          <a:custGeom>
            <a:avLst/>
            <a:gdLst/>
            <a:ahLst/>
            <a:cxnLst/>
            <a:rect l="l" t="t" r="r" b="b"/>
            <a:pathLst>
              <a:path w="1796053" h="501920">
                <a:moveTo>
                  <a:pt x="0" y="0"/>
                </a:moveTo>
                <a:lnTo>
                  <a:pt x="1796053" y="0"/>
                </a:lnTo>
                <a:lnTo>
                  <a:pt x="1796053" y="501919"/>
                </a:lnTo>
                <a:lnTo>
                  <a:pt x="0" y="501919"/>
                </a:lnTo>
                <a:lnTo>
                  <a:pt x="0" y="0"/>
                </a:lnTo>
                <a:close/>
              </a:path>
            </a:pathLst>
          </a:custGeom>
          <a:blipFill>
            <a:blip r:embed="rId5">
              <a:extLst>
                <a:ext uri="{96DAC541-7B7A-43D3-8B79-37D633B846F1}">
                  <asvg:svgBlip xmlns:asvg="http://schemas.microsoft.com/office/drawing/2016/SVG/main" r:embed="rId6"/>
                </a:ext>
              </a:extLst>
            </a:blip>
            <a:stretch>
              <a:fillRect r="-61790"/>
            </a:stretch>
          </a:blipFill>
        </p:spPr>
        <p:txBody>
          <a:bodyPr/>
          <a:lstStyle/>
          <a:p>
            <a:endParaRPr lang="en-US"/>
          </a:p>
        </p:txBody>
      </p:sp>
      <p:sp>
        <p:nvSpPr>
          <p:cNvPr id="28" name="Freeform 28"/>
          <p:cNvSpPr/>
          <p:nvPr/>
        </p:nvSpPr>
        <p:spPr>
          <a:xfrm>
            <a:off x="5418107" y="7196092"/>
            <a:ext cx="2233532" cy="471071"/>
          </a:xfrm>
          <a:custGeom>
            <a:avLst/>
            <a:gdLst/>
            <a:ahLst/>
            <a:cxnLst/>
            <a:rect l="l" t="t" r="r" b="b"/>
            <a:pathLst>
              <a:path w="2233532" h="471071">
                <a:moveTo>
                  <a:pt x="0" y="0"/>
                </a:moveTo>
                <a:lnTo>
                  <a:pt x="2233533" y="0"/>
                </a:lnTo>
                <a:lnTo>
                  <a:pt x="2233533" y="471071"/>
                </a:lnTo>
                <a:lnTo>
                  <a:pt x="0" y="471071"/>
                </a:lnTo>
                <a:lnTo>
                  <a:pt x="0" y="0"/>
                </a:lnTo>
                <a:close/>
              </a:path>
            </a:pathLst>
          </a:custGeom>
          <a:blipFill>
            <a:blip r:embed="rId5">
              <a:extLst>
                <a:ext uri="{96DAC541-7B7A-43D3-8B79-37D633B846F1}">
                  <asvg:svgBlip xmlns:asvg="http://schemas.microsoft.com/office/drawing/2016/SVG/main" r:embed="rId6"/>
                </a:ext>
              </a:extLst>
            </a:blip>
            <a:stretch>
              <a:fillRect r="-22104"/>
            </a:stretch>
          </a:blipFill>
        </p:spPr>
        <p:txBody>
          <a:bodyPr/>
          <a:lstStyle/>
          <a:p>
            <a:endParaRPr lang="en-US"/>
          </a:p>
        </p:txBody>
      </p:sp>
      <p:sp>
        <p:nvSpPr>
          <p:cNvPr id="29" name="Freeform 29"/>
          <p:cNvSpPr/>
          <p:nvPr/>
        </p:nvSpPr>
        <p:spPr>
          <a:xfrm>
            <a:off x="5418107" y="3933292"/>
            <a:ext cx="1144187" cy="486495"/>
          </a:xfrm>
          <a:custGeom>
            <a:avLst/>
            <a:gdLst/>
            <a:ahLst/>
            <a:cxnLst/>
            <a:rect l="l" t="t" r="r" b="b"/>
            <a:pathLst>
              <a:path w="1144187" h="486495">
                <a:moveTo>
                  <a:pt x="0" y="0"/>
                </a:moveTo>
                <a:lnTo>
                  <a:pt x="1144187" y="0"/>
                </a:lnTo>
                <a:lnTo>
                  <a:pt x="1144187" y="486495"/>
                </a:lnTo>
                <a:lnTo>
                  <a:pt x="0" y="486495"/>
                </a:lnTo>
                <a:lnTo>
                  <a:pt x="0" y="0"/>
                </a:lnTo>
                <a:close/>
              </a:path>
            </a:pathLst>
          </a:custGeom>
          <a:blipFill>
            <a:blip r:embed="rId5">
              <a:extLst>
                <a:ext uri="{96DAC541-7B7A-43D3-8B79-37D633B846F1}">
                  <asvg:svgBlip xmlns:asvg="http://schemas.microsoft.com/office/drawing/2016/SVG/main" r:embed="rId6"/>
                </a:ext>
              </a:extLst>
            </a:blip>
            <a:stretch>
              <a:fillRect r="-146161"/>
            </a:stretch>
          </a:blipFill>
        </p:spPr>
        <p:txBody>
          <a:bodyPr/>
          <a:lstStyle/>
          <a:p>
            <a:endParaRPr lang="en-US"/>
          </a:p>
        </p:txBody>
      </p:sp>
      <p:sp>
        <p:nvSpPr>
          <p:cNvPr id="30" name="TextBox 30"/>
          <p:cNvSpPr txBox="1"/>
          <p:nvPr/>
        </p:nvSpPr>
        <p:spPr>
          <a:xfrm>
            <a:off x="3971485" y="1143000"/>
            <a:ext cx="10345031" cy="1605655"/>
          </a:xfrm>
          <a:prstGeom prst="rect">
            <a:avLst/>
          </a:prstGeom>
        </p:spPr>
        <p:txBody>
          <a:bodyPr lIns="0" tIns="0" rIns="0" bIns="0" rtlCol="0" anchor="t">
            <a:spAutoFit/>
          </a:bodyPr>
          <a:lstStyle/>
          <a:p>
            <a:pPr marL="0" lvl="0" indent="0" algn="l">
              <a:lnSpc>
                <a:spcPts val="12316"/>
              </a:lnSpc>
            </a:pPr>
            <a:r>
              <a:rPr lang="en-US" sz="11299" spc="-474">
                <a:solidFill>
                  <a:srgbClr val="0A416E"/>
                </a:solidFill>
                <a:latin typeface="Rig Solid Bold Halftone"/>
                <a:ea typeface="Rig Solid Bold Halftone"/>
                <a:cs typeface="Rig Solid Bold Halftone"/>
                <a:sym typeface="Rig Solid Bold Halftone"/>
              </a:rPr>
              <a:t>Best brands</a:t>
            </a:r>
          </a:p>
        </p:txBody>
      </p:sp>
      <p:sp>
        <p:nvSpPr>
          <p:cNvPr id="31" name="TextBox 31"/>
          <p:cNvSpPr txBox="1"/>
          <p:nvPr/>
        </p:nvSpPr>
        <p:spPr>
          <a:xfrm>
            <a:off x="8254494" y="3916824"/>
            <a:ext cx="4306136" cy="495301"/>
          </a:xfrm>
          <a:prstGeom prst="rect">
            <a:avLst/>
          </a:prstGeom>
        </p:spPr>
        <p:txBody>
          <a:bodyPr lIns="0" tIns="0" rIns="0" bIns="0" rtlCol="0" anchor="t">
            <a:spAutoFit/>
          </a:bodyPr>
          <a:lstStyle/>
          <a:p>
            <a:pPr algn="l">
              <a:lnSpc>
                <a:spcPts val="4199"/>
              </a:lnSpc>
            </a:pPr>
            <a:r>
              <a:rPr lang="en-US" sz="2999" b="1">
                <a:solidFill>
                  <a:srgbClr val="0A416E"/>
                </a:solidFill>
                <a:latin typeface="Open Sans Bold"/>
                <a:ea typeface="Open Sans Bold"/>
                <a:cs typeface="Open Sans Bold"/>
                <a:sym typeface="Open Sans Bold"/>
              </a:rPr>
              <a:t>Travel Industry</a:t>
            </a:r>
          </a:p>
        </p:txBody>
      </p:sp>
      <p:sp>
        <p:nvSpPr>
          <p:cNvPr id="32" name="TextBox 32"/>
          <p:cNvSpPr txBox="1"/>
          <p:nvPr/>
        </p:nvSpPr>
        <p:spPr>
          <a:xfrm>
            <a:off x="8254494" y="5556457"/>
            <a:ext cx="3384801" cy="495301"/>
          </a:xfrm>
          <a:prstGeom prst="rect">
            <a:avLst/>
          </a:prstGeom>
        </p:spPr>
        <p:txBody>
          <a:bodyPr lIns="0" tIns="0" rIns="0" bIns="0" rtlCol="0" anchor="t">
            <a:spAutoFit/>
          </a:bodyPr>
          <a:lstStyle/>
          <a:p>
            <a:pPr algn="l">
              <a:lnSpc>
                <a:spcPts val="4199"/>
              </a:lnSpc>
            </a:pPr>
            <a:r>
              <a:rPr lang="en-US" sz="2999" b="1">
                <a:solidFill>
                  <a:srgbClr val="0A416E"/>
                </a:solidFill>
                <a:latin typeface="Open Sans Bold"/>
                <a:ea typeface="Open Sans Bold"/>
                <a:cs typeface="Open Sans Bold"/>
                <a:sym typeface="Open Sans Bold"/>
              </a:rPr>
              <a:t>Food &amp; Beverage</a:t>
            </a:r>
          </a:p>
        </p:txBody>
      </p:sp>
      <p:sp>
        <p:nvSpPr>
          <p:cNvPr id="33" name="TextBox 33"/>
          <p:cNvSpPr txBox="1"/>
          <p:nvPr/>
        </p:nvSpPr>
        <p:spPr>
          <a:xfrm>
            <a:off x="8254494" y="7171912"/>
            <a:ext cx="2856589" cy="495301"/>
          </a:xfrm>
          <a:prstGeom prst="rect">
            <a:avLst/>
          </a:prstGeom>
        </p:spPr>
        <p:txBody>
          <a:bodyPr lIns="0" tIns="0" rIns="0" bIns="0" rtlCol="0" anchor="t">
            <a:spAutoFit/>
          </a:bodyPr>
          <a:lstStyle/>
          <a:p>
            <a:pPr algn="l">
              <a:lnSpc>
                <a:spcPts val="4199"/>
              </a:lnSpc>
            </a:pPr>
            <a:r>
              <a:rPr lang="en-US" sz="2999" b="1">
                <a:solidFill>
                  <a:srgbClr val="0A416E"/>
                </a:solidFill>
                <a:latin typeface="Open Sans Bold"/>
                <a:ea typeface="Open Sans Bold"/>
                <a:cs typeface="Open Sans Bold"/>
                <a:sym typeface="Open Sans Bold"/>
              </a:rPr>
              <a:t>Non-Profits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311db4f-c83e-4f19-9b1a-85740e60a0ff">
      <Terms xmlns="http://schemas.microsoft.com/office/infopath/2007/PartnerControls"/>
    </lcf76f155ced4ddcb4097134ff3c332f>
    <TaxCatchAll xmlns="d3176b68-ad26-48d2-8a37-5330accca0f9"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C16E2FBB7F9D84FA6316A872BA0EAA1" ma:contentTypeVersion="21" ma:contentTypeDescription="Create a new document." ma:contentTypeScope="" ma:versionID="b0b098300f41492892dd957f83ef29e9">
  <xsd:schema xmlns:xsd="http://www.w3.org/2001/XMLSchema" xmlns:xs="http://www.w3.org/2001/XMLSchema" xmlns:p="http://schemas.microsoft.com/office/2006/metadata/properties" xmlns:ns1="http://schemas.microsoft.com/sharepoint/v3" xmlns:ns2="3311db4f-c83e-4f19-9b1a-85740e60a0ff" xmlns:ns3="d3176b68-ad26-48d2-8a37-5330accca0f9" targetNamespace="http://schemas.microsoft.com/office/2006/metadata/properties" ma:root="true" ma:fieldsID="888f201308f671ab26710fd958229ca5" ns1:_="" ns2:_="" ns3:_="">
    <xsd:import namespace="http://schemas.microsoft.com/sharepoint/v3"/>
    <xsd:import namespace="3311db4f-c83e-4f19-9b1a-85740e60a0ff"/>
    <xsd:import namespace="d3176b68-ad26-48d2-8a37-5330accca0f9"/>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11db4f-c83e-4f19-9b1a-85740e60a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02fdde3-36bb-4ef3-ba84-14838d4c46b0"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176b68-ad26-48d2-8a37-5330accca0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64e64a3-c6c1-41d2-af2c-b5f80cdca4d7}" ma:internalName="TaxCatchAll" ma:showField="CatchAllData" ma:web="d3176b68-ad26-48d2-8a37-5330accca0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382768-0A62-4EC6-9DB9-98BAA68E998F}">
  <ds:schemaRefs>
    <ds:schemaRef ds:uri="http://schemas.microsoft.com/office/2006/metadata/properties"/>
    <ds:schemaRef ds:uri="http://schemas.microsoft.com/office/infopath/2007/PartnerControls"/>
    <ds:schemaRef ds:uri="3311db4f-c83e-4f19-9b1a-85740e60a0ff"/>
    <ds:schemaRef ds:uri="d3176b68-ad26-48d2-8a37-5330accca0f9"/>
    <ds:schemaRef ds:uri="http://schemas.microsoft.com/sharepoint/v3"/>
  </ds:schemaRefs>
</ds:datastoreItem>
</file>

<file path=customXml/itemProps2.xml><?xml version="1.0" encoding="utf-8"?>
<ds:datastoreItem xmlns:ds="http://schemas.openxmlformats.org/officeDocument/2006/customXml" ds:itemID="{4B6D22D4-3A68-474D-BA08-6B61C98F3B7A}">
  <ds:schemaRefs>
    <ds:schemaRef ds:uri="http://schemas.microsoft.com/sharepoint/v3/contenttype/forms"/>
  </ds:schemaRefs>
</ds:datastoreItem>
</file>

<file path=customXml/itemProps3.xml><?xml version="1.0" encoding="utf-8"?>
<ds:datastoreItem xmlns:ds="http://schemas.openxmlformats.org/officeDocument/2006/customXml" ds:itemID="{3DDB040C-E609-42F5-92E9-46B7ADE8E6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311db4f-c83e-4f19-9b1a-85740e60a0ff"/>
    <ds:schemaRef ds:uri="d3176b68-ad26-48d2-8a37-5330accca0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393</Words>
  <Application>Microsoft Office PowerPoint</Application>
  <PresentationFormat>Custom</PresentationFormat>
  <Paragraphs>104</Paragraphs>
  <Slides>17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Rig Solid Bold Halftone</vt:lpstr>
      <vt:lpstr>Open Sans</vt:lpstr>
      <vt:lpstr>Open Sans Bold</vt:lpstr>
      <vt:lpstr>Calibri</vt:lpstr>
      <vt:lpstr>Arial</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Purpose, Our Promise</dc:title>
  <dc:creator>Hilary Shine</dc:creator>
  <cp:lastModifiedBy>Erin Peterson</cp:lastModifiedBy>
  <cp:revision>1</cp:revision>
  <dcterms:created xsi:type="dcterms:W3CDTF">2006-08-16T00:00:00Z</dcterms:created>
  <dcterms:modified xsi:type="dcterms:W3CDTF">2025-10-23T21:43:24Z</dcterms:modified>
  <dc:identifier>DAG1O6pmMd8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0x0101009C16E2FBB7F9D84FA6316A872BA0EAA1</vt:lpwstr>
  </property>
  <property fmtid="{D5CDD505-2E9C-101B-9397-08002B2CF9AE}" pid="3" name="MediaServiceImageTags">
    <vt:lpwstr/>
  </property>
</Properties>
</file>