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678" r:id="rId3"/>
  </p:sldMasterIdLst>
  <p:notesMasterIdLst>
    <p:notesMasterId r:id="rId38"/>
  </p:notesMasterIdLst>
  <p:handoutMasterIdLst>
    <p:handoutMasterId r:id="rId39"/>
  </p:handoutMasterIdLst>
  <p:sldIdLst>
    <p:sldId id="325" r:id="rId4"/>
    <p:sldId id="308" r:id="rId5"/>
    <p:sldId id="674" r:id="rId6"/>
    <p:sldId id="869" r:id="rId7"/>
    <p:sldId id="694" r:id="rId8"/>
    <p:sldId id="943" r:id="rId9"/>
    <p:sldId id="685" r:id="rId10"/>
    <p:sldId id="867" r:id="rId11"/>
    <p:sldId id="865" r:id="rId12"/>
    <p:sldId id="868" r:id="rId13"/>
    <p:sldId id="866" r:id="rId14"/>
    <p:sldId id="697" r:id="rId15"/>
    <p:sldId id="428" r:id="rId16"/>
    <p:sldId id="695" r:id="rId17"/>
    <p:sldId id="696" r:id="rId18"/>
    <p:sldId id="864" r:id="rId19"/>
    <p:sldId id="942" r:id="rId20"/>
    <p:sldId id="941" r:id="rId21"/>
    <p:sldId id="692" r:id="rId22"/>
    <p:sldId id="907" r:id="rId23"/>
    <p:sldId id="940" r:id="rId24"/>
    <p:sldId id="928" r:id="rId25"/>
    <p:sldId id="929" r:id="rId26"/>
    <p:sldId id="927" r:id="rId27"/>
    <p:sldId id="930" r:id="rId28"/>
    <p:sldId id="931" r:id="rId29"/>
    <p:sldId id="932" r:id="rId30"/>
    <p:sldId id="934" r:id="rId31"/>
    <p:sldId id="935" r:id="rId32"/>
    <p:sldId id="936" r:id="rId33"/>
    <p:sldId id="937" r:id="rId34"/>
    <p:sldId id="938" r:id="rId35"/>
    <p:sldId id="944" r:id="rId36"/>
    <p:sldId id="328" r:id="rId37"/>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2"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scaleToFitPaper="1"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6FD"/>
    <a:srgbClr val="3FA4FD"/>
    <a:srgbClr val="29B0E4"/>
    <a:srgbClr val="2EB9FF"/>
    <a:srgbClr val="FFFFFF"/>
    <a:srgbClr val="2C2C2C"/>
    <a:srgbClr val="EDEDEC"/>
    <a:srgbClr val="AB9CED"/>
    <a:srgbClr val="B0DD67"/>
    <a:srgbClr val="2CC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4"/>
    <p:restoredTop sz="95602" autoAdjust="0"/>
  </p:normalViewPr>
  <p:slideViewPr>
    <p:cSldViewPr snapToGrid="0" snapToObjects="1">
      <p:cViewPr varScale="1">
        <p:scale>
          <a:sx n="118" d="100"/>
          <a:sy n="118" d="100"/>
        </p:scale>
        <p:origin x="1568" y="488"/>
      </p:cViewPr>
      <p:guideLst>
        <p:guide orient="horz" pos="1572"/>
        <p:guide pos="2880"/>
      </p:guideLst>
    </p:cSldViewPr>
  </p:slideViewPr>
  <p:outlineViewPr>
    <p:cViewPr>
      <p:scale>
        <a:sx n="33" d="100"/>
        <a:sy n="33" d="100"/>
      </p:scale>
      <p:origin x="0" y="-45984"/>
    </p:cViewPr>
  </p:outlineViewPr>
  <p:notesTextViewPr>
    <p:cViewPr>
      <p:scale>
        <a:sx n="100" d="100"/>
        <a:sy n="100" d="100"/>
      </p:scale>
      <p:origin x="0" y="0"/>
    </p:cViewPr>
  </p:notesTextViewPr>
  <p:sorterViewPr>
    <p:cViewPr>
      <p:scale>
        <a:sx n="64" d="100"/>
        <a:sy n="64" d="100"/>
      </p:scale>
      <p:origin x="0" y="2304"/>
    </p:cViewPr>
  </p:sorterViewPr>
  <p:notesViewPr>
    <p:cSldViewPr snapToGrid="0" snapToObjects="1">
      <p:cViewPr varScale="1">
        <p:scale>
          <a:sx n="85" d="100"/>
          <a:sy n="85" d="100"/>
        </p:scale>
        <p:origin x="3168" y="19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70" y="0"/>
            <a:ext cx="3011699" cy="461804"/>
          </a:xfrm>
          <a:prstGeom prst="rect">
            <a:avLst/>
          </a:prstGeom>
        </p:spPr>
        <p:txBody>
          <a:bodyPr vert="horz" lIns="92492" tIns="46246" rIns="92492" bIns="46246" rtlCol="0"/>
          <a:lstStyle>
            <a:lvl1pPr algn="r">
              <a:defRPr sz="1200"/>
            </a:lvl1pPr>
          </a:lstStyle>
          <a:p>
            <a:fld id="{45A1A415-FC0E-924A-B308-6735AA8098C1}" type="datetimeFigureOut">
              <a:rPr lang="en-US" smtClean="0"/>
              <a:t>10/27/25</a:t>
            </a:fld>
            <a:endParaRPr lang="en-US"/>
          </a:p>
        </p:txBody>
      </p:sp>
      <p:sp>
        <p:nvSpPr>
          <p:cNvPr id="4" name="Footer Placeholder 3"/>
          <p:cNvSpPr>
            <a:spLocks noGrp="1"/>
          </p:cNvSpPr>
          <p:nvPr>
            <p:ph type="ftr" sz="quarter" idx="2"/>
          </p:nvPr>
        </p:nvSpPr>
        <p:spPr>
          <a:xfrm>
            <a:off x="2"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70" y="8772668"/>
            <a:ext cx="3011699" cy="461804"/>
          </a:xfrm>
          <a:prstGeom prst="rect">
            <a:avLst/>
          </a:prstGeom>
        </p:spPr>
        <p:txBody>
          <a:bodyPr vert="horz" lIns="92492" tIns="46246" rIns="92492" bIns="46246" rtlCol="0" anchor="b"/>
          <a:lstStyle>
            <a:lvl1pPr algn="r">
              <a:defRPr sz="1200"/>
            </a:lvl1pPr>
          </a:lstStyle>
          <a:p>
            <a:fld id="{E1D619B8-CE42-5A44-B3CF-25D9786FA529}" type="slidenum">
              <a:rPr lang="en-US" smtClean="0"/>
              <a:t>‹#›</a:t>
            </a:fld>
            <a:endParaRPr lang="en-US"/>
          </a:p>
        </p:txBody>
      </p:sp>
    </p:spTree>
    <p:extLst>
      <p:ext uri="{BB962C8B-B14F-4D97-AF65-F5344CB8AC3E}">
        <p14:creationId xmlns:p14="http://schemas.microsoft.com/office/powerpoint/2010/main" val="272189459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909" userDrawn="1">
          <p15:clr>
            <a:srgbClr val="F26B43"/>
          </p15:clr>
        </p15:guide>
        <p15:guide id="2" pos="2189"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70" y="0"/>
            <a:ext cx="3011699" cy="461804"/>
          </a:xfrm>
          <a:prstGeom prst="rect">
            <a:avLst/>
          </a:prstGeom>
        </p:spPr>
        <p:txBody>
          <a:bodyPr vert="horz" lIns="92492" tIns="46246" rIns="92492" bIns="46246" rtlCol="0"/>
          <a:lstStyle>
            <a:lvl1pPr algn="r">
              <a:defRPr sz="1200"/>
            </a:lvl1pPr>
          </a:lstStyle>
          <a:p>
            <a:fld id="{195CA766-5E39-564C-9BB1-9D362C65BE75}" type="datetimeFigureOut">
              <a:rPr lang="en-US" smtClean="0"/>
              <a:t>10/27/25</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70" y="8772668"/>
            <a:ext cx="3011699" cy="461804"/>
          </a:xfrm>
          <a:prstGeom prst="rect">
            <a:avLst/>
          </a:prstGeom>
        </p:spPr>
        <p:txBody>
          <a:bodyPr vert="horz" lIns="92492" tIns="46246" rIns="92492" bIns="46246" rtlCol="0" anchor="b"/>
          <a:lstStyle>
            <a:lvl1pPr algn="r">
              <a:defRPr sz="1200"/>
            </a:lvl1pPr>
          </a:lstStyle>
          <a:p>
            <a:fld id="{6E22E339-87F5-674D-AEE1-9491700B4D6C}" type="slidenum">
              <a:rPr lang="en-US" smtClean="0"/>
              <a:t>‹#›</a:t>
            </a:fld>
            <a:endParaRPr lang="en-US"/>
          </a:p>
        </p:txBody>
      </p:sp>
    </p:spTree>
    <p:extLst>
      <p:ext uri="{BB962C8B-B14F-4D97-AF65-F5344CB8AC3E}">
        <p14:creationId xmlns:p14="http://schemas.microsoft.com/office/powerpoint/2010/main" val="684879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1168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DFE98-301E-8B9D-452A-C8BAFDDB59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975D6-84C5-D306-7365-9A38CC8F56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B8C2F-1A30-84F1-7136-5039BC235797}"/>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340F9A24-1B8A-B214-2A95-F321F42BF36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841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1863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50F1C-3109-6655-372F-628AC2B6E0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9F710-6CC6-A201-4932-D66EB59163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7276A-FC78-A6F5-A6AF-505055182EFC}"/>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5016044C-2460-1BF8-B504-144956F295A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08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C629-1933-A20A-C5E1-0B9DCC5346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AB16C-1829-F089-F2E8-DDBC0BEDA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BB6A7-28AA-3B00-1249-A7404DEE876D}"/>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DFCAF73A-6826-CCCE-F7F4-9BAD7E2E40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236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B8B3-C2A2-A620-C001-1D28D6671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D40A1-2BCC-56CB-2DAE-236A35448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1CDEF-952D-8FEF-AAE6-1BA5783C7849}"/>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4DE3049F-31F7-7A49-EE9E-ED9274FA87B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4497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08F18-2CE2-2A39-23E5-52A5CF146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A246A-59EA-11F3-964C-A0CA33B12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8443F-DFCE-0F83-C335-0D38B48864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31FA79-A630-2AEF-8860-2490CBC825B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217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1942-86CC-79CA-3891-1ECA49AC85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EA774-C5CB-A8A1-C27F-9AE83F46E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FFC77-7F88-2728-CDD9-389DCCDF01CB}"/>
              </a:ext>
            </a:extLst>
          </p:cNvPr>
          <p:cNvSpPr>
            <a:spLocks noGrp="1"/>
          </p:cNvSpPr>
          <p:nvPr>
            <p:ph type="body" idx="1"/>
          </p:nvPr>
        </p:nvSpPr>
        <p:spPr/>
        <p:txBody>
          <a:bodyPr/>
          <a:lstStyle/>
          <a:p>
            <a:pPr marL="342900" indent="-342900">
              <a:buFont typeface="Arial" panose="020B0604020202020204" pitchFamily="34" charset="0"/>
              <a:buChar char="•"/>
            </a:pPr>
            <a:r>
              <a:rPr lang="en-US" sz="1600" b="1" dirty="0"/>
              <a:t>Experimentation is valuable—but time spent experimenting in a silo often leads to fragmented results and unclear outcomes. </a:t>
            </a:r>
          </a:p>
          <a:p>
            <a:pPr marL="342900" indent="-342900">
              <a:buFont typeface="Arial" panose="020B0604020202020204" pitchFamily="34" charset="0"/>
              <a:buChar char="•"/>
            </a:pPr>
            <a:endParaRPr lang="en-US" sz="1600" b="1" dirty="0"/>
          </a:p>
          <a:p>
            <a:pPr marL="342900" indent="-342900">
              <a:buFont typeface="Arial" panose="020B0604020202020204" pitchFamily="34" charset="0"/>
              <a:buChar char="•"/>
            </a:pPr>
            <a:r>
              <a:rPr lang="en-US" sz="1600" b="1" dirty="0"/>
              <a:t>Every month your competitors work with specialists, they’re directly implementing practical AI applications that boost their productivity, profitability, and market share. </a:t>
            </a:r>
          </a:p>
          <a:p>
            <a:pPr marL="342900" indent="-342900">
              <a:buFont typeface="Arial" panose="020B0604020202020204" pitchFamily="34" charset="0"/>
              <a:buChar char="•"/>
            </a:pPr>
            <a:endParaRPr lang="en-US" sz="1600" b="1" dirty="0"/>
          </a:p>
          <a:p>
            <a:pPr marL="342900" indent="-342900">
              <a:buFont typeface="Arial" panose="020B0604020202020204" pitchFamily="34" charset="0"/>
              <a:buChar char="•"/>
            </a:pPr>
            <a:r>
              <a:rPr lang="en-US" sz="1600" b="1" dirty="0"/>
              <a:t>Self-experimentation without structured guidance delays your opportunity to gain real, measurable results. </a:t>
            </a:r>
          </a:p>
          <a:p>
            <a:pPr marL="342900" indent="-342900">
              <a:buFont typeface="Arial" panose="020B0604020202020204" pitchFamily="34" charset="0"/>
              <a:buChar char="•"/>
            </a:pPr>
            <a:endParaRPr lang="en-US" sz="1600" b="1" dirty="0"/>
          </a:p>
          <a:p>
            <a:pPr marL="342900" indent="-342900">
              <a:buFont typeface="Arial" panose="020B0604020202020204" pitchFamily="34" charset="0"/>
              <a:buChar char="•"/>
            </a:pPr>
            <a:r>
              <a:rPr lang="en-US" sz="1600" b="1" dirty="0"/>
              <a:t>Partnering with experts today lets you leapfrog from uncertainty directly to ROI, turning experimentation into meaningful growth.</a:t>
            </a:r>
            <a:r>
              <a:rPr lang="en-US" sz="1600" dirty="0"/>
              <a:t> </a:t>
            </a:r>
          </a:p>
          <a:p>
            <a:endParaRPr lang="en-US" sz="1600" dirty="0"/>
          </a:p>
          <a:p>
            <a:pPr marL="342900" indent="-342900">
              <a:buFont typeface="Arial" panose="020B0604020202020204" pitchFamily="34" charset="0"/>
              <a:buChar char="•"/>
            </a:pPr>
            <a:r>
              <a:rPr lang="en-US" sz="1600" b="1" dirty="0"/>
              <a:t>Education about AI is essential—but every month spent purely learning, rather than doing, puts you behind competitors who’ve already turned AI knowledge into action. </a:t>
            </a:r>
          </a:p>
          <a:p>
            <a:pPr marL="342900" indent="-342900">
              <a:buFont typeface="Arial" panose="020B0604020202020204" pitchFamily="34" charset="0"/>
              <a:buChar char="•"/>
            </a:pPr>
            <a:endParaRPr lang="en-US" sz="1600" b="1" dirty="0"/>
          </a:p>
          <a:p>
            <a:pPr marL="342900" indent="-342900">
              <a:buFont typeface="Arial" panose="020B0604020202020204" pitchFamily="34" charset="0"/>
              <a:buChar char="•"/>
            </a:pPr>
            <a:r>
              <a:rPr lang="en-US" sz="1600" b="1" dirty="0"/>
              <a:t>AI isn’t a static topic—by the time you’re ‘fully educated,’ the landscape will have changed significantly, leaving you to start learning again from scratch. </a:t>
            </a:r>
          </a:p>
          <a:p>
            <a:pPr marL="342900" indent="-342900">
              <a:buFont typeface="Arial" panose="020B0604020202020204" pitchFamily="34" charset="0"/>
              <a:buChar char="•"/>
            </a:pPr>
            <a:endParaRPr lang="en-US" sz="1600" b="1" dirty="0"/>
          </a:p>
          <a:p>
            <a:pPr marL="342900" indent="-342900">
              <a:buFont typeface="Arial" panose="020B0604020202020204" pitchFamily="34" charset="0"/>
              <a:buChar char="•"/>
            </a:pPr>
            <a:r>
              <a:rPr lang="en-US" sz="1600" b="1" dirty="0"/>
              <a:t>We offer a model of concurrent learning—implementing practical, low-risk projects as you build expertise. This means you can achieve tangible business results immediately, rather than playing catch-up later.</a:t>
            </a:r>
          </a:p>
          <a:p>
            <a:pPr marL="342900" indent="-342900">
              <a:buFont typeface="Arial" panose="020B0604020202020204" pitchFamily="34" charset="0"/>
              <a:buChar char="•"/>
            </a:pPr>
            <a:endParaRPr lang="en-US" sz="1600" b="1" dirty="0"/>
          </a:p>
          <a:p>
            <a:pPr marL="342900" indent="-342900">
              <a:buFont typeface="Arial" panose="020B0604020202020204" pitchFamily="34" charset="0"/>
              <a:buChar char="•"/>
            </a:pPr>
            <a:r>
              <a:rPr lang="en-US" sz="1600" b="1" dirty="0"/>
              <a:t>AI doesn’t have to be complex or costly to deliver immediate value.</a:t>
            </a:r>
          </a:p>
          <a:p>
            <a:r>
              <a:rPr lang="en-US" sz="1600" b="1" dirty="0"/>
              <a:t> </a:t>
            </a:r>
          </a:p>
          <a:p>
            <a:pPr marL="342900" indent="-342900">
              <a:buFont typeface="Arial" panose="020B0604020202020204" pitchFamily="34" charset="0"/>
              <a:buChar char="•"/>
            </a:pPr>
            <a:r>
              <a:rPr lang="en-US" sz="1600" b="1" dirty="0"/>
              <a:t>Starting small, targeted projects can produce outsized returns quickly. </a:t>
            </a:r>
          </a:p>
          <a:p>
            <a:endParaRPr lang="en-US" sz="1600" b="1" dirty="0"/>
          </a:p>
          <a:p>
            <a:pPr marL="342900" indent="-342900">
              <a:buFont typeface="Arial" panose="020B0604020202020204" pitchFamily="34" charset="0"/>
              <a:buChar char="•"/>
            </a:pPr>
            <a:r>
              <a:rPr lang="en-US" sz="1600" b="1" dirty="0"/>
              <a:t>The real cost comes from waiting—because every day you delay adopting AI-driven efficiencies, you incur avoidable costs in inefficiency, lost productivity, or missed opportunities for new revenue streams. </a:t>
            </a:r>
          </a:p>
          <a:p>
            <a:endParaRPr lang="en-US" sz="1600" b="1" dirty="0"/>
          </a:p>
          <a:p>
            <a:pPr marL="342900" indent="-342900">
              <a:buFont typeface="Arial" panose="020B0604020202020204" pitchFamily="34" charset="0"/>
              <a:buChar char="•"/>
            </a:pPr>
            <a:r>
              <a:rPr lang="en-US" sz="1600" b="1" dirty="0"/>
              <a:t>Our job is to simplify AI, help you identify immediate gains, and ensure you start experiencing the benefits sooner rather than later.</a:t>
            </a:r>
            <a:r>
              <a:rPr lang="en-US" sz="1600" dirty="0"/>
              <a:t> </a:t>
            </a:r>
          </a:p>
          <a:p>
            <a:pPr marL="342900" indent="-342900">
              <a:buFont typeface="Arial" panose="020B0604020202020204" pitchFamily="34" charset="0"/>
              <a:buChar char="•"/>
            </a:pPr>
            <a:r>
              <a:rPr lang="en-US" sz="2400" b="1" dirty="0"/>
              <a:t>AI technology matures rapidly—waiting for a ‘perfect’ moment means it will likely never come.</a:t>
            </a:r>
          </a:p>
          <a:p>
            <a:endParaRPr lang="en-US" sz="2400" b="1" dirty="0"/>
          </a:p>
          <a:p>
            <a:pPr marL="342900" indent="-342900">
              <a:buFont typeface="Arial" panose="020B0604020202020204" pitchFamily="34" charset="0"/>
              <a:buChar char="•"/>
            </a:pPr>
            <a:r>
              <a:rPr lang="en-US" sz="2400" b="1" dirty="0"/>
              <a:t>Your competitors aren’t waiting—they’re deploying practical AI solutions today, gaining significant competitive advantages.</a:t>
            </a:r>
          </a:p>
          <a:p>
            <a:endParaRPr lang="en-US" sz="2400" b="1" dirty="0"/>
          </a:p>
          <a:p>
            <a:pPr marL="342900" indent="-342900">
              <a:buFont typeface="Arial" panose="020B0604020202020204" pitchFamily="34" charset="0"/>
              <a:buChar char="•"/>
            </a:pPr>
            <a:r>
              <a:rPr lang="en-US" sz="2400" b="1" dirty="0"/>
              <a:t>Just as businesses who waited to adopt the internet or mobile computing found themselves far behind, businesses hesitating on AI will quickly face an insurmountable competitive gap.</a:t>
            </a:r>
          </a:p>
          <a:p>
            <a:r>
              <a:rPr lang="en-US" sz="2400" b="1" dirty="0"/>
              <a:t> </a:t>
            </a:r>
          </a:p>
          <a:p>
            <a:pPr marL="342900" indent="-342900">
              <a:buFont typeface="Arial" panose="020B0604020202020204" pitchFamily="34" charset="0"/>
              <a:buChar char="•"/>
            </a:pPr>
            <a:r>
              <a:rPr lang="en-US" sz="2400" b="1" dirty="0"/>
              <a:t>The right approach is iterative and agile: get into AI now, incrementally building on early successes, keeping you at the forefront rather than left behind.</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n-US" sz="3600" b="1" dirty="0"/>
              <a:t>Every industry has room for immediate AI-driven improvement—whether automating repetitive tasks, gaining deeper customer insights, streamlining operations, or uncovering new market opportunities. </a:t>
            </a:r>
          </a:p>
          <a:p>
            <a:pPr marL="342900" indent="-342900">
              <a:buFont typeface="Arial" panose="020B0604020202020204" pitchFamily="34" charset="0"/>
              <a:buChar char="•"/>
            </a:pPr>
            <a:endParaRPr lang="en-US" sz="3600" b="1" dirty="0"/>
          </a:p>
          <a:p>
            <a:pPr marL="342900" indent="-342900">
              <a:buFont typeface="Arial" panose="020B0604020202020204" pitchFamily="34" charset="0"/>
              <a:buChar char="•"/>
            </a:pPr>
            <a:r>
              <a:rPr lang="en-US" sz="3600" b="1" dirty="0"/>
              <a:t>If you are unsure how AI applies to you, this is precisely the time to engage in an assessment. This clarity doesn’t come from reading articles or attending webinars—it comes from practical, hands-on assessments. </a:t>
            </a:r>
          </a:p>
          <a:p>
            <a:pPr marL="342900" indent="-342900">
              <a:buFont typeface="Arial" panose="020B0604020202020204" pitchFamily="34" charset="0"/>
              <a:buChar char="•"/>
            </a:pPr>
            <a:endParaRPr lang="en-US" sz="3600" b="1" dirty="0"/>
          </a:p>
          <a:p>
            <a:pPr marL="342900" indent="-342900">
              <a:buFont typeface="Arial" panose="020B0604020202020204" pitchFamily="34" charset="0"/>
              <a:buChar char="•"/>
            </a:pPr>
            <a:r>
              <a:rPr lang="en-US" sz="3600" b="1" dirty="0"/>
              <a:t>The sooner you understand precisely where AI fits, the sooner you reap the real-world benefits.</a:t>
            </a:r>
            <a:r>
              <a:rPr lang="en-US" sz="3600" dirty="0"/>
              <a:t> </a:t>
            </a:r>
          </a:p>
          <a:p>
            <a:pPr marL="342900" indent="-342900">
              <a:buFont typeface="Arial" panose="020B0604020202020204" pitchFamily="34" charset="0"/>
              <a:buChar char="•"/>
            </a:pPr>
            <a:endParaRPr lang="en-US" sz="3600" b="1" dirty="0"/>
          </a:p>
          <a:p>
            <a:pPr marL="342900" indent="-342900">
              <a:buFont typeface="Arial" panose="020B0604020202020204" pitchFamily="34" charset="0"/>
              <a:buChar char="•"/>
            </a:pPr>
            <a:r>
              <a:rPr lang="en-US" sz="4800" b="1" dirty="0"/>
              <a:t>All innovation involves some level of uncertainty—but the biggest risk today is doing nothing. </a:t>
            </a:r>
          </a:p>
          <a:p>
            <a:pPr marL="342900" indent="-342900">
              <a:buFont typeface="Arial" panose="020B0604020202020204" pitchFamily="34" charset="0"/>
              <a:buChar char="•"/>
            </a:pPr>
            <a:endParaRPr lang="en-US" sz="3600" b="1" dirty="0"/>
          </a:p>
          <a:p>
            <a:pPr marL="342900" indent="-342900">
              <a:buFont typeface="Arial" panose="020B0604020202020204" pitchFamily="34" charset="0"/>
              <a:buChar char="•"/>
            </a:pPr>
            <a:r>
              <a:rPr lang="en-US" sz="4800" b="1" dirty="0"/>
              <a:t>Companies hesitant to embrace innovation in the past have found their market position eroded quickly. </a:t>
            </a:r>
          </a:p>
          <a:p>
            <a:pPr marL="342900" indent="-342900">
              <a:buFont typeface="Arial" panose="020B0604020202020204" pitchFamily="34" charset="0"/>
              <a:buChar char="•"/>
            </a:pPr>
            <a:endParaRPr lang="en-US" sz="3600" b="1" dirty="0"/>
          </a:p>
          <a:p>
            <a:pPr marL="342900" indent="-342900">
              <a:buFont typeface="Arial" panose="020B0604020202020204" pitchFamily="34" charset="0"/>
              <a:buChar char="•"/>
            </a:pPr>
            <a:r>
              <a:rPr lang="en-US" sz="4800" b="1" dirty="0"/>
              <a:t>The right strategy is not to avoid AI but to implement it strategically—start with small pilots, measure impact carefully, and scale confidently. </a:t>
            </a:r>
          </a:p>
          <a:p>
            <a:pPr marL="342900" indent="-342900">
              <a:buFont typeface="Arial" panose="020B0604020202020204" pitchFamily="34" charset="0"/>
              <a:buChar char="•"/>
            </a:pPr>
            <a:endParaRPr lang="en-US" sz="3600" b="1" dirty="0"/>
          </a:p>
          <a:p>
            <a:pPr marL="342900" indent="-342900">
              <a:buFont typeface="Arial" panose="020B0604020202020204" pitchFamily="34" charset="0"/>
              <a:buChar char="•"/>
            </a:pPr>
            <a:r>
              <a:rPr lang="en-US" sz="4800" b="1" dirty="0"/>
              <a:t>Controlled, phased adoption manages risk better than postponement. It ensures you remain relevant and competitive.</a:t>
            </a:r>
            <a:r>
              <a:rPr lang="en-US" sz="4800" dirty="0"/>
              <a:t> </a:t>
            </a:r>
            <a:endParaRPr lang="en-US" sz="6600" b="1" dirty="0"/>
          </a:p>
          <a:p>
            <a:pPr marL="342900" indent="-342900">
              <a:buFont typeface="Arial" panose="020B0604020202020204" pitchFamily="34" charset="0"/>
              <a:buChar char="•"/>
            </a:pPr>
            <a:endParaRPr lang="en-US" sz="4800" b="1" dirty="0"/>
          </a:p>
          <a:p>
            <a:pPr marL="342900" indent="-342900">
              <a:buFont typeface="Arial" panose="020B0604020202020204" pitchFamily="34" charset="0"/>
              <a:buChar char="•"/>
            </a:pPr>
            <a:endParaRPr lang="en-US" sz="36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1600" b="1" dirty="0"/>
          </a:p>
          <a:p>
            <a:endParaRPr lang="en-US" sz="1600" dirty="0"/>
          </a:p>
        </p:txBody>
      </p:sp>
      <p:sp>
        <p:nvSpPr>
          <p:cNvPr id="4" name="Slide Number Placeholder 3">
            <a:extLst>
              <a:ext uri="{FF2B5EF4-FFF2-40B4-BE49-F238E27FC236}">
                <a16:creationId xmlns:a16="http://schemas.microsoft.com/office/drawing/2014/main" id="{78842DED-A792-3791-12AD-B98F4601F63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6445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830C8-F9AD-5D0E-8843-B1AF9B358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614F95-6B45-0CBC-B6E1-60590C378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79D78-B3C1-C22B-66B4-1272F852FF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01AAA3-BE03-165A-C870-FC39BC1AE44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256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20DCB-DBBB-117D-E182-223A9EBFA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2C8FE-62DB-DB2F-F653-CBAD18CF0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09665-0CFA-E066-6EF5-3CE6CF6830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E1AE1E-61DA-D447-E64C-9C79B0031E1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334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BD2A2-0E78-A738-8BD3-3DB0EED4C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57A45-6EB5-EB77-77B5-26E4F7E00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9EE15-3EC8-F494-D25E-E7127F04BB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F94472-2961-4F06-A47F-06F6C6A3CA8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738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22E339-87F5-674D-AEE1-9491700B4D6C}" type="slidenum">
              <a:rPr lang="en-US" smtClean="0"/>
              <a:t>2</a:t>
            </a:fld>
            <a:endParaRPr lang="en-US"/>
          </a:p>
        </p:txBody>
      </p:sp>
    </p:spTree>
    <p:extLst>
      <p:ext uri="{BB962C8B-B14F-4D97-AF65-F5344CB8AC3E}">
        <p14:creationId xmlns:p14="http://schemas.microsoft.com/office/powerpoint/2010/main" val="255030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29D4D-8EE8-2735-6D6A-FB7509D023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7812A-528F-A79A-5983-756A84ED2E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56A87-F552-4845-39F6-9083039F398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B58598-0B1A-1CD2-A6DE-7FA19FF304D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7237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111C0-7041-EF6D-95A5-54676852D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E541AD-13B2-2593-1C59-995D1A9D6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EE102-C94C-15F8-937E-A79D84A887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09D3D8-6DF8-1885-4500-828009E4083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3922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37D63-2519-3E6E-99F0-A70923051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32F7D-1D5B-1DD0-2996-46D65449E0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9DFD5-2822-4A5E-E167-1DB300E3CE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F49BEA-CFC8-3722-4389-71E48F28DE4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618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9A911-0B4F-C628-145E-6DCF332E7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7E9C6-E72F-4B49-8F81-578F2CDA4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9934D-F873-8827-3B0F-2DFA8815C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B8E321-6A29-301D-CB73-97A72FF624B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373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4F4D6-FE2B-BDF6-6239-70320DC84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FFB88D-03F7-D2BD-BF2F-8139703D95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99B76-74BC-420D-628B-F2555E279F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24CAF0-6DCE-ED38-62BB-6E1C8733FE2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432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D1AF7-9499-87DC-6457-EDA99D0FF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570F1-898B-6659-6930-FD43E3C80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53C98-E16E-C603-930B-F2BA96F857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046A18-FB3E-BFCA-4FC4-002C7FB788B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7631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7C6EB-D242-196C-9A2E-FF5D7E882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4CEF6-1966-A0BF-5D33-609FD648F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04639-49B0-A74F-8F10-2BAAF9F815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75CBB0-87C1-11A6-26A5-FC83F39EEFB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896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2D0AD-22E0-24EB-B3EE-56A252D27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F6687-3B37-09DA-AE7C-EB84A1949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7147E-B3D0-341E-EA00-6BBAFF50F7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577A6A-0CAA-7575-E2E7-FC6C783537E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8970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484A9-63B6-E039-3BD1-F113DAD7EC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18279-4B85-F648-BF91-2EC753534D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5BF44-6271-FBE7-227F-A085161825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9393BC-B26A-448F-350E-56BA6DC8B50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149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01085-EB54-DD4F-B63A-EA9823D39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E24A9-A5F1-A57F-FE36-12689D14B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082E2-FAE0-2378-F217-A1B65AB2DF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71489F-F767-21EE-DBCE-3977EB7A2F7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328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ED4B1-D3FD-0AEE-2A7E-2F398725D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6B428D-DCEB-18EE-727D-B9FE99E64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8BAD7-AB44-0C4B-50AC-79C18EC035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B52C39-34CA-6F83-E5D2-59C26CA2FFA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97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7B16E-8367-5DB9-1479-CC39C8A01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C3380-7ED6-D00E-2978-CA935670E8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A72E9D-4571-1B45-0D8E-E691B6C9C7C1}"/>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D483CA13-0D15-817F-67F2-A5F823F240A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295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76AD7-2FE2-A0D1-B9A0-FF6430D46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F8813-7922-F00C-EB32-EB26353E4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D7CBD-A397-6722-6B8D-00006FEA6C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D952BA-8F4F-FB18-6850-E5889A445A8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742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3B8B5-830F-24B7-A5F5-D337EF045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51D75-1200-CB42-7296-63D8E45A28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B71C7-D070-0E75-1008-EEA17C877EE0}"/>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7BB9D69D-42D2-BBF3-DC5F-13AF669C216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759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444AA-5968-A872-0B89-7957C57E0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9E6C6-F971-8BA1-71C5-8ED65B5CE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F7BB7E-A370-BAFD-A248-5F46BC1E8B67}"/>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B4F86E81-701B-1FCD-A7AD-3A623C6A5E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35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35DA9-F108-9A3A-0D1A-8F76488E9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2A68A6-3084-F4AA-A90D-6439915D38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9558D-F403-FEE5-5141-D851C76CCC4A}"/>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0137A02F-3840-C95F-B828-402B3E1084A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2E339-87F5-674D-AEE1-9491700B4D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618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D77851-B728-D442-AA51-AF8021FDAFB8}" type="datetime1">
              <a:rPr lang="en-US" smtClean="0"/>
              <a:t>10/27/25</a:t>
            </a:fld>
            <a:endParaRPr lang="en-US"/>
          </a:p>
        </p:txBody>
      </p:sp>
      <p:sp>
        <p:nvSpPr>
          <p:cNvPr id="5" name="Footer Placeholder 4"/>
          <p:cNvSpPr>
            <a:spLocks noGrp="1"/>
          </p:cNvSpPr>
          <p:nvPr>
            <p:ph type="ftr" sz="quarter" idx="11"/>
          </p:nvPr>
        </p:nvSpPr>
        <p:spPr/>
        <p:txBody>
          <a:bodyPr/>
          <a:lstStyle/>
          <a:p>
            <a:r>
              <a:rPr lang="en-US"/>
              <a:t>AI: The Final Frontier</a:t>
            </a:r>
          </a:p>
        </p:txBody>
      </p:sp>
      <p:sp>
        <p:nvSpPr>
          <p:cNvPr id="6" name="Slide Number Placeholder 5"/>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1573567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49A212-355E-DA40-9F5F-A126459D11BE}" type="datetime1">
              <a:rPr lang="en-US" smtClean="0"/>
              <a:t>10/27/25</a:t>
            </a:fld>
            <a:endParaRPr lang="en-US"/>
          </a:p>
        </p:txBody>
      </p:sp>
      <p:sp>
        <p:nvSpPr>
          <p:cNvPr id="5" name="Footer Placeholder 4"/>
          <p:cNvSpPr>
            <a:spLocks noGrp="1"/>
          </p:cNvSpPr>
          <p:nvPr>
            <p:ph type="ftr" sz="quarter" idx="11"/>
          </p:nvPr>
        </p:nvSpPr>
        <p:spPr/>
        <p:txBody>
          <a:bodyPr/>
          <a:lstStyle/>
          <a:p>
            <a:r>
              <a:rPr lang="en-US"/>
              <a:t>AI: The Final Frontier</a:t>
            </a:r>
          </a:p>
        </p:txBody>
      </p:sp>
      <p:sp>
        <p:nvSpPr>
          <p:cNvPr id="6" name="Slide Number Placeholder 5"/>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3824883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7A193-2900-FA44-8C39-AEFC1B7B593F}" type="datetime1">
              <a:rPr lang="en-US" smtClean="0"/>
              <a:t>10/27/25</a:t>
            </a:fld>
            <a:endParaRPr lang="en-US"/>
          </a:p>
        </p:txBody>
      </p:sp>
      <p:sp>
        <p:nvSpPr>
          <p:cNvPr id="5" name="Footer Placeholder 4"/>
          <p:cNvSpPr>
            <a:spLocks noGrp="1"/>
          </p:cNvSpPr>
          <p:nvPr>
            <p:ph type="ftr" sz="quarter" idx="11"/>
          </p:nvPr>
        </p:nvSpPr>
        <p:spPr/>
        <p:txBody>
          <a:bodyPr/>
          <a:lstStyle/>
          <a:p>
            <a:r>
              <a:rPr lang="en-US"/>
              <a:t>AI: The Final Frontier</a:t>
            </a:r>
          </a:p>
        </p:txBody>
      </p:sp>
      <p:sp>
        <p:nvSpPr>
          <p:cNvPr id="6" name="Slide Number Placeholder 5"/>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348073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ted Agenda">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178A96-0B2A-C5BF-7590-4E81D83062A5}"/>
              </a:ext>
            </a:extLst>
          </p:cNvPr>
          <p:cNvSpPr>
            <a:spLocks noGrp="1"/>
          </p:cNvSpPr>
          <p:nvPr>
            <p:ph type="subTitle" idx="1"/>
          </p:nvPr>
        </p:nvSpPr>
        <p:spPr>
          <a:xfrm>
            <a:off x="2686051" y="304915"/>
            <a:ext cx="6074492" cy="4185968"/>
          </a:xfrm>
          <a:prstGeom prst="rect">
            <a:avLst/>
          </a:prstGeom>
        </p:spPr>
        <p:txBody>
          <a:bodyPr/>
          <a:lstStyle>
            <a:lvl1pPr marL="342900" indent="-342900" algn="l">
              <a:buFont typeface="Arial" panose="020B0604020202020204" pitchFamily="34" charset="0"/>
              <a:buChar char="•"/>
              <a:defRPr sz="1800">
                <a:solidFill>
                  <a:srgbClr val="234E70"/>
                </a:solidFill>
                <a:latin typeface="Aptos" panose="020B00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4123985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9959517-70DC-28FE-256A-CD16975BBC59}"/>
              </a:ext>
            </a:extLst>
          </p:cNvPr>
          <p:cNvSpPr>
            <a:spLocks noGrp="1"/>
          </p:cNvSpPr>
          <p:nvPr>
            <p:ph type="body" sz="quarter" idx="13"/>
          </p:nvPr>
        </p:nvSpPr>
        <p:spPr>
          <a:xfrm>
            <a:off x="376238" y="854869"/>
            <a:ext cx="8532019" cy="531019"/>
          </a:xfrm>
          <a:prstGeom prst="rect">
            <a:avLst/>
          </a:prstGeom>
        </p:spPr>
        <p:txBody>
          <a:bodyPr>
            <a:normAutofit/>
          </a:bodyPr>
          <a:lstStyle>
            <a:lvl1pPr marL="0" indent="0">
              <a:buNone/>
              <a:defRPr sz="1800" b="1">
                <a:solidFill>
                  <a:srgbClr val="234E70"/>
                </a:solidFill>
                <a:latin typeface="+mn-lt"/>
              </a:defRPr>
            </a:lvl1pPr>
          </a:lstStyle>
          <a:p>
            <a:pPr lvl="0"/>
            <a:r>
              <a:rPr lang="en-US"/>
              <a:t>Click to edit Master text styles</a:t>
            </a:r>
          </a:p>
        </p:txBody>
      </p:sp>
      <p:sp>
        <p:nvSpPr>
          <p:cNvPr id="12" name="Text Placeholder 11">
            <a:extLst>
              <a:ext uri="{FF2B5EF4-FFF2-40B4-BE49-F238E27FC236}">
                <a16:creationId xmlns:a16="http://schemas.microsoft.com/office/drawing/2014/main" id="{DBBFE20E-17B5-A6CB-1D1A-88EEF3C32074}"/>
              </a:ext>
            </a:extLst>
          </p:cNvPr>
          <p:cNvSpPr>
            <a:spLocks noGrp="1"/>
          </p:cNvSpPr>
          <p:nvPr>
            <p:ph type="body" sz="quarter" idx="14"/>
          </p:nvPr>
        </p:nvSpPr>
        <p:spPr>
          <a:xfrm>
            <a:off x="376238" y="1482329"/>
            <a:ext cx="8532019" cy="3163490"/>
          </a:xfrm>
          <a:prstGeom prst="rect">
            <a:avLst/>
          </a:prstGeom>
        </p:spPr>
        <p:txBody>
          <a:bodyPr/>
          <a:lstStyle>
            <a:lvl1pPr>
              <a:defRPr sz="1350">
                <a:solidFill>
                  <a:srgbClr val="234E70"/>
                </a:solidFill>
              </a:defRPr>
            </a:lvl1pPr>
            <a:lvl2pPr>
              <a:defRPr sz="1200">
                <a:solidFill>
                  <a:srgbClr val="234E70"/>
                </a:solidFill>
              </a:defRPr>
            </a:lvl2pPr>
            <a:lvl3pPr>
              <a:defRPr sz="1050">
                <a:solidFill>
                  <a:srgbClr val="234E70"/>
                </a:solidFill>
              </a:defRPr>
            </a:lvl3pPr>
            <a:lvl4pPr>
              <a:defRPr sz="900">
                <a:solidFill>
                  <a:srgbClr val="234E70"/>
                </a:solidFill>
              </a:defRPr>
            </a:lvl4pPr>
            <a:lvl5pPr>
              <a:defRPr sz="825">
                <a:solidFill>
                  <a:srgbClr val="234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4E143DF8-8107-1EA0-7408-6C582AB9837D}"/>
              </a:ext>
            </a:extLst>
          </p:cNvPr>
          <p:cNvSpPr>
            <a:spLocks noGrp="1"/>
          </p:cNvSpPr>
          <p:nvPr>
            <p:ph type="sldNum" sz="quarter" idx="15"/>
          </p:nvPr>
        </p:nvSpPr>
        <p:spPr/>
        <p:txBody>
          <a:bodyPr/>
          <a:lstStyle/>
          <a:p>
            <a:fld id="{6E7A190B-BE8D-4D80-B5D0-050589B6A7B0}" type="slidenum">
              <a:rPr lang="en-US" smtClean="0"/>
              <a:pPr/>
              <a:t>‹#›</a:t>
            </a:fld>
            <a:endParaRPr lang="en-US"/>
          </a:p>
        </p:txBody>
      </p:sp>
      <p:sp>
        <p:nvSpPr>
          <p:cNvPr id="15" name="Title 14">
            <a:extLst>
              <a:ext uri="{FF2B5EF4-FFF2-40B4-BE49-F238E27FC236}">
                <a16:creationId xmlns:a16="http://schemas.microsoft.com/office/drawing/2014/main" id="{78DC0BAE-2682-A182-26DA-9E01A4494E72}"/>
              </a:ext>
            </a:extLst>
          </p:cNvPr>
          <p:cNvSpPr>
            <a:spLocks noGrp="1"/>
          </p:cNvSpPr>
          <p:nvPr>
            <p:ph type="title" hasCustomPrompt="1"/>
          </p:nvPr>
        </p:nvSpPr>
        <p:spPr>
          <a:xfrm>
            <a:off x="296812" y="87306"/>
            <a:ext cx="7886700" cy="410376"/>
          </a:xfrm>
          <a:prstGeom prst="rect">
            <a:avLst/>
          </a:prstGeom>
        </p:spPr>
        <p:txBody>
          <a:bodyPr/>
          <a:lstStyle>
            <a:lvl1pPr>
              <a:defRPr/>
            </a:lvl1pPr>
          </a:lstStyle>
          <a:p>
            <a:r>
              <a:rPr lang="en-US"/>
              <a:t>Text Here</a:t>
            </a:r>
          </a:p>
        </p:txBody>
      </p:sp>
    </p:spTree>
    <p:extLst>
      <p:ext uri="{BB962C8B-B14F-4D97-AF65-F5344CB8AC3E}">
        <p14:creationId xmlns:p14="http://schemas.microsoft.com/office/powerpoint/2010/main" val="4206777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D7F4-5D22-BE7A-A08C-B25C1943EDC5}"/>
              </a:ext>
            </a:extLst>
          </p:cNvPr>
          <p:cNvSpPr>
            <a:spLocks noGrp="1"/>
          </p:cNvSpPr>
          <p:nvPr>
            <p:ph type="title" hasCustomPrompt="1"/>
          </p:nvPr>
        </p:nvSpPr>
        <p:spPr>
          <a:xfrm>
            <a:off x="628650" y="108429"/>
            <a:ext cx="7055260" cy="402350"/>
          </a:xfrm>
          <a:prstGeom prst="rect">
            <a:avLst/>
          </a:prstGeom>
        </p:spPr>
        <p:txBody>
          <a:bodyPr/>
          <a:lstStyle>
            <a:lvl1pPr>
              <a:defRPr/>
            </a:lvl1pPr>
          </a:lstStyle>
          <a:p>
            <a:r>
              <a:rPr lang="en-US"/>
              <a:t>Text Here</a:t>
            </a:r>
          </a:p>
        </p:txBody>
      </p:sp>
      <p:sp>
        <p:nvSpPr>
          <p:cNvPr id="3" name="Content Placeholder 2">
            <a:extLst>
              <a:ext uri="{FF2B5EF4-FFF2-40B4-BE49-F238E27FC236}">
                <a16:creationId xmlns:a16="http://schemas.microsoft.com/office/drawing/2014/main" id="{48412DD4-A58B-34C9-90E0-31DAC914DCD8}"/>
              </a:ext>
            </a:extLst>
          </p:cNvPr>
          <p:cNvSpPr>
            <a:spLocks noGrp="1"/>
          </p:cNvSpPr>
          <p:nvPr>
            <p:ph idx="1"/>
          </p:nvPr>
        </p:nvSpPr>
        <p:spPr>
          <a:xfrm>
            <a:off x="628650" y="801406"/>
            <a:ext cx="7886700" cy="402350"/>
          </a:xfrm>
          <a:prstGeom prst="rect">
            <a:avLst/>
          </a:prstGeom>
        </p:spPr>
        <p:txBody>
          <a:bodyPr/>
          <a:lstStyle>
            <a:lvl1pPr marL="0" indent="0">
              <a:buNone/>
              <a:defRPr sz="1800" b="1"/>
            </a:lvl1pPr>
          </a:lstStyle>
          <a:p>
            <a:pPr lvl="0"/>
            <a:r>
              <a:rPr lang="en-US"/>
              <a:t>Click to edit Master text styles</a:t>
            </a:r>
          </a:p>
        </p:txBody>
      </p:sp>
      <p:sp>
        <p:nvSpPr>
          <p:cNvPr id="7" name="Content Placeholder 2">
            <a:extLst>
              <a:ext uri="{FF2B5EF4-FFF2-40B4-BE49-F238E27FC236}">
                <a16:creationId xmlns:a16="http://schemas.microsoft.com/office/drawing/2014/main" id="{BC34B755-DC03-C6AF-079F-4BC5C0E3342D}"/>
              </a:ext>
            </a:extLst>
          </p:cNvPr>
          <p:cNvSpPr>
            <a:spLocks noGrp="1"/>
          </p:cNvSpPr>
          <p:nvPr>
            <p:ph idx="13"/>
          </p:nvPr>
        </p:nvSpPr>
        <p:spPr>
          <a:xfrm>
            <a:off x="628650" y="1293208"/>
            <a:ext cx="7886700" cy="3256670"/>
          </a:xfrm>
          <a:prstGeom prst="rect">
            <a:avLst/>
          </a:prstGeom>
        </p:spPr>
        <p:txBody>
          <a:bodyPr/>
          <a:lstStyle>
            <a:lvl1pPr marL="0" indent="0">
              <a:buNone/>
              <a:defRPr sz="1200"/>
            </a:lvl1pPr>
          </a:lstStyle>
          <a:p>
            <a:pPr lvl="0"/>
            <a:r>
              <a:rPr lang="en-US"/>
              <a:t>Click to edit Master text styles</a:t>
            </a:r>
          </a:p>
        </p:txBody>
      </p:sp>
      <p:sp>
        <p:nvSpPr>
          <p:cNvPr id="9" name="Slide Number Placeholder 8">
            <a:extLst>
              <a:ext uri="{FF2B5EF4-FFF2-40B4-BE49-F238E27FC236}">
                <a16:creationId xmlns:a16="http://schemas.microsoft.com/office/drawing/2014/main" id="{9BA08696-0B30-953F-349B-F7F01C05CFC6}"/>
              </a:ext>
            </a:extLst>
          </p:cNvPr>
          <p:cNvSpPr>
            <a:spLocks noGrp="1"/>
          </p:cNvSpPr>
          <p:nvPr>
            <p:ph type="sldNum" sz="quarter" idx="14"/>
          </p:nvPr>
        </p:nvSpPr>
        <p:spPr/>
        <p:txBody>
          <a:bodyPr/>
          <a:lstStyle/>
          <a:p>
            <a:fld id="{6E7A190B-BE8D-4D80-B5D0-050589B6A7B0}" type="slidenum">
              <a:rPr lang="en-US" smtClean="0"/>
              <a:pPr/>
              <a:t>‹#›</a:t>
            </a:fld>
            <a:endParaRPr lang="en-US"/>
          </a:p>
        </p:txBody>
      </p:sp>
    </p:spTree>
    <p:extLst>
      <p:ext uri="{BB962C8B-B14F-4D97-AF65-F5344CB8AC3E}">
        <p14:creationId xmlns:p14="http://schemas.microsoft.com/office/powerpoint/2010/main" val="395793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D7F4-5D22-BE7A-A08C-B25C1943EDC5}"/>
              </a:ext>
            </a:extLst>
          </p:cNvPr>
          <p:cNvSpPr>
            <a:spLocks noGrp="1"/>
          </p:cNvSpPr>
          <p:nvPr>
            <p:ph type="title" hasCustomPrompt="1"/>
          </p:nvPr>
        </p:nvSpPr>
        <p:spPr>
          <a:xfrm>
            <a:off x="628650" y="108429"/>
            <a:ext cx="7055260" cy="402350"/>
          </a:xfrm>
          <a:prstGeom prst="rect">
            <a:avLst/>
          </a:prstGeom>
        </p:spPr>
        <p:txBody>
          <a:bodyPr/>
          <a:lstStyle>
            <a:lvl1pPr>
              <a:defRPr/>
            </a:lvl1pPr>
          </a:lstStyle>
          <a:p>
            <a:r>
              <a:rPr lang="en-US"/>
              <a:t>Text Here</a:t>
            </a:r>
          </a:p>
        </p:txBody>
      </p:sp>
      <p:sp>
        <p:nvSpPr>
          <p:cNvPr id="3" name="Content Placeholder 2">
            <a:extLst>
              <a:ext uri="{FF2B5EF4-FFF2-40B4-BE49-F238E27FC236}">
                <a16:creationId xmlns:a16="http://schemas.microsoft.com/office/drawing/2014/main" id="{48412DD4-A58B-34C9-90E0-31DAC914DCD8}"/>
              </a:ext>
            </a:extLst>
          </p:cNvPr>
          <p:cNvSpPr>
            <a:spLocks noGrp="1"/>
          </p:cNvSpPr>
          <p:nvPr>
            <p:ph idx="1"/>
          </p:nvPr>
        </p:nvSpPr>
        <p:spPr>
          <a:xfrm>
            <a:off x="628650" y="801406"/>
            <a:ext cx="7886700" cy="402350"/>
          </a:xfrm>
          <a:prstGeom prst="rect">
            <a:avLst/>
          </a:prstGeom>
        </p:spPr>
        <p:txBody>
          <a:bodyPr/>
          <a:lstStyle>
            <a:lvl1pPr marL="0" indent="0">
              <a:buNone/>
              <a:defRPr sz="1800" b="1"/>
            </a:lvl1pPr>
          </a:lstStyle>
          <a:p>
            <a:pPr lvl="0"/>
            <a:r>
              <a:rPr lang="en-US"/>
              <a:t>Click to edit Master text styles</a:t>
            </a:r>
          </a:p>
        </p:txBody>
      </p:sp>
      <p:sp>
        <p:nvSpPr>
          <p:cNvPr id="7" name="Content Placeholder 2">
            <a:extLst>
              <a:ext uri="{FF2B5EF4-FFF2-40B4-BE49-F238E27FC236}">
                <a16:creationId xmlns:a16="http://schemas.microsoft.com/office/drawing/2014/main" id="{BC34B755-DC03-C6AF-079F-4BC5C0E3342D}"/>
              </a:ext>
            </a:extLst>
          </p:cNvPr>
          <p:cNvSpPr>
            <a:spLocks noGrp="1"/>
          </p:cNvSpPr>
          <p:nvPr>
            <p:ph idx="13"/>
          </p:nvPr>
        </p:nvSpPr>
        <p:spPr>
          <a:xfrm>
            <a:off x="628650" y="1293208"/>
            <a:ext cx="5270705" cy="3256670"/>
          </a:xfrm>
          <a:prstGeom prst="rect">
            <a:avLst/>
          </a:prstGeom>
        </p:spPr>
        <p:txBody>
          <a:bodyPr/>
          <a:lstStyle>
            <a:lvl1pPr marL="0" indent="0">
              <a:buNone/>
              <a:defRPr sz="1200"/>
            </a:lvl1pPr>
          </a:lstStyle>
          <a:p>
            <a:pPr lvl="0"/>
            <a:r>
              <a:rPr lang="en-US"/>
              <a:t>Click to edit Master text styles</a:t>
            </a:r>
          </a:p>
        </p:txBody>
      </p:sp>
      <p:sp>
        <p:nvSpPr>
          <p:cNvPr id="5" name="Picture Placeholder 4">
            <a:extLst>
              <a:ext uri="{FF2B5EF4-FFF2-40B4-BE49-F238E27FC236}">
                <a16:creationId xmlns:a16="http://schemas.microsoft.com/office/drawing/2014/main" id="{99CE836B-3750-2457-6E1E-E79905A104D2}"/>
              </a:ext>
            </a:extLst>
          </p:cNvPr>
          <p:cNvSpPr>
            <a:spLocks noGrp="1"/>
          </p:cNvSpPr>
          <p:nvPr>
            <p:ph type="pic" sz="quarter" idx="14"/>
          </p:nvPr>
        </p:nvSpPr>
        <p:spPr>
          <a:xfrm>
            <a:off x="6112669" y="1275160"/>
            <a:ext cx="2728913" cy="2308622"/>
          </a:xfrm>
          <a:prstGeom prst="rect">
            <a:avLst/>
          </a:prstGeom>
        </p:spPr>
        <p:txBody>
          <a:bodyPr/>
          <a:lstStyle>
            <a:lvl1pPr>
              <a:defRPr sz="1350"/>
            </a:lvl1pPr>
          </a:lstStyle>
          <a:p>
            <a:endParaRPr lang="en-US"/>
          </a:p>
        </p:txBody>
      </p:sp>
      <p:sp>
        <p:nvSpPr>
          <p:cNvPr id="6" name="Slide Number Placeholder 5">
            <a:extLst>
              <a:ext uri="{FF2B5EF4-FFF2-40B4-BE49-F238E27FC236}">
                <a16:creationId xmlns:a16="http://schemas.microsoft.com/office/drawing/2014/main" id="{7FFEA7DA-C745-663F-B673-BA9B97E0676B}"/>
              </a:ext>
            </a:extLst>
          </p:cNvPr>
          <p:cNvSpPr>
            <a:spLocks noGrp="1"/>
          </p:cNvSpPr>
          <p:nvPr>
            <p:ph type="sldNum" sz="quarter" idx="15"/>
          </p:nvPr>
        </p:nvSpPr>
        <p:spPr/>
        <p:txBody>
          <a:bodyPr/>
          <a:lstStyle/>
          <a:p>
            <a:fld id="{6E7A190B-BE8D-4D80-B5D0-050589B6A7B0}" type="slidenum">
              <a:rPr lang="en-US" smtClean="0"/>
              <a:pPr/>
              <a:t>‹#›</a:t>
            </a:fld>
            <a:endParaRPr lang="en-US"/>
          </a:p>
        </p:txBody>
      </p:sp>
    </p:spTree>
    <p:extLst>
      <p:ext uri="{BB962C8B-B14F-4D97-AF65-F5344CB8AC3E}">
        <p14:creationId xmlns:p14="http://schemas.microsoft.com/office/powerpoint/2010/main" val="1293326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6045-EDB6-80B1-27D8-B31A5061ECEB}"/>
              </a:ext>
            </a:extLst>
          </p:cNvPr>
          <p:cNvSpPr>
            <a:spLocks noGrp="1"/>
          </p:cNvSpPr>
          <p:nvPr>
            <p:ph type="title"/>
          </p:nvPr>
        </p:nvSpPr>
        <p:spPr>
          <a:xfrm>
            <a:off x="628650" y="108429"/>
            <a:ext cx="7055260" cy="4023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B090AA-5004-000D-C530-974DF08BE296}"/>
              </a:ext>
            </a:extLst>
          </p:cNvPr>
          <p:cNvSpPr>
            <a:spLocks noGrp="1"/>
          </p:cNvSpPr>
          <p:nvPr>
            <p:ph sz="half" idx="1"/>
          </p:nvPr>
        </p:nvSpPr>
        <p:spPr>
          <a:xfrm>
            <a:off x="628650" y="1369218"/>
            <a:ext cx="3886200" cy="3263504"/>
          </a:xfrm>
          <a:prstGeom prst="rect">
            <a:avLst/>
          </a:prstGeom>
        </p:spPr>
        <p:txBody>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B86E44-9AF7-87BF-BBF0-09E30498EDB4}"/>
              </a:ext>
            </a:extLst>
          </p:cNvPr>
          <p:cNvSpPr>
            <a:spLocks noGrp="1"/>
          </p:cNvSpPr>
          <p:nvPr>
            <p:ph sz="half" idx="2"/>
          </p:nvPr>
        </p:nvSpPr>
        <p:spPr>
          <a:xfrm>
            <a:off x="4629150" y="1369218"/>
            <a:ext cx="3886200" cy="3263504"/>
          </a:xfrm>
          <a:prstGeom prst="rect">
            <a:avLst/>
          </a:prstGeom>
        </p:spPr>
        <p:txBody>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591C9C97-34A5-86B5-C9E3-5F03A9FFD856}"/>
              </a:ext>
            </a:extLst>
          </p:cNvPr>
          <p:cNvSpPr>
            <a:spLocks noGrp="1"/>
          </p:cNvSpPr>
          <p:nvPr>
            <p:ph idx="13"/>
          </p:nvPr>
        </p:nvSpPr>
        <p:spPr>
          <a:xfrm>
            <a:off x="628650" y="801406"/>
            <a:ext cx="7886700" cy="402350"/>
          </a:xfrm>
          <a:prstGeom prst="rect">
            <a:avLst/>
          </a:prstGeom>
        </p:spPr>
        <p:txBody>
          <a:bodyPr/>
          <a:lstStyle>
            <a:lvl1pPr marL="0" indent="0">
              <a:buNone/>
              <a:defRPr sz="1800" b="1"/>
            </a:lvl1pPr>
          </a:lstStyle>
          <a:p>
            <a:pPr lvl="0"/>
            <a:r>
              <a:rPr lang="en-US"/>
              <a:t>Click to edit Master text styles</a:t>
            </a:r>
          </a:p>
        </p:txBody>
      </p:sp>
      <p:sp>
        <p:nvSpPr>
          <p:cNvPr id="10" name="Slide Number Placeholder 9">
            <a:extLst>
              <a:ext uri="{FF2B5EF4-FFF2-40B4-BE49-F238E27FC236}">
                <a16:creationId xmlns:a16="http://schemas.microsoft.com/office/drawing/2014/main" id="{6B5D93DF-6FA0-D71D-0398-246CD8374075}"/>
              </a:ext>
            </a:extLst>
          </p:cNvPr>
          <p:cNvSpPr>
            <a:spLocks noGrp="1"/>
          </p:cNvSpPr>
          <p:nvPr>
            <p:ph type="sldNum" sz="quarter" idx="14"/>
          </p:nvPr>
        </p:nvSpPr>
        <p:spPr/>
        <p:txBody>
          <a:bodyPr/>
          <a:lstStyle/>
          <a:p>
            <a:fld id="{6E7A190B-BE8D-4D80-B5D0-050589B6A7B0}" type="slidenum">
              <a:rPr lang="en-US" smtClean="0"/>
              <a:pPr/>
              <a:t>‹#›</a:t>
            </a:fld>
            <a:endParaRPr lang="en-US"/>
          </a:p>
        </p:txBody>
      </p:sp>
    </p:spTree>
    <p:extLst>
      <p:ext uri="{BB962C8B-B14F-4D97-AF65-F5344CB8AC3E}">
        <p14:creationId xmlns:p14="http://schemas.microsoft.com/office/powerpoint/2010/main" val="150817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AB4C-E199-55AB-05CD-4250DC41A951}"/>
              </a:ext>
            </a:extLst>
          </p:cNvPr>
          <p:cNvSpPr>
            <a:spLocks noGrp="1"/>
          </p:cNvSpPr>
          <p:nvPr>
            <p:ph type="title"/>
          </p:nvPr>
        </p:nvSpPr>
        <p:spPr>
          <a:xfrm>
            <a:off x="629841" y="67867"/>
            <a:ext cx="7356410" cy="43338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64171D5-2222-1466-BCEF-3529912FEAF1}"/>
              </a:ext>
            </a:extLst>
          </p:cNvPr>
          <p:cNvSpPr>
            <a:spLocks noGrp="1"/>
          </p:cNvSpPr>
          <p:nvPr>
            <p:ph type="body" idx="1"/>
          </p:nvPr>
        </p:nvSpPr>
        <p:spPr>
          <a:xfrm>
            <a:off x="646511" y="781549"/>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6862B-A931-F9B2-33EC-0E93ACDA11B5}"/>
              </a:ext>
            </a:extLst>
          </p:cNvPr>
          <p:cNvSpPr>
            <a:spLocks noGrp="1"/>
          </p:cNvSpPr>
          <p:nvPr>
            <p:ph sz="half" idx="2"/>
          </p:nvPr>
        </p:nvSpPr>
        <p:spPr>
          <a:xfrm>
            <a:off x="629842" y="1524499"/>
            <a:ext cx="3868340" cy="3117749"/>
          </a:xfrm>
          <a:prstGeom prst="rect">
            <a:avLst/>
          </a:prstGeom>
        </p:spPr>
        <p:txBody>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5C7928-A520-8584-A2D4-05332BB648F8}"/>
              </a:ext>
            </a:extLst>
          </p:cNvPr>
          <p:cNvSpPr>
            <a:spLocks noGrp="1"/>
          </p:cNvSpPr>
          <p:nvPr>
            <p:ph type="body" sz="quarter" idx="3"/>
          </p:nvPr>
        </p:nvSpPr>
        <p:spPr>
          <a:xfrm>
            <a:off x="4629150" y="781549"/>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4919BB-9C0B-6DC2-3B67-9DCEB4E3643C}"/>
              </a:ext>
            </a:extLst>
          </p:cNvPr>
          <p:cNvSpPr>
            <a:spLocks noGrp="1"/>
          </p:cNvSpPr>
          <p:nvPr>
            <p:ph sz="quarter" idx="4"/>
          </p:nvPr>
        </p:nvSpPr>
        <p:spPr>
          <a:xfrm>
            <a:off x="4629150" y="1524499"/>
            <a:ext cx="3887391" cy="3117749"/>
          </a:xfrm>
          <a:prstGeom prst="rect">
            <a:avLst/>
          </a:prstGeom>
        </p:spPr>
        <p:txBody>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584903A5-D5B5-CAA4-56E0-393C3F13F567}"/>
              </a:ext>
            </a:extLst>
          </p:cNvPr>
          <p:cNvSpPr>
            <a:spLocks noGrp="1"/>
          </p:cNvSpPr>
          <p:nvPr>
            <p:ph type="sldNum" sz="quarter" idx="10"/>
          </p:nvPr>
        </p:nvSpPr>
        <p:spPr/>
        <p:txBody>
          <a:bodyPr/>
          <a:lstStyle/>
          <a:p>
            <a:fld id="{6E7A190B-BE8D-4D80-B5D0-050589B6A7B0}" type="slidenum">
              <a:rPr lang="en-US" smtClean="0"/>
              <a:pPr/>
              <a:t>‹#›</a:t>
            </a:fld>
            <a:endParaRPr lang="en-US"/>
          </a:p>
        </p:txBody>
      </p:sp>
    </p:spTree>
    <p:extLst>
      <p:ext uri="{BB962C8B-B14F-4D97-AF65-F5344CB8AC3E}">
        <p14:creationId xmlns:p14="http://schemas.microsoft.com/office/powerpoint/2010/main" val="2965253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A6BE-773D-14A0-CB58-54B0A5BCCBF9}"/>
              </a:ext>
            </a:extLst>
          </p:cNvPr>
          <p:cNvSpPr>
            <a:spLocks noGrp="1"/>
          </p:cNvSpPr>
          <p:nvPr>
            <p:ph type="title"/>
          </p:nvPr>
        </p:nvSpPr>
        <p:spPr>
          <a:xfrm>
            <a:off x="628650" y="108429"/>
            <a:ext cx="7055260" cy="402350"/>
          </a:xfrm>
          <a:prstGeom prst="rect">
            <a:avLst/>
          </a:prstGeo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99B59EBC-0584-D6F8-93AC-ED148D323CE5}"/>
              </a:ext>
            </a:extLst>
          </p:cNvPr>
          <p:cNvSpPr>
            <a:spLocks noGrp="1"/>
          </p:cNvSpPr>
          <p:nvPr>
            <p:ph type="sldNum" sz="quarter" idx="10"/>
          </p:nvPr>
        </p:nvSpPr>
        <p:spPr/>
        <p:txBody>
          <a:bodyPr/>
          <a:lstStyle/>
          <a:p>
            <a:fld id="{6E7A190B-BE8D-4D80-B5D0-050589B6A7B0}" type="slidenum">
              <a:rPr lang="en-US" smtClean="0"/>
              <a:pPr/>
              <a:t>‹#›</a:t>
            </a:fld>
            <a:endParaRPr lang="en-US"/>
          </a:p>
        </p:txBody>
      </p:sp>
    </p:spTree>
    <p:extLst>
      <p:ext uri="{BB962C8B-B14F-4D97-AF65-F5344CB8AC3E}">
        <p14:creationId xmlns:p14="http://schemas.microsoft.com/office/powerpoint/2010/main" val="199006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0B5CF0-6F37-A22C-348B-0834A35A2B37}"/>
              </a:ext>
            </a:extLst>
          </p:cNvPr>
          <p:cNvSpPr>
            <a:spLocks noGrp="1"/>
          </p:cNvSpPr>
          <p:nvPr>
            <p:ph type="sldNum" sz="quarter" idx="10"/>
          </p:nvPr>
        </p:nvSpPr>
        <p:spPr/>
        <p:txBody>
          <a:bodyPr/>
          <a:lstStyle/>
          <a:p>
            <a:fld id="{6E7A190B-BE8D-4D80-B5D0-050589B6A7B0}" type="slidenum">
              <a:rPr lang="en-US" smtClean="0"/>
              <a:pPr/>
              <a:t>‹#›</a:t>
            </a:fld>
            <a:endParaRPr lang="en-US"/>
          </a:p>
        </p:txBody>
      </p:sp>
    </p:spTree>
    <p:extLst>
      <p:ext uri="{BB962C8B-B14F-4D97-AF65-F5344CB8AC3E}">
        <p14:creationId xmlns:p14="http://schemas.microsoft.com/office/powerpoint/2010/main" val="217453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09399-AC49-DB42-8FD8-ABBEE9C17B36}" type="datetime1">
              <a:rPr lang="en-US" smtClean="0"/>
              <a:t>10/27/25</a:t>
            </a:fld>
            <a:endParaRPr lang="en-US"/>
          </a:p>
        </p:txBody>
      </p:sp>
      <p:sp>
        <p:nvSpPr>
          <p:cNvPr id="5" name="Footer Placeholder 4"/>
          <p:cNvSpPr>
            <a:spLocks noGrp="1"/>
          </p:cNvSpPr>
          <p:nvPr>
            <p:ph type="ftr" sz="quarter" idx="11"/>
          </p:nvPr>
        </p:nvSpPr>
        <p:spPr/>
        <p:txBody>
          <a:bodyPr/>
          <a:lstStyle/>
          <a:p>
            <a:r>
              <a:rPr lang="en-US"/>
              <a:t>AI: The Final Frontier</a:t>
            </a:r>
          </a:p>
        </p:txBody>
      </p:sp>
      <p:sp>
        <p:nvSpPr>
          <p:cNvPr id="6" name="Slide Number Placeholder 5"/>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362277569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7989-9BC2-ED2A-64BC-449AA7393C50}"/>
              </a:ext>
            </a:extLst>
          </p:cNvPr>
          <p:cNvSpPr>
            <a:spLocks noGrp="1"/>
          </p:cNvSpPr>
          <p:nvPr>
            <p:ph type="title"/>
          </p:nvPr>
        </p:nvSpPr>
        <p:spPr>
          <a:xfrm>
            <a:off x="629841" y="740569"/>
            <a:ext cx="2949178" cy="802481"/>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B273D2E-2607-207C-9E6D-C405872DC0CD}"/>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BE77AB-B28C-BBC7-6F2F-8634CCB91A3E}"/>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173D87D3-08A6-4A0C-8285-16D5B0F0AB03}"/>
              </a:ext>
            </a:extLst>
          </p:cNvPr>
          <p:cNvSpPr>
            <a:spLocks noGrp="1"/>
          </p:cNvSpPr>
          <p:nvPr>
            <p:ph type="sldNum" sz="quarter" idx="10"/>
          </p:nvPr>
        </p:nvSpPr>
        <p:spPr/>
        <p:txBody>
          <a:bodyPr/>
          <a:lstStyle/>
          <a:p>
            <a:fld id="{6E7A190B-BE8D-4D80-B5D0-050589B6A7B0}" type="slidenum">
              <a:rPr lang="en-US" smtClean="0"/>
              <a:pPr/>
              <a:t>‹#›</a:t>
            </a:fld>
            <a:endParaRPr lang="en-US"/>
          </a:p>
        </p:txBody>
      </p:sp>
      <p:sp>
        <p:nvSpPr>
          <p:cNvPr id="9" name="Title 1">
            <a:extLst>
              <a:ext uri="{FF2B5EF4-FFF2-40B4-BE49-F238E27FC236}">
                <a16:creationId xmlns:a16="http://schemas.microsoft.com/office/drawing/2014/main" id="{802DF785-14F2-8A0C-C4AC-14EEA519DA6F}"/>
              </a:ext>
            </a:extLst>
          </p:cNvPr>
          <p:cNvSpPr txBox="1">
            <a:spLocks/>
          </p:cNvSpPr>
          <p:nvPr userDrawn="1"/>
        </p:nvSpPr>
        <p:spPr>
          <a:xfrm>
            <a:off x="628650" y="108429"/>
            <a:ext cx="7055260" cy="402350"/>
          </a:xfrm>
          <a:prstGeom prst="rect">
            <a:avLst/>
          </a:prstGeom>
        </p:spPr>
        <p:txBody>
          <a:bodyPr/>
          <a:lstStyle>
            <a:lvl1pPr algn="l" defTabSz="914400" rtl="0" eaLnBrk="1" latinLnBrk="0" hangingPunct="1">
              <a:lnSpc>
                <a:spcPct val="90000"/>
              </a:lnSpc>
              <a:spcBef>
                <a:spcPct val="0"/>
              </a:spcBef>
              <a:buNone/>
              <a:defRPr sz="4000" kern="1200">
                <a:solidFill>
                  <a:schemeClr val="bg1"/>
                </a:solidFill>
                <a:latin typeface="Aptos" panose="020B0004020202020204" pitchFamily="34" charset="0"/>
                <a:ea typeface="+mj-ea"/>
                <a:cs typeface="+mj-cs"/>
              </a:defRPr>
            </a:lvl1pPr>
          </a:lstStyle>
          <a:p>
            <a:r>
              <a:rPr lang="en-US" sz="3000"/>
              <a:t>Click to edit Master title style</a:t>
            </a:r>
          </a:p>
        </p:txBody>
      </p:sp>
    </p:spTree>
    <p:extLst>
      <p:ext uri="{BB962C8B-B14F-4D97-AF65-F5344CB8AC3E}">
        <p14:creationId xmlns:p14="http://schemas.microsoft.com/office/powerpoint/2010/main" val="232481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1C6FAF-74C2-F74C-9A1C-A530E11C3F9F}" type="datetime1">
              <a:rPr lang="en-US" smtClean="0"/>
              <a:t>10/27/25</a:t>
            </a:fld>
            <a:endParaRPr lang="en-US"/>
          </a:p>
        </p:txBody>
      </p:sp>
      <p:sp>
        <p:nvSpPr>
          <p:cNvPr id="5" name="Footer Placeholder 4"/>
          <p:cNvSpPr>
            <a:spLocks noGrp="1"/>
          </p:cNvSpPr>
          <p:nvPr>
            <p:ph type="ftr" sz="quarter" idx="11"/>
          </p:nvPr>
        </p:nvSpPr>
        <p:spPr/>
        <p:txBody>
          <a:bodyPr/>
          <a:lstStyle/>
          <a:p>
            <a:r>
              <a:rPr lang="en-US"/>
              <a:t>AI: The Final Frontier</a:t>
            </a:r>
          </a:p>
        </p:txBody>
      </p:sp>
      <p:sp>
        <p:nvSpPr>
          <p:cNvPr id="6" name="Slide Number Placeholder 5"/>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2989611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44832F-125A-CB4F-8D07-5145C6DFB1F1}" type="datetime1">
              <a:rPr lang="en-US" smtClean="0"/>
              <a:t>10/27/25</a:t>
            </a:fld>
            <a:endParaRPr lang="en-US"/>
          </a:p>
        </p:txBody>
      </p:sp>
      <p:sp>
        <p:nvSpPr>
          <p:cNvPr id="6" name="Footer Placeholder 5"/>
          <p:cNvSpPr>
            <a:spLocks noGrp="1"/>
          </p:cNvSpPr>
          <p:nvPr>
            <p:ph type="ftr" sz="quarter" idx="11"/>
          </p:nvPr>
        </p:nvSpPr>
        <p:spPr/>
        <p:txBody>
          <a:bodyPr/>
          <a:lstStyle/>
          <a:p>
            <a:r>
              <a:rPr lang="en-US"/>
              <a:t>AI: The Final Frontier</a:t>
            </a:r>
          </a:p>
        </p:txBody>
      </p:sp>
      <p:sp>
        <p:nvSpPr>
          <p:cNvPr id="7" name="Slide Number Placeholder 6"/>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2871595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2D2CE6-CD26-304A-9EBA-829FDEAD5AA3}" type="datetime1">
              <a:rPr lang="en-US" smtClean="0"/>
              <a:t>10/27/25</a:t>
            </a:fld>
            <a:endParaRPr lang="en-US"/>
          </a:p>
        </p:txBody>
      </p:sp>
      <p:sp>
        <p:nvSpPr>
          <p:cNvPr id="8" name="Footer Placeholder 7"/>
          <p:cNvSpPr>
            <a:spLocks noGrp="1"/>
          </p:cNvSpPr>
          <p:nvPr>
            <p:ph type="ftr" sz="quarter" idx="11"/>
          </p:nvPr>
        </p:nvSpPr>
        <p:spPr/>
        <p:txBody>
          <a:bodyPr/>
          <a:lstStyle/>
          <a:p>
            <a:r>
              <a:rPr lang="en-US"/>
              <a:t>AI: The Final Frontier</a:t>
            </a:r>
          </a:p>
        </p:txBody>
      </p:sp>
      <p:sp>
        <p:nvSpPr>
          <p:cNvPr id="9" name="Slide Number Placeholder 8"/>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111750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04FDFF-B468-9741-AF7F-6EA3081E761F}" type="datetime1">
              <a:rPr lang="en-US" smtClean="0"/>
              <a:t>10/27/25</a:t>
            </a:fld>
            <a:endParaRPr lang="en-US"/>
          </a:p>
        </p:txBody>
      </p:sp>
      <p:sp>
        <p:nvSpPr>
          <p:cNvPr id="4" name="Footer Placeholder 3"/>
          <p:cNvSpPr>
            <a:spLocks noGrp="1"/>
          </p:cNvSpPr>
          <p:nvPr>
            <p:ph type="ftr" sz="quarter" idx="11"/>
          </p:nvPr>
        </p:nvSpPr>
        <p:spPr/>
        <p:txBody>
          <a:bodyPr/>
          <a:lstStyle/>
          <a:p>
            <a:r>
              <a:rPr lang="en-US"/>
              <a:t>AI: The Final Frontier</a:t>
            </a:r>
          </a:p>
        </p:txBody>
      </p:sp>
      <p:sp>
        <p:nvSpPr>
          <p:cNvPr id="5" name="Slide Number Placeholder 4"/>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156095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7B58E-D496-DA4F-99F6-C655F7BC940A}" type="datetime1">
              <a:rPr lang="en-US" smtClean="0"/>
              <a:t>10/27/25</a:t>
            </a:fld>
            <a:endParaRPr lang="en-US"/>
          </a:p>
        </p:txBody>
      </p:sp>
      <p:sp>
        <p:nvSpPr>
          <p:cNvPr id="3" name="Footer Placeholder 2"/>
          <p:cNvSpPr>
            <a:spLocks noGrp="1"/>
          </p:cNvSpPr>
          <p:nvPr>
            <p:ph type="ftr" sz="quarter" idx="11"/>
          </p:nvPr>
        </p:nvSpPr>
        <p:spPr/>
        <p:txBody>
          <a:bodyPr/>
          <a:lstStyle/>
          <a:p>
            <a:r>
              <a:rPr lang="en-US"/>
              <a:t>AI: The Final Frontier</a:t>
            </a:r>
          </a:p>
        </p:txBody>
      </p:sp>
      <p:sp>
        <p:nvSpPr>
          <p:cNvPr id="4" name="Slide Number Placeholder 3"/>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280455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391715-2CD6-C749-9271-82E84109616B}" type="datetime1">
              <a:rPr lang="en-US" smtClean="0"/>
              <a:t>10/27/25</a:t>
            </a:fld>
            <a:endParaRPr lang="en-US"/>
          </a:p>
        </p:txBody>
      </p:sp>
      <p:sp>
        <p:nvSpPr>
          <p:cNvPr id="6" name="Footer Placeholder 5"/>
          <p:cNvSpPr>
            <a:spLocks noGrp="1"/>
          </p:cNvSpPr>
          <p:nvPr>
            <p:ph type="ftr" sz="quarter" idx="11"/>
          </p:nvPr>
        </p:nvSpPr>
        <p:spPr/>
        <p:txBody>
          <a:bodyPr/>
          <a:lstStyle/>
          <a:p>
            <a:r>
              <a:rPr lang="en-US"/>
              <a:t>AI: The Final Frontier</a:t>
            </a:r>
          </a:p>
        </p:txBody>
      </p:sp>
      <p:sp>
        <p:nvSpPr>
          <p:cNvPr id="7" name="Slide Number Placeholder 6"/>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1656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5B6ECA-2180-EC4C-AD87-38F9BE59B144}" type="datetime1">
              <a:rPr lang="en-US" smtClean="0"/>
              <a:t>10/27/25</a:t>
            </a:fld>
            <a:endParaRPr lang="en-US"/>
          </a:p>
        </p:txBody>
      </p:sp>
      <p:sp>
        <p:nvSpPr>
          <p:cNvPr id="6" name="Footer Placeholder 5"/>
          <p:cNvSpPr>
            <a:spLocks noGrp="1"/>
          </p:cNvSpPr>
          <p:nvPr>
            <p:ph type="ftr" sz="quarter" idx="11"/>
          </p:nvPr>
        </p:nvSpPr>
        <p:spPr/>
        <p:txBody>
          <a:bodyPr/>
          <a:lstStyle/>
          <a:p>
            <a:r>
              <a:rPr lang="en-US"/>
              <a:t>AI: The Final Frontier</a:t>
            </a:r>
          </a:p>
        </p:txBody>
      </p:sp>
      <p:sp>
        <p:nvSpPr>
          <p:cNvPr id="7" name="Slide Number Placeholder 6"/>
          <p:cNvSpPr>
            <a:spLocks noGrp="1"/>
          </p:cNvSpPr>
          <p:nvPr>
            <p:ph type="sldNum" sz="quarter" idx="12"/>
          </p:nvPr>
        </p:nvSpPr>
        <p:spPr/>
        <p:txBody>
          <a:bodyPr/>
          <a:lstStyle/>
          <a:p>
            <a:fld id="{D25689F9-D3BB-1D47-9A3A-F5D3392E537C}" type="slidenum">
              <a:rPr lang="en-US" smtClean="0"/>
              <a:t>‹#›</a:t>
            </a:fld>
            <a:endParaRPr lang="en-US"/>
          </a:p>
        </p:txBody>
      </p:sp>
    </p:spTree>
    <p:extLst>
      <p:ext uri="{BB962C8B-B14F-4D97-AF65-F5344CB8AC3E}">
        <p14:creationId xmlns:p14="http://schemas.microsoft.com/office/powerpoint/2010/main" val="42662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Century Gothic"/>
                <a:cs typeface="Century Gothic"/>
              </a:defRPr>
            </a:lvl1pPr>
          </a:lstStyle>
          <a:p>
            <a:fld id="{36258140-D65B-C54D-BC95-7B3734A3DCD4}" type="datetime1">
              <a:rPr lang="en-US" smtClean="0"/>
              <a:t>10/27/25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Century Gothic"/>
                <a:cs typeface="Century Gothic"/>
              </a:defRPr>
            </a:lvl1pPr>
          </a:lstStyle>
          <a:p>
            <a:r>
              <a:rPr lang="en-US"/>
              <a:t>AI: The Final Frontier</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Century Gothic"/>
                <a:cs typeface="Century Gothic"/>
              </a:defRPr>
            </a:lvl1pPr>
          </a:lstStyle>
          <a:p>
            <a:fld id="{D25689F9-D3BB-1D47-9A3A-F5D3392E537C}" type="slidenum">
              <a:rPr lang="en-US" smtClean="0"/>
              <a:pPr/>
              <a:t>‹#›</a:t>
            </a:fld>
            <a:endParaRPr lang="en-US"/>
          </a:p>
        </p:txBody>
      </p:sp>
    </p:spTree>
    <p:extLst>
      <p:ext uri="{BB962C8B-B14F-4D97-AF65-F5344CB8AC3E}">
        <p14:creationId xmlns:p14="http://schemas.microsoft.com/office/powerpoint/2010/main" val="1076798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Wingdings" charset="2"/>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DFA4263-2ABB-D953-3A1D-89505CAC7CD9}"/>
              </a:ext>
            </a:extLst>
          </p:cNvPr>
          <p:cNvSpPr txBox="1"/>
          <p:nvPr userDrawn="1"/>
        </p:nvSpPr>
        <p:spPr>
          <a:xfrm>
            <a:off x="4428203" y="1731299"/>
            <a:ext cx="1972613" cy="530915"/>
          </a:xfrm>
          <a:prstGeom prst="rect">
            <a:avLst/>
          </a:prstGeom>
          <a:noFill/>
        </p:spPr>
        <p:txBody>
          <a:bodyPr wrap="square" lIns="68580" tIns="34290" rIns="68580" bIns="34290" rtlCol="0" anchor="t">
            <a:spAutoFit/>
          </a:bodyPr>
          <a:lstStyle/>
          <a:p>
            <a:r>
              <a:rPr lang="en-US" sz="3000">
                <a:solidFill>
                  <a:schemeClr val="bg1"/>
                </a:solidFill>
                <a:latin typeface="Aptos"/>
                <a:cs typeface="Calibri"/>
              </a:rPr>
              <a:t>Agenda</a:t>
            </a:r>
          </a:p>
        </p:txBody>
      </p:sp>
      <p:pic>
        <p:nvPicPr>
          <p:cNvPr id="8" name="Picture 7" descr="A black background with blue and white text&#10;&#10;Description automatically generated">
            <a:extLst>
              <a:ext uri="{FF2B5EF4-FFF2-40B4-BE49-F238E27FC236}">
                <a16:creationId xmlns:a16="http://schemas.microsoft.com/office/drawing/2014/main" id="{5A185020-E18A-C256-8F6B-1E347996760C}"/>
              </a:ext>
            </a:extLst>
          </p:cNvPr>
          <p:cNvPicPr/>
          <p:nvPr userDrawn="1"/>
        </p:nvPicPr>
        <p:blipFill>
          <a:blip r:embed="rId3"/>
          <a:stretch>
            <a:fillRect/>
          </a:stretch>
        </p:blipFill>
        <p:spPr>
          <a:xfrm>
            <a:off x="7457119" y="4735465"/>
            <a:ext cx="1465556" cy="337439"/>
          </a:xfrm>
          <a:prstGeom prst="rect">
            <a:avLst/>
          </a:prstGeom>
        </p:spPr>
      </p:pic>
      <p:pic>
        <p:nvPicPr>
          <p:cNvPr id="11" name="Content Placeholder 4" descr="A blue square with white text&#10;&#10;Description automatically generated with medium confidence">
            <a:extLst>
              <a:ext uri="{FF2B5EF4-FFF2-40B4-BE49-F238E27FC236}">
                <a16:creationId xmlns:a16="http://schemas.microsoft.com/office/drawing/2014/main" id="{7E9B9B4E-3A6C-005D-217F-5D158AE0D9C3}"/>
              </a:ext>
            </a:extLst>
          </p:cNvPr>
          <p:cNvPicPr>
            <a:picLocks/>
          </p:cNvPicPr>
          <p:nvPr userDrawn="1"/>
        </p:nvPicPr>
        <p:blipFill>
          <a:blip r:embed="rId4"/>
          <a:stretch>
            <a:fillRect/>
          </a:stretch>
        </p:blipFill>
        <p:spPr>
          <a:xfrm>
            <a:off x="0" y="0"/>
            <a:ext cx="2643649" cy="5143500"/>
          </a:xfrm>
          <a:prstGeom prst="rect">
            <a:avLst/>
          </a:prstGeom>
        </p:spPr>
      </p:pic>
      <p:sp>
        <p:nvSpPr>
          <p:cNvPr id="12" name="TextBox 11">
            <a:extLst>
              <a:ext uri="{FF2B5EF4-FFF2-40B4-BE49-F238E27FC236}">
                <a16:creationId xmlns:a16="http://schemas.microsoft.com/office/drawing/2014/main" id="{5C4224C0-78DA-41E3-23CA-D8249A12FC18}"/>
              </a:ext>
            </a:extLst>
          </p:cNvPr>
          <p:cNvSpPr txBox="1"/>
          <p:nvPr userDrawn="1"/>
        </p:nvSpPr>
        <p:spPr>
          <a:xfrm>
            <a:off x="79723" y="461323"/>
            <a:ext cx="2484202" cy="530915"/>
          </a:xfrm>
          <a:prstGeom prst="rect">
            <a:avLst/>
          </a:prstGeom>
          <a:noFill/>
        </p:spPr>
        <p:txBody>
          <a:bodyPr wrap="square" lIns="68580" tIns="34290" rIns="68580" bIns="34290" rtlCol="0" anchor="t">
            <a:spAutoFit/>
          </a:bodyPr>
          <a:lstStyle/>
          <a:p>
            <a:pPr algn="l"/>
            <a:r>
              <a:rPr lang="en-US" sz="3000">
                <a:solidFill>
                  <a:schemeClr val="bg1"/>
                </a:solidFill>
                <a:latin typeface="Aptos"/>
                <a:cs typeface="Calibri"/>
              </a:rPr>
              <a:t>Agenda</a:t>
            </a:r>
          </a:p>
        </p:txBody>
      </p:sp>
      <p:grpSp>
        <p:nvGrpSpPr>
          <p:cNvPr id="22" name="Group 21">
            <a:extLst>
              <a:ext uri="{FF2B5EF4-FFF2-40B4-BE49-F238E27FC236}">
                <a16:creationId xmlns:a16="http://schemas.microsoft.com/office/drawing/2014/main" id="{73E3B642-8E7B-E87F-24E4-A49D0798ABF0}"/>
              </a:ext>
            </a:extLst>
          </p:cNvPr>
          <p:cNvGrpSpPr>
            <a:grpSpLocks noChangeAspect="1"/>
          </p:cNvGrpSpPr>
          <p:nvPr userDrawn="1"/>
        </p:nvGrpSpPr>
        <p:grpSpPr>
          <a:xfrm>
            <a:off x="217639" y="4678448"/>
            <a:ext cx="834893" cy="272211"/>
            <a:chOff x="561157" y="3459826"/>
            <a:chExt cx="1113191" cy="362948"/>
          </a:xfrm>
        </p:grpSpPr>
        <p:sp>
          <p:nvSpPr>
            <p:cNvPr id="23" name="Chevron 1">
              <a:extLst>
                <a:ext uri="{FF2B5EF4-FFF2-40B4-BE49-F238E27FC236}">
                  <a16:creationId xmlns:a16="http://schemas.microsoft.com/office/drawing/2014/main" id="{83D35C34-A26E-AFDC-8C78-D3F93AA55607}"/>
                </a:ext>
              </a:extLst>
            </p:cNvPr>
            <p:cNvSpPr/>
            <p:nvPr/>
          </p:nvSpPr>
          <p:spPr>
            <a:xfrm>
              <a:off x="561157" y="3459826"/>
              <a:ext cx="389705" cy="362948"/>
            </a:xfrm>
            <a:prstGeom prst="chevron">
              <a:avLst/>
            </a:prstGeom>
            <a:solidFill>
              <a:srgbClr val="268B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highlight>
                  <a:srgbClr val="234E70"/>
                </a:highlight>
              </a:endParaRPr>
            </a:p>
          </p:txBody>
        </p:sp>
        <p:sp>
          <p:nvSpPr>
            <p:cNvPr id="24" name="Chevron 2">
              <a:extLst>
                <a:ext uri="{FF2B5EF4-FFF2-40B4-BE49-F238E27FC236}">
                  <a16:creationId xmlns:a16="http://schemas.microsoft.com/office/drawing/2014/main" id="{0A26C442-93CC-ABFD-7604-4EB1AC42CBF6}"/>
                </a:ext>
              </a:extLst>
            </p:cNvPr>
            <p:cNvSpPr/>
            <p:nvPr/>
          </p:nvSpPr>
          <p:spPr>
            <a:xfrm>
              <a:off x="922900" y="3459826"/>
              <a:ext cx="389705" cy="362948"/>
            </a:xfrm>
            <a:prstGeom prst="chevron">
              <a:avLst/>
            </a:prstGeom>
            <a:solidFill>
              <a:srgbClr val="268B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highlight>
                  <a:srgbClr val="234E70"/>
                </a:highlight>
              </a:endParaRPr>
            </a:p>
          </p:txBody>
        </p:sp>
        <p:sp>
          <p:nvSpPr>
            <p:cNvPr id="25" name="Chevron 3">
              <a:extLst>
                <a:ext uri="{FF2B5EF4-FFF2-40B4-BE49-F238E27FC236}">
                  <a16:creationId xmlns:a16="http://schemas.microsoft.com/office/drawing/2014/main" id="{2E3AD248-11BD-2E4B-7AB5-60204AD961C7}"/>
                </a:ext>
              </a:extLst>
            </p:cNvPr>
            <p:cNvSpPr/>
            <p:nvPr/>
          </p:nvSpPr>
          <p:spPr>
            <a:xfrm>
              <a:off x="1284643" y="3459826"/>
              <a:ext cx="389705" cy="362948"/>
            </a:xfrm>
            <a:prstGeom prst="chevron">
              <a:avLst/>
            </a:prstGeom>
            <a:solidFill>
              <a:srgbClr val="268B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highlight>
                  <a:srgbClr val="234E70"/>
                </a:highlight>
              </a:endParaRPr>
            </a:p>
          </p:txBody>
        </p:sp>
      </p:grpSp>
    </p:spTree>
    <p:extLst>
      <p:ext uri="{BB962C8B-B14F-4D97-AF65-F5344CB8AC3E}">
        <p14:creationId xmlns:p14="http://schemas.microsoft.com/office/powerpoint/2010/main" val="3570690456"/>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Content Placeholder 4" descr="A blue square with white text&#10;&#10;Description automatically generated with medium confidence">
            <a:extLst>
              <a:ext uri="{FF2B5EF4-FFF2-40B4-BE49-F238E27FC236}">
                <a16:creationId xmlns:a16="http://schemas.microsoft.com/office/drawing/2014/main" id="{36097F45-F412-78EE-7D45-8F1B1CB01101}"/>
              </a:ext>
            </a:extLst>
          </p:cNvPr>
          <p:cNvPicPr>
            <a:picLocks noChangeAspect="1"/>
          </p:cNvPicPr>
          <p:nvPr userDrawn="1"/>
        </p:nvPicPr>
        <p:blipFill>
          <a:blip r:embed="rId10"/>
          <a:stretch>
            <a:fillRect/>
          </a:stretch>
        </p:blipFill>
        <p:spPr>
          <a:xfrm>
            <a:off x="-5014" y="0"/>
            <a:ext cx="9149014" cy="619124"/>
          </a:xfrm>
          <a:prstGeom prst="rect">
            <a:avLst/>
          </a:prstGeom>
        </p:spPr>
      </p:pic>
      <p:pic>
        <p:nvPicPr>
          <p:cNvPr id="9" name="Picture 8" descr="A black background with blue and white text&#10;&#10;Description automatically generated">
            <a:extLst>
              <a:ext uri="{FF2B5EF4-FFF2-40B4-BE49-F238E27FC236}">
                <a16:creationId xmlns:a16="http://schemas.microsoft.com/office/drawing/2014/main" id="{D8C122E3-6816-1084-C14D-D96C40C471C2}"/>
              </a:ext>
            </a:extLst>
          </p:cNvPr>
          <p:cNvPicPr/>
          <p:nvPr userDrawn="1"/>
        </p:nvPicPr>
        <p:blipFill>
          <a:blip r:embed="rId11"/>
          <a:stretch>
            <a:fillRect/>
          </a:stretch>
        </p:blipFill>
        <p:spPr>
          <a:xfrm>
            <a:off x="7556671" y="4697632"/>
            <a:ext cx="1465556" cy="337439"/>
          </a:xfrm>
          <a:prstGeom prst="rect">
            <a:avLst/>
          </a:prstGeom>
        </p:spPr>
      </p:pic>
      <p:grpSp>
        <p:nvGrpSpPr>
          <p:cNvPr id="12" name="Group 11">
            <a:extLst>
              <a:ext uri="{FF2B5EF4-FFF2-40B4-BE49-F238E27FC236}">
                <a16:creationId xmlns:a16="http://schemas.microsoft.com/office/drawing/2014/main" id="{58115069-2F49-B9F2-42F2-444DB555E177}"/>
              </a:ext>
            </a:extLst>
          </p:cNvPr>
          <p:cNvGrpSpPr>
            <a:grpSpLocks noChangeAspect="1"/>
          </p:cNvGrpSpPr>
          <p:nvPr userDrawn="1"/>
        </p:nvGrpSpPr>
        <p:grpSpPr>
          <a:xfrm>
            <a:off x="8087785" y="173456"/>
            <a:ext cx="834893" cy="272211"/>
            <a:chOff x="561157" y="3459826"/>
            <a:chExt cx="1113191" cy="362948"/>
          </a:xfrm>
        </p:grpSpPr>
        <p:sp>
          <p:nvSpPr>
            <p:cNvPr id="13" name="Chevron 1">
              <a:extLst>
                <a:ext uri="{FF2B5EF4-FFF2-40B4-BE49-F238E27FC236}">
                  <a16:creationId xmlns:a16="http://schemas.microsoft.com/office/drawing/2014/main" id="{3243A584-AF09-3B2E-6087-BAB1B4837AB2}"/>
                </a:ext>
              </a:extLst>
            </p:cNvPr>
            <p:cNvSpPr/>
            <p:nvPr/>
          </p:nvSpPr>
          <p:spPr>
            <a:xfrm>
              <a:off x="561157" y="3459826"/>
              <a:ext cx="389705" cy="362948"/>
            </a:xfrm>
            <a:prstGeom prst="chevron">
              <a:avLst/>
            </a:prstGeom>
            <a:solidFill>
              <a:srgbClr val="268B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highlight>
                  <a:srgbClr val="234E70"/>
                </a:highlight>
              </a:endParaRPr>
            </a:p>
          </p:txBody>
        </p:sp>
        <p:sp>
          <p:nvSpPr>
            <p:cNvPr id="14" name="Chevron 2">
              <a:extLst>
                <a:ext uri="{FF2B5EF4-FFF2-40B4-BE49-F238E27FC236}">
                  <a16:creationId xmlns:a16="http://schemas.microsoft.com/office/drawing/2014/main" id="{7F3A080E-D810-D6A6-99C5-E5F45EC23B94}"/>
                </a:ext>
              </a:extLst>
            </p:cNvPr>
            <p:cNvSpPr/>
            <p:nvPr/>
          </p:nvSpPr>
          <p:spPr>
            <a:xfrm>
              <a:off x="922900" y="3459826"/>
              <a:ext cx="389705" cy="362948"/>
            </a:xfrm>
            <a:prstGeom prst="chevron">
              <a:avLst/>
            </a:prstGeom>
            <a:solidFill>
              <a:srgbClr val="268B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highlight>
                  <a:srgbClr val="234E70"/>
                </a:highlight>
              </a:endParaRPr>
            </a:p>
          </p:txBody>
        </p:sp>
        <p:sp>
          <p:nvSpPr>
            <p:cNvPr id="15" name="Chevron 3">
              <a:extLst>
                <a:ext uri="{FF2B5EF4-FFF2-40B4-BE49-F238E27FC236}">
                  <a16:creationId xmlns:a16="http://schemas.microsoft.com/office/drawing/2014/main" id="{A330B466-4031-DA36-2055-E246B2595228}"/>
                </a:ext>
              </a:extLst>
            </p:cNvPr>
            <p:cNvSpPr/>
            <p:nvPr/>
          </p:nvSpPr>
          <p:spPr>
            <a:xfrm>
              <a:off x="1284643" y="3459826"/>
              <a:ext cx="389705" cy="362948"/>
            </a:xfrm>
            <a:prstGeom prst="chevron">
              <a:avLst/>
            </a:prstGeom>
            <a:solidFill>
              <a:srgbClr val="268B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solidFill>
                  <a:schemeClr val="tx1"/>
                </a:solidFill>
                <a:highlight>
                  <a:srgbClr val="234E70"/>
                </a:highlight>
              </a:endParaRPr>
            </a:p>
          </p:txBody>
        </p:sp>
      </p:grpSp>
      <p:sp>
        <p:nvSpPr>
          <p:cNvPr id="16" name="Slide Number Placeholder 15">
            <a:extLst>
              <a:ext uri="{FF2B5EF4-FFF2-40B4-BE49-F238E27FC236}">
                <a16:creationId xmlns:a16="http://schemas.microsoft.com/office/drawing/2014/main" id="{5CDB5A16-22E4-D6F9-C25C-70B1E6498375}"/>
              </a:ext>
            </a:extLst>
          </p:cNvPr>
          <p:cNvSpPr>
            <a:spLocks noGrp="1"/>
          </p:cNvSpPr>
          <p:nvPr>
            <p:ph type="sldNum" sz="quarter" idx="4"/>
          </p:nvPr>
        </p:nvSpPr>
        <p:spPr>
          <a:xfrm>
            <a:off x="3540793" y="4761228"/>
            <a:ext cx="2057400" cy="273844"/>
          </a:xfrm>
          <a:prstGeom prst="rect">
            <a:avLst/>
          </a:prstGeom>
        </p:spPr>
        <p:txBody>
          <a:bodyPr vert="horz" lIns="91440" tIns="45720" rIns="91440" bIns="45720" rtlCol="0" anchor="ctr"/>
          <a:lstStyle>
            <a:lvl1pPr algn="ctr">
              <a:defRPr sz="900">
                <a:solidFill>
                  <a:srgbClr val="234E70"/>
                </a:solidFill>
              </a:defRPr>
            </a:lvl1pPr>
          </a:lstStyle>
          <a:p>
            <a:fld id="{6E7A190B-BE8D-4D80-B5D0-050589B6A7B0}" type="slidenum">
              <a:rPr lang="en-US" smtClean="0"/>
              <a:pPr/>
              <a:t>‹#›</a:t>
            </a:fld>
            <a:endParaRPr lang="en-US"/>
          </a:p>
        </p:txBody>
      </p:sp>
    </p:spTree>
    <p:extLst>
      <p:ext uri="{BB962C8B-B14F-4D97-AF65-F5344CB8AC3E}">
        <p14:creationId xmlns:p14="http://schemas.microsoft.com/office/powerpoint/2010/main" val="15868223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hdr="0" ftr="0" dt="0"/>
  <p:txStyles>
    <p:titleStyle>
      <a:lvl1pPr algn="l" defTabSz="685800" rtl="0" eaLnBrk="1" latinLnBrk="0" hangingPunct="1">
        <a:lnSpc>
          <a:spcPct val="90000"/>
        </a:lnSpc>
        <a:spcBef>
          <a:spcPct val="0"/>
        </a:spcBef>
        <a:buNone/>
        <a:defRPr sz="3000" kern="1200">
          <a:solidFill>
            <a:schemeClr val="bg1"/>
          </a:solidFill>
          <a:latin typeface="Aptos" panose="020B00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234E7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234E7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234E7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234E7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234E7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D5435-3E76-46AA-B0E3-3AF5A1F2F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C95E92-AF1E-2729-6C1B-3173135774B4}"/>
              </a:ext>
            </a:extLst>
          </p:cNvPr>
          <p:cNvSpPr>
            <a:spLocks noGrp="1"/>
          </p:cNvSpPr>
          <p:nvPr>
            <p:ph type="ctrTitle"/>
          </p:nvPr>
        </p:nvSpPr>
        <p:spPr/>
        <p:txBody>
          <a:bodyPr>
            <a:normAutofit fontScale="90000"/>
          </a:bodyPr>
          <a:lstStyle/>
          <a:p>
            <a:br>
              <a:rPr lang="en-US"/>
            </a:br>
            <a:endParaRPr lang="en-US"/>
          </a:p>
        </p:txBody>
      </p:sp>
      <p:pic>
        <p:nvPicPr>
          <p:cNvPr id="5" name="Picture 4" descr="A white text on a black background&#10;&#10;Description automatically generated">
            <a:extLst>
              <a:ext uri="{FF2B5EF4-FFF2-40B4-BE49-F238E27FC236}">
                <a16:creationId xmlns:a16="http://schemas.microsoft.com/office/drawing/2014/main" id="{262FFC5C-0BA5-8D27-C917-104A7B4218A5}"/>
              </a:ext>
            </a:extLst>
          </p:cNvPr>
          <p:cNvPicPr>
            <a:picLocks noChangeAspect="1"/>
          </p:cNvPicPr>
          <p:nvPr/>
        </p:nvPicPr>
        <p:blipFill>
          <a:blip r:embed="rId3"/>
          <a:stretch>
            <a:fillRect/>
          </a:stretch>
        </p:blipFill>
        <p:spPr>
          <a:xfrm>
            <a:off x="2929558" y="2085975"/>
            <a:ext cx="5613125" cy="935521"/>
          </a:xfrm>
          <a:prstGeom prst="rect">
            <a:avLst/>
          </a:prstGeom>
        </p:spPr>
      </p:pic>
      <p:sp>
        <p:nvSpPr>
          <p:cNvPr id="7" name="TextBox 6">
            <a:extLst>
              <a:ext uri="{FF2B5EF4-FFF2-40B4-BE49-F238E27FC236}">
                <a16:creationId xmlns:a16="http://schemas.microsoft.com/office/drawing/2014/main" id="{0A91A128-1230-1E48-E10E-DA2DB62868B3}"/>
              </a:ext>
            </a:extLst>
          </p:cNvPr>
          <p:cNvSpPr txBox="1"/>
          <p:nvPr/>
        </p:nvSpPr>
        <p:spPr>
          <a:xfrm>
            <a:off x="5202044" y="4440974"/>
            <a:ext cx="3704993" cy="3231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Aptos" panose="020B0004020202020204" pitchFamily="34" charset="0"/>
                <a:ea typeface="+mn-ea"/>
                <a:cs typeface="+mn-cs"/>
              </a:rPr>
              <a:t>COMPANY OVERVIEW | SPRING 2024</a:t>
            </a:r>
          </a:p>
        </p:txBody>
      </p:sp>
      <p:pic>
        <p:nvPicPr>
          <p:cNvPr id="11" name="Picture 10" descr="A paper airplane flying through the air&#10;&#10;Description automatically generated">
            <a:extLst>
              <a:ext uri="{FF2B5EF4-FFF2-40B4-BE49-F238E27FC236}">
                <a16:creationId xmlns:a16="http://schemas.microsoft.com/office/drawing/2014/main" id="{F1AC5A3E-2AD2-2CF7-9AEE-E01FCE28482C}"/>
              </a:ext>
            </a:extLst>
          </p:cNvPr>
          <p:cNvPicPr>
            <a:picLocks noChangeAspect="1"/>
          </p:cNvPicPr>
          <p:nvPr/>
        </p:nvPicPr>
        <p:blipFill>
          <a:blip r:embed="rId4"/>
          <a:stretch>
            <a:fillRect/>
          </a:stretch>
        </p:blipFill>
        <p:spPr>
          <a:xfrm>
            <a:off x="0" y="0"/>
            <a:ext cx="9144000" cy="5143500"/>
          </a:xfrm>
          <a:prstGeom prst="rect">
            <a:avLst/>
          </a:prstGeom>
        </p:spPr>
      </p:pic>
      <p:pic>
        <p:nvPicPr>
          <p:cNvPr id="13" name="Picture 12" descr="A white text on a black background&#10;&#10;Description automatically generated">
            <a:extLst>
              <a:ext uri="{FF2B5EF4-FFF2-40B4-BE49-F238E27FC236}">
                <a16:creationId xmlns:a16="http://schemas.microsoft.com/office/drawing/2014/main" id="{FB9FD43C-3C1B-C771-C47D-9A03EAA302EA}"/>
              </a:ext>
            </a:extLst>
          </p:cNvPr>
          <p:cNvPicPr>
            <a:picLocks noChangeAspect="1"/>
          </p:cNvPicPr>
          <p:nvPr/>
        </p:nvPicPr>
        <p:blipFill>
          <a:blip r:embed="rId3"/>
          <a:stretch>
            <a:fillRect/>
          </a:stretch>
        </p:blipFill>
        <p:spPr>
          <a:xfrm>
            <a:off x="3475166" y="1250814"/>
            <a:ext cx="5033876" cy="839816"/>
          </a:xfrm>
          <a:prstGeom prst="rect">
            <a:avLst/>
          </a:prstGeom>
        </p:spPr>
      </p:pic>
      <p:sp>
        <p:nvSpPr>
          <p:cNvPr id="14" name="TextBox 13">
            <a:extLst>
              <a:ext uri="{FF2B5EF4-FFF2-40B4-BE49-F238E27FC236}">
                <a16:creationId xmlns:a16="http://schemas.microsoft.com/office/drawing/2014/main" id="{136DDA37-95CD-A8C7-F09B-17DD675FBE47}"/>
              </a:ext>
            </a:extLst>
          </p:cNvPr>
          <p:cNvSpPr txBox="1"/>
          <p:nvPr/>
        </p:nvSpPr>
        <p:spPr>
          <a:xfrm>
            <a:off x="685801" y="2280640"/>
            <a:ext cx="7845997" cy="1546577"/>
          </a:xfrm>
          <a:prstGeom prst="rect">
            <a:avLst/>
          </a:prstGeom>
          <a:noFill/>
        </p:spPr>
        <p:txBody>
          <a:bodyPr wrap="square" lIns="68580" tIns="34290" rIns="68580" bIns="3429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2D6FD"/>
                </a:solidFill>
                <a:effectLst/>
                <a:uLnTx/>
                <a:uFillTx/>
                <a:latin typeface="Aptos"/>
                <a:ea typeface="+mn-ea"/>
                <a:cs typeface="+mn-cs"/>
              </a:rPr>
              <a:t>AI and the Future of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A2D6FD"/>
                </a:solidFill>
                <a:effectLst/>
                <a:uLnTx/>
                <a:uFillTx/>
                <a:latin typeface="Aptos"/>
                <a:ea typeface="+mn-ea"/>
                <a:cs typeface="+mn-cs"/>
              </a:rPr>
              <a:t>Municipal Risk Pools: </a:t>
            </a:r>
            <a:br>
              <a:rPr kumimoji="0" lang="en-US" sz="3200" b="1" i="0" u="none" strike="noStrike" kern="1200" cap="none" spc="0" normalizeH="0" baseline="0" noProof="0" dirty="0">
                <a:ln>
                  <a:noFill/>
                </a:ln>
                <a:solidFill>
                  <a:srgbClr val="A2D6FD"/>
                </a:solidFill>
                <a:effectLst/>
                <a:uLnTx/>
                <a:uFillTx/>
                <a:latin typeface="Aptos"/>
                <a:ea typeface="+mn-ea"/>
                <a:cs typeface="+mn-cs"/>
              </a:rPr>
            </a:br>
            <a:r>
              <a:rPr kumimoji="0" lang="en-US" sz="3200" b="1" i="0" u="none" strike="noStrike" kern="1200" cap="none" spc="0" normalizeH="0" baseline="0" noProof="0" dirty="0">
                <a:ln>
                  <a:noFill/>
                </a:ln>
                <a:solidFill>
                  <a:srgbClr val="A2D6FD"/>
                </a:solidFill>
                <a:effectLst/>
                <a:uLnTx/>
                <a:uFillTx/>
                <a:latin typeface="Aptos"/>
                <a:ea typeface="+mn-ea"/>
                <a:cs typeface="+mn-cs"/>
              </a:rPr>
              <a:t>Preparing for What’s Next</a:t>
            </a:r>
          </a:p>
        </p:txBody>
      </p:sp>
      <p:sp>
        <p:nvSpPr>
          <p:cNvPr id="4" name="TextBox 3">
            <a:extLst>
              <a:ext uri="{FF2B5EF4-FFF2-40B4-BE49-F238E27FC236}">
                <a16:creationId xmlns:a16="http://schemas.microsoft.com/office/drawing/2014/main" id="{E189D748-061B-5409-8BF3-DE274A595B08}"/>
              </a:ext>
            </a:extLst>
          </p:cNvPr>
          <p:cNvSpPr txBox="1"/>
          <p:nvPr/>
        </p:nvSpPr>
        <p:spPr>
          <a:xfrm>
            <a:off x="3880080" y="3867269"/>
            <a:ext cx="4637513" cy="315471"/>
          </a:xfrm>
          <a:prstGeom prst="rect">
            <a:avLst/>
          </a:prstGeom>
          <a:noFill/>
        </p:spPr>
        <p:txBody>
          <a:bodyPr wrap="square" lIns="68580" tIns="34290" rIns="68580" bIns="3429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ptos"/>
                <a:ea typeface="+mn-ea"/>
                <a:cs typeface="+mn-cs"/>
              </a:rPr>
              <a:t>October 28, 2025</a:t>
            </a:r>
          </a:p>
        </p:txBody>
      </p:sp>
      <p:pic>
        <p:nvPicPr>
          <p:cNvPr id="3" name="Picture 2" descr="A black background with white text&#10;&#10;AI-generated content may be incorrect.">
            <a:extLst>
              <a:ext uri="{FF2B5EF4-FFF2-40B4-BE49-F238E27FC236}">
                <a16:creationId xmlns:a16="http://schemas.microsoft.com/office/drawing/2014/main" id="{5FAD4F5E-B3D6-30A0-3679-1849A88C9F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9463" y="4479402"/>
            <a:ext cx="1509504" cy="45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80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7C29114-9CD6-5C90-8596-DB5A491DF3E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FB3248C-486D-2652-90A4-9C6556A56B2F}"/>
              </a:ext>
            </a:extLst>
          </p:cNvPr>
          <p:cNvSpPr txBox="1"/>
          <p:nvPr/>
        </p:nvSpPr>
        <p:spPr>
          <a:xfrm>
            <a:off x="1763485" y="1523381"/>
            <a:ext cx="7143533" cy="3416320"/>
          </a:xfrm>
          <a:prstGeom prst="rect">
            <a:avLst/>
          </a:prstGeom>
          <a:noFill/>
        </p:spPr>
        <p:txBody>
          <a:bodyPr wrap="square" rtlCol="0">
            <a:spAutoFit/>
          </a:bodyPr>
          <a:lstStyle/>
          <a:p>
            <a:pPr marR="0" lvl="0" algn="l" defTabSz="457200" rtl="0" eaLnBrk="1" fontAlgn="auto" latinLnBrk="0" hangingPunct="1">
              <a:spcBef>
                <a:spcPts val="0"/>
              </a:spcBef>
              <a:spcAft>
                <a:spcPts val="0"/>
              </a:spcAft>
              <a:buClrTx/>
              <a:buSzTx/>
              <a:tabLst/>
              <a:defRPr/>
            </a:pPr>
            <a:r>
              <a:rPr lang="en-US" dirty="0">
                <a:solidFill>
                  <a:schemeClr val="bg1"/>
                </a:solidFill>
                <a:latin typeface="Aptos" panose="020B0004020202020204" pitchFamily="34" charset="0"/>
                <a:ea typeface="Roboto" panose="02000000000000000000" pitchFamily="2" charset="0"/>
                <a:cs typeface="Roboto" panose="02000000000000000000" pitchFamily="2" charset="0"/>
              </a:rPr>
              <a:t>M</a:t>
            </a:r>
            <a:r>
              <a:rPr kumimoji="0" lang="en-US" i="0" u="none" strike="noStrike" kern="1200" cap="none" spc="0" normalizeH="0" baseline="0" noProof="0" dirty="0" err="1">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rPr>
              <a:t>ishandling</a:t>
            </a:r>
            <a:r>
              <a:rPr kumimoji="0" lang="en-US"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rPr>
              <a:t> of sensitive data, failure to report incidents, or failure to pass mandatory AI training may result in disciplinary action, up to and including termination of employment. Employees who commit minor violations may be required to complete remedial training programs to ensure compliance before escalating disciplinary measures.</a:t>
            </a:r>
          </a:p>
          <a:p>
            <a:pPr marR="0" lvl="0" algn="l" defTabSz="457200" rtl="0" eaLnBrk="1" fontAlgn="auto" latinLnBrk="0" hangingPunct="1">
              <a:spcBef>
                <a:spcPts val="0"/>
              </a:spcBef>
              <a:spcAft>
                <a:spcPts val="0"/>
              </a:spcAft>
              <a:buClrTx/>
              <a:buSzTx/>
              <a:tabLst/>
              <a:defRPr/>
            </a:pPr>
            <a:endParaRPr kumimoji="0" lang="en-US"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endParaRPr>
          </a:p>
          <a:p>
            <a:pPr marL="342900" marR="0" lvl="0" indent="-342900" algn="l" defTabSz="457200" rtl="0" eaLnBrk="1" fontAlgn="auto" latinLnBrk="0" hangingPunct="1">
              <a:spcBef>
                <a:spcPts val="0"/>
              </a:spcBef>
              <a:spcAft>
                <a:spcPts val="0"/>
              </a:spcAft>
              <a:buClrTx/>
              <a:buSzTx/>
              <a:buAutoNum type="arabicPeriod"/>
              <a:tabLst/>
              <a:defRPr/>
            </a:pPr>
            <a:r>
              <a:rPr kumimoji="0" lang="en-US" i="0" u="none" strike="noStrike" kern="1200" cap="none" spc="0" normalizeH="0" baseline="0" noProof="0" dirty="0">
                <a:ln>
                  <a:noFill/>
                </a:ln>
                <a:solidFill>
                  <a:srgbClr val="A2D6FD"/>
                </a:solidFill>
                <a:effectLst/>
                <a:uLnTx/>
                <a:uFillTx/>
                <a:latin typeface="Aptos" panose="020B0004020202020204" pitchFamily="34" charset="0"/>
                <a:ea typeface="Roboto" panose="02000000000000000000" pitchFamily="2" charset="0"/>
                <a:cs typeface="Roboto" panose="02000000000000000000" pitchFamily="2" charset="0"/>
              </a:rPr>
              <a:t>Initial Warning: </a:t>
            </a:r>
            <a:r>
              <a:rPr kumimoji="0" lang="en-US"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rPr>
              <a:t>Formal warning and mandatory retraining.</a:t>
            </a:r>
          </a:p>
          <a:p>
            <a:pPr marL="342900" marR="0" lvl="0" indent="-342900" algn="l" defTabSz="457200" rtl="0" eaLnBrk="1" fontAlgn="auto" latinLnBrk="0" hangingPunct="1">
              <a:spcBef>
                <a:spcPts val="0"/>
              </a:spcBef>
              <a:spcAft>
                <a:spcPts val="0"/>
              </a:spcAft>
              <a:buClrTx/>
              <a:buSzTx/>
              <a:buAutoNum type="arabicPeriod"/>
              <a:tabLst/>
              <a:defRPr/>
            </a:pPr>
            <a:r>
              <a:rPr kumimoji="0" lang="en-US" i="0" u="none" strike="noStrike" kern="1200" cap="none" spc="0" normalizeH="0" baseline="0" noProof="0" dirty="0">
                <a:ln>
                  <a:noFill/>
                </a:ln>
                <a:solidFill>
                  <a:srgbClr val="A2D6FD"/>
                </a:solidFill>
                <a:effectLst/>
                <a:uLnTx/>
                <a:uFillTx/>
                <a:latin typeface="Aptos" panose="020B0004020202020204" pitchFamily="34" charset="0"/>
                <a:ea typeface="Roboto" panose="02000000000000000000" pitchFamily="2" charset="0"/>
                <a:cs typeface="Roboto" panose="02000000000000000000" pitchFamily="2" charset="0"/>
              </a:rPr>
              <a:t>Escalation: </a:t>
            </a:r>
            <a:r>
              <a:rPr kumimoji="0" lang="en-US"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rPr>
              <a:t>Suspension, reassignment, or increased supervision for continued non-compliance.</a:t>
            </a:r>
          </a:p>
          <a:p>
            <a:pPr marL="342900" marR="0" lvl="0" indent="-342900" algn="l" defTabSz="457200" rtl="0" eaLnBrk="1" fontAlgn="auto" latinLnBrk="0" hangingPunct="1">
              <a:spcBef>
                <a:spcPts val="0"/>
              </a:spcBef>
              <a:spcAft>
                <a:spcPts val="0"/>
              </a:spcAft>
              <a:buClrTx/>
              <a:buSzTx/>
              <a:buFont typeface="+mj-lt"/>
              <a:buAutoNum type="arabicPeriod"/>
              <a:tabLst/>
              <a:defRPr/>
            </a:pPr>
            <a:r>
              <a:rPr kumimoji="0" lang="en-US" i="0" u="none" strike="noStrike" kern="1200" cap="none" spc="0" normalizeH="0" baseline="0" noProof="0" dirty="0">
                <a:ln>
                  <a:noFill/>
                </a:ln>
                <a:solidFill>
                  <a:srgbClr val="A2D6FD"/>
                </a:solidFill>
                <a:effectLst/>
                <a:uLnTx/>
                <a:uFillTx/>
                <a:latin typeface="Aptos" panose="020B0004020202020204" pitchFamily="34" charset="0"/>
                <a:ea typeface="Roboto" panose="02000000000000000000" pitchFamily="2" charset="0"/>
                <a:cs typeface="Roboto" panose="02000000000000000000" pitchFamily="2" charset="0"/>
              </a:rPr>
              <a:t>Termination: </a:t>
            </a:r>
            <a:r>
              <a:rPr kumimoji="0" lang="en-US"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rPr>
              <a:t>Severe or repeated violations may lead to termination.</a:t>
            </a:r>
          </a:p>
          <a:p>
            <a:pPr marL="342900" marR="0" lvl="0" indent="-342900" algn="l" defTabSz="457200" rtl="0" eaLnBrk="1" fontAlgn="auto" latinLnBrk="0" hangingPunct="1">
              <a:spcBef>
                <a:spcPts val="0"/>
              </a:spcBef>
              <a:spcAft>
                <a:spcPts val="0"/>
              </a:spcAft>
              <a:buClrTx/>
              <a:buSzTx/>
              <a:buFont typeface="+mj-lt"/>
              <a:buAutoNum type="arabicPeriod"/>
              <a:tabLst/>
              <a:defRPr/>
            </a:pPr>
            <a:r>
              <a:rPr kumimoji="0" lang="en-US" i="0" u="none" strike="noStrike" kern="1200" cap="none" spc="0" normalizeH="0" baseline="0" noProof="0" dirty="0">
                <a:ln>
                  <a:noFill/>
                </a:ln>
                <a:solidFill>
                  <a:srgbClr val="A2D6FD"/>
                </a:solidFill>
                <a:effectLst/>
                <a:uLnTx/>
                <a:uFillTx/>
                <a:latin typeface="Aptos" panose="020B0004020202020204" pitchFamily="34" charset="0"/>
                <a:ea typeface="Roboto" panose="02000000000000000000" pitchFamily="2" charset="0"/>
                <a:cs typeface="Roboto" panose="02000000000000000000" pitchFamily="2" charset="0"/>
              </a:rPr>
              <a:t>Legal Implications: </a:t>
            </a:r>
            <a:r>
              <a:rPr kumimoji="0" lang="en-US"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rPr>
              <a:t>Violations may result in legal consequences, including fines, sanctions, or criminal charges.</a:t>
            </a:r>
          </a:p>
        </p:txBody>
      </p:sp>
      <p:pic>
        <p:nvPicPr>
          <p:cNvPr id="7" name="Content Placeholder 4" descr="A blue square with white text&#10;&#10;Description automatically generated with medium confidence">
            <a:extLst>
              <a:ext uri="{FF2B5EF4-FFF2-40B4-BE49-F238E27FC236}">
                <a16:creationId xmlns:a16="http://schemas.microsoft.com/office/drawing/2014/main" id="{2A3F1C09-FB5E-145E-595E-839C709D9117}"/>
              </a:ext>
            </a:extLst>
          </p:cNvPr>
          <p:cNvPicPr>
            <a:picLocks noChangeAspect="1"/>
          </p:cNvPicPr>
          <p:nvPr/>
        </p:nvPicPr>
        <p:blipFill>
          <a:blip r:embed="rId3"/>
          <a:stretch>
            <a:fillRect/>
          </a:stretch>
        </p:blipFill>
        <p:spPr>
          <a:xfrm>
            <a:off x="0" y="-11151"/>
            <a:ext cx="9143999" cy="1382751"/>
          </a:xfrm>
          <a:prstGeom prst="rect">
            <a:avLst/>
          </a:prstGeom>
        </p:spPr>
      </p:pic>
      <p:sp>
        <p:nvSpPr>
          <p:cNvPr id="3" name="Content Placeholder 2">
            <a:extLst>
              <a:ext uri="{FF2B5EF4-FFF2-40B4-BE49-F238E27FC236}">
                <a16:creationId xmlns:a16="http://schemas.microsoft.com/office/drawing/2014/main" id="{20A89932-BA53-1EAF-76F4-0C44197068D0}"/>
              </a:ext>
            </a:extLst>
          </p:cNvPr>
          <p:cNvSpPr>
            <a:spLocks noGrp="1"/>
          </p:cNvSpPr>
          <p:nvPr>
            <p:ph idx="1"/>
          </p:nvPr>
        </p:nvSpPr>
        <p:spPr>
          <a:xfrm>
            <a:off x="1719943" y="429537"/>
            <a:ext cx="7198095" cy="645629"/>
          </a:xfrm>
        </p:spPr>
        <p:txBody>
          <a:bodyPr>
            <a:normAutofit fontScale="85000" lnSpcReduction="10000"/>
          </a:bodyPr>
          <a:lstStyle/>
          <a:p>
            <a:pPr marL="0" lvl="0" indent="0">
              <a:spcBef>
                <a:spcPts val="0"/>
              </a:spcBef>
              <a:buNone/>
              <a:defRPr/>
            </a:pPr>
            <a:r>
              <a:rPr lang="en-US" sz="4000" b="1" dirty="0">
                <a:solidFill>
                  <a:schemeClr val="bg1"/>
                </a:solidFill>
                <a:latin typeface="Aptos" panose="020B0004020202020204" pitchFamily="34" charset="0"/>
                <a:ea typeface="Roboto" panose="02000000000000000000" pitchFamily="2" charset="0"/>
                <a:cs typeface="Roboto" panose="02000000000000000000" pitchFamily="2" charset="0"/>
              </a:rPr>
              <a:t>Consequences of Non-Compliance</a:t>
            </a:r>
          </a:p>
        </p:txBody>
      </p:sp>
      <p:sp>
        <p:nvSpPr>
          <p:cNvPr id="9" name="Slide Number Placeholder 8">
            <a:extLst>
              <a:ext uri="{FF2B5EF4-FFF2-40B4-BE49-F238E27FC236}">
                <a16:creationId xmlns:a16="http://schemas.microsoft.com/office/drawing/2014/main" id="{0743FB85-2FE7-0AC0-A2BF-693F6BAE32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4" name="Rectangle 3">
            <a:extLst>
              <a:ext uri="{FF2B5EF4-FFF2-40B4-BE49-F238E27FC236}">
                <a16:creationId xmlns:a16="http://schemas.microsoft.com/office/drawing/2014/main" id="{298C88A1-81F2-014D-841D-AF2D52888C33}"/>
              </a:ext>
            </a:extLst>
          </p:cNvPr>
          <p:cNvSpPr/>
          <p:nvPr/>
        </p:nvSpPr>
        <p:spPr>
          <a:xfrm>
            <a:off x="-104732" y="5064610"/>
            <a:ext cx="9312186" cy="78890"/>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venir Light" panose="020B0402020203020204" pitchFamily="34" charset="77"/>
              <a:ea typeface="+mn-ea"/>
              <a:cs typeface="Avenir Next Condensed Demi Bold"/>
            </a:endParaRPr>
          </a:p>
        </p:txBody>
      </p:sp>
      <p:pic>
        <p:nvPicPr>
          <p:cNvPr id="5" name="Picture 4">
            <a:extLst>
              <a:ext uri="{FF2B5EF4-FFF2-40B4-BE49-F238E27FC236}">
                <a16:creationId xmlns:a16="http://schemas.microsoft.com/office/drawing/2014/main" id="{3ED96CBF-126D-B0C8-287C-F417FE4A4323}"/>
              </a:ext>
            </a:extLst>
          </p:cNvPr>
          <p:cNvPicPr>
            <a:picLocks noChangeAspect="1"/>
          </p:cNvPicPr>
          <p:nvPr/>
        </p:nvPicPr>
        <p:blipFill>
          <a:blip r:embed="rId4"/>
          <a:stretch>
            <a:fillRect/>
          </a:stretch>
        </p:blipFill>
        <p:spPr>
          <a:xfrm>
            <a:off x="228601" y="0"/>
            <a:ext cx="1371600" cy="1371600"/>
          </a:xfrm>
          <a:prstGeom prst="rect">
            <a:avLst/>
          </a:prstGeom>
        </p:spPr>
      </p:pic>
    </p:spTree>
    <p:extLst>
      <p:ext uri="{BB962C8B-B14F-4D97-AF65-F5344CB8AC3E}">
        <p14:creationId xmlns:p14="http://schemas.microsoft.com/office/powerpoint/2010/main" val="128006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24D2EF6-12B7-A8BC-A8C8-6AD351FA2B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86A237-E91E-5F2F-82E3-56FC99161E9C}"/>
              </a:ext>
            </a:extLst>
          </p:cNvPr>
          <p:cNvSpPr txBox="1"/>
          <p:nvPr/>
        </p:nvSpPr>
        <p:spPr>
          <a:xfrm>
            <a:off x="1687286" y="1479838"/>
            <a:ext cx="7456714" cy="3539430"/>
          </a:xfrm>
          <a:prstGeom prst="rect">
            <a:avLst/>
          </a:prstGeom>
          <a:noFill/>
        </p:spPr>
        <p:txBody>
          <a:bodyPr wrap="square" rtlCol="0">
            <a:spAutoFit/>
          </a:bodyPr>
          <a:lstStyle/>
          <a:p>
            <a:r>
              <a:rPr lang="en-US" sz="1600" dirty="0">
                <a:solidFill>
                  <a:schemeClr val="bg1"/>
                </a:solidFill>
                <a:latin typeface="Aptos" panose="020B0004020202020204" pitchFamily="34" charset="0"/>
              </a:rPr>
              <a:t>By signing below, I acknowledge that I have read, understood, and agree to comply. I also acknowledge that I will participate in and pass all required AI training and certification programs to ensure my ability to use AI systems responsibly and ethically.</a:t>
            </a:r>
          </a:p>
          <a:p>
            <a:endParaRPr lang="en-US" sz="1600" dirty="0">
              <a:solidFill>
                <a:schemeClr val="bg1"/>
              </a:solidFill>
              <a:latin typeface="Aptos" panose="020B0004020202020204" pitchFamily="34" charset="0"/>
            </a:endParaRPr>
          </a:p>
          <a:p>
            <a:r>
              <a:rPr lang="en-US" sz="1600" dirty="0">
                <a:solidFill>
                  <a:schemeClr val="bg1"/>
                </a:solidFill>
                <a:latin typeface="Aptos" panose="020B0004020202020204" pitchFamily="34" charset="0"/>
              </a:rPr>
              <a:t>I understand the importance of using AI responsibly, protecting sensitive data, and reporting incidents in a timely manner. I am responsible for reviewing and complying with updates to the AI Employee Policy and will re-acknowledge this policy annually or when significant changes are made.</a:t>
            </a:r>
          </a:p>
          <a:p>
            <a:endParaRPr lang="en-US" sz="1600" dirty="0">
              <a:solidFill>
                <a:schemeClr val="bg1"/>
              </a:solidFill>
              <a:latin typeface="Aptos" panose="020B0004020202020204" pitchFamily="34" charset="0"/>
            </a:endParaRPr>
          </a:p>
          <a:p>
            <a:r>
              <a:rPr lang="en-US" sz="1600" dirty="0">
                <a:solidFill>
                  <a:schemeClr val="bg1"/>
                </a:solidFill>
                <a:latin typeface="Aptos" panose="020B0004020202020204" pitchFamily="34" charset="0"/>
              </a:rPr>
              <a:t>Employee Name: ___________________________</a:t>
            </a:r>
          </a:p>
          <a:p>
            <a:r>
              <a:rPr lang="en-US" sz="1600" dirty="0">
                <a:solidFill>
                  <a:schemeClr val="bg1"/>
                </a:solidFill>
                <a:latin typeface="Aptos" panose="020B0004020202020204" pitchFamily="34" charset="0"/>
              </a:rPr>
              <a:t>Position: ___________________________________</a:t>
            </a:r>
          </a:p>
          <a:p>
            <a:r>
              <a:rPr lang="en-US" sz="1600" dirty="0">
                <a:solidFill>
                  <a:schemeClr val="bg1"/>
                </a:solidFill>
                <a:latin typeface="Aptos" panose="020B0004020202020204" pitchFamily="34" charset="0"/>
              </a:rPr>
              <a:t>Date: ______________________________________</a:t>
            </a:r>
          </a:p>
          <a:p>
            <a:r>
              <a:rPr lang="en-US" sz="1600" dirty="0">
                <a:solidFill>
                  <a:schemeClr val="bg1"/>
                </a:solidFill>
                <a:latin typeface="Aptos" panose="020B0004020202020204" pitchFamily="34" charset="0"/>
              </a:rPr>
              <a:t>Signature: _________________________________</a:t>
            </a:r>
            <a:endParaRPr lang="en-US" dirty="0">
              <a:solidFill>
                <a:schemeClr val="bg1"/>
              </a:solidFill>
              <a:latin typeface="Aptos" panose="020B0004020202020204" pitchFamily="34" charset="0"/>
            </a:endParaRPr>
          </a:p>
        </p:txBody>
      </p:sp>
      <p:pic>
        <p:nvPicPr>
          <p:cNvPr id="7" name="Content Placeholder 4" descr="A blue square with white text&#10;&#10;Description automatically generated with medium confidence">
            <a:extLst>
              <a:ext uri="{FF2B5EF4-FFF2-40B4-BE49-F238E27FC236}">
                <a16:creationId xmlns:a16="http://schemas.microsoft.com/office/drawing/2014/main" id="{0C82DF3A-F80B-4311-629F-60C0CEF6BBD8}"/>
              </a:ext>
            </a:extLst>
          </p:cNvPr>
          <p:cNvPicPr>
            <a:picLocks noChangeAspect="1"/>
          </p:cNvPicPr>
          <p:nvPr/>
        </p:nvPicPr>
        <p:blipFill>
          <a:blip r:embed="rId3"/>
          <a:stretch>
            <a:fillRect/>
          </a:stretch>
        </p:blipFill>
        <p:spPr>
          <a:xfrm>
            <a:off x="0" y="-11151"/>
            <a:ext cx="9143999" cy="1382751"/>
          </a:xfrm>
          <a:prstGeom prst="rect">
            <a:avLst/>
          </a:prstGeom>
        </p:spPr>
      </p:pic>
      <p:sp>
        <p:nvSpPr>
          <p:cNvPr id="3" name="Content Placeholder 2">
            <a:extLst>
              <a:ext uri="{FF2B5EF4-FFF2-40B4-BE49-F238E27FC236}">
                <a16:creationId xmlns:a16="http://schemas.microsoft.com/office/drawing/2014/main" id="{0FA8198B-7721-20EB-2240-8889546013D3}"/>
              </a:ext>
            </a:extLst>
          </p:cNvPr>
          <p:cNvSpPr>
            <a:spLocks noGrp="1"/>
          </p:cNvSpPr>
          <p:nvPr>
            <p:ph idx="1"/>
          </p:nvPr>
        </p:nvSpPr>
        <p:spPr>
          <a:xfrm>
            <a:off x="1719943" y="353337"/>
            <a:ext cx="7198095" cy="645629"/>
          </a:xfrm>
        </p:spPr>
        <p:txBody>
          <a:bodyPr>
            <a:normAutofit/>
          </a:bodyPr>
          <a:lstStyle/>
          <a:p>
            <a:pPr marL="0" indent="0">
              <a:buNone/>
            </a:pPr>
            <a:r>
              <a:rPr lang="en-US" sz="3600" b="1" dirty="0">
                <a:solidFill>
                  <a:schemeClr val="bg1"/>
                </a:solidFill>
                <a:latin typeface="Aptos" panose="020B0004020202020204" pitchFamily="34" charset="0"/>
              </a:rPr>
              <a:t>Employee Acknowledgment</a:t>
            </a:r>
          </a:p>
        </p:txBody>
      </p:sp>
      <p:sp>
        <p:nvSpPr>
          <p:cNvPr id="9" name="Slide Number Placeholder 8">
            <a:extLst>
              <a:ext uri="{FF2B5EF4-FFF2-40B4-BE49-F238E27FC236}">
                <a16:creationId xmlns:a16="http://schemas.microsoft.com/office/drawing/2014/main" id="{FCDF7D19-560C-8F21-7EFC-D3B237185C4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4" name="Rectangle 3">
            <a:extLst>
              <a:ext uri="{FF2B5EF4-FFF2-40B4-BE49-F238E27FC236}">
                <a16:creationId xmlns:a16="http://schemas.microsoft.com/office/drawing/2014/main" id="{96472A15-64A4-8A58-8000-C4AC562854B1}"/>
              </a:ext>
            </a:extLst>
          </p:cNvPr>
          <p:cNvSpPr/>
          <p:nvPr/>
        </p:nvSpPr>
        <p:spPr>
          <a:xfrm>
            <a:off x="-104732" y="5064610"/>
            <a:ext cx="9312186" cy="78890"/>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venir Light" panose="020B0402020203020204" pitchFamily="34" charset="77"/>
              <a:ea typeface="+mn-ea"/>
              <a:cs typeface="Avenir Next Condensed Demi Bold"/>
            </a:endParaRPr>
          </a:p>
        </p:txBody>
      </p:sp>
      <p:pic>
        <p:nvPicPr>
          <p:cNvPr id="5" name="Picture 4">
            <a:extLst>
              <a:ext uri="{FF2B5EF4-FFF2-40B4-BE49-F238E27FC236}">
                <a16:creationId xmlns:a16="http://schemas.microsoft.com/office/drawing/2014/main" id="{DF5A3D92-322D-9C94-D3C3-B079514E71F3}"/>
              </a:ext>
            </a:extLst>
          </p:cNvPr>
          <p:cNvPicPr>
            <a:picLocks noChangeAspect="1"/>
          </p:cNvPicPr>
          <p:nvPr/>
        </p:nvPicPr>
        <p:blipFill>
          <a:blip r:embed="rId4"/>
          <a:stretch>
            <a:fillRect/>
          </a:stretch>
        </p:blipFill>
        <p:spPr>
          <a:xfrm>
            <a:off x="228601" y="0"/>
            <a:ext cx="1371600" cy="1371600"/>
          </a:xfrm>
          <a:prstGeom prst="rect">
            <a:avLst/>
          </a:prstGeom>
        </p:spPr>
      </p:pic>
    </p:spTree>
    <p:extLst>
      <p:ext uri="{BB962C8B-B14F-4D97-AF65-F5344CB8AC3E}">
        <p14:creationId xmlns:p14="http://schemas.microsoft.com/office/powerpoint/2010/main" val="68575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3E33E-AB51-49BD-EF30-9E57EBD67E91}"/>
            </a:ext>
          </a:extLst>
        </p:cNvPr>
        <p:cNvGrpSpPr/>
        <p:nvPr/>
      </p:nvGrpSpPr>
      <p:grpSpPr>
        <a:xfrm>
          <a:off x="0" y="0"/>
          <a:ext cx="0" cy="0"/>
          <a:chOff x="0" y="0"/>
          <a:chExt cx="0" cy="0"/>
        </a:xfrm>
      </p:grpSpPr>
      <p:pic>
        <p:nvPicPr>
          <p:cNvPr id="3" name="Content Placeholder 2" descr="Silhouettes of people sitting at a table&#10;&#10;Description automatically generated">
            <a:extLst>
              <a:ext uri="{FF2B5EF4-FFF2-40B4-BE49-F238E27FC236}">
                <a16:creationId xmlns:a16="http://schemas.microsoft.com/office/drawing/2014/main" id="{D5105F9F-D77B-7251-8F55-A83B7A5CF1EB}"/>
              </a:ext>
            </a:extLst>
          </p:cNvPr>
          <p:cNvPicPr>
            <a:picLocks noGrp="1" noChangeAspect="1"/>
          </p:cNvPicPr>
          <p:nvPr>
            <p:ph idx="1"/>
          </p:nvPr>
        </p:nvPicPr>
        <p:blipFill rotWithShape="1">
          <a:blip r:embed="rId2"/>
          <a:srcRect t="19"/>
          <a:stretch/>
        </p:blipFill>
        <p:spPr>
          <a:xfrm>
            <a:off x="15" y="961"/>
            <a:ext cx="9143985" cy="5142539"/>
          </a:xfrm>
          <a:prstGeom prst="rect">
            <a:avLst/>
          </a:prstGeom>
        </p:spPr>
      </p:pic>
      <p:pic>
        <p:nvPicPr>
          <p:cNvPr id="4" name="Picture 3" descr="A black and white logo&#10;&#10;Description automatically generated">
            <a:extLst>
              <a:ext uri="{FF2B5EF4-FFF2-40B4-BE49-F238E27FC236}">
                <a16:creationId xmlns:a16="http://schemas.microsoft.com/office/drawing/2014/main" id="{2F2653F7-F31C-5E87-5F45-0CEB67E6B458}"/>
              </a:ext>
            </a:extLst>
          </p:cNvPr>
          <p:cNvPicPr>
            <a:picLocks noChangeAspect="1"/>
          </p:cNvPicPr>
          <p:nvPr/>
        </p:nvPicPr>
        <p:blipFill>
          <a:blip r:embed="rId3"/>
          <a:stretch>
            <a:fillRect/>
          </a:stretch>
        </p:blipFill>
        <p:spPr>
          <a:xfrm>
            <a:off x="1983040" y="1968428"/>
            <a:ext cx="5171425" cy="1206644"/>
          </a:xfrm>
          <a:prstGeom prst="rect">
            <a:avLst/>
          </a:prstGeom>
        </p:spPr>
      </p:pic>
      <p:pic>
        <p:nvPicPr>
          <p:cNvPr id="5" name="Picture 4">
            <a:extLst>
              <a:ext uri="{FF2B5EF4-FFF2-40B4-BE49-F238E27FC236}">
                <a16:creationId xmlns:a16="http://schemas.microsoft.com/office/drawing/2014/main" id="{225F6DC1-D0BA-0BFF-9768-BD6ECB9179C7}"/>
              </a:ext>
            </a:extLst>
          </p:cNvPr>
          <p:cNvPicPr>
            <a:picLocks noChangeAspect="1"/>
          </p:cNvPicPr>
          <p:nvPr/>
        </p:nvPicPr>
        <p:blipFill>
          <a:blip r:embed="rId4"/>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63DD9E33-B9BD-3332-F980-047B024EA466}"/>
              </a:ext>
            </a:extLst>
          </p:cNvPr>
          <p:cNvSpPr txBox="1"/>
          <p:nvPr/>
        </p:nvSpPr>
        <p:spPr>
          <a:xfrm>
            <a:off x="1801874" y="1779401"/>
            <a:ext cx="5562024" cy="2062103"/>
          </a:xfrm>
          <a:prstGeom prst="rect">
            <a:avLst/>
          </a:prstGeom>
          <a:noFill/>
        </p:spPr>
        <p:txBody>
          <a:bodyPr wrap="square" rtlCol="0">
            <a:spAutoFit/>
          </a:bodyPr>
          <a:lstStyle/>
          <a:p>
            <a:pPr algn="ctr"/>
            <a:r>
              <a:rPr lang="en-US" sz="4000" b="1" dirty="0">
                <a:solidFill>
                  <a:schemeClr val="bg1"/>
                </a:solidFill>
                <a:latin typeface="Roboto"/>
                <a:ea typeface="Roboto"/>
              </a:rPr>
              <a:t>AI Governance Model</a:t>
            </a:r>
          </a:p>
          <a:p>
            <a:pPr algn="ctr"/>
            <a:r>
              <a:rPr lang="en-US" sz="2400" dirty="0">
                <a:solidFill>
                  <a:srgbClr val="FFFFFF"/>
                </a:solidFill>
                <a:latin typeface="Aptos" panose="020B0004020202020204" pitchFamily="34" charset="0"/>
              </a:rPr>
              <a:t>Always Have Your Legal Team </a:t>
            </a:r>
          </a:p>
          <a:p>
            <a:pPr algn="ctr"/>
            <a:r>
              <a:rPr lang="en-US" sz="2400" dirty="0">
                <a:solidFill>
                  <a:srgbClr val="FFFFFF"/>
                </a:solidFill>
                <a:latin typeface="Aptos" panose="020B0004020202020204" pitchFamily="34" charset="0"/>
              </a:rPr>
              <a:t>Review and Finalize</a:t>
            </a:r>
          </a:p>
          <a:p>
            <a:pPr algn="ctr"/>
            <a:endParaRPr lang="en-US" sz="4000" dirty="0">
              <a:solidFill>
                <a:srgbClr val="FFFFFF"/>
              </a:solidFill>
              <a:latin typeface="Aptos" panose="020B0004020202020204" pitchFamily="34" charset="0"/>
            </a:endParaRPr>
          </a:p>
        </p:txBody>
      </p:sp>
      <p:pic>
        <p:nvPicPr>
          <p:cNvPr id="6" name="Picture 5">
            <a:extLst>
              <a:ext uri="{FF2B5EF4-FFF2-40B4-BE49-F238E27FC236}">
                <a16:creationId xmlns:a16="http://schemas.microsoft.com/office/drawing/2014/main" id="{59161429-CA4B-2904-8060-881E516C2037}"/>
              </a:ext>
            </a:extLst>
          </p:cNvPr>
          <p:cNvPicPr>
            <a:picLocks noChangeAspect="1"/>
          </p:cNvPicPr>
          <p:nvPr/>
        </p:nvPicPr>
        <p:blipFill>
          <a:blip r:embed="rId5"/>
          <a:stretch>
            <a:fillRect/>
          </a:stretch>
        </p:blipFill>
        <p:spPr>
          <a:xfrm>
            <a:off x="7050398" y="4549698"/>
            <a:ext cx="1885445" cy="434588"/>
          </a:xfrm>
          <a:prstGeom prst="rect">
            <a:avLst/>
          </a:prstGeom>
        </p:spPr>
      </p:pic>
      <p:pic>
        <p:nvPicPr>
          <p:cNvPr id="7" name="Picture 6">
            <a:extLst>
              <a:ext uri="{FF2B5EF4-FFF2-40B4-BE49-F238E27FC236}">
                <a16:creationId xmlns:a16="http://schemas.microsoft.com/office/drawing/2014/main" id="{AE8E5322-3B85-AC61-4497-F33A2C61E5FF}"/>
              </a:ext>
            </a:extLst>
          </p:cNvPr>
          <p:cNvPicPr>
            <a:picLocks noChangeAspect="1"/>
          </p:cNvPicPr>
          <p:nvPr/>
        </p:nvPicPr>
        <p:blipFill>
          <a:blip r:embed="rId6"/>
          <a:stretch>
            <a:fillRect/>
          </a:stretch>
        </p:blipFill>
        <p:spPr>
          <a:xfrm>
            <a:off x="3707768" y="205591"/>
            <a:ext cx="1776103" cy="1776103"/>
          </a:xfrm>
          <a:prstGeom prst="rect">
            <a:avLst/>
          </a:prstGeom>
        </p:spPr>
      </p:pic>
    </p:spTree>
    <p:extLst>
      <p:ext uri="{BB962C8B-B14F-4D97-AF65-F5344CB8AC3E}">
        <p14:creationId xmlns:p14="http://schemas.microsoft.com/office/powerpoint/2010/main" val="3946789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BB878D8-F513-317E-0177-8366A1CFACF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pic>
        <p:nvPicPr>
          <p:cNvPr id="6" name="Picture 5" descr="A robot hand reaching for a hand&#10;&#10;Description automatically generated">
            <a:extLst>
              <a:ext uri="{FF2B5EF4-FFF2-40B4-BE49-F238E27FC236}">
                <a16:creationId xmlns:a16="http://schemas.microsoft.com/office/drawing/2014/main" id="{4F0EBF61-FC66-4ABA-4CE4-A684D2F58A7D}"/>
              </a:ext>
            </a:extLst>
          </p:cNvPr>
          <p:cNvPicPr>
            <a:picLocks noChangeAspect="1"/>
          </p:cNvPicPr>
          <p:nvPr/>
        </p:nvPicPr>
        <p:blipFill rotWithShape="1">
          <a:blip r:embed="rId3">
            <a:duotone>
              <a:prstClr val="black"/>
              <a:schemeClr val="tx2">
                <a:tint val="45000"/>
                <a:satMod val="400000"/>
              </a:schemeClr>
            </a:duotone>
            <a:alphaModFix amt="35000"/>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78314"/>
            <a:ext cx="9144001" cy="4646461"/>
          </a:xfrm>
          <a:prstGeom prst="rect">
            <a:avLst/>
          </a:prstGeom>
        </p:spPr>
      </p:pic>
      <p:sp>
        <p:nvSpPr>
          <p:cNvPr id="9" name="TextBox 8">
            <a:extLst>
              <a:ext uri="{FF2B5EF4-FFF2-40B4-BE49-F238E27FC236}">
                <a16:creationId xmlns:a16="http://schemas.microsoft.com/office/drawing/2014/main" id="{504F1459-D830-6E39-C577-B76A07264D74}"/>
              </a:ext>
            </a:extLst>
          </p:cNvPr>
          <p:cNvSpPr txBox="1"/>
          <p:nvPr/>
        </p:nvSpPr>
        <p:spPr>
          <a:xfrm>
            <a:off x="3985260" y="4748854"/>
            <a:ext cx="140638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Created via DALL-E 3</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D34A504D-A8B7-5491-5958-FEB420A50A25}"/>
              </a:ext>
            </a:extLst>
          </p:cNvPr>
          <p:cNvSpPr/>
          <p:nvPr/>
        </p:nvSpPr>
        <p:spPr>
          <a:xfrm flipV="1">
            <a:off x="-60037" y="4964298"/>
            <a:ext cx="9264073" cy="273844"/>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05F186EC-469A-306E-57C7-D0C64297B921}"/>
              </a:ext>
            </a:extLst>
          </p:cNvPr>
          <p:cNvSpPr>
            <a:spLocks noGrp="1"/>
          </p:cNvSpPr>
          <p:nvPr>
            <p:ph type="title"/>
          </p:nvPr>
        </p:nvSpPr>
        <p:spPr>
          <a:xfrm>
            <a:off x="748009" y="253450"/>
            <a:ext cx="7554316" cy="4321214"/>
          </a:xfrm>
        </p:spPr>
        <p:txBody>
          <a:bodyPr>
            <a:noAutofit/>
          </a:bodyPr>
          <a:lstStyle/>
          <a:p>
            <a:r>
              <a:rPr lang="en-US" sz="4000" b="1" i="1" dirty="0">
                <a:solidFill>
                  <a:schemeClr val="bg1"/>
                </a:solidFill>
                <a:latin typeface="Aptos" panose="020B0004020202020204" pitchFamily="34" charset="0"/>
              </a:rPr>
              <a:t>“A solid AI Governance Model isn’t bureaucracy…it’s the foundation that ensures AI delivers value responsibly, predictably, and at scale.”</a:t>
            </a:r>
          </a:p>
        </p:txBody>
      </p:sp>
    </p:spTree>
    <p:extLst>
      <p:ext uri="{BB962C8B-B14F-4D97-AF65-F5344CB8AC3E}">
        <p14:creationId xmlns:p14="http://schemas.microsoft.com/office/powerpoint/2010/main" val="107093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AB80134-3E33-E6E2-602F-03ED1B84313C}"/>
            </a:ext>
          </a:extLst>
        </p:cNvPr>
        <p:cNvGrpSpPr/>
        <p:nvPr/>
      </p:nvGrpSpPr>
      <p:grpSpPr>
        <a:xfrm>
          <a:off x="0" y="0"/>
          <a:ext cx="0" cy="0"/>
          <a:chOff x="0" y="0"/>
          <a:chExt cx="0" cy="0"/>
        </a:xfrm>
      </p:grpSpPr>
      <p:pic>
        <p:nvPicPr>
          <p:cNvPr id="5" name="Content Placeholder 4" descr="A blue square with white text&#10;&#10;Description automatically generated with medium confidence">
            <a:extLst>
              <a:ext uri="{FF2B5EF4-FFF2-40B4-BE49-F238E27FC236}">
                <a16:creationId xmlns:a16="http://schemas.microsoft.com/office/drawing/2014/main" id="{6AC1B468-3E4E-E1E6-1A15-416F9EB2A0A4}"/>
              </a:ext>
            </a:extLst>
          </p:cNvPr>
          <p:cNvPicPr>
            <a:picLocks noChangeAspect="1"/>
          </p:cNvPicPr>
          <p:nvPr/>
        </p:nvPicPr>
        <p:blipFill>
          <a:blip r:embed="rId3"/>
          <a:stretch>
            <a:fillRect/>
          </a:stretch>
        </p:blipFill>
        <p:spPr>
          <a:xfrm>
            <a:off x="0" y="-11151"/>
            <a:ext cx="9143999" cy="1382751"/>
          </a:xfrm>
          <a:prstGeom prst="rect">
            <a:avLst/>
          </a:prstGeom>
        </p:spPr>
      </p:pic>
      <p:sp>
        <p:nvSpPr>
          <p:cNvPr id="2" name="TextBox 1">
            <a:extLst>
              <a:ext uri="{FF2B5EF4-FFF2-40B4-BE49-F238E27FC236}">
                <a16:creationId xmlns:a16="http://schemas.microsoft.com/office/drawing/2014/main" id="{49ED033C-A265-0606-02F2-5270BD550BB8}"/>
              </a:ext>
            </a:extLst>
          </p:cNvPr>
          <p:cNvSpPr txBox="1"/>
          <p:nvPr/>
        </p:nvSpPr>
        <p:spPr>
          <a:xfrm>
            <a:off x="1524000" y="1599581"/>
            <a:ext cx="6893162" cy="3046988"/>
          </a:xfrm>
          <a:prstGeom prst="rect">
            <a:avLst/>
          </a:prstGeom>
          <a:noFill/>
        </p:spPr>
        <p:txBody>
          <a:bodyPr wrap="square" rtlCol="0">
            <a:spAutoFit/>
          </a:bodyPr>
          <a:lstStyle/>
          <a:p>
            <a:r>
              <a:rPr lang="en-US" sz="2400" b="0" i="0" u="none" strike="noStrike" dirty="0">
                <a:solidFill>
                  <a:schemeClr val="bg1"/>
                </a:solidFill>
                <a:effectLst/>
                <a:latin typeface="Aptos" panose="020B0004020202020204" pitchFamily="34" charset="0"/>
              </a:rPr>
              <a:t>• </a:t>
            </a:r>
            <a:r>
              <a:rPr lang="en-US" sz="2400" dirty="0">
                <a:solidFill>
                  <a:schemeClr val="bg1"/>
                </a:solidFill>
                <a:latin typeface="Aptos" panose="020B0004020202020204" pitchFamily="34" charset="0"/>
              </a:rPr>
              <a:t>Accountability </a:t>
            </a:r>
          </a:p>
          <a:p>
            <a:r>
              <a:rPr lang="en-US" sz="2400" dirty="0">
                <a:solidFill>
                  <a:schemeClr val="bg1"/>
                </a:solidFill>
                <a:latin typeface="Aptos" panose="020B0004020202020204" pitchFamily="34" charset="0"/>
              </a:rPr>
              <a:t>• Transparency and Explainability</a:t>
            </a:r>
          </a:p>
          <a:p>
            <a:r>
              <a:rPr lang="en-US" sz="2400" dirty="0">
                <a:solidFill>
                  <a:schemeClr val="bg1"/>
                </a:solidFill>
                <a:latin typeface="Aptos" panose="020B0004020202020204" pitchFamily="34" charset="0"/>
              </a:rPr>
              <a:t>• Data Privacy and Security</a:t>
            </a:r>
          </a:p>
          <a:p>
            <a:r>
              <a:rPr lang="en-US" sz="2400" dirty="0">
                <a:solidFill>
                  <a:schemeClr val="bg1"/>
                </a:solidFill>
                <a:latin typeface="Aptos" panose="020B0004020202020204" pitchFamily="34" charset="0"/>
              </a:rPr>
              <a:t>• Non-Discrimination and Fairness</a:t>
            </a:r>
          </a:p>
          <a:p>
            <a:r>
              <a:rPr lang="en-US" sz="2400" dirty="0">
                <a:solidFill>
                  <a:schemeClr val="bg1"/>
                </a:solidFill>
                <a:latin typeface="Aptos" panose="020B0004020202020204" pitchFamily="34" charset="0"/>
              </a:rPr>
              <a:t>• Human Oversight</a:t>
            </a:r>
          </a:p>
          <a:p>
            <a:r>
              <a:rPr lang="en-US" sz="2400" dirty="0">
                <a:solidFill>
                  <a:schemeClr val="bg1"/>
                </a:solidFill>
                <a:latin typeface="Aptos" panose="020B0004020202020204" pitchFamily="34" charset="0"/>
              </a:rPr>
              <a:t>• Regulatory Compliance</a:t>
            </a:r>
          </a:p>
          <a:p>
            <a:r>
              <a:rPr lang="en-US" sz="2400" dirty="0">
                <a:solidFill>
                  <a:schemeClr val="bg1"/>
                </a:solidFill>
                <a:latin typeface="Aptos" panose="020B0004020202020204" pitchFamily="34" charset="0"/>
              </a:rPr>
              <a:t>• Consent and Autonomy</a:t>
            </a:r>
          </a:p>
          <a:p>
            <a:r>
              <a:rPr lang="en-US" sz="2400" dirty="0">
                <a:solidFill>
                  <a:schemeClr val="bg1"/>
                </a:solidFill>
                <a:latin typeface="Aptos" panose="020B0004020202020204" pitchFamily="34" charset="0"/>
              </a:rPr>
              <a:t>• Sustainability and Continuous Improvement</a:t>
            </a:r>
          </a:p>
        </p:txBody>
      </p:sp>
      <p:sp>
        <p:nvSpPr>
          <p:cNvPr id="3" name="Content Placeholder 2">
            <a:extLst>
              <a:ext uri="{FF2B5EF4-FFF2-40B4-BE49-F238E27FC236}">
                <a16:creationId xmlns:a16="http://schemas.microsoft.com/office/drawing/2014/main" id="{085173F9-0F04-09DB-1481-A036598102A0}"/>
              </a:ext>
            </a:extLst>
          </p:cNvPr>
          <p:cNvSpPr>
            <a:spLocks noGrp="1"/>
          </p:cNvSpPr>
          <p:nvPr>
            <p:ph idx="1"/>
          </p:nvPr>
        </p:nvSpPr>
        <p:spPr>
          <a:xfrm>
            <a:off x="1183905" y="418651"/>
            <a:ext cx="7960095" cy="645629"/>
          </a:xfrm>
        </p:spPr>
        <p:txBody>
          <a:bodyPr>
            <a:normAutofit/>
          </a:bodyPr>
          <a:lstStyle/>
          <a:p>
            <a:pPr marL="0" indent="0" algn="ctr">
              <a:buNone/>
            </a:pPr>
            <a:r>
              <a:rPr lang="en-US" b="1" dirty="0">
                <a:solidFill>
                  <a:schemeClr val="bg1"/>
                </a:solidFill>
                <a:latin typeface="Aptos" panose="020B0004020202020204" pitchFamily="34" charset="0"/>
              </a:rPr>
              <a:t>Key Principles And Ethical Foundations</a:t>
            </a:r>
            <a:endParaRPr lang="en-US" b="1" dirty="0">
              <a:solidFill>
                <a:schemeClr val="bg1"/>
              </a:solidFill>
              <a:latin typeface="Aptos" panose="020B0004020202020204" pitchFamily="34" charset="0"/>
              <a:cs typeface="Avenir Light"/>
            </a:endParaRPr>
          </a:p>
        </p:txBody>
      </p:sp>
      <p:sp>
        <p:nvSpPr>
          <p:cNvPr id="9" name="Slide Number Placeholder 8">
            <a:extLst>
              <a:ext uri="{FF2B5EF4-FFF2-40B4-BE49-F238E27FC236}">
                <a16:creationId xmlns:a16="http://schemas.microsoft.com/office/drawing/2014/main" id="{382534DD-081C-D657-3C1F-6D8AC9A2B2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entury Gothic"/>
              <a:ea typeface="+mn-ea"/>
            </a:endParaRPr>
          </a:p>
        </p:txBody>
      </p:sp>
      <p:sp>
        <p:nvSpPr>
          <p:cNvPr id="4" name="Rectangle 3">
            <a:extLst>
              <a:ext uri="{FF2B5EF4-FFF2-40B4-BE49-F238E27FC236}">
                <a16:creationId xmlns:a16="http://schemas.microsoft.com/office/drawing/2014/main" id="{3DF8DFB9-E451-2B16-5F77-298C2781C3AC}"/>
              </a:ext>
            </a:extLst>
          </p:cNvPr>
          <p:cNvSpPr/>
          <p:nvPr/>
        </p:nvSpPr>
        <p:spPr>
          <a:xfrm>
            <a:off x="-104732" y="5064610"/>
            <a:ext cx="9312186" cy="78890"/>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venir Light" panose="020B0402020203020204" pitchFamily="34" charset="77"/>
              <a:ea typeface="+mn-ea"/>
              <a:cs typeface="Avenir Next Condensed Demi Bold"/>
            </a:endParaRPr>
          </a:p>
        </p:txBody>
      </p:sp>
      <p:pic>
        <p:nvPicPr>
          <p:cNvPr id="6" name="Picture 5">
            <a:extLst>
              <a:ext uri="{FF2B5EF4-FFF2-40B4-BE49-F238E27FC236}">
                <a16:creationId xmlns:a16="http://schemas.microsoft.com/office/drawing/2014/main" id="{A0249EB2-C54B-51D7-0A77-43CC53D7F22B}"/>
              </a:ext>
            </a:extLst>
          </p:cNvPr>
          <p:cNvPicPr>
            <a:picLocks noChangeAspect="1"/>
          </p:cNvPicPr>
          <p:nvPr/>
        </p:nvPicPr>
        <p:blipFill>
          <a:blip r:embed="rId4"/>
          <a:stretch>
            <a:fillRect/>
          </a:stretch>
        </p:blipFill>
        <p:spPr>
          <a:xfrm>
            <a:off x="97972" y="0"/>
            <a:ext cx="1393865" cy="1393865"/>
          </a:xfrm>
          <a:prstGeom prst="rect">
            <a:avLst/>
          </a:prstGeom>
        </p:spPr>
      </p:pic>
    </p:spTree>
    <p:extLst>
      <p:ext uri="{BB962C8B-B14F-4D97-AF65-F5344CB8AC3E}">
        <p14:creationId xmlns:p14="http://schemas.microsoft.com/office/powerpoint/2010/main" val="2915310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B7F71B5-1A5C-EFEF-FE97-CC85099AF57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D27D7CB-F331-8F73-AD9B-D9677CF2D684}"/>
              </a:ext>
            </a:extLst>
          </p:cNvPr>
          <p:cNvSpPr txBox="1"/>
          <p:nvPr/>
        </p:nvSpPr>
        <p:spPr>
          <a:xfrm>
            <a:off x="326572" y="1621353"/>
            <a:ext cx="3907972" cy="3231654"/>
          </a:xfrm>
          <a:prstGeom prst="rect">
            <a:avLst/>
          </a:prstGeom>
          <a:noFill/>
        </p:spPr>
        <p:txBody>
          <a:bodyPr wrap="square" rtlCol="0">
            <a:spAutoFit/>
          </a:bodyPr>
          <a:lstStyle/>
          <a:p>
            <a:r>
              <a:rPr lang="en-US" sz="1700" b="1" dirty="0">
                <a:solidFill>
                  <a:srgbClr val="A2D6FD"/>
                </a:solidFill>
                <a:latin typeface="Aptos" panose="020B0004020202020204" pitchFamily="34" charset="0"/>
              </a:rPr>
              <a:t>AI Governance Board</a:t>
            </a:r>
            <a:r>
              <a:rPr lang="en-US" sz="1700" b="1" dirty="0">
                <a:solidFill>
                  <a:schemeClr val="bg1"/>
                </a:solidFill>
                <a:latin typeface="Aptos" panose="020B0004020202020204" pitchFamily="34" charset="0"/>
              </a:rPr>
              <a:t>: </a:t>
            </a:r>
            <a:r>
              <a:rPr lang="en-US" sz="1700" dirty="0">
                <a:solidFill>
                  <a:schemeClr val="bg1"/>
                </a:solidFill>
                <a:latin typeface="Aptos" panose="020B0004020202020204" pitchFamily="34" charset="0"/>
              </a:rPr>
              <a:t>Responsible for overall governance, compliance, and ethical standards related to AI technologies. The board SHOULD include members from various departments.</a:t>
            </a:r>
          </a:p>
          <a:p>
            <a:endParaRPr lang="en-US" sz="1700" b="1" dirty="0">
              <a:solidFill>
                <a:srgbClr val="A2D6FD"/>
              </a:solidFill>
              <a:latin typeface="Aptos" panose="020B0004020202020204" pitchFamily="34" charset="0"/>
            </a:endParaRPr>
          </a:p>
          <a:p>
            <a:r>
              <a:rPr lang="en-US" sz="1700" b="1" dirty="0">
                <a:solidFill>
                  <a:srgbClr val="A2D6FD"/>
                </a:solidFill>
                <a:latin typeface="Aptos" panose="020B0004020202020204" pitchFamily="34" charset="0"/>
              </a:rPr>
              <a:t>AI Ethics and Compliance Subcommittee</a:t>
            </a:r>
            <a:r>
              <a:rPr lang="en-US" sz="1700" dirty="0">
                <a:solidFill>
                  <a:srgbClr val="A2D6FD"/>
                </a:solidFill>
                <a:latin typeface="Aptos" panose="020B0004020202020204" pitchFamily="34" charset="0"/>
              </a:rPr>
              <a:t>: </a:t>
            </a:r>
            <a:r>
              <a:rPr lang="en-US" sz="1700" dirty="0">
                <a:solidFill>
                  <a:schemeClr val="bg1"/>
                </a:solidFill>
                <a:latin typeface="Aptos" panose="020B0004020202020204" pitchFamily="34" charset="0"/>
              </a:rPr>
              <a:t>Focuses on ensuring that AI systems align with ethical principles and legal frameworks. </a:t>
            </a:r>
          </a:p>
          <a:p>
            <a:endParaRPr lang="en-US" sz="1700" b="1" dirty="0">
              <a:solidFill>
                <a:srgbClr val="A2D6FD"/>
              </a:solidFill>
              <a:latin typeface="Aptos" panose="020B0004020202020204" pitchFamily="34" charset="0"/>
            </a:endParaRPr>
          </a:p>
        </p:txBody>
      </p:sp>
      <p:sp>
        <p:nvSpPr>
          <p:cNvPr id="9" name="Slide Number Placeholder 8">
            <a:extLst>
              <a:ext uri="{FF2B5EF4-FFF2-40B4-BE49-F238E27FC236}">
                <a16:creationId xmlns:a16="http://schemas.microsoft.com/office/drawing/2014/main" id="{CDEE511B-FC21-1AC6-75B1-E3D1A9058D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entury Gothic"/>
              <a:ea typeface="+mn-ea"/>
            </a:endParaRPr>
          </a:p>
        </p:txBody>
      </p:sp>
      <p:sp>
        <p:nvSpPr>
          <p:cNvPr id="4" name="Rectangle 3">
            <a:extLst>
              <a:ext uri="{FF2B5EF4-FFF2-40B4-BE49-F238E27FC236}">
                <a16:creationId xmlns:a16="http://schemas.microsoft.com/office/drawing/2014/main" id="{2047E068-7814-3D54-3D0B-0695F3400331}"/>
              </a:ext>
            </a:extLst>
          </p:cNvPr>
          <p:cNvSpPr/>
          <p:nvPr/>
        </p:nvSpPr>
        <p:spPr>
          <a:xfrm>
            <a:off x="-104732" y="5064610"/>
            <a:ext cx="9312186" cy="78890"/>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venir Light" panose="020B0402020203020204" pitchFamily="34" charset="77"/>
              <a:ea typeface="+mn-ea"/>
              <a:cs typeface="Avenir Next Condensed Demi Bold"/>
            </a:endParaRPr>
          </a:p>
        </p:txBody>
      </p:sp>
      <p:pic>
        <p:nvPicPr>
          <p:cNvPr id="5" name="Content Placeholder 4" descr="A blue square with white text&#10;&#10;Description automatically generated with medium confidence">
            <a:extLst>
              <a:ext uri="{FF2B5EF4-FFF2-40B4-BE49-F238E27FC236}">
                <a16:creationId xmlns:a16="http://schemas.microsoft.com/office/drawing/2014/main" id="{283C0F8A-0056-E530-93C3-283FC4E5BBB2}"/>
              </a:ext>
            </a:extLst>
          </p:cNvPr>
          <p:cNvPicPr>
            <a:picLocks noChangeAspect="1"/>
          </p:cNvPicPr>
          <p:nvPr/>
        </p:nvPicPr>
        <p:blipFill>
          <a:blip r:embed="rId3"/>
          <a:stretch>
            <a:fillRect/>
          </a:stretch>
        </p:blipFill>
        <p:spPr>
          <a:xfrm>
            <a:off x="0" y="0"/>
            <a:ext cx="9143999" cy="1382751"/>
          </a:xfrm>
          <a:prstGeom prst="rect">
            <a:avLst/>
          </a:prstGeom>
        </p:spPr>
      </p:pic>
      <p:sp>
        <p:nvSpPr>
          <p:cNvPr id="6" name="Content Placeholder 2">
            <a:extLst>
              <a:ext uri="{FF2B5EF4-FFF2-40B4-BE49-F238E27FC236}">
                <a16:creationId xmlns:a16="http://schemas.microsoft.com/office/drawing/2014/main" id="{F87E7832-44E2-2946-5B46-C2E94064478C}"/>
              </a:ext>
            </a:extLst>
          </p:cNvPr>
          <p:cNvSpPr txBox="1">
            <a:spLocks/>
          </p:cNvSpPr>
          <p:nvPr/>
        </p:nvSpPr>
        <p:spPr>
          <a:xfrm>
            <a:off x="1436915" y="429802"/>
            <a:ext cx="7456714" cy="64562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Wingdings" charset="2"/>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r>
              <a:rPr lang="en-US" b="1" dirty="0">
                <a:solidFill>
                  <a:schemeClr val="bg1"/>
                </a:solidFill>
                <a:latin typeface="Aptos" panose="020B0004020202020204" pitchFamily="34" charset="0"/>
              </a:rPr>
              <a:t>Governance Structure</a:t>
            </a:r>
            <a:endParaRPr lang="en-US" b="1" dirty="0">
              <a:solidFill>
                <a:schemeClr val="bg1"/>
              </a:solidFill>
              <a:latin typeface="Aptos" panose="020B0004020202020204" pitchFamily="34" charset="0"/>
              <a:cs typeface="Avenir Light"/>
            </a:endParaRPr>
          </a:p>
        </p:txBody>
      </p:sp>
      <p:pic>
        <p:nvPicPr>
          <p:cNvPr id="7" name="Picture 6">
            <a:extLst>
              <a:ext uri="{FF2B5EF4-FFF2-40B4-BE49-F238E27FC236}">
                <a16:creationId xmlns:a16="http://schemas.microsoft.com/office/drawing/2014/main" id="{0C3F180C-442D-2877-0E3E-383D7FB8DE36}"/>
              </a:ext>
            </a:extLst>
          </p:cNvPr>
          <p:cNvPicPr>
            <a:picLocks noChangeAspect="1"/>
          </p:cNvPicPr>
          <p:nvPr/>
        </p:nvPicPr>
        <p:blipFill>
          <a:blip r:embed="rId4"/>
          <a:stretch>
            <a:fillRect/>
          </a:stretch>
        </p:blipFill>
        <p:spPr>
          <a:xfrm>
            <a:off x="97972" y="11151"/>
            <a:ext cx="1393865" cy="1393865"/>
          </a:xfrm>
          <a:prstGeom prst="rect">
            <a:avLst/>
          </a:prstGeom>
        </p:spPr>
      </p:pic>
      <p:sp>
        <p:nvSpPr>
          <p:cNvPr id="11" name="TextBox 10">
            <a:extLst>
              <a:ext uri="{FF2B5EF4-FFF2-40B4-BE49-F238E27FC236}">
                <a16:creationId xmlns:a16="http://schemas.microsoft.com/office/drawing/2014/main" id="{CF57E878-F6AE-7217-87F7-158BCE360B29}"/>
              </a:ext>
            </a:extLst>
          </p:cNvPr>
          <p:cNvSpPr txBox="1"/>
          <p:nvPr/>
        </p:nvSpPr>
        <p:spPr>
          <a:xfrm>
            <a:off x="4669973" y="1621353"/>
            <a:ext cx="3907972" cy="3231654"/>
          </a:xfrm>
          <a:prstGeom prst="rect">
            <a:avLst/>
          </a:prstGeom>
          <a:noFill/>
        </p:spPr>
        <p:txBody>
          <a:bodyPr wrap="square" rtlCol="0">
            <a:spAutoFit/>
          </a:bodyPr>
          <a:lstStyle/>
          <a:p>
            <a:r>
              <a:rPr lang="en-US" sz="1700" b="1" dirty="0">
                <a:solidFill>
                  <a:srgbClr val="A2D6FD"/>
                </a:solidFill>
                <a:latin typeface="Aptos" panose="020B0004020202020204" pitchFamily="34" charset="0"/>
              </a:rPr>
              <a:t>Data Privacy and Security Subcommittee: </a:t>
            </a:r>
            <a:r>
              <a:rPr lang="en-US" sz="1700" dirty="0">
                <a:solidFill>
                  <a:schemeClr val="bg1"/>
                </a:solidFill>
                <a:latin typeface="Aptos" panose="020B0004020202020204" pitchFamily="34" charset="0"/>
              </a:rPr>
              <a:t>Ensures compliance with data protection regulations, monitors for security breaches, and oversees data governance protocols.</a:t>
            </a:r>
          </a:p>
          <a:p>
            <a:endParaRPr lang="en-US" sz="1700" b="1" dirty="0">
              <a:solidFill>
                <a:srgbClr val="A2D6FD"/>
              </a:solidFill>
              <a:latin typeface="Aptos" panose="020B0004020202020204" pitchFamily="34" charset="0"/>
            </a:endParaRPr>
          </a:p>
          <a:p>
            <a:r>
              <a:rPr lang="en-US" sz="1700" b="1" dirty="0">
                <a:solidFill>
                  <a:srgbClr val="A2D6FD"/>
                </a:solidFill>
                <a:latin typeface="Aptos" panose="020B0004020202020204" pitchFamily="34" charset="0"/>
              </a:rPr>
              <a:t>AI Research and Innovation Unit</a:t>
            </a:r>
            <a:r>
              <a:rPr lang="en-US" sz="1700" dirty="0">
                <a:solidFill>
                  <a:schemeClr val="bg1"/>
                </a:solidFill>
                <a:latin typeface="Aptos" panose="020B0004020202020204" pitchFamily="34" charset="0"/>
              </a:rPr>
              <a:t>: Explores new AI technologies, pilots AI projects, and ensures that innovations are ethical, effective, and aligned with companies' mission to improve safe, efficient, and sustainable distribution.</a:t>
            </a:r>
          </a:p>
        </p:txBody>
      </p:sp>
    </p:spTree>
    <p:extLst>
      <p:ext uri="{BB962C8B-B14F-4D97-AF65-F5344CB8AC3E}">
        <p14:creationId xmlns:p14="http://schemas.microsoft.com/office/powerpoint/2010/main" val="3453028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0DF5DCB-A73C-9920-0022-0FAAB6858A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C2F5FB-3759-32E0-573C-0A2D934C8609}"/>
              </a:ext>
            </a:extLst>
          </p:cNvPr>
          <p:cNvSpPr>
            <a:spLocks noGrp="1"/>
          </p:cNvSpPr>
          <p:nvPr>
            <p:ph idx="1"/>
          </p:nvPr>
        </p:nvSpPr>
        <p:spPr>
          <a:xfrm>
            <a:off x="642258" y="233593"/>
            <a:ext cx="7960095" cy="645629"/>
          </a:xfrm>
        </p:spPr>
        <p:txBody>
          <a:bodyPr>
            <a:normAutofit/>
          </a:bodyPr>
          <a:lstStyle/>
          <a:p>
            <a:pPr marL="0" indent="0" algn="ctr">
              <a:buNone/>
            </a:pPr>
            <a:r>
              <a:rPr lang="en-US" b="1" dirty="0">
                <a:solidFill>
                  <a:srgbClr val="A2D6FD"/>
                </a:solidFill>
                <a:latin typeface="Aptos" panose="020B0004020202020204" pitchFamily="34" charset="0"/>
              </a:rPr>
              <a:t>Risk Tiering Matrix</a:t>
            </a:r>
            <a:endParaRPr lang="en-US" b="1" dirty="0">
              <a:solidFill>
                <a:srgbClr val="A2D6FD"/>
              </a:solidFill>
              <a:latin typeface="Aptos" panose="020B0004020202020204" pitchFamily="34" charset="0"/>
              <a:cs typeface="Avenir Light"/>
            </a:endParaRPr>
          </a:p>
        </p:txBody>
      </p:sp>
      <p:sp>
        <p:nvSpPr>
          <p:cNvPr id="9" name="Slide Number Placeholder 8">
            <a:extLst>
              <a:ext uri="{FF2B5EF4-FFF2-40B4-BE49-F238E27FC236}">
                <a16:creationId xmlns:a16="http://schemas.microsoft.com/office/drawing/2014/main" id="{4ED142CC-7F4B-BDA5-D6BF-BDE09956536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entury Gothic"/>
              <a:ea typeface="+mn-ea"/>
            </a:endParaRPr>
          </a:p>
        </p:txBody>
      </p:sp>
      <p:sp>
        <p:nvSpPr>
          <p:cNvPr id="4" name="Rectangle 3">
            <a:extLst>
              <a:ext uri="{FF2B5EF4-FFF2-40B4-BE49-F238E27FC236}">
                <a16:creationId xmlns:a16="http://schemas.microsoft.com/office/drawing/2014/main" id="{5597172F-CE47-F99E-A76C-EB6129E79C0A}"/>
              </a:ext>
            </a:extLst>
          </p:cNvPr>
          <p:cNvSpPr/>
          <p:nvPr/>
        </p:nvSpPr>
        <p:spPr>
          <a:xfrm>
            <a:off x="-104732" y="5064610"/>
            <a:ext cx="9312186" cy="78890"/>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venir Light" panose="020B0402020203020204" pitchFamily="34" charset="77"/>
              <a:ea typeface="+mn-ea"/>
              <a:cs typeface="Avenir Next Condensed Demi Bold"/>
            </a:endParaRPr>
          </a:p>
        </p:txBody>
      </p:sp>
      <p:graphicFrame>
        <p:nvGraphicFramePr>
          <p:cNvPr id="7" name="Table 6">
            <a:extLst>
              <a:ext uri="{FF2B5EF4-FFF2-40B4-BE49-F238E27FC236}">
                <a16:creationId xmlns:a16="http://schemas.microsoft.com/office/drawing/2014/main" id="{AF5BA1F5-AE7D-3122-F646-6B80D450C701}"/>
              </a:ext>
            </a:extLst>
          </p:cNvPr>
          <p:cNvGraphicFramePr>
            <a:graphicFrameLocks noGrp="1"/>
          </p:cNvGraphicFramePr>
          <p:nvPr>
            <p:extLst>
              <p:ext uri="{D42A27DB-BD31-4B8C-83A1-F6EECF244321}">
                <p14:modId xmlns:p14="http://schemas.microsoft.com/office/powerpoint/2010/main" val="761502190"/>
              </p:ext>
            </p:extLst>
          </p:nvPr>
        </p:nvGraphicFramePr>
        <p:xfrm>
          <a:off x="685799" y="1036323"/>
          <a:ext cx="7946570" cy="3808352"/>
        </p:xfrm>
        <a:graphic>
          <a:graphicData uri="http://schemas.openxmlformats.org/drawingml/2006/table">
            <a:tbl>
              <a:tblPr firstRow="1" bandRow="1">
                <a:tableStyleId>{616DA210-FB5B-4158-B5E0-FEB733F419BA}</a:tableStyleId>
              </a:tblPr>
              <a:tblGrid>
                <a:gridCol w="2145574">
                  <a:extLst>
                    <a:ext uri="{9D8B030D-6E8A-4147-A177-3AD203B41FA5}">
                      <a16:colId xmlns:a16="http://schemas.microsoft.com/office/drawing/2014/main" val="20000"/>
                    </a:ext>
                  </a:extLst>
                </a:gridCol>
                <a:gridCol w="1827711">
                  <a:extLst>
                    <a:ext uri="{9D8B030D-6E8A-4147-A177-3AD203B41FA5}">
                      <a16:colId xmlns:a16="http://schemas.microsoft.com/office/drawing/2014/main" val="20001"/>
                    </a:ext>
                  </a:extLst>
                </a:gridCol>
                <a:gridCol w="1827711">
                  <a:extLst>
                    <a:ext uri="{9D8B030D-6E8A-4147-A177-3AD203B41FA5}">
                      <a16:colId xmlns:a16="http://schemas.microsoft.com/office/drawing/2014/main" val="20002"/>
                    </a:ext>
                  </a:extLst>
                </a:gridCol>
                <a:gridCol w="2145574">
                  <a:extLst>
                    <a:ext uri="{9D8B030D-6E8A-4147-A177-3AD203B41FA5}">
                      <a16:colId xmlns:a16="http://schemas.microsoft.com/office/drawing/2014/main" val="20003"/>
                    </a:ext>
                  </a:extLst>
                </a:gridCol>
              </a:tblGrid>
              <a:tr h="486032">
                <a:tc>
                  <a:txBody>
                    <a:bodyPr/>
                    <a:lstStyle/>
                    <a:p>
                      <a:r>
                        <a:rPr sz="1400" dirty="0"/>
                        <a:t>Criterion</a:t>
                      </a:r>
                    </a:p>
                  </a:txBody>
                  <a:tcPr>
                    <a:solidFill>
                      <a:srgbClr val="A2D6FD"/>
                    </a:solidFill>
                  </a:tcPr>
                </a:tc>
                <a:tc>
                  <a:txBody>
                    <a:bodyPr/>
                    <a:lstStyle/>
                    <a:p>
                      <a:r>
                        <a:rPr sz="1400" dirty="0"/>
                        <a:t>Low </a:t>
                      </a:r>
                    </a:p>
                  </a:txBody>
                  <a:tcPr>
                    <a:solidFill>
                      <a:srgbClr val="A2D6FD"/>
                    </a:solidFill>
                  </a:tcPr>
                </a:tc>
                <a:tc>
                  <a:txBody>
                    <a:bodyPr/>
                    <a:lstStyle/>
                    <a:p>
                      <a:r>
                        <a:rPr sz="1400" dirty="0"/>
                        <a:t>Medium </a:t>
                      </a:r>
                    </a:p>
                  </a:txBody>
                  <a:tcPr>
                    <a:solidFill>
                      <a:srgbClr val="A2D6FD"/>
                    </a:solidFill>
                  </a:tcPr>
                </a:tc>
                <a:tc>
                  <a:txBody>
                    <a:bodyPr/>
                    <a:lstStyle/>
                    <a:p>
                      <a:r>
                        <a:rPr sz="1400" dirty="0"/>
                        <a:t>High </a:t>
                      </a:r>
                    </a:p>
                  </a:txBody>
                  <a:tcPr>
                    <a:solidFill>
                      <a:srgbClr val="A2D6FD"/>
                    </a:solidFill>
                  </a:tcPr>
                </a:tc>
                <a:extLst>
                  <a:ext uri="{0D108BD9-81ED-4DB2-BD59-A6C34878D82A}">
                    <a16:rowId xmlns:a16="http://schemas.microsoft.com/office/drawing/2014/main" val="10000"/>
                  </a:ext>
                </a:extLst>
              </a:tr>
              <a:tr h="680446">
                <a:tc>
                  <a:txBody>
                    <a:bodyPr/>
                    <a:lstStyle/>
                    <a:p>
                      <a:r>
                        <a:rPr sz="1400" dirty="0"/>
                        <a:t>Data Sensitivity</a:t>
                      </a:r>
                    </a:p>
                  </a:txBody>
                  <a:tcPr>
                    <a:solidFill>
                      <a:schemeClr val="bg1"/>
                    </a:solidFill>
                  </a:tcPr>
                </a:tc>
                <a:tc>
                  <a:txBody>
                    <a:bodyPr/>
                    <a:lstStyle/>
                    <a:p>
                      <a:r>
                        <a:rPr sz="1400" dirty="0"/>
                        <a:t>Public/anonymous</a:t>
                      </a:r>
                    </a:p>
                  </a:txBody>
                  <a:tcPr>
                    <a:solidFill>
                      <a:schemeClr val="bg1"/>
                    </a:solidFill>
                  </a:tcPr>
                </a:tc>
                <a:tc>
                  <a:txBody>
                    <a:bodyPr/>
                    <a:lstStyle/>
                    <a:p>
                      <a:r>
                        <a:rPr sz="1400" dirty="0"/>
                        <a:t>Internal or limited PII</a:t>
                      </a:r>
                    </a:p>
                  </a:txBody>
                  <a:tcPr>
                    <a:solidFill>
                      <a:schemeClr val="bg1"/>
                    </a:solidFill>
                  </a:tcPr>
                </a:tc>
                <a:tc>
                  <a:txBody>
                    <a:bodyPr/>
                    <a:lstStyle/>
                    <a:p>
                      <a:r>
                        <a:rPr sz="1400" dirty="0"/>
                        <a:t>Personal/sensitive or regulated (e.g., health/financial)</a:t>
                      </a:r>
                    </a:p>
                  </a:txBody>
                  <a:tcPr>
                    <a:solidFill>
                      <a:schemeClr val="bg1"/>
                    </a:solidFill>
                  </a:tcPr>
                </a:tc>
                <a:extLst>
                  <a:ext uri="{0D108BD9-81ED-4DB2-BD59-A6C34878D82A}">
                    <a16:rowId xmlns:a16="http://schemas.microsoft.com/office/drawing/2014/main" val="10001"/>
                  </a:ext>
                </a:extLst>
              </a:tr>
              <a:tr h="486032">
                <a:tc>
                  <a:txBody>
                    <a:bodyPr/>
                    <a:lstStyle/>
                    <a:p>
                      <a:r>
                        <a:rPr sz="1400" dirty="0"/>
                        <a:t>Impact of Error</a:t>
                      </a:r>
                    </a:p>
                  </a:txBody>
                  <a:tcPr>
                    <a:solidFill>
                      <a:schemeClr val="bg1">
                        <a:lumMod val="85000"/>
                      </a:schemeClr>
                    </a:solidFill>
                  </a:tcPr>
                </a:tc>
                <a:tc>
                  <a:txBody>
                    <a:bodyPr/>
                    <a:lstStyle/>
                    <a:p>
                      <a:r>
                        <a:rPr sz="1400" dirty="0"/>
                        <a:t>Minor inconvenience</a:t>
                      </a:r>
                    </a:p>
                  </a:txBody>
                  <a:tcPr>
                    <a:solidFill>
                      <a:schemeClr val="bg1">
                        <a:lumMod val="85000"/>
                      </a:schemeClr>
                    </a:solidFill>
                  </a:tcPr>
                </a:tc>
                <a:tc>
                  <a:txBody>
                    <a:bodyPr/>
                    <a:lstStyle/>
                    <a:p>
                      <a:r>
                        <a:rPr sz="1400" dirty="0"/>
                        <a:t>Financial/reputational impact</a:t>
                      </a:r>
                    </a:p>
                  </a:txBody>
                  <a:tcPr>
                    <a:solidFill>
                      <a:schemeClr val="bg1">
                        <a:lumMod val="85000"/>
                      </a:schemeClr>
                    </a:solidFill>
                  </a:tcPr>
                </a:tc>
                <a:tc>
                  <a:txBody>
                    <a:bodyPr/>
                    <a:lstStyle/>
                    <a:p>
                      <a:r>
                        <a:rPr sz="1400" dirty="0"/>
                        <a:t>Safety, rights, or regulatory harm</a:t>
                      </a:r>
                    </a:p>
                  </a:txBody>
                  <a:tcPr>
                    <a:solidFill>
                      <a:schemeClr val="bg1">
                        <a:lumMod val="85000"/>
                      </a:schemeClr>
                    </a:solidFill>
                  </a:tcPr>
                </a:tc>
                <a:extLst>
                  <a:ext uri="{0D108BD9-81ED-4DB2-BD59-A6C34878D82A}">
                    <a16:rowId xmlns:a16="http://schemas.microsoft.com/office/drawing/2014/main" val="10002"/>
                  </a:ext>
                </a:extLst>
              </a:tr>
              <a:tr h="486032">
                <a:tc>
                  <a:txBody>
                    <a:bodyPr/>
                    <a:lstStyle/>
                    <a:p>
                      <a:r>
                        <a:rPr sz="1400"/>
                        <a:t>Decision Autonomy</a:t>
                      </a:r>
                    </a:p>
                  </a:txBody>
                  <a:tcPr>
                    <a:solidFill>
                      <a:schemeClr val="bg1"/>
                    </a:solidFill>
                  </a:tcPr>
                </a:tc>
                <a:tc>
                  <a:txBody>
                    <a:bodyPr/>
                    <a:lstStyle/>
                    <a:p>
                      <a:r>
                        <a:rPr sz="1400"/>
                        <a:t>Assistive; human approves</a:t>
                      </a:r>
                    </a:p>
                  </a:txBody>
                  <a:tcPr>
                    <a:solidFill>
                      <a:schemeClr val="bg1"/>
                    </a:solidFill>
                  </a:tcPr>
                </a:tc>
                <a:tc>
                  <a:txBody>
                    <a:bodyPr/>
                    <a:lstStyle/>
                    <a:p>
                      <a:r>
                        <a:rPr sz="1400" dirty="0"/>
                        <a:t>Partial automation</a:t>
                      </a:r>
                    </a:p>
                  </a:txBody>
                  <a:tcPr>
                    <a:solidFill>
                      <a:schemeClr val="bg1"/>
                    </a:solidFill>
                  </a:tcPr>
                </a:tc>
                <a:tc>
                  <a:txBody>
                    <a:bodyPr/>
                    <a:lstStyle/>
                    <a:p>
                      <a:r>
                        <a:rPr sz="1400"/>
                        <a:t>Fully automated decisions</a:t>
                      </a:r>
                    </a:p>
                  </a:txBody>
                  <a:tcPr>
                    <a:solidFill>
                      <a:schemeClr val="bg1"/>
                    </a:solidFill>
                  </a:tcPr>
                </a:tc>
                <a:extLst>
                  <a:ext uri="{0D108BD9-81ED-4DB2-BD59-A6C34878D82A}">
                    <a16:rowId xmlns:a16="http://schemas.microsoft.com/office/drawing/2014/main" val="10003"/>
                  </a:ext>
                </a:extLst>
              </a:tr>
              <a:tr h="486032">
                <a:tc>
                  <a:txBody>
                    <a:bodyPr/>
                    <a:lstStyle/>
                    <a:p>
                      <a:r>
                        <a:rPr sz="1400" dirty="0"/>
                        <a:t>External Exposure</a:t>
                      </a:r>
                    </a:p>
                  </a:txBody>
                  <a:tcPr>
                    <a:solidFill>
                      <a:schemeClr val="bg1">
                        <a:lumMod val="85000"/>
                      </a:schemeClr>
                    </a:solidFill>
                  </a:tcPr>
                </a:tc>
                <a:tc>
                  <a:txBody>
                    <a:bodyPr/>
                    <a:lstStyle/>
                    <a:p>
                      <a:r>
                        <a:rPr sz="1400"/>
                        <a:t>Internal users only</a:t>
                      </a:r>
                    </a:p>
                  </a:txBody>
                  <a:tcPr>
                    <a:solidFill>
                      <a:schemeClr val="bg1">
                        <a:lumMod val="85000"/>
                      </a:schemeClr>
                    </a:solidFill>
                  </a:tcPr>
                </a:tc>
                <a:tc>
                  <a:txBody>
                    <a:bodyPr/>
                    <a:lstStyle/>
                    <a:p>
                      <a:r>
                        <a:rPr sz="1400" dirty="0"/>
                        <a:t>Customer‑facing</a:t>
                      </a:r>
                    </a:p>
                  </a:txBody>
                  <a:tcPr>
                    <a:solidFill>
                      <a:schemeClr val="bg1">
                        <a:lumMod val="85000"/>
                      </a:schemeClr>
                    </a:solidFill>
                  </a:tcPr>
                </a:tc>
                <a:tc>
                  <a:txBody>
                    <a:bodyPr/>
                    <a:lstStyle/>
                    <a:p>
                      <a:r>
                        <a:rPr sz="1400" dirty="0"/>
                        <a:t>Affects regulated customers/markets</a:t>
                      </a:r>
                    </a:p>
                  </a:txBody>
                  <a:tcPr>
                    <a:solidFill>
                      <a:schemeClr val="bg1">
                        <a:lumMod val="85000"/>
                      </a:schemeClr>
                    </a:solidFill>
                  </a:tcPr>
                </a:tc>
                <a:extLst>
                  <a:ext uri="{0D108BD9-81ED-4DB2-BD59-A6C34878D82A}">
                    <a16:rowId xmlns:a16="http://schemas.microsoft.com/office/drawing/2014/main" val="10004"/>
                  </a:ext>
                </a:extLst>
              </a:tr>
              <a:tr h="486032">
                <a:tc>
                  <a:txBody>
                    <a:bodyPr/>
                    <a:lstStyle/>
                    <a:p>
                      <a:r>
                        <a:rPr sz="1400"/>
                        <a:t>Regulatory Triggers</a:t>
                      </a:r>
                    </a:p>
                  </a:txBody>
                  <a:tcPr>
                    <a:solidFill>
                      <a:schemeClr val="bg1"/>
                    </a:solidFill>
                  </a:tcPr>
                </a:tc>
                <a:tc>
                  <a:txBody>
                    <a:bodyPr/>
                    <a:lstStyle/>
                    <a:p>
                      <a:r>
                        <a:rPr sz="1400" dirty="0"/>
                        <a:t>None</a:t>
                      </a:r>
                    </a:p>
                  </a:txBody>
                  <a:tcPr>
                    <a:solidFill>
                      <a:schemeClr val="bg1"/>
                    </a:solidFill>
                  </a:tcPr>
                </a:tc>
                <a:tc>
                  <a:txBody>
                    <a:bodyPr/>
                    <a:lstStyle/>
                    <a:p>
                      <a:r>
                        <a:rPr sz="1400" dirty="0"/>
                        <a:t>Some (privacy, IP)</a:t>
                      </a:r>
                    </a:p>
                  </a:txBody>
                  <a:tcPr>
                    <a:solidFill>
                      <a:schemeClr val="bg1"/>
                    </a:solidFill>
                  </a:tcPr>
                </a:tc>
                <a:tc>
                  <a:txBody>
                    <a:bodyPr/>
                    <a:lstStyle/>
                    <a:p>
                      <a:r>
                        <a:rPr sz="1400"/>
                        <a:t>Strong (GDPR High Risk, HIPAA, AML/KYC)</a:t>
                      </a:r>
                    </a:p>
                  </a:txBody>
                  <a:tcPr>
                    <a:solidFill>
                      <a:schemeClr val="bg1"/>
                    </a:solidFill>
                  </a:tcPr>
                </a:tc>
                <a:extLst>
                  <a:ext uri="{0D108BD9-81ED-4DB2-BD59-A6C34878D82A}">
                    <a16:rowId xmlns:a16="http://schemas.microsoft.com/office/drawing/2014/main" val="10005"/>
                  </a:ext>
                </a:extLst>
              </a:tr>
              <a:tr h="486037">
                <a:tc>
                  <a:txBody>
                    <a:bodyPr/>
                    <a:lstStyle/>
                    <a:p>
                      <a:r>
                        <a:rPr sz="1400"/>
                        <a:t>Scale of Deployment</a:t>
                      </a:r>
                    </a:p>
                  </a:txBody>
                  <a:tcPr>
                    <a:solidFill>
                      <a:schemeClr val="bg1"/>
                    </a:solidFill>
                  </a:tcPr>
                </a:tc>
                <a:tc>
                  <a:txBody>
                    <a:bodyPr/>
                    <a:lstStyle/>
                    <a:p>
                      <a:r>
                        <a:rPr sz="1400"/>
                        <a:t>&lt; 100 users / pilot</a:t>
                      </a:r>
                    </a:p>
                  </a:txBody>
                  <a:tcPr>
                    <a:solidFill>
                      <a:schemeClr val="bg1"/>
                    </a:solidFill>
                  </a:tcPr>
                </a:tc>
                <a:tc>
                  <a:txBody>
                    <a:bodyPr/>
                    <a:lstStyle/>
                    <a:p>
                      <a:r>
                        <a:rPr sz="1400" dirty="0"/>
                        <a:t>100–10k users / non‑core</a:t>
                      </a:r>
                    </a:p>
                  </a:txBody>
                  <a:tcPr>
                    <a:solidFill>
                      <a:schemeClr val="bg1"/>
                    </a:solidFill>
                  </a:tcPr>
                </a:tc>
                <a:tc>
                  <a:txBody>
                    <a:bodyPr/>
                    <a:lstStyle/>
                    <a:p>
                      <a:r>
                        <a:rPr sz="1400" dirty="0"/>
                        <a:t>&gt; 10k users or core process</a:t>
                      </a:r>
                    </a:p>
                  </a:txBody>
                  <a:tcP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5046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B6D4D-07FD-033E-B16F-DE786DC9CD7A}"/>
            </a:ext>
          </a:extLst>
        </p:cNvPr>
        <p:cNvGrpSpPr/>
        <p:nvPr/>
      </p:nvGrpSpPr>
      <p:grpSpPr>
        <a:xfrm>
          <a:off x="0" y="0"/>
          <a:ext cx="0" cy="0"/>
          <a:chOff x="0" y="0"/>
          <a:chExt cx="0" cy="0"/>
        </a:xfrm>
      </p:grpSpPr>
      <p:pic>
        <p:nvPicPr>
          <p:cNvPr id="3" name="Content Placeholder 2" descr="Silhouettes of people sitting at a table&#10;&#10;Description automatically generated">
            <a:extLst>
              <a:ext uri="{FF2B5EF4-FFF2-40B4-BE49-F238E27FC236}">
                <a16:creationId xmlns:a16="http://schemas.microsoft.com/office/drawing/2014/main" id="{89CF293A-2E5D-90A4-821F-346CBC464D63}"/>
              </a:ext>
            </a:extLst>
          </p:cNvPr>
          <p:cNvPicPr>
            <a:picLocks noGrp="1" noChangeAspect="1"/>
          </p:cNvPicPr>
          <p:nvPr>
            <p:ph idx="1"/>
          </p:nvPr>
        </p:nvPicPr>
        <p:blipFill rotWithShape="1">
          <a:blip r:embed="rId2"/>
          <a:srcRect t="19"/>
          <a:stretch/>
        </p:blipFill>
        <p:spPr>
          <a:xfrm>
            <a:off x="15" y="961"/>
            <a:ext cx="9143985" cy="5142539"/>
          </a:xfrm>
          <a:prstGeom prst="rect">
            <a:avLst/>
          </a:prstGeom>
        </p:spPr>
      </p:pic>
      <p:pic>
        <p:nvPicPr>
          <p:cNvPr id="4" name="Picture 3" descr="A black and white logo&#10;&#10;Description automatically generated">
            <a:extLst>
              <a:ext uri="{FF2B5EF4-FFF2-40B4-BE49-F238E27FC236}">
                <a16:creationId xmlns:a16="http://schemas.microsoft.com/office/drawing/2014/main" id="{15D82B06-6CCC-CC35-F9A0-F6694FFA1A2D}"/>
              </a:ext>
            </a:extLst>
          </p:cNvPr>
          <p:cNvPicPr>
            <a:picLocks noChangeAspect="1"/>
          </p:cNvPicPr>
          <p:nvPr/>
        </p:nvPicPr>
        <p:blipFill>
          <a:blip r:embed="rId3"/>
          <a:stretch>
            <a:fillRect/>
          </a:stretch>
        </p:blipFill>
        <p:spPr>
          <a:xfrm>
            <a:off x="1983040" y="1968428"/>
            <a:ext cx="5171425" cy="1206644"/>
          </a:xfrm>
          <a:prstGeom prst="rect">
            <a:avLst/>
          </a:prstGeom>
        </p:spPr>
      </p:pic>
      <p:pic>
        <p:nvPicPr>
          <p:cNvPr id="5" name="Picture 4">
            <a:extLst>
              <a:ext uri="{FF2B5EF4-FFF2-40B4-BE49-F238E27FC236}">
                <a16:creationId xmlns:a16="http://schemas.microsoft.com/office/drawing/2014/main" id="{4FD4F5EA-FB7D-5AA6-BCD1-07BE207E240E}"/>
              </a:ext>
            </a:extLst>
          </p:cNvPr>
          <p:cNvPicPr>
            <a:picLocks noChangeAspect="1"/>
          </p:cNvPicPr>
          <p:nvPr/>
        </p:nvPicPr>
        <p:blipFill>
          <a:blip r:embed="rId4"/>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E97443A0-2988-8509-0E9D-CB38B8FEBEEA}"/>
              </a:ext>
            </a:extLst>
          </p:cNvPr>
          <p:cNvSpPr txBox="1"/>
          <p:nvPr/>
        </p:nvSpPr>
        <p:spPr>
          <a:xfrm>
            <a:off x="1801874" y="1910030"/>
            <a:ext cx="5562024" cy="1323439"/>
          </a:xfrm>
          <a:prstGeom prst="rect">
            <a:avLst/>
          </a:prstGeom>
          <a:noFill/>
        </p:spPr>
        <p:txBody>
          <a:bodyPr wrap="square" rtlCol="0">
            <a:spAutoFit/>
          </a:bodyPr>
          <a:lstStyle/>
          <a:p>
            <a:pPr algn="ctr"/>
            <a:r>
              <a:rPr lang="en-US" sz="4000" b="1" dirty="0">
                <a:solidFill>
                  <a:schemeClr val="bg1"/>
                </a:solidFill>
                <a:latin typeface="Roboto"/>
                <a:ea typeface="Roboto"/>
              </a:rPr>
              <a:t>Improving Data </a:t>
            </a:r>
            <a:br>
              <a:rPr lang="en-US" sz="4000" b="1" dirty="0">
                <a:solidFill>
                  <a:schemeClr val="bg1"/>
                </a:solidFill>
                <a:latin typeface="Roboto"/>
                <a:ea typeface="Roboto"/>
              </a:rPr>
            </a:br>
            <a:r>
              <a:rPr lang="en-US" sz="4000" b="1" dirty="0">
                <a:solidFill>
                  <a:schemeClr val="bg1"/>
                </a:solidFill>
                <a:latin typeface="Roboto"/>
                <a:ea typeface="Roboto"/>
              </a:rPr>
              <a:t>in the Age of AI</a:t>
            </a:r>
          </a:p>
        </p:txBody>
      </p:sp>
      <p:pic>
        <p:nvPicPr>
          <p:cNvPr id="6" name="Picture 5">
            <a:extLst>
              <a:ext uri="{FF2B5EF4-FFF2-40B4-BE49-F238E27FC236}">
                <a16:creationId xmlns:a16="http://schemas.microsoft.com/office/drawing/2014/main" id="{704BC59B-AE6F-D2A6-C80E-7A420E6CA770}"/>
              </a:ext>
            </a:extLst>
          </p:cNvPr>
          <p:cNvPicPr>
            <a:picLocks noChangeAspect="1"/>
          </p:cNvPicPr>
          <p:nvPr/>
        </p:nvPicPr>
        <p:blipFill>
          <a:blip r:embed="rId5"/>
          <a:stretch>
            <a:fillRect/>
          </a:stretch>
        </p:blipFill>
        <p:spPr>
          <a:xfrm>
            <a:off x="7050398" y="4549698"/>
            <a:ext cx="1885445" cy="434588"/>
          </a:xfrm>
          <a:prstGeom prst="rect">
            <a:avLst/>
          </a:prstGeom>
        </p:spPr>
      </p:pic>
      <p:pic>
        <p:nvPicPr>
          <p:cNvPr id="8" name="Picture 7" descr="A white line drawing of a broken server&#10;&#10;AI-generated content may be incorrect.">
            <a:extLst>
              <a:ext uri="{FF2B5EF4-FFF2-40B4-BE49-F238E27FC236}">
                <a16:creationId xmlns:a16="http://schemas.microsoft.com/office/drawing/2014/main" id="{4F2E1D0B-5FF4-A563-0A28-966D943B88F4}"/>
              </a:ext>
            </a:extLst>
          </p:cNvPr>
          <p:cNvPicPr>
            <a:picLocks noChangeAspect="1"/>
          </p:cNvPicPr>
          <p:nvPr/>
        </p:nvPicPr>
        <p:blipFill>
          <a:blip r:embed="rId6"/>
          <a:stretch>
            <a:fillRect/>
          </a:stretch>
        </p:blipFill>
        <p:spPr>
          <a:xfrm>
            <a:off x="3776480" y="414455"/>
            <a:ext cx="1575110" cy="1575110"/>
          </a:xfrm>
          <a:prstGeom prst="rect">
            <a:avLst/>
          </a:prstGeom>
        </p:spPr>
      </p:pic>
    </p:spTree>
    <p:extLst>
      <p:ext uri="{BB962C8B-B14F-4D97-AF65-F5344CB8AC3E}">
        <p14:creationId xmlns:p14="http://schemas.microsoft.com/office/powerpoint/2010/main" val="333536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2515F11-21F5-B0C4-04F6-B6D6F15BD50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7C3E0D6-65B7-D405-B144-1405539793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pic>
        <p:nvPicPr>
          <p:cNvPr id="6" name="Picture 5" descr="A robot hand reaching for a hand&#10;&#10;Description automatically generated">
            <a:extLst>
              <a:ext uri="{FF2B5EF4-FFF2-40B4-BE49-F238E27FC236}">
                <a16:creationId xmlns:a16="http://schemas.microsoft.com/office/drawing/2014/main" id="{D1B8ECAA-6B6C-123A-4FB6-7171278FA74C}"/>
              </a:ext>
            </a:extLst>
          </p:cNvPr>
          <p:cNvPicPr>
            <a:picLocks noChangeAspect="1"/>
          </p:cNvPicPr>
          <p:nvPr/>
        </p:nvPicPr>
        <p:blipFill rotWithShape="1">
          <a:blip r:embed="rId3">
            <a:duotone>
              <a:prstClr val="black"/>
              <a:schemeClr val="tx2">
                <a:tint val="45000"/>
                <a:satMod val="400000"/>
              </a:schemeClr>
            </a:duotone>
            <a:alphaModFix amt="35000"/>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78314"/>
            <a:ext cx="9144001" cy="4646461"/>
          </a:xfrm>
          <a:prstGeom prst="rect">
            <a:avLst/>
          </a:prstGeom>
        </p:spPr>
      </p:pic>
      <p:sp>
        <p:nvSpPr>
          <p:cNvPr id="9" name="TextBox 8">
            <a:extLst>
              <a:ext uri="{FF2B5EF4-FFF2-40B4-BE49-F238E27FC236}">
                <a16:creationId xmlns:a16="http://schemas.microsoft.com/office/drawing/2014/main" id="{BBBA4C7F-8BBA-A087-675F-552CFFAFBD9F}"/>
              </a:ext>
            </a:extLst>
          </p:cNvPr>
          <p:cNvSpPr txBox="1"/>
          <p:nvPr/>
        </p:nvSpPr>
        <p:spPr>
          <a:xfrm>
            <a:off x="3985260" y="4748854"/>
            <a:ext cx="140638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Created via DALL-E 3</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FA82DCAD-A1AF-39F0-19CB-3FE5F7D460E8}"/>
              </a:ext>
            </a:extLst>
          </p:cNvPr>
          <p:cNvSpPr/>
          <p:nvPr/>
        </p:nvSpPr>
        <p:spPr>
          <a:xfrm flipV="1">
            <a:off x="-60037" y="4964298"/>
            <a:ext cx="9264073" cy="273844"/>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31007308-FD13-2559-16B7-5361F35D521D}"/>
              </a:ext>
            </a:extLst>
          </p:cNvPr>
          <p:cNvSpPr>
            <a:spLocks noGrp="1"/>
          </p:cNvSpPr>
          <p:nvPr>
            <p:ph type="title"/>
          </p:nvPr>
        </p:nvSpPr>
        <p:spPr>
          <a:xfrm>
            <a:off x="748009" y="253450"/>
            <a:ext cx="7554316" cy="4321214"/>
          </a:xfrm>
        </p:spPr>
        <p:txBody>
          <a:bodyPr>
            <a:noAutofit/>
          </a:bodyPr>
          <a:lstStyle/>
          <a:p>
            <a:r>
              <a:rPr lang="en-US" sz="4000" b="1" i="1" dirty="0">
                <a:solidFill>
                  <a:schemeClr val="bg1"/>
                </a:solidFill>
                <a:latin typeface="Aptos" panose="020B0004020202020204" pitchFamily="34" charset="0"/>
              </a:rPr>
              <a:t>“Align data across departments to enable safe AI use, faster open‑records responses, stronger underwriting analytics, and defensible claims.”</a:t>
            </a:r>
          </a:p>
        </p:txBody>
      </p:sp>
    </p:spTree>
    <p:extLst>
      <p:ext uri="{BB962C8B-B14F-4D97-AF65-F5344CB8AC3E}">
        <p14:creationId xmlns:p14="http://schemas.microsoft.com/office/powerpoint/2010/main" val="250054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4E8C9E-C315-B4EF-FEAB-D97E886B0C6E}"/>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DE0E4F7-AC09-04BB-9FE0-FCC309C7F01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4" name="Rectangle 3">
            <a:extLst>
              <a:ext uri="{FF2B5EF4-FFF2-40B4-BE49-F238E27FC236}">
                <a16:creationId xmlns:a16="http://schemas.microsoft.com/office/drawing/2014/main" id="{893A18CE-5150-A60F-AA68-4BB111314897}"/>
              </a:ext>
            </a:extLst>
          </p:cNvPr>
          <p:cNvSpPr/>
          <p:nvPr/>
        </p:nvSpPr>
        <p:spPr>
          <a:xfrm>
            <a:off x="-104732" y="5064610"/>
            <a:ext cx="9312186" cy="78890"/>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venir Light" panose="020B0402020203020204" pitchFamily="34" charset="77"/>
              <a:ea typeface="+mn-ea"/>
              <a:cs typeface="Avenir Next Condensed Demi Bold"/>
            </a:endParaRPr>
          </a:p>
        </p:txBody>
      </p:sp>
      <p:pic>
        <p:nvPicPr>
          <p:cNvPr id="11" name="Picture 10" descr="A diagram of a bucket of water&#10;&#10;AI-generated content may be incorrect.">
            <a:extLst>
              <a:ext uri="{FF2B5EF4-FFF2-40B4-BE49-F238E27FC236}">
                <a16:creationId xmlns:a16="http://schemas.microsoft.com/office/drawing/2014/main" id="{CDE5D5AA-A282-9FBC-EBF7-63A989EB4162}"/>
              </a:ext>
            </a:extLst>
          </p:cNvPr>
          <p:cNvPicPr>
            <a:picLocks noChangeAspect="1"/>
          </p:cNvPicPr>
          <p:nvPr/>
        </p:nvPicPr>
        <p:blipFill>
          <a:blip r:embed="rId3"/>
          <a:srcRect t="23415" b="4854"/>
          <a:stretch>
            <a:fillRect/>
          </a:stretch>
        </p:blipFill>
        <p:spPr>
          <a:xfrm>
            <a:off x="609671" y="890980"/>
            <a:ext cx="7987920" cy="4138221"/>
          </a:xfrm>
          <a:prstGeom prst="rect">
            <a:avLst/>
          </a:prstGeom>
        </p:spPr>
      </p:pic>
      <p:sp>
        <p:nvSpPr>
          <p:cNvPr id="12" name="Title 1">
            <a:extLst>
              <a:ext uri="{FF2B5EF4-FFF2-40B4-BE49-F238E27FC236}">
                <a16:creationId xmlns:a16="http://schemas.microsoft.com/office/drawing/2014/main" id="{CE3CE007-344F-E09E-5928-54E8413ACEF3}"/>
              </a:ext>
            </a:extLst>
          </p:cNvPr>
          <p:cNvSpPr>
            <a:spLocks noGrp="1"/>
          </p:cNvSpPr>
          <p:nvPr>
            <p:ph type="title"/>
          </p:nvPr>
        </p:nvSpPr>
        <p:spPr>
          <a:xfrm>
            <a:off x="591016" y="205573"/>
            <a:ext cx="7852252" cy="639115"/>
          </a:xfrm>
        </p:spPr>
        <p:txBody>
          <a:bodyPr>
            <a:noAutofit/>
          </a:bodyPr>
          <a:lstStyle/>
          <a:p>
            <a:pPr>
              <a:lnSpc>
                <a:spcPts val="4880"/>
              </a:lnSpc>
            </a:pPr>
            <a:r>
              <a:rPr lang="en-US" sz="4000" b="1" dirty="0">
                <a:solidFill>
                  <a:schemeClr val="bg1"/>
                </a:solidFill>
                <a:latin typeface="Aptos" panose="020B0004020202020204" pitchFamily="34" charset="0"/>
                <a:ea typeface="Roboto" panose="02000000000000000000" pitchFamily="2" charset="0"/>
                <a:cs typeface="Roboto" panose="02000000000000000000" pitchFamily="2" charset="0"/>
              </a:rPr>
              <a:t>Common Data Challenges</a:t>
            </a:r>
            <a:endParaRPr lang="en-US" sz="1800" b="1" dirty="0">
              <a:solidFill>
                <a:schemeClr val="bg1"/>
              </a:solidFill>
              <a:latin typeface="Aptos" panose="020B0004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2213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0D67D-3D0D-D818-2A9E-027BF757447D}"/>
            </a:ext>
          </a:extLst>
        </p:cNvPr>
        <p:cNvGrpSpPr/>
        <p:nvPr/>
      </p:nvGrpSpPr>
      <p:grpSpPr>
        <a:xfrm>
          <a:off x="0" y="0"/>
          <a:ext cx="0" cy="0"/>
          <a:chOff x="0" y="0"/>
          <a:chExt cx="0" cy="0"/>
        </a:xfrm>
      </p:grpSpPr>
      <p:pic>
        <p:nvPicPr>
          <p:cNvPr id="5" name="Content Placeholder 4" descr="A blue square with white text&#10;&#10;Description automatically generated with medium confidence">
            <a:extLst>
              <a:ext uri="{FF2B5EF4-FFF2-40B4-BE49-F238E27FC236}">
                <a16:creationId xmlns:a16="http://schemas.microsoft.com/office/drawing/2014/main" id="{848D316B-4D18-F3DE-99E0-269D8C4D9C13}"/>
              </a:ext>
            </a:extLst>
          </p:cNvPr>
          <p:cNvPicPr>
            <a:picLocks noGrp="1" noChangeAspect="1"/>
          </p:cNvPicPr>
          <p:nvPr>
            <p:ph idx="1"/>
          </p:nvPr>
        </p:nvPicPr>
        <p:blipFill>
          <a:blip r:embed="rId3"/>
          <a:stretch>
            <a:fillRect/>
          </a:stretch>
        </p:blipFill>
        <p:spPr>
          <a:xfrm>
            <a:off x="0" y="4724"/>
            <a:ext cx="9181016" cy="1710687"/>
          </a:xfrm>
        </p:spPr>
      </p:pic>
      <p:pic>
        <p:nvPicPr>
          <p:cNvPr id="27" name="Picture 26" descr="A blue and black logo&#10;&#10;Description automatically generated">
            <a:extLst>
              <a:ext uri="{FF2B5EF4-FFF2-40B4-BE49-F238E27FC236}">
                <a16:creationId xmlns:a16="http://schemas.microsoft.com/office/drawing/2014/main" id="{E8E6D913-C13B-6563-EAA7-B944C649E236}"/>
              </a:ext>
            </a:extLst>
          </p:cNvPr>
          <p:cNvPicPr>
            <a:picLocks noChangeAspect="1"/>
          </p:cNvPicPr>
          <p:nvPr/>
        </p:nvPicPr>
        <p:blipFill>
          <a:blip r:embed="rId4"/>
          <a:stretch>
            <a:fillRect/>
          </a:stretch>
        </p:blipFill>
        <p:spPr>
          <a:xfrm>
            <a:off x="7683050" y="4781360"/>
            <a:ext cx="1306530" cy="217755"/>
          </a:xfrm>
          <a:prstGeom prst="rect">
            <a:avLst/>
          </a:prstGeom>
        </p:spPr>
      </p:pic>
      <p:sp>
        <p:nvSpPr>
          <p:cNvPr id="17" name="TextBox 16">
            <a:extLst>
              <a:ext uri="{FF2B5EF4-FFF2-40B4-BE49-F238E27FC236}">
                <a16:creationId xmlns:a16="http://schemas.microsoft.com/office/drawing/2014/main" id="{CE01EF97-F7DE-8821-3236-AAFDEDF66020}"/>
              </a:ext>
            </a:extLst>
          </p:cNvPr>
          <p:cNvSpPr txBox="1"/>
          <p:nvPr/>
        </p:nvSpPr>
        <p:spPr>
          <a:xfrm>
            <a:off x="819458" y="1943130"/>
            <a:ext cx="7401779" cy="210057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dirty="0">
                <a:solidFill>
                  <a:srgbClr val="234E70"/>
                </a:solidFill>
                <a:latin typeface="Aptos" panose="020B0004020202020204" pitchFamily="34" charset="0"/>
              </a:rPr>
              <a:t>Anne Balduzzi is a renowned expert in the field of Artificial Intelligence (AI). Recognized as one of the region's Top Women in Tech,  Anne is a respected speaker and author on AI and technology trends. She holds a patent in data match analysis and is the founder of </a:t>
            </a:r>
            <a:r>
              <a:rPr lang="en-US" sz="1200" dirty="0" err="1">
                <a:solidFill>
                  <a:srgbClr val="234E70"/>
                </a:solidFill>
                <a:latin typeface="Aptos" panose="020B0004020202020204" pitchFamily="34" charset="0"/>
              </a:rPr>
              <a:t>SameGrain</a:t>
            </a:r>
            <a:r>
              <a:rPr lang="en-US" sz="1200" dirty="0">
                <a:solidFill>
                  <a:srgbClr val="234E70"/>
                </a:solidFill>
                <a:latin typeface="Aptos" panose="020B0004020202020204" pitchFamily="34" charset="0"/>
              </a:rPr>
              <a:t>, an award-winning AI-enabled community engagement platform. At Hartman Executive Advisors, Anne helps clients harness the full potential of AI to optimize operational efficiency, spark innovation, and establish security to mitigate risks. </a:t>
            </a:r>
          </a:p>
          <a:p>
            <a:r>
              <a:rPr lang="en-US" sz="1200" b="1" dirty="0">
                <a:solidFill>
                  <a:srgbClr val="234E70"/>
                </a:solidFill>
                <a:latin typeface="Aptos" panose="020B0004020202020204" pitchFamily="34" charset="0"/>
              </a:rPr>
              <a:t> </a:t>
            </a:r>
            <a:endParaRPr lang="en-US" sz="1200" dirty="0">
              <a:solidFill>
                <a:srgbClr val="234E70"/>
              </a:solidFill>
              <a:latin typeface="Aptos" panose="020B0004020202020204" pitchFamily="34" charset="0"/>
            </a:endParaRPr>
          </a:p>
          <a:p>
            <a:r>
              <a:rPr lang="en-US" sz="1200" dirty="0">
                <a:solidFill>
                  <a:srgbClr val="234E70"/>
                </a:solidFill>
                <a:latin typeface="Aptos" panose="020B0004020202020204" pitchFamily="34" charset="0"/>
              </a:rPr>
              <a:t>As an early pioneer of the Internet, she brings decades of technology expertise. Her background includes product development and marketing management roles at Apple, AOL (when it was a start-up), and </a:t>
            </a:r>
            <a:r>
              <a:rPr lang="en-US" sz="1200" dirty="0" err="1">
                <a:solidFill>
                  <a:srgbClr val="234E70"/>
                </a:solidFill>
                <a:latin typeface="Aptos" panose="020B0004020202020204" pitchFamily="34" charset="0"/>
              </a:rPr>
              <a:t>Viewtron</a:t>
            </a:r>
            <a:r>
              <a:rPr lang="en-US" sz="1200" dirty="0">
                <a:solidFill>
                  <a:srgbClr val="234E70"/>
                </a:solidFill>
                <a:latin typeface="Aptos" panose="020B0004020202020204" pitchFamily="34" charset="0"/>
              </a:rPr>
              <a:t>, the first consumer online service in North America. After working in Silicon Valley and launching Apple’s first online service, she returned to the East Coast and founded Accelerate Partners, where she mentored and advised a wide range of early stage and established technology companies.</a:t>
            </a:r>
          </a:p>
        </p:txBody>
      </p:sp>
      <p:sp>
        <p:nvSpPr>
          <p:cNvPr id="3" name="TextBox 2">
            <a:extLst>
              <a:ext uri="{FF2B5EF4-FFF2-40B4-BE49-F238E27FC236}">
                <a16:creationId xmlns:a16="http://schemas.microsoft.com/office/drawing/2014/main" id="{0A75E676-44AB-404A-7CD3-A8C362EFD519}"/>
              </a:ext>
            </a:extLst>
          </p:cNvPr>
          <p:cNvSpPr txBox="1"/>
          <p:nvPr/>
        </p:nvSpPr>
        <p:spPr>
          <a:xfrm>
            <a:off x="1339074" y="4271425"/>
            <a:ext cx="3327923"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b="1" err="1">
                <a:solidFill>
                  <a:srgbClr val="234E70"/>
                </a:solidFill>
                <a:latin typeface="Aptos"/>
              </a:rPr>
              <a:t>abalduzzi@hartmanadvisors.com</a:t>
            </a:r>
            <a:endParaRPr lang="en-US" sz="1200" b="1">
              <a:solidFill>
                <a:srgbClr val="234E70"/>
              </a:solidFill>
              <a:ea typeface="Calibri"/>
              <a:cs typeface="Calibri"/>
            </a:endParaRPr>
          </a:p>
        </p:txBody>
      </p:sp>
      <p:sp>
        <p:nvSpPr>
          <p:cNvPr id="6" name="TextBox 5">
            <a:extLst>
              <a:ext uri="{FF2B5EF4-FFF2-40B4-BE49-F238E27FC236}">
                <a16:creationId xmlns:a16="http://schemas.microsoft.com/office/drawing/2014/main" id="{B6CA7288-6B0D-6D56-5AD8-9C8D48DBFF3E}"/>
              </a:ext>
            </a:extLst>
          </p:cNvPr>
          <p:cNvSpPr txBox="1"/>
          <p:nvPr/>
        </p:nvSpPr>
        <p:spPr>
          <a:xfrm>
            <a:off x="3144186" y="365598"/>
            <a:ext cx="4716528" cy="9464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b="1" dirty="0">
                <a:solidFill>
                  <a:schemeClr val="bg1"/>
                </a:solidFill>
                <a:latin typeface="Aptos"/>
                <a:cs typeface="Segoe UI"/>
              </a:rPr>
              <a:t>PRESENTER:</a:t>
            </a:r>
          </a:p>
          <a:p>
            <a:r>
              <a:rPr lang="en-US" sz="2700" b="1" dirty="0">
                <a:solidFill>
                  <a:schemeClr val="bg1"/>
                </a:solidFill>
                <a:latin typeface="Aptos"/>
                <a:cs typeface="Segoe UI"/>
              </a:rPr>
              <a:t>Anne Balduzzi</a:t>
            </a:r>
            <a:endParaRPr lang="en-US" sz="1350" dirty="0">
              <a:solidFill>
                <a:schemeClr val="bg1"/>
              </a:solidFill>
              <a:ea typeface="Calibri"/>
              <a:cs typeface="Calibri"/>
            </a:endParaRPr>
          </a:p>
          <a:p>
            <a:r>
              <a:rPr lang="en-US" sz="1500" i="1" dirty="0">
                <a:solidFill>
                  <a:schemeClr val="bg1"/>
                </a:solidFill>
                <a:latin typeface="Aptos"/>
                <a:cs typeface="Segoe UI"/>
              </a:rPr>
              <a:t>Executive Advisor – AI and Innovation</a:t>
            </a:r>
          </a:p>
        </p:txBody>
      </p:sp>
      <p:pic>
        <p:nvPicPr>
          <p:cNvPr id="7" name="Graphic 6" descr="Envelope with solid fill">
            <a:extLst>
              <a:ext uri="{FF2B5EF4-FFF2-40B4-BE49-F238E27FC236}">
                <a16:creationId xmlns:a16="http://schemas.microsoft.com/office/drawing/2014/main" id="{87210034-8C61-C814-BE4E-674B6C5E6D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3200" y="4183319"/>
            <a:ext cx="420103" cy="430129"/>
          </a:xfrm>
          <a:prstGeom prst="rect">
            <a:avLst/>
          </a:prstGeom>
        </p:spPr>
      </p:pic>
      <p:pic>
        <p:nvPicPr>
          <p:cNvPr id="2" name="Picture 2" descr="Anne Balduzzi">
            <a:extLst>
              <a:ext uri="{FF2B5EF4-FFF2-40B4-BE49-F238E27FC236}">
                <a16:creationId xmlns:a16="http://schemas.microsoft.com/office/drawing/2014/main" id="{2B5DED35-B5B8-8598-8EE8-EBA4C84BE8F8}"/>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l="4360" t="8440" r="7190"/>
          <a:stretch/>
        </p:blipFill>
        <p:spPr bwMode="auto">
          <a:xfrm>
            <a:off x="893200" y="4724"/>
            <a:ext cx="1652591" cy="171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337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BAE642A-4262-6EDF-239C-CEBA77EB441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3D45058-4CFB-A43E-FE6E-723C1BFC274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39EAAFB3-A36F-7147-8278-964AECB36CB5}"/>
              </a:ext>
            </a:extLst>
          </p:cNvPr>
          <p:cNvSpPr>
            <a:spLocks noGrp="1"/>
          </p:cNvSpPr>
          <p:nvPr>
            <p:ph type="title"/>
          </p:nvPr>
        </p:nvSpPr>
        <p:spPr>
          <a:xfrm>
            <a:off x="156117" y="119108"/>
            <a:ext cx="8777831" cy="861241"/>
          </a:xfrm>
        </p:spPr>
        <p:txBody>
          <a:bodyPr>
            <a:noAutofit/>
          </a:bodyPr>
          <a:lstStyle/>
          <a:p>
            <a:r>
              <a:rPr lang="en-US" sz="4000" b="1" dirty="0">
                <a:solidFill>
                  <a:schemeClr val="bg1"/>
                </a:solidFill>
                <a:latin typeface="Aptos" panose="020B0004020202020204" pitchFamily="34" charset="0"/>
                <a:ea typeface="Roboto"/>
                <a:cs typeface="Roboto"/>
              </a:rPr>
              <a:t>Common Security Concerns</a:t>
            </a:r>
            <a:endParaRPr lang="en-US" sz="2000" dirty="0">
              <a:solidFill>
                <a:schemeClr val="bg1"/>
              </a:solidFill>
              <a:latin typeface="Aptos" panose="020B0004020202020204" pitchFamily="34" charset="0"/>
              <a:ea typeface="Roboto" pitchFamily="2" charset="0"/>
              <a:cs typeface="Roboto" pitchFamily="2" charset="0"/>
            </a:endParaRPr>
          </a:p>
        </p:txBody>
      </p:sp>
      <p:sp>
        <p:nvSpPr>
          <p:cNvPr id="9" name="Title 1">
            <a:extLst>
              <a:ext uri="{FF2B5EF4-FFF2-40B4-BE49-F238E27FC236}">
                <a16:creationId xmlns:a16="http://schemas.microsoft.com/office/drawing/2014/main" id="{DF67A375-6CF2-FE4D-B53D-F01FDEEDCBD3}"/>
              </a:ext>
            </a:extLst>
          </p:cNvPr>
          <p:cNvSpPr txBox="1">
            <a:spLocks/>
          </p:cNvSpPr>
          <p:nvPr/>
        </p:nvSpPr>
        <p:spPr>
          <a:xfrm>
            <a:off x="-207608" y="3667176"/>
            <a:ext cx="2157077" cy="6658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entury Gothic"/>
                <a:ea typeface="+mj-ea"/>
                <a:cs typeface="Century Gothic"/>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Roboto" pitchFamily="2" charset="0"/>
              <a:ea typeface="Roboto" pitchFamily="2" charset="0"/>
              <a:cs typeface="Roboto" pitchFamily="2" charset="0"/>
            </a:endParaRPr>
          </a:p>
        </p:txBody>
      </p:sp>
      <p:pic>
        <p:nvPicPr>
          <p:cNvPr id="5" name="Picture 4" descr="A screenshot of a computer screen&#10;&#10;AI-generated content may be incorrect.">
            <a:extLst>
              <a:ext uri="{FF2B5EF4-FFF2-40B4-BE49-F238E27FC236}">
                <a16:creationId xmlns:a16="http://schemas.microsoft.com/office/drawing/2014/main" id="{68241639-9B8E-6BCA-4B4D-38F90CA91A98}"/>
              </a:ext>
            </a:extLst>
          </p:cNvPr>
          <p:cNvPicPr>
            <a:picLocks noChangeAspect="1"/>
          </p:cNvPicPr>
          <p:nvPr/>
        </p:nvPicPr>
        <p:blipFill>
          <a:blip r:embed="rId3"/>
          <a:srcRect t="15873" b="7454"/>
          <a:stretch>
            <a:fillRect/>
          </a:stretch>
        </p:blipFill>
        <p:spPr>
          <a:xfrm>
            <a:off x="741220" y="1148804"/>
            <a:ext cx="7249711" cy="3994696"/>
          </a:xfrm>
          <a:prstGeom prst="rect">
            <a:avLst/>
          </a:prstGeom>
        </p:spPr>
      </p:pic>
    </p:spTree>
    <p:extLst>
      <p:ext uri="{BB962C8B-B14F-4D97-AF65-F5344CB8AC3E}">
        <p14:creationId xmlns:p14="http://schemas.microsoft.com/office/powerpoint/2010/main" val="326560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B0D76-2B77-6963-0EFD-81E62675FF81}"/>
            </a:ext>
          </a:extLst>
        </p:cNvPr>
        <p:cNvGrpSpPr/>
        <p:nvPr/>
      </p:nvGrpSpPr>
      <p:grpSpPr>
        <a:xfrm>
          <a:off x="0" y="0"/>
          <a:ext cx="0" cy="0"/>
          <a:chOff x="0" y="0"/>
          <a:chExt cx="0" cy="0"/>
        </a:xfrm>
      </p:grpSpPr>
      <p:pic>
        <p:nvPicPr>
          <p:cNvPr id="3" name="Content Placeholder 2" descr="Silhouettes of people sitting at a table&#10;&#10;Description automatically generated">
            <a:extLst>
              <a:ext uri="{FF2B5EF4-FFF2-40B4-BE49-F238E27FC236}">
                <a16:creationId xmlns:a16="http://schemas.microsoft.com/office/drawing/2014/main" id="{CBE7FB9B-7C81-645C-1E56-FE4A12A7AF55}"/>
              </a:ext>
            </a:extLst>
          </p:cNvPr>
          <p:cNvPicPr>
            <a:picLocks noGrp="1" noChangeAspect="1"/>
          </p:cNvPicPr>
          <p:nvPr>
            <p:ph idx="1"/>
          </p:nvPr>
        </p:nvPicPr>
        <p:blipFill rotWithShape="1">
          <a:blip r:embed="rId2"/>
          <a:srcRect t="19"/>
          <a:stretch/>
        </p:blipFill>
        <p:spPr>
          <a:xfrm>
            <a:off x="15" y="961"/>
            <a:ext cx="9143985" cy="5142539"/>
          </a:xfrm>
          <a:prstGeom prst="rect">
            <a:avLst/>
          </a:prstGeom>
        </p:spPr>
      </p:pic>
      <p:pic>
        <p:nvPicPr>
          <p:cNvPr id="4" name="Picture 3" descr="A black and white logo&#10;&#10;Description automatically generated">
            <a:extLst>
              <a:ext uri="{FF2B5EF4-FFF2-40B4-BE49-F238E27FC236}">
                <a16:creationId xmlns:a16="http://schemas.microsoft.com/office/drawing/2014/main" id="{B3E978D4-0EC1-8CAB-F54B-247ABC3BA6FA}"/>
              </a:ext>
            </a:extLst>
          </p:cNvPr>
          <p:cNvPicPr>
            <a:picLocks noChangeAspect="1"/>
          </p:cNvPicPr>
          <p:nvPr/>
        </p:nvPicPr>
        <p:blipFill>
          <a:blip r:embed="rId3"/>
          <a:stretch>
            <a:fillRect/>
          </a:stretch>
        </p:blipFill>
        <p:spPr>
          <a:xfrm>
            <a:off x="1983040" y="1968428"/>
            <a:ext cx="5171425" cy="1206644"/>
          </a:xfrm>
          <a:prstGeom prst="rect">
            <a:avLst/>
          </a:prstGeom>
        </p:spPr>
      </p:pic>
      <p:pic>
        <p:nvPicPr>
          <p:cNvPr id="5" name="Picture 4">
            <a:extLst>
              <a:ext uri="{FF2B5EF4-FFF2-40B4-BE49-F238E27FC236}">
                <a16:creationId xmlns:a16="http://schemas.microsoft.com/office/drawing/2014/main" id="{4EB39D04-3FC6-B96D-6D40-B922C41FE156}"/>
              </a:ext>
            </a:extLst>
          </p:cNvPr>
          <p:cNvPicPr>
            <a:picLocks noChangeAspect="1"/>
          </p:cNvPicPr>
          <p:nvPr/>
        </p:nvPicPr>
        <p:blipFill>
          <a:blip r:embed="rId4"/>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77F025FF-96F5-AFD1-D213-F610EBD3D747}"/>
              </a:ext>
            </a:extLst>
          </p:cNvPr>
          <p:cNvSpPr txBox="1"/>
          <p:nvPr/>
        </p:nvSpPr>
        <p:spPr>
          <a:xfrm>
            <a:off x="1516078" y="1465467"/>
            <a:ext cx="6244145" cy="212365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ptos" panose="020B0004020202020204" pitchFamily="34" charset="0"/>
                <a:ea typeface="Roboto" panose="02000000000000000000" pitchFamily="2" charset="0"/>
                <a:cs typeface="Roboto" panose="02000000000000000000" pitchFamily="2" charset="0"/>
              </a:rPr>
              <a:t>10 Municipal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ptos" panose="020B0004020202020204" pitchFamily="34" charset="0"/>
                <a:ea typeface="Roboto" panose="02000000000000000000" pitchFamily="2" charset="0"/>
                <a:cs typeface="Roboto" panose="02000000000000000000" pitchFamily="2" charset="0"/>
              </a:rPr>
              <a:t>Data Hygiene Practices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ptos" panose="020B0004020202020204" pitchFamily="34" charset="0"/>
                <a:ea typeface="Roboto" panose="02000000000000000000" pitchFamily="2" charset="0"/>
                <a:cs typeface="Roboto" panose="02000000000000000000" pitchFamily="2" charset="0"/>
              </a:rPr>
              <a:t>for AI Readiness</a:t>
            </a:r>
          </a:p>
        </p:txBody>
      </p:sp>
      <p:pic>
        <p:nvPicPr>
          <p:cNvPr id="8" name="Picture 7">
            <a:extLst>
              <a:ext uri="{FF2B5EF4-FFF2-40B4-BE49-F238E27FC236}">
                <a16:creationId xmlns:a16="http://schemas.microsoft.com/office/drawing/2014/main" id="{8210B1BB-565D-F39F-0190-5DACD6567541}"/>
              </a:ext>
            </a:extLst>
          </p:cNvPr>
          <p:cNvPicPr>
            <a:picLocks noChangeAspect="1"/>
          </p:cNvPicPr>
          <p:nvPr/>
        </p:nvPicPr>
        <p:blipFill>
          <a:blip r:embed="rId5"/>
          <a:stretch>
            <a:fillRect/>
          </a:stretch>
        </p:blipFill>
        <p:spPr>
          <a:xfrm>
            <a:off x="7050398" y="4549698"/>
            <a:ext cx="1885445" cy="434588"/>
          </a:xfrm>
          <a:prstGeom prst="rect">
            <a:avLst/>
          </a:prstGeom>
        </p:spPr>
      </p:pic>
    </p:spTree>
    <p:extLst>
      <p:ext uri="{BB962C8B-B14F-4D97-AF65-F5344CB8AC3E}">
        <p14:creationId xmlns:p14="http://schemas.microsoft.com/office/powerpoint/2010/main" val="526102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62FBDD6-AE06-FA9B-C9B4-40634A862687}"/>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23A6EAEA-3C4A-ED85-2ACE-E0FBA5105A9A}"/>
              </a:ext>
            </a:extLst>
          </p:cNvPr>
          <p:cNvPicPr>
            <a:picLocks noGrp="1" noChangeAspect="1"/>
          </p:cNvPicPr>
          <p:nvPr>
            <p:ph idx="1"/>
          </p:nvPr>
        </p:nvPicPr>
        <p:blipFill>
          <a:blip r:embed="rId3"/>
          <a:stretch>
            <a:fillRect/>
          </a:stretch>
        </p:blipFill>
        <p:spPr>
          <a:xfrm>
            <a:off x="0" y="1"/>
            <a:ext cx="9144000" cy="1139252"/>
          </a:xfrm>
        </p:spPr>
      </p:pic>
      <p:sp>
        <p:nvSpPr>
          <p:cNvPr id="7" name="Slide Number Placeholder 6">
            <a:extLst>
              <a:ext uri="{FF2B5EF4-FFF2-40B4-BE49-F238E27FC236}">
                <a16:creationId xmlns:a16="http://schemas.microsoft.com/office/drawing/2014/main" id="{175559AD-E62C-796B-8BBD-24181910D38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D6BEF3DB-D170-C736-27D6-CAF4D8C08698}"/>
              </a:ext>
            </a:extLst>
          </p:cNvPr>
          <p:cNvSpPr>
            <a:spLocks noGrp="1"/>
          </p:cNvSpPr>
          <p:nvPr>
            <p:ph type="title"/>
          </p:nvPr>
        </p:nvSpPr>
        <p:spPr>
          <a:xfrm>
            <a:off x="1025912" y="248645"/>
            <a:ext cx="7281746" cy="665852"/>
          </a:xfrm>
        </p:spPr>
        <p:txBody>
          <a:bodyPr>
            <a:noAutofit/>
          </a:bodyPr>
          <a:lstStyle/>
          <a:p>
            <a:pPr algn="l">
              <a:lnSpc>
                <a:spcPts val="3720"/>
              </a:lnSpc>
            </a:pPr>
            <a:r>
              <a:rPr lang="en-US" sz="3600" b="1" dirty="0">
                <a:solidFill>
                  <a:schemeClr val="bg1"/>
                </a:solidFill>
                <a:latin typeface="Aptos" panose="020B0004020202020204" pitchFamily="34" charset="0"/>
              </a:rPr>
              <a:t>Establish Clear Data Ownership and Governance</a:t>
            </a:r>
            <a:endParaRPr lang="en-US" sz="1800" b="1" dirty="0">
              <a:solidFill>
                <a:schemeClr val="bg1"/>
              </a:solidFill>
              <a:latin typeface="Aptos" panose="020B0004020202020204" pitchFamily="34" charset="0"/>
              <a:ea typeface="Roboto"/>
              <a:cs typeface="Roboto"/>
            </a:endParaRPr>
          </a:p>
        </p:txBody>
      </p:sp>
      <p:sp>
        <p:nvSpPr>
          <p:cNvPr id="3" name="TextBox 2">
            <a:extLst>
              <a:ext uri="{FF2B5EF4-FFF2-40B4-BE49-F238E27FC236}">
                <a16:creationId xmlns:a16="http://schemas.microsoft.com/office/drawing/2014/main" id="{16CBDE28-BF66-DAC6-F587-3CD6F09C2846}"/>
              </a:ext>
            </a:extLst>
          </p:cNvPr>
          <p:cNvSpPr txBox="1"/>
          <p:nvPr/>
        </p:nvSpPr>
        <p:spPr>
          <a:xfrm>
            <a:off x="1034142" y="1275573"/>
            <a:ext cx="7988016" cy="4739759"/>
          </a:xfrm>
          <a:prstGeom prst="rect">
            <a:avLst/>
          </a:prstGeom>
          <a:noFill/>
        </p:spPr>
        <p:txBody>
          <a:bodyPr wrap="square" rtlCol="0">
            <a:spAutoFit/>
          </a:bodyPr>
          <a:lstStyle/>
          <a:p>
            <a:pPr marL="342900" indent="-342900">
              <a:buFont typeface="Wingdings" pitchFamily="2" charset="2"/>
              <a:buChar char="§"/>
            </a:pPr>
            <a:r>
              <a:rPr lang="en-US" sz="2400" b="1" dirty="0">
                <a:solidFill>
                  <a:srgbClr val="A2D6FD"/>
                </a:solidFill>
                <a:latin typeface="Aptos" panose="020B0004020202020204" pitchFamily="34" charset="0"/>
              </a:rPr>
              <a:t>Assign data stewards </a:t>
            </a:r>
            <a:r>
              <a:rPr lang="en-US" sz="2400" dirty="0">
                <a:solidFill>
                  <a:schemeClr val="bg1"/>
                </a:solidFill>
                <a:latin typeface="Aptos" panose="020B0004020202020204" pitchFamily="34" charset="0"/>
              </a:rPr>
              <a:t>in Police (CAD/RMS), Fire, Public Works (CMMS), Utilities (SCADA), Finance (ERP), HR/Payroll, Clerk/Records (ECM), Planning (GIS/permitting), etc.</a:t>
            </a:r>
          </a:p>
          <a:p>
            <a:pPr marL="342900" indent="-342900">
              <a:buFont typeface="Wingdings" pitchFamily="2" charset="2"/>
              <a:buChar char="§"/>
            </a:pPr>
            <a:endParaRPr lang="en-US" sz="1400" dirty="0">
              <a:solidFill>
                <a:schemeClr val="bg1"/>
              </a:solidFill>
              <a:latin typeface="Aptos" panose="020B0004020202020204" pitchFamily="34" charset="0"/>
            </a:endParaRPr>
          </a:p>
          <a:p>
            <a:pPr marL="342900" indent="-342900">
              <a:buFont typeface="Wingdings" pitchFamily="2" charset="2"/>
              <a:buChar char="§"/>
            </a:pPr>
            <a:r>
              <a:rPr lang="en-US" sz="2400" b="1" dirty="0">
                <a:solidFill>
                  <a:srgbClr val="A2D6FD"/>
                </a:solidFill>
                <a:latin typeface="Aptos" panose="020B0004020202020204" pitchFamily="34" charset="0"/>
              </a:rPr>
              <a:t>Maintain a shared data dictionary </a:t>
            </a:r>
            <a:r>
              <a:rPr lang="en-US" sz="2400" dirty="0">
                <a:solidFill>
                  <a:schemeClr val="bg1"/>
                </a:solidFill>
                <a:latin typeface="Aptos" panose="020B0004020202020204" pitchFamily="34" charset="0"/>
              </a:rPr>
              <a:t>and standards across member municipalities where feasible.</a:t>
            </a:r>
          </a:p>
          <a:p>
            <a:pPr marL="342900" indent="-342900">
              <a:buFont typeface="Wingdings" pitchFamily="2" charset="2"/>
              <a:buChar char="§"/>
            </a:pPr>
            <a:endParaRPr lang="en-US" sz="1400" dirty="0">
              <a:solidFill>
                <a:schemeClr val="bg1"/>
              </a:solidFill>
              <a:latin typeface="Aptos" panose="020B0004020202020204" pitchFamily="34" charset="0"/>
            </a:endParaRPr>
          </a:p>
          <a:p>
            <a:pPr marL="342900" indent="-342900">
              <a:buFont typeface="Wingdings" pitchFamily="2" charset="2"/>
              <a:buChar char="§"/>
            </a:pPr>
            <a:r>
              <a:rPr lang="en-US" sz="2400" b="1" dirty="0">
                <a:solidFill>
                  <a:srgbClr val="A2D6FD"/>
                </a:solidFill>
                <a:latin typeface="Aptos" panose="020B0004020202020204" pitchFamily="34" charset="0"/>
              </a:rPr>
              <a:t>Map datasets </a:t>
            </a:r>
            <a:r>
              <a:rPr lang="en-US" sz="2400" dirty="0">
                <a:solidFill>
                  <a:schemeClr val="bg1"/>
                </a:solidFill>
                <a:latin typeface="Aptos" panose="020B0004020202020204" pitchFamily="34" charset="0"/>
              </a:rPr>
              <a:t>to records‑retention schedules and open‑records laws.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schemeClr val="bg1"/>
              </a:solidFill>
              <a:effectLst/>
              <a:uLnTx/>
              <a:uFillTx/>
              <a:latin typeface="Aptos" panose="020B00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schemeClr val="bg1"/>
              </a:solidFill>
              <a:effectLst/>
              <a:uLnTx/>
              <a:uFillTx/>
              <a:latin typeface="Aptos" panose="020B00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schemeClr val="bg1"/>
              </a:solidFill>
              <a:effectLst/>
              <a:uLnTx/>
              <a:uFillTx/>
              <a:latin typeface="Aptos" panose="020B0004020202020204" pitchFamily="34" charset="0"/>
              <a:ea typeface="Roboto" pitchFamily="2" charset="0"/>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Aptos" panose="020B0004020202020204" pitchFamily="34"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70B8185D-A2BF-E43A-6969-00DF40EDE514}"/>
              </a:ext>
            </a:extLst>
          </p:cNvPr>
          <p:cNvSpPr/>
          <p:nvPr/>
        </p:nvSpPr>
        <p:spPr>
          <a:xfrm>
            <a:off x="0" y="0"/>
            <a:ext cx="970156" cy="111512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1</a:t>
            </a:r>
          </a:p>
        </p:txBody>
      </p:sp>
    </p:spTree>
    <p:extLst>
      <p:ext uri="{BB962C8B-B14F-4D97-AF65-F5344CB8AC3E}">
        <p14:creationId xmlns:p14="http://schemas.microsoft.com/office/powerpoint/2010/main" val="258078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A959202-4936-9EAB-5CF2-581690080C28}"/>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630CFEDF-72C4-D7F9-B86A-B4F0E465C4D2}"/>
              </a:ext>
            </a:extLst>
          </p:cNvPr>
          <p:cNvPicPr>
            <a:picLocks noGrp="1" noChangeAspect="1"/>
          </p:cNvPicPr>
          <p:nvPr>
            <p:ph idx="1"/>
          </p:nvPr>
        </p:nvPicPr>
        <p:blipFill>
          <a:blip r:embed="rId3"/>
          <a:stretch>
            <a:fillRect/>
          </a:stretch>
        </p:blipFill>
        <p:spPr>
          <a:xfrm>
            <a:off x="0" y="1"/>
            <a:ext cx="9144000" cy="1139252"/>
          </a:xfrm>
        </p:spPr>
      </p:pic>
      <p:sp>
        <p:nvSpPr>
          <p:cNvPr id="7" name="Slide Number Placeholder 6">
            <a:extLst>
              <a:ext uri="{FF2B5EF4-FFF2-40B4-BE49-F238E27FC236}">
                <a16:creationId xmlns:a16="http://schemas.microsoft.com/office/drawing/2014/main" id="{6C06A994-DAE5-9B50-EE79-3BC8A5611A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2B1773F4-A863-C4A8-C5A8-B82FC120552E}"/>
              </a:ext>
            </a:extLst>
          </p:cNvPr>
          <p:cNvSpPr>
            <a:spLocks noGrp="1"/>
          </p:cNvSpPr>
          <p:nvPr>
            <p:ph type="title"/>
          </p:nvPr>
        </p:nvSpPr>
        <p:spPr>
          <a:xfrm>
            <a:off x="1025912" y="248645"/>
            <a:ext cx="7281746" cy="665852"/>
          </a:xfrm>
        </p:spPr>
        <p:txBody>
          <a:bodyPr>
            <a:noAutofit/>
          </a:bodyPr>
          <a:lstStyle/>
          <a:p>
            <a:pPr algn="l"/>
            <a:r>
              <a:rPr lang="en-US" sz="3600" b="1" dirty="0">
                <a:solidFill>
                  <a:schemeClr val="bg1"/>
                </a:solidFill>
                <a:latin typeface="Aptos" panose="020B0004020202020204" pitchFamily="34" charset="0"/>
              </a:rPr>
              <a:t>Standardize Data Entry Processes</a:t>
            </a:r>
            <a:endParaRPr lang="en-US" sz="1800" b="1" dirty="0">
              <a:solidFill>
                <a:schemeClr val="bg1"/>
              </a:solidFill>
              <a:latin typeface="Aptos" panose="020B0004020202020204" pitchFamily="34" charset="0"/>
              <a:ea typeface="Roboto"/>
              <a:cs typeface="Roboto"/>
            </a:endParaRPr>
          </a:p>
        </p:txBody>
      </p:sp>
      <p:sp>
        <p:nvSpPr>
          <p:cNvPr id="3" name="TextBox 2">
            <a:extLst>
              <a:ext uri="{FF2B5EF4-FFF2-40B4-BE49-F238E27FC236}">
                <a16:creationId xmlns:a16="http://schemas.microsoft.com/office/drawing/2014/main" id="{3A1AD578-6D94-7BBC-55DC-C7585E9EA43A}"/>
              </a:ext>
            </a:extLst>
          </p:cNvPr>
          <p:cNvSpPr txBox="1"/>
          <p:nvPr/>
        </p:nvSpPr>
        <p:spPr>
          <a:xfrm>
            <a:off x="1012371" y="1394790"/>
            <a:ext cx="7989403" cy="3354765"/>
          </a:xfrm>
          <a:prstGeom prst="rect">
            <a:avLst/>
          </a:prstGeom>
          <a:noFill/>
        </p:spPr>
        <p:txBody>
          <a:bodyPr wrap="square" rtlCol="0">
            <a:spAutoFit/>
          </a:bodyPr>
          <a:lstStyle/>
          <a:p>
            <a:pPr marL="342900" indent="-342900">
              <a:buFont typeface="Wingdings" pitchFamily="2" charset="2"/>
              <a:buChar char="§"/>
            </a:pPr>
            <a:r>
              <a:rPr lang="en-US" sz="2400" b="1" dirty="0">
                <a:solidFill>
                  <a:srgbClr val="A2D6FD"/>
                </a:solidFill>
                <a:latin typeface="Aptos" panose="020B0004020202020204" pitchFamily="34" charset="0"/>
              </a:rPr>
              <a:t>Use controlled fields </a:t>
            </a:r>
            <a:r>
              <a:rPr lang="en-US" sz="2400" dirty="0">
                <a:solidFill>
                  <a:schemeClr val="bg1"/>
                </a:solidFill>
                <a:latin typeface="Aptos" panose="020B0004020202020204" pitchFamily="34" charset="0"/>
              </a:rPr>
              <a:t>for addresses, parcel IDs, offense codes, meter IDs, asset IDs, employee IDs in ERP/Finance, CAD/RMS, 311/CRM, permitting, and CMMS.</a:t>
            </a:r>
          </a:p>
          <a:p>
            <a:pPr marL="342900" indent="-342900">
              <a:buFont typeface="Wingdings" pitchFamily="2" charset="2"/>
              <a:buChar char="§"/>
            </a:pPr>
            <a:endParaRPr lang="en-US" sz="2400" dirty="0">
              <a:solidFill>
                <a:schemeClr val="bg1"/>
              </a:solidFill>
              <a:latin typeface="Aptos" panose="020B0004020202020204" pitchFamily="34" charset="0"/>
            </a:endParaRPr>
          </a:p>
          <a:p>
            <a:pPr marL="342900" indent="-342900">
              <a:buFont typeface="Wingdings" pitchFamily="2" charset="2"/>
              <a:buChar char="§"/>
            </a:pPr>
            <a:r>
              <a:rPr lang="en-US" sz="2400" b="1" dirty="0">
                <a:solidFill>
                  <a:srgbClr val="A2D6FD"/>
                </a:solidFill>
                <a:latin typeface="Aptos" panose="020B0004020202020204" pitchFamily="34" charset="0"/>
              </a:rPr>
              <a:t>Enforce uniform formats </a:t>
            </a:r>
            <a:r>
              <a:rPr lang="en-US" sz="2400" dirty="0">
                <a:solidFill>
                  <a:schemeClr val="bg1"/>
                </a:solidFill>
                <a:latin typeface="Aptos" panose="020B0004020202020204" pitchFamily="34" charset="0"/>
              </a:rPr>
              <a:t>(street types, dates/times, unit numbers, geo‑coordinates) and a master address/parcel key.</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199214E2-C1AB-AA42-F1C0-DDA0A48254C8}"/>
              </a:ext>
            </a:extLst>
          </p:cNvPr>
          <p:cNvSpPr/>
          <p:nvPr/>
        </p:nvSpPr>
        <p:spPr>
          <a:xfrm>
            <a:off x="0" y="0"/>
            <a:ext cx="970156" cy="111512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2</a:t>
            </a:r>
          </a:p>
        </p:txBody>
      </p:sp>
    </p:spTree>
    <p:extLst>
      <p:ext uri="{BB962C8B-B14F-4D97-AF65-F5344CB8AC3E}">
        <p14:creationId xmlns:p14="http://schemas.microsoft.com/office/powerpoint/2010/main" val="180901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259FF3D-C25A-9410-6BD4-25A2456889E8}"/>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00329E97-F8C7-78FC-0397-C419593EB950}"/>
              </a:ext>
            </a:extLst>
          </p:cNvPr>
          <p:cNvPicPr>
            <a:picLocks noGrp="1" noChangeAspect="1"/>
          </p:cNvPicPr>
          <p:nvPr>
            <p:ph idx="1"/>
          </p:nvPr>
        </p:nvPicPr>
        <p:blipFill>
          <a:blip r:embed="rId3"/>
          <a:stretch>
            <a:fillRect/>
          </a:stretch>
        </p:blipFill>
        <p:spPr>
          <a:xfrm>
            <a:off x="0" y="1"/>
            <a:ext cx="9144000" cy="1139252"/>
          </a:xfrm>
        </p:spPr>
      </p:pic>
      <p:sp>
        <p:nvSpPr>
          <p:cNvPr id="7" name="Slide Number Placeholder 6">
            <a:extLst>
              <a:ext uri="{FF2B5EF4-FFF2-40B4-BE49-F238E27FC236}">
                <a16:creationId xmlns:a16="http://schemas.microsoft.com/office/drawing/2014/main" id="{D310AC46-AF73-C627-3C1C-E1E9006DB9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F4A657A0-497B-80AD-E2EF-8A037D6C7906}"/>
              </a:ext>
            </a:extLst>
          </p:cNvPr>
          <p:cNvSpPr>
            <a:spLocks noGrp="1"/>
          </p:cNvSpPr>
          <p:nvPr>
            <p:ph type="title"/>
          </p:nvPr>
        </p:nvSpPr>
        <p:spPr>
          <a:xfrm>
            <a:off x="1080996" y="204577"/>
            <a:ext cx="7974869" cy="665852"/>
          </a:xfrm>
        </p:spPr>
        <p:txBody>
          <a:bodyPr>
            <a:noAutofit/>
          </a:bodyPr>
          <a:lstStyle/>
          <a:p>
            <a:pPr algn="l"/>
            <a:r>
              <a:rPr lang="en-US" sz="3600" b="1" dirty="0">
                <a:solidFill>
                  <a:schemeClr val="bg1"/>
                </a:solidFill>
                <a:latin typeface="Aptos" panose="020B0004020202020204" pitchFamily="34" charset="0"/>
              </a:rPr>
              <a:t>Regularly Audit and Clean Data</a:t>
            </a:r>
            <a:endParaRPr lang="en-US" sz="1800" b="1" dirty="0">
              <a:solidFill>
                <a:schemeClr val="bg1"/>
              </a:solidFill>
              <a:latin typeface="Aptos" panose="020B0004020202020204" pitchFamily="34" charset="0"/>
              <a:ea typeface="Roboto"/>
              <a:cs typeface="Roboto"/>
            </a:endParaRPr>
          </a:p>
        </p:txBody>
      </p:sp>
      <p:sp>
        <p:nvSpPr>
          <p:cNvPr id="3" name="TextBox 2">
            <a:extLst>
              <a:ext uri="{FF2B5EF4-FFF2-40B4-BE49-F238E27FC236}">
                <a16:creationId xmlns:a16="http://schemas.microsoft.com/office/drawing/2014/main" id="{C5DC1EDF-60E4-FBD6-3818-9B182A354149}"/>
              </a:ext>
            </a:extLst>
          </p:cNvPr>
          <p:cNvSpPr txBox="1"/>
          <p:nvPr/>
        </p:nvSpPr>
        <p:spPr>
          <a:xfrm>
            <a:off x="1077686" y="1571060"/>
            <a:ext cx="7924088" cy="430887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Schedule routine data quality checks</a:t>
            </a:r>
            <a:r>
              <a:rPr kumimoji="0" lang="en-US" sz="2400" b="0"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 </a:t>
            </a:r>
            <a:r>
              <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to identify and remove duplicates, outdated entries, and inconsistencies.</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Use automated data-cleaning tools</a:t>
            </a:r>
            <a:r>
              <a:rPr kumimoji="0" lang="en-US" sz="2400" b="0"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 </a:t>
            </a:r>
            <a:r>
              <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to detect anomalies and enforce formatting standards.</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Periodically validate external data</a:t>
            </a:r>
            <a:r>
              <a:rPr kumimoji="0" lang="en-US" sz="2400" b="0"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 </a:t>
            </a:r>
            <a:r>
              <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against trusted sources or partner databases.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white"/>
              </a:solidFill>
              <a:effectLst/>
              <a:uLnTx/>
              <a:uFillTx/>
              <a:latin typeface="Gill Sans Nova Light" panose="020B0302020104020203" pitchFamily="34" charset="0"/>
              <a:ea typeface="Roboto" pitchFamily="2"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F096F9E3-4097-8DD9-9D8C-4130112882EC}"/>
              </a:ext>
            </a:extLst>
          </p:cNvPr>
          <p:cNvSpPr/>
          <p:nvPr/>
        </p:nvSpPr>
        <p:spPr>
          <a:xfrm>
            <a:off x="0" y="0"/>
            <a:ext cx="970156" cy="111512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3</a:t>
            </a:r>
          </a:p>
        </p:txBody>
      </p:sp>
    </p:spTree>
    <p:extLst>
      <p:ext uri="{BB962C8B-B14F-4D97-AF65-F5344CB8AC3E}">
        <p14:creationId xmlns:p14="http://schemas.microsoft.com/office/powerpoint/2010/main" val="292843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CB3883-AC19-803B-972B-188F216C3033}"/>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D9FA43ED-8332-279A-F144-B16693AD79A9}"/>
              </a:ext>
            </a:extLst>
          </p:cNvPr>
          <p:cNvPicPr>
            <a:picLocks noGrp="1" noChangeAspect="1"/>
          </p:cNvPicPr>
          <p:nvPr>
            <p:ph idx="1"/>
          </p:nvPr>
        </p:nvPicPr>
        <p:blipFill>
          <a:blip r:embed="rId3"/>
          <a:stretch>
            <a:fillRect/>
          </a:stretch>
        </p:blipFill>
        <p:spPr>
          <a:xfrm>
            <a:off x="0" y="1"/>
            <a:ext cx="9144000" cy="1139252"/>
          </a:xfrm>
        </p:spPr>
      </p:pic>
      <p:sp>
        <p:nvSpPr>
          <p:cNvPr id="7" name="Slide Number Placeholder 6">
            <a:extLst>
              <a:ext uri="{FF2B5EF4-FFF2-40B4-BE49-F238E27FC236}">
                <a16:creationId xmlns:a16="http://schemas.microsoft.com/office/drawing/2014/main" id="{C91E822A-B64A-F4BC-E294-F6A2425EE75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E6EA9659-F8FC-A77C-3940-38356BB70544}"/>
              </a:ext>
            </a:extLst>
          </p:cNvPr>
          <p:cNvSpPr>
            <a:spLocks noGrp="1"/>
          </p:cNvSpPr>
          <p:nvPr>
            <p:ph type="title"/>
          </p:nvPr>
        </p:nvSpPr>
        <p:spPr>
          <a:xfrm>
            <a:off x="1080996" y="204577"/>
            <a:ext cx="7974869" cy="665852"/>
          </a:xfrm>
        </p:spPr>
        <p:txBody>
          <a:bodyPr>
            <a:noAutofit/>
          </a:bodyPr>
          <a:lstStyle/>
          <a:p>
            <a:pPr algn="l"/>
            <a:r>
              <a:rPr lang="en-US" sz="3600" b="1" dirty="0">
                <a:solidFill>
                  <a:schemeClr val="bg1"/>
                </a:solidFill>
                <a:latin typeface="Aptos" panose="020B0004020202020204" pitchFamily="34" charset="0"/>
              </a:rPr>
              <a:t>Integrate Systems and </a:t>
            </a:r>
            <a:br>
              <a:rPr lang="en-US" sz="3600" b="1" dirty="0">
                <a:solidFill>
                  <a:schemeClr val="bg1"/>
                </a:solidFill>
                <a:latin typeface="Aptos" panose="020B0004020202020204" pitchFamily="34" charset="0"/>
              </a:rPr>
            </a:br>
            <a:r>
              <a:rPr lang="en-US" sz="3600" b="1" dirty="0">
                <a:solidFill>
                  <a:schemeClr val="bg1"/>
                </a:solidFill>
                <a:latin typeface="Aptos" panose="020B0004020202020204" pitchFamily="34" charset="0"/>
              </a:rPr>
              <a:t>Eliminate Data Silos</a:t>
            </a:r>
            <a:endParaRPr lang="en-US" sz="1800" b="1" dirty="0">
              <a:solidFill>
                <a:schemeClr val="bg1"/>
              </a:solidFill>
              <a:latin typeface="Aptos" panose="020B0004020202020204" pitchFamily="34" charset="0"/>
              <a:ea typeface="Roboto"/>
              <a:cs typeface="Roboto"/>
            </a:endParaRPr>
          </a:p>
        </p:txBody>
      </p:sp>
      <p:sp>
        <p:nvSpPr>
          <p:cNvPr id="3" name="TextBox 2">
            <a:extLst>
              <a:ext uri="{FF2B5EF4-FFF2-40B4-BE49-F238E27FC236}">
                <a16:creationId xmlns:a16="http://schemas.microsoft.com/office/drawing/2014/main" id="{1E2F5458-476E-F075-3B9A-BF9785350F93}"/>
              </a:ext>
            </a:extLst>
          </p:cNvPr>
          <p:cNvSpPr txBox="1"/>
          <p:nvPr/>
        </p:nvSpPr>
        <p:spPr>
          <a:xfrm>
            <a:off x="1045029" y="1571060"/>
            <a:ext cx="7956745" cy="400109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Connect systems </a:t>
            </a:r>
            <a:r>
              <a:rPr kumimoji="0" lang="en-US" sz="240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(e.g., ERP/Finance ↔ 311/CRM ↔ permitting/ECM ↔ GIS ↔ CMMS/SCADA ↔ CAD/RMS) via APIs/integration hubs</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i="0" u="none" strike="noStrike" kern="1200" cap="none" spc="0" normalizeH="0" baseline="0" noProof="0" dirty="0">
              <a:ln>
                <a:noFill/>
              </a:ln>
              <a:solidFill>
                <a:schemeClr val="bg1"/>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Use MCP, APIs or data integration platforms</a:t>
            </a:r>
            <a:r>
              <a:rPr kumimoji="0" lang="en-US" sz="2400" b="0"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 </a:t>
            </a:r>
            <a:r>
              <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to synchronize real-time updates across systems.</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342900" lvl="0" indent="-342900">
              <a:buFont typeface="Wingdings" pitchFamily="2" charset="2"/>
              <a:buChar char="§"/>
              <a:defRPr/>
            </a:pPr>
            <a:r>
              <a:rPr lang="en-US" sz="2400" b="1" dirty="0">
                <a:solidFill>
                  <a:srgbClr val="A2D6FD"/>
                </a:solidFill>
                <a:latin typeface="Aptos" panose="020B0004020202020204" pitchFamily="34" charset="0"/>
              </a:rPr>
              <a:t>Use a municipal data hub</a:t>
            </a:r>
            <a:r>
              <a:rPr lang="en-US" sz="2400" dirty="0">
                <a:solidFill>
                  <a:srgbClr val="A2D6FD"/>
                </a:solidFill>
                <a:latin typeface="Aptos" panose="020B0004020202020204" pitchFamily="34" charset="0"/>
              </a:rPr>
              <a:t> </a:t>
            </a:r>
            <a:r>
              <a:rPr lang="en-US" sz="2400" dirty="0">
                <a:solidFill>
                  <a:schemeClr val="bg1"/>
                </a:solidFill>
                <a:latin typeface="Aptos" panose="020B0004020202020204" pitchFamily="34" charset="0"/>
              </a:rPr>
              <a:t>(or secure lake/warehouse) as the “source of truth” for analytics and AI training.</a:t>
            </a:r>
            <a:endParaRPr kumimoji="0" lang="en-US" sz="1800" b="0" i="0" u="none" strike="noStrike" kern="1200" cap="none" spc="0" normalizeH="0" baseline="0" noProof="0" dirty="0">
              <a:ln>
                <a:noFill/>
              </a:ln>
              <a:solidFill>
                <a:schemeClr val="bg1"/>
              </a:solidFill>
              <a:effectLst/>
              <a:uLnTx/>
              <a:uFillTx/>
              <a:latin typeface="Aptos" panose="020B00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white"/>
              </a:solidFill>
              <a:effectLst/>
              <a:uLnTx/>
              <a:uFillTx/>
              <a:latin typeface="Gill Sans Nova Light" panose="020B0302020104020203" pitchFamily="34" charset="0"/>
              <a:ea typeface="Roboto" pitchFamily="2"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5AD22358-2F5B-F8A6-BED0-F36B7249D235}"/>
              </a:ext>
            </a:extLst>
          </p:cNvPr>
          <p:cNvSpPr/>
          <p:nvPr/>
        </p:nvSpPr>
        <p:spPr>
          <a:xfrm>
            <a:off x="0" y="0"/>
            <a:ext cx="970156" cy="111512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4</a:t>
            </a:r>
          </a:p>
        </p:txBody>
      </p:sp>
    </p:spTree>
    <p:extLst>
      <p:ext uri="{BB962C8B-B14F-4D97-AF65-F5344CB8AC3E}">
        <p14:creationId xmlns:p14="http://schemas.microsoft.com/office/powerpoint/2010/main" val="3626346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7EAD7BD-2B66-5433-DA5C-32642952601C}"/>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79BB717E-4F51-CC89-E1BB-4A24A20BFA86}"/>
              </a:ext>
            </a:extLst>
          </p:cNvPr>
          <p:cNvPicPr>
            <a:picLocks noGrp="1" noChangeAspect="1"/>
          </p:cNvPicPr>
          <p:nvPr>
            <p:ph idx="1"/>
          </p:nvPr>
        </p:nvPicPr>
        <p:blipFill>
          <a:blip r:embed="rId3"/>
          <a:stretch>
            <a:fillRect/>
          </a:stretch>
        </p:blipFill>
        <p:spPr>
          <a:xfrm>
            <a:off x="0" y="1"/>
            <a:ext cx="9144000" cy="1139252"/>
          </a:xfrm>
        </p:spPr>
      </p:pic>
      <p:sp>
        <p:nvSpPr>
          <p:cNvPr id="7" name="Slide Number Placeholder 6">
            <a:extLst>
              <a:ext uri="{FF2B5EF4-FFF2-40B4-BE49-F238E27FC236}">
                <a16:creationId xmlns:a16="http://schemas.microsoft.com/office/drawing/2014/main" id="{2E97B5E1-E950-9C85-C56A-33FAF543D7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29847A75-9138-07C8-B14A-1C35B0753137}"/>
              </a:ext>
            </a:extLst>
          </p:cNvPr>
          <p:cNvSpPr>
            <a:spLocks noGrp="1"/>
          </p:cNvSpPr>
          <p:nvPr>
            <p:ph type="title"/>
          </p:nvPr>
        </p:nvSpPr>
        <p:spPr>
          <a:xfrm>
            <a:off x="1080996" y="204577"/>
            <a:ext cx="7974869" cy="665852"/>
          </a:xfrm>
        </p:spPr>
        <p:txBody>
          <a:bodyPr>
            <a:noAutofit/>
          </a:bodyPr>
          <a:lstStyle/>
          <a:p>
            <a:pPr algn="l"/>
            <a:r>
              <a:rPr lang="en-US" sz="3600" b="1" dirty="0">
                <a:solidFill>
                  <a:schemeClr val="bg1"/>
                </a:solidFill>
                <a:latin typeface="Aptos" panose="020B0004020202020204" pitchFamily="34" charset="0"/>
              </a:rPr>
              <a:t>Ensure Data Accuracy and Timeliness</a:t>
            </a:r>
            <a:endParaRPr lang="en-US" sz="1800" b="1" dirty="0">
              <a:solidFill>
                <a:schemeClr val="bg1"/>
              </a:solidFill>
              <a:latin typeface="Aptos" panose="020B0004020202020204" pitchFamily="34" charset="0"/>
              <a:ea typeface="Roboto"/>
              <a:cs typeface="Roboto"/>
            </a:endParaRPr>
          </a:p>
        </p:txBody>
      </p:sp>
      <p:sp>
        <p:nvSpPr>
          <p:cNvPr id="3" name="TextBox 2">
            <a:extLst>
              <a:ext uri="{FF2B5EF4-FFF2-40B4-BE49-F238E27FC236}">
                <a16:creationId xmlns:a16="http://schemas.microsoft.com/office/drawing/2014/main" id="{6E991903-892B-F634-75FD-102F91FDB49E}"/>
              </a:ext>
            </a:extLst>
          </p:cNvPr>
          <p:cNvSpPr txBox="1"/>
          <p:nvPr/>
        </p:nvSpPr>
        <p:spPr>
          <a:xfrm>
            <a:off x="1132114" y="1427708"/>
            <a:ext cx="7847626" cy="338554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Implement real-time or near-real-time data updates </a:t>
            </a:r>
            <a:r>
              <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for key metrics.</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1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When applicable, adopt new technologies and sensors </a:t>
            </a:r>
            <a:r>
              <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to reduce human error in data capture.</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1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342900" indent="-342900">
              <a:buFont typeface="Wingdings" pitchFamily="2" charset="2"/>
              <a:buChar char="§"/>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Use automated validation checks </a:t>
            </a:r>
            <a:r>
              <a:rPr kumimoji="0" lang="en-US" sz="24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to flag inconsistencies immediately</a:t>
            </a:r>
            <a:r>
              <a:rPr kumimoji="0" lang="en-US" sz="240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 </a:t>
            </a:r>
            <a:r>
              <a:rPr lang="en-US" sz="2400" dirty="0">
                <a:solidFill>
                  <a:schemeClr val="bg1"/>
                </a:solidFill>
                <a:latin typeface="Aptos" panose="020B0004020202020204" pitchFamily="34" charset="0"/>
              </a:rPr>
              <a:t>(e.g., address must geocode; officer ID must exist; meter reads within tolerance).</a:t>
            </a:r>
            <a:endPar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205E6D72-A1D9-5DBA-D00B-FE758F0DE942}"/>
              </a:ext>
            </a:extLst>
          </p:cNvPr>
          <p:cNvSpPr/>
          <p:nvPr/>
        </p:nvSpPr>
        <p:spPr>
          <a:xfrm>
            <a:off x="0" y="0"/>
            <a:ext cx="970156" cy="111512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5</a:t>
            </a:r>
          </a:p>
        </p:txBody>
      </p:sp>
    </p:spTree>
    <p:extLst>
      <p:ext uri="{BB962C8B-B14F-4D97-AF65-F5344CB8AC3E}">
        <p14:creationId xmlns:p14="http://schemas.microsoft.com/office/powerpoint/2010/main" val="1273546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96BEA60-9354-2834-6282-FA0AF6DF5474}"/>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5BD66051-2691-3808-3986-B8E4045EA459}"/>
              </a:ext>
            </a:extLst>
          </p:cNvPr>
          <p:cNvPicPr>
            <a:picLocks noGrp="1" noChangeAspect="1"/>
          </p:cNvPicPr>
          <p:nvPr>
            <p:ph idx="1"/>
          </p:nvPr>
        </p:nvPicPr>
        <p:blipFill>
          <a:blip r:embed="rId3"/>
          <a:stretch>
            <a:fillRect/>
          </a:stretch>
        </p:blipFill>
        <p:spPr>
          <a:xfrm>
            <a:off x="0" y="1"/>
            <a:ext cx="9144000" cy="1139252"/>
          </a:xfrm>
        </p:spPr>
      </p:pic>
      <p:sp>
        <p:nvSpPr>
          <p:cNvPr id="7" name="Slide Number Placeholder 6">
            <a:extLst>
              <a:ext uri="{FF2B5EF4-FFF2-40B4-BE49-F238E27FC236}">
                <a16:creationId xmlns:a16="http://schemas.microsoft.com/office/drawing/2014/main" id="{34819F28-2521-4EF4-463E-53AC513350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D1B319A5-E5C9-AAED-3B93-5C962F279A80}"/>
              </a:ext>
            </a:extLst>
          </p:cNvPr>
          <p:cNvSpPr>
            <a:spLocks noGrp="1"/>
          </p:cNvSpPr>
          <p:nvPr>
            <p:ph type="title"/>
          </p:nvPr>
        </p:nvSpPr>
        <p:spPr>
          <a:xfrm>
            <a:off x="1080996" y="204577"/>
            <a:ext cx="7974869" cy="665852"/>
          </a:xfrm>
        </p:spPr>
        <p:txBody>
          <a:bodyPr>
            <a:noAutofit/>
          </a:bodyPr>
          <a:lstStyle/>
          <a:p>
            <a:pPr algn="l"/>
            <a:r>
              <a:rPr lang="en-US" sz="3600" b="1" dirty="0">
                <a:solidFill>
                  <a:schemeClr val="bg1"/>
                </a:solidFill>
                <a:latin typeface="Aptos" panose="020B0004020202020204" pitchFamily="34" charset="0"/>
              </a:rPr>
              <a:t>Protect Data Integrity and Security</a:t>
            </a:r>
            <a:endParaRPr lang="en-US" sz="1800" b="1" dirty="0">
              <a:solidFill>
                <a:schemeClr val="bg1"/>
              </a:solidFill>
              <a:latin typeface="Aptos" panose="020B0004020202020204" pitchFamily="34" charset="0"/>
              <a:ea typeface="Roboto"/>
              <a:cs typeface="Roboto"/>
            </a:endParaRPr>
          </a:p>
        </p:txBody>
      </p:sp>
      <p:sp>
        <p:nvSpPr>
          <p:cNvPr id="3" name="TextBox 2">
            <a:extLst>
              <a:ext uri="{FF2B5EF4-FFF2-40B4-BE49-F238E27FC236}">
                <a16:creationId xmlns:a16="http://schemas.microsoft.com/office/drawing/2014/main" id="{A4340535-01A4-466D-CBC4-46F0B4E119B4}"/>
              </a:ext>
            </a:extLst>
          </p:cNvPr>
          <p:cNvSpPr txBox="1"/>
          <p:nvPr/>
        </p:nvSpPr>
        <p:spPr>
          <a:xfrm>
            <a:off x="1023257" y="1451317"/>
            <a:ext cx="8120743" cy="421653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Enforce role‑based access, </a:t>
            </a:r>
            <a:r>
              <a:rPr kumimoji="0" lang="en-US" sz="240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least privilege, and privileged activity logging across all systems.</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400" i="0" u="none" strike="noStrike" kern="1200" cap="none" spc="0" normalizeH="0" baseline="0" noProof="0" dirty="0">
              <a:ln>
                <a:noFill/>
              </a:ln>
              <a:solidFill>
                <a:schemeClr val="bg1"/>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Maintain immutable audit trails </a:t>
            </a:r>
            <a:r>
              <a:rPr kumimoji="0" lang="en-US" sz="240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for changes to incidents, personnel actions, permits, and asset records.</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400" i="0" u="none" strike="noStrike" kern="1200" cap="none" spc="0" normalizeH="0" baseline="0" noProof="0" dirty="0">
              <a:ln>
                <a:noFill/>
              </a:ln>
              <a:solidFill>
                <a:schemeClr val="bg1"/>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4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Back up critical systems and test restores</a:t>
            </a:r>
            <a:r>
              <a:rPr kumimoji="0" lang="en-US" sz="240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 include ECM/records and integration logs.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white"/>
              </a:solidFill>
              <a:effectLst/>
              <a:uLnTx/>
              <a:uFillTx/>
              <a:latin typeface="Gill Sans Nova Light" panose="020B0302020104020203" pitchFamily="34" charset="0"/>
              <a:ea typeface="Roboto" pitchFamily="2"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60FF3D7F-907B-2B69-F07B-7D8905B997E9}"/>
              </a:ext>
            </a:extLst>
          </p:cNvPr>
          <p:cNvSpPr/>
          <p:nvPr/>
        </p:nvSpPr>
        <p:spPr>
          <a:xfrm>
            <a:off x="0" y="0"/>
            <a:ext cx="970156" cy="111512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6</a:t>
            </a:r>
          </a:p>
        </p:txBody>
      </p:sp>
    </p:spTree>
    <p:extLst>
      <p:ext uri="{BB962C8B-B14F-4D97-AF65-F5344CB8AC3E}">
        <p14:creationId xmlns:p14="http://schemas.microsoft.com/office/powerpoint/2010/main" val="420300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261F69F-B246-0A21-B699-26DCA76F99CC}"/>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048D07FC-48ED-A3BF-06FF-7FD5E6AFF0F2}"/>
              </a:ext>
            </a:extLst>
          </p:cNvPr>
          <p:cNvPicPr>
            <a:picLocks noGrp="1" noChangeAspect="1"/>
          </p:cNvPicPr>
          <p:nvPr>
            <p:ph idx="1"/>
          </p:nvPr>
        </p:nvPicPr>
        <p:blipFill>
          <a:blip r:embed="rId3"/>
          <a:stretch>
            <a:fillRect/>
          </a:stretch>
        </p:blipFill>
        <p:spPr>
          <a:xfrm>
            <a:off x="0" y="1"/>
            <a:ext cx="9144000" cy="1139252"/>
          </a:xfrm>
        </p:spPr>
      </p:pic>
      <p:sp>
        <p:nvSpPr>
          <p:cNvPr id="7" name="Slide Number Placeholder 6">
            <a:extLst>
              <a:ext uri="{FF2B5EF4-FFF2-40B4-BE49-F238E27FC236}">
                <a16:creationId xmlns:a16="http://schemas.microsoft.com/office/drawing/2014/main" id="{84985468-3828-211D-2594-827E478744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8F4914B2-6F7F-DBDE-8F5E-60870969BD7A}"/>
              </a:ext>
            </a:extLst>
          </p:cNvPr>
          <p:cNvSpPr>
            <a:spLocks noGrp="1"/>
          </p:cNvSpPr>
          <p:nvPr>
            <p:ph type="title"/>
          </p:nvPr>
        </p:nvSpPr>
        <p:spPr>
          <a:xfrm>
            <a:off x="1112703" y="314746"/>
            <a:ext cx="8571123" cy="665852"/>
          </a:xfrm>
        </p:spPr>
        <p:txBody>
          <a:bodyPr>
            <a:noAutofit/>
          </a:bodyPr>
          <a:lstStyle/>
          <a:p>
            <a:pPr algn="l"/>
            <a:r>
              <a:rPr lang="en-US" b="1" dirty="0">
                <a:solidFill>
                  <a:schemeClr val="bg1"/>
                </a:solidFill>
                <a:latin typeface="Aptos" panose="020B0004020202020204" pitchFamily="34" charset="0"/>
              </a:rPr>
              <a:t>Manage Master Data</a:t>
            </a:r>
            <a:br>
              <a:rPr lang="en-US" sz="3600" dirty="0">
                <a:solidFill>
                  <a:schemeClr val="bg1"/>
                </a:solidFill>
                <a:latin typeface="Aptos" panose="020B0004020202020204" pitchFamily="34" charset="0"/>
              </a:rPr>
            </a:br>
            <a:endParaRPr lang="en-US" sz="1800" b="1" dirty="0">
              <a:solidFill>
                <a:schemeClr val="bg1"/>
              </a:solidFill>
              <a:latin typeface="Aptos" panose="020B0004020202020204" pitchFamily="34" charset="0"/>
              <a:ea typeface="Roboto"/>
              <a:cs typeface="Roboto"/>
            </a:endParaRPr>
          </a:p>
        </p:txBody>
      </p:sp>
      <p:sp>
        <p:nvSpPr>
          <p:cNvPr id="3" name="TextBox 2">
            <a:extLst>
              <a:ext uri="{FF2B5EF4-FFF2-40B4-BE49-F238E27FC236}">
                <a16:creationId xmlns:a16="http://schemas.microsoft.com/office/drawing/2014/main" id="{6E830F3F-1F45-E507-451C-D10C4A13683B}"/>
              </a:ext>
            </a:extLst>
          </p:cNvPr>
          <p:cNvSpPr txBox="1"/>
          <p:nvPr/>
        </p:nvSpPr>
        <p:spPr>
          <a:xfrm>
            <a:off x="1153886" y="1571060"/>
            <a:ext cx="7847888" cy="3200876"/>
          </a:xfrm>
          <a:prstGeom prst="rect">
            <a:avLst/>
          </a:prstGeom>
          <a:noFill/>
        </p:spPr>
        <p:txBody>
          <a:bodyPr wrap="square" rtlCol="0">
            <a:spAutoFit/>
          </a:bodyPr>
          <a:lstStyle/>
          <a:p>
            <a:pPr marL="342900" indent="-342900">
              <a:buFont typeface="Wingdings" pitchFamily="2" charset="2"/>
              <a:buChar char="§"/>
            </a:pPr>
            <a:r>
              <a:rPr lang="en-US" sz="2400" b="1" dirty="0">
                <a:solidFill>
                  <a:srgbClr val="A2D6FD"/>
                </a:solidFill>
              </a:rPr>
              <a:t>Stand up master records </a:t>
            </a:r>
            <a:r>
              <a:rPr lang="en-US" sz="2400" dirty="0">
                <a:solidFill>
                  <a:schemeClr val="bg1"/>
                </a:solidFill>
              </a:rPr>
              <a:t>for people/organizations, master address table (MAT), parcels, assets/fleet, employees, and vendors with unique IDs.</a:t>
            </a:r>
          </a:p>
          <a:p>
            <a:pPr marL="342900" indent="-342900">
              <a:buFont typeface="Wingdings" pitchFamily="2" charset="2"/>
              <a:buChar char="§"/>
            </a:pPr>
            <a:endParaRPr lang="en-US" sz="2400" dirty="0">
              <a:solidFill>
                <a:schemeClr val="bg1"/>
              </a:solidFill>
            </a:endParaRPr>
          </a:p>
          <a:p>
            <a:pPr marL="342900" indent="-342900">
              <a:buFont typeface="Wingdings" pitchFamily="2" charset="2"/>
              <a:buChar char="§"/>
            </a:pPr>
            <a:r>
              <a:rPr lang="en-US" sz="2400" b="1" dirty="0">
                <a:solidFill>
                  <a:srgbClr val="A2D6FD"/>
                </a:solidFill>
              </a:rPr>
              <a:t>Version and publish authoritative GIS layers </a:t>
            </a:r>
            <a:r>
              <a:rPr lang="en-US" sz="2400" dirty="0">
                <a:solidFill>
                  <a:schemeClr val="bg1"/>
                </a:solidFill>
              </a:rPr>
              <a:t>(streets, parcels, facilities) to all departments.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white"/>
              </a:solidFill>
              <a:effectLst/>
              <a:uLnTx/>
              <a:uFillTx/>
              <a:latin typeface="Gill Sans Nova Light" panose="020B0302020104020203" pitchFamily="34" charset="0"/>
              <a:ea typeface="Roboto" pitchFamily="2"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8469A08-7811-A8EF-B73B-AE8069080D6A}"/>
              </a:ext>
            </a:extLst>
          </p:cNvPr>
          <p:cNvSpPr/>
          <p:nvPr/>
        </p:nvSpPr>
        <p:spPr>
          <a:xfrm>
            <a:off x="0" y="0"/>
            <a:ext cx="970156" cy="111512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7</a:t>
            </a:r>
          </a:p>
        </p:txBody>
      </p:sp>
    </p:spTree>
    <p:extLst>
      <p:ext uri="{BB962C8B-B14F-4D97-AF65-F5344CB8AC3E}">
        <p14:creationId xmlns:p14="http://schemas.microsoft.com/office/powerpoint/2010/main" val="1435239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B552A4D-9EF4-AD76-B576-4341DF21B378}"/>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C7969F18-A004-7ABE-9E31-44FDF8EB4CCC}"/>
              </a:ext>
            </a:extLst>
          </p:cNvPr>
          <p:cNvPicPr>
            <a:picLocks noGrp="1" noChangeAspect="1"/>
          </p:cNvPicPr>
          <p:nvPr>
            <p:ph idx="1"/>
          </p:nvPr>
        </p:nvPicPr>
        <p:blipFill>
          <a:blip r:embed="rId3"/>
          <a:stretch>
            <a:fillRect/>
          </a:stretch>
        </p:blipFill>
        <p:spPr>
          <a:xfrm>
            <a:off x="0" y="1"/>
            <a:ext cx="9144000" cy="1139252"/>
          </a:xfrm>
        </p:spPr>
      </p:pic>
      <p:sp>
        <p:nvSpPr>
          <p:cNvPr id="7" name="Slide Number Placeholder 6">
            <a:extLst>
              <a:ext uri="{FF2B5EF4-FFF2-40B4-BE49-F238E27FC236}">
                <a16:creationId xmlns:a16="http://schemas.microsoft.com/office/drawing/2014/main" id="{5C5FD737-2209-68C3-10E1-14965DA056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CE63F377-678C-47E5-2BCD-851E440D0E54}"/>
              </a:ext>
            </a:extLst>
          </p:cNvPr>
          <p:cNvSpPr>
            <a:spLocks noGrp="1"/>
          </p:cNvSpPr>
          <p:nvPr>
            <p:ph type="title"/>
          </p:nvPr>
        </p:nvSpPr>
        <p:spPr>
          <a:xfrm>
            <a:off x="1080996" y="204577"/>
            <a:ext cx="7974869" cy="665852"/>
          </a:xfrm>
        </p:spPr>
        <p:txBody>
          <a:bodyPr>
            <a:noAutofit/>
          </a:bodyPr>
          <a:lstStyle/>
          <a:p>
            <a:pPr algn="l"/>
            <a:r>
              <a:rPr lang="en-US" sz="3600" b="1" dirty="0">
                <a:solidFill>
                  <a:schemeClr val="bg1"/>
                </a:solidFill>
                <a:latin typeface="Aptos" panose="020B0004020202020204" pitchFamily="34" charset="0"/>
              </a:rPr>
              <a:t>Train Staff on Data Quality Practices</a:t>
            </a:r>
            <a:endParaRPr lang="en-US" sz="1800" b="1" dirty="0">
              <a:solidFill>
                <a:schemeClr val="bg1"/>
              </a:solidFill>
              <a:latin typeface="Aptos" panose="020B0004020202020204" pitchFamily="34" charset="0"/>
              <a:ea typeface="Roboto"/>
              <a:cs typeface="Roboto"/>
            </a:endParaRPr>
          </a:p>
        </p:txBody>
      </p:sp>
      <p:sp>
        <p:nvSpPr>
          <p:cNvPr id="3" name="TextBox 2">
            <a:extLst>
              <a:ext uri="{FF2B5EF4-FFF2-40B4-BE49-F238E27FC236}">
                <a16:creationId xmlns:a16="http://schemas.microsoft.com/office/drawing/2014/main" id="{26F282DF-C550-5B51-0CBE-8FD2603E26BC}"/>
              </a:ext>
            </a:extLst>
          </p:cNvPr>
          <p:cNvSpPr txBox="1"/>
          <p:nvPr/>
        </p:nvSpPr>
        <p:spPr>
          <a:xfrm>
            <a:off x="1088571" y="1571060"/>
            <a:ext cx="7913203" cy="3200876"/>
          </a:xfrm>
          <a:prstGeom prst="rect">
            <a:avLst/>
          </a:prstGeom>
          <a:noFill/>
        </p:spPr>
        <p:txBody>
          <a:bodyPr wrap="square" rtlCol="0">
            <a:spAutoFit/>
          </a:bodyPr>
          <a:lstStyle/>
          <a:p>
            <a:pPr marL="342900" indent="-342900">
              <a:buFont typeface="Wingdings" pitchFamily="2" charset="2"/>
              <a:buChar char="§"/>
            </a:pPr>
            <a:r>
              <a:rPr lang="en-US" sz="2400" b="1" dirty="0">
                <a:solidFill>
                  <a:srgbClr val="A2D6FD"/>
                </a:solidFill>
              </a:rPr>
              <a:t>Annual data literacy </a:t>
            </a:r>
            <a:r>
              <a:rPr lang="en-US" sz="2400" dirty="0">
                <a:solidFill>
                  <a:schemeClr val="bg1"/>
                </a:solidFill>
              </a:rPr>
              <a:t>plus open‑records/FOIA and confidentiality training tailored to each department.</a:t>
            </a:r>
          </a:p>
          <a:p>
            <a:pPr marL="342900" indent="-342900">
              <a:buFont typeface="Wingdings" pitchFamily="2" charset="2"/>
              <a:buChar char="§"/>
            </a:pPr>
            <a:endParaRPr lang="en-US" sz="2400" dirty="0">
              <a:solidFill>
                <a:schemeClr val="bg1"/>
              </a:solidFill>
            </a:endParaRPr>
          </a:p>
          <a:p>
            <a:pPr marL="342900" indent="-342900">
              <a:buFont typeface="Wingdings" pitchFamily="2" charset="2"/>
              <a:buChar char="§"/>
            </a:pPr>
            <a:r>
              <a:rPr lang="en-US" sz="2400" b="1" dirty="0">
                <a:solidFill>
                  <a:srgbClr val="A2D6FD"/>
                </a:solidFill>
              </a:rPr>
              <a:t>Provide quick‑reference guides </a:t>
            </a:r>
            <a:r>
              <a:rPr lang="en-US" sz="2400" dirty="0">
                <a:solidFill>
                  <a:schemeClr val="bg1"/>
                </a:solidFill>
              </a:rPr>
              <a:t>for system inputs and evidence handling (prompts/outputs, attachments, redactions).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srgbClr val="A2D6FD"/>
              </a:solidFill>
              <a:effectLst/>
              <a:uLnTx/>
              <a:uFillTx/>
              <a:latin typeface="Aptos" panose="020B0004020202020204" pitchFamily="34" charset="0"/>
              <a:ea typeface="Roboto" pitchFamily="2"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C1A41609-A1B7-2D66-7F1B-A26E65007605}"/>
              </a:ext>
            </a:extLst>
          </p:cNvPr>
          <p:cNvSpPr/>
          <p:nvPr/>
        </p:nvSpPr>
        <p:spPr>
          <a:xfrm>
            <a:off x="0" y="0"/>
            <a:ext cx="970156" cy="111512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8</a:t>
            </a:r>
          </a:p>
        </p:txBody>
      </p:sp>
    </p:spTree>
    <p:extLst>
      <p:ext uri="{BB962C8B-B14F-4D97-AF65-F5344CB8AC3E}">
        <p14:creationId xmlns:p14="http://schemas.microsoft.com/office/powerpoint/2010/main" val="421158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CF288B-CAD7-1A69-52DB-46D86FD83AAC}"/>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80216017-124A-31A1-34A9-A5AF8387DA75}"/>
              </a:ext>
            </a:extLst>
          </p:cNvPr>
          <p:cNvPicPr>
            <a:picLocks noGrp="1" noChangeAspect="1"/>
          </p:cNvPicPr>
          <p:nvPr>
            <p:ph idx="1"/>
          </p:nvPr>
        </p:nvPicPr>
        <p:blipFill>
          <a:blip r:embed="rId3"/>
          <a:stretch>
            <a:fillRect/>
          </a:stretch>
        </p:blipFill>
        <p:spPr>
          <a:xfrm>
            <a:off x="0" y="0"/>
            <a:ext cx="9143999" cy="772886"/>
          </a:xfrm>
        </p:spPr>
      </p:pic>
      <p:sp>
        <p:nvSpPr>
          <p:cNvPr id="7" name="Slide Number Placeholder 6">
            <a:extLst>
              <a:ext uri="{FF2B5EF4-FFF2-40B4-BE49-F238E27FC236}">
                <a16:creationId xmlns:a16="http://schemas.microsoft.com/office/drawing/2014/main" id="{26F39185-720A-7D06-B5CF-B18511F534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39FC096A-3DB8-8DC0-819D-A612184A7DC0}"/>
              </a:ext>
            </a:extLst>
          </p:cNvPr>
          <p:cNvSpPr>
            <a:spLocks noGrp="1"/>
          </p:cNvSpPr>
          <p:nvPr>
            <p:ph type="title"/>
          </p:nvPr>
        </p:nvSpPr>
        <p:spPr>
          <a:xfrm>
            <a:off x="97972" y="76200"/>
            <a:ext cx="9046028" cy="707571"/>
          </a:xfrm>
        </p:spPr>
        <p:txBody>
          <a:bodyPr>
            <a:noAutofit/>
          </a:bodyPr>
          <a:lstStyle/>
          <a:p>
            <a:pPr>
              <a:lnSpc>
                <a:spcPts val="4000"/>
              </a:lnSpc>
            </a:pPr>
            <a:r>
              <a:rPr lang="en-US" sz="4000" b="1" dirty="0">
                <a:solidFill>
                  <a:schemeClr val="bg1"/>
                </a:solidFill>
                <a:latin typeface="Aptos" panose="020B0004020202020204" pitchFamily="34" charset="0"/>
              </a:rPr>
              <a:t>Municipal AI</a:t>
            </a:r>
            <a:endParaRPr lang="en-US" sz="2000" dirty="0">
              <a:solidFill>
                <a:schemeClr val="bg1"/>
              </a:solidFill>
              <a:latin typeface="Aptos" panose="020B0004020202020204" pitchFamily="34" charset="0"/>
              <a:ea typeface="Roboto" pitchFamily="2" charset="0"/>
              <a:cs typeface="Roboto" pitchFamily="2" charset="0"/>
            </a:endParaRPr>
          </a:p>
        </p:txBody>
      </p:sp>
      <p:pic>
        <p:nvPicPr>
          <p:cNvPr id="4" name="Content Placeholder 4" descr="A blue square with white text&#10;&#10;Description automatically generated with medium confidence">
            <a:extLst>
              <a:ext uri="{FF2B5EF4-FFF2-40B4-BE49-F238E27FC236}">
                <a16:creationId xmlns:a16="http://schemas.microsoft.com/office/drawing/2014/main" id="{4191237E-DBF6-050C-5D82-BF83C828B835}"/>
              </a:ext>
            </a:extLst>
          </p:cNvPr>
          <p:cNvPicPr>
            <a:picLocks noChangeAspect="1"/>
          </p:cNvPicPr>
          <p:nvPr/>
        </p:nvPicPr>
        <p:blipFill>
          <a:blip r:embed="rId3"/>
          <a:stretch>
            <a:fillRect/>
          </a:stretch>
        </p:blipFill>
        <p:spPr>
          <a:xfrm>
            <a:off x="4484914" y="762000"/>
            <a:ext cx="261258" cy="4381500"/>
          </a:xfrm>
          <a:prstGeom prst="rect">
            <a:avLst/>
          </a:prstGeom>
        </p:spPr>
      </p:pic>
      <p:sp>
        <p:nvSpPr>
          <p:cNvPr id="6" name="TextBox 5">
            <a:extLst>
              <a:ext uri="{FF2B5EF4-FFF2-40B4-BE49-F238E27FC236}">
                <a16:creationId xmlns:a16="http://schemas.microsoft.com/office/drawing/2014/main" id="{BCF31D82-7911-5198-756D-084106A62AE9}"/>
              </a:ext>
            </a:extLst>
          </p:cNvPr>
          <p:cNvSpPr txBox="1"/>
          <p:nvPr/>
        </p:nvSpPr>
        <p:spPr>
          <a:xfrm>
            <a:off x="163286" y="890393"/>
            <a:ext cx="4256314" cy="3877985"/>
          </a:xfrm>
          <a:prstGeom prst="rect">
            <a:avLst/>
          </a:prstGeom>
          <a:noFill/>
        </p:spPr>
        <p:txBody>
          <a:bodyPr wrap="square">
            <a:spAutoFit/>
          </a:bodyPr>
          <a:lstStyle/>
          <a:p>
            <a:pPr>
              <a:defRPr sz="2200" b="1">
                <a:solidFill>
                  <a:srgbClr val="003D7D"/>
                </a:solidFill>
              </a:defRPr>
            </a:pPr>
            <a:r>
              <a:rPr lang="en-US" dirty="0">
                <a:solidFill>
                  <a:srgbClr val="A2D6FD"/>
                </a:solidFill>
                <a:latin typeface="Aptos" panose="020B0004020202020204" pitchFamily="34" charset="0"/>
              </a:rPr>
              <a:t>Present Day </a:t>
            </a:r>
          </a:p>
          <a:p>
            <a:pPr marL="285750" indent="-285750">
              <a:buFont typeface="Wingdings" pitchFamily="2" charset="2"/>
              <a:buChar char="§"/>
              <a:defRPr sz="2200" b="1">
                <a:solidFill>
                  <a:srgbClr val="003D7D"/>
                </a:solidFill>
              </a:defRPr>
            </a:pPr>
            <a:r>
              <a:rPr lang="en-US" sz="1600" b="1" dirty="0">
                <a:solidFill>
                  <a:schemeClr val="bg1"/>
                </a:solidFill>
                <a:latin typeface="Aptos" panose="020B0004020202020204" pitchFamily="34" charset="0"/>
              </a:rPr>
              <a:t>Document &amp; meeting packet summarization (ECM/records)</a:t>
            </a:r>
          </a:p>
          <a:p>
            <a:pPr marL="285750" indent="-285750">
              <a:buFont typeface="Wingdings" pitchFamily="2" charset="2"/>
              <a:buChar char="§"/>
              <a:defRPr sz="2200" b="1">
                <a:solidFill>
                  <a:srgbClr val="003D7D"/>
                </a:solidFill>
              </a:defRPr>
            </a:pPr>
            <a:r>
              <a:rPr lang="en-US" sz="1600" b="1" dirty="0">
                <a:solidFill>
                  <a:schemeClr val="bg1"/>
                </a:solidFill>
                <a:latin typeface="Aptos" panose="020B0004020202020204" pitchFamily="34" charset="0"/>
              </a:rPr>
              <a:t>Citizen chat/translation; 311 triage &amp; routing</a:t>
            </a:r>
          </a:p>
          <a:p>
            <a:pPr marL="285750" indent="-285750">
              <a:buFont typeface="Wingdings" pitchFamily="2" charset="2"/>
              <a:buChar char="§"/>
              <a:defRPr sz="2200" b="1">
                <a:solidFill>
                  <a:srgbClr val="003D7D"/>
                </a:solidFill>
              </a:defRPr>
            </a:pPr>
            <a:r>
              <a:rPr lang="en-US" sz="1600" b="1" dirty="0">
                <a:solidFill>
                  <a:schemeClr val="bg1"/>
                </a:solidFill>
                <a:latin typeface="Aptos" panose="020B0004020202020204" pitchFamily="34" charset="0"/>
              </a:rPr>
              <a:t>Permit pre‑check and code enforcement prioritization</a:t>
            </a:r>
          </a:p>
          <a:p>
            <a:pPr marL="285750" indent="-285750">
              <a:buFont typeface="Wingdings" pitchFamily="2" charset="2"/>
              <a:buChar char="§"/>
              <a:defRPr sz="2200" b="1">
                <a:solidFill>
                  <a:srgbClr val="003D7D"/>
                </a:solidFill>
              </a:defRPr>
            </a:pPr>
            <a:r>
              <a:rPr lang="en-US" sz="1600" b="1" dirty="0">
                <a:solidFill>
                  <a:schemeClr val="bg1"/>
                </a:solidFill>
                <a:latin typeface="Aptos" panose="020B0004020202020204" pitchFamily="34" charset="0"/>
              </a:rPr>
              <a:t>Records search and FOIA redaction assistance</a:t>
            </a:r>
          </a:p>
          <a:p>
            <a:pPr marL="285750" indent="-285750">
              <a:buFont typeface="Wingdings" pitchFamily="2" charset="2"/>
              <a:buChar char="§"/>
              <a:defRPr sz="2200" b="1">
                <a:solidFill>
                  <a:srgbClr val="003D7D"/>
                </a:solidFill>
              </a:defRPr>
            </a:pPr>
            <a:r>
              <a:rPr lang="en-US" sz="1600" b="1" dirty="0">
                <a:solidFill>
                  <a:schemeClr val="bg1"/>
                </a:solidFill>
                <a:latin typeface="Aptos" panose="020B0004020202020204" pitchFamily="34" charset="0"/>
              </a:rPr>
              <a:t>Field inspection notes to structured checklists</a:t>
            </a:r>
          </a:p>
          <a:p>
            <a:pPr marL="285750" indent="-285750">
              <a:buFont typeface="Wingdings" pitchFamily="2" charset="2"/>
              <a:buChar char="§"/>
              <a:defRPr sz="2200" b="1">
                <a:solidFill>
                  <a:srgbClr val="003D7D"/>
                </a:solidFill>
              </a:defRPr>
            </a:pPr>
            <a:r>
              <a:rPr lang="en-US" sz="1600" b="1" dirty="0">
                <a:solidFill>
                  <a:schemeClr val="bg1"/>
                </a:solidFill>
                <a:latin typeface="Aptos" panose="020B0004020202020204" pitchFamily="34" charset="0"/>
              </a:rPr>
              <a:t>Traffic/camera review assistance (with governance)</a:t>
            </a:r>
          </a:p>
          <a:p>
            <a:pPr marL="285750" indent="-285750">
              <a:buFont typeface="Wingdings" pitchFamily="2" charset="2"/>
              <a:buChar char="§"/>
              <a:defRPr sz="2200" b="1">
                <a:solidFill>
                  <a:srgbClr val="003D7D"/>
                </a:solidFill>
              </a:defRPr>
            </a:pPr>
            <a:r>
              <a:rPr lang="en-US" sz="1600" b="1" dirty="0">
                <a:solidFill>
                  <a:schemeClr val="bg1"/>
                </a:solidFill>
                <a:latin typeface="Aptos" panose="020B0004020202020204" pitchFamily="34" charset="0"/>
              </a:rPr>
              <a:t>Cyber triage: log analysis and alert summarization</a:t>
            </a:r>
          </a:p>
        </p:txBody>
      </p:sp>
      <p:sp>
        <p:nvSpPr>
          <p:cNvPr id="9" name="TextBox 8">
            <a:extLst>
              <a:ext uri="{FF2B5EF4-FFF2-40B4-BE49-F238E27FC236}">
                <a16:creationId xmlns:a16="http://schemas.microsoft.com/office/drawing/2014/main" id="{92F59339-4EDC-8CB8-BE2B-28254244873D}"/>
              </a:ext>
            </a:extLst>
          </p:cNvPr>
          <p:cNvSpPr txBox="1"/>
          <p:nvPr/>
        </p:nvSpPr>
        <p:spPr>
          <a:xfrm>
            <a:off x="4887686" y="879506"/>
            <a:ext cx="4256314" cy="4124206"/>
          </a:xfrm>
          <a:prstGeom prst="rect">
            <a:avLst/>
          </a:prstGeom>
          <a:noFill/>
        </p:spPr>
        <p:txBody>
          <a:bodyPr wrap="square">
            <a:spAutoFit/>
          </a:bodyPr>
          <a:lstStyle/>
          <a:p>
            <a:pPr>
              <a:defRPr sz="2200" b="1">
                <a:solidFill>
                  <a:srgbClr val="003D7D"/>
                </a:solidFill>
              </a:defRPr>
            </a:pPr>
            <a:r>
              <a:rPr lang="en-US" dirty="0">
                <a:solidFill>
                  <a:srgbClr val="A2D6FD"/>
                </a:solidFill>
                <a:latin typeface="Aptos" panose="020B0004020202020204" pitchFamily="34" charset="0"/>
              </a:rPr>
              <a:t>Emerging </a:t>
            </a:r>
          </a:p>
          <a:p>
            <a:pPr marL="285750" indent="-285750">
              <a:buFont typeface="Wingdings" pitchFamily="2" charset="2"/>
              <a:buChar char="§"/>
              <a:defRPr sz="2200" b="1">
                <a:solidFill>
                  <a:srgbClr val="003D7D"/>
                </a:solidFill>
              </a:defRPr>
            </a:pPr>
            <a:r>
              <a:rPr lang="en-US" sz="1600" dirty="0">
                <a:solidFill>
                  <a:schemeClr val="bg1"/>
                </a:solidFill>
                <a:latin typeface="Aptos" panose="020B0004020202020204" pitchFamily="34" charset="0"/>
              </a:rPr>
              <a:t>General‑purpose AI (GPAI) embedded in everything (“AI is just another feature”).</a:t>
            </a:r>
          </a:p>
          <a:p>
            <a:pPr marL="285750" indent="-285750">
              <a:buFont typeface="Wingdings" pitchFamily="2" charset="2"/>
              <a:buChar char="§"/>
              <a:defRPr sz="2200" b="1">
                <a:solidFill>
                  <a:srgbClr val="003D7D"/>
                </a:solidFill>
              </a:defRPr>
            </a:pPr>
            <a:r>
              <a:rPr lang="en-US" sz="1600" dirty="0">
                <a:solidFill>
                  <a:schemeClr val="bg1"/>
                </a:solidFill>
                <a:latin typeface="Aptos" panose="020B0004020202020204" pitchFamily="34" charset="0"/>
              </a:rPr>
              <a:t>Multimodal &amp; voice assistants for field staff (inspections, work orders).</a:t>
            </a:r>
          </a:p>
          <a:p>
            <a:pPr marL="285750" indent="-285750">
              <a:buFont typeface="Wingdings" pitchFamily="2" charset="2"/>
              <a:buChar char="§"/>
              <a:defRPr sz="2200" b="1">
                <a:solidFill>
                  <a:srgbClr val="003D7D"/>
                </a:solidFill>
              </a:defRPr>
            </a:pPr>
            <a:r>
              <a:rPr lang="en-US" sz="1600" dirty="0">
                <a:solidFill>
                  <a:schemeClr val="bg1"/>
                </a:solidFill>
                <a:latin typeface="Aptos" panose="020B0004020202020204" pitchFamily="34" charset="0"/>
              </a:rPr>
              <a:t>Asset failure prediction &amp; risk‑based maintenance (CMMS)</a:t>
            </a:r>
          </a:p>
          <a:p>
            <a:pPr marL="285750" indent="-285750">
              <a:buFont typeface="Wingdings" pitchFamily="2" charset="2"/>
              <a:buChar char="§"/>
              <a:defRPr sz="2200" b="1">
                <a:solidFill>
                  <a:srgbClr val="003D7D"/>
                </a:solidFill>
              </a:defRPr>
            </a:pPr>
            <a:r>
              <a:rPr lang="en-US" sz="1600" dirty="0">
                <a:solidFill>
                  <a:schemeClr val="bg1"/>
                </a:solidFill>
                <a:latin typeface="Aptos" panose="020B0004020202020204" pitchFamily="34" charset="0"/>
              </a:rPr>
              <a:t>Intelligent redaction &amp; privacy filters by policy</a:t>
            </a:r>
          </a:p>
          <a:p>
            <a:pPr marL="285750" indent="-285750">
              <a:buFont typeface="Wingdings" pitchFamily="2" charset="2"/>
              <a:buChar char="§"/>
              <a:defRPr sz="2200" b="1">
                <a:solidFill>
                  <a:srgbClr val="003D7D"/>
                </a:solidFill>
              </a:defRPr>
            </a:pPr>
            <a:r>
              <a:rPr lang="en-US" sz="1600" dirty="0">
                <a:solidFill>
                  <a:schemeClr val="bg1"/>
                </a:solidFill>
                <a:latin typeface="Aptos" panose="020B0004020202020204" pitchFamily="34" charset="0"/>
              </a:rPr>
              <a:t>Policy drafting with guardrails; bilingual services at scale</a:t>
            </a:r>
          </a:p>
          <a:p>
            <a:pPr marL="285750" indent="-285750">
              <a:buFont typeface="Wingdings" pitchFamily="2" charset="2"/>
              <a:buChar char="§"/>
              <a:defRPr sz="2200" b="1">
                <a:solidFill>
                  <a:srgbClr val="003D7D"/>
                </a:solidFill>
              </a:defRPr>
            </a:pPr>
            <a:r>
              <a:rPr lang="en-US" sz="1600" dirty="0">
                <a:solidFill>
                  <a:schemeClr val="bg1"/>
                </a:solidFill>
                <a:latin typeface="Aptos" panose="020B0004020202020204" pitchFamily="34" charset="0"/>
              </a:rPr>
              <a:t>Small “pilots” tied to data: secure RAG against municipal repositories.</a:t>
            </a:r>
          </a:p>
          <a:p>
            <a:pPr marL="285750" indent="-285750">
              <a:buFont typeface="Wingdings" pitchFamily="2" charset="2"/>
              <a:buChar char="§"/>
              <a:defRPr sz="2200" b="1">
                <a:solidFill>
                  <a:srgbClr val="003D7D"/>
                </a:solidFill>
              </a:defRPr>
            </a:pPr>
            <a:r>
              <a:rPr lang="en-US" sz="1600" dirty="0">
                <a:solidFill>
                  <a:schemeClr val="bg1"/>
                </a:solidFill>
                <a:latin typeface="Aptos" panose="020B0004020202020204" pitchFamily="34" charset="0"/>
              </a:rPr>
              <a:t>Regulatory tightening (early US state laws).</a:t>
            </a:r>
          </a:p>
          <a:p>
            <a:pPr marL="285750" indent="-285750">
              <a:buFont typeface="Wingdings" pitchFamily="2" charset="2"/>
              <a:buChar char="§"/>
              <a:defRPr sz="2200" b="1">
                <a:solidFill>
                  <a:srgbClr val="003D7D"/>
                </a:solidFill>
              </a:defRPr>
            </a:pPr>
            <a:endParaRPr lang="en-US" sz="1600" dirty="0">
              <a:solidFill>
                <a:schemeClr val="bg1"/>
              </a:solidFill>
              <a:latin typeface="Aptos" panose="020B0004020202020204" pitchFamily="34" charset="0"/>
            </a:endParaRPr>
          </a:p>
        </p:txBody>
      </p:sp>
    </p:spTree>
    <p:extLst>
      <p:ext uri="{BB962C8B-B14F-4D97-AF65-F5344CB8AC3E}">
        <p14:creationId xmlns:p14="http://schemas.microsoft.com/office/powerpoint/2010/main" val="2126601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E8A3E4E-945A-8A1C-AFB4-A0B6228852FB}"/>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B2AECDF3-455F-D635-1CBA-AD9E809B5B5B}"/>
              </a:ext>
            </a:extLst>
          </p:cNvPr>
          <p:cNvPicPr>
            <a:picLocks noGrp="1" noChangeAspect="1"/>
          </p:cNvPicPr>
          <p:nvPr>
            <p:ph idx="1"/>
          </p:nvPr>
        </p:nvPicPr>
        <p:blipFill>
          <a:blip r:embed="rId3"/>
          <a:stretch>
            <a:fillRect/>
          </a:stretch>
        </p:blipFill>
        <p:spPr>
          <a:xfrm>
            <a:off x="0" y="1"/>
            <a:ext cx="9144000" cy="1139252"/>
          </a:xfrm>
        </p:spPr>
      </p:pic>
      <p:sp>
        <p:nvSpPr>
          <p:cNvPr id="7" name="Slide Number Placeholder 6">
            <a:extLst>
              <a:ext uri="{FF2B5EF4-FFF2-40B4-BE49-F238E27FC236}">
                <a16:creationId xmlns:a16="http://schemas.microsoft.com/office/drawing/2014/main" id="{D79435B9-F7DC-2D46-DB0D-CB9D8462F15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63ECE271-F215-1316-8D4A-9A5CC4875FCF}"/>
              </a:ext>
            </a:extLst>
          </p:cNvPr>
          <p:cNvSpPr>
            <a:spLocks noGrp="1"/>
          </p:cNvSpPr>
          <p:nvPr>
            <p:ph type="title"/>
          </p:nvPr>
        </p:nvSpPr>
        <p:spPr>
          <a:xfrm>
            <a:off x="1080996" y="204577"/>
            <a:ext cx="7974869" cy="665852"/>
          </a:xfrm>
        </p:spPr>
        <p:txBody>
          <a:bodyPr>
            <a:noAutofit/>
          </a:bodyPr>
          <a:lstStyle/>
          <a:p>
            <a:pPr algn="l"/>
            <a:r>
              <a:rPr lang="en-US" sz="4000" b="1" dirty="0">
                <a:solidFill>
                  <a:schemeClr val="bg1"/>
                </a:solidFill>
                <a:latin typeface="Aptos" panose="020B0004020202020204" pitchFamily="34" charset="0"/>
              </a:rPr>
              <a:t>Monitor Data Quality Metrics</a:t>
            </a:r>
            <a:endParaRPr lang="en-US" sz="1600" b="1" dirty="0">
              <a:solidFill>
                <a:schemeClr val="bg1"/>
              </a:solidFill>
              <a:latin typeface="Aptos" panose="020B0004020202020204" pitchFamily="34" charset="0"/>
              <a:ea typeface="Roboto"/>
              <a:cs typeface="Roboto"/>
            </a:endParaRPr>
          </a:p>
        </p:txBody>
      </p:sp>
      <p:sp>
        <p:nvSpPr>
          <p:cNvPr id="3" name="TextBox 2">
            <a:extLst>
              <a:ext uri="{FF2B5EF4-FFF2-40B4-BE49-F238E27FC236}">
                <a16:creationId xmlns:a16="http://schemas.microsoft.com/office/drawing/2014/main" id="{46D326A8-1819-0C3D-CC64-89312EAE928E}"/>
              </a:ext>
            </a:extLst>
          </p:cNvPr>
          <p:cNvSpPr txBox="1"/>
          <p:nvPr/>
        </p:nvSpPr>
        <p:spPr>
          <a:xfrm>
            <a:off x="1088571" y="1571060"/>
            <a:ext cx="7913203" cy="4308872"/>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2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Establish data quality KPIs </a:t>
            </a:r>
            <a:r>
              <a:rPr kumimoji="0" lang="en-US" sz="2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such as accuracy, completeness, consistency, timeliness, and uniqueness.</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2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2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Track </a:t>
            </a:r>
            <a:r>
              <a:rPr kumimoji="0" lang="en-US" sz="220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address geocode match rate, NIBRS completeness, 311 closure accuracy, permit cycle‑time data completeness, work‑order reconciliation rate.</a:t>
            </a:r>
          </a:p>
          <a:p>
            <a:pPr marR="0" lvl="0" algn="l" defTabSz="457200" rtl="0" eaLnBrk="1" fontAlgn="auto" latinLnBrk="0" hangingPunct="1">
              <a:lnSpc>
                <a:spcPct val="100000"/>
              </a:lnSpc>
              <a:spcBef>
                <a:spcPts val="0"/>
              </a:spcBef>
              <a:spcAft>
                <a:spcPts val="0"/>
              </a:spcAft>
              <a:buClrTx/>
              <a:buSzTx/>
              <a:tabLst/>
              <a:defRPr/>
            </a:pPr>
            <a:endParaRPr kumimoji="0" lang="en-US" sz="22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sz="22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Use dashboards and alerts</a:t>
            </a:r>
            <a:r>
              <a:rPr kumimoji="0" lang="en-US" sz="220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 perform root‑cause analysis on recurring issues.</a:t>
            </a: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Aptos" panose="020B0004020202020204" pitchFamily="34"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white"/>
              </a:solidFill>
              <a:effectLst/>
              <a:uLnTx/>
              <a:uFillTx/>
              <a:latin typeface="Gill Sans Nova Light" panose="020B0302020104020203" pitchFamily="34" charset="0"/>
              <a:ea typeface="Roboto" pitchFamily="2"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20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DAEEDB63-A228-AF4A-9791-B7B5EF916616}"/>
              </a:ext>
            </a:extLst>
          </p:cNvPr>
          <p:cNvSpPr/>
          <p:nvPr/>
        </p:nvSpPr>
        <p:spPr>
          <a:xfrm>
            <a:off x="0" y="0"/>
            <a:ext cx="970156" cy="111512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9</a:t>
            </a:r>
          </a:p>
        </p:txBody>
      </p:sp>
    </p:spTree>
    <p:extLst>
      <p:ext uri="{BB962C8B-B14F-4D97-AF65-F5344CB8AC3E}">
        <p14:creationId xmlns:p14="http://schemas.microsoft.com/office/powerpoint/2010/main" val="2604777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41AE02F-3E4E-9F37-EF50-1337ABF06DFA}"/>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17926DB8-A356-7371-2476-103AE11AA1D3}"/>
              </a:ext>
            </a:extLst>
          </p:cNvPr>
          <p:cNvPicPr>
            <a:picLocks noGrp="1" noChangeAspect="1"/>
          </p:cNvPicPr>
          <p:nvPr>
            <p:ph idx="1"/>
          </p:nvPr>
        </p:nvPicPr>
        <p:blipFill>
          <a:blip r:embed="rId3"/>
          <a:stretch>
            <a:fillRect/>
          </a:stretch>
        </p:blipFill>
        <p:spPr>
          <a:xfrm>
            <a:off x="0" y="1"/>
            <a:ext cx="9144000" cy="1139252"/>
          </a:xfrm>
        </p:spPr>
      </p:pic>
      <p:sp>
        <p:nvSpPr>
          <p:cNvPr id="7" name="Slide Number Placeholder 6">
            <a:extLst>
              <a:ext uri="{FF2B5EF4-FFF2-40B4-BE49-F238E27FC236}">
                <a16:creationId xmlns:a16="http://schemas.microsoft.com/office/drawing/2014/main" id="{0C7A852A-905A-4DE5-6C1B-933AFDF076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E8B2A453-87AB-C6E6-A10C-028553E02833}"/>
              </a:ext>
            </a:extLst>
          </p:cNvPr>
          <p:cNvSpPr>
            <a:spLocks noGrp="1"/>
          </p:cNvSpPr>
          <p:nvPr>
            <p:ph type="title"/>
          </p:nvPr>
        </p:nvSpPr>
        <p:spPr>
          <a:xfrm>
            <a:off x="1476260" y="204577"/>
            <a:ext cx="7579605" cy="665852"/>
          </a:xfrm>
        </p:spPr>
        <p:txBody>
          <a:bodyPr>
            <a:noAutofit/>
          </a:bodyPr>
          <a:lstStyle/>
          <a:p>
            <a:pPr algn="l"/>
            <a:r>
              <a:rPr lang="en-US" sz="4000" b="1" dirty="0">
                <a:solidFill>
                  <a:schemeClr val="bg1"/>
                </a:solidFill>
                <a:latin typeface="Aptos" panose="020B0004020202020204" pitchFamily="34" charset="0"/>
              </a:rPr>
              <a:t>Plan for Future AI Readiness</a:t>
            </a:r>
            <a:endParaRPr lang="en-US" sz="1800" b="1" dirty="0">
              <a:solidFill>
                <a:schemeClr val="bg1"/>
              </a:solidFill>
              <a:latin typeface="Aptos" panose="020B0004020202020204" pitchFamily="34" charset="0"/>
              <a:ea typeface="Roboto"/>
              <a:cs typeface="Roboto"/>
            </a:endParaRPr>
          </a:p>
        </p:txBody>
      </p:sp>
      <p:sp>
        <p:nvSpPr>
          <p:cNvPr id="3" name="TextBox 2">
            <a:extLst>
              <a:ext uri="{FF2B5EF4-FFF2-40B4-BE49-F238E27FC236}">
                <a16:creationId xmlns:a16="http://schemas.microsoft.com/office/drawing/2014/main" id="{F8190DD0-D9F3-7DCC-7D57-E17E14DF4200}"/>
              </a:ext>
            </a:extLst>
          </p:cNvPr>
          <p:cNvSpPr txBox="1"/>
          <p:nvPr/>
        </p:nvSpPr>
        <p:spPr>
          <a:xfrm>
            <a:off x="1480457" y="1386003"/>
            <a:ext cx="7499546" cy="3539430"/>
          </a:xfrm>
          <a:prstGeom prst="rect">
            <a:avLst/>
          </a:prstGeom>
          <a:noFill/>
        </p:spPr>
        <p:txBody>
          <a:bodyPr wrap="square" rtlCol="0">
            <a:spAutoFit/>
          </a:bodyPr>
          <a:lstStyle/>
          <a:p>
            <a:pPr marL="342900" indent="-342900">
              <a:buFont typeface="Wingdings" pitchFamily="2" charset="2"/>
              <a:buChar char="§"/>
              <a:defRPr/>
            </a:pPr>
            <a:r>
              <a:rPr kumimoji="0" lang="en-US"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Log </a:t>
            </a:r>
            <a:r>
              <a:rPr kumimoji="0" lang="en-US"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prompts, outputs, versions, and access for any AI tool used on municipal data; store in the records system with retention tags. Preserve prompts/outputs, versions, and audit trails</a:t>
            </a:r>
          </a:p>
          <a:p>
            <a:pPr marR="0" lvl="0" algn="l" defTabSz="457200" rtl="0" eaLnBrk="1" fontAlgn="auto" latinLnBrk="0" hangingPunct="1">
              <a:lnSpc>
                <a:spcPct val="100000"/>
              </a:lnSpc>
              <a:spcBef>
                <a:spcPts val="0"/>
              </a:spcBef>
              <a:spcAft>
                <a:spcPts val="0"/>
              </a:spcAft>
              <a:buClrTx/>
              <a:buSzTx/>
              <a:tabLst/>
              <a:defRPr/>
            </a:pPr>
            <a:endParaRPr kumimoji="0" lang="en-US" sz="12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Maintain data lineage and provenance </a:t>
            </a:r>
            <a:r>
              <a:rPr kumimoji="0" lang="en-US"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(dataset “cards”), de‑identify or use synthetic data for training, and document vendor data‑use, retention terms, and liability boundaries.</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1" i="0" u="none" strike="noStrike" kern="1200" cap="none" spc="0" normalizeH="0" baseline="0" noProof="0" dirty="0">
              <a:ln>
                <a:noFill/>
              </a:ln>
              <a:solidFill>
                <a:srgbClr val="A2D6FD"/>
              </a:solidFill>
              <a:effectLst/>
              <a:uLnTx/>
              <a:uFillTx/>
              <a:latin typeface="Aptos" panose="020B0004020202020204" pitchFamily="34" charset="0"/>
              <a:ea typeface="+mn-ea"/>
              <a:cs typeface="+mn-cs"/>
            </a:endParaRPr>
          </a:p>
          <a:p>
            <a:pPr marL="342900" indent="-342900">
              <a:buFont typeface="Wingdings" pitchFamily="2" charset="2"/>
              <a:buChar char="§"/>
              <a:defRPr/>
            </a:pPr>
            <a:r>
              <a:rPr kumimoji="0" lang="en-US" b="1" i="0" u="none" strike="noStrike" kern="1200" cap="none" spc="0" normalizeH="0" baseline="0" noProof="0" dirty="0">
                <a:ln>
                  <a:noFill/>
                </a:ln>
                <a:solidFill>
                  <a:srgbClr val="A2D6FD"/>
                </a:solidFill>
                <a:effectLst/>
                <a:uLnTx/>
                <a:uFillTx/>
                <a:latin typeface="Aptos" panose="020B0004020202020204" pitchFamily="34" charset="0"/>
                <a:ea typeface="+mn-ea"/>
                <a:cs typeface="+mn-cs"/>
              </a:rPr>
              <a:t>Keep a claims‑defense checklist: </a:t>
            </a:r>
            <a:r>
              <a:rPr kumimoji="0" lang="en-US"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what to preserve, where it lives, who to </a:t>
            </a:r>
            <a:r>
              <a:rPr lang="en-US" dirty="0">
                <a:solidFill>
                  <a:schemeClr val="bg1"/>
                </a:solidFill>
                <a:latin typeface="Aptos" panose="020B0004020202020204" pitchFamily="34" charset="0"/>
              </a:rPr>
              <a:t>notify. Also, consider a deepfake/impersonation playbook with notification timelines.</a:t>
            </a:r>
            <a:endParaRPr kumimoji="0" lang="en-US" i="0" u="none" strike="noStrike" kern="1200" cap="none" spc="0" normalizeH="0" baseline="0" noProof="0" dirty="0">
              <a:ln>
                <a:noFill/>
              </a:ln>
              <a:solidFill>
                <a:schemeClr val="bg1"/>
              </a:solidFill>
              <a:effectLst/>
              <a:uLnTx/>
              <a:uFillTx/>
              <a:latin typeface="Aptos" panose="020B0004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1" i="0" u="none" strike="noStrike" kern="1200" cap="none" spc="0" normalizeH="0" baseline="0" noProof="0" dirty="0">
              <a:ln>
                <a:noFill/>
              </a:ln>
              <a:solidFill>
                <a:prstClr val="white"/>
              </a:solidFill>
              <a:effectLst/>
              <a:uLnTx/>
              <a:uFillTx/>
              <a:latin typeface="Aptos" panose="020B0004020202020204" pitchFamily="34" charset="0"/>
              <a:ea typeface="Roboto" panose="02000000000000000000" pitchFamily="2" charset="0"/>
              <a:cs typeface="Roboto" panose="02000000000000000000" pitchFamily="2" charset="0"/>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
              <a:tabLst/>
              <a:defRPr/>
            </a:pPr>
            <a:r>
              <a:rPr kumimoji="0" lang="en-US" b="1" i="0" u="none" strike="noStrike" kern="1200" cap="none" spc="0" normalizeH="0" baseline="0" noProof="0" dirty="0">
                <a:ln>
                  <a:noFill/>
                </a:ln>
                <a:solidFill>
                  <a:srgbClr val="A2D6FD"/>
                </a:solidFill>
                <a:effectLst/>
                <a:uLnTx/>
                <a:uFillTx/>
                <a:latin typeface="Aptos" panose="020B0004020202020204" pitchFamily="34" charset="0"/>
                <a:ea typeface="Roboto" panose="02000000000000000000" pitchFamily="2" charset="0"/>
                <a:cs typeface="Roboto" panose="02000000000000000000" pitchFamily="2" charset="0"/>
              </a:rPr>
              <a:t>Learn more about AI Agents, A2A, and MCP </a:t>
            </a:r>
            <a:r>
              <a:rPr kumimoji="0" lang="en-US" b="0" i="0" u="none" strike="noStrike" kern="1200" cap="none" spc="0" normalizeH="0" baseline="0" noProof="0" dirty="0">
                <a:ln>
                  <a:noFill/>
                </a:ln>
                <a:solidFill>
                  <a:prstClr val="white"/>
                </a:solidFill>
                <a:effectLst/>
                <a:uLnTx/>
                <a:uFillTx/>
                <a:latin typeface="Aptos" panose="020B0004020202020204" pitchFamily="34" charset="0"/>
                <a:ea typeface="Roboto" panose="02000000000000000000" pitchFamily="2" charset="0"/>
                <a:cs typeface="Roboto" panose="02000000000000000000" pitchFamily="2" charset="0"/>
              </a:rPr>
              <a:t>(Model Context Protocol).</a:t>
            </a:r>
            <a:endParaRPr kumimoji="0" lang="en-US" sz="16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4931587D-13E8-088F-398B-A267C8E9DD64}"/>
              </a:ext>
            </a:extLst>
          </p:cNvPr>
          <p:cNvSpPr/>
          <p:nvPr/>
        </p:nvSpPr>
        <p:spPr>
          <a:xfrm>
            <a:off x="-1" y="0"/>
            <a:ext cx="1288973" cy="111512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ptos" panose="020B0004020202020204" pitchFamily="34" charset="0"/>
                <a:ea typeface="+mn-ea"/>
                <a:cs typeface="+mn-cs"/>
              </a:rPr>
              <a:t>10</a:t>
            </a:r>
          </a:p>
        </p:txBody>
      </p:sp>
    </p:spTree>
    <p:extLst>
      <p:ext uri="{BB962C8B-B14F-4D97-AF65-F5344CB8AC3E}">
        <p14:creationId xmlns:p14="http://schemas.microsoft.com/office/powerpoint/2010/main" val="561484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85B600-7300-943C-C0D7-67134FCCDA3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8D53371-B28D-CE79-BD80-01D0118FC3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pic>
        <p:nvPicPr>
          <p:cNvPr id="6" name="Picture 5" descr="A robot hand reaching for a hand&#10;&#10;Description automatically generated">
            <a:extLst>
              <a:ext uri="{FF2B5EF4-FFF2-40B4-BE49-F238E27FC236}">
                <a16:creationId xmlns:a16="http://schemas.microsoft.com/office/drawing/2014/main" id="{1F7A66DA-7349-FD68-350A-104F0935334D}"/>
              </a:ext>
            </a:extLst>
          </p:cNvPr>
          <p:cNvPicPr>
            <a:picLocks noChangeAspect="1"/>
          </p:cNvPicPr>
          <p:nvPr/>
        </p:nvPicPr>
        <p:blipFill rotWithShape="1">
          <a:blip r:embed="rId3">
            <a:duotone>
              <a:prstClr val="black"/>
              <a:schemeClr val="tx2">
                <a:tint val="45000"/>
                <a:satMod val="400000"/>
              </a:schemeClr>
            </a:duotone>
            <a:alphaModFix amt="35000"/>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78314"/>
            <a:ext cx="9144001" cy="4646461"/>
          </a:xfrm>
          <a:prstGeom prst="rect">
            <a:avLst/>
          </a:prstGeom>
        </p:spPr>
      </p:pic>
      <p:sp>
        <p:nvSpPr>
          <p:cNvPr id="9" name="TextBox 8">
            <a:extLst>
              <a:ext uri="{FF2B5EF4-FFF2-40B4-BE49-F238E27FC236}">
                <a16:creationId xmlns:a16="http://schemas.microsoft.com/office/drawing/2014/main" id="{59AE2F74-9ADB-DE42-3539-E97CD86BA9CD}"/>
              </a:ext>
            </a:extLst>
          </p:cNvPr>
          <p:cNvSpPr txBox="1"/>
          <p:nvPr/>
        </p:nvSpPr>
        <p:spPr>
          <a:xfrm>
            <a:off x="3985260" y="4748854"/>
            <a:ext cx="140638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Created via DALL-E 3</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DCA03472-A41F-0986-728C-E0A87305A3C6}"/>
              </a:ext>
            </a:extLst>
          </p:cNvPr>
          <p:cNvSpPr/>
          <p:nvPr/>
        </p:nvSpPr>
        <p:spPr>
          <a:xfrm flipV="1">
            <a:off x="-60037" y="4964298"/>
            <a:ext cx="9264073" cy="273844"/>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3B7A24FA-97B1-2284-1359-64E99EB605FD}"/>
              </a:ext>
            </a:extLst>
          </p:cNvPr>
          <p:cNvSpPr>
            <a:spLocks noGrp="1"/>
          </p:cNvSpPr>
          <p:nvPr>
            <p:ph type="title"/>
          </p:nvPr>
        </p:nvSpPr>
        <p:spPr>
          <a:xfrm>
            <a:off x="956165" y="580553"/>
            <a:ext cx="7554316" cy="4321214"/>
          </a:xfrm>
        </p:spPr>
        <p:txBody>
          <a:bodyPr>
            <a:noAutofit/>
          </a:bodyPr>
          <a:lstStyle/>
          <a:p>
            <a:r>
              <a:rPr lang="en-US" b="1" i="1" dirty="0">
                <a:solidFill>
                  <a:schemeClr val="bg1"/>
                </a:solidFill>
                <a:latin typeface="Aptos" panose="020B0004020202020204" pitchFamily="34" charset="0"/>
                <a:ea typeface="Roboto" panose="02000000000000000000" pitchFamily="2" charset="0"/>
                <a:cs typeface="Roboto" panose="02000000000000000000" pitchFamily="2" charset="0"/>
              </a:rPr>
              <a:t>“Listen to your data. </a:t>
            </a:r>
            <a:br>
              <a:rPr lang="en-US" b="1" i="1" dirty="0">
                <a:solidFill>
                  <a:schemeClr val="bg1"/>
                </a:solidFill>
                <a:latin typeface="Aptos" panose="020B0004020202020204" pitchFamily="34" charset="0"/>
                <a:ea typeface="Roboto" panose="02000000000000000000" pitchFamily="2" charset="0"/>
                <a:cs typeface="Roboto" panose="02000000000000000000" pitchFamily="2" charset="0"/>
              </a:rPr>
            </a:br>
            <a:r>
              <a:rPr lang="en-US" b="1" i="1" dirty="0">
                <a:solidFill>
                  <a:schemeClr val="bg1"/>
                </a:solidFill>
                <a:latin typeface="Aptos" panose="020B0004020202020204" pitchFamily="34" charset="0"/>
                <a:ea typeface="Roboto" panose="02000000000000000000" pitchFamily="2" charset="0"/>
                <a:cs typeface="Roboto" panose="02000000000000000000" pitchFamily="2" charset="0"/>
              </a:rPr>
              <a:t>The plot is in the patterns and the truth is in the trend.”</a:t>
            </a:r>
            <a:br>
              <a:rPr lang="en-US" b="1" dirty="0">
                <a:solidFill>
                  <a:schemeClr val="bg1"/>
                </a:solidFill>
                <a:latin typeface="Aptos" panose="020B0004020202020204" pitchFamily="34" charset="0"/>
                <a:ea typeface="Roboto" panose="02000000000000000000" pitchFamily="2" charset="0"/>
                <a:cs typeface="Roboto" panose="02000000000000000000" pitchFamily="2" charset="0"/>
              </a:rPr>
            </a:br>
            <a:endParaRPr lang="en-US" b="1" dirty="0">
              <a:solidFill>
                <a:schemeClr val="bg1"/>
              </a:solidFill>
              <a:latin typeface="Aptos" panose="020B0004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77036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856C8-216D-B023-79C2-E6E0A6BA35EB}"/>
            </a:ext>
          </a:extLst>
        </p:cNvPr>
        <p:cNvGrpSpPr/>
        <p:nvPr/>
      </p:nvGrpSpPr>
      <p:grpSpPr>
        <a:xfrm>
          <a:off x="0" y="0"/>
          <a:ext cx="0" cy="0"/>
          <a:chOff x="0" y="0"/>
          <a:chExt cx="0" cy="0"/>
        </a:xfrm>
      </p:grpSpPr>
      <p:pic>
        <p:nvPicPr>
          <p:cNvPr id="3" name="Content Placeholder 2" descr="Silhouettes of people sitting at a table&#10;&#10;Description automatically generated">
            <a:extLst>
              <a:ext uri="{FF2B5EF4-FFF2-40B4-BE49-F238E27FC236}">
                <a16:creationId xmlns:a16="http://schemas.microsoft.com/office/drawing/2014/main" id="{1C1586FA-51D9-2624-332B-23C8FB8F0A50}"/>
              </a:ext>
            </a:extLst>
          </p:cNvPr>
          <p:cNvPicPr>
            <a:picLocks noGrp="1" noChangeAspect="1"/>
          </p:cNvPicPr>
          <p:nvPr>
            <p:ph idx="1"/>
          </p:nvPr>
        </p:nvPicPr>
        <p:blipFill rotWithShape="1">
          <a:blip r:embed="rId2"/>
          <a:srcRect t="19"/>
          <a:stretch/>
        </p:blipFill>
        <p:spPr>
          <a:xfrm>
            <a:off x="15" y="961"/>
            <a:ext cx="9143985" cy="5142539"/>
          </a:xfrm>
          <a:prstGeom prst="rect">
            <a:avLst/>
          </a:prstGeom>
        </p:spPr>
      </p:pic>
      <p:pic>
        <p:nvPicPr>
          <p:cNvPr id="4" name="Picture 3" descr="A black and white logo&#10;&#10;Description automatically generated">
            <a:extLst>
              <a:ext uri="{FF2B5EF4-FFF2-40B4-BE49-F238E27FC236}">
                <a16:creationId xmlns:a16="http://schemas.microsoft.com/office/drawing/2014/main" id="{AE080BE3-9774-B1CC-E3C6-DC738C3D6967}"/>
              </a:ext>
            </a:extLst>
          </p:cNvPr>
          <p:cNvPicPr>
            <a:picLocks noChangeAspect="1"/>
          </p:cNvPicPr>
          <p:nvPr/>
        </p:nvPicPr>
        <p:blipFill>
          <a:blip r:embed="rId3"/>
          <a:stretch>
            <a:fillRect/>
          </a:stretch>
        </p:blipFill>
        <p:spPr>
          <a:xfrm>
            <a:off x="1983040" y="1968428"/>
            <a:ext cx="5171425" cy="1206644"/>
          </a:xfrm>
          <a:prstGeom prst="rect">
            <a:avLst/>
          </a:prstGeom>
        </p:spPr>
      </p:pic>
      <p:pic>
        <p:nvPicPr>
          <p:cNvPr id="5" name="Picture 4">
            <a:extLst>
              <a:ext uri="{FF2B5EF4-FFF2-40B4-BE49-F238E27FC236}">
                <a16:creationId xmlns:a16="http://schemas.microsoft.com/office/drawing/2014/main" id="{D1D55A68-B109-EA45-4A27-4048EEDE6E83}"/>
              </a:ext>
            </a:extLst>
          </p:cNvPr>
          <p:cNvPicPr>
            <a:picLocks noChangeAspect="1"/>
          </p:cNvPicPr>
          <p:nvPr/>
        </p:nvPicPr>
        <p:blipFill>
          <a:blip r:embed="rId4"/>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1D7C464F-F454-6A7E-10E6-5F21B8FE5196}"/>
              </a:ext>
            </a:extLst>
          </p:cNvPr>
          <p:cNvSpPr txBox="1"/>
          <p:nvPr/>
        </p:nvSpPr>
        <p:spPr>
          <a:xfrm>
            <a:off x="3225682" y="2129496"/>
            <a:ext cx="2824941"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Aptos" panose="020B0004020202020204" pitchFamily="34" charset="0"/>
                <a:ea typeface="Roboto" panose="02000000000000000000" pitchFamily="2" charset="0"/>
                <a:cs typeface="Roboto" panose="02000000000000000000" pitchFamily="2" charset="0"/>
              </a:rPr>
              <a:t>Questions</a:t>
            </a:r>
          </a:p>
        </p:txBody>
      </p:sp>
      <p:pic>
        <p:nvPicPr>
          <p:cNvPr id="8" name="Picture 7">
            <a:extLst>
              <a:ext uri="{FF2B5EF4-FFF2-40B4-BE49-F238E27FC236}">
                <a16:creationId xmlns:a16="http://schemas.microsoft.com/office/drawing/2014/main" id="{3877AE5D-DBD7-316A-F55F-93C863F29F92}"/>
              </a:ext>
            </a:extLst>
          </p:cNvPr>
          <p:cNvPicPr>
            <a:picLocks noChangeAspect="1"/>
          </p:cNvPicPr>
          <p:nvPr/>
        </p:nvPicPr>
        <p:blipFill>
          <a:blip r:embed="rId5"/>
          <a:stretch>
            <a:fillRect/>
          </a:stretch>
        </p:blipFill>
        <p:spPr>
          <a:xfrm>
            <a:off x="7050398" y="4549698"/>
            <a:ext cx="1885445" cy="434588"/>
          </a:xfrm>
          <a:prstGeom prst="rect">
            <a:avLst/>
          </a:prstGeom>
        </p:spPr>
      </p:pic>
    </p:spTree>
    <p:extLst>
      <p:ext uri="{BB962C8B-B14F-4D97-AF65-F5344CB8AC3E}">
        <p14:creationId xmlns:p14="http://schemas.microsoft.com/office/powerpoint/2010/main" val="2381720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AC0BA-B368-F47C-95A2-82B394B1787B}"/>
            </a:ext>
          </a:extLst>
        </p:cNvPr>
        <p:cNvGrpSpPr/>
        <p:nvPr/>
      </p:nvGrpSpPr>
      <p:grpSpPr>
        <a:xfrm>
          <a:off x="0" y="0"/>
          <a:ext cx="0" cy="0"/>
          <a:chOff x="0" y="0"/>
          <a:chExt cx="0" cy="0"/>
        </a:xfrm>
      </p:grpSpPr>
      <p:pic>
        <p:nvPicPr>
          <p:cNvPr id="3" name="Content Placeholder 2" descr="Silhouettes of people sitting at a table&#10;&#10;Description automatically generated">
            <a:extLst>
              <a:ext uri="{FF2B5EF4-FFF2-40B4-BE49-F238E27FC236}">
                <a16:creationId xmlns:a16="http://schemas.microsoft.com/office/drawing/2014/main" id="{4869EAD5-E891-A40E-1AB2-E2753D0F4BCB}"/>
              </a:ext>
            </a:extLst>
          </p:cNvPr>
          <p:cNvPicPr>
            <a:picLocks noGrp="1" noChangeAspect="1"/>
          </p:cNvPicPr>
          <p:nvPr>
            <p:ph idx="1"/>
          </p:nvPr>
        </p:nvPicPr>
        <p:blipFill rotWithShape="1">
          <a:blip r:embed="rId2"/>
          <a:srcRect t="19"/>
          <a:stretch/>
        </p:blipFill>
        <p:spPr>
          <a:xfrm>
            <a:off x="15" y="961"/>
            <a:ext cx="9143985" cy="5142539"/>
          </a:xfrm>
          <a:prstGeom prst="rect">
            <a:avLst/>
          </a:prstGeom>
        </p:spPr>
      </p:pic>
      <p:pic>
        <p:nvPicPr>
          <p:cNvPr id="4" name="Picture 3" descr="A black and white logo&#10;&#10;Description automatically generated">
            <a:extLst>
              <a:ext uri="{FF2B5EF4-FFF2-40B4-BE49-F238E27FC236}">
                <a16:creationId xmlns:a16="http://schemas.microsoft.com/office/drawing/2014/main" id="{64E0766D-7515-BD56-43D0-219787DFACAB}"/>
              </a:ext>
            </a:extLst>
          </p:cNvPr>
          <p:cNvPicPr>
            <a:picLocks noChangeAspect="1"/>
          </p:cNvPicPr>
          <p:nvPr/>
        </p:nvPicPr>
        <p:blipFill>
          <a:blip r:embed="rId3"/>
          <a:stretch>
            <a:fillRect/>
          </a:stretch>
        </p:blipFill>
        <p:spPr>
          <a:xfrm>
            <a:off x="1983040" y="1968428"/>
            <a:ext cx="5171425" cy="1206644"/>
          </a:xfrm>
          <a:prstGeom prst="rect">
            <a:avLst/>
          </a:prstGeom>
        </p:spPr>
      </p:pic>
      <p:pic>
        <p:nvPicPr>
          <p:cNvPr id="5" name="Picture 4">
            <a:extLst>
              <a:ext uri="{FF2B5EF4-FFF2-40B4-BE49-F238E27FC236}">
                <a16:creationId xmlns:a16="http://schemas.microsoft.com/office/drawing/2014/main" id="{FFE75CD7-7707-BF95-D007-819610C9DE27}"/>
              </a:ext>
            </a:extLst>
          </p:cNvPr>
          <p:cNvPicPr>
            <a:picLocks noChangeAspect="1"/>
          </p:cNvPicPr>
          <p:nvPr/>
        </p:nvPicPr>
        <p:blipFill>
          <a:blip r:embed="rId4"/>
          <a:stretch>
            <a:fillRect/>
          </a:stretch>
        </p:blipFill>
        <p:spPr>
          <a:xfrm>
            <a:off x="0" y="0"/>
            <a:ext cx="9144000" cy="5143500"/>
          </a:xfrm>
          <a:prstGeom prst="rect">
            <a:avLst/>
          </a:prstGeom>
        </p:spPr>
      </p:pic>
      <p:pic>
        <p:nvPicPr>
          <p:cNvPr id="6" name="Picture 5" descr="A black and white logo&#10;&#10;Description automatically generated">
            <a:extLst>
              <a:ext uri="{FF2B5EF4-FFF2-40B4-BE49-F238E27FC236}">
                <a16:creationId xmlns:a16="http://schemas.microsoft.com/office/drawing/2014/main" id="{6788219A-A0F6-7D5D-A8FE-727C8FDB7C13}"/>
              </a:ext>
            </a:extLst>
          </p:cNvPr>
          <p:cNvPicPr>
            <a:picLocks noChangeAspect="1"/>
          </p:cNvPicPr>
          <p:nvPr/>
        </p:nvPicPr>
        <p:blipFill>
          <a:blip r:embed="rId3"/>
          <a:stretch>
            <a:fillRect/>
          </a:stretch>
        </p:blipFill>
        <p:spPr>
          <a:xfrm>
            <a:off x="1613869" y="1907474"/>
            <a:ext cx="5693897" cy="1328552"/>
          </a:xfrm>
          <a:prstGeom prst="rect">
            <a:avLst/>
          </a:prstGeom>
        </p:spPr>
      </p:pic>
    </p:spTree>
    <p:extLst>
      <p:ext uri="{BB962C8B-B14F-4D97-AF65-F5344CB8AC3E}">
        <p14:creationId xmlns:p14="http://schemas.microsoft.com/office/powerpoint/2010/main" val="43343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9FB15B-0C72-E75E-C535-07AB98B9FAC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2E01792-3F3F-21D1-E8C6-52D8608062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pic>
        <p:nvPicPr>
          <p:cNvPr id="6" name="Picture 5" descr="A robot hand reaching for a hand&#10;&#10;Description automatically generated">
            <a:extLst>
              <a:ext uri="{FF2B5EF4-FFF2-40B4-BE49-F238E27FC236}">
                <a16:creationId xmlns:a16="http://schemas.microsoft.com/office/drawing/2014/main" id="{79867FD5-266E-96DA-7C78-915C5B7D5339}"/>
              </a:ext>
            </a:extLst>
          </p:cNvPr>
          <p:cNvPicPr>
            <a:picLocks noChangeAspect="1"/>
          </p:cNvPicPr>
          <p:nvPr/>
        </p:nvPicPr>
        <p:blipFill rotWithShape="1">
          <a:blip r:embed="rId3">
            <a:duotone>
              <a:prstClr val="black"/>
              <a:schemeClr val="tx2">
                <a:tint val="45000"/>
                <a:satMod val="400000"/>
              </a:schemeClr>
            </a:duotone>
            <a:alphaModFix amt="35000"/>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78314"/>
            <a:ext cx="9144001" cy="4646461"/>
          </a:xfrm>
          <a:prstGeom prst="rect">
            <a:avLst/>
          </a:prstGeom>
        </p:spPr>
      </p:pic>
      <p:sp>
        <p:nvSpPr>
          <p:cNvPr id="9" name="TextBox 8">
            <a:extLst>
              <a:ext uri="{FF2B5EF4-FFF2-40B4-BE49-F238E27FC236}">
                <a16:creationId xmlns:a16="http://schemas.microsoft.com/office/drawing/2014/main" id="{64E9C5DF-35AC-5250-4B7B-81C8FC88D77D}"/>
              </a:ext>
            </a:extLst>
          </p:cNvPr>
          <p:cNvSpPr txBox="1"/>
          <p:nvPr/>
        </p:nvSpPr>
        <p:spPr>
          <a:xfrm>
            <a:off x="3985260" y="4748854"/>
            <a:ext cx="140638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Created via DALL-E 3</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C25E2A40-35ED-6105-1E4A-E3EACAF3A989}"/>
              </a:ext>
            </a:extLst>
          </p:cNvPr>
          <p:cNvSpPr/>
          <p:nvPr/>
        </p:nvSpPr>
        <p:spPr>
          <a:xfrm flipV="1">
            <a:off x="-60037" y="4964298"/>
            <a:ext cx="9264073" cy="273844"/>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4">
            <a:extLst>
              <a:ext uri="{FF2B5EF4-FFF2-40B4-BE49-F238E27FC236}">
                <a16:creationId xmlns:a16="http://schemas.microsoft.com/office/drawing/2014/main" id="{22313DB4-937C-68D7-DC1A-49B09DD4BCE2}"/>
              </a:ext>
            </a:extLst>
          </p:cNvPr>
          <p:cNvSpPr>
            <a:spLocks noGrp="1"/>
          </p:cNvSpPr>
          <p:nvPr>
            <p:ph type="title"/>
          </p:nvPr>
        </p:nvSpPr>
        <p:spPr>
          <a:xfrm>
            <a:off x="748009" y="253450"/>
            <a:ext cx="7554316" cy="4321214"/>
          </a:xfrm>
        </p:spPr>
        <p:txBody>
          <a:bodyPr>
            <a:noAutofit/>
          </a:bodyPr>
          <a:lstStyle/>
          <a:p>
            <a:r>
              <a:rPr lang="en-US" i="1" dirty="0">
                <a:solidFill>
                  <a:schemeClr val="bg1"/>
                </a:solidFill>
                <a:latin typeface="Aptos" panose="020B0004020202020204" pitchFamily="34" charset="0"/>
              </a:rPr>
              <a:t>“</a:t>
            </a:r>
            <a:r>
              <a:rPr lang="en-US" sz="4000" b="1" i="1" dirty="0">
                <a:solidFill>
                  <a:schemeClr val="bg1"/>
                </a:solidFill>
                <a:latin typeface="Aptos" panose="020B0004020202020204" pitchFamily="34" charset="0"/>
              </a:rPr>
              <a:t>Without an </a:t>
            </a:r>
            <a:br>
              <a:rPr lang="en-US" sz="4000" b="1" i="1" dirty="0">
                <a:solidFill>
                  <a:schemeClr val="bg1"/>
                </a:solidFill>
                <a:latin typeface="Aptos" panose="020B0004020202020204" pitchFamily="34" charset="0"/>
              </a:rPr>
            </a:br>
            <a:r>
              <a:rPr lang="en-US" sz="4000" b="1" i="1" dirty="0">
                <a:solidFill>
                  <a:schemeClr val="bg1"/>
                </a:solidFill>
                <a:latin typeface="Aptos" panose="020B0004020202020204" pitchFamily="34" charset="0"/>
              </a:rPr>
              <a:t>AI Governance Model, </a:t>
            </a:r>
            <a:br>
              <a:rPr lang="en-US" sz="4000" b="1" i="1" dirty="0">
                <a:solidFill>
                  <a:schemeClr val="bg1"/>
                </a:solidFill>
                <a:latin typeface="Aptos" panose="020B0004020202020204" pitchFamily="34" charset="0"/>
              </a:rPr>
            </a:br>
            <a:r>
              <a:rPr lang="en-US" sz="4000" b="1" i="1" dirty="0">
                <a:solidFill>
                  <a:schemeClr val="bg1"/>
                </a:solidFill>
                <a:latin typeface="Aptos" panose="020B0004020202020204" pitchFamily="34" charset="0"/>
              </a:rPr>
              <a:t>an AI Roadmap </a:t>
            </a:r>
            <a:br>
              <a:rPr lang="en-US" sz="4000" b="1" i="1" dirty="0">
                <a:solidFill>
                  <a:schemeClr val="bg1"/>
                </a:solidFill>
                <a:latin typeface="Aptos" panose="020B0004020202020204" pitchFamily="34" charset="0"/>
              </a:rPr>
            </a:br>
            <a:r>
              <a:rPr lang="en-US" sz="4000" b="1" i="1" dirty="0">
                <a:solidFill>
                  <a:schemeClr val="bg1"/>
                </a:solidFill>
                <a:latin typeface="Aptos" panose="020B0004020202020204" pitchFamily="34" charset="0"/>
              </a:rPr>
              <a:t>is speed without steering.”</a:t>
            </a:r>
            <a:endParaRPr lang="en-US" b="1" i="1" dirty="0">
              <a:solidFill>
                <a:schemeClr val="bg1"/>
              </a:solidFill>
              <a:latin typeface="Aptos" panose="020B0004020202020204" pitchFamily="34" charset="0"/>
            </a:endParaRPr>
          </a:p>
        </p:txBody>
      </p:sp>
    </p:spTree>
    <p:extLst>
      <p:ext uri="{BB962C8B-B14F-4D97-AF65-F5344CB8AC3E}">
        <p14:creationId xmlns:p14="http://schemas.microsoft.com/office/powerpoint/2010/main" val="73620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9F6A6A7-AAD8-E815-5E6D-53E4B08BFE55}"/>
            </a:ext>
          </a:extLst>
        </p:cNvPr>
        <p:cNvGrpSpPr/>
        <p:nvPr/>
      </p:nvGrpSpPr>
      <p:grpSpPr>
        <a:xfrm>
          <a:off x="0" y="0"/>
          <a:ext cx="0" cy="0"/>
          <a:chOff x="0" y="0"/>
          <a:chExt cx="0" cy="0"/>
        </a:xfrm>
      </p:grpSpPr>
      <p:pic>
        <p:nvPicPr>
          <p:cNvPr id="12" name="Content Placeholder 4" descr="A blue square with white text&#10;&#10;Description automatically generated with medium confidence">
            <a:extLst>
              <a:ext uri="{FF2B5EF4-FFF2-40B4-BE49-F238E27FC236}">
                <a16:creationId xmlns:a16="http://schemas.microsoft.com/office/drawing/2014/main" id="{9B96230D-CE6A-E7A4-B54C-93B721BD5E1F}"/>
              </a:ext>
            </a:extLst>
          </p:cNvPr>
          <p:cNvPicPr>
            <a:picLocks noChangeAspect="1"/>
          </p:cNvPicPr>
          <p:nvPr/>
        </p:nvPicPr>
        <p:blipFill>
          <a:blip r:embed="rId3"/>
          <a:stretch>
            <a:fillRect/>
          </a:stretch>
        </p:blipFill>
        <p:spPr>
          <a:xfrm>
            <a:off x="0" y="-11151"/>
            <a:ext cx="9143999" cy="1382751"/>
          </a:xfrm>
          <a:prstGeom prst="rect">
            <a:avLst/>
          </a:prstGeom>
        </p:spPr>
      </p:pic>
      <p:sp>
        <p:nvSpPr>
          <p:cNvPr id="2" name="TextBox 1">
            <a:extLst>
              <a:ext uri="{FF2B5EF4-FFF2-40B4-BE49-F238E27FC236}">
                <a16:creationId xmlns:a16="http://schemas.microsoft.com/office/drawing/2014/main" id="{B576A9A1-D5EA-FBF7-122F-56B498AFD42A}"/>
              </a:ext>
            </a:extLst>
          </p:cNvPr>
          <p:cNvSpPr txBox="1"/>
          <p:nvPr/>
        </p:nvSpPr>
        <p:spPr>
          <a:xfrm>
            <a:off x="1110343" y="3461039"/>
            <a:ext cx="2057398" cy="830997"/>
          </a:xfrm>
          <a:prstGeom prst="rect">
            <a:avLst/>
          </a:prstGeom>
          <a:noFill/>
        </p:spPr>
        <p:txBody>
          <a:bodyPr wrap="square" rtlCol="0">
            <a:spAutoFit/>
          </a:bodyPr>
          <a:lstStyle/>
          <a:p>
            <a:pPr algn="ctr">
              <a:buNone/>
            </a:pPr>
            <a:r>
              <a:rPr lang="en-US" sz="2400" b="1" i="0" u="none" strike="noStrike" dirty="0">
                <a:solidFill>
                  <a:schemeClr val="bg1"/>
                </a:solidFill>
                <a:effectLst/>
                <a:latin typeface="Aptos" panose="020B0004020202020204" pitchFamily="34" charset="0"/>
              </a:rPr>
              <a:t>Promoting </a:t>
            </a:r>
          </a:p>
          <a:p>
            <a:pPr algn="ctr">
              <a:buNone/>
            </a:pPr>
            <a:r>
              <a:rPr lang="en-US" sz="2400" b="1" i="0" u="none" strike="noStrike" dirty="0">
                <a:solidFill>
                  <a:schemeClr val="bg1"/>
                </a:solidFill>
                <a:effectLst/>
                <a:latin typeface="Aptos" panose="020B0004020202020204" pitchFamily="34" charset="0"/>
              </a:rPr>
              <a:t>Innovation</a:t>
            </a:r>
          </a:p>
        </p:txBody>
      </p:sp>
      <p:sp>
        <p:nvSpPr>
          <p:cNvPr id="3" name="Content Placeholder 2">
            <a:extLst>
              <a:ext uri="{FF2B5EF4-FFF2-40B4-BE49-F238E27FC236}">
                <a16:creationId xmlns:a16="http://schemas.microsoft.com/office/drawing/2014/main" id="{09ADBF17-4849-13D4-BE46-22803235B052}"/>
              </a:ext>
            </a:extLst>
          </p:cNvPr>
          <p:cNvSpPr>
            <a:spLocks noGrp="1"/>
          </p:cNvSpPr>
          <p:nvPr>
            <p:ph idx="1"/>
          </p:nvPr>
        </p:nvSpPr>
        <p:spPr>
          <a:xfrm>
            <a:off x="1001486" y="407764"/>
            <a:ext cx="7230752" cy="645629"/>
          </a:xfrm>
        </p:spPr>
        <p:txBody>
          <a:bodyPr>
            <a:normAutofit fontScale="92500" lnSpcReduction="10000"/>
          </a:bodyPr>
          <a:lstStyle/>
          <a:p>
            <a:pPr marL="0" indent="0" algn="ctr">
              <a:buNone/>
            </a:pPr>
            <a:r>
              <a:rPr lang="en-US" sz="4000" b="1" dirty="0">
                <a:solidFill>
                  <a:schemeClr val="bg1"/>
                </a:solidFill>
                <a:latin typeface="Roboto" panose="02000000000000000000" pitchFamily="2" charset="0"/>
                <a:ea typeface="Roboto" panose="02000000000000000000" pitchFamily="2" charset="0"/>
                <a:cs typeface="Roboto" panose="02000000000000000000" pitchFamily="2" charset="0"/>
              </a:rPr>
              <a:t>AI Governance Model Scope</a:t>
            </a:r>
            <a:endParaRPr lang="en-US" sz="2800" b="1" dirty="0">
              <a:solidFill>
                <a:schemeClr val="bg1"/>
              </a:solidFill>
              <a:latin typeface="Avenir Light" panose="020B0402020203020204" pitchFamily="34" charset="77"/>
              <a:cs typeface="Avenir Light"/>
            </a:endParaRPr>
          </a:p>
        </p:txBody>
      </p:sp>
      <p:sp>
        <p:nvSpPr>
          <p:cNvPr id="9" name="Slide Number Placeholder 8">
            <a:extLst>
              <a:ext uri="{FF2B5EF4-FFF2-40B4-BE49-F238E27FC236}">
                <a16:creationId xmlns:a16="http://schemas.microsoft.com/office/drawing/2014/main" id="{E75C2EB8-6AF0-4534-E396-178A2AAF9B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entury Gothic"/>
              <a:ea typeface="+mn-ea"/>
            </a:endParaRPr>
          </a:p>
        </p:txBody>
      </p:sp>
      <p:sp>
        <p:nvSpPr>
          <p:cNvPr id="4" name="Rectangle 3">
            <a:extLst>
              <a:ext uri="{FF2B5EF4-FFF2-40B4-BE49-F238E27FC236}">
                <a16:creationId xmlns:a16="http://schemas.microsoft.com/office/drawing/2014/main" id="{E8B05FA0-5EE7-E69A-70E7-F48E1A42F685}"/>
              </a:ext>
            </a:extLst>
          </p:cNvPr>
          <p:cNvSpPr/>
          <p:nvPr/>
        </p:nvSpPr>
        <p:spPr>
          <a:xfrm>
            <a:off x="-104732" y="5064610"/>
            <a:ext cx="9312186" cy="78890"/>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venir Light" panose="020B0402020203020204" pitchFamily="34" charset="77"/>
              <a:ea typeface="+mn-ea"/>
              <a:cs typeface="Avenir Next Condensed Demi Bold"/>
            </a:endParaRPr>
          </a:p>
        </p:txBody>
      </p:sp>
      <p:pic>
        <p:nvPicPr>
          <p:cNvPr id="6" name="Picture 5">
            <a:extLst>
              <a:ext uri="{FF2B5EF4-FFF2-40B4-BE49-F238E27FC236}">
                <a16:creationId xmlns:a16="http://schemas.microsoft.com/office/drawing/2014/main" id="{31BCF552-D636-EAD3-4D93-DB6D598F32B5}"/>
              </a:ext>
            </a:extLst>
          </p:cNvPr>
          <p:cNvPicPr>
            <a:picLocks noChangeAspect="1"/>
          </p:cNvPicPr>
          <p:nvPr/>
        </p:nvPicPr>
        <p:blipFill>
          <a:blip r:embed="rId4"/>
          <a:srcRect l="69894" t="27513" b="42434"/>
          <a:stretch>
            <a:fillRect/>
          </a:stretch>
        </p:blipFill>
        <p:spPr>
          <a:xfrm>
            <a:off x="6455225" y="1741713"/>
            <a:ext cx="1548493" cy="1545771"/>
          </a:xfrm>
          <a:prstGeom prst="rect">
            <a:avLst/>
          </a:prstGeom>
        </p:spPr>
      </p:pic>
      <p:pic>
        <p:nvPicPr>
          <p:cNvPr id="7" name="Picture 6">
            <a:extLst>
              <a:ext uri="{FF2B5EF4-FFF2-40B4-BE49-F238E27FC236}">
                <a16:creationId xmlns:a16="http://schemas.microsoft.com/office/drawing/2014/main" id="{B8CA6479-1A8E-885F-7F29-FC488FD328DC}"/>
              </a:ext>
            </a:extLst>
          </p:cNvPr>
          <p:cNvPicPr>
            <a:picLocks noChangeAspect="1"/>
          </p:cNvPicPr>
          <p:nvPr/>
        </p:nvPicPr>
        <p:blipFill>
          <a:blip r:embed="rId4"/>
          <a:srcRect t="24550" r="65238" b="43492"/>
          <a:stretch>
            <a:fillRect/>
          </a:stretch>
        </p:blipFill>
        <p:spPr>
          <a:xfrm>
            <a:off x="1306284" y="1654628"/>
            <a:ext cx="1787979" cy="1643742"/>
          </a:xfrm>
          <a:prstGeom prst="rect">
            <a:avLst/>
          </a:prstGeom>
        </p:spPr>
      </p:pic>
      <p:pic>
        <p:nvPicPr>
          <p:cNvPr id="8" name="Picture 7">
            <a:extLst>
              <a:ext uri="{FF2B5EF4-FFF2-40B4-BE49-F238E27FC236}">
                <a16:creationId xmlns:a16="http://schemas.microsoft.com/office/drawing/2014/main" id="{A0043C41-E7DD-C683-D196-3FFAAEEB723A}"/>
              </a:ext>
            </a:extLst>
          </p:cNvPr>
          <p:cNvPicPr>
            <a:picLocks noChangeAspect="1"/>
          </p:cNvPicPr>
          <p:nvPr/>
        </p:nvPicPr>
        <p:blipFill>
          <a:blip r:embed="rId4"/>
          <a:srcRect l="34974" t="28571" r="33704" b="43069"/>
          <a:stretch>
            <a:fillRect/>
          </a:stretch>
        </p:blipFill>
        <p:spPr>
          <a:xfrm>
            <a:off x="3940627" y="1839684"/>
            <a:ext cx="1611087" cy="1458687"/>
          </a:xfrm>
          <a:prstGeom prst="rect">
            <a:avLst/>
          </a:prstGeom>
        </p:spPr>
      </p:pic>
      <p:sp>
        <p:nvSpPr>
          <p:cNvPr id="10" name="TextBox 9">
            <a:extLst>
              <a:ext uri="{FF2B5EF4-FFF2-40B4-BE49-F238E27FC236}">
                <a16:creationId xmlns:a16="http://schemas.microsoft.com/office/drawing/2014/main" id="{543559C5-DD75-D7FC-F1CE-2729FB60342C}"/>
              </a:ext>
            </a:extLst>
          </p:cNvPr>
          <p:cNvSpPr txBox="1"/>
          <p:nvPr/>
        </p:nvSpPr>
        <p:spPr>
          <a:xfrm>
            <a:off x="6259286" y="3286867"/>
            <a:ext cx="1915884" cy="1200329"/>
          </a:xfrm>
          <a:prstGeom prst="rect">
            <a:avLst/>
          </a:prstGeom>
          <a:noFill/>
        </p:spPr>
        <p:txBody>
          <a:bodyPr wrap="square" rtlCol="0">
            <a:spAutoFit/>
          </a:bodyPr>
          <a:lstStyle/>
          <a:p>
            <a:pPr algn="ctr">
              <a:buNone/>
            </a:pPr>
            <a:r>
              <a:rPr lang="en-US" sz="2400" b="1" i="0" u="none" strike="noStrike" dirty="0">
                <a:solidFill>
                  <a:schemeClr val="bg1"/>
                </a:solidFill>
                <a:effectLst/>
              </a:rPr>
              <a:t>Ensuring</a:t>
            </a:r>
          </a:p>
          <a:p>
            <a:pPr algn="ctr">
              <a:buNone/>
            </a:pPr>
            <a:r>
              <a:rPr lang="en-US" sz="2400" b="1" i="0" u="none" strike="noStrike" dirty="0">
                <a:solidFill>
                  <a:schemeClr val="bg1"/>
                </a:solidFill>
                <a:effectLst/>
              </a:rPr>
              <a:t>Compliance </a:t>
            </a:r>
          </a:p>
          <a:p>
            <a:pPr algn="ctr">
              <a:buNone/>
            </a:pPr>
            <a:r>
              <a:rPr lang="en-US" sz="2400" b="1" i="0" u="none" strike="noStrike" dirty="0">
                <a:solidFill>
                  <a:schemeClr val="bg1"/>
                </a:solidFill>
                <a:effectLst/>
              </a:rPr>
              <a:t>and Trust</a:t>
            </a:r>
          </a:p>
        </p:txBody>
      </p:sp>
      <p:sp>
        <p:nvSpPr>
          <p:cNvPr id="11" name="TextBox 10">
            <a:extLst>
              <a:ext uri="{FF2B5EF4-FFF2-40B4-BE49-F238E27FC236}">
                <a16:creationId xmlns:a16="http://schemas.microsoft.com/office/drawing/2014/main" id="{5C2AE88D-D56F-62B7-3D14-C6814D6D26DE}"/>
              </a:ext>
            </a:extLst>
          </p:cNvPr>
          <p:cNvSpPr txBox="1"/>
          <p:nvPr/>
        </p:nvSpPr>
        <p:spPr>
          <a:xfrm>
            <a:off x="3581400" y="3471924"/>
            <a:ext cx="2177140" cy="1200329"/>
          </a:xfrm>
          <a:prstGeom prst="rect">
            <a:avLst/>
          </a:prstGeom>
          <a:noFill/>
        </p:spPr>
        <p:txBody>
          <a:bodyPr wrap="square" rtlCol="0">
            <a:spAutoFit/>
          </a:bodyPr>
          <a:lstStyle/>
          <a:p>
            <a:pPr algn="ctr">
              <a:buNone/>
            </a:pPr>
            <a:r>
              <a:rPr lang="en-US" sz="2400" b="1" i="0" u="none" strike="noStrike" dirty="0">
                <a:solidFill>
                  <a:schemeClr val="bg1"/>
                </a:solidFill>
                <a:effectLst/>
                <a:latin typeface="Aptos" panose="020B0004020202020204" pitchFamily="34" charset="0"/>
              </a:rPr>
              <a:t>Optimizing </a:t>
            </a:r>
          </a:p>
          <a:p>
            <a:pPr algn="ctr">
              <a:buNone/>
            </a:pPr>
            <a:r>
              <a:rPr lang="en-US" sz="2400" b="1" i="0" u="none" strike="noStrike" dirty="0">
                <a:solidFill>
                  <a:schemeClr val="bg1"/>
                </a:solidFill>
                <a:effectLst/>
                <a:latin typeface="Aptos" panose="020B0004020202020204" pitchFamily="34" charset="0"/>
              </a:rPr>
              <a:t>Operations</a:t>
            </a:r>
          </a:p>
          <a:p>
            <a:pPr algn="ctr">
              <a:buNone/>
            </a:pPr>
            <a:endParaRPr lang="en-US" sz="2400" b="1" i="0" u="none" strike="noStrike" dirty="0">
              <a:solidFill>
                <a:schemeClr val="bg1"/>
              </a:solidFill>
              <a:effectLst/>
              <a:latin typeface="Aptos" panose="020B0004020202020204" pitchFamily="34" charset="0"/>
            </a:endParaRPr>
          </a:p>
        </p:txBody>
      </p:sp>
    </p:spTree>
    <p:extLst>
      <p:ext uri="{BB962C8B-B14F-4D97-AF65-F5344CB8AC3E}">
        <p14:creationId xmlns:p14="http://schemas.microsoft.com/office/powerpoint/2010/main" val="315613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6D4C985-E02D-E815-5231-7E2163D2E4D6}"/>
            </a:ext>
          </a:extLst>
        </p:cNvPr>
        <p:cNvGrpSpPr/>
        <p:nvPr/>
      </p:nvGrpSpPr>
      <p:grpSpPr>
        <a:xfrm>
          <a:off x="0" y="0"/>
          <a:ext cx="0" cy="0"/>
          <a:chOff x="0" y="0"/>
          <a:chExt cx="0" cy="0"/>
        </a:xfrm>
      </p:grpSpPr>
      <p:pic>
        <p:nvPicPr>
          <p:cNvPr id="15" name="Content Placeholder 4" descr="A blue square with white text&#10;&#10;Description automatically generated with medium confidence">
            <a:extLst>
              <a:ext uri="{FF2B5EF4-FFF2-40B4-BE49-F238E27FC236}">
                <a16:creationId xmlns:a16="http://schemas.microsoft.com/office/drawing/2014/main" id="{8195881B-C139-D133-0F60-78FF6A68B242}"/>
              </a:ext>
            </a:extLst>
          </p:cNvPr>
          <p:cNvPicPr>
            <a:picLocks noGrp="1" noChangeAspect="1"/>
          </p:cNvPicPr>
          <p:nvPr>
            <p:ph idx="1"/>
          </p:nvPr>
        </p:nvPicPr>
        <p:blipFill>
          <a:blip r:embed="rId3"/>
          <a:stretch>
            <a:fillRect/>
          </a:stretch>
        </p:blipFill>
        <p:spPr>
          <a:xfrm>
            <a:off x="0" y="-11151"/>
            <a:ext cx="9143999" cy="2218544"/>
          </a:xfrm>
        </p:spPr>
      </p:pic>
      <p:sp>
        <p:nvSpPr>
          <p:cNvPr id="7" name="Slide Number Placeholder 6">
            <a:extLst>
              <a:ext uri="{FF2B5EF4-FFF2-40B4-BE49-F238E27FC236}">
                <a16:creationId xmlns:a16="http://schemas.microsoft.com/office/drawing/2014/main" id="{AA0DF18D-03DF-523A-8950-119B3DC93BA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2" name="Title 1">
            <a:extLst>
              <a:ext uri="{FF2B5EF4-FFF2-40B4-BE49-F238E27FC236}">
                <a16:creationId xmlns:a16="http://schemas.microsoft.com/office/drawing/2014/main" id="{AA8436CA-3D79-0717-F34B-977247263FAC}"/>
              </a:ext>
            </a:extLst>
          </p:cNvPr>
          <p:cNvSpPr>
            <a:spLocks noGrp="1"/>
          </p:cNvSpPr>
          <p:nvPr>
            <p:ph type="title"/>
          </p:nvPr>
        </p:nvSpPr>
        <p:spPr>
          <a:xfrm>
            <a:off x="334048" y="767537"/>
            <a:ext cx="7450112" cy="1558709"/>
          </a:xfrm>
        </p:spPr>
        <p:txBody>
          <a:bodyPr>
            <a:noAutofit/>
          </a:bodyPr>
          <a:lstStyle/>
          <a:p>
            <a:pPr algn="l"/>
            <a:r>
              <a:rPr lang="en-US" sz="4000" b="1" dirty="0">
                <a:solidFill>
                  <a:schemeClr val="bg1"/>
                </a:solidFill>
                <a:latin typeface="Aptos" panose="020B0004020202020204" pitchFamily="34" charset="0"/>
                <a:ea typeface="Roboto"/>
                <a:cs typeface="Roboto"/>
              </a:rPr>
              <a:t>What’s the Difference Between and AI Governance Model and an AI Employee Policy</a:t>
            </a:r>
            <a:r>
              <a:rPr lang="en-US" sz="3600" b="1" dirty="0">
                <a:solidFill>
                  <a:schemeClr val="bg1"/>
                </a:solidFill>
                <a:latin typeface="Aptos" panose="020B0004020202020204" pitchFamily="34" charset="0"/>
                <a:ea typeface="Roboto"/>
                <a:cs typeface="Roboto"/>
              </a:rPr>
              <a:t>?</a:t>
            </a:r>
            <a:br>
              <a:rPr lang="en-US" sz="1200" dirty="0">
                <a:latin typeface="Aptos" panose="020B0004020202020204" pitchFamily="34" charset="0"/>
                <a:ea typeface="Roboto" pitchFamily="2" charset="0"/>
                <a:cs typeface="Roboto" pitchFamily="2" charset="0"/>
              </a:rPr>
            </a:br>
            <a:br>
              <a:rPr lang="en-US" dirty="0">
                <a:latin typeface="Aptos" panose="020B0004020202020204" pitchFamily="34" charset="0"/>
                <a:ea typeface="Roboto" pitchFamily="2" charset="0"/>
                <a:cs typeface="Roboto" pitchFamily="2" charset="0"/>
              </a:rPr>
            </a:br>
            <a:endParaRPr lang="en-US" sz="2000" dirty="0">
              <a:solidFill>
                <a:schemeClr val="bg1"/>
              </a:solidFill>
              <a:latin typeface="Aptos" panose="020B0004020202020204" pitchFamily="34" charset="0"/>
              <a:ea typeface="Roboto" pitchFamily="2" charset="0"/>
              <a:cs typeface="Roboto" pitchFamily="2" charset="0"/>
            </a:endParaRPr>
          </a:p>
        </p:txBody>
      </p:sp>
      <p:pic>
        <p:nvPicPr>
          <p:cNvPr id="8" name="Picture 7">
            <a:extLst>
              <a:ext uri="{FF2B5EF4-FFF2-40B4-BE49-F238E27FC236}">
                <a16:creationId xmlns:a16="http://schemas.microsoft.com/office/drawing/2014/main" id="{DE983617-4819-F824-9D5D-A528DCEF42E9}"/>
              </a:ext>
            </a:extLst>
          </p:cNvPr>
          <p:cNvPicPr>
            <a:picLocks noChangeAspect="1"/>
          </p:cNvPicPr>
          <p:nvPr/>
        </p:nvPicPr>
        <p:blipFill>
          <a:blip r:embed="rId4"/>
          <a:stretch>
            <a:fillRect/>
          </a:stretch>
        </p:blipFill>
        <p:spPr>
          <a:xfrm>
            <a:off x="3588026" y="2393619"/>
            <a:ext cx="1776103" cy="1776103"/>
          </a:xfrm>
          <a:prstGeom prst="rect">
            <a:avLst/>
          </a:prstGeom>
        </p:spPr>
      </p:pic>
      <p:pic>
        <p:nvPicPr>
          <p:cNvPr id="14" name="Picture 13">
            <a:extLst>
              <a:ext uri="{FF2B5EF4-FFF2-40B4-BE49-F238E27FC236}">
                <a16:creationId xmlns:a16="http://schemas.microsoft.com/office/drawing/2014/main" id="{42F28502-C37D-5143-F544-B56AFBB7AF59}"/>
              </a:ext>
            </a:extLst>
          </p:cNvPr>
          <p:cNvPicPr>
            <a:picLocks noChangeAspect="1"/>
          </p:cNvPicPr>
          <p:nvPr/>
        </p:nvPicPr>
        <p:blipFill>
          <a:blip r:embed="rId5"/>
          <a:stretch>
            <a:fillRect/>
          </a:stretch>
        </p:blipFill>
        <p:spPr>
          <a:xfrm>
            <a:off x="1073974" y="2512373"/>
            <a:ext cx="1467345" cy="1467345"/>
          </a:xfrm>
          <a:prstGeom prst="rect">
            <a:avLst/>
          </a:prstGeom>
        </p:spPr>
      </p:pic>
      <p:pic>
        <p:nvPicPr>
          <p:cNvPr id="17" name="Picture 16">
            <a:extLst>
              <a:ext uri="{FF2B5EF4-FFF2-40B4-BE49-F238E27FC236}">
                <a16:creationId xmlns:a16="http://schemas.microsoft.com/office/drawing/2014/main" id="{E929F062-F68F-D2C0-0296-E9050164CEE6}"/>
              </a:ext>
            </a:extLst>
          </p:cNvPr>
          <p:cNvPicPr>
            <a:picLocks noChangeAspect="1"/>
          </p:cNvPicPr>
          <p:nvPr/>
        </p:nvPicPr>
        <p:blipFill>
          <a:blip r:embed="rId6"/>
          <a:stretch>
            <a:fillRect/>
          </a:stretch>
        </p:blipFill>
        <p:spPr>
          <a:xfrm>
            <a:off x="6377048" y="2417369"/>
            <a:ext cx="1669225" cy="1669225"/>
          </a:xfrm>
          <a:prstGeom prst="rect">
            <a:avLst/>
          </a:prstGeom>
        </p:spPr>
      </p:pic>
      <p:sp>
        <p:nvSpPr>
          <p:cNvPr id="20" name="Title 1">
            <a:extLst>
              <a:ext uri="{FF2B5EF4-FFF2-40B4-BE49-F238E27FC236}">
                <a16:creationId xmlns:a16="http://schemas.microsoft.com/office/drawing/2014/main" id="{5173B581-0F57-DDD7-DCD7-56FADB06FD2F}"/>
              </a:ext>
            </a:extLst>
          </p:cNvPr>
          <p:cNvSpPr txBox="1">
            <a:spLocks/>
          </p:cNvSpPr>
          <p:nvPr/>
        </p:nvSpPr>
        <p:spPr>
          <a:xfrm>
            <a:off x="3272119" y="4039693"/>
            <a:ext cx="2399338" cy="6658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entury Gothic"/>
                <a:ea typeface="+mj-ea"/>
                <a:cs typeface="Century Gothic"/>
              </a:defRPr>
            </a:lvl1pPr>
          </a:lstStyle>
          <a:p>
            <a:r>
              <a:rPr lang="en-US" sz="2400" b="1" dirty="0">
                <a:solidFill>
                  <a:schemeClr val="bg1"/>
                </a:solidFill>
                <a:latin typeface="Roboto" pitchFamily="2" charset="0"/>
                <a:ea typeface="Roboto" pitchFamily="2" charset="0"/>
                <a:cs typeface="Roboto" pitchFamily="2" charset="0"/>
              </a:rPr>
              <a:t>AI Governance Model</a:t>
            </a:r>
            <a:endParaRPr lang="en-US" sz="1200" dirty="0">
              <a:solidFill>
                <a:schemeClr val="bg1"/>
              </a:solidFill>
              <a:latin typeface="Roboto" pitchFamily="2" charset="0"/>
              <a:ea typeface="Roboto" pitchFamily="2" charset="0"/>
              <a:cs typeface="Roboto" pitchFamily="2" charset="0"/>
            </a:endParaRPr>
          </a:p>
        </p:txBody>
      </p:sp>
      <p:sp>
        <p:nvSpPr>
          <p:cNvPr id="21" name="Title 1">
            <a:extLst>
              <a:ext uri="{FF2B5EF4-FFF2-40B4-BE49-F238E27FC236}">
                <a16:creationId xmlns:a16="http://schemas.microsoft.com/office/drawing/2014/main" id="{DE2A4E7B-5914-11BE-A82E-12A8244387E4}"/>
              </a:ext>
            </a:extLst>
          </p:cNvPr>
          <p:cNvSpPr txBox="1">
            <a:spLocks/>
          </p:cNvSpPr>
          <p:nvPr/>
        </p:nvSpPr>
        <p:spPr>
          <a:xfrm>
            <a:off x="729370" y="4060474"/>
            <a:ext cx="2157077" cy="6658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entury Gothic"/>
                <a:ea typeface="+mj-ea"/>
                <a:cs typeface="Century Gothic"/>
              </a:defRPr>
            </a:lvl1pPr>
          </a:lstStyle>
          <a:p>
            <a:r>
              <a:rPr lang="en-US" sz="2400" b="1" dirty="0">
                <a:solidFill>
                  <a:schemeClr val="bg1"/>
                </a:solidFill>
                <a:latin typeface="Roboto" pitchFamily="2" charset="0"/>
                <a:ea typeface="Roboto" pitchFamily="2" charset="0"/>
                <a:cs typeface="Roboto" pitchFamily="2" charset="0"/>
              </a:rPr>
              <a:t>AI Employee</a:t>
            </a:r>
          </a:p>
          <a:p>
            <a:r>
              <a:rPr lang="en-US" sz="2400" b="1" dirty="0">
                <a:solidFill>
                  <a:schemeClr val="bg1"/>
                </a:solidFill>
                <a:latin typeface="Roboto" pitchFamily="2" charset="0"/>
                <a:ea typeface="Roboto" pitchFamily="2" charset="0"/>
                <a:cs typeface="Roboto" pitchFamily="2" charset="0"/>
              </a:rPr>
              <a:t>Policies</a:t>
            </a:r>
            <a:endParaRPr lang="en-US" sz="1200" dirty="0">
              <a:solidFill>
                <a:schemeClr val="bg1"/>
              </a:solidFill>
              <a:latin typeface="Roboto" pitchFamily="2" charset="0"/>
              <a:ea typeface="Roboto" pitchFamily="2" charset="0"/>
              <a:cs typeface="Roboto" pitchFamily="2" charset="0"/>
            </a:endParaRPr>
          </a:p>
        </p:txBody>
      </p:sp>
      <p:sp>
        <p:nvSpPr>
          <p:cNvPr id="22" name="Title 1">
            <a:extLst>
              <a:ext uri="{FF2B5EF4-FFF2-40B4-BE49-F238E27FC236}">
                <a16:creationId xmlns:a16="http://schemas.microsoft.com/office/drawing/2014/main" id="{241E2333-32B8-6C94-E367-BB6D87D49599}"/>
              </a:ext>
            </a:extLst>
          </p:cNvPr>
          <p:cNvSpPr txBox="1">
            <a:spLocks/>
          </p:cNvSpPr>
          <p:nvPr/>
        </p:nvSpPr>
        <p:spPr>
          <a:xfrm>
            <a:off x="6144518" y="4024848"/>
            <a:ext cx="2157077" cy="6658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Century Gothic"/>
                <a:ea typeface="+mj-ea"/>
                <a:cs typeface="Century Gothic"/>
              </a:defRPr>
            </a:lvl1pPr>
          </a:lstStyle>
          <a:p>
            <a:r>
              <a:rPr lang="en-US" sz="2400" b="1" dirty="0">
                <a:solidFill>
                  <a:schemeClr val="bg1"/>
                </a:solidFill>
                <a:latin typeface="Roboto" pitchFamily="2" charset="0"/>
                <a:ea typeface="Roboto" pitchFamily="2" charset="0"/>
                <a:cs typeface="Roboto" pitchFamily="2" charset="0"/>
              </a:rPr>
              <a:t>Updating + Training</a:t>
            </a:r>
            <a:endParaRPr lang="en-US" sz="1200" dirty="0">
              <a:solidFill>
                <a:schemeClr val="bg1"/>
              </a:solidFill>
              <a:latin typeface="Roboto" pitchFamily="2" charset="0"/>
              <a:ea typeface="Roboto" pitchFamily="2" charset="0"/>
              <a:cs typeface="Roboto" pitchFamily="2" charset="0"/>
            </a:endParaRPr>
          </a:p>
        </p:txBody>
      </p:sp>
    </p:spTree>
    <p:extLst>
      <p:ext uri="{BB962C8B-B14F-4D97-AF65-F5344CB8AC3E}">
        <p14:creationId xmlns:p14="http://schemas.microsoft.com/office/powerpoint/2010/main" val="3133248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11A48-AC34-1C92-7D10-1C41164CAACC}"/>
            </a:ext>
          </a:extLst>
        </p:cNvPr>
        <p:cNvGrpSpPr/>
        <p:nvPr/>
      </p:nvGrpSpPr>
      <p:grpSpPr>
        <a:xfrm>
          <a:off x="0" y="0"/>
          <a:ext cx="0" cy="0"/>
          <a:chOff x="0" y="0"/>
          <a:chExt cx="0" cy="0"/>
        </a:xfrm>
      </p:grpSpPr>
      <p:pic>
        <p:nvPicPr>
          <p:cNvPr id="3" name="Content Placeholder 2" descr="Silhouettes of people sitting at a table&#10;&#10;Description automatically generated">
            <a:extLst>
              <a:ext uri="{FF2B5EF4-FFF2-40B4-BE49-F238E27FC236}">
                <a16:creationId xmlns:a16="http://schemas.microsoft.com/office/drawing/2014/main" id="{4D1079E0-365A-9A80-B166-87CB82732DA7}"/>
              </a:ext>
            </a:extLst>
          </p:cNvPr>
          <p:cNvPicPr>
            <a:picLocks noGrp="1" noChangeAspect="1"/>
          </p:cNvPicPr>
          <p:nvPr>
            <p:ph idx="1"/>
          </p:nvPr>
        </p:nvPicPr>
        <p:blipFill rotWithShape="1">
          <a:blip r:embed="rId2"/>
          <a:srcRect t="19"/>
          <a:stretch/>
        </p:blipFill>
        <p:spPr>
          <a:xfrm>
            <a:off x="15" y="961"/>
            <a:ext cx="9143985" cy="5142539"/>
          </a:xfrm>
          <a:prstGeom prst="rect">
            <a:avLst/>
          </a:prstGeom>
        </p:spPr>
      </p:pic>
      <p:pic>
        <p:nvPicPr>
          <p:cNvPr id="4" name="Picture 3" descr="A black and white logo&#10;&#10;Description automatically generated">
            <a:extLst>
              <a:ext uri="{FF2B5EF4-FFF2-40B4-BE49-F238E27FC236}">
                <a16:creationId xmlns:a16="http://schemas.microsoft.com/office/drawing/2014/main" id="{0D67D061-CFC9-5CCF-9DAF-0304BD5A93B5}"/>
              </a:ext>
            </a:extLst>
          </p:cNvPr>
          <p:cNvPicPr>
            <a:picLocks noChangeAspect="1"/>
          </p:cNvPicPr>
          <p:nvPr/>
        </p:nvPicPr>
        <p:blipFill>
          <a:blip r:embed="rId3"/>
          <a:stretch>
            <a:fillRect/>
          </a:stretch>
        </p:blipFill>
        <p:spPr>
          <a:xfrm>
            <a:off x="1983040" y="1968428"/>
            <a:ext cx="5171425" cy="1206644"/>
          </a:xfrm>
          <a:prstGeom prst="rect">
            <a:avLst/>
          </a:prstGeom>
        </p:spPr>
      </p:pic>
      <p:pic>
        <p:nvPicPr>
          <p:cNvPr id="5" name="Picture 4">
            <a:extLst>
              <a:ext uri="{FF2B5EF4-FFF2-40B4-BE49-F238E27FC236}">
                <a16:creationId xmlns:a16="http://schemas.microsoft.com/office/drawing/2014/main" id="{50BFB24D-A4C6-59CD-AED2-20B09992121D}"/>
              </a:ext>
            </a:extLst>
          </p:cNvPr>
          <p:cNvPicPr>
            <a:picLocks noChangeAspect="1"/>
          </p:cNvPicPr>
          <p:nvPr/>
        </p:nvPicPr>
        <p:blipFill>
          <a:blip r:embed="rId4"/>
          <a:stretch>
            <a:fillRect/>
          </a:stretch>
        </p:blipFill>
        <p:spPr>
          <a:xfrm>
            <a:off x="0" y="0"/>
            <a:ext cx="9144000" cy="5143500"/>
          </a:xfrm>
          <a:prstGeom prst="rect">
            <a:avLst/>
          </a:prstGeom>
        </p:spPr>
      </p:pic>
      <p:sp>
        <p:nvSpPr>
          <p:cNvPr id="2" name="TextBox 1">
            <a:extLst>
              <a:ext uri="{FF2B5EF4-FFF2-40B4-BE49-F238E27FC236}">
                <a16:creationId xmlns:a16="http://schemas.microsoft.com/office/drawing/2014/main" id="{B386D242-08F2-D0E2-1468-47C7399653FB}"/>
              </a:ext>
            </a:extLst>
          </p:cNvPr>
          <p:cNvSpPr txBox="1"/>
          <p:nvPr/>
        </p:nvSpPr>
        <p:spPr>
          <a:xfrm>
            <a:off x="1780102" y="1899145"/>
            <a:ext cx="5562024" cy="1446550"/>
          </a:xfrm>
          <a:prstGeom prst="rect">
            <a:avLst/>
          </a:prstGeom>
          <a:noFill/>
        </p:spPr>
        <p:txBody>
          <a:bodyPr wrap="square" rtlCol="0">
            <a:spAutoFit/>
          </a:bodyPr>
          <a:lstStyle/>
          <a:p>
            <a:pPr algn="ctr"/>
            <a:r>
              <a:rPr lang="en-US" sz="4000" b="1" dirty="0">
                <a:solidFill>
                  <a:schemeClr val="bg1"/>
                </a:solidFill>
                <a:latin typeface="Roboto"/>
                <a:ea typeface="Roboto"/>
              </a:rPr>
              <a:t>AI Employee Policy</a:t>
            </a:r>
          </a:p>
          <a:p>
            <a:pPr algn="ctr"/>
            <a:r>
              <a:rPr lang="en-US" sz="2400" dirty="0">
                <a:solidFill>
                  <a:srgbClr val="FFFFFF"/>
                </a:solidFill>
                <a:latin typeface="Aptos" panose="020B0004020202020204" pitchFamily="34" charset="0"/>
              </a:rPr>
              <a:t>Always Have Your Legal Team </a:t>
            </a:r>
          </a:p>
          <a:p>
            <a:pPr algn="ctr"/>
            <a:r>
              <a:rPr lang="en-US" sz="2400" dirty="0">
                <a:solidFill>
                  <a:srgbClr val="FFFFFF"/>
                </a:solidFill>
                <a:latin typeface="Aptos" panose="020B0004020202020204" pitchFamily="34" charset="0"/>
              </a:rPr>
              <a:t>Review and Finalize</a:t>
            </a:r>
          </a:p>
        </p:txBody>
      </p:sp>
      <p:pic>
        <p:nvPicPr>
          <p:cNvPr id="6" name="Picture 5">
            <a:extLst>
              <a:ext uri="{FF2B5EF4-FFF2-40B4-BE49-F238E27FC236}">
                <a16:creationId xmlns:a16="http://schemas.microsoft.com/office/drawing/2014/main" id="{5FDCC387-72FC-5B53-AEE6-4A1A59CA66B4}"/>
              </a:ext>
            </a:extLst>
          </p:cNvPr>
          <p:cNvPicPr>
            <a:picLocks noChangeAspect="1"/>
          </p:cNvPicPr>
          <p:nvPr/>
        </p:nvPicPr>
        <p:blipFill>
          <a:blip r:embed="rId5"/>
          <a:stretch>
            <a:fillRect/>
          </a:stretch>
        </p:blipFill>
        <p:spPr>
          <a:xfrm>
            <a:off x="7050398" y="4549698"/>
            <a:ext cx="1885445" cy="434588"/>
          </a:xfrm>
          <a:prstGeom prst="rect">
            <a:avLst/>
          </a:prstGeom>
        </p:spPr>
      </p:pic>
      <p:pic>
        <p:nvPicPr>
          <p:cNvPr id="7" name="Picture 6">
            <a:extLst>
              <a:ext uri="{FF2B5EF4-FFF2-40B4-BE49-F238E27FC236}">
                <a16:creationId xmlns:a16="http://schemas.microsoft.com/office/drawing/2014/main" id="{4C7CF778-1253-8B2F-B530-AB41F8058462}"/>
              </a:ext>
            </a:extLst>
          </p:cNvPr>
          <p:cNvPicPr>
            <a:picLocks noChangeAspect="1"/>
          </p:cNvPicPr>
          <p:nvPr/>
        </p:nvPicPr>
        <p:blipFill>
          <a:blip r:embed="rId6"/>
          <a:stretch>
            <a:fillRect/>
          </a:stretch>
        </p:blipFill>
        <p:spPr>
          <a:xfrm>
            <a:off x="3860718" y="378773"/>
            <a:ext cx="1467345" cy="1467345"/>
          </a:xfrm>
          <a:prstGeom prst="rect">
            <a:avLst/>
          </a:prstGeom>
        </p:spPr>
      </p:pic>
    </p:spTree>
    <p:extLst>
      <p:ext uri="{BB962C8B-B14F-4D97-AF65-F5344CB8AC3E}">
        <p14:creationId xmlns:p14="http://schemas.microsoft.com/office/powerpoint/2010/main" val="129578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52B501-CC23-7CA9-8770-DB805FE82B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8A3836-D72F-1B50-15DC-5C3351C6977C}"/>
              </a:ext>
            </a:extLst>
          </p:cNvPr>
          <p:cNvSpPr txBox="1"/>
          <p:nvPr/>
        </p:nvSpPr>
        <p:spPr>
          <a:xfrm>
            <a:off x="1654628" y="1730210"/>
            <a:ext cx="7143533" cy="2954655"/>
          </a:xfrm>
          <a:prstGeom prst="rect">
            <a:avLst/>
          </a:prstGeom>
          <a:noFill/>
        </p:spPr>
        <p:txBody>
          <a:bodyPr wrap="square" rtlCol="0">
            <a:spAutoFit/>
          </a:bodyPr>
          <a:lstStyle/>
          <a:p>
            <a:pPr marL="342900" marR="0" lvl="0" indent="-342900" algn="l" defTabSz="457200" rtl="0" eaLnBrk="1" fontAlgn="auto" latinLnBrk="0" hangingPunct="1">
              <a:spcBef>
                <a:spcPts val="0"/>
              </a:spcBef>
              <a:spcAft>
                <a:spcPts val="0"/>
              </a:spcAft>
              <a:buClrTx/>
              <a:buSzTx/>
              <a:buFont typeface="+mj-lt"/>
              <a:buAutoNum type="arabicPeriod"/>
              <a:tabLst/>
              <a:defRPr/>
            </a:pPr>
            <a:r>
              <a:rPr lang="en-US" sz="2800" dirty="0">
                <a:solidFill>
                  <a:schemeClr val="bg1"/>
                </a:solidFill>
                <a:latin typeface="Aptos" panose="020B0004020202020204" pitchFamily="34" charset="0"/>
                <a:ea typeface="Roboto" panose="02000000000000000000" pitchFamily="2" charset="0"/>
                <a:cs typeface="Roboto" panose="02000000000000000000" pitchFamily="2" charset="0"/>
              </a:rPr>
              <a:t>Purpose</a:t>
            </a:r>
          </a:p>
          <a:p>
            <a:pPr marL="342900" marR="0" lvl="0" indent="-342900" algn="l" defTabSz="457200" rtl="0" eaLnBrk="1" fontAlgn="auto" latinLnBrk="0" hangingPunct="1">
              <a:spcBef>
                <a:spcPts val="0"/>
              </a:spcBef>
              <a:spcAft>
                <a:spcPts val="0"/>
              </a:spcAft>
              <a:buClrTx/>
              <a:buSzTx/>
              <a:buFont typeface="+mj-lt"/>
              <a:buAutoNum type="arabicPeriod"/>
              <a:tabLst/>
              <a:defRPr/>
            </a:pPr>
            <a:r>
              <a:rPr kumimoji="0" lang="en-US" sz="2800"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rPr>
              <a:t>Scope</a:t>
            </a:r>
          </a:p>
          <a:p>
            <a:pPr marL="342900" marR="0" lvl="0" indent="-342900" algn="l" defTabSz="457200" rtl="0" eaLnBrk="1" fontAlgn="auto" latinLnBrk="0" hangingPunct="1">
              <a:spcBef>
                <a:spcPts val="0"/>
              </a:spcBef>
              <a:spcAft>
                <a:spcPts val="0"/>
              </a:spcAft>
              <a:buClrTx/>
              <a:buSzTx/>
              <a:buFont typeface="+mj-lt"/>
              <a:buAutoNum type="arabicPeriod"/>
              <a:tabLst/>
              <a:defRPr/>
            </a:pPr>
            <a:r>
              <a:rPr lang="en-US" sz="2800" dirty="0">
                <a:solidFill>
                  <a:srgbClr val="A2D6FD"/>
                </a:solidFill>
                <a:latin typeface="Aptos" panose="020B0004020202020204" pitchFamily="34" charset="0"/>
                <a:ea typeface="Roboto" panose="02000000000000000000" pitchFamily="2" charset="0"/>
                <a:cs typeface="Roboto" panose="02000000000000000000" pitchFamily="2" charset="0"/>
              </a:rPr>
              <a:t>Employee Responsibilities</a:t>
            </a:r>
          </a:p>
          <a:p>
            <a:pPr marL="342900" marR="0" lvl="0" indent="-342900" algn="l" defTabSz="457200" rtl="0" eaLnBrk="1" fontAlgn="auto" latinLnBrk="0" hangingPunct="1">
              <a:spcBef>
                <a:spcPts val="0"/>
              </a:spcBef>
              <a:spcAft>
                <a:spcPts val="0"/>
              </a:spcAft>
              <a:buClrTx/>
              <a:buSzTx/>
              <a:buFont typeface="+mj-lt"/>
              <a:buAutoNum type="arabicPeriod"/>
              <a:tabLst/>
              <a:defRPr/>
            </a:pPr>
            <a:r>
              <a:rPr lang="en-US" sz="2800" dirty="0">
                <a:solidFill>
                  <a:schemeClr val="bg1"/>
                </a:solidFill>
                <a:latin typeface="Aptos" panose="020B0004020202020204" pitchFamily="34" charset="0"/>
                <a:ea typeface="Roboto" panose="02000000000000000000" pitchFamily="2" charset="0"/>
                <a:cs typeface="Roboto" panose="02000000000000000000" pitchFamily="2" charset="0"/>
              </a:rPr>
              <a:t>Training and Certification</a:t>
            </a:r>
          </a:p>
          <a:p>
            <a:pPr marL="342900" marR="0" lvl="0" indent="-342900" algn="l" defTabSz="457200" rtl="0" eaLnBrk="1" fontAlgn="auto" latinLnBrk="0" hangingPunct="1">
              <a:spcBef>
                <a:spcPts val="0"/>
              </a:spcBef>
              <a:spcAft>
                <a:spcPts val="0"/>
              </a:spcAft>
              <a:buClrTx/>
              <a:buSzTx/>
              <a:buFont typeface="+mj-lt"/>
              <a:buAutoNum type="arabicPeriod"/>
              <a:tabLst/>
              <a:defRPr/>
            </a:pPr>
            <a:r>
              <a:rPr lang="en-US" sz="2800" dirty="0">
                <a:solidFill>
                  <a:srgbClr val="A2D6FD"/>
                </a:solidFill>
                <a:latin typeface="Aptos" panose="020B0004020202020204" pitchFamily="34" charset="0"/>
                <a:ea typeface="Roboto" panose="02000000000000000000" pitchFamily="2" charset="0"/>
                <a:cs typeface="Roboto" panose="02000000000000000000" pitchFamily="2" charset="0"/>
              </a:rPr>
              <a:t>Consequences of Non-Compliance</a:t>
            </a:r>
          </a:p>
          <a:p>
            <a:pPr marL="342900" marR="0" lvl="0" indent="-342900" algn="l" defTabSz="457200" rtl="0" eaLnBrk="1" fontAlgn="auto" latinLnBrk="0" hangingPunct="1">
              <a:spcBef>
                <a:spcPts val="0"/>
              </a:spcBef>
              <a:spcAft>
                <a:spcPts val="0"/>
              </a:spcAft>
              <a:buClrTx/>
              <a:buSzTx/>
              <a:buFont typeface="+mj-lt"/>
              <a:buAutoNum type="arabicPeriod"/>
              <a:tabLst/>
              <a:defRPr/>
            </a:pPr>
            <a:r>
              <a:rPr lang="en-US" sz="2800" dirty="0">
                <a:solidFill>
                  <a:srgbClr val="A2D6FD"/>
                </a:solidFill>
                <a:latin typeface="Aptos" panose="020B0004020202020204" pitchFamily="34" charset="0"/>
                <a:ea typeface="Roboto" panose="02000000000000000000" pitchFamily="2" charset="0"/>
                <a:cs typeface="Roboto" panose="02000000000000000000" pitchFamily="2" charset="0"/>
              </a:rPr>
              <a:t>Employee Acknowledgement</a:t>
            </a:r>
          </a:p>
          <a:p>
            <a:pPr marR="0" lvl="0" algn="l" defTabSz="457200" rtl="0" eaLnBrk="1" fontAlgn="auto" latinLnBrk="0" hangingPunct="1">
              <a:spcBef>
                <a:spcPts val="0"/>
              </a:spcBef>
              <a:spcAft>
                <a:spcPts val="0"/>
              </a:spcAft>
              <a:buClrTx/>
              <a:buSzTx/>
              <a:tabLst/>
              <a:defRPr/>
            </a:pPr>
            <a:endParaRPr kumimoji="0" lang="en-US"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endParaRPr>
          </a:p>
        </p:txBody>
      </p:sp>
      <p:pic>
        <p:nvPicPr>
          <p:cNvPr id="7" name="Content Placeholder 4" descr="A blue square with white text&#10;&#10;Description automatically generated with medium confidence">
            <a:extLst>
              <a:ext uri="{FF2B5EF4-FFF2-40B4-BE49-F238E27FC236}">
                <a16:creationId xmlns:a16="http://schemas.microsoft.com/office/drawing/2014/main" id="{E74EA3E3-2E45-A372-D6C7-DDEAB5A57D3B}"/>
              </a:ext>
            </a:extLst>
          </p:cNvPr>
          <p:cNvPicPr>
            <a:picLocks noChangeAspect="1"/>
          </p:cNvPicPr>
          <p:nvPr/>
        </p:nvPicPr>
        <p:blipFill>
          <a:blip r:embed="rId3"/>
          <a:stretch>
            <a:fillRect/>
          </a:stretch>
        </p:blipFill>
        <p:spPr>
          <a:xfrm>
            <a:off x="0" y="-11151"/>
            <a:ext cx="9143999" cy="1382751"/>
          </a:xfrm>
          <a:prstGeom prst="rect">
            <a:avLst/>
          </a:prstGeom>
        </p:spPr>
      </p:pic>
      <p:sp>
        <p:nvSpPr>
          <p:cNvPr id="3" name="Content Placeholder 2">
            <a:extLst>
              <a:ext uri="{FF2B5EF4-FFF2-40B4-BE49-F238E27FC236}">
                <a16:creationId xmlns:a16="http://schemas.microsoft.com/office/drawing/2014/main" id="{C3898467-BD38-59EB-2F95-768ADBED311F}"/>
              </a:ext>
            </a:extLst>
          </p:cNvPr>
          <p:cNvSpPr>
            <a:spLocks noGrp="1"/>
          </p:cNvSpPr>
          <p:nvPr>
            <p:ph idx="1"/>
          </p:nvPr>
        </p:nvSpPr>
        <p:spPr>
          <a:xfrm>
            <a:off x="1719943" y="174171"/>
            <a:ext cx="7347857" cy="1110343"/>
          </a:xfrm>
        </p:spPr>
        <p:txBody>
          <a:bodyPr>
            <a:normAutofit fontScale="92500" lnSpcReduction="10000"/>
          </a:bodyPr>
          <a:lstStyle/>
          <a:p>
            <a:pPr marL="0" lvl="0" indent="0">
              <a:spcBef>
                <a:spcPts val="0"/>
              </a:spcBef>
              <a:buNone/>
              <a:defRPr/>
            </a:pPr>
            <a:r>
              <a:rPr lang="en-US" sz="4000" b="1" dirty="0">
                <a:solidFill>
                  <a:schemeClr val="bg1"/>
                </a:solidFill>
                <a:latin typeface="Aptos" panose="020B0004020202020204" pitchFamily="34" charset="0"/>
                <a:ea typeface="Roboto" panose="02000000000000000000" pitchFamily="2" charset="0"/>
                <a:cs typeface="Roboto" panose="02000000000000000000" pitchFamily="2" charset="0"/>
              </a:rPr>
              <a:t>AI Employee Policies </a:t>
            </a:r>
            <a:br>
              <a:rPr lang="en-US" sz="4000" b="1" dirty="0">
                <a:solidFill>
                  <a:schemeClr val="bg1"/>
                </a:solidFill>
                <a:latin typeface="Aptos" panose="020B0004020202020204" pitchFamily="34" charset="0"/>
                <a:ea typeface="Roboto" panose="02000000000000000000" pitchFamily="2" charset="0"/>
                <a:cs typeface="Roboto" panose="02000000000000000000" pitchFamily="2" charset="0"/>
              </a:rPr>
            </a:br>
            <a:r>
              <a:rPr lang="en-US" sz="4000" b="1" dirty="0">
                <a:solidFill>
                  <a:schemeClr val="bg1"/>
                </a:solidFill>
                <a:latin typeface="Aptos" panose="020B0004020202020204" pitchFamily="34" charset="0"/>
                <a:ea typeface="Roboto" panose="02000000000000000000" pitchFamily="2" charset="0"/>
                <a:cs typeface="Roboto" panose="02000000000000000000" pitchFamily="2" charset="0"/>
              </a:rPr>
              <a:t>Should Cover…</a:t>
            </a:r>
          </a:p>
        </p:txBody>
      </p:sp>
      <p:sp>
        <p:nvSpPr>
          <p:cNvPr id="9" name="Slide Number Placeholder 8">
            <a:extLst>
              <a:ext uri="{FF2B5EF4-FFF2-40B4-BE49-F238E27FC236}">
                <a16:creationId xmlns:a16="http://schemas.microsoft.com/office/drawing/2014/main" id="{84602B17-2203-AB54-9EC1-CC502E371F8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4" name="Rectangle 3">
            <a:extLst>
              <a:ext uri="{FF2B5EF4-FFF2-40B4-BE49-F238E27FC236}">
                <a16:creationId xmlns:a16="http://schemas.microsoft.com/office/drawing/2014/main" id="{EC89B2D5-BEE8-1642-5038-B9217161CAEF}"/>
              </a:ext>
            </a:extLst>
          </p:cNvPr>
          <p:cNvSpPr/>
          <p:nvPr/>
        </p:nvSpPr>
        <p:spPr>
          <a:xfrm>
            <a:off x="-104732" y="5064610"/>
            <a:ext cx="9312186" cy="78890"/>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venir Light" panose="020B0402020203020204" pitchFamily="34" charset="77"/>
              <a:ea typeface="+mn-ea"/>
              <a:cs typeface="Avenir Next Condensed Demi Bold"/>
            </a:endParaRPr>
          </a:p>
        </p:txBody>
      </p:sp>
      <p:pic>
        <p:nvPicPr>
          <p:cNvPr id="5" name="Picture 4">
            <a:extLst>
              <a:ext uri="{FF2B5EF4-FFF2-40B4-BE49-F238E27FC236}">
                <a16:creationId xmlns:a16="http://schemas.microsoft.com/office/drawing/2014/main" id="{6DD9B2E1-B0D0-2C6D-C460-E331E4003C5E}"/>
              </a:ext>
            </a:extLst>
          </p:cNvPr>
          <p:cNvPicPr>
            <a:picLocks noChangeAspect="1"/>
          </p:cNvPicPr>
          <p:nvPr/>
        </p:nvPicPr>
        <p:blipFill>
          <a:blip r:embed="rId4"/>
          <a:stretch>
            <a:fillRect/>
          </a:stretch>
        </p:blipFill>
        <p:spPr>
          <a:xfrm>
            <a:off x="228601" y="0"/>
            <a:ext cx="1371600" cy="1371600"/>
          </a:xfrm>
          <a:prstGeom prst="rect">
            <a:avLst/>
          </a:prstGeom>
        </p:spPr>
      </p:pic>
    </p:spTree>
    <p:extLst>
      <p:ext uri="{BB962C8B-B14F-4D97-AF65-F5344CB8AC3E}">
        <p14:creationId xmlns:p14="http://schemas.microsoft.com/office/powerpoint/2010/main" val="2055904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D6C5C61-C996-1313-D585-651941A1C84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C40B87C-316F-5017-33C7-B853BDC5BABD}"/>
              </a:ext>
            </a:extLst>
          </p:cNvPr>
          <p:cNvSpPr txBox="1"/>
          <p:nvPr/>
        </p:nvSpPr>
        <p:spPr>
          <a:xfrm>
            <a:off x="1763485" y="1523381"/>
            <a:ext cx="7143533" cy="3754874"/>
          </a:xfrm>
          <a:prstGeom prst="rect">
            <a:avLst/>
          </a:prstGeom>
          <a:noFill/>
        </p:spPr>
        <p:txBody>
          <a:bodyPr wrap="square" rtlCol="0">
            <a:spAutoFit/>
          </a:bodyPr>
          <a:lstStyle/>
          <a:p>
            <a:pPr marL="457200" marR="0" lvl="0" indent="-457200" algn="l" defTabSz="457200" rtl="0" eaLnBrk="1" fontAlgn="auto" latinLnBrk="0" hangingPunct="1">
              <a:spcBef>
                <a:spcPts val="0"/>
              </a:spcBef>
              <a:spcAft>
                <a:spcPts val="600"/>
              </a:spcAft>
              <a:buClrTx/>
              <a:buSzTx/>
              <a:buFont typeface="+mj-lt"/>
              <a:buAutoNum type="arabicPeriod"/>
              <a:tabLst/>
              <a:defRPr/>
            </a:pPr>
            <a:r>
              <a:rPr kumimoji="0" lang="en-US" sz="2000" i="0" u="none" strike="noStrike" kern="1200" cap="none" spc="0" normalizeH="0" baseline="0" noProof="0" dirty="0">
                <a:ln>
                  <a:noFill/>
                </a:ln>
                <a:solidFill>
                  <a:srgbClr val="A2D6FD"/>
                </a:solidFill>
                <a:effectLst/>
                <a:uLnTx/>
                <a:uFillTx/>
                <a:latin typeface="Aptos" panose="020B0004020202020204" pitchFamily="34" charset="0"/>
                <a:ea typeface="Roboto" panose="02000000000000000000" pitchFamily="2" charset="0"/>
                <a:cs typeface="Roboto" panose="02000000000000000000" pitchFamily="2" charset="0"/>
              </a:rPr>
              <a:t>Ethical Use of AI: </a:t>
            </a:r>
            <a:r>
              <a:rPr lang="en-US" sz="2000" dirty="0">
                <a:solidFill>
                  <a:schemeClr val="bg1"/>
                </a:solidFill>
                <a:latin typeface="Aptos" panose="020B0004020202020204" pitchFamily="34" charset="0"/>
                <a:ea typeface="Roboto" panose="02000000000000000000" pitchFamily="2" charset="0"/>
                <a:cs typeface="Roboto" panose="02000000000000000000" pitchFamily="2" charset="0"/>
              </a:rPr>
              <a:t>Know w</a:t>
            </a:r>
            <a:r>
              <a:rPr kumimoji="0" lang="en-US" sz="2000"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rPr>
              <a:t>here AI can and cannot be used.</a:t>
            </a:r>
          </a:p>
          <a:p>
            <a:pPr marL="457200" indent="-457200">
              <a:spcAft>
                <a:spcPts val="600"/>
              </a:spcAft>
              <a:buFont typeface="+mj-lt"/>
              <a:buAutoNum type="arabicPeriod"/>
              <a:defRPr/>
            </a:pPr>
            <a:r>
              <a:rPr kumimoji="0" lang="en-US" sz="2000" i="0" u="none" strike="noStrike" kern="1200" cap="none" spc="0" normalizeH="0" baseline="0" noProof="0" dirty="0">
                <a:ln>
                  <a:noFill/>
                </a:ln>
                <a:solidFill>
                  <a:srgbClr val="A2D6FD"/>
                </a:solidFill>
                <a:effectLst/>
                <a:uLnTx/>
                <a:uFillTx/>
                <a:latin typeface="Aptos" panose="020B0004020202020204" pitchFamily="34" charset="0"/>
                <a:ea typeface="Roboto" panose="02000000000000000000" pitchFamily="2" charset="0"/>
                <a:cs typeface="Roboto" panose="02000000000000000000" pitchFamily="2" charset="0"/>
              </a:rPr>
              <a:t>Data Privacy, Security, and Safety in AI Usage: </a:t>
            </a:r>
            <a:r>
              <a:rPr kumimoji="0" lang="en-US" sz="2000"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rPr>
              <a:t>AI systems must only use authorized and secure data sources, and any AI devices or software (e.g., smart glasses, transcription apps, autonomous agents, screensharing) must receive prior approval from the AI Governance Committee.</a:t>
            </a:r>
          </a:p>
          <a:p>
            <a:pPr marL="457200" indent="-457200">
              <a:spcAft>
                <a:spcPts val="600"/>
              </a:spcAft>
              <a:buFont typeface="+mj-lt"/>
              <a:buAutoNum type="arabicPeriod"/>
              <a:defRPr/>
            </a:pPr>
            <a:r>
              <a:rPr kumimoji="0" lang="en-US" sz="2000" i="0" u="none" strike="noStrike" kern="1200" cap="none" spc="0" normalizeH="0" baseline="0" noProof="0" dirty="0">
                <a:ln>
                  <a:noFill/>
                </a:ln>
                <a:solidFill>
                  <a:srgbClr val="A2D6FD"/>
                </a:solidFill>
                <a:effectLst/>
                <a:uLnTx/>
                <a:uFillTx/>
                <a:latin typeface="Aptos" panose="020B0004020202020204" pitchFamily="34" charset="0"/>
                <a:ea typeface="Roboto" panose="02000000000000000000" pitchFamily="2" charset="0"/>
                <a:cs typeface="Roboto" panose="02000000000000000000" pitchFamily="2" charset="0"/>
              </a:rPr>
              <a:t>Transparency and Accountability: </a:t>
            </a:r>
            <a:r>
              <a:rPr kumimoji="0" lang="en-US" sz="2000"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rPr>
              <a:t>Prioritize human oversight.</a:t>
            </a:r>
          </a:p>
          <a:p>
            <a:pPr marL="457200" indent="-457200">
              <a:spcAft>
                <a:spcPts val="600"/>
              </a:spcAft>
              <a:buFont typeface="+mj-lt"/>
              <a:buAutoNum type="arabicPeriod"/>
              <a:defRPr/>
            </a:pPr>
            <a:r>
              <a:rPr kumimoji="0" lang="en-US" sz="2000" i="0" u="none" strike="noStrike" kern="1200" cap="none" spc="0" normalizeH="0" baseline="0" noProof="0" dirty="0">
                <a:ln>
                  <a:noFill/>
                </a:ln>
                <a:solidFill>
                  <a:srgbClr val="A2D6FD"/>
                </a:solidFill>
                <a:effectLst/>
                <a:uLnTx/>
                <a:uFillTx/>
                <a:latin typeface="Aptos" panose="020B0004020202020204" pitchFamily="34" charset="0"/>
                <a:ea typeface="Roboto" panose="02000000000000000000" pitchFamily="2" charset="0"/>
                <a:cs typeface="Roboto" panose="02000000000000000000" pitchFamily="2" charset="0"/>
              </a:rPr>
              <a:t>Incident Reporting: </a:t>
            </a:r>
            <a:r>
              <a:rPr lang="en-US" sz="2000" dirty="0">
                <a:solidFill>
                  <a:schemeClr val="bg1"/>
                </a:solidFill>
                <a:latin typeface="Aptos" panose="020B0004020202020204" pitchFamily="34" charset="0"/>
              </a:rPr>
              <a:t>Allow reports to be made confidentially without fear of reprisal.</a:t>
            </a:r>
          </a:p>
          <a:p>
            <a:pPr marL="342900" marR="0" lvl="0" indent="-342900" algn="l" defTabSz="457200" rtl="0" eaLnBrk="1" fontAlgn="auto" latinLnBrk="0" hangingPunct="1">
              <a:spcBef>
                <a:spcPts val="0"/>
              </a:spcBef>
              <a:spcAft>
                <a:spcPts val="0"/>
              </a:spcAft>
              <a:buClrTx/>
              <a:buSzTx/>
              <a:buFont typeface="+mj-lt"/>
              <a:buAutoNum type="arabicPeriod"/>
              <a:tabLst/>
              <a:defRPr/>
            </a:pPr>
            <a:endParaRPr kumimoji="0" lang="en-US" i="0" u="none" strike="noStrike" kern="1200" cap="none" spc="0" normalizeH="0" baseline="0" noProof="0" dirty="0">
              <a:ln>
                <a:noFill/>
              </a:ln>
              <a:solidFill>
                <a:schemeClr val="bg1"/>
              </a:solidFill>
              <a:effectLst/>
              <a:uLnTx/>
              <a:uFillTx/>
              <a:latin typeface="Aptos" panose="020B0004020202020204" pitchFamily="34" charset="0"/>
              <a:ea typeface="Roboto" panose="02000000000000000000" pitchFamily="2" charset="0"/>
              <a:cs typeface="Roboto" panose="02000000000000000000" pitchFamily="2" charset="0"/>
            </a:endParaRPr>
          </a:p>
        </p:txBody>
      </p:sp>
      <p:pic>
        <p:nvPicPr>
          <p:cNvPr id="7" name="Content Placeholder 4" descr="A blue square with white text&#10;&#10;Description automatically generated with medium confidence">
            <a:extLst>
              <a:ext uri="{FF2B5EF4-FFF2-40B4-BE49-F238E27FC236}">
                <a16:creationId xmlns:a16="http://schemas.microsoft.com/office/drawing/2014/main" id="{C6A6B3D8-06CB-0300-B643-C19CBA8FE4E0}"/>
              </a:ext>
            </a:extLst>
          </p:cNvPr>
          <p:cNvPicPr>
            <a:picLocks noChangeAspect="1"/>
          </p:cNvPicPr>
          <p:nvPr/>
        </p:nvPicPr>
        <p:blipFill>
          <a:blip r:embed="rId3"/>
          <a:stretch>
            <a:fillRect/>
          </a:stretch>
        </p:blipFill>
        <p:spPr>
          <a:xfrm>
            <a:off x="0" y="-11151"/>
            <a:ext cx="9143999" cy="1382751"/>
          </a:xfrm>
          <a:prstGeom prst="rect">
            <a:avLst/>
          </a:prstGeom>
        </p:spPr>
      </p:pic>
      <p:sp>
        <p:nvSpPr>
          <p:cNvPr id="3" name="Content Placeholder 2">
            <a:extLst>
              <a:ext uri="{FF2B5EF4-FFF2-40B4-BE49-F238E27FC236}">
                <a16:creationId xmlns:a16="http://schemas.microsoft.com/office/drawing/2014/main" id="{55B82C87-85D3-A227-145E-5E4D69BF33B9}"/>
              </a:ext>
            </a:extLst>
          </p:cNvPr>
          <p:cNvSpPr>
            <a:spLocks noGrp="1"/>
          </p:cNvSpPr>
          <p:nvPr>
            <p:ph idx="1"/>
          </p:nvPr>
        </p:nvSpPr>
        <p:spPr>
          <a:xfrm>
            <a:off x="1719943" y="429537"/>
            <a:ext cx="7198095" cy="645629"/>
          </a:xfrm>
        </p:spPr>
        <p:txBody>
          <a:bodyPr>
            <a:normAutofit fontScale="92500" lnSpcReduction="10000"/>
          </a:bodyPr>
          <a:lstStyle/>
          <a:p>
            <a:pPr marL="0" lvl="0" indent="0">
              <a:spcBef>
                <a:spcPts val="0"/>
              </a:spcBef>
              <a:buNone/>
              <a:defRPr/>
            </a:pPr>
            <a:r>
              <a:rPr lang="en-US" sz="4000" b="1" dirty="0">
                <a:solidFill>
                  <a:schemeClr val="bg1"/>
                </a:solidFill>
                <a:latin typeface="Aptos" panose="020B0004020202020204" pitchFamily="34" charset="0"/>
                <a:ea typeface="Roboto" panose="02000000000000000000" pitchFamily="2" charset="0"/>
                <a:cs typeface="Roboto" panose="02000000000000000000" pitchFamily="2" charset="0"/>
              </a:rPr>
              <a:t>Employee Responsibilities</a:t>
            </a:r>
          </a:p>
        </p:txBody>
      </p:sp>
      <p:sp>
        <p:nvSpPr>
          <p:cNvPr id="9" name="Slide Number Placeholder 8">
            <a:extLst>
              <a:ext uri="{FF2B5EF4-FFF2-40B4-BE49-F238E27FC236}">
                <a16:creationId xmlns:a16="http://schemas.microsoft.com/office/drawing/2014/main" id="{634912C8-593A-D524-9E52-09D901655F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5689F9-D3BB-1D47-9A3A-F5D3392E537C}" type="slidenum">
              <a:rPr kumimoji="0" lang="en-US" sz="1200" b="0" i="0" u="none" strike="noStrike" kern="1200" cap="none" spc="0" normalizeH="0" baseline="0" noProof="0" smtClean="0">
                <a:ln>
                  <a:noFill/>
                </a:ln>
                <a:solidFill>
                  <a:prstClr val="black">
                    <a:tint val="75000"/>
                  </a:prstClr>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entury Gothic"/>
              <a:ea typeface="+mn-ea"/>
            </a:endParaRPr>
          </a:p>
        </p:txBody>
      </p:sp>
      <p:sp>
        <p:nvSpPr>
          <p:cNvPr id="4" name="Rectangle 3">
            <a:extLst>
              <a:ext uri="{FF2B5EF4-FFF2-40B4-BE49-F238E27FC236}">
                <a16:creationId xmlns:a16="http://schemas.microsoft.com/office/drawing/2014/main" id="{D8E4BAE5-80C7-A916-152E-0585C2969B63}"/>
              </a:ext>
            </a:extLst>
          </p:cNvPr>
          <p:cNvSpPr/>
          <p:nvPr/>
        </p:nvSpPr>
        <p:spPr>
          <a:xfrm>
            <a:off x="-104732" y="5064610"/>
            <a:ext cx="9312186" cy="78890"/>
          </a:xfrm>
          <a:prstGeom prst="rect">
            <a:avLst/>
          </a:prstGeom>
          <a:solidFill>
            <a:srgbClr val="2EB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venir Light" panose="020B0402020203020204" pitchFamily="34" charset="77"/>
              <a:ea typeface="+mn-ea"/>
              <a:cs typeface="Avenir Next Condensed Demi Bold"/>
            </a:endParaRPr>
          </a:p>
        </p:txBody>
      </p:sp>
      <p:pic>
        <p:nvPicPr>
          <p:cNvPr id="5" name="Picture 4">
            <a:extLst>
              <a:ext uri="{FF2B5EF4-FFF2-40B4-BE49-F238E27FC236}">
                <a16:creationId xmlns:a16="http://schemas.microsoft.com/office/drawing/2014/main" id="{7B25B7A5-E5A6-45CD-F725-B8F9A3B14725}"/>
              </a:ext>
            </a:extLst>
          </p:cNvPr>
          <p:cNvPicPr>
            <a:picLocks noChangeAspect="1"/>
          </p:cNvPicPr>
          <p:nvPr/>
        </p:nvPicPr>
        <p:blipFill>
          <a:blip r:embed="rId4"/>
          <a:stretch>
            <a:fillRect/>
          </a:stretch>
        </p:blipFill>
        <p:spPr>
          <a:xfrm>
            <a:off x="228601" y="0"/>
            <a:ext cx="1371600" cy="1371600"/>
          </a:xfrm>
          <a:prstGeom prst="rect">
            <a:avLst/>
          </a:prstGeom>
        </p:spPr>
      </p:pic>
    </p:spTree>
    <p:extLst>
      <p:ext uri="{BB962C8B-B14F-4D97-AF65-F5344CB8AC3E}">
        <p14:creationId xmlns:p14="http://schemas.microsoft.com/office/powerpoint/2010/main" val="382516872"/>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44546A"/>
      </a:dk2>
      <a:lt2>
        <a:srgbClr val="E7E6E6"/>
      </a:lt2>
      <a:accent1>
        <a:srgbClr val="66FFCC"/>
      </a:accent1>
      <a:accent2>
        <a:srgbClr val="FFD600"/>
      </a:accent2>
      <a:accent3>
        <a:srgbClr val="C9DA26"/>
      </a:accent3>
      <a:accent4>
        <a:srgbClr val="FFFF00"/>
      </a:accent4>
      <a:accent5>
        <a:srgbClr val="FFEA1C"/>
      </a:accent5>
      <a:accent6>
        <a:srgbClr val="FED73D"/>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gend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 Branded Powerpoint Deck (Widescreen Format)- DOWNLOAD TO EDIT" id="{19D21D59-1096-4608-A560-47F54B56F793}" vid="{48B77336-401D-4B5B-95CD-4F589DF6750D}"/>
    </a:ext>
  </a:extLst>
</a:theme>
</file>

<file path=ppt/theme/theme3.xml><?xml version="1.0" encoding="utf-8"?>
<a:theme xmlns:a="http://schemas.openxmlformats.org/drawingml/2006/main" name="Top Head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EA Branded Powerpoint Deck (Widescreen Format)- DOWNLOAD TO EDIT" id="{19D21D59-1096-4608-A560-47F54B56F793}" vid="{4B701673-02B5-44C2-A399-16617BF6501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16E2FBB7F9D84FA6316A872BA0EAA1" ma:contentTypeVersion="21" ma:contentTypeDescription="Create a new document." ma:contentTypeScope="" ma:versionID="620391423d51ed6367e66cc783badd5d">
  <xsd:schema xmlns:xsd="http://www.w3.org/2001/XMLSchema" xmlns:xs="http://www.w3.org/2001/XMLSchema" xmlns:p="http://schemas.microsoft.com/office/2006/metadata/properties" xmlns:ns1="http://schemas.microsoft.com/sharepoint/v3" xmlns:ns2="3311db4f-c83e-4f19-9b1a-85740e60a0ff" xmlns:ns3="d3176b68-ad26-48d2-8a37-5330accca0f9" targetNamespace="http://schemas.microsoft.com/office/2006/metadata/properties" ma:root="true" ma:fieldsID="3a22e5fa457c32bb7e726a27969dc803" ns1:_="" ns2:_="" ns3:_="">
    <xsd:import namespace="http://schemas.microsoft.com/sharepoint/v3"/>
    <xsd:import namespace="3311db4f-c83e-4f19-9b1a-85740e60a0ff"/>
    <xsd:import namespace="d3176b68-ad26-48d2-8a37-5330accca0f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1db4f-c83e-4f19-9b1a-85740e60a0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02fdde3-36bb-4ef3-ba84-14838d4c46b0"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176b68-ad26-48d2-8a37-5330accca0f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64e64a3-c6c1-41d2-af2c-b5f80cdca4d7}" ma:internalName="TaxCatchAll" ma:showField="CatchAllData" ma:web="d3176b68-ad26-48d2-8a37-5330accca0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11db4f-c83e-4f19-9b1a-85740e60a0ff">
      <Terms xmlns="http://schemas.microsoft.com/office/infopath/2007/PartnerControls"/>
    </lcf76f155ced4ddcb4097134ff3c332f>
    <TaxCatchAll xmlns="d3176b68-ad26-48d2-8a37-5330accca0f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D49EBBC-F69D-47CC-8C69-9A29AEA795FB}"/>
</file>

<file path=customXml/itemProps2.xml><?xml version="1.0" encoding="utf-8"?>
<ds:datastoreItem xmlns:ds="http://schemas.openxmlformats.org/officeDocument/2006/customXml" ds:itemID="{5DE35962-B401-4D7C-B151-B967230716DC}"/>
</file>

<file path=customXml/itemProps3.xml><?xml version="1.0" encoding="utf-8"?>
<ds:datastoreItem xmlns:ds="http://schemas.openxmlformats.org/officeDocument/2006/customXml" ds:itemID="{AB0F266C-3603-4877-A5A7-886238B02FC4}"/>
</file>

<file path=docMetadata/LabelInfo.xml><?xml version="1.0" encoding="utf-8"?>
<clbl:labelList xmlns:clbl="http://schemas.microsoft.com/office/2020/mipLabelMetadata">
  <clbl:label id="{5eabdcad-d00c-466b-b1c1-08eb9f100f2c}" enabled="0" method="" siteId="{5eabdcad-d00c-466b-b1c1-08eb9f100f2c}" removed="1"/>
  <clbl:label id="{af87313c-20cf-4de0-8140-6cfa592ad0dd}" enabled="0" method="" siteId="{af87313c-20cf-4de0-8140-6cfa592ad0dd}" removed="1"/>
</clbl:labelList>
</file>

<file path=docProps/app.xml><?xml version="1.0" encoding="utf-8"?>
<Properties xmlns="http://schemas.openxmlformats.org/officeDocument/2006/extended-properties" xmlns:vt="http://schemas.openxmlformats.org/officeDocument/2006/docPropsVTypes">
  <TotalTime>264243</TotalTime>
  <Words>2368</Words>
  <Application>Microsoft Macintosh PowerPoint</Application>
  <PresentationFormat>On-screen Show (16:9)</PresentationFormat>
  <Paragraphs>312</Paragraphs>
  <Slides>34</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Aptos</vt:lpstr>
      <vt:lpstr>Arial</vt:lpstr>
      <vt:lpstr>Arial</vt:lpstr>
      <vt:lpstr>Avenir Light</vt:lpstr>
      <vt:lpstr>Calibri</vt:lpstr>
      <vt:lpstr>Century Gothic</vt:lpstr>
      <vt:lpstr>Gill Sans Nova Light</vt:lpstr>
      <vt:lpstr>Roboto</vt:lpstr>
      <vt:lpstr>Wingdings</vt:lpstr>
      <vt:lpstr>Office Theme</vt:lpstr>
      <vt:lpstr>Agenda</vt:lpstr>
      <vt:lpstr>Top Header</vt:lpstr>
      <vt:lpstr> </vt:lpstr>
      <vt:lpstr>PowerPoint Presentation</vt:lpstr>
      <vt:lpstr>Municipal AI</vt:lpstr>
      <vt:lpstr>“Without an  AI Governance Model,  an AI Roadmap  is speed without steering.”</vt:lpstr>
      <vt:lpstr>PowerPoint Presentation</vt:lpstr>
      <vt:lpstr>What’s the Difference Between and AI Governance Model and an AI Employee Policy?  </vt:lpstr>
      <vt:lpstr>PowerPoint Presentation</vt:lpstr>
      <vt:lpstr>PowerPoint Presentation</vt:lpstr>
      <vt:lpstr>PowerPoint Presentation</vt:lpstr>
      <vt:lpstr>PowerPoint Presentation</vt:lpstr>
      <vt:lpstr>PowerPoint Presentation</vt:lpstr>
      <vt:lpstr>PowerPoint Presentation</vt:lpstr>
      <vt:lpstr>“A solid AI Governance Model isn’t bureaucracy…it’s the foundation that ensures AI delivers value responsibly, predictably, and at scale.”</vt:lpstr>
      <vt:lpstr>PowerPoint Presentation</vt:lpstr>
      <vt:lpstr>PowerPoint Presentation</vt:lpstr>
      <vt:lpstr>PowerPoint Presentation</vt:lpstr>
      <vt:lpstr>PowerPoint Presentation</vt:lpstr>
      <vt:lpstr>“Align data across departments to enable safe AI use, faster open‑records responses, stronger underwriting analytics, and defensible claims.”</vt:lpstr>
      <vt:lpstr>Common Data Challenges</vt:lpstr>
      <vt:lpstr>Common Security Concerns</vt:lpstr>
      <vt:lpstr>PowerPoint Presentation</vt:lpstr>
      <vt:lpstr>Establish Clear Data Ownership and Governance</vt:lpstr>
      <vt:lpstr>Standardize Data Entry Processes</vt:lpstr>
      <vt:lpstr>Regularly Audit and Clean Data</vt:lpstr>
      <vt:lpstr>Integrate Systems and  Eliminate Data Silos</vt:lpstr>
      <vt:lpstr>Ensure Data Accuracy and Timeliness</vt:lpstr>
      <vt:lpstr>Protect Data Integrity and Security</vt:lpstr>
      <vt:lpstr>Manage Master Data </vt:lpstr>
      <vt:lpstr>Train Staff on Data Quality Practices</vt:lpstr>
      <vt:lpstr>Monitor Data Quality Metrics</vt:lpstr>
      <vt:lpstr>Plan for Future AI Readiness</vt:lpstr>
      <vt:lpstr>“Listen to your data.  The plot is in the patterns and the truth is in the trend.”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Anne Balduzzi</dc:creator>
  <cp:lastModifiedBy>Anne Balduzzi</cp:lastModifiedBy>
  <cp:revision>1087</cp:revision>
  <cp:lastPrinted>2025-02-20T14:01:10Z</cp:lastPrinted>
  <dcterms:created xsi:type="dcterms:W3CDTF">2017-08-30T18:27:30Z</dcterms:created>
  <dcterms:modified xsi:type="dcterms:W3CDTF">2025-10-27T21:24:48Z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c15fe95-f8a7-4978-ab5a-f21212c89854_Enabled">
    <vt:lpwstr>true</vt:lpwstr>
  </property>
  <property fmtid="{D5CDD505-2E9C-101B-9397-08002B2CF9AE}" pid="3" name="MSIP_Label_fc15fe95-f8a7-4978-ab5a-f21212c89854_SetDate">
    <vt:lpwstr>2023-08-09T15:16:13Z</vt:lpwstr>
  </property>
  <property fmtid="{D5CDD505-2E9C-101B-9397-08002B2CF9AE}" pid="4" name="MSIP_Label_fc15fe95-f8a7-4978-ab5a-f21212c89854_Method">
    <vt:lpwstr>Standard</vt:lpwstr>
  </property>
  <property fmtid="{D5CDD505-2E9C-101B-9397-08002B2CF9AE}" pid="5" name="MSIP_Label_fc15fe95-f8a7-4978-ab5a-f21212c89854_Name">
    <vt:lpwstr>defa4170-0d19-0005-0004-bc88714345d2</vt:lpwstr>
  </property>
  <property fmtid="{D5CDD505-2E9C-101B-9397-08002B2CF9AE}" pid="6" name="MSIP_Label_fc15fe95-f8a7-4978-ab5a-f21212c89854_SiteId">
    <vt:lpwstr>762e43db-a81a-4ee1-a96d-a1aff0cb44f5</vt:lpwstr>
  </property>
  <property fmtid="{D5CDD505-2E9C-101B-9397-08002B2CF9AE}" pid="7" name="MSIP_Label_fc15fe95-f8a7-4978-ab5a-f21212c89854_ActionId">
    <vt:lpwstr>f5cf8dc3-c594-4dca-9e6e-95fe80bc27dd</vt:lpwstr>
  </property>
  <property fmtid="{D5CDD505-2E9C-101B-9397-08002B2CF9AE}" pid="8" name="MSIP_Label_fc15fe95-f8a7-4978-ab5a-f21212c89854_ContentBits">
    <vt:lpwstr>0</vt:lpwstr>
  </property>
  <property fmtid="{D5CDD505-2E9C-101B-9397-08002B2CF9AE}" pid="9" name="ContentTypeId">
    <vt:lpwstr>0x0101009C16E2FBB7F9D84FA6316A872BA0EAA1</vt:lpwstr>
  </property>
</Properties>
</file>