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22"/>
  </p:notesMasterIdLst>
  <p:sldIdLst>
    <p:sldId id="294" r:id="rId5"/>
    <p:sldId id="256" r:id="rId6"/>
    <p:sldId id="272" r:id="rId7"/>
    <p:sldId id="257" r:id="rId8"/>
    <p:sldId id="290" r:id="rId9"/>
    <p:sldId id="275" r:id="rId10"/>
    <p:sldId id="276" r:id="rId11"/>
    <p:sldId id="289" r:id="rId12"/>
    <p:sldId id="282" r:id="rId13"/>
    <p:sldId id="291" r:id="rId14"/>
    <p:sldId id="284" r:id="rId15"/>
    <p:sldId id="285" r:id="rId16"/>
    <p:sldId id="292" r:id="rId17"/>
    <p:sldId id="293" r:id="rId18"/>
    <p:sldId id="286" r:id="rId19"/>
    <p:sldId id="287" r:id="rId20"/>
    <p:sldId id="288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E401-3EC4-DB33-24A5-E28F575DF8E8}" name="Austin Ray" initials="" userId="S::aray@lexipol.com::b5ba02f8-e6a6-492b-a80f-18658b0a12a8" providerId="AD"/>
  <p188:author id="{78EA5B37-2C42-F565-FE81-FF7F6C8F62F6}" name="Amy Thomas" initials="AT" userId="S::athomas@lexipol.com::927adb8f-275f-4b43-b4a9-41d3b1043c32" providerId="AD"/>
  <p188:author id="{7F88C63E-857D-5E5C-84BA-67F9D4F6D4AD}" name="Michelle Champagne" initials="MC" userId="S::mchampagne@lexipol.com::e880a94f-afd7-420f-9c3d-59bf8006ddc4" providerId="AD"/>
  <p188:author id="{753D5A4C-BD88-3114-ED5E-EBA5B5E04CDF}" name="Kelli Keehan" initials="KK" userId="S::kkeehan@lexipol.com::d7d588db-6dc9-4326-9b34-9a79a189318c" providerId="AD"/>
  <p188:author id="{A117FF52-1989-8039-CC9C-175A6B714A54}" name="Marco DeLeon" initials="MD" userId="S::MDeLeon@lexipol.com::0c83bd26-ccba-475c-99bd-38020d343cce" providerId="AD"/>
  <p188:author id="{584181C2-AA7E-A1C8-D696-9B064ECB4EDD}" name="Vance Mattis" initials="VM" userId="S::vmattis@lexipol.com::f0dd995f-cc67-453e-8173-38bf21ac1e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8E944-C210-4F40-9961-9B446A7959BA}" v="5" dt="2025-10-22T14:20:49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DeLeon" userId="0c83bd26-ccba-475c-99bd-38020d343cce" providerId="ADAL" clId="{FE1CF24E-695D-4E66-999E-903C15234645}"/>
    <pc:docChg chg="undo custSel addSld delSld modSld sldOrd">
      <pc:chgData name="Marco DeLeon" userId="0c83bd26-ccba-475c-99bd-38020d343cce" providerId="ADAL" clId="{FE1CF24E-695D-4E66-999E-903C15234645}" dt="2025-10-17T21:06:01.568" v="2777" actId="1038"/>
      <pc:docMkLst>
        <pc:docMk/>
      </pc:docMkLst>
      <pc:sldChg chg="addSp modSp mod">
        <pc:chgData name="Marco DeLeon" userId="0c83bd26-ccba-475c-99bd-38020d343cce" providerId="ADAL" clId="{FE1CF24E-695D-4E66-999E-903C15234645}" dt="2025-10-17T14:07:24.159" v="47" actId="20577"/>
        <pc:sldMkLst>
          <pc:docMk/>
          <pc:sldMk cId="2591302993" sldId="256"/>
        </pc:sldMkLst>
        <pc:spChg chg="mod">
          <ac:chgData name="Marco DeLeon" userId="0c83bd26-ccba-475c-99bd-38020d343cce" providerId="ADAL" clId="{FE1CF24E-695D-4E66-999E-903C15234645}" dt="2025-10-17T14:05:29.003" v="27" actId="20577"/>
          <ac:spMkLst>
            <pc:docMk/>
            <pc:sldMk cId="2591302993" sldId="256"/>
            <ac:spMk id="2" creationId="{0CF5E823-9B9F-1895-3193-3AFA033C8776}"/>
          </ac:spMkLst>
        </pc:spChg>
        <pc:spChg chg="mod">
          <ac:chgData name="Marco DeLeon" userId="0c83bd26-ccba-475c-99bd-38020d343cce" providerId="ADAL" clId="{FE1CF24E-695D-4E66-999E-903C15234645}" dt="2025-10-17T14:06:01.907" v="38" actId="20577"/>
          <ac:spMkLst>
            <pc:docMk/>
            <pc:sldMk cId="2591302993" sldId="256"/>
            <ac:spMk id="3" creationId="{E7AF2526-567E-DEB7-19EB-5411F7932AE0}"/>
          </ac:spMkLst>
        </pc:spChg>
        <pc:spChg chg="add mod">
          <ac:chgData name="Marco DeLeon" userId="0c83bd26-ccba-475c-99bd-38020d343cce" providerId="ADAL" clId="{FE1CF24E-695D-4E66-999E-903C15234645}" dt="2025-10-17T14:07:24.159" v="47" actId="20577"/>
          <ac:spMkLst>
            <pc:docMk/>
            <pc:sldMk cId="2591302993" sldId="256"/>
            <ac:spMk id="4" creationId="{9863CCA0-58AF-7C03-BBCB-46E78EFED62D}"/>
          </ac:spMkLst>
        </pc:spChg>
      </pc:sldChg>
      <pc:sldChg chg="addSp delSp modSp mod ord delAnim modAnim">
        <pc:chgData name="Marco DeLeon" userId="0c83bd26-ccba-475c-99bd-38020d343cce" providerId="ADAL" clId="{FE1CF24E-695D-4E66-999E-903C15234645}" dt="2025-10-17T19:17:44.623" v="1744" actId="6549"/>
        <pc:sldMkLst>
          <pc:docMk/>
          <pc:sldMk cId="1176818366" sldId="257"/>
        </pc:sldMkLst>
        <pc:spChg chg="mod">
          <ac:chgData name="Marco DeLeon" userId="0c83bd26-ccba-475c-99bd-38020d343cce" providerId="ADAL" clId="{FE1CF24E-695D-4E66-999E-903C15234645}" dt="2025-10-16T14:05:59.142" v="7" actId="6549"/>
          <ac:spMkLst>
            <pc:docMk/>
            <pc:sldMk cId="1176818366" sldId="257"/>
            <ac:spMk id="2" creationId="{E6844620-0D3A-41B9-7D4C-F3109A3B7739}"/>
          </ac:spMkLst>
        </pc:spChg>
        <pc:spChg chg="mod">
          <ac:chgData name="Marco DeLeon" userId="0c83bd26-ccba-475c-99bd-38020d343cce" providerId="ADAL" clId="{FE1CF24E-695D-4E66-999E-903C15234645}" dt="2025-10-17T14:56:49.506" v="850" actId="20577"/>
          <ac:spMkLst>
            <pc:docMk/>
            <pc:sldMk cId="1176818366" sldId="257"/>
            <ac:spMk id="4" creationId="{35D229F5-B2BB-6D50-688A-EE2FB7B59489}"/>
          </ac:spMkLst>
        </pc:spChg>
        <pc:spChg chg="add mod">
          <ac:chgData name="Marco DeLeon" userId="0c83bd26-ccba-475c-99bd-38020d343cce" providerId="ADAL" clId="{FE1CF24E-695D-4E66-999E-903C15234645}" dt="2025-10-17T19:17:44.623" v="1744" actId="6549"/>
          <ac:spMkLst>
            <pc:docMk/>
            <pc:sldMk cId="1176818366" sldId="257"/>
            <ac:spMk id="5" creationId="{8442CEB8-4DAC-B161-1DFB-CE657A8ACDC0}"/>
          </ac:spMkLst>
        </pc:spChg>
      </pc:sldChg>
      <pc:sldChg chg="addSp delSp modSp mod">
        <pc:chgData name="Marco DeLeon" userId="0c83bd26-ccba-475c-99bd-38020d343cce" providerId="ADAL" clId="{FE1CF24E-695D-4E66-999E-903C15234645}" dt="2025-10-17T15:45:28.860" v="1340" actId="20577"/>
        <pc:sldMkLst>
          <pc:docMk/>
          <pc:sldMk cId="972725741" sldId="272"/>
        </pc:sldMkLst>
        <pc:spChg chg="mod">
          <ac:chgData name="Marco DeLeon" userId="0c83bd26-ccba-475c-99bd-38020d343cce" providerId="ADAL" clId="{FE1CF24E-695D-4E66-999E-903C15234645}" dt="2025-10-17T14:07:59.644" v="48"/>
          <ac:spMkLst>
            <pc:docMk/>
            <pc:sldMk cId="972725741" sldId="272"/>
            <ac:spMk id="2" creationId="{9F264E37-6D9C-D344-573E-375F6B8672EA}"/>
          </ac:spMkLst>
        </pc:spChg>
        <pc:spChg chg="add mod">
          <ac:chgData name="Marco DeLeon" userId="0c83bd26-ccba-475c-99bd-38020d343cce" providerId="ADAL" clId="{FE1CF24E-695D-4E66-999E-903C15234645}" dt="2025-10-17T15:45:28.860" v="1340" actId="20577"/>
          <ac:spMkLst>
            <pc:docMk/>
            <pc:sldMk cId="972725741" sldId="272"/>
            <ac:spMk id="7" creationId="{19213418-CC27-95E3-1DAC-ED5D6F4F349C}"/>
          </ac:spMkLst>
        </pc:spChg>
      </pc:sldChg>
      <pc:sldChg chg="addSp modSp add mod">
        <pc:chgData name="Marco DeLeon" userId="0c83bd26-ccba-475c-99bd-38020d343cce" providerId="ADAL" clId="{FE1CF24E-695D-4E66-999E-903C15234645}" dt="2025-10-17T15:33:35.065" v="1100" actId="255"/>
        <pc:sldMkLst>
          <pc:docMk/>
          <pc:sldMk cId="4078522738" sldId="275"/>
        </pc:sldMkLst>
        <pc:spChg chg="mod">
          <ac:chgData name="Marco DeLeon" userId="0c83bd26-ccba-475c-99bd-38020d343cce" providerId="ADAL" clId="{FE1CF24E-695D-4E66-999E-903C15234645}" dt="2025-10-17T15:24:59.808" v="966" actId="20577"/>
          <ac:spMkLst>
            <pc:docMk/>
            <pc:sldMk cId="4078522738" sldId="275"/>
            <ac:spMk id="2" creationId="{AC22495B-CF6F-92DA-7967-31F9E383ADAA}"/>
          </ac:spMkLst>
        </pc:spChg>
        <pc:spChg chg="mod">
          <ac:chgData name="Marco DeLeon" userId="0c83bd26-ccba-475c-99bd-38020d343cce" providerId="ADAL" clId="{FE1CF24E-695D-4E66-999E-903C15234645}" dt="2025-10-17T15:33:35.065" v="1100" actId="255"/>
          <ac:spMkLst>
            <pc:docMk/>
            <pc:sldMk cId="4078522738" sldId="275"/>
            <ac:spMk id="7" creationId="{BDA4317D-782F-AF36-0C39-35E6CF192BFC}"/>
          </ac:spMkLst>
        </pc:spChg>
      </pc:sldChg>
      <pc:sldChg chg="modSp add mod">
        <pc:chgData name="Marco DeLeon" userId="0c83bd26-ccba-475c-99bd-38020d343cce" providerId="ADAL" clId="{FE1CF24E-695D-4E66-999E-903C15234645}" dt="2025-10-17T19:21:48.641" v="1811" actId="20577"/>
        <pc:sldMkLst>
          <pc:docMk/>
          <pc:sldMk cId="4269898142" sldId="276"/>
        </pc:sldMkLst>
        <pc:spChg chg="mod">
          <ac:chgData name="Marco DeLeon" userId="0c83bd26-ccba-475c-99bd-38020d343cce" providerId="ADAL" clId="{FE1CF24E-695D-4E66-999E-903C15234645}" dt="2025-10-17T15:28:15.199" v="1031" actId="20577"/>
          <ac:spMkLst>
            <pc:docMk/>
            <pc:sldMk cId="4269898142" sldId="276"/>
            <ac:spMk id="4" creationId="{8348C4D1-EF5D-D180-FE7C-BD5A9576B548}"/>
          </ac:spMkLst>
        </pc:spChg>
        <pc:spChg chg="mod">
          <ac:chgData name="Marco DeLeon" userId="0c83bd26-ccba-475c-99bd-38020d343cce" providerId="ADAL" clId="{FE1CF24E-695D-4E66-999E-903C15234645}" dt="2025-10-17T19:21:48.641" v="1811" actId="20577"/>
          <ac:spMkLst>
            <pc:docMk/>
            <pc:sldMk cId="4269898142" sldId="276"/>
            <ac:spMk id="5" creationId="{EBCAE720-D6BB-AF03-A671-41F7FF881DCD}"/>
          </ac:spMkLst>
        </pc:spChg>
      </pc:sldChg>
      <pc:sldChg chg="addSp modSp add mod ord">
        <pc:chgData name="Marco DeLeon" userId="0c83bd26-ccba-475c-99bd-38020d343cce" providerId="ADAL" clId="{FE1CF24E-695D-4E66-999E-903C15234645}" dt="2025-10-17T19:46:50.700" v="2315"/>
        <pc:sldMkLst>
          <pc:docMk/>
          <pc:sldMk cId="1631773181" sldId="282"/>
        </pc:sldMkLst>
        <pc:spChg chg="mod">
          <ac:chgData name="Marco DeLeon" userId="0c83bd26-ccba-475c-99bd-38020d343cce" providerId="ADAL" clId="{FE1CF24E-695D-4E66-999E-903C15234645}" dt="2025-10-17T19:46:50.700" v="2315"/>
          <ac:spMkLst>
            <pc:docMk/>
            <pc:sldMk cId="1631773181" sldId="282"/>
            <ac:spMk id="4" creationId="{B6F1EA19-59E1-9B29-3FF9-3D93C9615AB2}"/>
          </ac:spMkLst>
        </pc:spChg>
        <pc:spChg chg="mod">
          <ac:chgData name="Marco DeLeon" userId="0c83bd26-ccba-475c-99bd-38020d343cce" providerId="ADAL" clId="{FE1CF24E-695D-4E66-999E-903C15234645}" dt="2025-10-17T19:44:51.725" v="2261" actId="1035"/>
          <ac:spMkLst>
            <pc:docMk/>
            <pc:sldMk cId="1631773181" sldId="282"/>
            <ac:spMk id="5" creationId="{67B8544D-0BC3-474A-96FE-1B46A01468FB}"/>
          </ac:spMkLst>
        </pc:spChg>
      </pc:sldChg>
      <pc:sldChg chg="modSp add mod ord">
        <pc:chgData name="Marco DeLeon" userId="0c83bd26-ccba-475c-99bd-38020d343cce" providerId="ADAL" clId="{FE1CF24E-695D-4E66-999E-903C15234645}" dt="2025-10-17T19:58:18.520" v="2406" actId="255"/>
        <pc:sldMkLst>
          <pc:docMk/>
          <pc:sldMk cId="2616836101" sldId="284"/>
        </pc:sldMkLst>
        <pc:spChg chg="mod">
          <ac:chgData name="Marco DeLeon" userId="0c83bd26-ccba-475c-99bd-38020d343cce" providerId="ADAL" clId="{FE1CF24E-695D-4E66-999E-903C15234645}" dt="2025-10-17T19:55:32.099" v="2376" actId="6549"/>
          <ac:spMkLst>
            <pc:docMk/>
            <pc:sldMk cId="2616836101" sldId="284"/>
            <ac:spMk id="4" creationId="{5CEF5E39-0EED-8FAE-BA4E-9E8EC0CB8019}"/>
          </ac:spMkLst>
        </pc:spChg>
        <pc:spChg chg="mod">
          <ac:chgData name="Marco DeLeon" userId="0c83bd26-ccba-475c-99bd-38020d343cce" providerId="ADAL" clId="{FE1CF24E-695D-4E66-999E-903C15234645}" dt="2025-10-17T19:58:18.520" v="2406" actId="255"/>
          <ac:spMkLst>
            <pc:docMk/>
            <pc:sldMk cId="2616836101" sldId="284"/>
            <ac:spMk id="5" creationId="{74F7ACDA-BD0C-674E-02FA-232C753B887C}"/>
          </ac:spMkLst>
        </pc:spChg>
      </pc:sldChg>
      <pc:sldChg chg="modSp add mod ord">
        <pc:chgData name="Marco DeLeon" userId="0c83bd26-ccba-475c-99bd-38020d343cce" providerId="ADAL" clId="{FE1CF24E-695D-4E66-999E-903C15234645}" dt="2025-10-17T20:01:16.049" v="2430" actId="20577"/>
        <pc:sldMkLst>
          <pc:docMk/>
          <pc:sldMk cId="107418431" sldId="285"/>
        </pc:sldMkLst>
        <pc:spChg chg="mod">
          <ac:chgData name="Marco DeLeon" userId="0c83bd26-ccba-475c-99bd-38020d343cce" providerId="ADAL" clId="{FE1CF24E-695D-4E66-999E-903C15234645}" dt="2025-10-17T19:59:35.812" v="2410"/>
          <ac:spMkLst>
            <pc:docMk/>
            <pc:sldMk cId="107418431" sldId="285"/>
            <ac:spMk id="2" creationId="{BF679047-B08C-4F66-BDDD-9FD648395298}"/>
          </ac:spMkLst>
        </pc:spChg>
        <pc:spChg chg="mod">
          <ac:chgData name="Marco DeLeon" userId="0c83bd26-ccba-475c-99bd-38020d343cce" providerId="ADAL" clId="{FE1CF24E-695D-4E66-999E-903C15234645}" dt="2025-10-17T20:01:16.049" v="2430" actId="20577"/>
          <ac:spMkLst>
            <pc:docMk/>
            <pc:sldMk cId="107418431" sldId="285"/>
            <ac:spMk id="7" creationId="{7D85D062-FEFE-87E2-5350-683FEDFF3794}"/>
          </ac:spMkLst>
        </pc:spChg>
      </pc:sldChg>
      <pc:sldChg chg="modSp add mod ord">
        <pc:chgData name="Marco DeLeon" userId="0c83bd26-ccba-475c-99bd-38020d343cce" providerId="ADAL" clId="{FE1CF24E-695D-4E66-999E-903C15234645}" dt="2025-10-17T20:37:22.874" v="2644" actId="20577"/>
        <pc:sldMkLst>
          <pc:docMk/>
          <pc:sldMk cId="3836668678" sldId="286"/>
        </pc:sldMkLst>
        <pc:spChg chg="mod">
          <ac:chgData name="Marco DeLeon" userId="0c83bd26-ccba-475c-99bd-38020d343cce" providerId="ADAL" clId="{FE1CF24E-695D-4E66-999E-903C15234645}" dt="2025-10-17T20:32:37.269" v="2538"/>
          <ac:spMkLst>
            <pc:docMk/>
            <pc:sldMk cId="3836668678" sldId="286"/>
            <ac:spMk id="4" creationId="{078378BA-DE0E-6B2E-770C-94CB39864956}"/>
          </ac:spMkLst>
        </pc:spChg>
        <pc:spChg chg="mod">
          <ac:chgData name="Marco DeLeon" userId="0c83bd26-ccba-475c-99bd-38020d343cce" providerId="ADAL" clId="{FE1CF24E-695D-4E66-999E-903C15234645}" dt="2025-10-17T20:37:22.874" v="2644" actId="20577"/>
          <ac:spMkLst>
            <pc:docMk/>
            <pc:sldMk cId="3836668678" sldId="286"/>
            <ac:spMk id="5" creationId="{C91D97E4-764B-CA3D-7244-32B69A20AF20}"/>
          </ac:spMkLst>
        </pc:spChg>
      </pc:sldChg>
      <pc:sldChg chg="addSp delSp modSp add mod ord">
        <pc:chgData name="Marco DeLeon" userId="0c83bd26-ccba-475c-99bd-38020d343cce" providerId="ADAL" clId="{FE1CF24E-695D-4E66-999E-903C15234645}" dt="2025-10-17T20:03:43.678" v="2446" actId="478"/>
        <pc:sldMkLst>
          <pc:docMk/>
          <pc:sldMk cId="626392234" sldId="287"/>
        </pc:sldMkLst>
        <pc:spChg chg="add del mod">
          <ac:chgData name="Marco DeLeon" userId="0c83bd26-ccba-475c-99bd-38020d343cce" providerId="ADAL" clId="{FE1CF24E-695D-4E66-999E-903C15234645}" dt="2025-10-17T20:03:37.274" v="2444" actId="1076"/>
          <ac:spMkLst>
            <pc:docMk/>
            <pc:sldMk cId="626392234" sldId="287"/>
            <ac:spMk id="7" creationId="{439C4791-E878-2383-9128-3BDC149AA1BE}"/>
          </ac:spMkLst>
        </pc:spChg>
      </pc:sldChg>
      <pc:sldChg chg="delSp modSp add mod ord">
        <pc:chgData name="Marco DeLeon" userId="0c83bd26-ccba-475c-99bd-38020d343cce" providerId="ADAL" clId="{FE1CF24E-695D-4E66-999E-903C15234645}" dt="2025-10-17T14:45:41.387" v="273" actId="255"/>
        <pc:sldMkLst>
          <pc:docMk/>
          <pc:sldMk cId="2121764097" sldId="288"/>
        </pc:sldMkLst>
        <pc:spChg chg="mod">
          <ac:chgData name="Marco DeLeon" userId="0c83bd26-ccba-475c-99bd-38020d343cce" providerId="ADAL" clId="{FE1CF24E-695D-4E66-999E-903C15234645}" dt="2025-10-17T14:45:41.387" v="273" actId="255"/>
          <ac:spMkLst>
            <pc:docMk/>
            <pc:sldMk cId="2121764097" sldId="288"/>
            <ac:spMk id="5" creationId="{7DD74B7E-A5F6-C6CF-9972-93F9D070DB38}"/>
          </ac:spMkLst>
        </pc:spChg>
      </pc:sldChg>
      <pc:sldChg chg="modSp add mod">
        <pc:chgData name="Marco DeLeon" userId="0c83bd26-ccba-475c-99bd-38020d343cce" providerId="ADAL" clId="{FE1CF24E-695D-4E66-999E-903C15234645}" dt="2025-10-17T19:30:43.464" v="1931" actId="6549"/>
        <pc:sldMkLst>
          <pc:docMk/>
          <pc:sldMk cId="2619361858" sldId="289"/>
        </pc:sldMkLst>
        <pc:spChg chg="mod">
          <ac:chgData name="Marco DeLeon" userId="0c83bd26-ccba-475c-99bd-38020d343cce" providerId="ADAL" clId="{FE1CF24E-695D-4E66-999E-903C15234645}" dt="2025-10-17T15:37:50.729" v="1169" actId="20577"/>
          <ac:spMkLst>
            <pc:docMk/>
            <pc:sldMk cId="2619361858" sldId="289"/>
            <ac:spMk id="2" creationId="{CEC9292C-868D-8272-0A86-457704D258F9}"/>
          </ac:spMkLst>
        </pc:spChg>
        <pc:spChg chg="mod">
          <ac:chgData name="Marco DeLeon" userId="0c83bd26-ccba-475c-99bd-38020d343cce" providerId="ADAL" clId="{FE1CF24E-695D-4E66-999E-903C15234645}" dt="2025-10-17T19:30:43.464" v="1931" actId="6549"/>
          <ac:spMkLst>
            <pc:docMk/>
            <pc:sldMk cId="2619361858" sldId="289"/>
            <ac:spMk id="7" creationId="{CAD1CBD9-6D8D-89AA-016E-04110AAF97AE}"/>
          </ac:spMkLst>
        </pc:spChg>
      </pc:sldChg>
      <pc:sldChg chg="addSp delSp modSp new mod modClrScheme delAnim modAnim chgLayout">
        <pc:chgData name="Marco DeLeon" userId="0c83bd26-ccba-475c-99bd-38020d343cce" providerId="ADAL" clId="{FE1CF24E-695D-4E66-999E-903C15234645}" dt="2025-10-17T20:23:51.201" v="2480" actId="20577"/>
        <pc:sldMkLst>
          <pc:docMk/>
          <pc:sldMk cId="2558135349" sldId="290"/>
        </pc:sldMkLst>
        <pc:spChg chg="add mod ord">
          <ac:chgData name="Marco DeLeon" userId="0c83bd26-ccba-475c-99bd-38020d343cce" providerId="ADAL" clId="{FE1CF24E-695D-4E66-999E-903C15234645}" dt="2025-10-17T20:23:51.201" v="2480" actId="20577"/>
          <ac:spMkLst>
            <pc:docMk/>
            <pc:sldMk cId="2558135349" sldId="290"/>
            <ac:spMk id="4" creationId="{10F62AED-8B8E-B987-7E7D-14A280AFE653}"/>
          </ac:spMkLst>
        </pc:spChg>
        <pc:spChg chg="add mod">
          <ac:chgData name="Marco DeLeon" userId="0c83bd26-ccba-475c-99bd-38020d343cce" providerId="ADAL" clId="{FE1CF24E-695D-4E66-999E-903C15234645}" dt="2025-10-17T20:22:51.065" v="2475" actId="1076"/>
          <ac:spMkLst>
            <pc:docMk/>
            <pc:sldMk cId="2558135349" sldId="290"/>
            <ac:spMk id="5" creationId="{9F94EB80-267F-6C7A-F56C-C7300717FEA2}"/>
          </ac:spMkLst>
        </pc:spChg>
        <pc:picChg chg="add mod ord">
          <ac:chgData name="Marco DeLeon" userId="0c83bd26-ccba-475c-99bd-38020d343cce" providerId="ADAL" clId="{FE1CF24E-695D-4E66-999E-903C15234645}" dt="2025-10-17T20:22:06.331" v="2470" actId="1076"/>
          <ac:picMkLst>
            <pc:docMk/>
            <pc:sldMk cId="2558135349" sldId="290"/>
            <ac:picMk id="7" creationId="{ED7C9966-E8B4-548C-B0A8-CCFC85B7EEA7}"/>
          </ac:picMkLst>
        </pc:picChg>
      </pc:sldChg>
      <pc:sldChg chg="modSp add mod ord">
        <pc:chgData name="Marco DeLeon" userId="0c83bd26-ccba-475c-99bd-38020d343cce" providerId="ADAL" clId="{FE1CF24E-695D-4E66-999E-903C15234645}" dt="2025-10-17T19:57:51.864" v="2404" actId="6549"/>
        <pc:sldMkLst>
          <pc:docMk/>
          <pc:sldMk cId="1934046379" sldId="291"/>
        </pc:sldMkLst>
        <pc:spChg chg="mod">
          <ac:chgData name="Marco DeLeon" userId="0c83bd26-ccba-475c-99bd-38020d343cce" providerId="ADAL" clId="{FE1CF24E-695D-4E66-999E-903C15234645}" dt="2025-10-17T19:53:13.042" v="2325" actId="255"/>
          <ac:spMkLst>
            <pc:docMk/>
            <pc:sldMk cId="1934046379" sldId="291"/>
            <ac:spMk id="2" creationId="{72727CEC-23EA-BFFB-9528-2024BF7F6E28}"/>
          </ac:spMkLst>
        </pc:spChg>
        <pc:spChg chg="mod">
          <ac:chgData name="Marco DeLeon" userId="0c83bd26-ccba-475c-99bd-38020d343cce" providerId="ADAL" clId="{FE1CF24E-695D-4E66-999E-903C15234645}" dt="2025-10-17T19:57:51.864" v="2404" actId="6549"/>
          <ac:spMkLst>
            <pc:docMk/>
            <pc:sldMk cId="1934046379" sldId="291"/>
            <ac:spMk id="7" creationId="{5604B87B-AD89-9892-3406-3363BC125F5C}"/>
          </ac:spMkLst>
        </pc:spChg>
      </pc:sldChg>
      <pc:sldChg chg="addSp modSp add mod">
        <pc:chgData name="Marco DeLeon" userId="0c83bd26-ccba-475c-99bd-38020d343cce" providerId="ADAL" clId="{FE1CF24E-695D-4E66-999E-903C15234645}" dt="2025-10-17T21:06:01.568" v="2777" actId="1038"/>
        <pc:sldMkLst>
          <pc:docMk/>
          <pc:sldMk cId="1920080012" sldId="292"/>
        </pc:sldMkLst>
        <pc:spChg chg="mod">
          <ac:chgData name="Marco DeLeon" userId="0c83bd26-ccba-475c-99bd-38020d343cce" providerId="ADAL" clId="{FE1CF24E-695D-4E66-999E-903C15234645}" dt="2025-10-17T20:24:41.276" v="2481"/>
          <ac:spMkLst>
            <pc:docMk/>
            <pc:sldMk cId="1920080012" sldId="292"/>
            <ac:spMk id="4" creationId="{1CAEDF30-64CA-4FC0-44CA-89C9D1A300EC}"/>
          </ac:spMkLst>
        </pc:spChg>
        <pc:spChg chg="mod">
          <ac:chgData name="Marco DeLeon" userId="0c83bd26-ccba-475c-99bd-38020d343cce" providerId="ADAL" clId="{FE1CF24E-695D-4E66-999E-903C15234645}" dt="2025-10-17T21:05:13.994" v="2768" actId="20577"/>
          <ac:spMkLst>
            <pc:docMk/>
            <pc:sldMk cId="1920080012" sldId="292"/>
            <ac:spMk id="5" creationId="{DE7997BC-E430-5863-C72E-C8F8EF07105C}"/>
          </ac:spMkLst>
        </pc:spChg>
        <pc:picChg chg="add mod">
          <ac:chgData name="Marco DeLeon" userId="0c83bd26-ccba-475c-99bd-38020d343cce" providerId="ADAL" clId="{FE1CF24E-695D-4E66-999E-903C15234645}" dt="2025-10-17T21:06:01.568" v="2777" actId="1038"/>
          <ac:picMkLst>
            <pc:docMk/>
            <pc:sldMk cId="1920080012" sldId="292"/>
            <ac:picMk id="6" creationId="{26E733DE-7FF4-0A0C-D7A7-388D6B5A3853}"/>
          </ac:picMkLst>
        </pc:picChg>
      </pc:sldChg>
      <pc:sldChg chg="modSp add mod">
        <pc:chgData name="Marco DeLeon" userId="0c83bd26-ccba-475c-99bd-38020d343cce" providerId="ADAL" clId="{FE1CF24E-695D-4E66-999E-903C15234645}" dt="2025-10-17T20:30:19.908" v="2534" actId="20577"/>
        <pc:sldMkLst>
          <pc:docMk/>
          <pc:sldMk cId="3847860449" sldId="293"/>
        </pc:sldMkLst>
        <pc:spChg chg="mod">
          <ac:chgData name="Marco DeLeon" userId="0c83bd26-ccba-475c-99bd-38020d343cce" providerId="ADAL" clId="{FE1CF24E-695D-4E66-999E-903C15234645}" dt="2025-10-17T20:28:04.672" v="2500"/>
          <ac:spMkLst>
            <pc:docMk/>
            <pc:sldMk cId="3847860449" sldId="293"/>
            <ac:spMk id="2" creationId="{0A006E04-E78B-2521-F298-DD0C03DD3434}"/>
          </ac:spMkLst>
        </pc:spChg>
        <pc:spChg chg="mod">
          <ac:chgData name="Marco DeLeon" userId="0c83bd26-ccba-475c-99bd-38020d343cce" providerId="ADAL" clId="{FE1CF24E-695D-4E66-999E-903C15234645}" dt="2025-10-17T20:30:19.908" v="2534" actId="20577"/>
          <ac:spMkLst>
            <pc:docMk/>
            <pc:sldMk cId="3847860449" sldId="293"/>
            <ac:spMk id="7" creationId="{72D5F957-E6FA-7FE4-D08E-2D9485869CC5}"/>
          </ac:spMkLst>
        </pc:spChg>
      </pc:sldChg>
    </pc:docChg>
  </pc:docChgLst>
  <pc:docChgLst>
    <pc:chgData name="Erin Peterson" userId="f7db407f-204f-45df-b879-31dfe1434a51" providerId="ADAL" clId="{1CDB0469-A65D-4EBB-91F1-537C7FB46BB0}"/>
    <pc:docChg chg="undo custSel addSld modSld">
      <pc:chgData name="Erin Peterson" userId="f7db407f-204f-45df-b879-31dfe1434a51" providerId="ADAL" clId="{1CDB0469-A65D-4EBB-91F1-537C7FB46BB0}" dt="2025-10-22T14:21:04.543" v="37" actId="1076"/>
      <pc:docMkLst>
        <pc:docMk/>
      </pc:docMkLst>
      <pc:sldChg chg="addSp delSp modSp add mod">
        <pc:chgData name="Erin Peterson" userId="f7db407f-204f-45df-b879-31dfe1434a51" providerId="ADAL" clId="{1CDB0469-A65D-4EBB-91F1-537C7FB46BB0}" dt="2025-10-22T14:21:04.543" v="37" actId="1076"/>
        <pc:sldMkLst>
          <pc:docMk/>
          <pc:sldMk cId="1917002916" sldId="294"/>
        </pc:sldMkLst>
        <pc:spChg chg="mod">
          <ac:chgData name="Erin Peterson" userId="f7db407f-204f-45df-b879-31dfe1434a51" providerId="ADAL" clId="{1CDB0469-A65D-4EBB-91F1-537C7FB46BB0}" dt="2025-10-22T14:20:08.397" v="26" actId="20577"/>
          <ac:spMkLst>
            <pc:docMk/>
            <pc:sldMk cId="1917002916" sldId="294"/>
            <ac:spMk id="2" creationId="{33CE1731-DF73-F13D-7DE0-8E7DBBC8025D}"/>
          </ac:spMkLst>
        </pc:spChg>
        <pc:spChg chg="mod">
          <ac:chgData name="Erin Peterson" userId="f7db407f-204f-45df-b879-31dfe1434a51" providerId="ADAL" clId="{1CDB0469-A65D-4EBB-91F1-537C7FB46BB0}" dt="2025-10-22T14:19:24.449" v="6" actId="20577"/>
          <ac:spMkLst>
            <pc:docMk/>
            <pc:sldMk cId="1917002916" sldId="294"/>
            <ac:spMk id="5" creationId="{C3B109B3-35BF-CC49-8961-A8E00F6581D8}"/>
          </ac:spMkLst>
        </pc:spChg>
        <pc:picChg chg="add mod">
          <ac:chgData name="Erin Peterson" userId="f7db407f-204f-45df-b879-31dfe1434a51" providerId="ADAL" clId="{1CDB0469-A65D-4EBB-91F1-537C7FB46BB0}" dt="2025-10-22T14:21:04.543" v="37" actId="1076"/>
          <ac:picMkLst>
            <pc:docMk/>
            <pc:sldMk cId="1917002916" sldId="294"/>
            <ac:picMk id="6" creationId="{0AE2CD76-800F-0E68-12F4-A88F01510E97}"/>
          </ac:picMkLst>
        </pc:picChg>
        <pc:picChg chg="del">
          <ac:chgData name="Erin Peterson" userId="f7db407f-204f-45df-b879-31dfe1434a51" providerId="ADAL" clId="{1CDB0469-A65D-4EBB-91F1-537C7FB46BB0}" dt="2025-10-22T14:20:48.381" v="27" actId="478"/>
          <ac:picMkLst>
            <pc:docMk/>
            <pc:sldMk cId="1917002916" sldId="294"/>
            <ac:picMk id="7" creationId="{F9C5AB36-1819-DE66-4837-7F195DA0FA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73185-D150-4187-9C7D-088F4575E39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5C6A-D2D2-4487-A37B-4421BC90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CCE0-3DA5-417A-BC62-D53E841C21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Corporate or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white building&#10;&#10;Description generated with high confidence">
            <a:extLst>
              <a:ext uri="{FF2B5EF4-FFF2-40B4-BE49-F238E27FC236}">
                <a16:creationId xmlns:a16="http://schemas.microsoft.com/office/drawing/2014/main" id="{0DF53F6E-BBAF-4B65-9B02-0BCAF7F6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552" y="0"/>
            <a:ext cx="82054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28FAD-1BFF-4583-B6DF-31E4D9EEA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86" y="2740700"/>
            <a:ext cx="3574313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DB4062-5DDD-4B5D-9135-DE9FB2EE5569}"/>
              </a:ext>
            </a:extLst>
          </p:cNvPr>
          <p:cNvCxnSpPr/>
          <p:nvPr/>
        </p:nvCxnSpPr>
        <p:spPr>
          <a:xfrm>
            <a:off x="3994243" y="0"/>
            <a:ext cx="0" cy="6858000"/>
          </a:xfrm>
          <a:prstGeom prst="line">
            <a:avLst/>
          </a:prstGeom>
          <a:ln w="101600">
            <a:solidFill>
              <a:srgbClr val="004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F25B04C8-36B0-4D7A-9882-9A0635443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463" y="1220457"/>
            <a:ext cx="2542361" cy="51294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0600195-7E29-435F-BBE2-A5CD12CE2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86" y="4400984"/>
            <a:ext cx="3574313" cy="10743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1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Law Enfor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uniform&#10;&#10;Description generated with high confidence">
            <a:extLst>
              <a:ext uri="{FF2B5EF4-FFF2-40B4-BE49-F238E27FC236}">
                <a16:creationId xmlns:a16="http://schemas.microsoft.com/office/drawing/2014/main" id="{E6E13699-7139-4E6A-BC48-DCB6939BC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242" y="0"/>
            <a:ext cx="81977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28FAD-1BFF-4583-B6DF-31E4D9EEA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87" y="2740699"/>
            <a:ext cx="3574313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A3A02A-FD29-4F4D-A50F-B8E8503AEC3B}"/>
              </a:ext>
            </a:extLst>
          </p:cNvPr>
          <p:cNvCxnSpPr/>
          <p:nvPr/>
        </p:nvCxnSpPr>
        <p:spPr>
          <a:xfrm>
            <a:off x="3994243" y="0"/>
            <a:ext cx="0" cy="6858000"/>
          </a:xfrm>
          <a:prstGeom prst="line">
            <a:avLst/>
          </a:prstGeom>
          <a:ln w="101600">
            <a:solidFill>
              <a:srgbClr val="004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7E3AE97-91B5-456C-B438-BE987690A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463" y="1220457"/>
            <a:ext cx="2542361" cy="5129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0DC7061-6579-44C3-A63C-C2A2A7AB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86" y="4400984"/>
            <a:ext cx="3574313" cy="10743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0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418F2159-1378-4BF5-8D5A-E692E2767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029" y="0"/>
            <a:ext cx="81906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28FAD-1BFF-4583-B6DF-31E4D9EEA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87" y="2740699"/>
            <a:ext cx="3574313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EA4F47-D21B-495A-81E4-B5846D44E607}"/>
              </a:ext>
            </a:extLst>
          </p:cNvPr>
          <p:cNvCxnSpPr/>
          <p:nvPr/>
        </p:nvCxnSpPr>
        <p:spPr>
          <a:xfrm>
            <a:off x="3994243" y="0"/>
            <a:ext cx="0" cy="6858000"/>
          </a:xfrm>
          <a:prstGeom prst="line">
            <a:avLst/>
          </a:prstGeom>
          <a:ln w="101600">
            <a:solidFill>
              <a:srgbClr val="004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6E925F3-AE3B-4DA1-B4A0-49D6C66CD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463" y="1220457"/>
            <a:ext cx="2542361" cy="5129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BEFACE2-5149-4B43-A60B-495550453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86" y="4400984"/>
            <a:ext cx="3574313" cy="10743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30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Cor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white, floor&#10;&#10;Description generated with high confidence">
            <a:extLst>
              <a:ext uri="{FF2B5EF4-FFF2-40B4-BE49-F238E27FC236}">
                <a16:creationId xmlns:a16="http://schemas.microsoft.com/office/drawing/2014/main" id="{6B433860-0638-46FE-A5A8-C26EDE5E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7306" y="0"/>
            <a:ext cx="81446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28FAD-1BFF-4583-B6DF-31E4D9EEA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87" y="2740699"/>
            <a:ext cx="3574313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37C334-6E9F-405D-AB11-CC3CE19CD877}"/>
              </a:ext>
            </a:extLst>
          </p:cNvPr>
          <p:cNvCxnSpPr/>
          <p:nvPr/>
        </p:nvCxnSpPr>
        <p:spPr>
          <a:xfrm>
            <a:off x="3994243" y="0"/>
            <a:ext cx="0" cy="6858000"/>
          </a:xfrm>
          <a:prstGeom prst="line">
            <a:avLst/>
          </a:prstGeom>
          <a:ln w="101600">
            <a:solidFill>
              <a:srgbClr val="004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F0B6356D-1CCD-4D8C-815F-3025DE33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463" y="1220457"/>
            <a:ext cx="2542361" cy="5129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10B6A95-4AE6-4B85-94BD-3B26B3A3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86" y="4400984"/>
            <a:ext cx="3574313" cy="10743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57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E56F-7E86-4382-9EDC-708F3773A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10" y="2274779"/>
            <a:ext cx="10960380" cy="102172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49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83E787-3359-4CAB-AC34-A207B1728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3421" y="4099435"/>
            <a:ext cx="2945159" cy="5999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76FC3F-0A07-419F-82DB-4D7FE4BE1D96}"/>
              </a:ext>
            </a:extLst>
          </p:cNvPr>
          <p:cNvCxnSpPr/>
          <p:nvPr/>
        </p:nvCxnSpPr>
        <p:spPr>
          <a:xfrm>
            <a:off x="3225421" y="3425588"/>
            <a:ext cx="5741159" cy="0"/>
          </a:xfrm>
          <a:prstGeom prst="line">
            <a:avLst/>
          </a:prstGeom>
          <a:ln w="12700">
            <a:solidFill>
              <a:srgbClr val="A2A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57E1-01B6-4266-B6D7-DA287F40C9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814" y="323667"/>
            <a:ext cx="11183236" cy="641782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0049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A93D86-FD89-4A33-B7DD-F29A27A7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00" y="6405937"/>
            <a:ext cx="1300992" cy="265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E96C63-D709-4C3C-846B-244D442A1498}"/>
              </a:ext>
            </a:extLst>
          </p:cNvPr>
          <p:cNvSpPr txBox="1"/>
          <p:nvPr/>
        </p:nvSpPr>
        <p:spPr>
          <a:xfrm>
            <a:off x="10073014" y="6468589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A2A9AD"/>
                </a:solidFill>
                <a:latin typeface="Roboto" pitchFamily="2" charset="0"/>
                <a:ea typeface="Roboto" pitchFamily="2" charset="0"/>
              </a:rPr>
              <a:t>LEXIPOL CONFIDENTIAL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FBBB6-DC30-40E7-ABCF-18B0E8CFC8A3}"/>
              </a:ext>
            </a:extLst>
          </p:cNvPr>
          <p:cNvSpPr/>
          <p:nvPr/>
        </p:nvSpPr>
        <p:spPr>
          <a:xfrm>
            <a:off x="0" y="6791389"/>
            <a:ext cx="12192000" cy="66611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887D5FF-EFEA-4524-84C0-A8CBE3643A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113" y="1255713"/>
            <a:ext cx="11183937" cy="468326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3A36"/>
                </a:solidFill>
              </a:defRPr>
            </a:lvl1pPr>
            <a:lvl2pPr>
              <a:defRPr>
                <a:solidFill>
                  <a:srgbClr val="373A36"/>
                </a:solidFill>
              </a:defRPr>
            </a:lvl2pPr>
            <a:lvl3pPr>
              <a:defRPr>
                <a:solidFill>
                  <a:srgbClr val="373A36"/>
                </a:solidFill>
              </a:defRPr>
            </a:lvl3pPr>
            <a:lvl4pPr>
              <a:defRPr>
                <a:solidFill>
                  <a:srgbClr val="373A36"/>
                </a:solidFill>
              </a:defRPr>
            </a:lvl4pPr>
            <a:lvl5pPr>
              <a:defRPr>
                <a:solidFill>
                  <a:srgbClr val="373A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FEA845-46BA-4277-8E51-36C92B1CF92C}"/>
              </a:ext>
            </a:extLst>
          </p:cNvPr>
          <p:cNvSpPr txBox="1">
            <a:spLocks/>
          </p:cNvSpPr>
          <p:nvPr/>
        </p:nvSpPr>
        <p:spPr>
          <a:xfrm>
            <a:off x="11647483" y="6405937"/>
            <a:ext cx="39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FAA5F-53D8-47D0-8605-D7D5FB315B1F}" type="slidenum">
              <a:rPr lang="en-US" sz="1000" smtClean="0">
                <a:solidFill>
                  <a:srgbClr val="A2A9AD"/>
                </a:solidFill>
                <a:latin typeface="Roboto" pitchFamily="2" charset="0"/>
                <a:ea typeface="Roboto" pitchFamily="2" charset="0"/>
              </a:rPr>
              <a:pPr/>
              <a:t>‹#›</a:t>
            </a:fld>
            <a:endParaRPr lang="en-US" sz="1000">
              <a:solidFill>
                <a:srgbClr val="A2A9AD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E56F-7E86-4382-9EDC-708F3773A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0217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49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74DC8-BF4C-43B8-AD73-3676E1F22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504" y="4309536"/>
            <a:ext cx="1300992" cy="26501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04CFA5-C85B-4F12-B64E-50936928B00D}"/>
              </a:ext>
            </a:extLst>
          </p:cNvPr>
          <p:cNvCxnSpPr/>
          <p:nvPr/>
        </p:nvCxnSpPr>
        <p:spPr>
          <a:xfrm>
            <a:off x="3225421" y="3787945"/>
            <a:ext cx="5741159" cy="0"/>
          </a:xfrm>
          <a:prstGeom prst="line">
            <a:avLst/>
          </a:prstGeom>
          <a:ln w="12700">
            <a:solidFill>
              <a:srgbClr val="004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E56F-7E86-4382-9EDC-708F3773A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5421" y="3060277"/>
            <a:ext cx="5741159" cy="1021726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373A36"/>
                </a:solidFill>
              </a:defRPr>
            </a:lvl1pPr>
          </a:lstStyle>
          <a:p>
            <a:r>
              <a:rPr lang="en-US"/>
              <a:t>Place your contact information or closing remarks or statement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BF9188-35D6-4850-A6DB-4CC87945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085" y="6112008"/>
            <a:ext cx="2151831" cy="43833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9A1EF7-372B-4115-AD0C-FAA1AEBF9B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163" y="1003300"/>
            <a:ext cx="4257675" cy="725488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4987"/>
                </a:solidFill>
              </a:defRPr>
            </a:lvl1pPr>
            <a:lvl2pPr>
              <a:defRPr>
                <a:solidFill>
                  <a:srgbClr val="004987"/>
                </a:solidFill>
              </a:defRPr>
            </a:lvl2pPr>
            <a:lvl3pPr>
              <a:defRPr>
                <a:solidFill>
                  <a:srgbClr val="004987"/>
                </a:solidFill>
              </a:defRPr>
            </a:lvl3pPr>
            <a:lvl4pPr>
              <a:defRPr>
                <a:solidFill>
                  <a:srgbClr val="004987"/>
                </a:solidFill>
              </a:defRPr>
            </a:lvl4pPr>
            <a:lvl5pPr>
              <a:defRPr>
                <a:solidFill>
                  <a:srgbClr val="004987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482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2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1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2" r:id="rId5"/>
    <p:sldLayoutId id="2147483670" r:id="rId6"/>
    <p:sldLayoutId id="2147483671" r:id="rId7"/>
    <p:sldLayoutId id="2147483673" r:id="rId8"/>
    <p:sldLayoutId id="214748367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73A36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373A36"/>
          </a:solidFill>
          <a:latin typeface="Roboto" pitchFamily="2" charset="0"/>
          <a:ea typeface="Roboto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deleon@lexipo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92-AfwWemA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24127F-EF01-FC36-E2D1-8E1BA7DFD1CD}"/>
              </a:ext>
            </a:extLst>
          </p:cNvPr>
          <p:cNvSpPr/>
          <p:nvPr/>
        </p:nvSpPr>
        <p:spPr>
          <a:xfrm>
            <a:off x="1588" y="-1"/>
            <a:ext cx="12188825" cy="6858001"/>
          </a:xfrm>
          <a:prstGeom prst="rect">
            <a:avLst/>
          </a:prstGeom>
          <a:solidFill>
            <a:srgbClr val="024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B109B3-35BF-CC49-8961-A8E00F6581D8}"/>
              </a:ext>
            </a:extLst>
          </p:cNvPr>
          <p:cNvSpPr txBox="1">
            <a:spLocks/>
          </p:cNvSpPr>
          <p:nvPr/>
        </p:nvSpPr>
        <p:spPr>
          <a:xfrm>
            <a:off x="424313" y="4287078"/>
            <a:ext cx="11325235" cy="124346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Lessons from the Field: Turning E-Learning Investments into Measurable Impact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58DDC10-CF90-498F-E591-B68310CF3F16}"/>
              </a:ext>
            </a:extLst>
          </p:cNvPr>
          <p:cNvSpPr/>
          <p:nvPr/>
        </p:nvSpPr>
        <p:spPr>
          <a:xfrm flipV="1">
            <a:off x="1588" y="-1"/>
            <a:ext cx="8548255" cy="33112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E1731-DF73-F13D-7DE0-8E7DBBC8025D}"/>
              </a:ext>
            </a:extLst>
          </p:cNvPr>
          <p:cNvSpPr txBox="1"/>
          <p:nvPr/>
        </p:nvSpPr>
        <p:spPr>
          <a:xfrm>
            <a:off x="468348" y="5824940"/>
            <a:ext cx="86130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Wednesday, October 29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10:45 AM </a:t>
            </a:r>
          </a:p>
        </p:txBody>
      </p:sp>
      <p:pic>
        <p:nvPicPr>
          <p:cNvPr id="6" name="Picture 5" descr="A blue and grey logo&#10;&#10;AI-generated content may be incorrect.">
            <a:extLst>
              <a:ext uri="{FF2B5EF4-FFF2-40B4-BE49-F238E27FC236}">
                <a16:creationId xmlns:a16="http://schemas.microsoft.com/office/drawing/2014/main" id="{0AE2CD76-800F-0E68-12F4-A88F01510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3" y="98323"/>
            <a:ext cx="3016469" cy="18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A6881-EC64-0DF5-7C3F-A10DFD06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7CEC-23EA-BFFB-9528-2024BF7F6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9371962" cy="641782"/>
          </a:xfrm>
        </p:spPr>
        <p:txBody>
          <a:bodyPr/>
          <a:lstStyle/>
          <a:p>
            <a:r>
              <a:rPr lang="en-US" sz="3050" dirty="0"/>
              <a:t>Identifying Predictable Risks in Law Enforcement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795C74E-96AA-3C0F-E745-AB87F6D3622B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639473E1-5ED1-CDF7-FA1A-1CBDBD55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4B87B-AD89-9892-3406-3363BC125F5C}"/>
              </a:ext>
            </a:extLst>
          </p:cNvPr>
          <p:cNvSpPr txBox="1"/>
          <p:nvPr/>
        </p:nvSpPr>
        <p:spPr>
          <a:xfrm>
            <a:off x="265814" y="1255712"/>
            <a:ext cx="84474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University of Virginia &amp; Lexipol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Partnership launched earlier this year to help </a:t>
            </a:r>
            <a:r>
              <a:rPr lang="en-US" sz="2000" b="1" dirty="0"/>
              <a:t>risk pools identify predictors of law enforcement risk</a:t>
            </a:r>
            <a:r>
              <a:rPr lang="en-US" sz="2000" dirty="0"/>
              <a:t> and develop data-driven mitigation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Phase One completed</a:t>
            </a:r>
            <a:r>
              <a:rPr lang="en-US" sz="2000" dirty="0"/>
              <a:t>: A semi-systematic literature review examined </a:t>
            </a:r>
            <a:r>
              <a:rPr lang="en-US" sz="2000" b="1" dirty="0"/>
              <a:t>387 published studies</a:t>
            </a:r>
            <a:r>
              <a:rPr lang="en-US" sz="2000" dirty="0"/>
              <a:t>, narrowing to </a:t>
            </a:r>
            <a:r>
              <a:rPr lang="en-US" sz="2000" b="1" dirty="0"/>
              <a:t>42 peer-reviewed articles</a:t>
            </a:r>
            <a:r>
              <a:rPr lang="en-US" sz="2000" dirty="0"/>
              <a:t> that revealed clear, recurring themes around officer risk and liability.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findings form the foundation for </a:t>
            </a:r>
            <a:r>
              <a:rPr lang="en-US" sz="2000" b="1" dirty="0"/>
              <a:t>Phase Two</a:t>
            </a:r>
            <a:r>
              <a:rPr lang="en-US" sz="2000" dirty="0"/>
              <a:t>, which will explore measurable interventions for agencies and risk pools.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Purpose: </a:t>
            </a:r>
            <a:r>
              <a:rPr lang="en-US" sz="2000" dirty="0"/>
              <a:t>To move from </a:t>
            </a:r>
            <a:r>
              <a:rPr lang="en-US" sz="2000" i="1" dirty="0"/>
              <a:t>reactive risk response</a:t>
            </a:r>
            <a:r>
              <a:rPr lang="en-US" sz="2000" dirty="0"/>
              <a:t> to </a:t>
            </a:r>
            <a:r>
              <a:rPr lang="en-US" sz="2000" i="1" dirty="0"/>
              <a:t>predictive risk prevention</a:t>
            </a:r>
            <a:r>
              <a:rPr lang="en-US" sz="2000" dirty="0"/>
              <a:t> — identifying who, when, and why risk escalates before it becomes a claim.</a:t>
            </a:r>
          </a:p>
        </p:txBody>
      </p:sp>
    </p:spTree>
    <p:extLst>
      <p:ext uri="{BB962C8B-B14F-4D97-AF65-F5344CB8AC3E}">
        <p14:creationId xmlns:p14="http://schemas.microsoft.com/office/powerpoint/2010/main" val="193404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7481-EAF5-0B93-73B9-01F3218D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EF5E39-0EED-8FAE-BA4E-9E8EC0CB8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the Early Data Reveals</a:t>
            </a:r>
            <a:endParaRPr lang="en-US" sz="2800" dirty="0"/>
          </a:p>
        </p:txBody>
      </p:sp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3323AF72-9CB1-006F-F16A-60220446F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1F66DE-9E6F-6C31-B433-D6269A675EF0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7ACDA-BD0C-674E-02FA-232C753B887C}"/>
              </a:ext>
            </a:extLst>
          </p:cNvPr>
          <p:cNvSpPr txBox="1"/>
          <p:nvPr/>
        </p:nvSpPr>
        <p:spPr>
          <a:xfrm>
            <a:off x="265814" y="1036256"/>
            <a:ext cx="8447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Potential Predictors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Prior History of Misconduct or Complaints</a:t>
            </a:r>
            <a:r>
              <a:rPr lang="en-US" sz="2000" dirty="0"/>
              <a:t> – One of the strongest indicators of future claims or adverse incidents.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Tenure &amp; Experience</a:t>
            </a:r>
            <a:r>
              <a:rPr lang="en-US" sz="2000" dirty="0"/>
              <a:t> – Elevated risk at both ends of a career: early service years </a:t>
            </a:r>
            <a:r>
              <a:rPr lang="en-US" sz="2000" b="1" dirty="0"/>
              <a:t>and around the 10-year mark</a:t>
            </a:r>
            <a:r>
              <a:rPr lang="en-US" sz="2000" dirty="0"/>
              <a:t>, when complacency or burnout may rise.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Training</a:t>
            </a:r>
            <a:r>
              <a:rPr lang="en-US" sz="2000" dirty="0"/>
              <a:t>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Total training hours </a:t>
            </a:r>
            <a:r>
              <a:rPr lang="en-US" sz="2000" b="1" dirty="0"/>
              <a:t>alone show little to no link</a:t>
            </a:r>
            <a:r>
              <a:rPr lang="en-US" sz="2000" dirty="0"/>
              <a:t> to reduced complaints or misconduct.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However, </a:t>
            </a:r>
            <a:r>
              <a:rPr lang="en-US" sz="2000" b="1" dirty="0"/>
              <a:t>ethics and de-escalation-focused training</a:t>
            </a:r>
            <a:r>
              <a:rPr lang="en-US" sz="2000" dirty="0"/>
              <a:t> correlates with </a:t>
            </a:r>
            <a:r>
              <a:rPr lang="en-US" sz="2000" b="1" dirty="0"/>
              <a:t>significant reductions</a:t>
            </a:r>
            <a:r>
              <a:rPr lang="en-US" sz="2000" dirty="0"/>
              <a:t> in complaints and claims.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Self-Control</a:t>
            </a:r>
            <a:r>
              <a:rPr lang="en-US" sz="2000" dirty="0"/>
              <a:t> – Officers with lower self-control scores (measured quantitatively) show higher rates of misconduct and claims.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Attitudes, Views &amp; Perceptions</a:t>
            </a:r>
            <a:r>
              <a:rPr lang="en-US" sz="2000" dirty="0"/>
              <a:t> – Negative organizational culture or poor perception of leadership increases risk-taking behaviors.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Mental Health &amp; Stressors</a:t>
            </a:r>
            <a:r>
              <a:rPr lang="en-US" sz="2000" dirty="0"/>
              <a:t> – Emotional fatigue, unmanaged stress, and lack of support resources strongly predict liability exposure.</a:t>
            </a:r>
          </a:p>
        </p:txBody>
      </p:sp>
    </p:spTree>
    <p:extLst>
      <p:ext uri="{BB962C8B-B14F-4D97-AF65-F5344CB8AC3E}">
        <p14:creationId xmlns:p14="http://schemas.microsoft.com/office/powerpoint/2010/main" val="261683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87306-BA34-D09A-31C4-B739061C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9047-B08C-4F66-BDDD-9FD64839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8569842" cy="641782"/>
          </a:xfrm>
        </p:spPr>
        <p:txBody>
          <a:bodyPr/>
          <a:lstStyle/>
          <a:p>
            <a:r>
              <a:rPr lang="en-US" dirty="0"/>
              <a:t>The Predictors of Risk — and Where Training Can Make an Impact</a:t>
            </a:r>
            <a:endParaRPr lang="en-US" sz="2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E818D5E-02CC-5F6F-259E-ABFB3735332C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6800BFBD-E575-19E5-2239-BA923187F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5D062-FEFE-87E2-5350-683FEDFF3794}"/>
              </a:ext>
            </a:extLst>
          </p:cNvPr>
          <p:cNvSpPr txBox="1"/>
          <p:nvPr/>
        </p:nvSpPr>
        <p:spPr>
          <a:xfrm>
            <a:off x="265814" y="1255712"/>
            <a:ext cx="8447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Behavioral Factors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Prior Misconduct or Complaints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Self-Control &amp; Emotional 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Mental Health &amp; Stressors</a:t>
            </a:r>
          </a:p>
          <a:p>
            <a:r>
              <a:rPr lang="en-US" sz="2000" b="1" dirty="0"/>
              <a:t>Organizational Factors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Tenure &amp; Experience</a:t>
            </a:r>
            <a:r>
              <a:rPr lang="en-US" sz="2000" dirty="0"/>
              <a:t> (early service and ~10-year mark)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Attitudes, Views &amp; Perceptions</a:t>
            </a:r>
            <a:r>
              <a:rPr lang="en-US" sz="2000" dirty="0"/>
              <a:t> of leadership and culture</a:t>
            </a:r>
          </a:p>
          <a:p>
            <a:r>
              <a:rPr lang="en-US" sz="2000" b="1" dirty="0"/>
              <a:t>Training Factors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Total Hours ≠ Lower Risk</a:t>
            </a:r>
            <a:r>
              <a:rPr lang="en-US" sz="2000" dirty="0"/>
              <a:t> — volume alone shows no measurable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Ethics &amp; De-Escalation Training</a:t>
            </a:r>
            <a:r>
              <a:rPr lang="en-US" sz="2000" dirty="0"/>
              <a:t> — strongest correlation with reduced complaints and claims</a:t>
            </a:r>
          </a:p>
          <a:p>
            <a:endParaRPr lang="en-US" sz="2000" b="1" dirty="0"/>
          </a:p>
          <a:p>
            <a:r>
              <a:rPr lang="en-US" sz="2000" b="1" dirty="0"/>
              <a:t>Key Insight: </a:t>
            </a:r>
            <a:r>
              <a:rPr lang="en-US" sz="2000" dirty="0"/>
              <a:t>Predictable risk is </a:t>
            </a:r>
            <a:r>
              <a:rPr lang="en-US" sz="2000" i="1" dirty="0"/>
              <a:t>multifactorial</a:t>
            </a:r>
            <a:r>
              <a:rPr lang="en-US" sz="2000" dirty="0"/>
              <a:t> — behavior, culture, and training intersect. Targeted </a:t>
            </a:r>
            <a:r>
              <a:rPr lang="en-US" sz="2000" b="1" dirty="0"/>
              <a:t>e-learning in ethics, communication, and decision-making</a:t>
            </a:r>
            <a:r>
              <a:rPr lang="en-US" sz="2000" dirty="0"/>
              <a:t> addresses one of the most influential predictors.</a:t>
            </a:r>
          </a:p>
        </p:txBody>
      </p:sp>
    </p:spTree>
    <p:extLst>
      <p:ext uri="{BB962C8B-B14F-4D97-AF65-F5344CB8AC3E}">
        <p14:creationId xmlns:p14="http://schemas.microsoft.com/office/powerpoint/2010/main" val="10741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1BFE0-8A9E-6AF0-1092-28A4D580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EDF30-64CA-4FC0-44CA-89C9D1A30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What Matters</a:t>
            </a:r>
            <a:endParaRPr lang="en-US" sz="2800" dirty="0"/>
          </a:p>
        </p:txBody>
      </p:sp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A5409D55-7258-F124-BCFA-28D6D7AB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D3B9C4-9EB4-69D8-66E3-CAF35B595E42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997BC-E430-5863-C72E-C8F8EF07105C}"/>
              </a:ext>
            </a:extLst>
          </p:cNvPr>
          <p:cNvSpPr txBox="1"/>
          <p:nvPr/>
        </p:nvSpPr>
        <p:spPr>
          <a:xfrm>
            <a:off x="265814" y="1255712"/>
            <a:ext cx="8447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pools can track: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Claim trends by topic (before/after targeted training)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CEU completion rates &amp;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 avoidance through risk mitigation</a:t>
            </a:r>
          </a:p>
          <a:p>
            <a:endParaRPr lang="en-US" sz="2000" dirty="0"/>
          </a:p>
          <a:p>
            <a:r>
              <a:rPr lang="en-US" sz="2000" b="1" dirty="0"/>
              <a:t>What the data shows: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Training quality drives outcomes, not just quantity.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Ethics, de-escalation, and self-regulation                                                    training correlate with the greatest                                                                   reductions in claims.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733DE-7FF4-0A0C-D7A7-388D6B5A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65" y="3529138"/>
            <a:ext cx="3969596" cy="3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4466D-2245-8FEF-C0E7-00CA7AA6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6E04-E78B-2521-F298-DD0C03DD3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8569842" cy="641782"/>
          </a:xfrm>
        </p:spPr>
        <p:txBody>
          <a:bodyPr/>
          <a:lstStyle/>
          <a:p>
            <a:r>
              <a:rPr lang="en-US" dirty="0"/>
              <a:t>Turning Insight Into Action</a:t>
            </a:r>
            <a:endParaRPr lang="en-US" sz="2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D9CC81-5F94-FE1B-8B1E-A27151B23330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1FE96E82-F082-FB06-68CC-40284469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5F957-E6FA-7FE4-D08E-2D9485869CC5}"/>
              </a:ext>
            </a:extLst>
          </p:cNvPr>
          <p:cNvSpPr txBox="1"/>
          <p:nvPr/>
        </p:nvSpPr>
        <p:spPr>
          <a:xfrm>
            <a:off x="265814" y="1255712"/>
            <a:ext cx="8447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E-learning delivers the greatest ROI when it’s </a:t>
            </a:r>
            <a:r>
              <a:rPr lang="en-US" sz="2000" b="1" dirty="0"/>
              <a:t>intentional and strategic.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most successful pools: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Plan</a:t>
            </a:r>
            <a:r>
              <a:rPr lang="en-US" sz="2000" dirty="0"/>
              <a:t> around predictable risk.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Promote</a:t>
            </a:r>
            <a:r>
              <a:rPr lang="en-US" sz="2000" dirty="0"/>
              <a:t> consistent participation.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Partner</a:t>
            </a:r>
            <a:r>
              <a:rPr lang="en-US" sz="2000" dirty="0"/>
              <a:t> to align training with real-world exposure.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Prove</a:t>
            </a:r>
            <a:r>
              <a:rPr lang="en-US" sz="2000" dirty="0"/>
              <a:t> the impact through data.</a:t>
            </a:r>
          </a:p>
          <a:p>
            <a:endParaRPr lang="en-US" sz="2000" b="1" dirty="0"/>
          </a:p>
          <a:p>
            <a:r>
              <a:rPr lang="en-US" sz="2000" b="1" dirty="0"/>
              <a:t>Bottom line: </a:t>
            </a:r>
            <a:r>
              <a:rPr lang="en-US" sz="2000" dirty="0"/>
              <a:t>When we do these things together, training stops being a checkbox — it becomes a measurable shield against risk.</a:t>
            </a:r>
          </a:p>
        </p:txBody>
      </p:sp>
    </p:spTree>
    <p:extLst>
      <p:ext uri="{BB962C8B-B14F-4D97-AF65-F5344CB8AC3E}">
        <p14:creationId xmlns:p14="http://schemas.microsoft.com/office/powerpoint/2010/main" val="384786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A1A7B-CC05-6533-B5FF-0AE4AD6A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378BA-DE0E-6B2E-770C-94CB39864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Partnering to Turn Insight into Prevention</a:t>
            </a:r>
            <a:endParaRPr lang="en-US" sz="2800" dirty="0"/>
          </a:p>
        </p:txBody>
      </p:sp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F3285D0B-AA34-3C95-696A-37C56102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F79C57-1901-876B-E2AB-63B61EB0611B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D97E4-764B-CA3D-7244-32B69A20AF20}"/>
              </a:ext>
            </a:extLst>
          </p:cNvPr>
          <p:cNvSpPr txBox="1"/>
          <p:nvPr/>
        </p:nvSpPr>
        <p:spPr>
          <a:xfrm>
            <a:off x="265814" y="1255712"/>
            <a:ext cx="84474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Where We Go from Here: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The </a:t>
            </a:r>
            <a:r>
              <a:rPr lang="en-US" sz="1900" b="1" dirty="0"/>
              <a:t>University of Virginia partnership</a:t>
            </a:r>
            <a:r>
              <a:rPr lang="en-US" sz="1900" dirty="0"/>
              <a:t> is helping us uncover what truly drives risk — and how targeted, intentional training can change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The </a:t>
            </a:r>
            <a:r>
              <a:rPr lang="en-US" sz="1900" b="1" dirty="0"/>
              <a:t>next phase</a:t>
            </a:r>
            <a:r>
              <a:rPr lang="en-US" sz="1900" dirty="0"/>
              <a:t> is about translating these insights into </a:t>
            </a:r>
            <a:r>
              <a:rPr lang="en-US" sz="1900" b="1" dirty="0"/>
              <a:t>actionable strategies</a:t>
            </a:r>
            <a:r>
              <a:rPr lang="en-US" sz="1900" dirty="0"/>
              <a:t> for risk pools: identifying specific predictors, building accountability, and using data to guide smarter training investments.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Your </a:t>
            </a:r>
            <a:r>
              <a:rPr lang="en-US" sz="1900" b="1" dirty="0"/>
              <a:t>feedback and experience</a:t>
            </a:r>
            <a:r>
              <a:rPr lang="en-US" sz="1900" dirty="0"/>
              <a:t> matter. Each pool’s data, claims trends, and lessons learned help refine this research and make it more predictive.</a:t>
            </a:r>
          </a:p>
          <a:p>
            <a:endParaRPr lang="en-US" sz="1900" b="1" dirty="0"/>
          </a:p>
          <a:p>
            <a:r>
              <a:rPr lang="en-US" sz="2000" b="1" dirty="0"/>
              <a:t>Invitation to Collaborate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How can we align this research with your goals?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Where do you see </a:t>
            </a:r>
            <a:r>
              <a:rPr lang="en-US" sz="1900" b="1" dirty="0"/>
              <a:t>predictable risks</a:t>
            </a:r>
            <a:r>
              <a:rPr lang="en-US" sz="1900" dirty="0"/>
              <a:t> emerging in your member agencies?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What support or data tools would help you </a:t>
            </a:r>
            <a:r>
              <a:rPr lang="en-US" sz="1900" b="1" dirty="0"/>
              <a:t>measure impact</a:t>
            </a:r>
            <a:r>
              <a:rPr lang="en-US" sz="1900" dirty="0"/>
              <a:t> more effectively?</a:t>
            </a:r>
          </a:p>
          <a:p>
            <a:endParaRPr lang="en-US" sz="1900" b="1" dirty="0"/>
          </a:p>
          <a:p>
            <a:r>
              <a:rPr lang="en-US" sz="1900" dirty="0"/>
              <a:t>The future of risk management isn’t just about reacting to losses — it’s about </a:t>
            </a:r>
            <a:r>
              <a:rPr lang="en-US" sz="1900" b="1" dirty="0"/>
              <a:t>anticipating them</a:t>
            </a:r>
            <a:r>
              <a:rPr lang="en-US" sz="1900" dirty="0"/>
              <a:t> and </a:t>
            </a:r>
            <a:r>
              <a:rPr lang="en-US" sz="1900" b="1" dirty="0"/>
              <a:t>training to prevent them. </a:t>
            </a:r>
            <a:r>
              <a:rPr lang="en-US" sz="1900" dirty="0"/>
              <a:t>Together, we can move from compliance to confidence — and from training completion to </a:t>
            </a:r>
            <a:r>
              <a:rPr lang="en-US" sz="1900" b="1" dirty="0"/>
              <a:t>true risk reduction.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3666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9C7A8-1D84-7AD2-820F-096C20E2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02EC5B0-7011-45EA-5B11-A3FE33E77AF9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F329D161-5A43-A8B7-9DC7-C0C23736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C4791-E878-2383-9128-3BDC149AA1BE}"/>
              </a:ext>
            </a:extLst>
          </p:cNvPr>
          <p:cNvSpPr txBox="1"/>
          <p:nvPr/>
        </p:nvSpPr>
        <p:spPr>
          <a:xfrm>
            <a:off x="326990" y="1840928"/>
            <a:ext cx="8447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9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2639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2D168-C306-DA4D-3D09-A1D7D504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4A490AC4-2A38-81DA-9BDC-2C33B5D6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35082E-AF1D-6C92-84C8-B0F30789B780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74B7E-A5F6-C6CF-9972-93F9D070DB38}"/>
              </a:ext>
            </a:extLst>
          </p:cNvPr>
          <p:cNvSpPr txBox="1"/>
          <p:nvPr/>
        </p:nvSpPr>
        <p:spPr>
          <a:xfrm>
            <a:off x="265814" y="1255712"/>
            <a:ext cx="8447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Marco DeLeon</a:t>
            </a:r>
          </a:p>
          <a:p>
            <a:pPr algn="ctr"/>
            <a:r>
              <a:rPr lang="en-US" sz="6000" dirty="0"/>
              <a:t>Vice President, Lexipol</a:t>
            </a:r>
          </a:p>
          <a:p>
            <a:pPr algn="ctr"/>
            <a:r>
              <a:rPr lang="en-US" sz="6000" dirty="0">
                <a:hlinkClick r:id="rId3"/>
              </a:rPr>
              <a:t>mdeleon@lexipol.com</a:t>
            </a:r>
            <a:endParaRPr lang="en-US" sz="6000" dirty="0"/>
          </a:p>
          <a:p>
            <a:pPr algn="ctr"/>
            <a:r>
              <a:rPr lang="en-US" sz="6000" dirty="0"/>
              <a:t>940-594-8262</a:t>
            </a:r>
          </a:p>
        </p:txBody>
      </p:sp>
    </p:spTree>
    <p:extLst>
      <p:ext uri="{BB962C8B-B14F-4D97-AF65-F5344CB8AC3E}">
        <p14:creationId xmlns:p14="http://schemas.microsoft.com/office/powerpoint/2010/main" val="212176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E823-9B9F-1895-3193-3AFA033C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85" y="2128052"/>
            <a:ext cx="3574313" cy="1463040"/>
          </a:xfrm>
        </p:spPr>
        <p:txBody>
          <a:bodyPr/>
          <a:lstStyle/>
          <a:p>
            <a:r>
              <a:rPr lang="en-US" sz="2800" dirty="0"/>
              <a:t>Lessons from the Field: </a:t>
            </a:r>
            <a:br>
              <a:rPr lang="en-US" sz="2800" dirty="0"/>
            </a:br>
            <a:r>
              <a:rPr lang="en-US" sz="2800" dirty="0"/>
              <a:t>Turning E-Learning Investments into Measurable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2526-567E-DEB7-19EB-5411F7932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84" y="4407474"/>
            <a:ext cx="3574313" cy="1074358"/>
          </a:xfrm>
        </p:spPr>
        <p:txBody>
          <a:bodyPr/>
          <a:lstStyle/>
          <a:p>
            <a:r>
              <a:rPr lang="en-US" dirty="0"/>
              <a:t>October 29,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63CCA0-58AF-7C03-BBCB-46E78EFED62D}"/>
              </a:ext>
            </a:extLst>
          </p:cNvPr>
          <p:cNvSpPr txBox="1">
            <a:spLocks/>
          </p:cNvSpPr>
          <p:nvPr/>
        </p:nvSpPr>
        <p:spPr>
          <a:xfrm>
            <a:off x="45613" y="5057296"/>
            <a:ext cx="3860053" cy="107435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Presenter: Marco DeLeon</a:t>
            </a:r>
          </a:p>
          <a:p>
            <a:r>
              <a:rPr lang="it-IT" dirty="0"/>
              <a:t>Vice President, </a:t>
            </a:r>
          </a:p>
          <a:p>
            <a:r>
              <a:rPr lang="it-IT" dirty="0"/>
              <a:t>Strategic Alliances</a:t>
            </a:r>
          </a:p>
        </p:txBody>
      </p:sp>
    </p:spTree>
    <p:extLst>
      <p:ext uri="{BB962C8B-B14F-4D97-AF65-F5344CB8AC3E}">
        <p14:creationId xmlns:p14="http://schemas.microsoft.com/office/powerpoint/2010/main" val="259130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97D99-0CBE-0DA6-33E9-8E2B1C407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4E37-6D9C-D344-573E-375F6B86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8569842" cy="641782"/>
          </a:xfrm>
        </p:spPr>
        <p:txBody>
          <a:bodyPr/>
          <a:lstStyle/>
          <a:p>
            <a:r>
              <a:rPr lang="en-US" sz="2800" dirty="0"/>
              <a:t>Introduction / Speaker Background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98B1C7-956A-C60C-09A2-D27F3290DD57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5CFDDB49-AA62-1728-E587-5793C1F98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13418-CC27-95E3-1DAC-ED5D6F4F349C}"/>
              </a:ext>
            </a:extLst>
          </p:cNvPr>
          <p:cNvSpPr txBox="1"/>
          <p:nvPr/>
        </p:nvSpPr>
        <p:spPr>
          <a:xfrm>
            <a:off x="265814" y="1255712"/>
            <a:ext cx="8803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20+ years in law enforcement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Training, investigations, homicide, hostage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 years w/Lexipol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Working directly with agencies, leading teams, &amp; heading Strategic Alliances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Direct partnership with 12,000 agencies nationwide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Partnerships with 74 risk pools and private insurance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does this matter?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Officer-level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Agency-level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Risk Pool-level 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algn="ctr"/>
            <a:r>
              <a:rPr lang="en-US" sz="3200" b="1" dirty="0"/>
              <a:t>We see what works and what doesn’t!</a:t>
            </a:r>
          </a:p>
        </p:txBody>
      </p:sp>
    </p:spTree>
    <p:extLst>
      <p:ext uri="{BB962C8B-B14F-4D97-AF65-F5344CB8AC3E}">
        <p14:creationId xmlns:p14="http://schemas.microsoft.com/office/powerpoint/2010/main" val="9727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D229F5-B2BB-6D50-688A-EE2FB7B59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Context: Why E-Learning?</a:t>
            </a:r>
          </a:p>
        </p:txBody>
      </p:sp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63B70DB6-6C84-A3DF-7B67-E53DA672C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844620-0D3A-41B9-7D4C-F3109A3B7739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2CEB8-4DAC-B161-1DFB-CE657A8ACDC0}"/>
              </a:ext>
            </a:extLst>
          </p:cNvPr>
          <p:cNvSpPr txBox="1"/>
          <p:nvPr/>
        </p:nvSpPr>
        <p:spPr>
          <a:xfrm>
            <a:off x="265814" y="1255712"/>
            <a:ext cx="8447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Claims are skyrocketing </a:t>
            </a:r>
            <a:r>
              <a:rPr lang="en-US" sz="2000" dirty="0"/>
              <a:t>— public actions, internal complaints, and nuclear verdicts are driving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Consistent, documented training </a:t>
            </a:r>
            <a:r>
              <a:rPr lang="en-US" sz="2000" dirty="0"/>
              <a:t>reduces liability and strengthens defensibility.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Builds better decision-making </a:t>
            </a:r>
            <a:r>
              <a:rPr lang="en-US" sz="2000" dirty="0"/>
              <a:t>through scenario-based, policy-aligned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Ensures </a:t>
            </a:r>
            <a:r>
              <a:rPr lang="en-US" sz="2000" b="1" dirty="0"/>
              <a:t>compliance and accountability </a:t>
            </a:r>
            <a:r>
              <a:rPr lang="en-US" sz="2000" dirty="0"/>
              <a:t>with records and audit trails.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Protects organizations </a:t>
            </a:r>
            <a:r>
              <a:rPr lang="en-US" sz="2000" dirty="0"/>
              <a:t>from gaps caused by turnover, shift work, or budgets.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Drives a </a:t>
            </a:r>
            <a:r>
              <a:rPr lang="en-US" sz="2000" b="1" dirty="0"/>
              <a:t>culture of continuous learning</a:t>
            </a:r>
            <a:r>
              <a:rPr lang="en-US" sz="2000" dirty="0"/>
              <a:t> — linking policy, practice, and professionalism.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Proven impact: </a:t>
            </a:r>
            <a:r>
              <a:rPr lang="en-US" sz="2000" dirty="0"/>
              <a:t>Over a decade of data shows reduced claims and stronger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17681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62AED-8B8E-B987-7E7D-14A280AFE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11831698" cy="641782"/>
          </a:xfrm>
        </p:spPr>
        <p:txBody>
          <a:bodyPr/>
          <a:lstStyle/>
          <a:p>
            <a:r>
              <a:rPr lang="en-US" dirty="0"/>
              <a:t>A Preventable Loss: The Price of a Missed Training Hour</a:t>
            </a:r>
          </a:p>
        </p:txBody>
      </p:sp>
      <p:pic>
        <p:nvPicPr>
          <p:cNvPr id="7" name="Online Media 6" title="Man sues police over Hercules crash that killed half his family">
            <a:hlinkClick r:id="" action="ppaction://media"/>
            <a:extLst>
              <a:ext uri="{FF2B5EF4-FFF2-40B4-BE49-F238E27FC236}">
                <a16:creationId xmlns:a16="http://schemas.microsoft.com/office/drawing/2014/main" id="{ED7C9966-E8B4-548C-B0A8-CCFC85B7EEA7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rcRect b="443"/>
          <a:stretch>
            <a:fillRect/>
          </a:stretch>
        </p:blipFill>
        <p:spPr>
          <a:xfrm>
            <a:off x="1943419" y="1640465"/>
            <a:ext cx="8476488" cy="4767999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4EB80-267F-6C7A-F56C-C7300717FEA2}"/>
              </a:ext>
            </a:extLst>
          </p:cNvPr>
          <p:cNvSpPr txBox="1"/>
          <p:nvPr/>
        </p:nvSpPr>
        <p:spPr>
          <a:xfrm>
            <a:off x="2318323" y="905256"/>
            <a:ext cx="7726680" cy="64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 tragic pursuit ending in two deaths — and a $15 million potential lawsuit — stemming from one uncompleted hour of required training.</a:t>
            </a:r>
          </a:p>
        </p:txBody>
      </p:sp>
    </p:spTree>
    <p:extLst>
      <p:ext uri="{BB962C8B-B14F-4D97-AF65-F5344CB8AC3E}">
        <p14:creationId xmlns:p14="http://schemas.microsoft.com/office/powerpoint/2010/main" val="25581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A76BD-0B99-E160-6E3A-91D0B446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495B-CF6F-92DA-7967-31F9E383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8569842" cy="641782"/>
          </a:xfrm>
        </p:spPr>
        <p:txBody>
          <a:bodyPr/>
          <a:lstStyle/>
          <a:p>
            <a:r>
              <a:rPr lang="en-US" sz="2800" dirty="0"/>
              <a:t>Common Pitfalls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FA92E4E-50AD-7316-325B-ABAF8ADBD8AE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6E62FFA6-239A-5291-642A-73FCE6C3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A4317D-782F-AF36-0C39-35E6CF192BFC}"/>
              </a:ext>
            </a:extLst>
          </p:cNvPr>
          <p:cNvSpPr txBox="1"/>
          <p:nvPr/>
        </p:nvSpPr>
        <p:spPr>
          <a:xfrm>
            <a:off x="265814" y="1255712"/>
            <a:ext cx="8447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‘Set It and Forget It’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Making e-learning “available” without narrative or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adoption strategy = wasted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“If you just put it out there, it won’t be used.”</a:t>
            </a:r>
          </a:p>
          <a:p>
            <a:endParaRPr lang="en-US" sz="2000" dirty="0"/>
          </a:p>
          <a:p>
            <a:r>
              <a:rPr lang="en-US" sz="2000" b="1" dirty="0"/>
              <a:t>Lack of Cadence &amp;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reminding members of what’s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follow-up campaigns or usage nudges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“People don’t engage with what they forget exists.”</a:t>
            </a:r>
          </a:p>
          <a:p>
            <a:endParaRPr lang="en-US" sz="2000" dirty="0"/>
          </a:p>
          <a:p>
            <a:r>
              <a:rPr lang="en-US" sz="2000" b="1" dirty="0"/>
              <a:t>Stale or Irrelevant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Repetitive, outdated topics kill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High-risk areas evolve: suicide prevention, bias, jail operations,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New content = renewed interest</a:t>
            </a:r>
          </a:p>
        </p:txBody>
      </p:sp>
    </p:spTree>
    <p:extLst>
      <p:ext uri="{BB962C8B-B14F-4D97-AF65-F5344CB8AC3E}">
        <p14:creationId xmlns:p14="http://schemas.microsoft.com/office/powerpoint/2010/main" val="407852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5159B-E114-3B4C-EB5F-853D33B5E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8C4D1-EF5D-D180-FE7C-BD5A9576B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Pitfalls</a:t>
            </a:r>
            <a:endParaRPr lang="en-US" sz="2800" dirty="0"/>
          </a:p>
        </p:txBody>
      </p:sp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646A48BC-1D18-E4D8-4628-7D8C4498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E7776E-243C-815A-B55D-E8A1FDC894E8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AE720-D6BB-AF03-A671-41F7FF881DCD}"/>
              </a:ext>
            </a:extLst>
          </p:cNvPr>
          <p:cNvSpPr txBox="1"/>
          <p:nvPr/>
        </p:nvSpPr>
        <p:spPr>
          <a:xfrm>
            <a:off x="265814" y="1255712"/>
            <a:ext cx="84474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Tangible 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that doesn’t count toward CEUs or POST credits = low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Officers and agencies prioritize what advances their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Accessibility Barriers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Long courses, no auto-save, desktop-only LMS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“Our users need to be able to stop mid-call, resume later, and learn on mobile.”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Lack of Accountability/Visibility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Leaders left unaware — chiefs, city managers, or risk managers don’t see who’s engaged or not.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89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E7A9-4C5B-A3E2-665F-D24D67258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92C-868D-8272-0A86-457704D2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323667"/>
            <a:ext cx="8569842" cy="641782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366487-EFD0-E94B-0785-26BD8D21696D}"/>
              </a:ext>
            </a:extLst>
          </p:cNvPr>
          <p:cNvSpPr txBox="1">
            <a:spLocks/>
          </p:cNvSpPr>
          <p:nvPr/>
        </p:nvSpPr>
        <p:spPr>
          <a:xfrm>
            <a:off x="6380164" y="1255712"/>
            <a:ext cx="4945061" cy="4683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Police car on the street">
            <a:extLst>
              <a:ext uri="{FF2B5EF4-FFF2-40B4-BE49-F238E27FC236}">
                <a16:creationId xmlns:a16="http://schemas.microsoft.com/office/drawing/2014/main" id="{C6551013-2587-CD4D-59FF-E1681EF0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40755"/>
          <a:stretch>
            <a:fillRect/>
          </a:stretch>
        </p:blipFill>
        <p:spPr>
          <a:xfrm>
            <a:off x="9069572" y="0"/>
            <a:ext cx="31224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D1CBD9-6D8D-89AA-016E-04110AAF97AE}"/>
              </a:ext>
            </a:extLst>
          </p:cNvPr>
          <p:cNvSpPr txBox="1"/>
          <p:nvPr/>
        </p:nvSpPr>
        <p:spPr>
          <a:xfrm>
            <a:off x="259188" y="1255712"/>
            <a:ext cx="84474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CEU-Integrated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training counts toward mandatory continuing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Highlight Lexipol’s approach: POST and CAPCE approvals nationwide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Even “non-traditional” training (e.g., harassment, slips/falls) can count</a:t>
            </a:r>
          </a:p>
          <a:p>
            <a:endParaRPr lang="en-US" sz="2000" dirty="0"/>
          </a:p>
          <a:p>
            <a:r>
              <a:rPr lang="en-US" sz="2000" b="1" dirty="0"/>
              <a:t>Marketing the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Treat e-learning like a product launch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Share success stories, highlight training completions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“champions” in agencies to promote adoption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Build Accountability Through Automated Reporting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Automate training reports to appropriate stakeholders to ensure visibility, follow-through, and true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261936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018F-26D3-60E7-8515-835710F6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1EA19-59E1-9B29-3FF9-3D93C9615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Practices: </a:t>
            </a:r>
            <a:r>
              <a:rPr lang="en-US" sz="2800" dirty="0"/>
              <a:t>A Standout Example</a:t>
            </a:r>
          </a:p>
        </p:txBody>
      </p:sp>
      <p:pic>
        <p:nvPicPr>
          <p:cNvPr id="3" name="Picture 2" descr="Police car red lights in night time">
            <a:extLst>
              <a:ext uri="{FF2B5EF4-FFF2-40B4-BE49-F238E27FC236}">
                <a16:creationId xmlns:a16="http://schemas.microsoft.com/office/drawing/2014/main" id="{1682AFD7-16E0-7C27-2183-49B6E36A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41410"/>
          <a:stretch>
            <a:fillRect/>
          </a:stretch>
        </p:blipFill>
        <p:spPr>
          <a:xfrm>
            <a:off x="9047747" y="0"/>
            <a:ext cx="314425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8B717D-D432-B7E0-3944-7670149D06FC}"/>
              </a:ext>
            </a:extLst>
          </p:cNvPr>
          <p:cNvSpPr txBox="1">
            <a:spLocks/>
          </p:cNvSpPr>
          <p:nvPr/>
        </p:nvSpPr>
        <p:spPr>
          <a:xfrm>
            <a:off x="265814" y="1166018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73A36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 sz="2000"/>
            </a:pPr>
            <a:endParaRPr lang="en-US" dirty="0">
              <a:latin typeface="Calibri"/>
              <a:ea typeface="Robot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8544D-0BC3-474A-96FE-1B46A01468FB}"/>
              </a:ext>
            </a:extLst>
          </p:cNvPr>
          <p:cNvSpPr txBox="1"/>
          <p:nvPr/>
        </p:nvSpPr>
        <p:spPr>
          <a:xfrm>
            <a:off x="265814" y="1155128"/>
            <a:ext cx="84474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Co-Owned Annual Learning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Pool identifies </a:t>
            </a:r>
            <a:r>
              <a:rPr lang="en-US" sz="2000" b="1" dirty="0"/>
              <a:t>high-liability topics </a:t>
            </a:r>
            <a:r>
              <a:rPr lang="en-US" sz="2000" dirty="0"/>
              <a:t>annually based on claims data and emerging risks.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Mandates member agencies require personnel to complete </a:t>
            </a:r>
            <a:r>
              <a:rPr lang="en-US" sz="2000" b="1" dirty="0"/>
              <a:t>6–8 hours of required e-learning</a:t>
            </a:r>
            <a:r>
              <a:rPr lang="en-US" sz="2000" dirty="0"/>
              <a:t> in those focus areas — </a:t>
            </a:r>
            <a:r>
              <a:rPr lang="en-US" sz="2000" b="1" dirty="0"/>
              <a:t>all CEU-eligible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Partnership:</a:t>
            </a:r>
            <a:r>
              <a:rPr lang="en-US" sz="2000" dirty="0"/>
              <a:t> Your provider should act as a </a:t>
            </a:r>
            <a:r>
              <a:rPr lang="en-US" sz="2000" b="1" dirty="0"/>
              <a:t>strategic partner</a:t>
            </a:r>
            <a:r>
              <a:rPr lang="en-US" sz="2000" dirty="0"/>
              <a:t>, helping with recommending available trainings to address identified risk.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 return, agencies gain access to a </a:t>
            </a:r>
            <a:r>
              <a:rPr lang="en-US" sz="2000" b="1" dirty="0"/>
              <a:t>comprehensive training library </a:t>
            </a:r>
            <a:r>
              <a:rPr lang="en-US" sz="2000" dirty="0"/>
              <a:t>supporting certification and professional development.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Positioning:</a:t>
            </a:r>
            <a:r>
              <a:rPr lang="en-US" sz="2000" dirty="0"/>
              <a:t> Acknowledge that </a:t>
            </a:r>
            <a:r>
              <a:rPr lang="en-US" sz="2000" b="1" dirty="0"/>
              <a:t>resources are tight</a:t>
            </a:r>
            <a:r>
              <a:rPr lang="en-US" sz="2000" dirty="0"/>
              <a:t> and in-person training is always preferred. Present e-learning as a </a:t>
            </a:r>
            <a:r>
              <a:rPr lang="en-US" sz="2000" b="1" dirty="0"/>
              <a:t>tool to meet mandates efficiently</a:t>
            </a:r>
            <a:r>
              <a:rPr lang="en-US" sz="2000" dirty="0"/>
              <a:t>, so agencies can </a:t>
            </a:r>
            <a:r>
              <a:rPr lang="en-US" sz="2000" b="1" dirty="0"/>
              <a:t>redirect time and budget toward hands-on, high-impact training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This shared model reduces liability exposure and provides clear benefits to member agencies.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Pre-built learning plans can be easily assigned across member agencies — simplifying rollout and ensuring compliance.</a:t>
            </a:r>
          </a:p>
        </p:txBody>
      </p:sp>
    </p:spTree>
    <p:extLst>
      <p:ext uri="{BB962C8B-B14F-4D97-AF65-F5344CB8AC3E}">
        <p14:creationId xmlns:p14="http://schemas.microsoft.com/office/powerpoint/2010/main" val="1631773181"/>
      </p:ext>
    </p:extLst>
  </p:cSld>
  <p:clrMapOvr>
    <a:masterClrMapping/>
  </p:clrMapOvr>
</p:sld>
</file>

<file path=ppt/theme/theme1.xml><?xml version="1.0" encoding="utf-8"?>
<a:theme xmlns:a="http://schemas.openxmlformats.org/drawingml/2006/main" name="Lexipol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xipol Template" id="{5DBE99DB-B5EE-40DC-B9D1-698FC9AAF962}" vid="{BCD0A036-1E15-4D83-B9D7-09F772167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311db4f-c83e-4f19-9b1a-85740e60a0ff">
      <Terms xmlns="http://schemas.microsoft.com/office/infopath/2007/PartnerControls"/>
    </lcf76f155ced4ddcb4097134ff3c332f>
    <TaxCatchAll xmlns="d3176b68-ad26-48d2-8a37-5330accca0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21" ma:contentTypeDescription="Create a new document." ma:contentTypeScope="" ma:versionID="b0b098300f41492892dd957f83ef29e9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888f201308f671ab26710fd958229ca5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403B5-2537-4BC0-8D09-08A200BCD1F9}">
  <ds:schemaRefs>
    <ds:schemaRef ds:uri="http://schemas.openxmlformats.org/package/2006/metadata/core-properties"/>
    <ds:schemaRef ds:uri="http://purl.org/dc/dcmitype/"/>
    <ds:schemaRef ds:uri="http://schemas.microsoft.com/sharepoint/v3"/>
    <ds:schemaRef ds:uri="http://purl.org/dc/elements/1.1/"/>
    <ds:schemaRef ds:uri="http://www.w3.org/XML/1998/namespace"/>
    <ds:schemaRef ds:uri="http://schemas.microsoft.com/office/2006/metadata/properties"/>
    <ds:schemaRef ds:uri="cfff2983-10ef-43f1-bc55-68614ef4f644"/>
    <ds:schemaRef ds:uri="http://schemas.microsoft.com/office/2006/documentManagement/types"/>
    <ds:schemaRef ds:uri="http://schemas.microsoft.com/office/infopath/2007/PartnerControls"/>
    <ds:schemaRef ds:uri="f1d991b8-3ea7-47e3-a764-518343388535"/>
    <ds:schemaRef ds:uri="http://purl.org/dc/terms/"/>
    <ds:schemaRef ds:uri="3311db4f-c83e-4f19-9b1a-85740e60a0ff"/>
    <ds:schemaRef ds:uri="d3176b68-ad26-48d2-8a37-5330accca0f9"/>
  </ds:schemaRefs>
</ds:datastoreItem>
</file>

<file path=customXml/itemProps2.xml><?xml version="1.0" encoding="utf-8"?>
<ds:datastoreItem xmlns:ds="http://schemas.openxmlformats.org/officeDocument/2006/customXml" ds:itemID="{639F0080-007A-4E4A-8276-2DCB5AC75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11db4f-c83e-4f19-9b1a-85740e60a0ff"/>
    <ds:schemaRef ds:uri="d3176b68-ad26-48d2-8a37-5330accca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763168-383F-4BD2-B990-20A43A28F7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Lexipol Template</Template>
  <TotalTime>199</TotalTime>
  <Words>1323</Words>
  <Application>Microsoft Office PowerPoint</Application>
  <PresentationFormat>Widescreen</PresentationFormat>
  <Paragraphs>152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Roboto</vt:lpstr>
      <vt:lpstr>Arial</vt:lpstr>
      <vt:lpstr>Aptos</vt:lpstr>
      <vt:lpstr>Lexipol Template</vt:lpstr>
      <vt:lpstr>PowerPoint Presentation</vt:lpstr>
      <vt:lpstr>Lessons from the Field:  Turning E-Learning Investments into Measurable Impact</vt:lpstr>
      <vt:lpstr>Introduction / Speaker Background</vt:lpstr>
      <vt:lpstr>Context: Why E-Learning?</vt:lpstr>
      <vt:lpstr>A Preventable Loss: The Price of a Missed Training Hour</vt:lpstr>
      <vt:lpstr>Common Pitfalls</vt:lpstr>
      <vt:lpstr>Common Pitfalls</vt:lpstr>
      <vt:lpstr>Best Practices</vt:lpstr>
      <vt:lpstr>Best Practices: A Standout Example</vt:lpstr>
      <vt:lpstr>Identifying Predictable Risks in Law Enforcement</vt:lpstr>
      <vt:lpstr>What the Early Data Reveals</vt:lpstr>
      <vt:lpstr>The Predictors of Risk — and Where Training Can Make an Impact</vt:lpstr>
      <vt:lpstr>Measuring What Matters</vt:lpstr>
      <vt:lpstr>Turning Insight Into Action</vt:lpstr>
      <vt:lpstr>Partnering to Turn Insight into Prevention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Austin Ray</dc:creator>
  <cp:lastModifiedBy>Erin Peterson</cp:lastModifiedBy>
  <cp:revision>2</cp:revision>
  <dcterms:created xsi:type="dcterms:W3CDTF">2025-07-28T13:42:07Z</dcterms:created>
  <dcterms:modified xsi:type="dcterms:W3CDTF">2025-10-22T14:21:06Z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2d03de-8653-446a-837c-cee473cc71db_Enabled">
    <vt:lpwstr>true</vt:lpwstr>
  </property>
  <property fmtid="{D5CDD505-2E9C-101B-9397-08002B2CF9AE}" pid="3" name="MSIP_Label_ab2d03de-8653-446a-837c-cee473cc71db_SetDate">
    <vt:lpwstr>2025-07-28T14:14:53Z</vt:lpwstr>
  </property>
  <property fmtid="{D5CDD505-2E9C-101B-9397-08002B2CF9AE}" pid="4" name="MSIP_Label_ab2d03de-8653-446a-837c-cee473cc71db_Method">
    <vt:lpwstr>Standard</vt:lpwstr>
  </property>
  <property fmtid="{D5CDD505-2E9C-101B-9397-08002B2CF9AE}" pid="5" name="MSIP_Label_ab2d03de-8653-446a-837c-cee473cc71db_Name">
    <vt:lpwstr>ab2d03de-8653-446a-837c-cee473cc71db</vt:lpwstr>
  </property>
  <property fmtid="{D5CDD505-2E9C-101B-9397-08002B2CF9AE}" pid="6" name="MSIP_Label_ab2d03de-8653-446a-837c-cee473cc71db_SiteId">
    <vt:lpwstr>90ff0581-9e84-4a31-856c-71ad7cd5b6cd</vt:lpwstr>
  </property>
  <property fmtid="{D5CDD505-2E9C-101B-9397-08002B2CF9AE}" pid="7" name="MSIP_Label_ab2d03de-8653-446a-837c-cee473cc71db_ActionId">
    <vt:lpwstr>b750afd5-298b-499a-9121-e6352dadc6a9</vt:lpwstr>
  </property>
  <property fmtid="{D5CDD505-2E9C-101B-9397-08002B2CF9AE}" pid="8" name="MSIP_Label_ab2d03de-8653-446a-837c-cee473cc71db_ContentBits">
    <vt:lpwstr>0</vt:lpwstr>
  </property>
  <property fmtid="{D5CDD505-2E9C-101B-9397-08002B2CF9AE}" pid="9" name="MSIP_Label_ab2d03de-8653-446a-837c-cee473cc71db_Tag">
    <vt:lpwstr>10, 3, 0, 1</vt:lpwstr>
  </property>
  <property fmtid="{D5CDD505-2E9C-101B-9397-08002B2CF9AE}" pid="10" name="ContentTypeId">
    <vt:lpwstr>0x0101009C16E2FBB7F9D84FA6316A872BA0EAA1</vt:lpwstr>
  </property>
  <property fmtid="{D5CDD505-2E9C-101B-9397-08002B2CF9AE}" pid="11" name="MediaServiceImageTags">
    <vt:lpwstr/>
  </property>
</Properties>
</file>