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9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Calibri (MS)" panose="020B0604020202020204" charset="0"/>
      <p:regular r:id="rId19"/>
    </p:embeddedFon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</p:embeddedFont>
    <p:embeddedFont>
      <p:font typeface="Canva Sans Italics" panose="020B0604020202020204" charset="0"/>
      <p:regular r:id="rId22"/>
    </p:embeddedFont>
    <p:embeddedFont>
      <p:font typeface="Neue Machina" panose="020B0604020202020204" charset="0"/>
      <p:regular r:id="rId23"/>
    </p:embeddedFont>
    <p:embeddedFont>
      <p:font typeface="Open Sauce Bold" panose="020B0604020202020204" charset="0"/>
      <p:regular r:id="rId24"/>
    </p:embeddedFont>
    <p:embeddedFont>
      <p:font typeface="Open Sauce Heavy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097F34-014B-4FFC-9323-01744F63813A}" v="3" dt="2025-10-23T20:52:03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modSld">
      <pc:chgData name="Erin Peterson" userId="f7db407f-204f-45df-b879-31dfe1434a51" providerId="ADAL" clId="{1CDB0469-A65D-4EBB-91F1-537C7FB46BB0}" dt="2025-10-23T20:52:42.994" v="16" actId="20577"/>
      <pc:docMkLst>
        <pc:docMk/>
      </pc:docMkLst>
      <pc:sldChg chg="modSp add mod">
        <pc:chgData name="Erin Peterson" userId="f7db407f-204f-45df-b879-31dfe1434a51" providerId="ADAL" clId="{1CDB0469-A65D-4EBB-91F1-537C7FB46BB0}" dt="2025-10-23T20:52:42.994" v="16" actId="20577"/>
        <pc:sldMkLst>
          <pc:docMk/>
          <pc:sldMk cId="1917002916" sldId="294"/>
        </pc:sldMkLst>
        <pc:spChg chg="mod">
          <ac:chgData name="Erin Peterson" userId="f7db407f-204f-45df-b879-31dfe1434a51" providerId="ADAL" clId="{1CDB0469-A65D-4EBB-91F1-537C7FB46BB0}" dt="2025-10-23T20:52:42.994" v="16" actId="20577"/>
          <ac:spMkLst>
            <pc:docMk/>
            <pc:sldMk cId="1917002916" sldId="294"/>
            <ac:spMk id="2" creationId="{33CE1731-DF73-F13D-7DE0-8E7DBBC8025D}"/>
          </ac:spMkLst>
        </pc:spChg>
        <pc:spChg chg="mod">
          <ac:chgData name="Erin Peterson" userId="f7db407f-204f-45df-b879-31dfe1434a51" providerId="ADAL" clId="{1CDB0469-A65D-4EBB-91F1-537C7FB46BB0}" dt="2025-10-23T20:52:18.768" v="4"/>
          <ac:spMkLst>
            <pc:docMk/>
            <pc:sldMk cId="1917002916" sldId="294"/>
            <ac:spMk id="5" creationId="{C3B109B3-35BF-CC49-8961-A8E00F6581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C8123-50DF-4CC7-ADB3-C56C50933D2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75205-085F-4AB8-9C7B-1669DA9A8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3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CCE0-3DA5-417A-BC62-D53E841C2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6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6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hyperlink" Target="mailto:christie@coreo.health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4127F-EF01-FC36-E2D1-8E1BA7DFD1CD}"/>
              </a:ext>
            </a:extLst>
          </p:cNvPr>
          <p:cNvSpPr/>
          <p:nvPr/>
        </p:nvSpPr>
        <p:spPr>
          <a:xfrm>
            <a:off x="2383" y="-1"/>
            <a:ext cx="18283238" cy="10287002"/>
          </a:xfrm>
          <a:prstGeom prst="rect">
            <a:avLst/>
          </a:prstGeom>
          <a:solidFill>
            <a:srgbClr val="024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3B109B3-35BF-CC49-8961-A8E00F6581D8}"/>
              </a:ext>
            </a:extLst>
          </p:cNvPr>
          <p:cNvSpPr txBox="1">
            <a:spLocks/>
          </p:cNvSpPr>
          <p:nvPr/>
        </p:nvSpPr>
        <p:spPr>
          <a:xfrm>
            <a:off x="636470" y="6430617"/>
            <a:ext cx="16987853" cy="1865199"/>
          </a:xfrm>
          <a:prstGeom prst="rect">
            <a:avLst/>
          </a:prstGeom>
        </p:spPr>
        <p:txBody>
          <a:bodyPr lIns="137160" tIns="68580" rIns="137160" bIns="68580" anchor="t"/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42515">
              <a:defRPr/>
            </a:pPr>
            <a:r>
              <a:rPr lang="en-US" sz="6600" b="1" dirty="0">
                <a:solidFill>
                  <a:prstClr val="white"/>
                </a:solidFill>
                <a:latin typeface="Calibri"/>
                <a:cs typeface="Calibri"/>
              </a:rPr>
              <a:t>Improving the Cancer Care Experience: Communication, Navigation, and Cost Efficiency</a:t>
            </a:r>
          </a:p>
          <a:p>
            <a:pPr defTabSz="2742515">
              <a:defRPr/>
            </a:pPr>
            <a:endParaRPr lang="en-US" sz="6600" b="1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258DDC10-CF90-498F-E591-B68310CF3F16}"/>
              </a:ext>
            </a:extLst>
          </p:cNvPr>
          <p:cNvSpPr/>
          <p:nvPr/>
        </p:nvSpPr>
        <p:spPr>
          <a:xfrm flipV="1">
            <a:off x="2383" y="-1"/>
            <a:ext cx="12822383" cy="496685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E1731-DF73-F13D-7DE0-8E7DBBC8025D}"/>
              </a:ext>
            </a:extLst>
          </p:cNvPr>
          <p:cNvSpPr txBox="1"/>
          <p:nvPr/>
        </p:nvSpPr>
        <p:spPr>
          <a:xfrm>
            <a:off x="702522" y="8737411"/>
            <a:ext cx="12919587" cy="553998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Tuesday, October 28</a:t>
            </a:r>
            <a:r>
              <a:rPr lang="en-US" sz="2700" baseline="30000" dirty="0">
                <a:solidFill>
                  <a:prstClr val="white"/>
                </a:solidFill>
                <a:latin typeface="Calibri" panose="020F0502020204030204"/>
              </a:rPr>
              <a:t>th</a:t>
            </a:r>
            <a:r>
              <a:rPr lang="en-US" sz="2700" dirty="0">
                <a:solidFill>
                  <a:prstClr val="white"/>
                </a:solidFill>
                <a:latin typeface="Calibri" panose="020F0502020204030204"/>
              </a:rPr>
              <a:t> | 1:45 PM </a:t>
            </a:r>
          </a:p>
        </p:txBody>
      </p:sp>
      <p:pic>
        <p:nvPicPr>
          <p:cNvPr id="6" name="Picture 5" descr="A blue and grey logo&#10;&#10;AI-generated content may be incorrect.">
            <a:extLst>
              <a:ext uri="{FF2B5EF4-FFF2-40B4-BE49-F238E27FC236}">
                <a16:creationId xmlns:a16="http://schemas.microsoft.com/office/drawing/2014/main" id="{0AE2CD76-800F-0E68-12F4-A88F0151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0" y="147485"/>
            <a:ext cx="4524704" cy="271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8613476" y="1297029"/>
            <a:ext cx="9141418" cy="8460611"/>
            <a:chOff x="0" y="0"/>
            <a:chExt cx="3149925" cy="29153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925" cy="2915334"/>
            </a:xfrm>
            <a:custGeom>
              <a:avLst/>
              <a:gdLst/>
              <a:ahLst/>
              <a:cxnLst/>
              <a:rect l="l" t="t" r="r" b="b"/>
              <a:pathLst>
                <a:path w="3149925" h="2915334">
                  <a:moveTo>
                    <a:pt x="0" y="0"/>
                  </a:moveTo>
                  <a:lnTo>
                    <a:pt x="3149925" y="0"/>
                  </a:lnTo>
                  <a:lnTo>
                    <a:pt x="3149925" y="2915334"/>
                  </a:lnTo>
                  <a:lnTo>
                    <a:pt x="0" y="291533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149925" cy="2962959"/>
            </a:xfrm>
            <a:prstGeom prst="rect">
              <a:avLst/>
            </a:prstGeom>
          </p:spPr>
          <p:txBody>
            <a:bodyPr lIns="38829" tIns="38829" rIns="38829" bIns="38829" rtlCol="0" anchor="ctr"/>
            <a:lstStyle/>
            <a:p>
              <a:pPr algn="ctr">
                <a:lnSpc>
                  <a:spcPts val="272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33729" y="830875"/>
            <a:ext cx="10700913" cy="2309552"/>
            <a:chOff x="0" y="0"/>
            <a:chExt cx="9955687" cy="21487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955687" cy="2148712"/>
            </a:xfrm>
            <a:custGeom>
              <a:avLst/>
              <a:gdLst/>
              <a:ahLst/>
              <a:cxnLst/>
              <a:rect l="l" t="t" r="r" b="b"/>
              <a:pathLst>
                <a:path w="9955687" h="2148712">
                  <a:moveTo>
                    <a:pt x="0" y="0"/>
                  </a:moveTo>
                  <a:lnTo>
                    <a:pt x="9955687" y="0"/>
                  </a:lnTo>
                  <a:lnTo>
                    <a:pt x="9955687" y="2148712"/>
                  </a:lnTo>
                  <a:lnTo>
                    <a:pt x="0" y="21487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9955687" cy="223443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500"/>
                </a:lnSpc>
              </a:pPr>
              <a:r>
                <a:rPr lang="en-US" sz="3000" i="1">
                  <a:solidFill>
                    <a:srgbClr val="033844"/>
                  </a:solidFill>
                  <a:latin typeface="Canva Sans Italics"/>
                  <a:ea typeface="Canva Sans Italics"/>
                  <a:cs typeface="Canva Sans Italics"/>
                  <a:sym typeface="Canva Sans Italics"/>
                </a:rPr>
                <a:t>“We must transform healthcare from an industrial activity into a deeply human one.”</a:t>
              </a:r>
            </a:p>
            <a:p>
              <a:pPr algn="ctr">
                <a:lnSpc>
                  <a:spcPts val="4500"/>
                </a:lnSpc>
              </a:pPr>
              <a:r>
                <a:rPr lang="en-US" sz="3000">
                  <a:solidFill>
                    <a:srgbClr val="033844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 Victor Montori, MD</a:t>
              </a:r>
            </a:p>
            <a:p>
              <a:pPr algn="ctr">
                <a:lnSpc>
                  <a:spcPts val="4500"/>
                </a:lnSpc>
              </a:pPr>
              <a:endParaRPr lang="en-US" sz="300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85488" y="830875"/>
            <a:ext cx="7673386" cy="2033447"/>
          </a:xfrm>
          <a:custGeom>
            <a:avLst/>
            <a:gdLst/>
            <a:ahLst/>
            <a:cxnLst/>
            <a:rect l="l" t="t" r="r" b="b"/>
            <a:pathLst>
              <a:path w="7673386" h="2033447">
                <a:moveTo>
                  <a:pt x="0" y="0"/>
                </a:moveTo>
                <a:lnTo>
                  <a:pt x="7673385" y="0"/>
                </a:lnTo>
                <a:lnTo>
                  <a:pt x="7673385" y="2033448"/>
                </a:lnTo>
                <a:lnTo>
                  <a:pt x="0" y="2033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88070" y="3671636"/>
            <a:ext cx="5517083" cy="806873"/>
          </a:xfrm>
          <a:custGeom>
            <a:avLst/>
            <a:gdLst/>
            <a:ahLst/>
            <a:cxnLst/>
            <a:rect l="l" t="t" r="r" b="b"/>
            <a:pathLst>
              <a:path w="5517083" h="806873">
                <a:moveTo>
                  <a:pt x="0" y="0"/>
                </a:moveTo>
                <a:lnTo>
                  <a:pt x="5517084" y="0"/>
                </a:lnTo>
                <a:lnTo>
                  <a:pt x="5517084" y="806873"/>
                </a:lnTo>
                <a:lnTo>
                  <a:pt x="0" y="806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755090" y="7575937"/>
            <a:ext cx="4983044" cy="2181702"/>
          </a:xfrm>
          <a:custGeom>
            <a:avLst/>
            <a:gdLst/>
            <a:ahLst/>
            <a:cxnLst/>
            <a:rect l="l" t="t" r="r" b="b"/>
            <a:pathLst>
              <a:path w="4983044" h="2181702">
                <a:moveTo>
                  <a:pt x="0" y="0"/>
                </a:moveTo>
                <a:lnTo>
                  <a:pt x="4983044" y="0"/>
                </a:lnTo>
                <a:lnTo>
                  <a:pt x="4983044" y="2181703"/>
                </a:lnTo>
                <a:lnTo>
                  <a:pt x="0" y="2181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86" r="-2238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35265" y="4704089"/>
            <a:ext cx="4622694" cy="2871849"/>
          </a:xfrm>
          <a:custGeom>
            <a:avLst/>
            <a:gdLst/>
            <a:ahLst/>
            <a:cxnLst/>
            <a:rect l="l" t="t" r="r" b="b"/>
            <a:pathLst>
              <a:path w="4622694" h="2871849">
                <a:moveTo>
                  <a:pt x="0" y="0"/>
                </a:moveTo>
                <a:lnTo>
                  <a:pt x="4622694" y="0"/>
                </a:lnTo>
                <a:lnTo>
                  <a:pt x="4622694" y="2871848"/>
                </a:lnTo>
                <a:lnTo>
                  <a:pt x="0" y="2871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85488" y="3923857"/>
            <a:ext cx="10671295" cy="51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The Patient Revolution is the organizational backbone for a movement for care that is careful, kind, and aligned with what matters to patients.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Focus on human outcome management rather than utilization management.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Empathy and partnership drive engagement, efficiency, and trust.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8129" y="1139484"/>
            <a:ext cx="7504968" cy="8423360"/>
            <a:chOff x="0" y="0"/>
            <a:chExt cx="2593479" cy="2910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3479" cy="2910847"/>
            </a:xfrm>
            <a:custGeom>
              <a:avLst/>
              <a:gdLst/>
              <a:ahLst/>
              <a:cxnLst/>
              <a:rect l="l" t="t" r="r" b="b"/>
              <a:pathLst>
                <a:path w="2593479" h="2910847">
                  <a:moveTo>
                    <a:pt x="0" y="0"/>
                  </a:moveTo>
                  <a:lnTo>
                    <a:pt x="2593479" y="0"/>
                  </a:lnTo>
                  <a:lnTo>
                    <a:pt x="2593479" y="2910847"/>
                  </a:lnTo>
                  <a:lnTo>
                    <a:pt x="0" y="29108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593479" cy="2958472"/>
            </a:xfrm>
            <a:prstGeom prst="rect">
              <a:avLst/>
            </a:prstGeom>
          </p:spPr>
          <p:txBody>
            <a:bodyPr lIns="38717" tIns="38717" rIns="38717" bIns="38717" rtlCol="0" anchor="ctr"/>
            <a:lstStyle/>
            <a:p>
              <a:pPr algn="ctr">
                <a:lnSpc>
                  <a:spcPts val="271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4391" y="4452543"/>
            <a:ext cx="5559575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338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Language Intelligence to Advance Health Literacy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9697" y="6604458"/>
            <a:ext cx="544877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338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Digital Companions for Continuous Support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b="1">
              <a:solidFill>
                <a:srgbClr val="033844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56" y="1972037"/>
            <a:ext cx="6448680" cy="2232856"/>
          </a:xfrm>
          <a:custGeom>
            <a:avLst/>
            <a:gdLst/>
            <a:ahLst/>
            <a:cxnLst/>
            <a:rect l="l" t="t" r="r" b="b"/>
            <a:pathLst>
              <a:path w="6448680" h="2232856">
                <a:moveTo>
                  <a:pt x="0" y="0"/>
                </a:moveTo>
                <a:lnTo>
                  <a:pt x="6448680" y="0"/>
                </a:lnTo>
                <a:lnTo>
                  <a:pt x="6448680" y="2232856"/>
                </a:lnTo>
                <a:lnTo>
                  <a:pt x="0" y="223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524831" y="-3607"/>
            <a:ext cx="11238338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Technology &amp; AI </a:t>
            </a:r>
          </a:p>
          <a:p>
            <a:pPr algn="ctr">
              <a:lnSpc>
                <a:spcPts val="6750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Scaling Communication &amp; Efficiency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71782" y="2193115"/>
            <a:ext cx="10977349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Flags high-risk patients early by integrating claims and clinical data—reducing readmissions and late-stage costs.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1782" y="4248150"/>
            <a:ext cx="10977349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Translates complex medical terms into plain, personalized language—boosting understanding and adherence.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1782" y="6477000"/>
            <a:ext cx="10977349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AI assistants guide employees through care, benefits, and follow-ups—improving adherence and easing admin burden.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71782" y="8648700"/>
            <a:ext cx="1072412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Synchronizes communication across oncology, primary care, and benefits—reducing delays and handoff errors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0652" y="2315125"/>
            <a:ext cx="5367052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338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Predictive Analytics for Early Intervention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3930" y="8746026"/>
            <a:ext cx="477617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3384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Intelligent Workflow Automation</a:t>
            </a:r>
          </a:p>
        </p:txBody>
      </p:sp>
      <p:sp>
        <p:nvSpPr>
          <p:cNvPr id="16" name="Freeform 16"/>
          <p:cNvSpPr/>
          <p:nvPr/>
        </p:nvSpPr>
        <p:spPr>
          <a:xfrm>
            <a:off x="-256" y="4130117"/>
            <a:ext cx="6448680" cy="2232856"/>
          </a:xfrm>
          <a:custGeom>
            <a:avLst/>
            <a:gdLst/>
            <a:ahLst/>
            <a:cxnLst/>
            <a:rect l="l" t="t" r="r" b="b"/>
            <a:pathLst>
              <a:path w="6448680" h="2232856">
                <a:moveTo>
                  <a:pt x="0" y="0"/>
                </a:moveTo>
                <a:lnTo>
                  <a:pt x="6448680" y="0"/>
                </a:lnTo>
                <a:lnTo>
                  <a:pt x="6448680" y="2232856"/>
                </a:lnTo>
                <a:lnTo>
                  <a:pt x="0" y="223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6265520"/>
            <a:ext cx="6448680" cy="2232856"/>
          </a:xfrm>
          <a:custGeom>
            <a:avLst/>
            <a:gdLst/>
            <a:ahLst/>
            <a:cxnLst/>
            <a:rect l="l" t="t" r="r" b="b"/>
            <a:pathLst>
              <a:path w="6448680" h="2232856">
                <a:moveTo>
                  <a:pt x="0" y="0"/>
                </a:moveTo>
                <a:lnTo>
                  <a:pt x="6448680" y="0"/>
                </a:lnTo>
                <a:lnTo>
                  <a:pt x="6448680" y="2232856"/>
                </a:lnTo>
                <a:lnTo>
                  <a:pt x="0" y="223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8335632"/>
            <a:ext cx="6448680" cy="2232856"/>
          </a:xfrm>
          <a:custGeom>
            <a:avLst/>
            <a:gdLst/>
            <a:ahLst/>
            <a:cxnLst/>
            <a:rect l="l" t="t" r="r" b="b"/>
            <a:pathLst>
              <a:path w="6448680" h="2232856">
                <a:moveTo>
                  <a:pt x="0" y="0"/>
                </a:moveTo>
                <a:lnTo>
                  <a:pt x="6448680" y="0"/>
                </a:lnTo>
                <a:lnTo>
                  <a:pt x="6448680" y="2232856"/>
                </a:lnTo>
                <a:lnTo>
                  <a:pt x="0" y="2232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71791" y="1138647"/>
            <a:ext cx="7385338" cy="8289091"/>
            <a:chOff x="0" y="0"/>
            <a:chExt cx="2593479" cy="2910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3479" cy="2910847"/>
            </a:xfrm>
            <a:custGeom>
              <a:avLst/>
              <a:gdLst/>
              <a:ahLst/>
              <a:cxnLst/>
              <a:rect l="l" t="t" r="r" b="b"/>
              <a:pathLst>
                <a:path w="2593479" h="2910847">
                  <a:moveTo>
                    <a:pt x="0" y="0"/>
                  </a:moveTo>
                  <a:lnTo>
                    <a:pt x="2593479" y="0"/>
                  </a:lnTo>
                  <a:lnTo>
                    <a:pt x="2593479" y="2910847"/>
                  </a:lnTo>
                  <a:lnTo>
                    <a:pt x="0" y="29108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93479" cy="2948947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7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96833" y="686137"/>
            <a:ext cx="15094335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5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The Business Case for Navigation &amp; Communication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8983" y="4917254"/>
            <a:ext cx="11688873" cy="473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Navigation reduces readmissions and ER visits by up to 33%, with ROI up to 5 : 1 </a:t>
            </a:r>
          </a:p>
          <a:p>
            <a:pPr algn="l">
              <a:lnSpc>
                <a:spcPts val="2953"/>
              </a:lnSpc>
            </a:pPr>
            <a:endParaRPr lang="en-US" sz="3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Virtual navigation for cancer patients showed ~$429/month savings per member 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Better communication and navigation shorten disability claims and lower total employer costs </a:t>
            </a:r>
          </a:p>
          <a:p>
            <a:pPr algn="l">
              <a:lnSpc>
                <a:spcPts val="2953"/>
              </a:lnSpc>
            </a:pPr>
            <a:endParaRPr lang="en-US" sz="30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314700" y="5143500"/>
            <a:ext cx="430500" cy="430500"/>
          </a:xfrm>
          <a:custGeom>
            <a:avLst/>
            <a:gdLst/>
            <a:ahLst/>
            <a:cxnLst/>
            <a:rect l="l" t="t" r="r" b="b"/>
            <a:pathLst>
              <a:path w="430500" h="430500">
                <a:moveTo>
                  <a:pt x="0" y="0"/>
                </a:moveTo>
                <a:lnTo>
                  <a:pt x="430500" y="0"/>
                </a:lnTo>
                <a:lnTo>
                  <a:pt x="430500" y="430500"/>
                </a:lnTo>
                <a:lnTo>
                  <a:pt x="0" y="43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14700" y="6545550"/>
            <a:ext cx="430500" cy="430500"/>
          </a:xfrm>
          <a:custGeom>
            <a:avLst/>
            <a:gdLst/>
            <a:ahLst/>
            <a:cxnLst/>
            <a:rect l="l" t="t" r="r" b="b"/>
            <a:pathLst>
              <a:path w="430500" h="430500">
                <a:moveTo>
                  <a:pt x="0" y="0"/>
                </a:moveTo>
                <a:lnTo>
                  <a:pt x="430500" y="0"/>
                </a:lnTo>
                <a:lnTo>
                  <a:pt x="430500" y="430501"/>
                </a:lnTo>
                <a:lnTo>
                  <a:pt x="0" y="430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314700" y="8368617"/>
            <a:ext cx="430500" cy="430500"/>
          </a:xfrm>
          <a:custGeom>
            <a:avLst/>
            <a:gdLst/>
            <a:ahLst/>
            <a:cxnLst/>
            <a:rect l="l" t="t" r="r" b="b"/>
            <a:pathLst>
              <a:path w="430500" h="430500">
                <a:moveTo>
                  <a:pt x="0" y="0"/>
                </a:moveTo>
                <a:lnTo>
                  <a:pt x="430500" y="0"/>
                </a:lnTo>
                <a:lnTo>
                  <a:pt x="430500" y="430500"/>
                </a:lnTo>
                <a:lnTo>
                  <a:pt x="0" y="43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017077" y="1976130"/>
            <a:ext cx="5629489" cy="2200508"/>
            <a:chOff x="0" y="0"/>
            <a:chExt cx="207936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79360" cy="812800"/>
            </a:xfrm>
            <a:custGeom>
              <a:avLst/>
              <a:gdLst/>
              <a:ahLst/>
              <a:cxnLst/>
              <a:rect l="l" t="t" r="r" b="b"/>
              <a:pathLst>
                <a:path w="2079360" h="812800">
                  <a:moveTo>
                    <a:pt x="17405" y="0"/>
                  </a:moveTo>
                  <a:lnTo>
                    <a:pt x="2061955" y="0"/>
                  </a:lnTo>
                  <a:cubicBezTo>
                    <a:pt x="2066571" y="0"/>
                    <a:pt x="2070998" y="1834"/>
                    <a:pt x="2074262" y="5098"/>
                  </a:cubicBezTo>
                  <a:cubicBezTo>
                    <a:pt x="2077526" y="8362"/>
                    <a:pt x="2079360" y="12789"/>
                    <a:pt x="2079360" y="17405"/>
                  </a:cubicBezTo>
                  <a:lnTo>
                    <a:pt x="2079360" y="795395"/>
                  </a:lnTo>
                  <a:cubicBezTo>
                    <a:pt x="2079360" y="805007"/>
                    <a:pt x="2071567" y="812800"/>
                    <a:pt x="2061955" y="812800"/>
                  </a:cubicBezTo>
                  <a:lnTo>
                    <a:pt x="17405" y="812800"/>
                  </a:lnTo>
                  <a:cubicBezTo>
                    <a:pt x="7793" y="812800"/>
                    <a:pt x="0" y="805007"/>
                    <a:pt x="0" y="795395"/>
                  </a:cubicBezTo>
                  <a:lnTo>
                    <a:pt x="0" y="17405"/>
                  </a:lnTo>
                  <a:cubicBezTo>
                    <a:pt x="0" y="7793"/>
                    <a:pt x="7793" y="0"/>
                    <a:pt x="17405" y="0"/>
                  </a:cubicBezTo>
                  <a:close/>
                </a:path>
              </a:pathLst>
            </a:custGeom>
            <a:blipFill>
              <a:blip r:embed="rId5"/>
              <a:stretch>
                <a:fillRect t="-35222" b="-35222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67692" y="1976130"/>
            <a:ext cx="5629489" cy="2200508"/>
            <a:chOff x="0" y="0"/>
            <a:chExt cx="207936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79360" cy="812800"/>
            </a:xfrm>
            <a:custGeom>
              <a:avLst/>
              <a:gdLst/>
              <a:ahLst/>
              <a:cxnLst/>
              <a:rect l="l" t="t" r="r" b="b"/>
              <a:pathLst>
                <a:path w="2079360" h="812800">
                  <a:moveTo>
                    <a:pt x="17405" y="0"/>
                  </a:moveTo>
                  <a:lnTo>
                    <a:pt x="2061955" y="0"/>
                  </a:lnTo>
                  <a:cubicBezTo>
                    <a:pt x="2066571" y="0"/>
                    <a:pt x="2070998" y="1834"/>
                    <a:pt x="2074262" y="5098"/>
                  </a:cubicBezTo>
                  <a:cubicBezTo>
                    <a:pt x="2077526" y="8362"/>
                    <a:pt x="2079360" y="12789"/>
                    <a:pt x="2079360" y="17405"/>
                  </a:cubicBezTo>
                  <a:lnTo>
                    <a:pt x="2079360" y="795395"/>
                  </a:lnTo>
                  <a:cubicBezTo>
                    <a:pt x="2079360" y="805007"/>
                    <a:pt x="2071567" y="812800"/>
                    <a:pt x="2061955" y="812800"/>
                  </a:cubicBezTo>
                  <a:lnTo>
                    <a:pt x="17405" y="812800"/>
                  </a:lnTo>
                  <a:cubicBezTo>
                    <a:pt x="7793" y="812800"/>
                    <a:pt x="0" y="805007"/>
                    <a:pt x="0" y="795395"/>
                  </a:cubicBezTo>
                  <a:lnTo>
                    <a:pt x="0" y="17405"/>
                  </a:lnTo>
                  <a:cubicBezTo>
                    <a:pt x="0" y="7793"/>
                    <a:pt x="7793" y="0"/>
                    <a:pt x="17405" y="0"/>
                  </a:cubicBezTo>
                  <a:close/>
                </a:path>
              </a:pathLst>
            </a:custGeom>
            <a:blipFill>
              <a:blip r:embed="rId6"/>
              <a:stretch>
                <a:fillRect t="-35382" b="-35382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41291" y="8583867"/>
            <a:ext cx="2506366" cy="1472490"/>
          </a:xfrm>
          <a:custGeom>
            <a:avLst/>
            <a:gdLst/>
            <a:ahLst/>
            <a:cxnLst/>
            <a:rect l="l" t="t" r="r" b="b"/>
            <a:pathLst>
              <a:path w="2506366" h="1472490">
                <a:moveTo>
                  <a:pt x="0" y="0"/>
                </a:moveTo>
                <a:lnTo>
                  <a:pt x="2506366" y="0"/>
                </a:lnTo>
                <a:lnTo>
                  <a:pt x="2506366" y="1472490"/>
                </a:lnTo>
                <a:lnTo>
                  <a:pt x="0" y="14724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1" b="-18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9318096" y="1087523"/>
            <a:ext cx="8969904" cy="8301870"/>
            <a:chOff x="0" y="0"/>
            <a:chExt cx="3149925" cy="29153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925" cy="2915334"/>
            </a:xfrm>
            <a:custGeom>
              <a:avLst/>
              <a:gdLst/>
              <a:ahLst/>
              <a:cxnLst/>
              <a:rect l="l" t="t" r="r" b="b"/>
              <a:pathLst>
                <a:path w="3149925" h="2915334">
                  <a:moveTo>
                    <a:pt x="0" y="0"/>
                  </a:moveTo>
                  <a:lnTo>
                    <a:pt x="3149925" y="0"/>
                  </a:lnTo>
                  <a:lnTo>
                    <a:pt x="3149925" y="2915334"/>
                  </a:lnTo>
                  <a:lnTo>
                    <a:pt x="0" y="291533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925" cy="2953434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7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37350" y="1286672"/>
            <a:ext cx="6770257" cy="89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 b="1">
                <a:solidFill>
                  <a:srgbClr val="033844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13092483" y="2475398"/>
            <a:ext cx="1398659" cy="1455042"/>
          </a:xfrm>
          <a:custGeom>
            <a:avLst/>
            <a:gdLst/>
            <a:ahLst/>
            <a:cxnLst/>
            <a:rect l="l" t="t" r="r" b="b"/>
            <a:pathLst>
              <a:path w="1398659" h="1455042">
                <a:moveTo>
                  <a:pt x="0" y="0"/>
                </a:moveTo>
                <a:lnTo>
                  <a:pt x="1398659" y="0"/>
                </a:lnTo>
                <a:lnTo>
                  <a:pt x="1398659" y="1455043"/>
                </a:lnTo>
                <a:lnTo>
                  <a:pt x="0" y="1455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118132">
            <a:off x="4252685" y="5067673"/>
            <a:ext cx="1258304" cy="1471700"/>
          </a:xfrm>
          <a:custGeom>
            <a:avLst/>
            <a:gdLst/>
            <a:ahLst/>
            <a:cxnLst/>
            <a:rect l="l" t="t" r="r" b="b"/>
            <a:pathLst>
              <a:path w="1258304" h="1471700">
                <a:moveTo>
                  <a:pt x="0" y="0"/>
                </a:moveTo>
                <a:lnTo>
                  <a:pt x="1258304" y="0"/>
                </a:lnTo>
                <a:lnTo>
                  <a:pt x="1258304" y="1471701"/>
                </a:lnTo>
                <a:lnTo>
                  <a:pt x="0" y="1471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373110" y="4608339"/>
            <a:ext cx="7257402" cy="746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endParaRPr dirty="0"/>
          </a:p>
          <a:p>
            <a:pPr algn="l">
              <a:lnSpc>
                <a:spcPts val="4900"/>
              </a:lnSpc>
            </a:pPr>
            <a:endParaRPr dirty="0"/>
          </a:p>
          <a:p>
            <a:pPr algn="l">
              <a:lnSpc>
                <a:spcPts val="4900"/>
              </a:lnSpc>
            </a:pPr>
            <a:endParaRPr dirty="0"/>
          </a:p>
          <a:p>
            <a:pPr algn="l">
              <a:lnSpc>
                <a:spcPts val="5950"/>
              </a:lnSpc>
            </a:pPr>
            <a:r>
              <a:rPr lang="en-US" sz="3500" dirty="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Christie L. Clipper, DHA </a:t>
            </a:r>
          </a:p>
          <a:p>
            <a:pPr algn="l">
              <a:lnSpc>
                <a:spcPts val="5950"/>
              </a:lnSpc>
            </a:pPr>
            <a:r>
              <a:rPr lang="en-US" sz="3500" dirty="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Founder &amp; CEO, Coreo, Inc.</a:t>
            </a:r>
          </a:p>
          <a:p>
            <a:pPr algn="l">
              <a:lnSpc>
                <a:spcPts val="5950"/>
              </a:lnSpc>
            </a:pPr>
            <a:r>
              <a:rPr lang="en-US" sz="3500" dirty="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Fellow, The Patient Revolution </a:t>
            </a:r>
          </a:p>
          <a:p>
            <a:pPr algn="l">
              <a:lnSpc>
                <a:spcPts val="5950"/>
              </a:lnSpc>
            </a:pPr>
            <a:r>
              <a:rPr lang="en-US" sz="3500" dirty="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734.751.7618</a:t>
            </a:r>
          </a:p>
          <a:p>
            <a:pPr algn="l">
              <a:lnSpc>
                <a:spcPts val="5950"/>
              </a:lnSpc>
            </a:pPr>
            <a:r>
              <a:rPr lang="en-US" sz="3500" u="sng" dirty="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  <a:hlinkClick r:id="rId5" tooltip="mailto:christie@coreo.health"/>
              </a:rPr>
              <a:t>christie@coreo.health</a:t>
            </a:r>
            <a:r>
              <a:rPr lang="en-US" sz="3500" dirty="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 </a:t>
            </a: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22338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22338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22338"/>
              </a:solidFill>
              <a:latin typeface="Neue Machina"/>
              <a:ea typeface="Neue Machina"/>
              <a:cs typeface="Neue Machina"/>
              <a:sym typeface="Neue Machina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918192" y="4485539"/>
            <a:ext cx="1467918" cy="752919"/>
          </a:xfrm>
          <a:custGeom>
            <a:avLst/>
            <a:gdLst/>
            <a:ahLst/>
            <a:cxnLst/>
            <a:rect l="l" t="t" r="r" b="b"/>
            <a:pathLst>
              <a:path w="1467918" h="752919">
                <a:moveTo>
                  <a:pt x="0" y="0"/>
                </a:moveTo>
                <a:lnTo>
                  <a:pt x="1467918" y="0"/>
                </a:lnTo>
                <a:lnTo>
                  <a:pt x="1467918" y="752919"/>
                </a:lnTo>
                <a:lnTo>
                  <a:pt x="0" y="7529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1780" y="900201"/>
            <a:ext cx="6630204" cy="8858249"/>
            <a:chOff x="0" y="0"/>
            <a:chExt cx="2105271" cy="2812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71" cy="2812737"/>
            </a:xfrm>
            <a:custGeom>
              <a:avLst/>
              <a:gdLst/>
              <a:ahLst/>
              <a:cxnLst/>
              <a:rect l="l" t="t" r="r" b="b"/>
              <a:pathLst>
                <a:path w="2105271" h="2812737">
                  <a:moveTo>
                    <a:pt x="0" y="0"/>
                  </a:moveTo>
                  <a:lnTo>
                    <a:pt x="2105271" y="0"/>
                  </a:lnTo>
                  <a:lnTo>
                    <a:pt x="2105271" y="2812737"/>
                  </a:lnTo>
                  <a:lnTo>
                    <a:pt x="0" y="281273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05271" cy="2850837"/>
            </a:xfrm>
            <a:prstGeom prst="rect">
              <a:avLst/>
            </a:prstGeom>
          </p:spPr>
          <p:txBody>
            <a:bodyPr lIns="42136" tIns="42136" rIns="42136" bIns="42136" rtlCol="0" anchor="ctr"/>
            <a:lstStyle/>
            <a:p>
              <a:pPr algn="ctr">
                <a:lnSpc>
                  <a:spcPts val="295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44360" y="1635272"/>
            <a:ext cx="5281366" cy="6145590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l="-37327" r="-37327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017454" y="5211410"/>
            <a:ext cx="2787018" cy="3243076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l="-37327" r="-37327"/>
              </a:stretch>
            </a:blipFill>
            <a:ln w="476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790920">
            <a:off x="16043749" y="1452396"/>
            <a:ext cx="1084008" cy="1269702"/>
          </a:xfrm>
          <a:custGeom>
            <a:avLst/>
            <a:gdLst/>
            <a:ahLst/>
            <a:cxnLst/>
            <a:rect l="l" t="t" r="r" b="b"/>
            <a:pathLst>
              <a:path w="1084008" h="1269702">
                <a:moveTo>
                  <a:pt x="0" y="0"/>
                </a:moveTo>
                <a:lnTo>
                  <a:pt x="1084008" y="0"/>
                </a:lnTo>
                <a:lnTo>
                  <a:pt x="1084008" y="1269703"/>
                </a:lnTo>
                <a:lnTo>
                  <a:pt x="0" y="1269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31262" y="6582369"/>
            <a:ext cx="1470130" cy="1352520"/>
          </a:xfrm>
          <a:custGeom>
            <a:avLst/>
            <a:gdLst/>
            <a:ahLst/>
            <a:cxnLst/>
            <a:rect l="l" t="t" r="r" b="b"/>
            <a:pathLst>
              <a:path w="1470130" h="1352520">
                <a:moveTo>
                  <a:pt x="0" y="0"/>
                </a:moveTo>
                <a:lnTo>
                  <a:pt x="1470130" y="0"/>
                </a:lnTo>
                <a:lnTo>
                  <a:pt x="1470130" y="1352519"/>
                </a:lnTo>
                <a:lnTo>
                  <a:pt x="0" y="1352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88336" y="2510250"/>
            <a:ext cx="8111468" cy="4376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2"/>
              </a:lnSpc>
            </a:pPr>
            <a:r>
              <a:rPr lang="en-US" sz="6398" b="1" dirty="0">
                <a:solidFill>
                  <a:srgbClr val="033844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Improving the Cancer Care Experience:</a:t>
            </a:r>
          </a:p>
          <a:p>
            <a:pPr algn="l">
              <a:lnSpc>
                <a:spcPts val="5556"/>
              </a:lnSpc>
            </a:pPr>
            <a:endParaRPr lang="en-US" sz="6398" b="1" dirty="0">
              <a:solidFill>
                <a:srgbClr val="033844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  <a:p>
            <a:pPr algn="l">
              <a:lnSpc>
                <a:spcPts val="6159"/>
              </a:lnSpc>
            </a:pPr>
            <a:endParaRPr lang="en-US" sz="6398" b="1" dirty="0">
              <a:solidFill>
                <a:srgbClr val="033844"/>
              </a:solidFill>
              <a:latin typeface="Open Sauce Heavy"/>
              <a:ea typeface="Open Sauce Heavy"/>
              <a:cs typeface="Open Sauce Heavy"/>
              <a:sym typeface="Open Sauce Heav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88336" y="7924993"/>
            <a:ext cx="6268032" cy="189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3"/>
              </a:lnSpc>
            </a:pPr>
            <a:r>
              <a:rPr lang="en-US" sz="2688">
                <a:solidFill>
                  <a:srgbClr val="646464"/>
                </a:solidFill>
                <a:latin typeface="Neue Machina"/>
                <a:ea typeface="Neue Machina"/>
                <a:cs typeface="Neue Machina"/>
                <a:sym typeface="Neue Machina"/>
              </a:rPr>
              <a:t>Christie L. Clipper, DHA </a:t>
            </a:r>
          </a:p>
          <a:p>
            <a:pPr algn="l">
              <a:lnSpc>
                <a:spcPts val="3763"/>
              </a:lnSpc>
            </a:pPr>
            <a:r>
              <a:rPr lang="en-US" sz="2688">
                <a:solidFill>
                  <a:srgbClr val="646464"/>
                </a:solidFill>
                <a:latin typeface="Neue Machina"/>
                <a:ea typeface="Neue Machina"/>
                <a:cs typeface="Neue Machina"/>
                <a:sym typeface="Neue Machina"/>
              </a:rPr>
              <a:t>Founder &amp; CEO, Coreo, Inc.</a:t>
            </a:r>
          </a:p>
          <a:p>
            <a:pPr algn="l">
              <a:lnSpc>
                <a:spcPts val="3763"/>
              </a:lnSpc>
            </a:pPr>
            <a:r>
              <a:rPr lang="en-US" sz="2688">
                <a:solidFill>
                  <a:srgbClr val="646464"/>
                </a:solidFill>
                <a:latin typeface="Neue Machina"/>
                <a:ea typeface="Neue Machina"/>
                <a:cs typeface="Neue Machina"/>
                <a:sym typeface="Neue Machina"/>
              </a:rPr>
              <a:t>Fellow, The Patient Revolution </a:t>
            </a:r>
          </a:p>
          <a:p>
            <a:pPr algn="l">
              <a:lnSpc>
                <a:spcPts val="3763"/>
              </a:lnSpc>
            </a:pPr>
            <a:endParaRPr lang="en-US" sz="2688">
              <a:solidFill>
                <a:srgbClr val="646464"/>
              </a:solidFill>
              <a:latin typeface="Neue Machina"/>
              <a:ea typeface="Neue Machina"/>
              <a:cs typeface="Neue Machina"/>
              <a:sym typeface="Neue Machin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88336" y="5436712"/>
            <a:ext cx="6747166" cy="1145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8"/>
              </a:lnSpc>
            </a:pPr>
            <a:r>
              <a:rPr lang="en-US" sz="3270" dirty="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Communication, Navigation, and Cost Efficiency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4000" y="833526"/>
            <a:ext cx="4800600" cy="496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  <a:spcBef>
                <a:spcPct val="0"/>
              </a:spcBef>
            </a:pPr>
            <a:r>
              <a:rPr lang="en-US" sz="3310" dirty="0">
                <a:solidFill>
                  <a:srgbClr val="898989"/>
                </a:solidFill>
                <a:latin typeface="Calibri (MS)"/>
                <a:ea typeface="Calibri (MS)"/>
                <a:cs typeface="Calibri (MS)"/>
                <a:sym typeface="Calibri (MS)"/>
              </a:rPr>
              <a:t>NLC-RISC Staff Conference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15359" y="457679"/>
            <a:ext cx="7953438" cy="9164754"/>
            <a:chOff x="0" y="0"/>
            <a:chExt cx="2440974" cy="2812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40974" cy="2812737"/>
            </a:xfrm>
            <a:custGeom>
              <a:avLst/>
              <a:gdLst/>
              <a:ahLst/>
              <a:cxnLst/>
              <a:rect l="l" t="t" r="r" b="b"/>
              <a:pathLst>
                <a:path w="2440974" h="2812737">
                  <a:moveTo>
                    <a:pt x="0" y="0"/>
                  </a:moveTo>
                  <a:lnTo>
                    <a:pt x="2440974" y="0"/>
                  </a:lnTo>
                  <a:lnTo>
                    <a:pt x="2440974" y="2812737"/>
                  </a:lnTo>
                  <a:lnTo>
                    <a:pt x="0" y="281273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25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40974" cy="2850837"/>
            </a:xfrm>
            <a:prstGeom prst="rect">
              <a:avLst/>
            </a:prstGeom>
          </p:spPr>
          <p:txBody>
            <a:bodyPr lIns="43594" tIns="43594" rIns="43594" bIns="43594" rtlCol="0" anchor="ctr"/>
            <a:lstStyle/>
            <a:p>
              <a:pPr algn="ctr">
                <a:lnSpc>
                  <a:spcPts val="305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9982" y="1184010"/>
            <a:ext cx="4502196" cy="4520226"/>
            <a:chOff x="0" y="0"/>
            <a:chExt cx="812800" cy="8160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6055"/>
            </a:xfrm>
            <a:custGeom>
              <a:avLst/>
              <a:gdLst/>
              <a:ahLst/>
              <a:cxnLst/>
              <a:rect l="l" t="t" r="r" b="b"/>
              <a:pathLst>
                <a:path w="812800" h="816055">
                  <a:moveTo>
                    <a:pt x="406400" y="0"/>
                  </a:moveTo>
                  <a:cubicBezTo>
                    <a:pt x="181951" y="0"/>
                    <a:pt x="0" y="182680"/>
                    <a:pt x="0" y="408028"/>
                  </a:cubicBezTo>
                  <a:cubicBezTo>
                    <a:pt x="0" y="633375"/>
                    <a:pt x="181951" y="816055"/>
                    <a:pt x="406400" y="816055"/>
                  </a:cubicBezTo>
                  <a:cubicBezTo>
                    <a:pt x="630849" y="816055"/>
                    <a:pt x="812800" y="633375"/>
                    <a:pt x="812800" y="408028"/>
                  </a:cubicBezTo>
                  <a:cubicBezTo>
                    <a:pt x="812800" y="18268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72000" r="-55107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72862" y="3834874"/>
            <a:ext cx="2681062" cy="2691799"/>
            <a:chOff x="0" y="0"/>
            <a:chExt cx="812800" cy="8160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6055"/>
            </a:xfrm>
            <a:custGeom>
              <a:avLst/>
              <a:gdLst/>
              <a:ahLst/>
              <a:cxnLst/>
              <a:rect l="l" t="t" r="r" b="b"/>
              <a:pathLst>
                <a:path w="812800" h="816055">
                  <a:moveTo>
                    <a:pt x="406400" y="0"/>
                  </a:moveTo>
                  <a:cubicBezTo>
                    <a:pt x="181951" y="0"/>
                    <a:pt x="0" y="182680"/>
                    <a:pt x="0" y="408028"/>
                  </a:cubicBezTo>
                  <a:cubicBezTo>
                    <a:pt x="0" y="633375"/>
                    <a:pt x="181951" y="816055"/>
                    <a:pt x="406400" y="816055"/>
                  </a:cubicBezTo>
                  <a:cubicBezTo>
                    <a:pt x="630849" y="816055"/>
                    <a:pt x="812800" y="633375"/>
                    <a:pt x="812800" y="408028"/>
                  </a:cubicBezTo>
                  <a:cubicBezTo>
                    <a:pt x="812800" y="18268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206" r="-25206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1392148">
            <a:off x="2772329" y="5809099"/>
            <a:ext cx="1278059" cy="1502986"/>
          </a:xfrm>
          <a:custGeom>
            <a:avLst/>
            <a:gdLst/>
            <a:ahLst/>
            <a:cxnLst/>
            <a:rect l="l" t="t" r="r" b="b"/>
            <a:pathLst>
              <a:path w="1278059" h="1502986">
                <a:moveTo>
                  <a:pt x="0" y="0"/>
                </a:moveTo>
                <a:lnTo>
                  <a:pt x="1278059" y="0"/>
                </a:lnTo>
                <a:lnTo>
                  <a:pt x="1278059" y="1502985"/>
                </a:lnTo>
                <a:lnTo>
                  <a:pt x="0" y="1502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3" r="-2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586716" y="29075"/>
            <a:ext cx="7882082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>
                <a:solidFill>
                  <a:srgbClr val="02233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Invisible Risk: </a:t>
            </a:r>
          </a:p>
          <a:p>
            <a:pPr algn="l">
              <a:lnSpc>
                <a:spcPts val="5850"/>
              </a:lnSpc>
            </a:pPr>
            <a:r>
              <a:rPr lang="en-US" sz="4500" b="1">
                <a:solidFill>
                  <a:srgbClr val="02233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Communication Gaps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52239" y="1777030"/>
            <a:ext cx="8014076" cy="798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Cancer is the top cost driver for 80% of employers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22338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Oncology spend rose in 86% of organizations in 2025 (median increase: 11%)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22338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$156.2B annual cost for privately insured adults under 65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22338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Hidden inefficiencies: </a:t>
            </a:r>
          </a:p>
          <a:p>
            <a:pPr marL="1295400" lvl="2" indent="-431800" algn="l">
              <a:lnSpc>
                <a:spcPts val="4500"/>
              </a:lnSpc>
              <a:buFont typeface="Arial"/>
              <a:buChar char="⚬"/>
            </a:pPr>
            <a:r>
              <a:rPr lang="en-US" sz="300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Fragmented communication</a:t>
            </a:r>
          </a:p>
          <a:p>
            <a:pPr marL="1295400" lvl="2" indent="-431800" algn="l">
              <a:lnSpc>
                <a:spcPts val="4500"/>
              </a:lnSpc>
              <a:buFont typeface="Arial"/>
              <a:buChar char="⚬"/>
            </a:pPr>
            <a:r>
              <a:rPr lang="en-US" sz="300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Disjointed navigation </a:t>
            </a:r>
          </a:p>
          <a:p>
            <a:pPr marL="1295400" lvl="2" indent="-431800" algn="l">
              <a:lnSpc>
                <a:spcPts val="4500"/>
              </a:lnSpc>
              <a:buFont typeface="Arial"/>
              <a:buChar char="⚬"/>
            </a:pPr>
            <a:r>
              <a:rPr lang="en-US" sz="3000">
                <a:solidFill>
                  <a:srgbClr val="022338"/>
                </a:solidFill>
                <a:latin typeface="Neue Machina"/>
                <a:ea typeface="Neue Machina"/>
                <a:cs typeface="Neue Machina"/>
                <a:sym typeface="Neue Machina"/>
              </a:rPr>
              <a:t>Emotional and operational risk</a:t>
            </a:r>
          </a:p>
        </p:txBody>
      </p:sp>
      <p:sp>
        <p:nvSpPr>
          <p:cNvPr id="13" name="Freeform 13"/>
          <p:cNvSpPr/>
          <p:nvPr/>
        </p:nvSpPr>
        <p:spPr>
          <a:xfrm rot="1392148">
            <a:off x="2762421" y="5601383"/>
            <a:ext cx="1278059" cy="1502986"/>
          </a:xfrm>
          <a:custGeom>
            <a:avLst/>
            <a:gdLst/>
            <a:ahLst/>
            <a:cxnLst/>
            <a:rect l="l" t="t" r="r" b="b"/>
            <a:pathLst>
              <a:path w="1278059" h="1502986">
                <a:moveTo>
                  <a:pt x="0" y="0"/>
                </a:moveTo>
                <a:lnTo>
                  <a:pt x="1278059" y="0"/>
                </a:lnTo>
                <a:lnTo>
                  <a:pt x="1278059" y="1502986"/>
                </a:lnTo>
                <a:lnTo>
                  <a:pt x="0" y="1502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73" r="-27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71791" y="1138647"/>
            <a:ext cx="7385338" cy="8289091"/>
            <a:chOff x="0" y="0"/>
            <a:chExt cx="2593479" cy="2910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3479" cy="2910847"/>
            </a:xfrm>
            <a:custGeom>
              <a:avLst/>
              <a:gdLst/>
              <a:ahLst/>
              <a:cxnLst/>
              <a:rect l="l" t="t" r="r" b="b"/>
              <a:pathLst>
                <a:path w="2593479" h="2910847">
                  <a:moveTo>
                    <a:pt x="0" y="0"/>
                  </a:moveTo>
                  <a:lnTo>
                    <a:pt x="2593479" y="0"/>
                  </a:lnTo>
                  <a:lnTo>
                    <a:pt x="2593479" y="2910847"/>
                  </a:lnTo>
                  <a:lnTo>
                    <a:pt x="0" y="29108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93479" cy="2948947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7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779281" y="2164355"/>
            <a:ext cx="5258927" cy="2055660"/>
            <a:chOff x="0" y="0"/>
            <a:chExt cx="207936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9360" cy="812800"/>
            </a:xfrm>
            <a:custGeom>
              <a:avLst/>
              <a:gdLst/>
              <a:ahLst/>
              <a:cxnLst/>
              <a:rect l="l" t="t" r="r" b="b"/>
              <a:pathLst>
                <a:path w="2079360" h="812800">
                  <a:moveTo>
                    <a:pt x="18632" y="0"/>
                  </a:moveTo>
                  <a:lnTo>
                    <a:pt x="2060728" y="0"/>
                  </a:lnTo>
                  <a:cubicBezTo>
                    <a:pt x="2065670" y="0"/>
                    <a:pt x="2070409" y="1963"/>
                    <a:pt x="2073903" y="5457"/>
                  </a:cubicBezTo>
                  <a:cubicBezTo>
                    <a:pt x="2077397" y="8951"/>
                    <a:pt x="2079360" y="13690"/>
                    <a:pt x="2079360" y="18632"/>
                  </a:cubicBezTo>
                  <a:lnTo>
                    <a:pt x="2079360" y="794168"/>
                  </a:lnTo>
                  <a:cubicBezTo>
                    <a:pt x="2079360" y="799110"/>
                    <a:pt x="2077397" y="803849"/>
                    <a:pt x="2073903" y="807343"/>
                  </a:cubicBezTo>
                  <a:cubicBezTo>
                    <a:pt x="2070409" y="810837"/>
                    <a:pt x="2065670" y="812800"/>
                    <a:pt x="2060728" y="812800"/>
                  </a:cubicBezTo>
                  <a:lnTo>
                    <a:pt x="18632" y="812800"/>
                  </a:lnTo>
                  <a:cubicBezTo>
                    <a:pt x="13690" y="812800"/>
                    <a:pt x="8951" y="810837"/>
                    <a:pt x="5457" y="807343"/>
                  </a:cubicBezTo>
                  <a:cubicBezTo>
                    <a:pt x="1963" y="803849"/>
                    <a:pt x="0" y="799110"/>
                    <a:pt x="0" y="794168"/>
                  </a:cubicBezTo>
                  <a:lnTo>
                    <a:pt x="0" y="18632"/>
                  </a:lnTo>
                  <a:cubicBezTo>
                    <a:pt x="0" y="13690"/>
                    <a:pt x="1963" y="8951"/>
                    <a:pt x="5457" y="5457"/>
                  </a:cubicBezTo>
                  <a:cubicBezTo>
                    <a:pt x="8951" y="1963"/>
                    <a:pt x="13690" y="0"/>
                    <a:pt x="18632" y="0"/>
                  </a:cubicBezTo>
                  <a:close/>
                </a:path>
              </a:pathLst>
            </a:custGeom>
            <a:blipFill>
              <a:blip r:embed="rId3"/>
              <a:stretch>
                <a:fillRect t="-35275" b="-35275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71791" y="4557633"/>
            <a:ext cx="6966183" cy="569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“I had to help bridge my oncologist and surgeon. I don’t feel they worked together as a cohesive team.”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“I had to advocate for myself — to find someone who truly understood my history and approached me with seriousness and empathy.”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725419" y="2164355"/>
            <a:ext cx="5258927" cy="2055660"/>
            <a:chOff x="0" y="0"/>
            <a:chExt cx="207936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79360" cy="812800"/>
            </a:xfrm>
            <a:custGeom>
              <a:avLst/>
              <a:gdLst/>
              <a:ahLst/>
              <a:cxnLst/>
              <a:rect l="l" t="t" r="r" b="b"/>
              <a:pathLst>
                <a:path w="2079360" h="812800">
                  <a:moveTo>
                    <a:pt x="18632" y="0"/>
                  </a:moveTo>
                  <a:lnTo>
                    <a:pt x="2060728" y="0"/>
                  </a:lnTo>
                  <a:cubicBezTo>
                    <a:pt x="2065670" y="0"/>
                    <a:pt x="2070409" y="1963"/>
                    <a:pt x="2073903" y="5457"/>
                  </a:cubicBezTo>
                  <a:cubicBezTo>
                    <a:pt x="2077397" y="8951"/>
                    <a:pt x="2079360" y="13690"/>
                    <a:pt x="2079360" y="18632"/>
                  </a:cubicBezTo>
                  <a:lnTo>
                    <a:pt x="2079360" y="794168"/>
                  </a:lnTo>
                  <a:cubicBezTo>
                    <a:pt x="2079360" y="799110"/>
                    <a:pt x="2077397" y="803849"/>
                    <a:pt x="2073903" y="807343"/>
                  </a:cubicBezTo>
                  <a:cubicBezTo>
                    <a:pt x="2070409" y="810837"/>
                    <a:pt x="2065670" y="812800"/>
                    <a:pt x="2060728" y="812800"/>
                  </a:cubicBezTo>
                  <a:lnTo>
                    <a:pt x="18632" y="812800"/>
                  </a:lnTo>
                  <a:cubicBezTo>
                    <a:pt x="13690" y="812800"/>
                    <a:pt x="8951" y="810837"/>
                    <a:pt x="5457" y="807343"/>
                  </a:cubicBezTo>
                  <a:cubicBezTo>
                    <a:pt x="1963" y="803849"/>
                    <a:pt x="0" y="799110"/>
                    <a:pt x="0" y="794168"/>
                  </a:cubicBezTo>
                  <a:lnTo>
                    <a:pt x="0" y="18632"/>
                  </a:lnTo>
                  <a:cubicBezTo>
                    <a:pt x="0" y="13690"/>
                    <a:pt x="1963" y="8951"/>
                    <a:pt x="5457" y="5457"/>
                  </a:cubicBezTo>
                  <a:cubicBezTo>
                    <a:pt x="8951" y="1963"/>
                    <a:pt x="13690" y="0"/>
                    <a:pt x="18632" y="0"/>
                  </a:cubicBezTo>
                  <a:close/>
                </a:path>
              </a:pathLst>
            </a:custGeom>
            <a:blipFill>
              <a:blip r:embed="rId4"/>
              <a:stretch>
                <a:fillRect t="-35275" b="-35275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38019" y="4557633"/>
            <a:ext cx="6941450" cy="512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“I have to follow up repeatedly with multiple providers to ensure everything is in place.”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“Without a coordinated care plan, we waste a lot of time chasing down results from different places.”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27686" y="646204"/>
            <a:ext cx="12632627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What Patients &amp; Navigators Are Saying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36" r="-500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9684" y="922431"/>
            <a:ext cx="8515823" cy="8212912"/>
            <a:chOff x="0" y="0"/>
            <a:chExt cx="2916477" cy="2812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6477" cy="2812737"/>
            </a:xfrm>
            <a:custGeom>
              <a:avLst/>
              <a:gdLst/>
              <a:ahLst/>
              <a:cxnLst/>
              <a:rect l="l" t="t" r="r" b="b"/>
              <a:pathLst>
                <a:path w="2916477" h="2812737">
                  <a:moveTo>
                    <a:pt x="0" y="0"/>
                  </a:moveTo>
                  <a:lnTo>
                    <a:pt x="2916477" y="0"/>
                  </a:lnTo>
                  <a:lnTo>
                    <a:pt x="2916477" y="2812737"/>
                  </a:lnTo>
                  <a:lnTo>
                    <a:pt x="0" y="281273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916477" cy="2860362"/>
            </a:xfrm>
            <a:prstGeom prst="rect">
              <a:avLst/>
            </a:prstGeom>
          </p:spPr>
          <p:txBody>
            <a:bodyPr lIns="39067" tIns="39067" rIns="39067" bIns="39067" rtlCol="0" anchor="ctr"/>
            <a:lstStyle/>
            <a:p>
              <a:pPr algn="ctr">
                <a:lnSpc>
                  <a:spcPts val="27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42546" y="2711899"/>
            <a:ext cx="4602950" cy="2875456"/>
            <a:chOff x="0" y="0"/>
            <a:chExt cx="812800" cy="5077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507755"/>
            </a:xfrm>
            <a:custGeom>
              <a:avLst/>
              <a:gdLst/>
              <a:ahLst/>
              <a:cxnLst/>
              <a:rect l="l" t="t" r="r" b="b"/>
              <a:pathLst>
                <a:path w="812800" h="507755">
                  <a:moveTo>
                    <a:pt x="29103" y="0"/>
                  </a:moveTo>
                  <a:lnTo>
                    <a:pt x="783697" y="0"/>
                  </a:lnTo>
                  <a:cubicBezTo>
                    <a:pt x="799770" y="0"/>
                    <a:pt x="812800" y="13030"/>
                    <a:pt x="812800" y="29103"/>
                  </a:cubicBezTo>
                  <a:lnTo>
                    <a:pt x="812800" y="478652"/>
                  </a:lnTo>
                  <a:cubicBezTo>
                    <a:pt x="812800" y="486371"/>
                    <a:pt x="809734" y="493773"/>
                    <a:pt x="804276" y="499231"/>
                  </a:cubicBezTo>
                  <a:cubicBezTo>
                    <a:pt x="798818" y="504689"/>
                    <a:pt x="791416" y="507755"/>
                    <a:pt x="783697" y="507755"/>
                  </a:cubicBezTo>
                  <a:lnTo>
                    <a:pt x="29103" y="507755"/>
                  </a:lnTo>
                  <a:cubicBezTo>
                    <a:pt x="13030" y="507755"/>
                    <a:pt x="0" y="494725"/>
                    <a:pt x="0" y="478652"/>
                  </a:cubicBezTo>
                  <a:lnTo>
                    <a:pt x="0" y="29103"/>
                  </a:lnTo>
                  <a:cubicBezTo>
                    <a:pt x="0" y="13030"/>
                    <a:pt x="13030" y="0"/>
                    <a:pt x="29103" y="0"/>
                  </a:cubicBezTo>
                  <a:close/>
                </a:path>
              </a:pathLst>
            </a:custGeom>
            <a:blipFill>
              <a:blip r:embed="rId3"/>
              <a:stretch>
                <a:fillRect t="-3325" b="-3325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42546" y="6259887"/>
            <a:ext cx="4602950" cy="2875456"/>
            <a:chOff x="0" y="0"/>
            <a:chExt cx="812800" cy="5077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507755"/>
            </a:xfrm>
            <a:custGeom>
              <a:avLst/>
              <a:gdLst/>
              <a:ahLst/>
              <a:cxnLst/>
              <a:rect l="l" t="t" r="r" b="b"/>
              <a:pathLst>
                <a:path w="812800" h="507755">
                  <a:moveTo>
                    <a:pt x="29103" y="0"/>
                  </a:moveTo>
                  <a:lnTo>
                    <a:pt x="783697" y="0"/>
                  </a:lnTo>
                  <a:cubicBezTo>
                    <a:pt x="799770" y="0"/>
                    <a:pt x="812800" y="13030"/>
                    <a:pt x="812800" y="29103"/>
                  </a:cubicBezTo>
                  <a:lnTo>
                    <a:pt x="812800" y="478652"/>
                  </a:lnTo>
                  <a:cubicBezTo>
                    <a:pt x="812800" y="486371"/>
                    <a:pt x="809734" y="493773"/>
                    <a:pt x="804276" y="499231"/>
                  </a:cubicBezTo>
                  <a:cubicBezTo>
                    <a:pt x="798818" y="504689"/>
                    <a:pt x="791416" y="507755"/>
                    <a:pt x="783697" y="507755"/>
                  </a:cubicBezTo>
                  <a:lnTo>
                    <a:pt x="29103" y="507755"/>
                  </a:lnTo>
                  <a:cubicBezTo>
                    <a:pt x="13030" y="507755"/>
                    <a:pt x="0" y="494725"/>
                    <a:pt x="0" y="478652"/>
                  </a:cubicBezTo>
                  <a:lnTo>
                    <a:pt x="0" y="29103"/>
                  </a:lnTo>
                  <a:cubicBezTo>
                    <a:pt x="0" y="13030"/>
                    <a:pt x="13030" y="0"/>
                    <a:pt x="29103" y="0"/>
                  </a:cubicBezTo>
                  <a:close/>
                </a:path>
              </a:pathLst>
            </a:custGeom>
            <a:blipFill>
              <a:blip r:embed="rId4"/>
              <a:stretch>
                <a:fillRect t="-774" b="-774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627184"/>
            <a:ext cx="8065959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Hidden Cost of Fragmented Communication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8734" y="2616649"/>
            <a:ext cx="9360668" cy="683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Fragmented communication across providers drives treatment delays, redundant testing, and higher claims costs.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Cancer patients experience 2–3x higher care coordination failures than those with other chronic conditions.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marL="647700" lvl="1" indent="-323850" algn="l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Employers and insurers face avoidable costs due to inefficiencies in communication and navigation.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7862238" y="373334"/>
            <a:ext cx="9922747" cy="9183749"/>
            <a:chOff x="0" y="0"/>
            <a:chExt cx="3149925" cy="29153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925" cy="2915334"/>
            </a:xfrm>
            <a:custGeom>
              <a:avLst/>
              <a:gdLst/>
              <a:ahLst/>
              <a:cxnLst/>
              <a:rect l="l" t="t" r="r" b="b"/>
              <a:pathLst>
                <a:path w="3149925" h="2915334">
                  <a:moveTo>
                    <a:pt x="0" y="0"/>
                  </a:moveTo>
                  <a:lnTo>
                    <a:pt x="3149925" y="0"/>
                  </a:lnTo>
                  <a:lnTo>
                    <a:pt x="3149925" y="2915334"/>
                  </a:lnTo>
                  <a:lnTo>
                    <a:pt x="0" y="291533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925" cy="2953434"/>
            </a:xfrm>
            <a:prstGeom prst="rect">
              <a:avLst/>
            </a:prstGeom>
          </p:spPr>
          <p:txBody>
            <a:bodyPr lIns="42147" tIns="42147" rIns="42147" bIns="42147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1827" y="1247915"/>
            <a:ext cx="3301610" cy="330161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1827" y="4731413"/>
            <a:ext cx="3301610" cy="330161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2158" r="-22158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81692" y="1247915"/>
            <a:ext cx="3301610" cy="330161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9134" t="-7994" r="-22756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788108" y="5067772"/>
            <a:ext cx="2390761" cy="239076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2158" r="-22158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377797" y="6559534"/>
            <a:ext cx="285560" cy="288332"/>
          </a:xfrm>
          <a:custGeom>
            <a:avLst/>
            <a:gdLst/>
            <a:ahLst/>
            <a:cxnLst/>
            <a:rect l="l" t="t" r="r" b="b"/>
            <a:pathLst>
              <a:path w="285560" h="288332">
                <a:moveTo>
                  <a:pt x="0" y="0"/>
                </a:moveTo>
                <a:lnTo>
                  <a:pt x="285560" y="0"/>
                </a:lnTo>
                <a:lnTo>
                  <a:pt x="285560" y="288332"/>
                </a:lnTo>
                <a:lnTo>
                  <a:pt x="0" y="288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377797" y="3082550"/>
            <a:ext cx="285560" cy="288332"/>
          </a:xfrm>
          <a:custGeom>
            <a:avLst/>
            <a:gdLst/>
            <a:ahLst/>
            <a:cxnLst/>
            <a:rect l="l" t="t" r="r" b="b"/>
            <a:pathLst>
              <a:path w="285560" h="288332">
                <a:moveTo>
                  <a:pt x="0" y="0"/>
                </a:moveTo>
                <a:lnTo>
                  <a:pt x="285560" y="0"/>
                </a:lnTo>
                <a:lnTo>
                  <a:pt x="285560" y="288333"/>
                </a:lnTo>
                <a:lnTo>
                  <a:pt x="0" y="288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377797" y="4819098"/>
            <a:ext cx="285560" cy="288332"/>
          </a:xfrm>
          <a:custGeom>
            <a:avLst/>
            <a:gdLst/>
            <a:ahLst/>
            <a:cxnLst/>
            <a:rect l="l" t="t" r="r" b="b"/>
            <a:pathLst>
              <a:path w="285560" h="288332">
                <a:moveTo>
                  <a:pt x="0" y="0"/>
                </a:moveTo>
                <a:lnTo>
                  <a:pt x="285560" y="0"/>
                </a:lnTo>
                <a:lnTo>
                  <a:pt x="285560" y="288332"/>
                </a:lnTo>
                <a:lnTo>
                  <a:pt x="0" y="288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6061283" y="7638550"/>
            <a:ext cx="1279917" cy="1935602"/>
          </a:xfrm>
          <a:custGeom>
            <a:avLst/>
            <a:gdLst/>
            <a:ahLst/>
            <a:cxnLst/>
            <a:rect l="l" t="t" r="r" b="b"/>
            <a:pathLst>
              <a:path w="1279917" h="1935602">
                <a:moveTo>
                  <a:pt x="1279917" y="0"/>
                </a:moveTo>
                <a:lnTo>
                  <a:pt x="0" y="0"/>
                </a:lnTo>
                <a:lnTo>
                  <a:pt x="0" y="1935602"/>
                </a:lnTo>
                <a:lnTo>
                  <a:pt x="1279917" y="1935602"/>
                </a:lnTo>
                <a:lnTo>
                  <a:pt x="12799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051242" y="2894697"/>
            <a:ext cx="7341397" cy="512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Language and literacy gaps delay screening and treatment initiation.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Cultural mistrust and differing health beliefs impede adherence.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  <a:p>
            <a:pPr algn="l">
              <a:lnSpc>
                <a:spcPts val="45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Late-stage diagnoses result in higher costs and worse outcomes.</a:t>
            </a:r>
          </a:p>
          <a:p>
            <a:pPr algn="l">
              <a:lnSpc>
                <a:spcPts val="4500"/>
              </a:lnSpc>
            </a:pPr>
            <a:endParaRPr lang="en-US" sz="3000">
              <a:solidFill>
                <a:srgbClr val="033844"/>
              </a:solidFill>
              <a:latin typeface="Neue Machina"/>
              <a:ea typeface="Neue Machina"/>
              <a:cs typeface="Neue Machina"/>
              <a:sym typeface="Neue Machin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410445" y="917942"/>
            <a:ext cx="748417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Cultural Barriers Create Clinical &amp; Financial Risk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4481692" y="5052895"/>
            <a:ext cx="3301610" cy="330161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16666" r="-16666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71791" y="1138647"/>
            <a:ext cx="7385338" cy="8289091"/>
            <a:chOff x="0" y="0"/>
            <a:chExt cx="2593479" cy="2910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3479" cy="2910847"/>
            </a:xfrm>
            <a:custGeom>
              <a:avLst/>
              <a:gdLst/>
              <a:ahLst/>
              <a:cxnLst/>
              <a:rect l="l" t="t" r="r" b="b"/>
              <a:pathLst>
                <a:path w="2593479" h="2910847">
                  <a:moveTo>
                    <a:pt x="0" y="0"/>
                  </a:moveTo>
                  <a:lnTo>
                    <a:pt x="2593479" y="0"/>
                  </a:lnTo>
                  <a:lnTo>
                    <a:pt x="2593479" y="2910847"/>
                  </a:lnTo>
                  <a:lnTo>
                    <a:pt x="0" y="29108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93479" cy="2948947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>
                <a:lnSpc>
                  <a:spcPts val="267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791" y="2580986"/>
            <a:ext cx="430500" cy="430500"/>
          </a:xfrm>
          <a:custGeom>
            <a:avLst/>
            <a:gdLst/>
            <a:ahLst/>
            <a:cxnLst/>
            <a:rect l="l" t="t" r="r" b="b"/>
            <a:pathLst>
              <a:path w="430500" h="430500">
                <a:moveTo>
                  <a:pt x="0" y="0"/>
                </a:moveTo>
                <a:lnTo>
                  <a:pt x="430501" y="0"/>
                </a:lnTo>
                <a:lnTo>
                  <a:pt x="430501" y="430500"/>
                </a:lnTo>
                <a:lnTo>
                  <a:pt x="0" y="43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871791" y="4612571"/>
            <a:ext cx="430500" cy="430500"/>
          </a:xfrm>
          <a:custGeom>
            <a:avLst/>
            <a:gdLst/>
            <a:ahLst/>
            <a:cxnLst/>
            <a:rect l="l" t="t" r="r" b="b"/>
            <a:pathLst>
              <a:path w="430500" h="430500">
                <a:moveTo>
                  <a:pt x="0" y="0"/>
                </a:moveTo>
                <a:lnTo>
                  <a:pt x="430501" y="0"/>
                </a:lnTo>
                <a:lnTo>
                  <a:pt x="430501" y="430500"/>
                </a:lnTo>
                <a:lnTo>
                  <a:pt x="0" y="43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854048" y="773501"/>
            <a:ext cx="4547461" cy="5776157"/>
            <a:chOff x="0" y="0"/>
            <a:chExt cx="672088" cy="853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2088" cy="853682"/>
            </a:xfrm>
            <a:custGeom>
              <a:avLst/>
              <a:gdLst/>
              <a:ahLst/>
              <a:cxnLst/>
              <a:rect l="l" t="t" r="r" b="b"/>
              <a:pathLst>
                <a:path w="672088" h="853682">
                  <a:moveTo>
                    <a:pt x="672088" y="0"/>
                  </a:moveTo>
                  <a:lnTo>
                    <a:pt x="672088" y="739382"/>
                  </a:lnTo>
                  <a:lnTo>
                    <a:pt x="336044" y="853682"/>
                  </a:lnTo>
                  <a:lnTo>
                    <a:pt x="0" y="739382"/>
                  </a:lnTo>
                  <a:lnTo>
                    <a:pt x="0" y="0"/>
                  </a:lnTo>
                  <a:lnTo>
                    <a:pt x="672088" y="0"/>
                  </a:lnTo>
                  <a:close/>
                </a:path>
              </a:pathLst>
            </a:custGeom>
            <a:blipFill>
              <a:blip r:embed="rId5"/>
              <a:stretch>
                <a:fillRect l="-55172" r="-35475"/>
              </a:stretch>
            </a:blip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00964" y="4680446"/>
            <a:ext cx="3693725" cy="369372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792" t="-32576" r="-64818"/>
              </a:stretch>
            </a:blip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207500" y="6549658"/>
            <a:ext cx="1393024" cy="1453844"/>
          </a:xfrm>
          <a:custGeom>
            <a:avLst/>
            <a:gdLst/>
            <a:ahLst/>
            <a:cxnLst/>
            <a:rect l="l" t="t" r="r" b="b"/>
            <a:pathLst>
              <a:path w="1393024" h="1453844">
                <a:moveTo>
                  <a:pt x="0" y="0"/>
                </a:moveTo>
                <a:lnTo>
                  <a:pt x="1393025" y="0"/>
                </a:lnTo>
                <a:lnTo>
                  <a:pt x="1393025" y="1453844"/>
                </a:lnTo>
                <a:lnTo>
                  <a:pt x="0" y="14538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25766">
            <a:off x="14688223" y="7384500"/>
            <a:ext cx="816317" cy="676523"/>
          </a:xfrm>
          <a:custGeom>
            <a:avLst/>
            <a:gdLst/>
            <a:ahLst/>
            <a:cxnLst/>
            <a:rect l="l" t="t" r="r" b="b"/>
            <a:pathLst>
              <a:path w="816317" h="676523">
                <a:moveTo>
                  <a:pt x="0" y="0"/>
                </a:moveTo>
                <a:lnTo>
                  <a:pt x="816317" y="0"/>
                </a:lnTo>
                <a:lnTo>
                  <a:pt x="816317" y="676523"/>
                </a:lnTo>
                <a:lnTo>
                  <a:pt x="0" y="676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871791" y="482612"/>
            <a:ext cx="8404153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Role of Oncology Navigation in Mitigating Risk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07562" y="2514311"/>
            <a:ext cx="592365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Navigation improves treatment adherence and patient satisfaction.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07562" y="4545896"/>
            <a:ext cx="6382619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Programs show reduced readmissions, faster treatment starts, and fewer ER visits.</a:t>
            </a:r>
          </a:p>
        </p:txBody>
      </p:sp>
      <p:sp>
        <p:nvSpPr>
          <p:cNvPr id="17" name="Freeform 17"/>
          <p:cNvSpPr/>
          <p:nvPr/>
        </p:nvSpPr>
        <p:spPr>
          <a:xfrm>
            <a:off x="1871791" y="6796428"/>
            <a:ext cx="430500" cy="430500"/>
          </a:xfrm>
          <a:custGeom>
            <a:avLst/>
            <a:gdLst/>
            <a:ahLst/>
            <a:cxnLst/>
            <a:rect l="l" t="t" r="r" b="b"/>
            <a:pathLst>
              <a:path w="430500" h="430500">
                <a:moveTo>
                  <a:pt x="0" y="0"/>
                </a:moveTo>
                <a:lnTo>
                  <a:pt x="430501" y="0"/>
                </a:lnTo>
                <a:lnTo>
                  <a:pt x="430501" y="430500"/>
                </a:lnTo>
                <a:lnTo>
                  <a:pt x="0" y="430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507562" y="6729753"/>
            <a:ext cx="592365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33844"/>
                </a:solidFill>
                <a:latin typeface="Neue Machina"/>
                <a:ea typeface="Neue Machina"/>
                <a:cs typeface="Neue Machina"/>
                <a:sym typeface="Neue Machina"/>
              </a:rPr>
              <a:t>ROI demonstrated across systems: cost reduction and improved patient outcomes.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7551772" y="388447"/>
            <a:ext cx="10311130" cy="9543208"/>
            <a:chOff x="0" y="0"/>
            <a:chExt cx="3149925" cy="29153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9925" cy="2915334"/>
            </a:xfrm>
            <a:custGeom>
              <a:avLst/>
              <a:gdLst/>
              <a:ahLst/>
              <a:cxnLst/>
              <a:rect l="l" t="t" r="r" b="b"/>
              <a:pathLst>
                <a:path w="3149925" h="2915334">
                  <a:moveTo>
                    <a:pt x="0" y="0"/>
                  </a:moveTo>
                  <a:lnTo>
                    <a:pt x="3149925" y="0"/>
                  </a:lnTo>
                  <a:lnTo>
                    <a:pt x="3149925" y="2915334"/>
                  </a:lnTo>
                  <a:lnTo>
                    <a:pt x="0" y="2915334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49925" cy="2953434"/>
            </a:xfrm>
            <a:prstGeom prst="rect">
              <a:avLst/>
            </a:prstGeom>
          </p:spPr>
          <p:txBody>
            <a:bodyPr lIns="43797" tIns="43797" rIns="43797" bIns="43797" rtlCol="0" anchor="ctr"/>
            <a:lstStyle/>
            <a:p>
              <a:pPr algn="ctr">
                <a:lnSpc>
                  <a:spcPts val="307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0581" y="5907867"/>
            <a:ext cx="4667526" cy="3194953"/>
            <a:chOff x="0" y="0"/>
            <a:chExt cx="812800" cy="5563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556367"/>
            </a:xfrm>
            <a:custGeom>
              <a:avLst/>
              <a:gdLst/>
              <a:ahLst/>
              <a:cxnLst/>
              <a:rect l="l" t="t" r="r" b="b"/>
              <a:pathLst>
                <a:path w="812800" h="556367">
                  <a:moveTo>
                    <a:pt x="609600" y="0"/>
                  </a:moveTo>
                  <a:lnTo>
                    <a:pt x="0" y="0"/>
                  </a:lnTo>
                  <a:lnTo>
                    <a:pt x="0" y="556367"/>
                  </a:lnTo>
                  <a:lnTo>
                    <a:pt x="609600" y="556367"/>
                  </a:lnTo>
                  <a:lnTo>
                    <a:pt x="812800" y="278184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3"/>
              <a:stretch>
                <a:fillRect l="-1273" r="-12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82170" y="350347"/>
            <a:ext cx="10049231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1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Communication as a System — Not a Soft Skill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68107" y="1834289"/>
            <a:ext cx="12176893" cy="3754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endParaRPr dirty="0"/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Fragmented EMRs create blind spots across care teams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Inconsistent hand-offs delay interventions and increase  risk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dirty="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Disconnected benefit programs leave patients unsupported</a:t>
            </a:r>
          </a:p>
          <a:p>
            <a:pPr algn="l">
              <a:lnSpc>
                <a:spcPts val="6000"/>
              </a:lnSpc>
            </a:pPr>
            <a:endParaRPr lang="en-US" sz="3000" dirty="0">
              <a:solidFill>
                <a:srgbClr val="033844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00581" y="2218013"/>
            <a:ext cx="4667526" cy="3194953"/>
            <a:chOff x="0" y="0"/>
            <a:chExt cx="812800" cy="5563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556367"/>
            </a:xfrm>
            <a:custGeom>
              <a:avLst/>
              <a:gdLst/>
              <a:ahLst/>
              <a:cxnLst/>
              <a:rect l="l" t="t" r="r" b="b"/>
              <a:pathLst>
                <a:path w="812800" h="556367">
                  <a:moveTo>
                    <a:pt x="609600" y="0"/>
                  </a:moveTo>
                  <a:lnTo>
                    <a:pt x="0" y="0"/>
                  </a:lnTo>
                  <a:lnTo>
                    <a:pt x="0" y="556367"/>
                  </a:lnTo>
                  <a:lnTo>
                    <a:pt x="609600" y="556367"/>
                  </a:lnTo>
                  <a:lnTo>
                    <a:pt x="812800" y="278184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4"/>
              <a:stretch>
                <a:fillRect l="-34989" r="-292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968107" y="6286144"/>
            <a:ext cx="12894794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Right Information → Right People → Right Systems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Build workflows that support continuity, not just documentation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>
                <a:solidFill>
                  <a:srgbClr val="033844"/>
                </a:solidFill>
                <a:latin typeface="Canva Sans"/>
                <a:ea typeface="Canva Sans"/>
                <a:cs typeface="Canva Sans"/>
                <a:sym typeface="Canva Sans"/>
              </a:rPr>
              <a:t>Align communication tools with navigation, benefits, and follow-up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22066" y="1213307"/>
            <a:ext cx="7998238" cy="8976993"/>
            <a:chOff x="0" y="0"/>
            <a:chExt cx="2593479" cy="2910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3479" cy="2910847"/>
            </a:xfrm>
            <a:custGeom>
              <a:avLst/>
              <a:gdLst/>
              <a:ahLst/>
              <a:cxnLst/>
              <a:rect l="l" t="t" r="r" b="b"/>
              <a:pathLst>
                <a:path w="2593479" h="2910847">
                  <a:moveTo>
                    <a:pt x="0" y="0"/>
                  </a:moveTo>
                  <a:lnTo>
                    <a:pt x="2593479" y="0"/>
                  </a:lnTo>
                  <a:lnTo>
                    <a:pt x="2593479" y="2910847"/>
                  </a:lnTo>
                  <a:lnTo>
                    <a:pt x="0" y="291084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7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93479" cy="2939422"/>
            </a:xfrm>
            <a:prstGeom prst="rect">
              <a:avLst/>
            </a:prstGeom>
          </p:spPr>
          <p:txBody>
            <a:bodyPr lIns="41262" tIns="41262" rIns="41262" bIns="41262" rtlCol="0" anchor="ctr"/>
            <a:lstStyle/>
            <a:p>
              <a:pPr algn="ctr">
                <a:lnSpc>
                  <a:spcPts val="289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496226">
            <a:off x="-22382" y="435145"/>
            <a:ext cx="2365029" cy="2037564"/>
          </a:xfrm>
          <a:custGeom>
            <a:avLst/>
            <a:gdLst/>
            <a:ahLst/>
            <a:cxnLst/>
            <a:rect l="l" t="t" r="r" b="b"/>
            <a:pathLst>
              <a:path w="2365029" h="2037564">
                <a:moveTo>
                  <a:pt x="0" y="0"/>
                </a:moveTo>
                <a:lnTo>
                  <a:pt x="2365029" y="0"/>
                </a:lnTo>
                <a:lnTo>
                  <a:pt x="2365029" y="2037563"/>
                </a:lnTo>
                <a:lnTo>
                  <a:pt x="0" y="2037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3264661" y="1669751"/>
          <a:ext cx="12311285" cy="8064106"/>
        </p:xfrm>
        <a:graphic>
          <a:graphicData uri="http://schemas.openxmlformats.org/drawingml/2006/table">
            <a:tbl>
              <a:tblPr/>
              <a:tblGrid>
                <a:gridCol w="5255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6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2321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Outcomes4Me</a:t>
                      </a:r>
                      <a:endParaRPr lang="en-US" sz="1100" dirty="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Empowers patients with guideline-based treatment options and real-time care coordination</a:t>
                      </a:r>
                      <a:endParaRPr lang="en-US" sz="110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6021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AONN+ Navigation Metrics Toolkit</a:t>
                      </a:r>
                      <a:endParaRPr lang="en-US" sz="110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Standardizes measurement of communication quality, navigator impact, and care coordination</a:t>
                      </a:r>
                      <a:endParaRPr lang="en-US" sz="110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882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Community-Based Navigation Platforms</a:t>
                      </a:r>
                      <a:endParaRPr lang="en-US" sz="110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Tailored outreach and support for underserved populations</a:t>
                      </a:r>
                      <a:endParaRPr lang="en-US" sz="110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7882"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Integrated EMR Communication Modules</a:t>
                      </a:r>
                      <a:endParaRPr lang="en-US" sz="110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r>
                        <a:rPr lang="en-US" sz="3000" dirty="0">
                          <a:solidFill>
                            <a:srgbClr val="033844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Reduce handoff errors and improve cross-team visibility</a:t>
                      </a:r>
                      <a:endParaRPr lang="en-US" sz="1100" dirty="0"/>
                    </a:p>
                  </a:txBody>
                  <a:tcPr marL="232098" marR="232098" marT="232098" marB="232098" anchor="ctr">
                    <a:lnL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3518" cap="flat" cmpd="sng" algn="ctr">
                      <a:solidFill>
                        <a:srgbClr val="8989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Freeform 8"/>
          <p:cNvSpPr/>
          <p:nvPr/>
        </p:nvSpPr>
        <p:spPr>
          <a:xfrm>
            <a:off x="15764554" y="6090166"/>
            <a:ext cx="2116694" cy="4100134"/>
          </a:xfrm>
          <a:custGeom>
            <a:avLst/>
            <a:gdLst/>
            <a:ahLst/>
            <a:cxnLst/>
            <a:rect l="l" t="t" r="r" b="b"/>
            <a:pathLst>
              <a:path w="2116694" h="4100134">
                <a:moveTo>
                  <a:pt x="0" y="0"/>
                </a:moveTo>
                <a:lnTo>
                  <a:pt x="2116694" y="0"/>
                </a:lnTo>
                <a:lnTo>
                  <a:pt x="2116694" y="4100134"/>
                </a:lnTo>
                <a:lnTo>
                  <a:pt x="0" y="4100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710322" y="641807"/>
            <a:ext cx="10867354" cy="57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4500" b="1" dirty="0">
                <a:solidFill>
                  <a:srgbClr val="022338"/>
                </a:solidFill>
                <a:latin typeface="Open Sauce Heavy"/>
                <a:ea typeface="Open Sauce Heavy"/>
                <a:cs typeface="Open Sauce Heavy"/>
                <a:sym typeface="Open Sauce Heavy"/>
              </a:rPr>
              <a:t>Tools for Driving Systemic Change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b0b098300f41492892dd957f83ef29e9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888f201308f671ab26710fd958229ca5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176b68-ad26-48d2-8a37-5330accca0f9" xsi:nil="true"/>
    <lcf76f155ced4ddcb4097134ff3c332f xmlns="3311db4f-c83e-4f19-9b1a-85740e60a0ff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4C32524-0574-4465-A79C-04CC4F9C67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E28384-1BD6-41E5-AFE3-B8331427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64F740-BB89-4C04-9DD0-FB8790CE4459}">
  <ds:schemaRefs>
    <ds:schemaRef ds:uri="http://schemas.microsoft.com/office/2006/metadata/properties"/>
    <ds:schemaRef ds:uri="http://schemas.microsoft.com/office/infopath/2007/PartnerControls"/>
    <ds:schemaRef ds:uri="d3176b68-ad26-48d2-8a37-5330accca0f9"/>
    <ds:schemaRef ds:uri="3311db4f-c83e-4f19-9b1a-85740e60a0ff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673</Words>
  <Application>Microsoft Office PowerPoint</Application>
  <PresentationFormat>Custom</PresentationFormat>
  <Paragraphs>95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Open Sauce Heavy</vt:lpstr>
      <vt:lpstr>Open Sauce Bold</vt:lpstr>
      <vt:lpstr>Calibri (MS)</vt:lpstr>
      <vt:lpstr>Calibri</vt:lpstr>
      <vt:lpstr>Arial</vt:lpstr>
      <vt:lpstr>Aptos</vt:lpstr>
      <vt:lpstr>Canva Sans Italics</vt:lpstr>
      <vt:lpstr>Neue Machina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Christie_Clipper_NLC_RISC_Data_Slides.pptx (Presentation)</dc:title>
  <dc:creator>User</dc:creator>
  <cp:lastModifiedBy>Erin Peterson</cp:lastModifiedBy>
  <cp:revision>2</cp:revision>
  <dcterms:created xsi:type="dcterms:W3CDTF">2006-08-16T00:00:00Z</dcterms:created>
  <dcterms:modified xsi:type="dcterms:W3CDTF">2025-10-23T20:53:01Z</dcterms:modified>
  <dc:identifier>DAG2SaSUtE8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0x0101009C16E2FBB7F9D84FA6316A872BA0EAA1</vt:lpwstr>
  </property>
</Properties>
</file>