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DA6_3D3A80FA.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3.xml" ContentType="application/vnd.openxmlformats-officedocument.presentationml.notesSlide+xml"/>
  <Override PartName="/ppt/comments/modernComment_7FFFFDA7_A28C7D2E.xml" ContentType="application/vnd.ms-powerpoint.comments+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omments/modernComment_7FFFE900_43A75EB9.xml" ContentType="application/vnd.ms-powerpoint.comments+xml"/>
  <Override PartName="/ppt/notesSlides/notesSlide2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ppt/comments/modernComment_7FFFFD64_921358F.xml" ContentType="application/vnd.ms-powerpoint.comment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9.xml" ContentType="application/vnd.openxmlformats-officedocument.presentationml.notesSlide+xml"/>
  <Override PartName="/ppt/comments/modernComment_7FFFFDA2_DE0FF756.xml" ContentType="application/vnd.ms-powerpoint.comments+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94" r:id="rId5"/>
    <p:sldId id="325" r:id="rId6"/>
    <p:sldId id="2126004870" r:id="rId7"/>
    <p:sldId id="2147483028" r:id="rId8"/>
    <p:sldId id="2147482328" r:id="rId9"/>
    <p:sldId id="2147483046" r:id="rId10"/>
    <p:sldId id="2147482748" r:id="rId11"/>
    <p:sldId id="2147482745" r:id="rId12"/>
    <p:sldId id="2147482746" r:id="rId13"/>
    <p:sldId id="2147483024" r:id="rId14"/>
    <p:sldId id="2147483025" r:id="rId15"/>
    <p:sldId id="2147483026" r:id="rId16"/>
    <p:sldId id="2147483027" r:id="rId17"/>
    <p:sldId id="2147483044" r:id="rId18"/>
    <p:sldId id="2147483029" r:id="rId19"/>
    <p:sldId id="2147483031" r:id="rId20"/>
    <p:sldId id="2147483032" r:id="rId21"/>
    <p:sldId id="2147483033" r:id="rId22"/>
    <p:sldId id="2147483038" r:id="rId23"/>
    <p:sldId id="2147483052" r:id="rId24"/>
    <p:sldId id="2147473328" r:id="rId25"/>
    <p:sldId id="2147483055" r:id="rId26"/>
    <p:sldId id="2147482728" r:id="rId27"/>
    <p:sldId id="2147483056" r:id="rId28"/>
    <p:sldId id="2147483047" r:id="rId29"/>
    <p:sldId id="2147477753" r:id="rId30"/>
    <p:sldId id="2147477760" r:id="rId31"/>
    <p:sldId id="2147477758" r:id="rId32"/>
    <p:sldId id="2147483050" r:id="rId33"/>
    <p:sldId id="2147482980" r:id="rId34"/>
    <p:sldId id="2147483042" r:id="rId35"/>
    <p:sldId id="2147480688" r:id="rId36"/>
    <p:sldId id="2147483041" r:id="rId37"/>
    <p:sldId id="2147483057" r:id="rId38"/>
    <p:sldId id="2147483058" r:id="rId39"/>
    <p:sldId id="2147482740" r:id="rId40"/>
    <p:sldId id="2147483049" r:id="rId41"/>
    <p:sldId id="278" r:id="rId42"/>
    <p:sldId id="2147483037" r:id="rId43"/>
    <p:sldId id="2147482160" r:id="rId44"/>
    <p:sldId id="2147482771" r:id="rId45"/>
    <p:sldId id="2147482767" r:id="rId46"/>
    <p:sldId id="2147482769" r:id="rId47"/>
    <p:sldId id="21474821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C3911-A95F-F075-8883-A2FB0F653FD5}" name="Janet Faircloth" initials="JF" userId="S::janet.faircloth@aon.com::9180d490-19fc-4a89-88a4-0ce54c9a2262" providerId="AD"/>
  <p188:author id="{067EDF27-6CD3-B0F2-DF36-F99F94D26340}" name="Colleen Huber" initials="CH" userId="S::colleen.huber@aon.com::110bc9c2-a657-4fb4-a760-d8c628938bad" providerId="AD"/>
  <p188:author id="{ED0F8282-F2F2-61B0-0090-E9012A8B30B9}" name="Molly Iacovoni" initials="MI" userId="S::molly.iacovoni@aon.com::5d388c23-72f7-4880-ae1c-54667337ea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3A90"/>
    <a:srgbClr val="FF343E"/>
    <a:srgbClr val="E9141D"/>
    <a:srgbClr val="33E9C6"/>
    <a:srgbClr val="BAF8EC"/>
    <a:srgbClr val="B9F9CD"/>
    <a:srgbClr val="C0E637"/>
    <a:srgbClr val="9499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E6925-1A92-449D-A3D0-761D68FC6E11}" v="11" dt="2025-10-23T16:56:44.804"/>
    <p1510:client id="{E2356616-EB99-4FF0-8E97-CB20EA5C3CF1}" v="1" dt="2025-10-24T16:41:51.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5" autoAdjust="0"/>
  </p:normalViewPr>
  <p:slideViewPr>
    <p:cSldViewPr snapToGrid="0">
      <p:cViewPr varScale="1">
        <p:scale>
          <a:sx n="72" d="100"/>
          <a:sy n="72" d="100"/>
        </p:scale>
        <p:origin x="2034" y="29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eterson" userId="f7db407f-204f-45df-b879-31dfe1434a51" providerId="ADAL" clId="{1CDB0469-A65D-4EBB-91F1-537C7FB46BB0}"/>
    <pc:docChg chg="custSel addSld modSld">
      <pc:chgData name="Erin Peterson" userId="f7db407f-204f-45df-b879-31dfe1434a51" providerId="ADAL" clId="{1CDB0469-A65D-4EBB-91F1-537C7FB46BB0}" dt="2025-10-24T16:42:07.497" v="51" actId="20577"/>
      <pc:docMkLst>
        <pc:docMk/>
      </pc:docMkLst>
      <pc:sldChg chg="modSp add mod">
        <pc:chgData name="Erin Peterson" userId="f7db407f-204f-45df-b879-31dfe1434a51" providerId="ADAL" clId="{1CDB0469-A65D-4EBB-91F1-537C7FB46BB0}" dt="2025-10-24T16:42:07.497" v="51" actId="20577"/>
        <pc:sldMkLst>
          <pc:docMk/>
          <pc:sldMk cId="1917002916" sldId="294"/>
        </pc:sldMkLst>
        <pc:spChg chg="mod">
          <ac:chgData name="Erin Peterson" userId="f7db407f-204f-45df-b879-31dfe1434a51" providerId="ADAL" clId="{1CDB0469-A65D-4EBB-91F1-537C7FB46BB0}" dt="2025-10-24T16:42:07.497" v="51" actId="20577"/>
          <ac:spMkLst>
            <pc:docMk/>
            <pc:sldMk cId="1917002916" sldId="294"/>
            <ac:spMk id="5" creationId="{C3B109B3-35BF-CC49-8961-A8E00F6581D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A70070"/>
              </a:solidFill>
              <a:ln w="19050">
                <a:solidFill>
                  <a:schemeClr val="lt1"/>
                </a:solidFill>
              </a:ln>
              <a:effectLst/>
            </c:spPr>
            <c:extLst>
              <c:ext xmlns:c16="http://schemas.microsoft.com/office/drawing/2014/chart" uri="{C3380CC4-5D6E-409C-BE32-E72D297353CC}">
                <c16:uniqueId val="{00000001-4D5C-42DF-8E8D-4DA49F531E57}"/>
              </c:ext>
            </c:extLst>
          </c:dPt>
          <c:dPt>
            <c:idx val="1"/>
            <c:bubble3D val="0"/>
            <c:spPr>
              <a:solidFill>
                <a:srgbClr val="6E027F"/>
              </a:solidFill>
              <a:ln w="19050">
                <a:solidFill>
                  <a:schemeClr val="lt1"/>
                </a:solidFill>
              </a:ln>
              <a:effectLst/>
            </c:spPr>
            <c:extLst>
              <c:ext xmlns:c16="http://schemas.microsoft.com/office/drawing/2014/chart" uri="{C3380CC4-5D6E-409C-BE32-E72D297353CC}">
                <c16:uniqueId val="{00000002-4D5C-42DF-8E8D-4DA49F531E57}"/>
              </c:ext>
            </c:extLst>
          </c:dPt>
          <c:dPt>
            <c:idx val="2"/>
            <c:bubble3D val="0"/>
            <c:spPr>
              <a:solidFill>
                <a:srgbClr val="0055A8"/>
              </a:solidFill>
              <a:ln w="19050">
                <a:solidFill>
                  <a:schemeClr val="lt1"/>
                </a:solidFill>
              </a:ln>
              <a:effectLst/>
            </c:spPr>
            <c:extLst>
              <c:ext xmlns:c16="http://schemas.microsoft.com/office/drawing/2014/chart" uri="{C3380CC4-5D6E-409C-BE32-E72D297353CC}">
                <c16:uniqueId val="{00000003-4D5C-42DF-8E8D-4DA49F531E57}"/>
              </c:ext>
            </c:extLst>
          </c:dPt>
          <c:dPt>
            <c:idx val="3"/>
            <c:bubble3D val="0"/>
            <c:spPr>
              <a:solidFill>
                <a:srgbClr val="73E2D8"/>
              </a:solidFill>
              <a:ln w="19050">
                <a:solidFill>
                  <a:schemeClr val="lt1"/>
                </a:solidFill>
              </a:ln>
              <a:effectLst/>
            </c:spPr>
            <c:extLst>
              <c:ext xmlns:c16="http://schemas.microsoft.com/office/drawing/2014/chart" uri="{C3380CC4-5D6E-409C-BE32-E72D297353CC}">
                <c16:uniqueId val="{00000004-4D5C-42DF-8E8D-4DA49F531E57}"/>
              </c:ext>
            </c:extLst>
          </c:dPt>
          <c:dLbls>
            <c:dLbl>
              <c:idx val="0"/>
              <c:layout>
                <c:manualLayout>
                  <c:x val="1.4141405396637295E-2"/>
                  <c:y val="0.12831905358072565"/>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Now Text" panose="020B0504030202020204" pitchFamily="34" charset="0"/>
                        <a:ea typeface="+mn-ea"/>
                        <a:cs typeface="+mn-cs"/>
                      </a:defRPr>
                    </a:pPr>
                    <a:fld id="{81F6F53F-5B27-42AF-889E-0BECDA9F4DFF}" type="CATEGORYNAME">
                      <a:rPr lang="en-US" smtClean="0"/>
                      <a:pPr>
                        <a:defRPr sz="1400" b="1">
                          <a:solidFill>
                            <a:schemeClr val="bg1"/>
                          </a:solidFill>
                          <a:latin typeface="Helvetica Now Text" panose="020B0504030202020204" pitchFamily="34" charset="0"/>
                        </a:defRPr>
                      </a:pPr>
                      <a:t>[CATEGORY NAME]</a:t>
                    </a:fld>
                    <a:r>
                      <a:rPr lang="en-US" baseline="0" dirty="0"/>
                      <a:t> </a:t>
                    </a:r>
                    <a:fld id="{194B9CD3-A897-42E7-9457-1BB814595C45}" type="VALUE">
                      <a:rPr lang="en-US" baseline="0"/>
                      <a:pPr>
                        <a:defRPr sz="1400" b="1">
                          <a:solidFill>
                            <a:schemeClr val="bg1"/>
                          </a:solidFill>
                          <a:latin typeface="Helvetica Now Text" panose="020B0504030202020204" pitchFamily="34" charset="0"/>
                        </a:defRPr>
                      </a:pPr>
                      <a:t>[VALUE]</a:t>
                    </a:fld>
                    <a:endParaRPr lang="en-US" baseline="0" dirty="0"/>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Now Text" panose="020B050403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5C-42DF-8E8D-4DA49F531E57}"/>
                </c:ext>
              </c:extLst>
            </c:dLbl>
            <c:dLbl>
              <c:idx val="1"/>
              <c:layout>
                <c:manualLayout>
                  <c:x val="-0.15300860912144182"/>
                  <c:y val="-0.155193433553774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Now Text" panose="020B0504030202020204" pitchFamily="34" charset="0"/>
                        <a:ea typeface="+mn-ea"/>
                        <a:cs typeface="+mn-cs"/>
                      </a:defRPr>
                    </a:pPr>
                    <a:fld id="{DF0F630D-9514-439F-B8DA-CD4CEC466DE1}" type="CATEGORYNAME">
                      <a:rPr lang="en-US" sz="1400" baseline="0" smtClean="0">
                        <a:solidFill>
                          <a:schemeClr val="bg1"/>
                        </a:solidFill>
                      </a:rPr>
                      <a:pPr>
                        <a:defRPr sz="1400" b="1">
                          <a:solidFill>
                            <a:schemeClr val="bg1"/>
                          </a:solidFill>
                          <a:latin typeface="Helvetica Now Text" panose="020B0504030202020204" pitchFamily="34" charset="0"/>
                        </a:defRPr>
                      </a:pPr>
                      <a:t>[CATEGORY NAME]</a:t>
                    </a:fld>
                    <a:r>
                      <a:rPr lang="en-US" sz="1400" baseline="0" dirty="0">
                        <a:solidFill>
                          <a:schemeClr val="bg1"/>
                        </a:solidFill>
                      </a:rPr>
                      <a:t> </a:t>
                    </a:r>
                    <a:fld id="{A534FF76-CA39-4F33-9AD0-23633FBB0F7D}" type="VALUE">
                      <a:rPr lang="en-US" sz="1400" baseline="0" smtClean="0">
                        <a:solidFill>
                          <a:schemeClr val="bg1"/>
                        </a:solidFill>
                      </a:rPr>
                      <a:pPr>
                        <a:defRPr sz="1400" b="1">
                          <a:solidFill>
                            <a:schemeClr val="bg1"/>
                          </a:solidFill>
                          <a:latin typeface="Helvetica Now Text" panose="020B0504030202020204" pitchFamily="34" charset="0"/>
                        </a:defRPr>
                      </a:pPr>
                      <a:t>[VALUE]</a:t>
                    </a:fld>
                    <a:endParaRPr lang="en-US" sz="1400" baseline="0" dirty="0">
                      <a:solidFill>
                        <a:schemeClr val="bg1"/>
                      </a:solidFill>
                    </a:endParaRPr>
                  </a:p>
                </c:rich>
              </c:tx>
              <c:numFmt formatCode="&quot;$&quot;#,##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Now Text" panose="020B050403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6179109605341327"/>
                      <c:h val="0.261148780814418"/>
                    </c:manualLayout>
                  </c15:layout>
                  <c15:dlblFieldTable/>
                  <c15:showDataLabelsRange val="0"/>
                </c:ext>
                <c:ext xmlns:c16="http://schemas.microsoft.com/office/drawing/2014/chart" uri="{C3380CC4-5D6E-409C-BE32-E72D297353CC}">
                  <c16:uniqueId val="{00000002-4D5C-42DF-8E8D-4DA49F531E57}"/>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Now Text" panose="020B0504030202020204" pitchFamily="34" charset="0"/>
                        <a:ea typeface="+mn-ea"/>
                        <a:cs typeface="+mn-cs"/>
                      </a:defRPr>
                    </a:pPr>
                    <a:fld id="{EA8A5259-3F2E-4BC1-BF60-B8FA03D67D55}" type="CATEGORYNAME">
                      <a:rPr lang="en-US" sz="1400" baseline="0" smtClean="0"/>
                      <a:pPr>
                        <a:defRPr sz="1400" b="1">
                          <a:solidFill>
                            <a:schemeClr val="bg1"/>
                          </a:solidFill>
                          <a:latin typeface="Helvetica Now Text" panose="020B0504030202020204" pitchFamily="34" charset="0"/>
                        </a:defRPr>
                      </a:pPr>
                      <a:t>[CATEGORY NAME]</a:t>
                    </a:fld>
                    <a:r>
                      <a:rPr lang="en-US" sz="1400" baseline="0" dirty="0"/>
                      <a:t> </a:t>
                    </a:r>
                    <a:fld id="{E5A92DA5-F264-4E9A-8672-A00EB098AED1}" type="VALUE">
                      <a:rPr lang="en-US" sz="1400" baseline="0"/>
                      <a:pPr>
                        <a:defRPr sz="1400" b="1">
                          <a:solidFill>
                            <a:schemeClr val="bg1"/>
                          </a:solidFill>
                          <a:latin typeface="Helvetica Now Text" panose="020B0504030202020204" pitchFamily="34" charset="0"/>
                        </a:defRPr>
                      </a:pPr>
                      <a:t>[VALUE]</a:t>
                    </a:fld>
                    <a:endParaRPr lang="en-US" sz="1400" baseline="0" dirty="0"/>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Now Text" panose="020B0504030202020204" pitchFamily="34" charset="0"/>
                      <a:ea typeface="+mn-ea"/>
                      <a:cs typeface="+mn-cs"/>
                    </a:defRPr>
                  </a:pPr>
                  <a:endParaRPr lang="en-US"/>
                </a:p>
              </c:txPr>
              <c:dLblPos val="inEnd"/>
              <c:showLegendKey val="0"/>
              <c:showVal val="1"/>
              <c:showCatName val="1"/>
              <c:showSerName val="0"/>
              <c:showPercent val="0"/>
              <c:showBubbleSize val="0"/>
              <c:extLst>
                <c:ext xmlns:c15="http://schemas.microsoft.com/office/drawing/2012/chart" uri="{CE6537A1-D6FC-4f65-9D91-7224C49458BB}">
                  <c15:layout>
                    <c:manualLayout>
                      <c:w val="0.16380600223410549"/>
                      <c:h val="0.21630977571552482"/>
                    </c:manualLayout>
                  </c15:layout>
                  <c15:dlblFieldTable/>
                  <c15:showDataLabelsRange val="0"/>
                </c:ext>
                <c:ext xmlns:c16="http://schemas.microsoft.com/office/drawing/2014/chart" uri="{C3380CC4-5D6E-409C-BE32-E72D297353CC}">
                  <c16:uniqueId val="{00000003-4D5C-42DF-8E8D-4DA49F531E57}"/>
                </c:ext>
              </c:extLst>
            </c:dLbl>
            <c:dLbl>
              <c:idx val="3"/>
              <c:layout>
                <c:manualLayout>
                  <c:x val="0.16760550938330182"/>
                  <c:y val="-0.1793654915350375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Now Text" panose="020B0504030202020204" pitchFamily="34" charset="0"/>
                        <a:ea typeface="+mn-ea"/>
                        <a:cs typeface="+mn-cs"/>
                      </a:defRPr>
                    </a:pPr>
                    <a:fld id="{C49ACA0C-6BF4-4CAA-BD79-0EDEDEBB7CA9}" type="CATEGORYNAME">
                      <a:rPr lang="en-US" sz="1400" baseline="0" smtClean="0">
                        <a:solidFill>
                          <a:schemeClr val="tx1"/>
                        </a:solidFill>
                      </a:rPr>
                      <a:pPr>
                        <a:defRPr sz="1400" b="1">
                          <a:solidFill>
                            <a:schemeClr val="tx1"/>
                          </a:solidFill>
                          <a:latin typeface="Helvetica Now Text" panose="020B0504030202020204" pitchFamily="34" charset="0"/>
                        </a:defRPr>
                      </a:pPr>
                      <a:t>[CATEGORY NAME]</a:t>
                    </a:fld>
                    <a:r>
                      <a:rPr lang="en-US" sz="1400" baseline="0" dirty="0">
                        <a:solidFill>
                          <a:schemeClr val="tx1"/>
                        </a:solidFill>
                      </a:rPr>
                      <a:t> </a:t>
                    </a:r>
                    <a:fld id="{DC2D98F1-BF4D-4326-A394-76CAC925452D}" type="VALUE">
                      <a:rPr lang="en-US" sz="1400" baseline="0">
                        <a:solidFill>
                          <a:schemeClr val="tx1"/>
                        </a:solidFill>
                      </a:rPr>
                      <a:pPr>
                        <a:defRPr sz="1400" b="1">
                          <a:solidFill>
                            <a:schemeClr val="tx1"/>
                          </a:solidFill>
                          <a:latin typeface="Helvetica Now Text" panose="020B0504030202020204" pitchFamily="34" charset="0"/>
                        </a:defRPr>
                      </a:pPr>
                      <a:t>[VALUE]</a:t>
                    </a:fld>
                    <a:endParaRPr lang="en-US" sz="1400" baseline="0" dirty="0">
                      <a:solidFill>
                        <a:schemeClr val="tx1"/>
                      </a:solidFill>
                    </a:endParaRPr>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Now Text" panose="020B050403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D5C-42DF-8E8D-4DA49F531E5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Now Text" panose="020B0504030202020204" pitchFamily="34" charset="0"/>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Labor (60%)</c:v>
                </c:pt>
                <c:pt idx="1">
                  <c:v>Drugs (8%)</c:v>
                </c:pt>
                <c:pt idx="2">
                  <c:v>Other (19%)</c:v>
                </c:pt>
                <c:pt idx="3">
                  <c:v>Supplies (13%)</c:v>
                </c:pt>
              </c:strCache>
            </c:strRef>
          </c:cat>
          <c:val>
            <c:numRef>
              <c:f>Sheet1!$B$2:$B$5</c:f>
              <c:numCache>
                <c:formatCode>General</c:formatCode>
                <c:ptCount val="4"/>
                <c:pt idx="0">
                  <c:v>839</c:v>
                </c:pt>
                <c:pt idx="1">
                  <c:v>115</c:v>
                </c:pt>
                <c:pt idx="2">
                  <c:v>269</c:v>
                </c:pt>
                <c:pt idx="3">
                  <c:v>181</c:v>
                </c:pt>
              </c:numCache>
            </c:numRef>
          </c:val>
          <c:extLst>
            <c:ext xmlns:c16="http://schemas.microsoft.com/office/drawing/2014/chart" uri="{C3380CC4-5D6E-409C-BE32-E72D297353CC}">
              <c16:uniqueId val="{00000000-4D5C-42DF-8E8D-4DA49F531E57}"/>
            </c:ext>
          </c:extLst>
        </c:ser>
        <c:dLbls>
          <c:showLegendKey val="0"/>
          <c:showVal val="0"/>
          <c:showCatName val="0"/>
          <c:showSerName val="0"/>
          <c:showPercent val="0"/>
          <c:showBubbleSize val="0"/>
          <c:showLeaderLines val="1"/>
        </c:dLbls>
        <c:firstSliceAng val="252"/>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Helvetica Now Text" panose="020B0504030202020204" pitchFamily="34" charset="0"/>
              </a:rPr>
              <a:t>Enrollment (m)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Sheet1!$I$10</c:f>
              <c:strCache>
                <c:ptCount val="1"/>
                <c:pt idx="0">
                  <c:v>Enrollment (m)</c:v>
                </c:pt>
              </c:strCache>
            </c:strRef>
          </c:tx>
          <c:spPr>
            <a:solidFill>
              <a:srgbClr val="0075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Helvetica Now Text" panose="020B050403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Sheet1!$H$11:$H$22</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Sheet1!$I$11:$I$22</c:f>
              <c:numCache>
                <c:formatCode>General</c:formatCode>
                <c:ptCount val="12"/>
                <c:pt idx="0">
                  <c:v>8</c:v>
                </c:pt>
                <c:pt idx="1">
                  <c:v>11.7</c:v>
                </c:pt>
                <c:pt idx="2">
                  <c:v>12.7</c:v>
                </c:pt>
                <c:pt idx="3">
                  <c:v>12.2</c:v>
                </c:pt>
                <c:pt idx="4">
                  <c:v>11.8</c:v>
                </c:pt>
                <c:pt idx="5">
                  <c:v>11.4</c:v>
                </c:pt>
                <c:pt idx="6">
                  <c:v>11.4</c:v>
                </c:pt>
                <c:pt idx="7">
                  <c:v>12</c:v>
                </c:pt>
                <c:pt idx="8">
                  <c:v>14.5</c:v>
                </c:pt>
                <c:pt idx="9">
                  <c:v>16.399999999999999</c:v>
                </c:pt>
                <c:pt idx="10">
                  <c:v>21.4</c:v>
                </c:pt>
                <c:pt idx="11">
                  <c:v>24.3</c:v>
                </c:pt>
              </c:numCache>
            </c:numRef>
          </c:val>
          <c:extLst>
            <c:ext xmlns:c16="http://schemas.microsoft.com/office/drawing/2014/chart" uri="{C3380CC4-5D6E-409C-BE32-E72D297353CC}">
              <c16:uniqueId val="{00000000-1AFD-418D-9FE7-87254787421E}"/>
            </c:ext>
          </c:extLst>
        </c:ser>
        <c:dLbls>
          <c:showLegendKey val="0"/>
          <c:showVal val="0"/>
          <c:showCatName val="0"/>
          <c:showSerName val="0"/>
          <c:showPercent val="0"/>
          <c:showBubbleSize val="0"/>
        </c:dLbls>
        <c:gapWidth val="41"/>
        <c:overlap val="-27"/>
        <c:axId val="66364159"/>
        <c:axId val="66366319"/>
      </c:barChart>
      <c:catAx>
        <c:axId val="6636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Now Text" panose="020B0504030202020204" pitchFamily="34" charset="0"/>
                <a:ea typeface="+mn-ea"/>
                <a:cs typeface="+mn-cs"/>
              </a:defRPr>
            </a:pPr>
            <a:endParaRPr lang="en-US"/>
          </a:p>
        </c:txPr>
        <c:crossAx val="66366319"/>
        <c:crosses val="autoZero"/>
        <c:auto val="1"/>
        <c:lblAlgn val="ctr"/>
        <c:lblOffset val="100"/>
        <c:noMultiLvlLbl val="0"/>
      </c:catAx>
      <c:valAx>
        <c:axId val="6636631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6364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E900_43A75EB9.xml><?xml version="1.0" encoding="utf-8"?>
<p188:cmLst xmlns:a="http://schemas.openxmlformats.org/drawingml/2006/main" xmlns:r="http://schemas.openxmlformats.org/officeDocument/2006/relationships" xmlns:p188="http://schemas.microsoft.com/office/powerpoint/2018/8/main">
  <p188:cm id="{5194FD1E-267C-4DBD-BE59-95817FBA929D}" authorId="{ED0F8282-F2F2-61B0-0090-E9012A8B30B9}" created="2025-10-10T18:20:35.035">
    <ac:txMkLst xmlns:ac="http://schemas.microsoft.com/office/drawing/2013/main/command">
      <pc:docMk xmlns:pc="http://schemas.microsoft.com/office/powerpoint/2013/main/command"/>
      <pc:sldMk xmlns:pc="http://schemas.microsoft.com/office/powerpoint/2013/main/command" cId="1135042233" sldId="2147477760"/>
      <ac:spMk id="14" creationId="{127C2240-F04D-202C-8B53-B2ED38FCAE5E}"/>
      <ac:txMk cp="11" len="182">
        <ac:context len="195" hash="2964043824"/>
      </ac:txMk>
    </ac:txMkLst>
    <p188:pos x="2147603" y="516115"/>
    <p188:txBody>
      <a:bodyPr/>
      <a:lstStyle/>
      <a:p>
        <a:r>
          <a:rPr lang="en-US"/>
          <a:t>Is this slide redundant? TBD. </a:t>
        </a:r>
      </a:p>
    </p188:txBody>
  </p188:cm>
</p188:cmLst>
</file>

<file path=ppt/comments/modernComment_7FFFFD64_921358F.xml><?xml version="1.0" encoding="utf-8"?>
<p188:cmLst xmlns:a="http://schemas.openxmlformats.org/drawingml/2006/main" xmlns:r="http://schemas.openxmlformats.org/officeDocument/2006/relationships" xmlns:p188="http://schemas.microsoft.com/office/powerpoint/2018/8/main">
  <p188:cm id="{D3F50BFB-AB8F-4B28-AA03-1C2B2268656A}" authorId="{ED0F8282-F2F2-61B0-0090-E9012A8B30B9}" created="2025-10-10T00:34:28.551">
    <ac:txMkLst xmlns:ac="http://schemas.microsoft.com/office/drawing/2013/main/command">
      <pc:docMk xmlns:pc="http://schemas.microsoft.com/office/powerpoint/2013/main/command"/>
      <pc:sldMk xmlns:pc="http://schemas.microsoft.com/office/powerpoint/2013/main/command" cId="153171343" sldId="2147482980"/>
      <ac:spMk id="4" creationId="{4B4D15F1-83BB-D8A3-E883-BE3AF0FB6BC5}"/>
      <ac:txMk cp="0" len="45">
        <ac:context len="46" hash="627941069"/>
      </ac:txMk>
    </ac:txMkLst>
    <p188:pos x="6964532" y="261151"/>
    <p188:txBody>
      <a:bodyPr/>
      <a:lstStyle/>
      <a:p>
        <a:r>
          <a:rPr lang="en-US"/>
          <a:t>Alexis: Open to suggestions on new format here? Basically, it’s saying, we have had some legislation and may have more … </a:t>
        </a:r>
      </a:p>
    </p188:txBody>
  </p188:cm>
</p188:cmLst>
</file>

<file path=ppt/comments/modernComment_7FFFFDA2_DE0FF756.xml><?xml version="1.0" encoding="utf-8"?>
<p188:cmLst xmlns:a="http://schemas.openxmlformats.org/drawingml/2006/main" xmlns:r="http://schemas.openxmlformats.org/officeDocument/2006/relationships" xmlns:p188="http://schemas.microsoft.com/office/powerpoint/2018/8/main">
  <p188:cm id="{2F4724AE-B153-4158-B0BD-1F79DD74A8DC}" authorId="{067EDF27-6CD3-B0F2-DF36-F99F94D26340}" created="2025-09-29T16:59:41.386">
    <pc:sldMkLst xmlns:pc="http://schemas.microsoft.com/office/powerpoint/2013/main/command">
      <pc:docMk/>
      <pc:sldMk cId="3725588310" sldId="2147483042"/>
    </pc:sldMkLst>
    <p188:txBody>
      <a:bodyPr/>
      <a:lstStyle/>
      <a:p>
        <a:r>
          <a:rPr lang="en-US"/>
          <a:t>Should we place right after Molly’s slide 30?</a:t>
        </a:r>
      </a:p>
    </p188:txBody>
  </p188:cm>
</p188:cmLst>
</file>

<file path=ppt/comments/modernComment_7FFFFDA6_3D3A80FA.xml><?xml version="1.0" encoding="utf-8"?>
<p188:cmLst xmlns:a="http://schemas.openxmlformats.org/drawingml/2006/main" xmlns:r="http://schemas.openxmlformats.org/officeDocument/2006/relationships" xmlns:p188="http://schemas.microsoft.com/office/powerpoint/2018/8/main">
  <p188:cm id="{CFFE7E41-72E5-4248-8E00-4718603D2911}" authorId="{EB5C3911-A95F-F075-8883-A2FB0F653FD5}" created="2025-10-09T13:38:30.588">
    <ac:deMkLst xmlns:ac="http://schemas.microsoft.com/office/drawing/2013/main/command">
      <pc:docMk xmlns:pc="http://schemas.microsoft.com/office/powerpoint/2013/main/command"/>
      <pc:sldMk xmlns:pc="http://schemas.microsoft.com/office/powerpoint/2013/main/command" cId="1027244282" sldId="2147483046"/>
      <ac:spMk id="6" creationId="{D6C3A962-07B3-A24A-3F26-4C4B6A0D8C65}"/>
    </ac:deMkLst>
    <p188:txBody>
      <a:bodyPr/>
      <a:lstStyle/>
      <a:p>
        <a:r>
          <a:rPr lang="en-US"/>
          <a:t>Suggest deleting yellow text, it's a repeat from prior page. And change headline to better reflect content. Maybe something like "Comprehensive Approach to Assuring Claims Payment Integrity"</a:t>
        </a:r>
      </a:p>
    </p188:txBody>
  </p188:cm>
  <p188:cm id="{783C4A69-0C8D-4915-AE52-34BD7545F4B9}" authorId="{EB5C3911-A95F-F075-8883-A2FB0F653FD5}" created="2025-10-09T13:39:48.150">
    <ac:deMkLst xmlns:ac="http://schemas.microsoft.com/office/drawing/2013/main/command">
      <pc:docMk xmlns:pc="http://schemas.microsoft.com/office/powerpoint/2013/main/command"/>
      <pc:sldMk xmlns:pc="http://schemas.microsoft.com/office/powerpoint/2013/main/command" cId="1027244282" sldId="2147483046"/>
      <ac:spMk id="5" creationId="{BD632F3D-A70E-B781-AAD3-09E600D65E29}"/>
    </ac:deMkLst>
    <p188:txBody>
      <a:bodyPr/>
      <a:lstStyle/>
      <a:p>
        <a:r>
          <a:rPr lang="en-US"/>
          <a:t>On page 4 we say the issue is CPI program fees, but I don't see that addressed in the slides?</a:t>
        </a:r>
      </a:p>
    </p188:txBody>
  </p188:cm>
</p188:cmLst>
</file>

<file path=ppt/comments/modernComment_7FFFFDA7_A28C7D2E.xml><?xml version="1.0" encoding="utf-8"?>
<p188:cmLst xmlns:a="http://schemas.openxmlformats.org/drawingml/2006/main" xmlns:r="http://schemas.openxmlformats.org/officeDocument/2006/relationships" xmlns:p188="http://schemas.microsoft.com/office/powerpoint/2018/8/main">
  <p188:cm id="{54DEC3FE-0A51-4C8B-9AA8-FCF39F50E319}" authorId="{EB5C3911-A95F-F075-8883-A2FB0F653FD5}" created="2025-10-09T13:48:11.743">
    <pc:sldMkLst xmlns:pc="http://schemas.microsoft.com/office/powerpoint/2013/main/command">
      <pc:docMk/>
      <pc:sldMk cId="2727116078" sldId="2147483047"/>
    </pc:sldMkLst>
    <p188:replyLst>
      <p188:reply id="{4ECE75A2-A159-48AF-8E5D-FAE7E3E21878}" authorId="{ED0F8282-F2F2-61B0-0090-E9012A8B30B9}" created="2025-10-10T00:24:41.996">
        <p188:txBody>
          <a:bodyPr/>
          <a:lstStyle/>
          <a:p>
            <a:r>
              <a:rPr lang="en-US"/>
              <a:t>Yes, this is a cost impact issue MFN and TrumpRx  … and we anticipate more negotiations. </a:t>
            </a:r>
          </a:p>
        </p188:txBody>
      </p188:reply>
    </p188:replyLst>
    <p188:txBody>
      <a:bodyPr/>
      <a:lstStyle/>
      <a:p>
        <a:r>
          <a:rPr lang="en-US"/>
          <a:t>Same question - is this a cost that is around the corner? It's possible, and if so make that connection clearer. Also would be good to make this slide less wordy. </a:t>
        </a:r>
      </a:p>
    </p188:txBody>
  </p188:cm>
  <p188:cm id="{E46AF488-3E6D-420F-9D24-8B048CC8D41C}" authorId="{ED0F8282-F2F2-61B0-0090-E9012A8B30B9}" created="2025-10-10T18:40:01.957">
    <ac:txMkLst xmlns:ac="http://schemas.microsoft.com/office/drawing/2013/main/command">
      <pc:docMk xmlns:pc="http://schemas.microsoft.com/office/powerpoint/2013/main/command"/>
      <pc:sldMk xmlns:pc="http://schemas.microsoft.com/office/powerpoint/2013/main/command" cId="2727116078" sldId="2147483047"/>
      <ac:graphicFrameMk id="9" creationId="{560A430F-4740-D6A2-9619-01A46BBBB65C}"/>
      <ac:tblMk/>
      <ac:tcMk rowId="3580214670" colId="2838022808"/>
      <ac:txMk cp="131" len="64">
        <ac:context len="197" hash="3004491036"/>
      </ac:txMk>
    </ac:txMkLst>
    <p188:pos x="9927774" y="2870805"/>
    <p188:txBody>
      <a:bodyPr/>
      <a:lstStyle/>
      <a:p>
        <a:r>
          <a:rPr lang="en-US"/>
          <a:t>This is evolving as of 10/10/2025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4327D-F625-4099-9B19-CAA026958A4E}"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856B3-56ED-4E99-934C-86415BA9694C}" type="slidenum">
              <a:rPr lang="en-US" smtClean="0"/>
              <a:t>‹#›</a:t>
            </a:fld>
            <a:endParaRPr lang="en-US"/>
          </a:p>
        </p:txBody>
      </p:sp>
    </p:spTree>
    <p:extLst>
      <p:ext uri="{BB962C8B-B14F-4D97-AF65-F5344CB8AC3E}">
        <p14:creationId xmlns:p14="http://schemas.microsoft.com/office/powerpoint/2010/main" val="145780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ff.org/affordable-care-act/issue-brief/inflation-reduction-act-health-insurance-subsidies-what-is-their-impact-and-what-would-happen-if-they-expire/#:~:text=The%20enhanced%20subsidies%20in%20the%20Inflation%20Reduction%20Act%20reduce%20net%20premium%20costs%20by%2044%25%2C%20on%20average%2C%20for%20enrollees%20receiving%20premium%20tax%20credits%2C%20though%20the%20amount%20of%20savings%20varies%20by%20person." TargetMode="External"/><Relationship Id="rId7" Type="http://schemas.openxmlformats.org/officeDocument/2006/relationships/hyperlink" Target="https://www.kff.org/policy-watch/where-aca-marketplace-enrollment-is-growing-the-fastest-and-wh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kff.org/policy-watch/who-might-lose-eligibility-for-affordable-care-act-marketplace-subsidies-if-enhanced-tax-credits-are-not-extended/" TargetMode="External"/><Relationship Id="rId5" Type="http://schemas.openxmlformats.org/officeDocument/2006/relationships/hyperlink" Target="https://www.kff.org/affordable-care-act/issue-brief/inflation-reduction-act-health-insurance-subsidies-what-is-their-impact-and-what-would-happen-if-they-expire/#:~:text=Lower%2DIncome%20Enrollees%20Would%20Experience%20the%20Steepest%20Premium%20Increases%20if%20Enhanced%20Subsidies%20Expire" TargetMode="External"/><Relationship Id="rId4" Type="http://schemas.openxmlformats.org/officeDocument/2006/relationships/hyperlink" Target="https://www.kff.org/affordable-care-act/issue-brief/inflation-reduction-act-health-insurance-subsidies-what-is-their-impact-and-what-would-happen-if-they-expire/#:~:text=Based%20on%202024%20premiums%2C%20if%20these%20enhanced%20premium%20subsidies%20were%20to%20expire%2C%20subsidized%20Marketplace%20enrollees%20in%20at%20least%2012%20states%20would%20see%20their%20annual%20premium%20payments%20double%20or%20more%2C%20on%20avera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F8CCE0-3DA5-417A-BC62-D53E841C21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D0BEA-DC01-2E8D-BB43-644D3FC5C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F8C2E-9529-2780-F396-A7E7B925D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1C933-71F7-EF36-D45A-8CC5FBF4943B}"/>
              </a:ext>
            </a:extLst>
          </p:cNvPr>
          <p:cNvSpPr>
            <a:spLocks noGrp="1"/>
          </p:cNvSpPr>
          <p:nvPr>
            <p:ph type="body" idx="1"/>
          </p:nvPr>
        </p:nvSpPr>
        <p:spPr/>
        <p:txBody>
          <a:bodyPr/>
          <a:lstStyle/>
          <a:p>
            <a:r>
              <a:rPr lang="en-US" sz="1600"/>
              <a:t>Mike</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AD3634FF-6666-1123-EBDE-9698D865FF5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3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5C5F6-66B8-3F59-1B2C-AE2F3D499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26016-7FD5-3A50-7CD6-B72DB0FF3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A7367-0901-6212-84DE-726CA3604293}"/>
              </a:ext>
            </a:extLst>
          </p:cNvPr>
          <p:cNvSpPr>
            <a:spLocks noGrp="1"/>
          </p:cNvSpPr>
          <p:nvPr>
            <p:ph type="body" idx="1"/>
          </p:nvPr>
        </p:nvSpPr>
        <p:spPr/>
        <p:txBody>
          <a:bodyPr/>
          <a:lstStyle/>
          <a:p>
            <a:r>
              <a:rPr lang="en-US" sz="1600"/>
              <a:t>Mike</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DBBE4E2B-8251-2356-E887-6297B97416E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67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6ABE-12BE-377A-4A1F-096242492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3C5F2-563D-0105-0A03-49BA59DA3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D03FA-19A1-5128-AC39-D125E9DADC53}"/>
              </a:ext>
            </a:extLst>
          </p:cNvPr>
          <p:cNvSpPr>
            <a:spLocks noGrp="1"/>
          </p:cNvSpPr>
          <p:nvPr>
            <p:ph type="body" idx="1"/>
          </p:nvPr>
        </p:nvSpPr>
        <p:spPr/>
        <p:txBody>
          <a:bodyPr/>
          <a:lstStyle/>
          <a:p>
            <a:r>
              <a:rPr lang="en-US" sz="1600"/>
              <a:t>Mike</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1386D76D-9B1E-4779-BE1F-386182B1A4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69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83BE-7C59-CC3E-8035-1C8BA5370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E8C00-6CA3-C4CE-FD83-DBCA166D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C3592-D077-A95B-C517-5D59D2D339B5}"/>
              </a:ext>
            </a:extLst>
          </p:cNvPr>
          <p:cNvSpPr>
            <a:spLocks noGrp="1"/>
          </p:cNvSpPr>
          <p:nvPr>
            <p:ph type="body" idx="1"/>
          </p:nvPr>
        </p:nvSpPr>
        <p:spPr/>
        <p:txBody>
          <a:bodyPr/>
          <a:lstStyle/>
          <a:p>
            <a:r>
              <a:rPr lang="en-US" sz="1600" dirty="0"/>
              <a:t>Mike</a:t>
            </a:r>
          </a:p>
          <a:p>
            <a:endParaRPr lang="en-US" sz="1600" dirty="0"/>
          </a:p>
          <a:p>
            <a:r>
              <a:rPr lang="en-US" sz="1600" dirty="0"/>
              <a:t>Investigate to understand Claim and Fee Impacts</a:t>
            </a:r>
          </a:p>
          <a:p>
            <a:pPr marL="571471" indent="-571471">
              <a:buFont typeface="Arial" panose="020B0604020202020204" pitchFamily="34" charset="0"/>
              <a:buChar char="•"/>
            </a:pPr>
            <a:r>
              <a:rPr lang="en-US" sz="1600" b="0" dirty="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dirty="0"/>
          </a:p>
          <a:p>
            <a:pPr marL="571471" indent="-571471">
              <a:buFont typeface="Arial" panose="020B0604020202020204" pitchFamily="34" charset="0"/>
              <a:buChar char="•"/>
            </a:pPr>
            <a:r>
              <a:rPr lang="en-US" sz="1600" b="0" dirty="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dirty="0"/>
              <a:t>Fees can include carrier administrative fees for NSA negotiations and third-party fees for the IDR arbitration entity.</a:t>
            </a:r>
          </a:p>
          <a:p>
            <a:pPr marL="1034998" indent="-450827">
              <a:buFont typeface="Arial" panose="020B0604020202020204" pitchFamily="34" charset="0"/>
              <a:buChar char="─"/>
            </a:pPr>
            <a:r>
              <a:rPr lang="en-US" sz="1600" b="0" dirty="0"/>
              <a:t>Understand if and how shared savings fees and limits apply, negotiate changes if needed.</a:t>
            </a:r>
          </a:p>
          <a:p>
            <a:pPr marL="1028671" lvl="1" indent="-571471">
              <a:buFont typeface="Arial" panose="020B0604020202020204" pitchFamily="34" charset="0"/>
              <a:buChar char="•"/>
            </a:pPr>
            <a:r>
              <a:rPr lang="en-US" sz="1600" b="0" dirty="0"/>
              <a:t>Consider the impact of these claims and fees on 2026 healthcare cost projections and budgets</a:t>
            </a:r>
          </a:p>
          <a:p>
            <a:pPr marL="1028671" lvl="1" indent="-571471">
              <a:buFont typeface="Arial" panose="020B0604020202020204" pitchFamily="34" charset="0"/>
              <a:buChar char="•"/>
            </a:pPr>
            <a:r>
              <a:rPr lang="en-US" sz="1600" b="0" dirty="0"/>
              <a:t>If you’re planning on conducting an RFP in the near future, build fee protection into that process</a:t>
            </a:r>
          </a:p>
          <a:p>
            <a:pPr marL="457200" lvl="1" indent="0">
              <a:buFont typeface="Arial" panose="020B0604020202020204" pitchFamily="34" charset="0"/>
              <a:buNone/>
            </a:pPr>
            <a:endParaRPr lang="en-US" sz="1600" b="0" dirty="0"/>
          </a:p>
          <a:p>
            <a:pPr marL="0" lvl="0" indent="0">
              <a:buFont typeface="Arial" panose="020B0604020202020204" pitchFamily="34" charset="0"/>
              <a:buNone/>
            </a:pPr>
            <a:r>
              <a:rPr lang="en-US" sz="1600" b="0" dirty="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dirty="0"/>
          </a:p>
          <a:p>
            <a:pPr marL="0" indent="0">
              <a:buFont typeface="Arial" panose="020B0604020202020204" pitchFamily="34" charset="0"/>
              <a:buNone/>
            </a:pPr>
            <a:endParaRPr lang="en-US" sz="1600" b="0" dirty="0">
              <a:latin typeface="Helvetica Now Text" panose="020B0504030202020204" pitchFamily="34" charset="0"/>
            </a:endParaRPr>
          </a:p>
          <a:p>
            <a:pPr marL="571471" indent="-571471">
              <a:buFont typeface="Arial" panose="020B0604020202020204" pitchFamily="34" charset="0"/>
              <a:buChar char="•"/>
            </a:pPr>
            <a:endParaRPr lang="en-US" sz="1600" dirty="0">
              <a:latin typeface="Helvetica Now Text" panose="020B0504030202020204" pitchFamily="34" charset="0"/>
            </a:endParaRPr>
          </a:p>
          <a:p>
            <a:endParaRPr lang="en-US" sz="1600" dirty="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A0E046D0-DB82-C320-CDE1-BE50E997A4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33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1756-2AD5-3DFE-C4F7-DBB662699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50721-06A5-04FB-C62C-029CE5B2A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6E3D3-8CCF-EAE7-38E8-652139DB13CD}"/>
              </a:ext>
            </a:extLst>
          </p:cNvPr>
          <p:cNvSpPr>
            <a:spLocks noGrp="1"/>
          </p:cNvSpPr>
          <p:nvPr>
            <p:ph type="body" idx="1"/>
          </p:nvPr>
        </p:nvSpPr>
        <p:spPr/>
        <p:txBody>
          <a:bodyPr/>
          <a:lstStyle/>
          <a:p>
            <a:r>
              <a:rPr lang="en-US" sz="1600"/>
              <a:t>Mike - </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DDDC19C9-4A35-C3AD-D407-68111F206A0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85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4E25-8C9C-3450-23FA-789586308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9BADA-DF24-83A5-0946-4DA30DFB1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F4EE1-3EC6-5F37-2E10-F6D5A031287D}"/>
              </a:ext>
            </a:extLst>
          </p:cNvPr>
          <p:cNvSpPr>
            <a:spLocks noGrp="1"/>
          </p:cNvSpPr>
          <p:nvPr>
            <p:ph type="body" idx="1"/>
          </p:nvPr>
        </p:nvSpPr>
        <p:spPr/>
        <p:txBody>
          <a:bodyPr/>
          <a:lstStyle/>
          <a:p>
            <a:r>
              <a:rPr lang="en-US" sz="1600"/>
              <a:t>Mike</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69226D2D-DE4B-0ADE-6A41-91CD9B4C7C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2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05E3-03B5-E0A5-8C55-C1E54479C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7EA27-184A-F4EA-3B2B-0371F5C00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33667-8A33-D95C-BD51-A6E175F8CE55}"/>
              </a:ext>
            </a:extLst>
          </p:cNvPr>
          <p:cNvSpPr>
            <a:spLocks noGrp="1"/>
          </p:cNvSpPr>
          <p:nvPr>
            <p:ph type="body" idx="1"/>
          </p:nvPr>
        </p:nvSpPr>
        <p:spPr/>
        <p:txBody>
          <a:bodyPr/>
          <a:lstStyle/>
          <a:p>
            <a:r>
              <a:rPr lang="en-US" sz="1600"/>
              <a:t>Mike – combine next couple slides </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AA38E265-DAA7-EA2F-73D1-31ADB90EE1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51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7B7F-9027-2B44-294E-0DFBBC5A4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3F0A3-66CF-1A4C-8358-4E5380588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EC10F-F649-0174-42C7-8AB7A3E008B2}"/>
              </a:ext>
            </a:extLst>
          </p:cNvPr>
          <p:cNvSpPr>
            <a:spLocks noGrp="1"/>
          </p:cNvSpPr>
          <p:nvPr>
            <p:ph type="body" idx="1"/>
          </p:nvPr>
        </p:nvSpPr>
        <p:spPr/>
        <p:txBody>
          <a:bodyPr/>
          <a:lstStyle/>
          <a:p>
            <a:r>
              <a:rPr lang="en-US" sz="1600"/>
              <a:t>Mike</a:t>
            </a:r>
          </a:p>
          <a:p>
            <a:endParaRPr lang="en-US" sz="1600"/>
          </a:p>
          <a:p>
            <a:r>
              <a:rPr lang="en-US" sz="1600"/>
              <a:t>Investigate to understand Claim and Fee Impacts</a:t>
            </a:r>
          </a:p>
          <a:p>
            <a:pPr marL="571471" indent="-571471">
              <a:buFont typeface="Arial" panose="020B0604020202020204" pitchFamily="34" charset="0"/>
              <a:buChar char="•"/>
            </a:pPr>
            <a:r>
              <a:rPr lang="en-US" sz="1600" b="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a:p>
          <a:p>
            <a:pPr marL="571471" indent="-571471">
              <a:buFont typeface="Arial" panose="020B0604020202020204" pitchFamily="34" charset="0"/>
              <a:buChar char="•"/>
            </a:pPr>
            <a:r>
              <a:rPr lang="en-US" sz="1600" b="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a:t>Fees can include carrier administrative fees for NSA negotiations and third-party fees for the IDR arbitration entity.</a:t>
            </a:r>
          </a:p>
          <a:p>
            <a:pPr marL="1034998" indent="-450827">
              <a:buFont typeface="Arial" panose="020B0604020202020204" pitchFamily="34" charset="0"/>
              <a:buChar char="─"/>
            </a:pPr>
            <a:r>
              <a:rPr lang="en-US" sz="1600" b="0"/>
              <a:t>Understand if and how shared savings fees and limits apply, negotiate changes if needed.</a:t>
            </a:r>
          </a:p>
          <a:p>
            <a:pPr marL="1028671" lvl="1" indent="-571471">
              <a:buFont typeface="Arial" panose="020B0604020202020204" pitchFamily="34" charset="0"/>
              <a:buChar char="•"/>
            </a:pPr>
            <a:r>
              <a:rPr lang="en-US" sz="1600" b="0"/>
              <a:t>Consider the impact of these claims and fees on 2026 healthcare cost projections and budgets</a:t>
            </a:r>
          </a:p>
          <a:p>
            <a:pPr marL="1028671" lvl="1" indent="-571471">
              <a:buFont typeface="Arial" panose="020B0604020202020204" pitchFamily="34" charset="0"/>
              <a:buChar char="•"/>
            </a:pPr>
            <a:r>
              <a:rPr lang="en-US" sz="1600" b="0"/>
              <a:t>If you’re planning on conducting an RFP in the near future, build fee protection into that process</a:t>
            </a:r>
          </a:p>
          <a:p>
            <a:pPr marL="457200" lvl="1" indent="0">
              <a:buFont typeface="Arial" panose="020B0604020202020204" pitchFamily="34" charset="0"/>
              <a:buNone/>
            </a:pPr>
            <a:endParaRPr lang="en-US" sz="1600" b="0"/>
          </a:p>
          <a:p>
            <a:pPr marL="0" lvl="0" indent="0">
              <a:buFont typeface="Arial" panose="020B0604020202020204" pitchFamily="34" charset="0"/>
              <a:buNone/>
            </a:pPr>
            <a:r>
              <a:rPr lang="en-US" sz="1600" b="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a:p>
          <a:p>
            <a:pPr marL="0" lvl="0" indent="0">
              <a:buFont typeface="Arial" panose="020B0604020202020204" pitchFamily="34" charset="0"/>
              <a:buNone/>
            </a:pPr>
            <a:r>
              <a:rPr lang="en-US" sz="1600" b="0"/>
              <a:t>Tiffaney – What additional insights would you add? </a:t>
            </a:r>
          </a:p>
          <a:p>
            <a:pPr marL="571471" indent="-571471">
              <a:buFont typeface="Arial" panose="020B0604020202020204" pitchFamily="34" charset="0"/>
              <a:buChar char="•"/>
            </a:pPr>
            <a:endParaRPr lang="en-US" sz="1600" b="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4C1D2C23-5C94-1E8F-AB02-A58399FDE7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95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a:t>We’ll now transition to What’s Around the Corner</a:t>
            </a:r>
            <a:endParaRPr lang="en-US" sz="1100"/>
          </a:p>
          <a:p>
            <a:pPr marL="171450" indent="-171450">
              <a:buFont typeface="Arial" panose="020B0604020202020204" pitchFamily="34" charset="0"/>
              <a:buChar char="•"/>
            </a:pPr>
            <a:r>
              <a:rPr lang="en-US" sz="1100"/>
              <a:t>Left-hand side – I’ll spend some time talking about the Market Impacts, and Molly and Colleen will talk about governmental impacts on ER HC costs.</a:t>
            </a:r>
          </a:p>
          <a:p>
            <a:pPr marL="171450" indent="-171450">
              <a:buFont typeface="Arial" panose="020B0604020202020204" pitchFamily="34" charset="0"/>
              <a:buChar char="•"/>
            </a:pPr>
            <a:r>
              <a:rPr lang="en-US" sz="1100"/>
              <a:t>On the following pages, I will specifically talk about GLP1s, gene and cell therapy, and cancer in more detail.</a:t>
            </a:r>
          </a:p>
          <a:p>
            <a:pPr marL="171450" indent="-171450">
              <a:buFont typeface="Arial" panose="020B0604020202020204" pitchFamily="34" charset="0"/>
              <a:buChar char="•"/>
            </a:pPr>
            <a:r>
              <a:rPr lang="en-US" sz="1100"/>
              <a:t>One that we won’t get into detail on, but is worthy of a mention here is Women’s Health</a:t>
            </a:r>
          </a:p>
          <a:p>
            <a:pPr marL="628650" lvl="1" indent="-171450">
              <a:buFont typeface="Arial" panose="020B0604020202020204" pitchFamily="34" charset="0"/>
              <a:buChar char="•"/>
            </a:pPr>
            <a:r>
              <a:rPr lang="en-US" sz="1100"/>
              <a:t>Menopause medications is one therapeutic area that has not received much attention for decades </a:t>
            </a:r>
          </a:p>
          <a:p>
            <a:pPr marL="628650" lvl="1" indent="-171450">
              <a:buFont typeface="Arial" panose="020B0604020202020204" pitchFamily="34" charset="0"/>
              <a:buChar char="•"/>
            </a:pPr>
            <a:r>
              <a:rPr lang="en-US" sz="1100"/>
              <a:t>There’s 1 drug already on the market as a non-hormonal treatment option for menopause</a:t>
            </a:r>
          </a:p>
          <a:p>
            <a:pPr marL="628650" lvl="1" indent="-171450">
              <a:buFont typeface="Arial" panose="020B0604020202020204" pitchFamily="34" charset="0"/>
              <a:buChar char="•"/>
            </a:pPr>
            <a:r>
              <a:rPr lang="en-US" sz="1100"/>
              <a:t>Another drug is coming soon and we’re expecting it to have high cost and prevalence, similar to the GLP-1s</a:t>
            </a:r>
          </a:p>
          <a:p>
            <a:pPr marL="628650" lvl="1" indent="-171450">
              <a:buFont typeface="Arial" panose="020B0604020202020204" pitchFamily="34" charset="0"/>
              <a:buChar char="•"/>
            </a:pPr>
            <a:r>
              <a:rPr lang="en-US" sz="1100"/>
              <a:t>Time will tell but it is an area that we are watching</a:t>
            </a:r>
          </a:p>
          <a:p>
            <a:endParaRPr lang="en-US" sz="1100"/>
          </a:p>
          <a:p>
            <a:pPr marL="171450" indent="-171450">
              <a:buFont typeface="Arial" panose="020B0604020202020204" pitchFamily="34" charset="0"/>
              <a:buChar char="•"/>
            </a:pPr>
            <a:r>
              <a:rPr lang="en-US" sz="1100"/>
              <a:t>Right-hand side</a:t>
            </a:r>
          </a:p>
          <a:p>
            <a:pPr marL="171450" lvl="0" indent="-171450">
              <a:buFont typeface="Arial" panose="020B0604020202020204" pitchFamily="34" charset="0"/>
              <a:buChar char="•"/>
            </a:pPr>
            <a:r>
              <a:rPr lang="en-US" sz="1100"/>
              <a:t>Mike just touched on the No Surprise Act</a:t>
            </a:r>
          </a:p>
          <a:p>
            <a:pPr marL="171450" lvl="0" indent="-171450">
              <a:buFont typeface="Arial" panose="020B0604020202020204" pitchFamily="34" charset="0"/>
              <a:buChar char="•"/>
            </a:pPr>
            <a:r>
              <a:rPr lang="en-US" sz="1100"/>
              <a:t>While we are not going to discuss today, Medicare Part D improvements due to Inflation Reduction Act could result in additional cost for employer-sponsored group health plans (e.g., negotiation of the 15 highest cost drugs)</a:t>
            </a:r>
          </a:p>
          <a:p>
            <a:pPr marL="171450" lvl="0" indent="-171450">
              <a:buFont typeface="Arial" panose="020B0604020202020204" pitchFamily="34" charset="0"/>
              <a:buChar char="•"/>
            </a:pPr>
            <a:r>
              <a:rPr lang="en-US" sz="1100"/>
              <a:t>Molly and Colleen will discuss the other topics in more detail including:</a:t>
            </a:r>
          </a:p>
          <a:p>
            <a:pPr marL="628650" lvl="1" indent="-171450">
              <a:buFont typeface="Arial" panose="020B0604020202020204" pitchFamily="34" charset="0"/>
              <a:buChar char="•"/>
            </a:pPr>
            <a:r>
              <a:rPr lang="en-US" sz="1100"/>
              <a:t>the expanded ACA credits expiring</a:t>
            </a:r>
          </a:p>
          <a:p>
            <a:pPr marL="628650" lvl="1" indent="-171450">
              <a:buFont typeface="Arial" panose="020B0604020202020204" pitchFamily="34" charset="0"/>
              <a:buChar char="•"/>
            </a:pPr>
            <a:r>
              <a:rPr lang="en-US" sz="1100"/>
              <a:t>the Trump administration prescription drug policies</a:t>
            </a:r>
          </a:p>
          <a:p>
            <a:pPr marL="628650" lvl="1" indent="-171450">
              <a:buFont typeface="Arial" panose="020B0604020202020204" pitchFamily="34" charset="0"/>
              <a:buChar char="•"/>
            </a:pPr>
            <a:r>
              <a:rPr lang="en-US" sz="1100"/>
              <a:t>tariffs</a:t>
            </a:r>
          </a:p>
          <a:p>
            <a:pPr marL="628650" lvl="1" indent="-171450">
              <a:buFont typeface="Arial" panose="020B0604020202020204" pitchFamily="34" charset="0"/>
              <a:buChar char="•"/>
            </a:pPr>
            <a:r>
              <a:rPr lang="en-US" sz="1100"/>
              <a:t>The One Big Beautiful Bill Act</a:t>
            </a:r>
          </a:p>
          <a:p>
            <a:pPr marL="628650" lvl="1" indent="-171450">
              <a:buFont typeface="Arial" panose="020B0604020202020204" pitchFamily="34" charset="0"/>
              <a:buChar char="•"/>
            </a:pPr>
            <a:r>
              <a:rPr lang="en-US" sz="1100"/>
              <a:t>Transparency initiatives</a:t>
            </a:r>
          </a:p>
          <a:p>
            <a:r>
              <a:rPr lang="en-US" sz="1100"/>
              <a:t> </a:t>
            </a:r>
          </a:p>
          <a:p>
            <a:r>
              <a:rPr lang="en-US" sz="1100"/>
              <a:t>To jump into the first one: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5D856B3-56ED-4E99-934C-86415BA9694C}" type="slidenum">
              <a:rPr lang="en-US" smtClean="0"/>
              <a:t>20</a:t>
            </a:fld>
            <a:endParaRPr lang="en-US"/>
          </a:p>
        </p:txBody>
      </p:sp>
    </p:spTree>
    <p:extLst>
      <p:ext uri="{BB962C8B-B14F-4D97-AF65-F5344CB8AC3E}">
        <p14:creationId xmlns:p14="http://schemas.microsoft.com/office/powerpoint/2010/main" val="334325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marL="171450" lvl="0" indent="-171450">
              <a:buFont typeface="Arial" panose="020B0604020202020204" pitchFamily="34" charset="0"/>
              <a:buChar char="•"/>
            </a:pPr>
            <a:r>
              <a:rPr lang="en-US" sz="1000"/>
              <a:t>Explain the graph / projection</a:t>
            </a:r>
          </a:p>
          <a:p>
            <a:pPr marL="171450" lvl="0" indent="-171450">
              <a:buFont typeface="Arial" panose="020B0604020202020204" pitchFamily="34" charset="0"/>
              <a:buChar char="•"/>
            </a:pPr>
            <a:r>
              <a:rPr lang="en-US" sz="1000"/>
              <a:t>By 2026, costs projected to have grown 5 times cost levels from 2021</a:t>
            </a:r>
          </a:p>
          <a:p>
            <a:pPr marL="171450" lvl="0" indent="-171450">
              <a:buFont typeface="Arial" panose="020B0604020202020204" pitchFamily="34" charset="0"/>
              <a:buChar char="•"/>
            </a:pPr>
            <a:r>
              <a:rPr lang="en-US" sz="1000"/>
              <a:t>Growth in 2024 and 2025 driven by increased use for weight loss, more drugs on the market, and expanded indications like Cardiovascular disease, sleep apnea, chronic kidney disease, and MASH </a:t>
            </a:r>
          </a:p>
          <a:p>
            <a:pPr marL="171450" lvl="0" indent="-171450">
              <a:buFont typeface="Arial" panose="020B0604020202020204" pitchFamily="34" charset="0"/>
              <a:buChar char="•"/>
            </a:pPr>
            <a:r>
              <a:rPr lang="en-US" sz="1000"/>
              <a:t>THINGS TO WATCH IN THE FUTURE</a:t>
            </a:r>
          </a:p>
          <a:p>
            <a:pPr marL="171450" lvl="0" indent="-171450">
              <a:buFont typeface="Arial" panose="020B0604020202020204" pitchFamily="34" charset="0"/>
              <a:buChar char="•"/>
            </a:pPr>
            <a:r>
              <a:rPr lang="en-US" sz="1000"/>
              <a:t>Growth tailwinds for latter part of 2025 and into 2026 include expected release of oral formulations for obesity and expected approvals for new indications including Alzheimer’s, Osteoarthritis of the knee, and Polycystic Ovary Syndrome, to name a few that are expected.</a:t>
            </a:r>
          </a:p>
          <a:p>
            <a:pPr marL="171450" lvl="0" indent="-171450">
              <a:buFont typeface="Arial" panose="020B0604020202020204" pitchFamily="34" charset="0"/>
              <a:buChar char="•"/>
            </a:pPr>
            <a:r>
              <a:rPr lang="en-US" sz="1000"/>
              <a:t>Growth headwinds for 2026 which may lead to lower pricing:</a:t>
            </a:r>
          </a:p>
          <a:p>
            <a:pPr marL="628650" lvl="1" indent="-171450">
              <a:buFont typeface="Arial" panose="020B0604020202020204" pitchFamily="34" charset="0"/>
              <a:buChar char="•"/>
            </a:pPr>
            <a:r>
              <a:rPr lang="en-US" sz="1000"/>
              <a:t>New pricing schemes (e.g., direct-to-consumer)</a:t>
            </a:r>
          </a:p>
          <a:p>
            <a:pPr marL="628650" lvl="1" indent="-171450">
              <a:buFont typeface="Arial" panose="020B0604020202020204" pitchFamily="34" charset="0"/>
              <a:buChar char="•"/>
            </a:pPr>
            <a:r>
              <a:rPr lang="en-US" sz="1000"/>
              <a:t>Pressure from payors</a:t>
            </a:r>
          </a:p>
          <a:p>
            <a:pPr marL="171450" lvl="0" indent="-171450">
              <a:buFont typeface="Arial" panose="020B0604020202020204" pitchFamily="34" charset="0"/>
              <a:buChar char="•"/>
            </a:pPr>
            <a:r>
              <a:rPr lang="en-US" sz="1000"/>
              <a:t>Employer perspective:  generally understand the benefit of these drugs</a:t>
            </a:r>
          </a:p>
          <a:p>
            <a:pPr marL="628650" lvl="1" indent="-171450">
              <a:buFont typeface="Arial" panose="020B0604020202020204" pitchFamily="34" charset="0"/>
              <a:buChar char="•"/>
            </a:pPr>
            <a:r>
              <a:rPr lang="en-US" sz="1000"/>
              <a:t>But some ERs are dropping coverage for weight loss due to the direct costs associated w/ them</a:t>
            </a:r>
          </a:p>
          <a:p>
            <a:pPr marL="628650" lvl="1" indent="-171450">
              <a:buFont typeface="Arial" panose="020B0604020202020204" pitchFamily="34" charset="0"/>
              <a:buChar char="•"/>
            </a:pPr>
            <a:r>
              <a:rPr lang="en-US" sz="1000"/>
              <a:t>Others are focused on how GLP-1s can reduce their overall healthcare costs by improving other health conditions</a:t>
            </a:r>
          </a:p>
          <a:p>
            <a:pPr marL="628650" lvl="1" indent="-171450">
              <a:buFont typeface="Arial" panose="020B0604020202020204" pitchFamily="34" charset="0"/>
              <a:buChar char="•"/>
            </a:pPr>
            <a:r>
              <a:rPr lang="en-US" sz="1000"/>
              <a:t>Some </a:t>
            </a:r>
            <a:r>
              <a:rPr lang="en-US" sz="1000" err="1"/>
              <a:t>Ers</a:t>
            </a:r>
            <a:r>
              <a:rPr lang="en-US" sz="1000"/>
              <a:t> are thinking about dollar limits and time limits (e.g., </a:t>
            </a:r>
            <a:r>
              <a:rPr lang="en-US" sz="1000" err="1"/>
              <a:t>cvg</a:t>
            </a:r>
            <a:r>
              <a:rPr lang="en-US" sz="1000"/>
              <a:t> for 2 years)</a:t>
            </a:r>
          </a:p>
          <a:p>
            <a:pPr marL="628650" lvl="1" indent="-171450">
              <a:buFont typeface="Arial" panose="020B0604020202020204" pitchFamily="34" charset="0"/>
              <a:buChar char="•"/>
            </a:pPr>
            <a:r>
              <a:rPr lang="en-US" sz="1000"/>
              <a:t>A newer approach to covering these include a defined contribution approach through an integrated HRA or excepted benefit HRA</a:t>
            </a:r>
          </a:p>
          <a:p>
            <a:pPr marL="630238" lvl="3" indent="-173038">
              <a:spcAft>
                <a:spcPts val="300"/>
              </a:spcAft>
              <a:buFont typeface="Arial" panose="020B0604020202020204" pitchFamily="34" charset="0"/>
              <a:buChar char="•"/>
            </a:pPr>
            <a:r>
              <a:rPr lang="en-US" sz="1000"/>
              <a:t>MOLLY COMMENT: Cost containment strategies have compliance considerations and while we don’t have time to address all of the considerations, here, Aon does have a GLP-1 compliance POV that we can share.  For example, if an employer would like to offer GLP-1 coverage (e.g., subsidizing the cost of the GLP-1 and/or clinical care such as writing a prescription or monitoring use of the GLP-1) then, it creates a medical plan and all of the requirements under ERISA and in some instances, the Code, that goes with such coverage.  It’s not as simple as just saying the employer will reimburse GLP-1 independent of the medical plan.  Instead, options exist such as integrated HRAs or an excepted benefit HRA but with an EB HRA reimbursements cannot exceed $2,200 in 2026.  This could be its own webinar, but Aon consultants are available to help offline. </a:t>
            </a:r>
          </a:p>
          <a:p>
            <a:pPr marL="630238" lvl="3" indent="-173038">
              <a:spcAft>
                <a:spcPts val="300"/>
              </a:spcAft>
              <a:buFont typeface="Arial" panose="020B0604020202020204" pitchFamily="34" charset="0"/>
              <a:buChar char="•"/>
            </a:pPr>
            <a:r>
              <a:rPr lang="en-US" sz="1000"/>
              <a:t>Some </a:t>
            </a:r>
            <a:r>
              <a:rPr lang="en-US" sz="1000" err="1"/>
              <a:t>Ers</a:t>
            </a:r>
            <a:r>
              <a:rPr lang="en-US" sz="1000"/>
              <a:t> are thinking about dollar limits and time limits (e.g., </a:t>
            </a:r>
            <a:r>
              <a:rPr lang="en-US" sz="1000" err="1"/>
              <a:t>cvg</a:t>
            </a:r>
            <a:r>
              <a:rPr lang="en-US" sz="1000"/>
              <a:t> for 2 years) – MOLLY COMMENT: generally dollar limits are okay under the ACA prohibition on dollar limits on essential health benefits if the designated benchmark plan does not consider GLP-1s to be an EHB; also fill limits arguably will work. </a:t>
            </a:r>
          </a:p>
          <a:p>
            <a:endParaRPr lang="en-US"/>
          </a:p>
        </p:txBody>
      </p:sp>
      <p:sp>
        <p:nvSpPr>
          <p:cNvPr id="4" name="Slide Number Placeholder 3"/>
          <p:cNvSpPr>
            <a:spLocks noGrp="1"/>
          </p:cNvSpPr>
          <p:nvPr>
            <p:ph type="sldNum" sz="quarter" idx="5"/>
          </p:nvPr>
        </p:nvSpPr>
        <p:spPr/>
        <p:txBody>
          <a:bodyPr/>
          <a:lstStyle/>
          <a:p>
            <a:fld id="{45D856B3-56ED-4E99-934C-86415BA9694C}" type="slidenum">
              <a:rPr lang="en-US" smtClean="0"/>
              <a:t>21</a:t>
            </a:fld>
            <a:endParaRPr lang="en-US"/>
          </a:p>
        </p:txBody>
      </p:sp>
    </p:spTree>
    <p:extLst>
      <p:ext uri="{BB962C8B-B14F-4D97-AF65-F5344CB8AC3E}">
        <p14:creationId xmlns:p14="http://schemas.microsoft.com/office/powerpoint/2010/main" val="144332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726046A-92B8-ACDF-F8D0-09DEA0990CAD}"/>
              </a:ext>
            </a:extLst>
          </p:cNvPr>
          <p:cNvSpPr>
            <a:spLocks noGrp="1"/>
          </p:cNvSpPr>
          <p:nvPr>
            <p:ph type="body" idx="1"/>
          </p:nvPr>
        </p:nvSpPr>
        <p:spPr/>
        <p:txBody>
          <a:bodyPr/>
          <a:lstStyle/>
          <a:p>
            <a:r>
              <a:rPr lang="en-US"/>
              <a:t>Move trend drivers details to speaker notes, look at the POV slide example</a:t>
            </a:r>
          </a:p>
        </p:txBody>
      </p:sp>
    </p:spTree>
    <p:extLst>
      <p:ext uri="{BB962C8B-B14F-4D97-AF65-F5344CB8AC3E}">
        <p14:creationId xmlns:p14="http://schemas.microsoft.com/office/powerpoint/2010/main" val="217354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Gene therapy – treat rare diseases that are very high cost...typically several million dollars plus hospitalization and follow up treatment.  Ex are hemophilia and rare genetic disorders</a:t>
            </a:r>
          </a:p>
          <a:p>
            <a:pPr marL="171450" lvl="0" indent="-171450">
              <a:buFont typeface="Arial" panose="020B0604020202020204" pitchFamily="34" charset="0"/>
              <a:buChar char="•"/>
            </a:pPr>
            <a:r>
              <a:rPr lang="en-US"/>
              <a:t>Cell therapy – treat more common diseases and are therefore used more frequently...typical cost hundreds of thousands.  Ex. Is cancer.</a:t>
            </a:r>
          </a:p>
          <a:p>
            <a:pPr marL="171450" lvl="0" indent="-171450">
              <a:buFont typeface="Arial" panose="020B0604020202020204" pitchFamily="34" charset="0"/>
              <a:buChar char="•"/>
            </a:pPr>
            <a:r>
              <a:rPr lang="en-US"/>
              <a:t>While the pipeline of new drugs for 2026 is only slightly higher than 2025, this is certainly an area to watch as the pipeline of these drugs is expected to grow substantially over the next decade.  In the US, costs are expected to grow at more than 4 times 2025 levels by 2034.  </a:t>
            </a:r>
          </a:p>
          <a:p>
            <a:pPr marL="171450" lvl="0" indent="-171450">
              <a:buFont typeface="Arial" panose="020B0604020202020204" pitchFamily="34" charset="0"/>
              <a:buChar char="•"/>
            </a:pPr>
            <a:r>
              <a:rPr lang="en-US"/>
              <a:t>These projections were recently scaled back significantly based on latest market expectations.  There’s a limited # of authorized treatment centers &amp; there are manufacturing challenges that hamper large-scale production. In addition, participants hesitant to take due to large OOP costs, uncertain outcomes, cumbersome pre and post regimens associated with them, and many of them only offer one chance at taking in a lifetime.</a:t>
            </a:r>
          </a:p>
          <a:p>
            <a:pPr marL="171450" lvl="0" indent="-171450">
              <a:buFont typeface="Arial" panose="020B0604020202020204" pitchFamily="34" charset="0"/>
              <a:buChar char="•"/>
            </a:pPr>
            <a:r>
              <a:rPr lang="en-US"/>
              <a:t>Given the substantial cost of these therapies, it is important for </a:t>
            </a:r>
            <a:r>
              <a:rPr lang="en-US" err="1"/>
              <a:t>Ers</a:t>
            </a:r>
            <a:r>
              <a:rPr lang="en-US"/>
              <a:t> to understand potential exposure to plan for these costs.  Exposure varies by demographics, disease prevalence, and drug pipeline.</a:t>
            </a:r>
          </a:p>
          <a:p>
            <a:pPr marL="171450" indent="-171450">
              <a:buFont typeface="Arial" panose="020B0604020202020204" pitchFamily="34" charset="0"/>
              <a:buChar char="•"/>
            </a:pPr>
            <a:r>
              <a:rPr lang="en-US"/>
              <a:t>There are lots of mechanisms </a:t>
            </a:r>
            <a:r>
              <a:rPr lang="en-US" err="1"/>
              <a:t>Ers</a:t>
            </a:r>
            <a:r>
              <a:rPr lang="en-US"/>
              <a:t> can use to pay for these including stop-loss, a credit line or loan specific to GCT, single-parent captive, group captive, or a VEBA trust, to name a few.</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5D856B3-56ED-4E99-934C-86415BA9694C}" type="slidenum">
              <a:rPr lang="en-US" smtClean="0"/>
              <a:t>22</a:t>
            </a:fld>
            <a:endParaRPr lang="en-US"/>
          </a:p>
        </p:txBody>
      </p:sp>
    </p:spTree>
    <p:extLst>
      <p:ext uri="{BB962C8B-B14F-4D97-AF65-F5344CB8AC3E}">
        <p14:creationId xmlns:p14="http://schemas.microsoft.com/office/powerpoint/2010/main" val="2118488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buFont typeface="Arial" panose="020B0604020202020204" pitchFamily="34" charset="0"/>
              <a:buChar char="•"/>
            </a:pPr>
            <a:r>
              <a:rPr lang="en-US" sz="1100"/>
              <a:t>Cancer is the top condition driving costs, representing 10.5% of all medical claims</a:t>
            </a:r>
          </a:p>
          <a:p>
            <a:pPr marL="171450" indent="-171450">
              <a:buFont typeface="Arial" panose="020B0604020202020204" pitchFamily="34" charset="0"/>
              <a:buChar char="•"/>
            </a:pPr>
            <a:r>
              <a:rPr lang="en-US" sz="1100"/>
              <a:t>Increased Risk</a:t>
            </a:r>
          </a:p>
          <a:p>
            <a:pPr marL="628650" lvl="1" indent="-171450">
              <a:buFont typeface="Arial" panose="020B0604020202020204" pitchFamily="34" charset="0"/>
              <a:buChar char="•"/>
            </a:pPr>
            <a:r>
              <a:rPr lang="en-US" sz="1100"/>
              <a:t>The American Cancer Society predicts 42% of men / 40% of women will develop cancer in their lifetime</a:t>
            </a:r>
          </a:p>
          <a:p>
            <a:pPr marL="628650" lvl="1" indent="-171450">
              <a:buFont typeface="Arial" panose="020B0604020202020204" pitchFamily="34" charset="0"/>
              <a:buChar char="•"/>
            </a:pPr>
            <a:r>
              <a:rPr lang="en-US" sz="1100"/>
              <a:t>Prevalence currently growing around 4% annually across our clients</a:t>
            </a:r>
          </a:p>
          <a:p>
            <a:pPr marL="628650" lvl="1" indent="-171450">
              <a:buFont typeface="Arial" panose="020B0604020202020204" pitchFamily="34" charset="0"/>
              <a:buChar char="•"/>
            </a:pPr>
            <a:r>
              <a:rPr lang="en-US" sz="1100"/>
              <a:t>Also seeing increased prevalence in younger populations</a:t>
            </a:r>
          </a:p>
          <a:p>
            <a:pPr marL="171450" indent="-171450">
              <a:buFont typeface="Arial" panose="020B0604020202020204" pitchFamily="34" charset="0"/>
              <a:buChar char="•"/>
            </a:pPr>
            <a:r>
              <a:rPr lang="en-US" sz="1100"/>
              <a:t>This is particularly an area to watch due to the Rising Costs</a:t>
            </a:r>
          </a:p>
          <a:p>
            <a:pPr marL="628650" lvl="1" indent="-171450">
              <a:buFont typeface="Arial" panose="020B0604020202020204" pitchFamily="34" charset="0"/>
              <a:buChar char="•"/>
            </a:pPr>
            <a:r>
              <a:rPr lang="en-US" sz="1100"/>
              <a:t>New treatments continue to come to market, including therapies just referenced, where the median annual treatment cost is nearly $300K per patient</a:t>
            </a:r>
          </a:p>
          <a:p>
            <a:pPr marL="171450" indent="-171450">
              <a:buFont typeface="Arial" panose="020B0604020202020204" pitchFamily="34" charset="0"/>
              <a:buChar char="•"/>
            </a:pPr>
            <a:r>
              <a:rPr lang="en-US" sz="1100"/>
              <a:t>Of course, Quality and Access continue to be concerns with 74% of care delivered in setting with low survival rates</a:t>
            </a:r>
          </a:p>
          <a:p>
            <a:pPr marL="171450" indent="-171450">
              <a:buFont typeface="Arial" panose="020B0604020202020204" pitchFamily="34" charset="0"/>
              <a:buChar char="•"/>
            </a:pPr>
            <a:r>
              <a:rPr lang="en-US" sz="1100"/>
              <a:t>Cancer is complex to navigate, but fortunately outcomes are improving with # of survivors expected to grow</a:t>
            </a:r>
          </a:p>
          <a:p>
            <a:pPr marL="171450" indent="-171450">
              <a:buFont typeface="Arial" panose="020B0604020202020204" pitchFamily="34" charset="0"/>
              <a:buChar char="•"/>
            </a:pPr>
            <a:r>
              <a:rPr lang="en-US" sz="1100"/>
              <a:t>What Can </a:t>
            </a:r>
            <a:r>
              <a:rPr lang="en-US" sz="1100" err="1"/>
              <a:t>Ers</a:t>
            </a:r>
            <a:r>
              <a:rPr lang="en-US" sz="1100"/>
              <a:t> do:</a:t>
            </a:r>
          </a:p>
          <a:p>
            <a:pPr marL="628650" lvl="1" indent="-171450">
              <a:buFont typeface="Arial" panose="020B0604020202020204" pitchFamily="34" charset="0"/>
              <a:buChar char="•"/>
            </a:pPr>
            <a:r>
              <a:rPr lang="en-US" sz="1100"/>
              <a:t>Stratify population risk and target engagement; its no surprise many lifestyle behaviors are associated with preventable cancers</a:t>
            </a:r>
          </a:p>
          <a:p>
            <a:pPr marL="628650" lvl="1" indent="-171450">
              <a:buFont typeface="Arial" panose="020B0604020202020204" pitchFamily="34" charset="0"/>
              <a:buChar char="•"/>
            </a:pPr>
            <a:r>
              <a:rPr lang="en-US" sz="1100"/>
              <a:t>Improve screening and early detection; Note that screenings are increasing but still below goals. Some </a:t>
            </a:r>
            <a:r>
              <a:rPr lang="en-US" sz="1100" err="1"/>
              <a:t>Ers</a:t>
            </a:r>
            <a:r>
              <a:rPr lang="en-US" sz="1100"/>
              <a:t> are removing age requirements (for ex. Covering all breast exams at 100% regardless of age)</a:t>
            </a:r>
          </a:p>
          <a:p>
            <a:pPr marL="628650" lvl="1" indent="-171450">
              <a:buFont typeface="Arial" panose="020B0604020202020204" pitchFamily="34" charset="0"/>
              <a:buChar char="•"/>
            </a:pPr>
            <a:r>
              <a:rPr lang="en-US" sz="1100"/>
              <a:t>Steer to high quality &amp; cost-effective providers</a:t>
            </a:r>
          </a:p>
          <a:p>
            <a:pPr marL="628650" lvl="1" indent="-171450">
              <a:buFont typeface="Arial" panose="020B0604020202020204" pitchFamily="34" charset="0"/>
              <a:buChar char="•"/>
            </a:pPr>
            <a:r>
              <a:rPr lang="en-US" sz="1100"/>
              <a:t>Simplify complex cancer experience (there are a number of point solution vendors in this space)</a:t>
            </a:r>
          </a:p>
          <a:p>
            <a:endParaRPr lang="en-US" sz="1100"/>
          </a:p>
          <a:p>
            <a:pPr marL="171450" indent="-171450">
              <a:buFont typeface="Arial" panose="020B0604020202020204" pitchFamily="34" charset="0"/>
              <a:buChar char="•"/>
            </a:pPr>
            <a:r>
              <a:rPr lang="en-US" sz="1100"/>
              <a:t>With that, I’ll hand it over to Molly and Colleen to talk about impacts the government has on employer health care costs.</a:t>
            </a:r>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42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A25CE2-378A-1192-F7E3-EF5A6BED55E1}"/>
              </a:ext>
            </a:extLst>
          </p:cNvPr>
          <p:cNvSpPr>
            <a:spLocks noGrp="1"/>
          </p:cNvSpPr>
          <p:nvPr>
            <p:ph type="body" idx="1"/>
          </p:nvPr>
        </p:nvSpPr>
        <p:spPr/>
        <p:txBody>
          <a:bodyPr/>
          <a:lstStyle/>
          <a:p>
            <a:r>
              <a:rPr lang="en-US" sz="1200" i="1" kern="1200">
                <a:solidFill>
                  <a:schemeClr val="tx1"/>
                </a:solidFill>
                <a:effectLst/>
                <a:latin typeface="+mn-lt"/>
                <a:ea typeface="+mn-ea"/>
                <a:cs typeface="+mn-cs"/>
              </a:rPr>
              <a:t>Thank you Debbie.</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Trump Administration outlined many of its initiatives in EOs that we’re now seeing develop re: how it intends to REDUCE THE COST of prescription drugs.  Executive Orders are a bit like presidential wishes that give us insight, like a crystal ball, into what a particular administration’s intentions are in the future.  Often, an Executive Order will develop into regulations OR an ask of Congress and in this case, we’ve seen the Trump Administration use tariffs and negotiations to implement the administration’s health care goals.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1. The first EO that we’re going to discuss was issued on 2/18/2025 &amp; directed the Domestic Policy Advisor to make recommendations on protecting access and reducing health plan costs for In Vitro Fertilization (IVF) treatment.  On Oct. 16, the Trump Administration issued FAQs Part 72 which reinforced historic rules that would allow IVF to be offered as a stand-alone benefit IF (i) fully-insured or (ii) through an excepted benefit HRA (of course, an EB-HRA cannot reimburse more than $2,200 in 2026). Nothing in the guidance requires additional IVF coverage by employers.  More to come on IVF drug pricing in a minute.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2. The second EO issued on 2/25/2025 continued to emphasize the need for health care price transparency through disclosure of MEDICAL negotiated rate and allowed amount PUBLIC machine readable files (MRFs) that the industry can read, so that prices, in theory, will decrease.  The EO indicated that the MRFs should disclose ACTUAL prices of medical items and services, instead of estimates, as well as implement the PHARMACY MRF – So, stay tuned.  </a:t>
            </a:r>
          </a:p>
          <a:p>
            <a:pPr lvl="0"/>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As an aside, Aon provides a service that can read these files which also should reduce employers’ fiduciary governance risk. The idea is that through transparency the market should in theory, see medical costs decrease or become more competitive.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3. The EO issued on 4/15/2025, indicates that PBMs should provide more details regarding their compensation (fee transparency); we are anticipating guidance in November.  As part of this same, EO, the Trump Administration has indicated that it would like to see a pathway to more simplified importation of medications that were manufactured </a:t>
            </a:r>
            <a:r>
              <a:rPr lang="en-US" sz="1200" i="1" kern="1200">
                <a:solidFill>
                  <a:schemeClr val="tx1"/>
                </a:solidFill>
                <a:effectLst/>
                <a:latin typeface="+mn-lt"/>
                <a:ea typeface="+mn-ea"/>
                <a:cs typeface="+mn-cs"/>
              </a:rPr>
              <a:t>for</a:t>
            </a:r>
            <a:r>
              <a:rPr lang="en-US" sz="1200" kern="1200">
                <a:solidFill>
                  <a:schemeClr val="tx1"/>
                </a:solidFill>
                <a:effectLst/>
                <a:latin typeface="+mn-lt"/>
                <a:ea typeface="+mn-ea"/>
                <a:cs typeface="+mn-cs"/>
              </a:rPr>
              <a:t> Canada – those medications that are outside of the legitimate US FDA drug supply chain again, to provide lower cost medications to Americans.  Generally, drug importation outside of the FDA drug supply chain is not legal. (stay tuned on this one)</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4. And perhaps, the last two EOs on this page are of the most significant interest today – with so much activity over the past 2 weeks – the first one indicated that the Trump Administration intends to work with the FDA to streamline rules related to domestic pharmaceutical manufacturing &amp; to establish Most Favored Nation (MFN) drug pricing from prescription drug manufactures for medications sold to Americans and to allow consumers to purchase prescription drugs directly from drug manufacturers at MFN prices. </a:t>
            </a:r>
            <a:r>
              <a:rPr lang="en-US" sz="1200" i="1" kern="1200">
                <a:solidFill>
                  <a:schemeClr val="tx1"/>
                </a:solidFill>
                <a:effectLst/>
                <a:latin typeface="+mn-lt"/>
                <a:ea typeface="+mn-ea"/>
                <a:cs typeface="+mn-cs"/>
              </a:rPr>
              <a:t>In other words, Americans should not pay more than other developed nations.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Candidly, I wasn’t sure how this was going to work when these EOs were issued last spring, since there wasn’t a statutory mechanism to make this happen.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But we now understand! (Turn the slide … )</a:t>
            </a:r>
            <a:endParaRPr lang="en-US" sz="16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marL="457200" lvl="1" indent="0">
              <a:buFont typeface="Arial" panose="020B0604020202020204" pitchFamily="34" charset="0"/>
              <a:buNone/>
            </a:pPr>
            <a:endParaRPr lang="en-US"/>
          </a:p>
        </p:txBody>
      </p:sp>
    </p:spTree>
    <p:extLst>
      <p:ext uri="{BB962C8B-B14F-4D97-AF65-F5344CB8AC3E}">
        <p14:creationId xmlns:p14="http://schemas.microsoft.com/office/powerpoint/2010/main" val="394357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1786-D5AB-03A7-EF73-2F9660CD8272}"/>
            </a:ext>
          </a:extLst>
        </p:cNvPr>
        <p:cNvGrpSpPr/>
        <p:nvPr/>
      </p:nvGrpSpPr>
      <p:grpSpPr>
        <a:xfrm>
          <a:off x="0" y="0"/>
          <a:ext cx="0" cy="0"/>
          <a:chOff x="0" y="0"/>
          <a:chExt cx="0" cy="0"/>
        </a:xfrm>
      </p:grpSpPr>
    </p:spTree>
    <p:extLst>
      <p:ext uri="{BB962C8B-B14F-4D97-AF65-F5344CB8AC3E}">
        <p14:creationId xmlns:p14="http://schemas.microsoft.com/office/powerpoint/2010/main" val="454997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atin typeface="Helvetica Now Text" panose="020B0504030202020204" pitchFamily="34" charset="0"/>
              </a:rPr>
              <a:t>COLLEEN</a:t>
            </a:r>
          </a:p>
          <a:p>
            <a:pPr marL="0" lvl="1"/>
            <a:endParaRPr lang="en-US">
              <a:latin typeface="Helvetica Now Text" panose="020B0504030202020204" pitchFamily="34" charset="0"/>
            </a:endParaRPr>
          </a:p>
          <a:p>
            <a:pPr marL="0" lvl="1"/>
            <a:r>
              <a:rPr lang="en-US">
                <a:latin typeface="Helvetica Now Text" panose="020B0504030202020204" pitchFamily="34" charset="0"/>
              </a:rPr>
              <a:t>As Molly described the executive orders and goal of reducing the cost of prescription drugs through leveraging tactics such as tariffs, one concern that Aon is monitoring is the overall impact tariffs could have on rising healthcare costs and supply chain distribution. At this point, we believe the impact on drugs and medical supplies will be limited in the near future.  As you can see in the pie chart, labor costs are 60% of hospital expenses:</a:t>
            </a:r>
          </a:p>
          <a:p>
            <a:pPr marL="628650" lvl="2" indent="-171450">
              <a:buFont typeface="Arial" panose="020B0604020202020204" pitchFamily="34" charset="0"/>
              <a:buChar char="•"/>
            </a:pPr>
            <a:r>
              <a:rPr lang="en-US">
                <a:latin typeface="Helvetica Now Text" panose="020B0504030202020204" pitchFamily="34" charset="0"/>
              </a:rPr>
              <a:t>Even before tariffs, healthcare staffing was growing faster than other sectors</a:t>
            </a:r>
          </a:p>
          <a:p>
            <a:pPr marL="628650" lvl="2" indent="-171450">
              <a:buFont typeface="Arial" panose="020B0604020202020204" pitchFamily="34" charset="0"/>
              <a:buChar char="•"/>
            </a:pPr>
            <a:r>
              <a:rPr lang="en-US">
                <a:latin typeface="Helvetica Now Text" panose="020B0504030202020204" pitchFamily="34" charset="0"/>
              </a:rPr>
              <a:t>And we’re seeing hiring gaps persists so growth is expected to continue</a:t>
            </a:r>
          </a:p>
          <a:p>
            <a:pPr marL="0" lvl="1"/>
            <a:endParaRPr lang="en-US">
              <a:latin typeface="Helvetica Now Text" panose="020B0504030202020204" pitchFamily="34" charset="0"/>
            </a:endParaRPr>
          </a:p>
          <a:p>
            <a:pPr marL="0" lvl="1"/>
            <a:r>
              <a:rPr lang="en-US">
                <a:latin typeface="Helvetica Now Text" panose="020B0504030202020204" pitchFamily="34" charset="0"/>
              </a:rPr>
              <a:t>Medical Supplies – account for 13% of hospital costs</a:t>
            </a:r>
          </a:p>
          <a:p>
            <a:pPr lvl="1" indent="-457200">
              <a:buFont typeface="Arial" panose="020B0604020202020204" pitchFamily="34" charset="0"/>
              <a:buChar char="•"/>
            </a:pPr>
            <a:r>
              <a:rPr lang="en-US">
                <a:latin typeface="Helvetica Now Text" panose="020B0504030202020204" pitchFamily="34" charset="0"/>
              </a:rPr>
              <a:t>Medical supplies, devices, and equipment include everything ranging from basic supplies (syringes, needles, IV bags, gauze, surgical instruments, PPE) to more complex devices (pacemakers, imaging machines, glucose monitors).</a:t>
            </a:r>
          </a:p>
          <a:p>
            <a:pPr lvl="1" indent="-457200">
              <a:buFont typeface="Arial" panose="020B0604020202020204" pitchFamily="34" charset="0"/>
              <a:buChar char="•"/>
            </a:pPr>
            <a:r>
              <a:rPr lang="en-US">
                <a:latin typeface="Helvetica Now Text" panose="020B0504030202020204" pitchFamily="34" charset="0"/>
              </a:rPr>
              <a:t>Many of these supplies and devices rely on globally-sourced components which could be impacted by tariffs</a:t>
            </a:r>
          </a:p>
          <a:p>
            <a:pPr lvl="1" indent="-457200">
              <a:buFont typeface="Arial" panose="020B0604020202020204" pitchFamily="34" charset="0"/>
              <a:buChar char="•"/>
            </a:pPr>
            <a:endParaRPr lang="en-US">
              <a:latin typeface="Helvetica Now Text" panose="020B0504030202020204" pitchFamily="34" charset="0"/>
            </a:endParaRPr>
          </a:p>
          <a:p>
            <a:pPr marL="0" lvl="1"/>
            <a:r>
              <a:rPr lang="en-US">
                <a:latin typeface="Helvetica Now Text" panose="020B0504030202020204" pitchFamily="34" charset="0"/>
              </a:rPr>
              <a:t>Drugs account for approximately 8% of hospital costs</a:t>
            </a:r>
            <a:r>
              <a:rPr lang="en-US" baseline="30000">
                <a:latin typeface="Helvetica Now Text" panose="020B0504030202020204" pitchFamily="34" charset="0"/>
              </a:rPr>
              <a:t>1</a:t>
            </a:r>
            <a:endParaRPr lang="en-US">
              <a:latin typeface="Helvetica Now Text" panose="020B0504030202020204" pitchFamily="34" charset="0"/>
            </a:endParaRPr>
          </a:p>
          <a:p>
            <a:pPr lvl="1" indent="-457200">
              <a:buFont typeface="Arial" panose="020B0604020202020204" pitchFamily="34" charset="0"/>
              <a:buChar char="•"/>
            </a:pPr>
            <a:r>
              <a:rPr lang="en-US">
                <a:latin typeface="Helvetica Now Text" panose="020B0504030202020204" pitchFamily="34" charset="0"/>
              </a:rPr>
              <a:t>Generic drugs, </a:t>
            </a:r>
            <a:r>
              <a:rPr lang="en-US" strike="sngStrike">
                <a:latin typeface="Helvetica Now Text" panose="020B0504030202020204" pitchFamily="34" charset="0"/>
              </a:rPr>
              <a:t>accounting for 90% of all prescriptions but only 13% of Rx spending in the US</a:t>
            </a:r>
            <a:r>
              <a:rPr lang="en-US" strike="sngStrike" baseline="30000">
                <a:latin typeface="Helvetica Now Text" panose="020B0504030202020204" pitchFamily="34" charset="0"/>
              </a:rPr>
              <a:t>2</a:t>
            </a:r>
            <a:r>
              <a:rPr lang="en-US" strike="sngStrike">
                <a:latin typeface="Helvetica Now Text" panose="020B0504030202020204" pitchFamily="34" charset="0"/>
              </a:rPr>
              <a:t>, </a:t>
            </a:r>
            <a:r>
              <a:rPr lang="en-US" strike="noStrike">
                <a:latin typeface="Helvetica Now Text" panose="020B0504030202020204" pitchFamily="34" charset="0"/>
              </a:rPr>
              <a:t>were i</a:t>
            </a:r>
            <a:r>
              <a:rPr lang="en-US">
                <a:latin typeface="Helvetica Now Text" panose="020B0504030202020204" pitchFamily="34" charset="0"/>
              </a:rPr>
              <a:t>nitially expected to be impacted due to low margins and reliance on imports</a:t>
            </a:r>
          </a:p>
          <a:p>
            <a:pPr lvl="1" indent="-457200">
              <a:buFont typeface="Arial" panose="020B0604020202020204" pitchFamily="34" charset="0"/>
              <a:buChar char="•"/>
            </a:pPr>
            <a:r>
              <a:rPr lang="en-US">
                <a:latin typeface="Helvetica Now Text" panose="020B0504030202020204" pitchFamily="34" charset="0"/>
              </a:rPr>
              <a:t>The U.S. recently ruled that, starting September 1, most goods sourced from the European Union would have a 15% tariff (impacting brand drugs) but that generic drugs would receive Most Favored Nation </a:t>
            </a:r>
            <a:r>
              <a:rPr lang="en-US" b="1">
                <a:latin typeface="Helvetica Now Text" panose="020B0504030202020204" pitchFamily="34" charset="0"/>
              </a:rPr>
              <a:t>pricing (a tariff of “effectively zero”)</a:t>
            </a:r>
          </a:p>
          <a:p>
            <a:pPr marL="0" lvl="0" indent="0">
              <a:buFont typeface="Arial" panose="020B0604020202020204" pitchFamily="34" charset="0"/>
              <a:buNone/>
            </a:pPr>
            <a:endParaRPr lang="en-US" sz="1200">
              <a:latin typeface="Helvetica Now Text" panose="020B0504030202020204" pitchFamily="34" charset="0"/>
            </a:endParaRPr>
          </a:p>
          <a:p>
            <a:pPr marL="0" lvl="0" indent="0">
              <a:buFont typeface="Arial" panose="020B0604020202020204" pitchFamily="34" charset="0"/>
              <a:buNone/>
            </a:pPr>
            <a:r>
              <a:rPr lang="en-US" sz="1200">
                <a:latin typeface="Helvetica Now Text" panose="020B0504030202020204" pitchFamily="34" charset="0"/>
              </a:rPr>
              <a:t>Again as we look to the short term i</a:t>
            </a:r>
            <a:r>
              <a:rPr lang="en-US" sz="1000">
                <a:latin typeface="Helvetica Now Text" panose="020B0504030202020204" pitchFamily="34" charset="0"/>
              </a:rPr>
              <a:t>mplications, we believe:</a:t>
            </a:r>
          </a:p>
          <a:p>
            <a:pPr marL="404813" lvl="1" indent="-228600">
              <a:buFontTx/>
              <a:buChar char="–"/>
            </a:pPr>
            <a:r>
              <a:rPr lang="en-US" sz="1000">
                <a:latin typeface="Helvetica Now Text" panose="020B0504030202020204" pitchFamily="34" charset="0"/>
              </a:rPr>
              <a:t>Health systems are likely to absorb any immediate cost increases.  The nature of their contracts are multi-year so it may take several years before they can pass on the costs.</a:t>
            </a:r>
          </a:p>
          <a:p>
            <a:pPr marL="404813" marR="0" lvl="1" indent="-228600" algn="l" defTabSz="914400" rtl="0" eaLnBrk="1" fontAlgn="auto" latinLnBrk="0" hangingPunct="1">
              <a:lnSpc>
                <a:spcPct val="100000"/>
              </a:lnSpc>
              <a:spcBef>
                <a:spcPts val="0"/>
              </a:spcBef>
              <a:spcAft>
                <a:spcPts val="0"/>
              </a:spcAft>
              <a:buClrTx/>
              <a:buSzTx/>
              <a:buFontTx/>
              <a:buChar char="–"/>
              <a:tabLst/>
              <a:defRPr/>
            </a:pPr>
            <a:r>
              <a:rPr lang="en-US" sz="1000">
                <a:latin typeface="Helvetica Now Text" panose="020B0504030202020204" pitchFamily="34" charset="0"/>
              </a:rPr>
              <a:t>Also, unclear if tariffs will be applied on the medical device industry, but they would be unlikely to take effect before mid-2026 and trade groups are seeking exemptions</a:t>
            </a:r>
          </a:p>
          <a:p>
            <a:pPr marL="404813" lvl="1" indent="-228600">
              <a:buFontTx/>
              <a:buChar char="–"/>
            </a:pPr>
            <a:r>
              <a:rPr lang="en-US" sz="1000">
                <a:latin typeface="Helvetica Now Text" panose="020B0504030202020204" pitchFamily="34" charset="0"/>
              </a:rPr>
              <a:t>Limited impact on pharma trends due to stockpiling and latest guidance around EU tariffs at manageable rates, which allows manufacturers to move forward with planning</a:t>
            </a:r>
          </a:p>
          <a:p>
            <a:pPr marL="342900" lvl="0" indent="-342900">
              <a:buFont typeface="Arial" panose="020B0604020202020204" pitchFamily="34" charset="0"/>
              <a:buChar char="•"/>
            </a:pPr>
            <a:endParaRPr lang="en-US" sz="1000">
              <a:latin typeface="Helvetica Now Text" panose="020B0504030202020204" pitchFamily="34" charset="0"/>
            </a:endParaRPr>
          </a:p>
          <a:p>
            <a:pPr marL="114300" lvl="0" indent="-114300">
              <a:buFont typeface="Arial" panose="020B0604020202020204" pitchFamily="34" charset="0"/>
              <a:buChar char="•"/>
            </a:pPr>
            <a:r>
              <a:rPr lang="en-US" sz="1000">
                <a:latin typeface="Helvetica Now Text" panose="020B0504030202020204" pitchFamily="34" charset="0"/>
              </a:rPr>
              <a:t>However, as we look to medium- to long-term:</a:t>
            </a:r>
          </a:p>
          <a:p>
            <a:pPr marL="404813" lvl="1" indent="-228600">
              <a:buFont typeface="Helvetica Now Text" panose="020B0504030202020204" pitchFamily="34" charset="0"/>
              <a:buChar char="–"/>
            </a:pPr>
            <a:r>
              <a:rPr lang="en-US" sz="1000">
                <a:latin typeface="Helvetica Now Text" panose="020B0504030202020204" pitchFamily="34" charset="0"/>
              </a:rPr>
              <a:t>Increased pressure to diversify supply chain and prioritize US-domestic manufacturing</a:t>
            </a:r>
          </a:p>
          <a:p>
            <a:pPr marL="404813" lvl="1" indent="-228600">
              <a:buFont typeface="Helvetica Now Text" panose="020B0504030202020204" pitchFamily="34" charset="0"/>
              <a:buChar char="–"/>
            </a:pPr>
            <a:r>
              <a:rPr lang="en-US" sz="1000">
                <a:latin typeface="Helvetica Now Text" panose="020B0504030202020204" pitchFamily="34" charset="0"/>
              </a:rPr>
              <a:t>Manufacturers may ultimately pass costs onto payers and patients to avoid margin impact</a:t>
            </a:r>
          </a:p>
          <a:p>
            <a:pPr marL="404813" lvl="1" indent="-228600">
              <a:buFont typeface="Helvetica Now Text" panose="020B0504030202020204" pitchFamily="34" charset="0"/>
              <a:buChar char="–"/>
            </a:pPr>
            <a:r>
              <a:rPr lang="en-US" sz="1000">
                <a:latin typeface="Helvetica Now Text" panose="020B0504030202020204" pitchFamily="34" charset="0"/>
              </a:rPr>
              <a:t>Procurement slowdowns may cause longer lead times, supply shortages, or hoarding (reminiscent from COVID era)</a:t>
            </a:r>
          </a:p>
          <a:p>
            <a:pPr marL="404813" lvl="1" indent="-228600">
              <a:buFont typeface="Helvetica Now Text" panose="020B0504030202020204" pitchFamily="34" charset="0"/>
              <a:buChar char="–"/>
            </a:pPr>
            <a:r>
              <a:rPr lang="en-US" sz="1000">
                <a:latin typeface="Helvetica Now Text" panose="020B0504030202020204" pitchFamily="34" charset="0"/>
              </a:rPr>
              <a:t>Potential cuts elsewhere such as labor (which could decrease patient access) or medical technology (which could slow advances in research and development)</a:t>
            </a:r>
          </a:p>
          <a:p>
            <a:endParaRPr lang="en-US" sz="1000">
              <a:latin typeface="Helvetica Now Text" panose="020B0504030202020204" pitchFamily="34" charset="0"/>
            </a:endParaRPr>
          </a:p>
          <a:p>
            <a:endParaRPr lang="en-US" sz="1000">
              <a:latin typeface="Helvetica Now Text" panose="020B0504030202020204" pitchFamily="34" charset="0"/>
            </a:endParaRPr>
          </a:p>
          <a:p>
            <a:r>
              <a:rPr lang="en-US" sz="1000">
                <a:latin typeface="Helvetica Now Text" panose="020B0504030202020204" pitchFamily="34" charset="0"/>
              </a:rPr>
              <a:t>Medical device industry is under investigation through Section 232 (designed to assess national security risks tied to importing items in </a:t>
            </a:r>
            <a:r>
              <a:rPr lang="en-US" sz="1000" err="1">
                <a:latin typeface="Helvetica Now Text" panose="020B0504030202020204" pitchFamily="34" charset="0"/>
              </a:rPr>
              <a:t>medtech</a:t>
            </a:r>
            <a:r>
              <a:rPr lang="en-US" sz="1000">
                <a:latin typeface="Helvetica Now Text" panose="020B0504030202020204" pitchFamily="34" charset="0"/>
              </a:rPr>
              <a:t>)</a:t>
            </a:r>
          </a:p>
          <a:p>
            <a:pPr lvl="1" indent="-457200">
              <a:buFont typeface="Arial" panose="020B0604020202020204" pitchFamily="34" charset="0"/>
              <a:buChar char="•"/>
            </a:pPr>
            <a:endParaRPr lang="en-US">
              <a:latin typeface="Helvetica Now Text" panose="020B0504030202020204" pitchFamily="34" charset="0"/>
            </a:endParaRPr>
          </a:p>
        </p:txBody>
      </p:sp>
      <p:sp>
        <p:nvSpPr>
          <p:cNvPr id="4" name="Slide Number Placeholder 3"/>
          <p:cNvSpPr>
            <a:spLocks noGrp="1"/>
          </p:cNvSpPr>
          <p:nvPr>
            <p:ph type="sldNum" sz="quarter" idx="5"/>
          </p:nvPr>
        </p:nvSpPr>
        <p:spPr/>
        <p:txBody>
          <a:bodyPr/>
          <a:lstStyle/>
          <a:p>
            <a:fld id="{C6AF102A-BCD4-D14F-9CE7-7BB6C2F4C31B}" type="slidenum">
              <a:rPr lang="en-GB" smtClean="0"/>
              <a:t>26</a:t>
            </a:fld>
            <a:endParaRPr lang="en-GB"/>
          </a:p>
        </p:txBody>
      </p:sp>
    </p:spTree>
    <p:extLst>
      <p:ext uri="{BB962C8B-B14F-4D97-AF65-F5344CB8AC3E}">
        <p14:creationId xmlns:p14="http://schemas.microsoft.com/office/powerpoint/2010/main" val="207757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4350123"/>
          </a:xfrm>
        </p:spPr>
        <p:txBody>
          <a:bodyPr/>
          <a:lstStyle/>
          <a:p>
            <a:r>
              <a:rPr lang="en-US" sz="1000">
                <a:latin typeface="Helvetica Now Text" panose="020B0504030202020204" pitchFamily="34" charset="0"/>
              </a:rPr>
              <a:t>Key Questions:</a:t>
            </a:r>
          </a:p>
          <a:p>
            <a:pPr marL="256032" lvl="1" indent="-256032">
              <a:buFont typeface="Arial" panose="020B0604020202020204" pitchFamily="34" charset="0"/>
              <a:buChar char="•"/>
            </a:pPr>
            <a:r>
              <a:rPr lang="en-US" sz="1000">
                <a:latin typeface="Helvetica Now Text" panose="020B0504030202020204" pitchFamily="34" charset="0"/>
              </a:rPr>
              <a:t>Does every drug sold need to be manufactured in the U.S.? Is simply having one U.S. facility enough?</a:t>
            </a:r>
          </a:p>
          <a:p>
            <a:pPr marL="256032" lvl="1" indent="-256032">
              <a:buFont typeface="Arial" panose="020B0604020202020204" pitchFamily="34" charset="0"/>
              <a:buChar char="•"/>
            </a:pPr>
            <a:r>
              <a:rPr lang="en-US" sz="1000">
                <a:latin typeface="Helvetica Now Text" panose="020B0504030202020204" pitchFamily="34" charset="0"/>
              </a:rPr>
              <a:t>Do pilot plants qualify? Are there specific size and facility type requirements?</a:t>
            </a:r>
          </a:p>
          <a:p>
            <a:pPr marL="256032" lvl="1" indent="-256032">
              <a:buFont typeface="Arial" panose="020B0604020202020204" pitchFamily="34" charset="0"/>
              <a:buChar char="•"/>
            </a:pPr>
            <a:r>
              <a:rPr lang="en-US" sz="1000">
                <a:latin typeface="Helvetica Now Text" panose="020B0504030202020204" pitchFamily="34" charset="0"/>
              </a:rPr>
              <a:t>How is “under construction” defined (and enforced)?</a:t>
            </a:r>
          </a:p>
          <a:p>
            <a:pPr marL="256032" lvl="1" indent="-256032">
              <a:buFont typeface="Arial" panose="020B0604020202020204" pitchFamily="34" charset="0"/>
              <a:buChar char="•"/>
            </a:pPr>
            <a:r>
              <a:rPr lang="en-US" sz="1000">
                <a:latin typeface="Helvetica Now Text" panose="020B0504030202020204" pitchFamily="34" charset="0"/>
              </a:rPr>
              <a:t>With October 1 effective date already delayed, when will this rule go into effect?</a:t>
            </a:r>
            <a:r>
              <a:rPr lang="en-US" sz="1000" baseline="30000">
                <a:latin typeface="Helvetica Now Text" panose="020B0504030202020204" pitchFamily="34" charset="0"/>
              </a:rPr>
              <a:t>1</a:t>
            </a:r>
          </a:p>
          <a:p>
            <a:pPr marL="256032" lvl="1" indent="-256032">
              <a:buFont typeface="Arial" panose="020B0604020202020204" pitchFamily="34" charset="0"/>
              <a:buChar char="•"/>
            </a:pPr>
            <a:endParaRPr lang="en-US" sz="1000" baseline="30000">
              <a:latin typeface="Helvetica Now Text" panose="020B0504030202020204" pitchFamily="34" charset="0"/>
            </a:endParaRPr>
          </a:p>
          <a:p>
            <a:pPr marL="256032" lvl="1" indent="-256032">
              <a:buFont typeface="Arial" panose="020B0604020202020204" pitchFamily="34" charset="0"/>
              <a:buChar char="•"/>
            </a:pPr>
            <a:endParaRPr lang="en-US" sz="1000" baseline="30000">
              <a:latin typeface="Helvetica Now Text" panose="020B0504030202020204" pitchFamily="34" charset="0"/>
            </a:endParaRPr>
          </a:p>
          <a:p>
            <a:pPr marL="256032" indent="-256032">
              <a:lnSpc>
                <a:spcPct val="117000"/>
              </a:lnSpc>
              <a:spcAft>
                <a:spcPts val="0"/>
              </a:spcAft>
              <a:buFont typeface="Arial" panose="020B0604020202020204" pitchFamily="34" charset="0"/>
              <a:buChar char="•"/>
            </a:pPr>
            <a:r>
              <a:rPr lang="en-US" sz="1000">
                <a:latin typeface="Helvetica Now Text" panose="020B0504030202020204" pitchFamily="34" charset="0"/>
              </a:rPr>
              <a:t>Most large pharmaceutical companies appear insulated:</a:t>
            </a:r>
          </a:p>
          <a:p>
            <a:pPr lvl="1" indent="-228600">
              <a:buFont typeface="Helvetica Now Text" panose="020B0504030202020204" pitchFamily="34" charset="0"/>
              <a:buChar char="–"/>
            </a:pPr>
            <a:r>
              <a:rPr lang="en-US" sz="1000">
                <a:latin typeface="Helvetica Now Text" panose="020B0504030202020204" pitchFamily="34" charset="0"/>
              </a:rPr>
              <a:t>Many</a:t>
            </a:r>
            <a:r>
              <a:rPr lang="en-US" sz="1000" baseline="30000">
                <a:latin typeface="Helvetica Now Text" panose="020B0504030202020204" pitchFamily="34" charset="0"/>
              </a:rPr>
              <a:t>2</a:t>
            </a:r>
            <a:r>
              <a:rPr lang="en-US" sz="1000">
                <a:latin typeface="Helvetica Now Text" panose="020B0504030202020204" pitchFamily="34" charset="0"/>
              </a:rPr>
              <a:t> have already announced plans to expand U.S.-based manufacturing</a:t>
            </a:r>
          </a:p>
          <a:p>
            <a:pPr lvl="1" indent="-228600">
              <a:buFont typeface="Helvetica Now Text" panose="020B0504030202020204" pitchFamily="34" charset="0"/>
              <a:buChar char="–"/>
            </a:pPr>
            <a:r>
              <a:rPr lang="en-US" sz="1000">
                <a:latin typeface="Helvetica Now Text" panose="020B0504030202020204" pitchFamily="34" charset="0"/>
              </a:rPr>
              <a:t>Many maintain inventory stockpiles of brand drugs sufficient for 18+ months</a:t>
            </a:r>
          </a:p>
          <a:p>
            <a:pPr lvl="1" indent="-228600">
              <a:buFont typeface="Helvetica Now Text" panose="020B0504030202020204" pitchFamily="34" charset="0"/>
              <a:buChar char="–"/>
            </a:pPr>
            <a:r>
              <a:rPr lang="en-US" sz="1000">
                <a:latin typeface="Helvetica Now Text" panose="020B0504030202020204" pitchFamily="34" charset="0"/>
              </a:rPr>
              <a:t>With latest announcement, generic drugs are no longer targeted by tariffs (account for 90% of US script volume)</a:t>
            </a:r>
          </a:p>
          <a:p>
            <a:pPr lvl="1" indent="-228600">
              <a:buFont typeface="Helvetica Now Text" panose="020B0504030202020204" pitchFamily="34" charset="0"/>
              <a:buChar char="–"/>
            </a:pPr>
            <a:r>
              <a:rPr lang="en-US" sz="1000">
                <a:latin typeface="Helvetica Now Text" panose="020B0504030202020204" pitchFamily="34" charset="0"/>
              </a:rPr>
              <a:t>Existing trade agreements may cap tariffs well below 100% (e.g. European Union’s 15% tariff rate, etc.)</a:t>
            </a:r>
          </a:p>
          <a:p>
            <a:pPr marL="256032" indent="-256032">
              <a:lnSpc>
                <a:spcPct val="117000"/>
              </a:lnSpc>
              <a:spcAft>
                <a:spcPts val="0"/>
              </a:spcAft>
              <a:buFont typeface="Arial" panose="020B0604020202020204" pitchFamily="34" charset="0"/>
              <a:buChar char="•"/>
            </a:pPr>
            <a:endParaRPr lang="en-US" sz="1000">
              <a:latin typeface="Helvetica Now Text" panose="020B0504030202020204" pitchFamily="34" charset="0"/>
            </a:endParaRPr>
          </a:p>
          <a:p>
            <a:pPr marL="256032" indent="-256032">
              <a:lnSpc>
                <a:spcPct val="117000"/>
              </a:lnSpc>
              <a:spcAft>
                <a:spcPts val="0"/>
              </a:spcAft>
              <a:buFont typeface="Arial" panose="020B0604020202020204" pitchFamily="34" charset="0"/>
              <a:buChar char="•"/>
            </a:pPr>
            <a:r>
              <a:rPr lang="en-US" sz="1000">
                <a:latin typeface="Helvetica Now Text" panose="020B0504030202020204" pitchFamily="34" charset="0"/>
              </a:rPr>
              <a:t>Smaller biotech firms are more vulnerable to tariff-related disruptions:</a:t>
            </a:r>
          </a:p>
          <a:p>
            <a:pPr lvl="1" indent="-228600">
              <a:buFont typeface="Helvetica Now Text" panose="020B0504030202020204" pitchFamily="34" charset="0"/>
              <a:buChar char="–"/>
            </a:pPr>
            <a:r>
              <a:rPr lang="en-US" sz="1000">
                <a:latin typeface="Helvetica Now Text" panose="020B0504030202020204" pitchFamily="34" charset="0"/>
              </a:rPr>
              <a:t>These firms often depend on international manufacturing partnerships and operate with tighter capital constraints </a:t>
            </a:r>
          </a:p>
          <a:p>
            <a:pPr lvl="1" indent="-228600">
              <a:buFont typeface="Helvetica Now Text" panose="020B0504030202020204" pitchFamily="34" charset="0"/>
              <a:buChar char="–"/>
            </a:pPr>
            <a:r>
              <a:rPr lang="en-US" sz="1000">
                <a:latin typeface="Helvetica Now Text" panose="020B0504030202020204" pitchFamily="34" charset="0"/>
              </a:rPr>
              <a:t>According to a survey, 80% of biotech firms may need at least a year to find alternative suppliers, while 44% may require 2+ years</a:t>
            </a:r>
            <a:r>
              <a:rPr lang="en-US" sz="1000" baseline="30000">
                <a:latin typeface="Helvetica Now Text" panose="020B0504030202020204" pitchFamily="34" charset="0"/>
              </a:rPr>
              <a:t>3</a:t>
            </a:r>
            <a:endParaRPr lang="en-US" sz="1000">
              <a:latin typeface="Helvetica Now Text" panose="020B0504030202020204" pitchFamily="34" charset="0"/>
            </a:endParaRPr>
          </a:p>
          <a:p>
            <a:pPr marL="256032" lvl="2" indent="-256032">
              <a:buFont typeface="Arial" panose="020B0604020202020204" pitchFamily="34" charset="0"/>
              <a:buChar char="•"/>
            </a:pPr>
            <a:endParaRPr lang="en-US" sz="1000">
              <a:latin typeface="Helvetica Now Text" panose="020B0504030202020204" pitchFamily="34" charset="0"/>
            </a:endParaRPr>
          </a:p>
          <a:p>
            <a:pPr marL="256032" lvl="2" indent="-256032">
              <a:buFont typeface="Arial" panose="020B0604020202020204" pitchFamily="34" charset="0"/>
              <a:buChar char="•"/>
            </a:pPr>
            <a:r>
              <a:rPr lang="en-US" sz="1000">
                <a:latin typeface="Helvetica Now Text" panose="020B0504030202020204" pitchFamily="34" charset="0"/>
              </a:rPr>
              <a:t>Biotech stocks initially dipped after the administration’s announcement on Sept. 25, 2025; however, they have since rebounded</a:t>
            </a:r>
          </a:p>
          <a:p>
            <a:pPr marL="256032" lvl="2" indent="-256032">
              <a:buFont typeface="Arial" panose="020B0604020202020204" pitchFamily="34" charset="0"/>
              <a:buChar char="•"/>
            </a:pPr>
            <a:endParaRPr lang="en-US" sz="1000">
              <a:latin typeface="Helvetica Now Text" panose="020B0504030202020204" pitchFamily="34" charset="0"/>
            </a:endParaRPr>
          </a:p>
          <a:p>
            <a:pPr marL="256032" lvl="2" indent="-256032">
              <a:buFont typeface="Arial" panose="020B0604020202020204" pitchFamily="34" charset="0"/>
              <a:buChar char="•"/>
            </a:pPr>
            <a:r>
              <a:rPr lang="en-US" sz="1000">
                <a:latin typeface="Helvetica Now Text" panose="020B0504030202020204" pitchFamily="34" charset="0"/>
              </a:rPr>
              <a:t>With most large manufacturers insulated and generics excluded, the overall impact of pharma tariffs is likely to be more limited than anticipated after the initial tariff announcements earlier this year</a:t>
            </a:r>
          </a:p>
          <a:p>
            <a:pPr marL="256032" lvl="1" indent="-256032">
              <a:buFont typeface="Arial" panose="020B0604020202020204" pitchFamily="34" charset="0"/>
              <a:buChar char="•"/>
            </a:pPr>
            <a:endParaRPr lang="en-US" sz="1000" baseline="30000">
              <a:latin typeface="Helvetica Now Text" panose="020B0504030202020204" pitchFamily="34" charset="0"/>
            </a:endParaRPr>
          </a:p>
        </p:txBody>
      </p:sp>
      <p:sp>
        <p:nvSpPr>
          <p:cNvPr id="4" name="Slide Number Placeholder 3"/>
          <p:cNvSpPr>
            <a:spLocks noGrp="1"/>
          </p:cNvSpPr>
          <p:nvPr>
            <p:ph type="sldNum" sz="quarter" idx="5"/>
          </p:nvPr>
        </p:nvSpPr>
        <p:spPr/>
        <p:txBody>
          <a:bodyPr/>
          <a:lstStyle/>
          <a:p>
            <a:fld id="{C6AF102A-BCD4-D14F-9CE7-7BB6C2F4C31B}" type="slidenum">
              <a:rPr lang="en-GB" smtClean="0"/>
              <a:t>27</a:t>
            </a:fld>
            <a:endParaRPr lang="en-GB"/>
          </a:p>
        </p:txBody>
      </p:sp>
    </p:spTree>
    <p:extLst>
      <p:ext uri="{BB962C8B-B14F-4D97-AF65-F5344CB8AC3E}">
        <p14:creationId xmlns:p14="http://schemas.microsoft.com/office/powerpoint/2010/main" val="3022912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a:buFont typeface="Arial" panose="020B0604020202020204" pitchFamily="34" charset="0"/>
              <a:buChar char="•"/>
            </a:pPr>
            <a:r>
              <a:rPr lang="en-US" sz="1000">
                <a:latin typeface="Helvetica Now Text" panose="020B0504030202020204" pitchFamily="34" charset="0"/>
              </a:rPr>
              <a:t>Short-Term Implications:</a:t>
            </a:r>
          </a:p>
          <a:p>
            <a:pPr marL="404813" lvl="1" indent="-228600">
              <a:buFontTx/>
              <a:buChar char="–"/>
            </a:pPr>
            <a:r>
              <a:rPr lang="en-US" sz="1000">
                <a:latin typeface="Helvetica Now Text" panose="020B0504030202020204" pitchFamily="34" charset="0"/>
              </a:rPr>
              <a:t>Health systems are likely to absorb any immediate cost increases in the near-term, due to the multi-year nature of contracts, but medical pharmacy price may be on more flexible negotiating terms</a:t>
            </a:r>
          </a:p>
          <a:p>
            <a:pPr marL="404813" lvl="1" indent="-228600">
              <a:buFontTx/>
              <a:buChar char="–"/>
            </a:pPr>
            <a:r>
              <a:rPr lang="en-US" sz="1000">
                <a:latin typeface="Helvetica Now Text" panose="020B0504030202020204" pitchFamily="34" charset="0"/>
              </a:rPr>
              <a:t>Unclear if tariffs will be applied on medical device industry, but they would be unlikely to take effect before mid-2026 and trade groups are seeking exemptions</a:t>
            </a:r>
          </a:p>
          <a:p>
            <a:pPr marL="404813" lvl="1" indent="-228600">
              <a:buFontTx/>
              <a:buChar char="–"/>
            </a:pPr>
            <a:r>
              <a:rPr lang="en-US" sz="1000">
                <a:latin typeface="Helvetica Now Text" panose="020B0504030202020204" pitchFamily="34" charset="0"/>
              </a:rPr>
              <a:t>Limited impact on pharma trends due to stockpiling and latest guidance around EU tariffs at manageable rates, which allows manufacturers to move forward with planning</a:t>
            </a:r>
          </a:p>
          <a:p>
            <a:pPr marL="342900" lvl="0" indent="-342900">
              <a:buFont typeface="Arial" panose="020B0604020202020204" pitchFamily="34" charset="0"/>
              <a:buChar char="•"/>
            </a:pPr>
            <a:endParaRPr lang="en-US" sz="1000">
              <a:latin typeface="Helvetica Now Text" panose="020B0504030202020204" pitchFamily="34" charset="0"/>
            </a:endParaRPr>
          </a:p>
          <a:p>
            <a:pPr marL="114300" lvl="0" indent="-114300">
              <a:buFont typeface="Arial" panose="020B0604020202020204" pitchFamily="34" charset="0"/>
              <a:buChar char="•"/>
            </a:pPr>
            <a:r>
              <a:rPr lang="en-US" sz="1000">
                <a:latin typeface="Helvetica Now Text" panose="020B0504030202020204" pitchFamily="34" charset="0"/>
              </a:rPr>
              <a:t>Medium- to Long-Term Implications:</a:t>
            </a:r>
          </a:p>
          <a:p>
            <a:pPr marL="404813" lvl="1" indent="-228600">
              <a:buFont typeface="Helvetica Now Text" panose="020B0504030202020204" pitchFamily="34" charset="0"/>
              <a:buChar char="–"/>
            </a:pPr>
            <a:r>
              <a:rPr lang="en-US" sz="1000">
                <a:latin typeface="Helvetica Now Text" panose="020B0504030202020204" pitchFamily="34" charset="0"/>
              </a:rPr>
              <a:t>Increased pressure to diversify supply chain and prioritize US-domestic manufacturing</a:t>
            </a:r>
          </a:p>
          <a:p>
            <a:pPr marL="404813" lvl="1" indent="-228600">
              <a:buFont typeface="Helvetica Now Text" panose="020B0504030202020204" pitchFamily="34" charset="0"/>
              <a:buChar char="–"/>
            </a:pPr>
            <a:r>
              <a:rPr lang="en-US" sz="1000">
                <a:latin typeface="Helvetica Now Text" panose="020B0504030202020204" pitchFamily="34" charset="0"/>
              </a:rPr>
              <a:t>Manufacturers may ultimately pass costs onto payers and patients to avoid margin impact and may refocus forward-looking efforts on high-margin products</a:t>
            </a:r>
          </a:p>
          <a:p>
            <a:pPr marL="404813" lvl="1" indent="-228600">
              <a:buFont typeface="Helvetica Now Text" panose="020B0504030202020204" pitchFamily="34" charset="0"/>
              <a:buChar char="–"/>
            </a:pPr>
            <a:r>
              <a:rPr lang="en-US" sz="1000">
                <a:latin typeface="Helvetica Now Text" panose="020B0504030202020204" pitchFamily="34" charset="0"/>
              </a:rPr>
              <a:t>Procurement slowdowns may cause longer lead times, supply shortages, or hoarding (reminiscent from COVID era)</a:t>
            </a:r>
          </a:p>
          <a:p>
            <a:pPr marL="404813" lvl="1" indent="-228600">
              <a:buFont typeface="Helvetica Now Text" panose="020B0504030202020204" pitchFamily="34" charset="0"/>
              <a:buChar char="–"/>
            </a:pPr>
            <a:r>
              <a:rPr lang="en-US" sz="1000">
                <a:latin typeface="Helvetica Now Text" panose="020B0504030202020204" pitchFamily="34" charset="0"/>
              </a:rPr>
              <a:t>Potential cuts elsewhere such as labor (which could decrease patient access) or medical technology (which could slow advances in research and development)</a:t>
            </a:r>
          </a:p>
          <a:p>
            <a:endParaRPr lang="en-US" sz="1000">
              <a:latin typeface="Helvetica Now Text" panose="020B0504030202020204" pitchFamily="34" charset="0"/>
            </a:endParaRPr>
          </a:p>
          <a:p>
            <a:endParaRPr lang="en-US" sz="1000">
              <a:latin typeface="Helvetica Now Text" panose="020B0504030202020204" pitchFamily="34" charset="0"/>
            </a:endParaRPr>
          </a:p>
          <a:p>
            <a:endParaRPr lang="en-US" sz="1000">
              <a:latin typeface="Helvetica Now Text" panose="020B0504030202020204" pitchFamily="34" charset="0"/>
            </a:endParaRPr>
          </a:p>
          <a:p>
            <a:r>
              <a:rPr lang="en-US" sz="1000">
                <a:latin typeface="Helvetica Now Text" panose="020B0504030202020204" pitchFamily="34" charset="0"/>
              </a:rPr>
              <a:t>Medical device industry is under investigation through Section 232 (designed to assess national security risks tied to importing items in </a:t>
            </a:r>
            <a:r>
              <a:rPr lang="en-US" sz="1000" err="1">
                <a:latin typeface="Helvetica Now Text" panose="020B0504030202020204" pitchFamily="34" charset="0"/>
              </a:rPr>
              <a:t>medtech</a:t>
            </a:r>
            <a:r>
              <a:rPr lang="en-US" sz="1000">
                <a:latin typeface="Helvetica Now Text" panose="020B0504030202020204" pitchFamily="34" charset="0"/>
              </a:rPr>
              <a:t>)</a:t>
            </a:r>
          </a:p>
        </p:txBody>
      </p:sp>
      <p:sp>
        <p:nvSpPr>
          <p:cNvPr id="4" name="Slide Number Placeholder 3"/>
          <p:cNvSpPr>
            <a:spLocks noGrp="1"/>
          </p:cNvSpPr>
          <p:nvPr>
            <p:ph type="sldNum" sz="quarter" idx="5"/>
          </p:nvPr>
        </p:nvSpPr>
        <p:spPr/>
        <p:txBody>
          <a:bodyPr/>
          <a:lstStyle/>
          <a:p>
            <a:fld id="{C6AF102A-BCD4-D14F-9CE7-7BB6C2F4C31B}" type="slidenum">
              <a:rPr lang="en-GB" smtClean="0"/>
              <a:t>28</a:t>
            </a:fld>
            <a:endParaRPr lang="en-GB"/>
          </a:p>
        </p:txBody>
      </p:sp>
    </p:spTree>
    <p:extLst>
      <p:ext uri="{BB962C8B-B14F-4D97-AF65-F5344CB8AC3E}">
        <p14:creationId xmlns:p14="http://schemas.microsoft.com/office/powerpoint/2010/main" val="289414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630E03-7662-BE58-1096-4DAAFCE9B0F2}"/>
              </a:ext>
            </a:extLst>
          </p:cNvPr>
          <p:cNvSpPr>
            <a:spLocks noGrp="1"/>
          </p:cNvSpPr>
          <p:nvPr>
            <p:ph type="body" idx="1"/>
          </p:nvPr>
        </p:nvSpPr>
        <p:spPr/>
        <p:txBody>
          <a:bodyPr/>
          <a:lstStyle/>
          <a:p>
            <a:endParaRPr lang="en-US"/>
          </a:p>
        </p:txBody>
      </p:sp>
      <p:sp>
        <p:nvSpPr>
          <p:cNvPr id="5" name="Slide Image Placeholder 4">
            <a:extLst>
              <a:ext uri="{FF2B5EF4-FFF2-40B4-BE49-F238E27FC236}">
                <a16:creationId xmlns:a16="http://schemas.microsoft.com/office/drawing/2014/main" id="{2AC8BDAB-650D-A28B-FEC1-81EA69C8A64D}"/>
              </a:ext>
            </a:extLst>
          </p:cNvPr>
          <p:cNvSpPr>
            <a:spLocks noGrp="1" noRot="1" noChangeAspect="1"/>
          </p:cNvSpPr>
          <p:nvPr>
            <p:ph type="sldImg"/>
          </p:nvPr>
        </p:nvSpPr>
        <p:spPr/>
      </p:sp>
    </p:spTree>
    <p:extLst>
      <p:ext uri="{BB962C8B-B14F-4D97-AF65-F5344CB8AC3E}">
        <p14:creationId xmlns:p14="http://schemas.microsoft.com/office/powerpoint/2010/main" val="326793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028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1FC1-1286-C945-89E9-089D2B1AB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3D471-CBBF-A294-DAC0-AE7E2F278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53D67-DD5D-3340-0D8A-C7B1D8A65FB3}"/>
              </a:ext>
            </a:extLst>
          </p:cNvPr>
          <p:cNvSpPr>
            <a:spLocks noGrp="1"/>
          </p:cNvSpPr>
          <p:nvPr>
            <p:ph type="body" idx="1"/>
          </p:nvPr>
        </p:nvSpPr>
        <p:spPr/>
        <p:txBody>
          <a:bodyPr/>
          <a:lstStyle/>
          <a:p>
            <a:pPr marL="171450" indent="-171450">
              <a:buFont typeface="Calibri"/>
              <a:buChar char="-"/>
            </a:pPr>
            <a:r>
              <a:rPr lang="en-US" sz="1200" b="0" i="0" kern="1200">
                <a:solidFill>
                  <a:schemeClr val="tx1"/>
                </a:solidFill>
                <a:effectLst/>
                <a:latin typeface="+mn-lt"/>
                <a:ea typeface="+mn-ea"/>
                <a:cs typeface="+mn-cs"/>
              </a:rPr>
              <a:t>COLLEEN</a:t>
            </a:r>
          </a:p>
          <a:p>
            <a:pPr marL="171450" indent="-171450">
              <a:buFont typeface="Calibri"/>
              <a:buChar char="-"/>
            </a:pPr>
            <a:r>
              <a:rPr lang="en-US" sz="1200" b="0" i="0" kern="1200">
                <a:solidFill>
                  <a:schemeClr val="tx1"/>
                </a:solidFill>
                <a:effectLst/>
                <a:latin typeface="+mn-lt"/>
                <a:ea typeface="+mn-ea"/>
                <a:cs typeface="+mn-cs"/>
              </a:rPr>
              <a:t>The CBO projects that 4.2 million more people will be uninsured in 2034 if enhanced ACA tax credits expire.</a:t>
            </a:r>
          </a:p>
          <a:p>
            <a:pPr marL="171450" indent="-171450">
              <a:buFont typeface="Calibri"/>
              <a:buChar char="-"/>
            </a:pPr>
            <a:endParaRPr lang="en-US" sz="1200" b="0" i="0" kern="1200">
              <a:solidFill>
                <a:schemeClr val="tx1"/>
              </a:solidFill>
              <a:effectLst/>
              <a:latin typeface="+mn-lt"/>
              <a:ea typeface="+mn-ea"/>
              <a:cs typeface="+mn-cs"/>
            </a:endParaRPr>
          </a:p>
          <a:p>
            <a:pPr marL="171450" indent="-171450">
              <a:buFont typeface="Calibri"/>
              <a:buChar char="-"/>
            </a:pPr>
            <a:r>
              <a:rPr lang="en-US" sz="1200" b="0" i="0" kern="1200">
                <a:solidFill>
                  <a:schemeClr val="tx1"/>
                </a:solidFill>
                <a:effectLst/>
                <a:latin typeface="+mn-lt"/>
                <a:ea typeface="+mn-ea"/>
                <a:cs typeface="+mn-cs"/>
              </a:rPr>
              <a:t>The expiration of the enhanced tax credits is expected to cause ACA enrollees’ out-of-pocket premium payments to increase by over </a:t>
            </a:r>
            <a:r>
              <a:rPr lang="en-US" sz="1200" b="0" i="0" u="sng" kern="1200">
                <a:solidFill>
                  <a:schemeClr val="tx1"/>
                </a:solidFill>
                <a:effectLst/>
                <a:latin typeface="+mn-lt"/>
                <a:ea typeface="+mn-ea"/>
                <a:cs typeface="+mn-cs"/>
                <a:hlinkClick r:id="rId3"/>
              </a:rPr>
              <a:t>75% on average</a:t>
            </a:r>
            <a:r>
              <a:rPr lang="en-US" sz="1200" b="0" i="0" kern="1200">
                <a:solidFill>
                  <a:schemeClr val="tx1"/>
                </a:solidFill>
                <a:effectLst/>
                <a:latin typeface="+mn-lt"/>
                <a:ea typeface="+mn-ea"/>
                <a:cs typeface="+mn-cs"/>
              </a:rPr>
              <a:t>, with people in some states seeing their payments more than </a:t>
            </a:r>
            <a:r>
              <a:rPr lang="en-US" sz="1200" b="0" i="0" u="sng" kern="1200">
                <a:solidFill>
                  <a:schemeClr val="tx1"/>
                </a:solidFill>
                <a:effectLst/>
                <a:latin typeface="+mn-lt"/>
                <a:ea typeface="+mn-ea"/>
                <a:cs typeface="+mn-cs"/>
                <a:hlinkClick r:id="rId4"/>
              </a:rPr>
              <a:t>double</a:t>
            </a:r>
            <a:r>
              <a:rPr lang="en-US" sz="1200" b="0" i="0" kern="1200">
                <a:solidFill>
                  <a:schemeClr val="tx1"/>
                </a:solidFill>
                <a:effectLst/>
                <a:latin typeface="+mn-lt"/>
                <a:ea typeface="+mn-ea"/>
                <a:cs typeface="+mn-cs"/>
              </a:rPr>
              <a:t> on average. </a:t>
            </a:r>
            <a:r>
              <a:rPr lang="en-US" sz="1200" b="0" i="0" u="sng" kern="1200">
                <a:solidFill>
                  <a:schemeClr val="tx1"/>
                </a:solidFill>
                <a:effectLst/>
                <a:latin typeface="+mn-lt"/>
                <a:ea typeface="+mn-ea"/>
                <a:cs typeface="+mn-cs"/>
                <a:hlinkClick r:id="rId5"/>
              </a:rPr>
              <a:t>Lower-income</a:t>
            </a:r>
            <a:r>
              <a:rPr lang="en-US" sz="1200" b="0" i="0" kern="1200">
                <a:solidFill>
                  <a:schemeClr val="tx1"/>
                </a:solidFill>
                <a:effectLst/>
                <a:latin typeface="+mn-lt"/>
                <a:ea typeface="+mn-ea"/>
                <a:cs typeface="+mn-cs"/>
              </a:rPr>
              <a:t> and </a:t>
            </a:r>
            <a:r>
              <a:rPr lang="en-US" sz="1200" b="0" i="0" u="sng" kern="1200">
                <a:solidFill>
                  <a:schemeClr val="tx1"/>
                </a:solidFill>
                <a:effectLst/>
                <a:latin typeface="+mn-lt"/>
                <a:ea typeface="+mn-ea"/>
                <a:cs typeface="+mn-cs"/>
                <a:hlinkClick r:id="rId6"/>
              </a:rPr>
              <a:t>older</a:t>
            </a:r>
            <a:r>
              <a:rPr lang="en-US" sz="1200" b="0" i="0" kern="1200">
                <a:solidFill>
                  <a:schemeClr val="tx1"/>
                </a:solidFill>
                <a:effectLst/>
                <a:latin typeface="+mn-lt"/>
                <a:ea typeface="+mn-ea"/>
                <a:cs typeface="+mn-cs"/>
              </a:rPr>
              <a:t> enrollees, as well those who live in states that have </a:t>
            </a:r>
            <a:r>
              <a:rPr lang="en-US" sz="1200" b="0" i="0" u="sng" kern="1200">
                <a:solidFill>
                  <a:schemeClr val="tx1"/>
                </a:solidFill>
                <a:effectLst/>
                <a:latin typeface="+mn-lt"/>
                <a:ea typeface="+mn-ea"/>
                <a:cs typeface="+mn-cs"/>
                <a:hlinkClick r:id="rId7"/>
              </a:rPr>
              <a:t>not expanded Medicaid</a:t>
            </a:r>
            <a:r>
              <a:rPr lang="en-US" sz="1200" b="0" i="0" kern="1200">
                <a:solidFill>
                  <a:schemeClr val="tx1"/>
                </a:solidFill>
                <a:effectLst/>
                <a:latin typeface="+mn-lt"/>
                <a:ea typeface="+mn-ea"/>
                <a:cs typeface="+mn-cs"/>
              </a:rPr>
              <a:t>, are expected to see the most significant premium payment increases.</a:t>
            </a:r>
            <a:endParaRPr lang="en-US">
              <a:ea typeface="Calibri"/>
              <a:cs typeface="Calibri"/>
            </a:endParaRPr>
          </a:p>
        </p:txBody>
      </p:sp>
      <p:sp>
        <p:nvSpPr>
          <p:cNvPr id="4" name="Slide Number Placeholder 3">
            <a:extLst>
              <a:ext uri="{FF2B5EF4-FFF2-40B4-BE49-F238E27FC236}">
                <a16:creationId xmlns:a16="http://schemas.microsoft.com/office/drawing/2014/main" id="{624825D3-34B0-7AF7-9E6D-9086577A4A1D}"/>
              </a:ext>
            </a:extLst>
          </p:cNvPr>
          <p:cNvSpPr>
            <a:spLocks noGrp="1"/>
          </p:cNvSpPr>
          <p:nvPr>
            <p:ph type="sldNum" sz="quarter" idx="5"/>
          </p:nvPr>
        </p:nvSpPr>
        <p:spPr/>
        <p:txBody>
          <a:bodyPr/>
          <a:lstStyle/>
          <a:p>
            <a:fld id="{AB706DFC-45F3-4288-A9DA-051F952556CD}" type="slidenum">
              <a:rPr lang="en-US" smtClean="0"/>
              <a:t>31</a:t>
            </a:fld>
            <a:endParaRPr lang="en-US"/>
          </a:p>
        </p:txBody>
      </p:sp>
    </p:spTree>
    <p:extLst>
      <p:ext uri="{BB962C8B-B14F-4D97-AF65-F5344CB8AC3E}">
        <p14:creationId xmlns:p14="http://schemas.microsoft.com/office/powerpoint/2010/main" val="43499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445E-A5BB-7561-7306-F908B603D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0DC2C-F7F7-DA55-BDA6-738F39A15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110F3-E24F-9AE8-4E89-5668E23BC187}"/>
              </a:ext>
            </a:extLst>
          </p:cNvPr>
          <p:cNvSpPr>
            <a:spLocks noGrp="1"/>
          </p:cNvSpPr>
          <p:nvPr>
            <p:ph type="body" idx="1"/>
          </p:nvPr>
        </p:nvSpPr>
        <p:spPr/>
        <p:txBody>
          <a:bodyPr/>
          <a:lstStyle/>
          <a:p>
            <a:r>
              <a:rPr lang="en-US" sz="1600" dirty="0"/>
              <a:t>Mike </a:t>
            </a:r>
          </a:p>
          <a:p>
            <a:r>
              <a:rPr lang="en-US" sz="1600" dirty="0"/>
              <a:t>Investigate to understand Claim and Fee Impacts</a:t>
            </a:r>
          </a:p>
          <a:p>
            <a:pPr marL="571471" indent="-571471">
              <a:buFont typeface="Arial" panose="020B0604020202020204" pitchFamily="34" charset="0"/>
              <a:buChar char="•"/>
            </a:pPr>
            <a:r>
              <a:rPr lang="en-US" sz="1600" b="0" dirty="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dirty="0"/>
          </a:p>
          <a:p>
            <a:pPr marL="571471" indent="-571471">
              <a:buFont typeface="Arial" panose="020B0604020202020204" pitchFamily="34" charset="0"/>
              <a:buChar char="•"/>
            </a:pPr>
            <a:r>
              <a:rPr lang="en-US" sz="1600" b="0" dirty="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dirty="0"/>
              <a:t>Fees can include carrier administrative fees for NSA negotiations and third-party fees for the IDR arbitration entity.</a:t>
            </a:r>
          </a:p>
          <a:p>
            <a:pPr marL="1034998" indent="-450827">
              <a:buFont typeface="Arial" panose="020B0604020202020204" pitchFamily="34" charset="0"/>
              <a:buChar char="─"/>
            </a:pPr>
            <a:r>
              <a:rPr lang="en-US" sz="1600" b="0" dirty="0"/>
              <a:t>Understand if and how shared savings fees and limits apply, negotiate changes if needed.</a:t>
            </a:r>
          </a:p>
          <a:p>
            <a:pPr marL="1028671" lvl="1" indent="-571471">
              <a:buFont typeface="Arial" panose="020B0604020202020204" pitchFamily="34" charset="0"/>
              <a:buChar char="•"/>
            </a:pPr>
            <a:r>
              <a:rPr lang="en-US" sz="1600" b="0" dirty="0"/>
              <a:t>Consider the impact of these claims and fees on 2026 healthcare cost projections and budgets</a:t>
            </a:r>
          </a:p>
          <a:p>
            <a:pPr marL="1028671" lvl="1" indent="-571471">
              <a:buFont typeface="Arial" panose="020B0604020202020204" pitchFamily="34" charset="0"/>
              <a:buChar char="•"/>
            </a:pPr>
            <a:r>
              <a:rPr lang="en-US" sz="1600" b="0" dirty="0"/>
              <a:t>If you’re planning on conducting an RFP in the near future, build fee protection into that process</a:t>
            </a:r>
          </a:p>
          <a:p>
            <a:pPr marL="457200" lvl="1" indent="0">
              <a:buFont typeface="Arial" panose="020B0604020202020204" pitchFamily="34" charset="0"/>
              <a:buNone/>
            </a:pPr>
            <a:endParaRPr lang="en-US" sz="1600" b="0" dirty="0"/>
          </a:p>
          <a:p>
            <a:pPr marL="0" lvl="0" indent="0">
              <a:buFont typeface="Arial" panose="020B0604020202020204" pitchFamily="34" charset="0"/>
              <a:buNone/>
            </a:pPr>
            <a:r>
              <a:rPr lang="en-US" sz="1600" b="0" dirty="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dirty="0"/>
          </a:p>
          <a:p>
            <a:pPr marL="0" indent="0">
              <a:buFont typeface="Arial" panose="020B0604020202020204" pitchFamily="34" charset="0"/>
              <a:buNone/>
            </a:pPr>
            <a:endParaRPr lang="en-US" sz="1600" b="0" dirty="0">
              <a:latin typeface="Helvetica Now Text" panose="020B0504030202020204" pitchFamily="34" charset="0"/>
            </a:endParaRPr>
          </a:p>
          <a:p>
            <a:pPr marL="571471" indent="-571471">
              <a:buFont typeface="Arial" panose="020B0604020202020204" pitchFamily="34" charset="0"/>
              <a:buChar char="•"/>
            </a:pPr>
            <a:endParaRPr lang="en-US" sz="1600" dirty="0">
              <a:latin typeface="Helvetica Now Text" panose="020B0504030202020204" pitchFamily="34" charset="0"/>
            </a:endParaRPr>
          </a:p>
          <a:p>
            <a:endParaRPr lang="en-US" sz="1600" dirty="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CDE0F2A1-5BF6-AE05-519A-D0D8E7A149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356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COLLEEN (line graph)</a:t>
            </a:r>
          </a:p>
          <a:p>
            <a:r>
              <a:rPr lang="en-US"/>
              <a:t>ACA enrollment was very stable from 2015 to 2021…then PTC enhancements</a:t>
            </a:r>
          </a:p>
        </p:txBody>
      </p:sp>
      <p:sp>
        <p:nvSpPr>
          <p:cNvPr id="4" name="Slide Number Placeholder 3"/>
          <p:cNvSpPr>
            <a:spLocks noGrp="1"/>
          </p:cNvSpPr>
          <p:nvPr>
            <p:ph type="sldNum" sz="quarter" idx="5"/>
          </p:nvPr>
        </p:nvSpPr>
        <p:spPr/>
        <p:txBody>
          <a:bodyPr/>
          <a:lstStyle/>
          <a:p>
            <a:fld id="{45D856B3-56ED-4E99-934C-86415BA9694C}" type="slidenum">
              <a:rPr lang="en-US" smtClean="0"/>
              <a:t>32</a:t>
            </a:fld>
            <a:endParaRPr lang="en-US"/>
          </a:p>
        </p:txBody>
      </p:sp>
    </p:spTree>
    <p:extLst>
      <p:ext uri="{BB962C8B-B14F-4D97-AF65-F5344CB8AC3E}">
        <p14:creationId xmlns:p14="http://schemas.microsoft.com/office/powerpoint/2010/main" val="218873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00A05-CC56-F090-2580-459AA90FF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BDF53-7B91-A535-308A-6F66766CE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F5592-D63F-920C-BE27-413230024DA3}"/>
              </a:ext>
            </a:extLst>
          </p:cNvPr>
          <p:cNvSpPr>
            <a:spLocks noGrp="1"/>
          </p:cNvSpPr>
          <p:nvPr>
            <p:ph type="body" idx="1"/>
          </p:nvPr>
        </p:nvSpPr>
        <p:spPr/>
        <p:txBody>
          <a:bodyPr/>
          <a:lstStyle/>
          <a:p>
            <a:pPr fontAlgn="ctr"/>
            <a:r>
              <a:rPr lang="en-US" sz="1200"/>
              <a:t>The OBBBA will impact Medicaid the most, with significant funding cuts and reduced eligibility scheduled to take effect on January 1, 2028 (unless a new bill is passed to restore funding or the effective date is further extended). </a:t>
            </a:r>
          </a:p>
          <a:p>
            <a:pPr fontAlgn="ctr"/>
            <a:r>
              <a:rPr lang="en-US" sz="1200"/>
              <a:t>Medicaid’s decentralized, state-by-state structure means the impact will be uneven, but the overall trend is clear: millions will lose coverage, particularly in low-income and rural areas.</a:t>
            </a:r>
            <a:endParaRPr lang="en-US" sz="1000">
              <a:latin typeface="Helvetica Now Text" panose="020B0504030202020204" pitchFamily="34" charset="0"/>
            </a:endParaRPr>
          </a:p>
          <a:p>
            <a:pPr rtl="0" fontAlgn="ctr"/>
            <a:endParaRPr lang="en-US" sz="1200" kern="1200">
              <a:solidFill>
                <a:schemeClr val="tx1"/>
              </a:solidFill>
              <a:effectLst/>
              <a:latin typeface="+mn-lt"/>
              <a:ea typeface="+mn-ea"/>
              <a:cs typeface="+mn-cs"/>
            </a:endParaRPr>
          </a:p>
          <a:p>
            <a:pPr rtl="0" fontAlgn="ctr"/>
            <a:r>
              <a:rPr lang="en-US" sz="1200" kern="1200">
                <a:solidFill>
                  <a:schemeClr val="tx1"/>
                </a:solidFill>
                <a:effectLst/>
                <a:latin typeface="+mn-lt"/>
                <a:ea typeface="+mn-ea"/>
                <a:cs typeface="+mn-cs"/>
              </a:rPr>
              <a:t>Massive decrease in Medicaid funding, leading to 10-11M Americans losing coverage</a:t>
            </a:r>
          </a:p>
          <a:p>
            <a:pPr rtl="0" fontAlgn="ctr"/>
            <a:endParaRPr lang="en-US" sz="1400" kern="1200">
              <a:solidFill>
                <a:schemeClr val="tx1"/>
              </a:solidFill>
              <a:effectLst/>
              <a:latin typeface="+mn-lt"/>
              <a:ea typeface="+mn-ea"/>
              <a:cs typeface="+mn-cs"/>
            </a:endParaRPr>
          </a:p>
          <a:p>
            <a:pPr rtl="0" fontAlgn="ctr"/>
            <a:r>
              <a:rPr lang="en-US" sz="1200" kern="1200">
                <a:solidFill>
                  <a:schemeClr val="tx1"/>
                </a:solidFill>
                <a:effectLst/>
                <a:latin typeface="+mn-lt"/>
                <a:ea typeface="+mn-ea"/>
                <a:cs typeface="+mn-cs"/>
              </a:rPr>
              <a:t>Work Requirement</a:t>
            </a:r>
            <a:endParaRPr lang="en-US" sz="1400" kern="1200">
              <a:solidFill>
                <a:schemeClr val="tx1"/>
              </a:solidFill>
              <a:effectLst/>
              <a:latin typeface="+mn-lt"/>
              <a:ea typeface="+mn-ea"/>
              <a:cs typeface="+mn-cs"/>
            </a:endParaRPr>
          </a:p>
          <a:p>
            <a:pPr lvl="1" rtl="0" fontAlgn="ctr"/>
            <a:r>
              <a:rPr lang="en-US" sz="1200" kern="1200">
                <a:solidFill>
                  <a:schemeClr val="tx1"/>
                </a:solidFill>
                <a:effectLst/>
                <a:latin typeface="+mn-lt"/>
                <a:ea typeface="+mn-ea"/>
                <a:cs typeface="+mn-cs"/>
              </a:rPr>
              <a:t>Parents of children over age 14 must be working in order to receive Medicaid</a:t>
            </a:r>
            <a:endParaRPr lang="en-US" sz="1400" kern="1200">
              <a:solidFill>
                <a:schemeClr val="tx1"/>
              </a:solidFill>
              <a:effectLst/>
              <a:latin typeface="+mn-lt"/>
              <a:ea typeface="+mn-ea"/>
              <a:cs typeface="+mn-cs"/>
            </a:endParaRPr>
          </a:p>
          <a:p>
            <a:pPr lvl="2" rtl="0" fontAlgn="ctr"/>
            <a:r>
              <a:rPr lang="en-US" sz="1200" kern="1200">
                <a:solidFill>
                  <a:schemeClr val="tx1"/>
                </a:solidFill>
                <a:effectLst/>
                <a:latin typeface="+mn-lt"/>
                <a:ea typeface="+mn-ea"/>
                <a:cs typeface="+mn-cs"/>
              </a:rPr>
              <a:t>A large segment of this group are women taking care of elderly parents or young children and don't have ability to work</a:t>
            </a:r>
            <a:endParaRPr lang="en-US" sz="1400" kern="1200">
              <a:solidFill>
                <a:schemeClr val="tx1"/>
              </a:solidFill>
              <a:effectLst/>
              <a:latin typeface="+mn-lt"/>
              <a:ea typeface="+mn-ea"/>
              <a:cs typeface="+mn-cs"/>
            </a:endParaRPr>
          </a:p>
          <a:p>
            <a:pPr rtl="0" fontAlgn="ctr"/>
            <a:r>
              <a:rPr lang="en-US" sz="1200" kern="1200">
                <a:solidFill>
                  <a:schemeClr val="tx1"/>
                </a:solidFill>
                <a:effectLst/>
                <a:latin typeface="+mn-lt"/>
                <a:ea typeface="+mn-ea"/>
                <a:cs typeface="+mn-cs"/>
              </a:rPr>
              <a:t>Provider Tax</a:t>
            </a:r>
            <a:endParaRPr lang="en-US" sz="1400" kern="1200">
              <a:solidFill>
                <a:schemeClr val="tx1"/>
              </a:solidFill>
              <a:effectLst/>
              <a:latin typeface="+mn-lt"/>
              <a:ea typeface="+mn-ea"/>
              <a:cs typeface="+mn-cs"/>
            </a:endParaRPr>
          </a:p>
          <a:p>
            <a:pPr lvl="1" rtl="0" fontAlgn="ctr"/>
            <a:r>
              <a:rPr lang="en-US" sz="1200" kern="1200">
                <a:solidFill>
                  <a:schemeClr val="tx1"/>
                </a:solidFill>
                <a:effectLst/>
                <a:latin typeface="+mn-lt"/>
                <a:ea typeface="+mn-ea"/>
                <a:cs typeface="+mn-cs"/>
              </a:rPr>
              <a:t>Hospitals and other facilities pay a federal tax, federal government roughly doubles it, then sends it back to the states to be re-distributed to hospitals</a:t>
            </a:r>
            <a:endParaRPr lang="en-US" sz="1400" kern="1200">
              <a:solidFill>
                <a:schemeClr val="tx1"/>
              </a:solidFill>
              <a:effectLst/>
              <a:latin typeface="+mn-lt"/>
              <a:ea typeface="+mn-ea"/>
              <a:cs typeface="+mn-cs"/>
            </a:endParaRPr>
          </a:p>
          <a:p>
            <a:pPr lvl="1" rtl="0" fontAlgn="ctr"/>
            <a:r>
              <a:rPr lang="en-US" sz="1200" kern="1200">
                <a:solidFill>
                  <a:schemeClr val="tx1"/>
                </a:solidFill>
                <a:effectLst/>
                <a:latin typeface="+mn-lt"/>
                <a:ea typeface="+mn-ea"/>
                <a:cs typeface="+mn-cs"/>
              </a:rPr>
              <a:t>Safe Harbor - if your tax is up to 6% of revenue, </a:t>
            </a:r>
            <a:endParaRPr lang="en-US" sz="14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marL="171450" indent="-17145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9009FF09-10EC-BE5A-924D-2AFABDE7CA15}"/>
              </a:ext>
            </a:extLst>
          </p:cNvPr>
          <p:cNvSpPr>
            <a:spLocks noGrp="1"/>
          </p:cNvSpPr>
          <p:nvPr>
            <p:ph type="sldNum" sz="quarter" idx="5"/>
          </p:nvPr>
        </p:nvSpPr>
        <p:spPr/>
        <p:txBody>
          <a:bodyPr/>
          <a:lstStyle/>
          <a:p>
            <a:fld id="{AB706DFC-45F3-4288-A9DA-051F952556CD}" type="slidenum">
              <a:rPr lang="en-US" smtClean="0"/>
              <a:t>33</a:t>
            </a:fld>
            <a:endParaRPr lang="en-US"/>
          </a:p>
        </p:txBody>
      </p:sp>
    </p:spTree>
    <p:extLst>
      <p:ext uri="{BB962C8B-B14F-4D97-AF65-F5344CB8AC3E}">
        <p14:creationId xmlns:p14="http://schemas.microsoft.com/office/powerpoint/2010/main" val="319044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29CB3-F00E-770C-B446-CB4F376D0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99283-F27C-544A-3AB7-91912ED86B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798D2-20B7-69AD-D7F4-8B121950BB67}"/>
              </a:ext>
            </a:extLst>
          </p:cNvPr>
          <p:cNvSpPr>
            <a:spLocks noGrp="1"/>
          </p:cNvSpPr>
          <p:nvPr>
            <p:ph type="body" idx="1"/>
          </p:nvPr>
        </p:nvSpPr>
        <p:spPr/>
        <p:txBody>
          <a:bodyPr/>
          <a:lstStyle/>
          <a:p>
            <a:pPr marL="0" indent="0">
              <a:buFont typeface="Calibri"/>
              <a:buNone/>
            </a:pPr>
            <a:r>
              <a:rPr lang="en-US" sz="1200" b="0" i="0" kern="1200">
                <a:solidFill>
                  <a:schemeClr val="tx1"/>
                </a:solidFill>
                <a:effectLst/>
                <a:latin typeface="+mn-lt"/>
                <a:ea typeface="+mn-ea"/>
                <a:cs typeface="+mn-cs"/>
              </a:rPr>
              <a:t>COLLEEN</a:t>
            </a:r>
          </a:p>
          <a:p>
            <a:pPr marL="171450" indent="-171450">
              <a:buFont typeface="Calibri"/>
              <a:buChar char="-"/>
            </a:pPr>
            <a:endParaRPr lang="en-US" sz="1200" b="0" i="0" kern="1200">
              <a:solidFill>
                <a:schemeClr val="tx1"/>
              </a:solidFill>
              <a:effectLst/>
              <a:latin typeface="+mn-lt"/>
              <a:ea typeface="+mn-ea"/>
              <a:cs typeface="+mn-cs"/>
            </a:endParaRPr>
          </a:p>
          <a:p>
            <a:pPr marL="171450" indent="-171450">
              <a:buFont typeface="Calibri"/>
              <a:buChar char="-"/>
            </a:pPr>
            <a:r>
              <a:rPr lang="en-US" sz="1200" b="0" i="0" kern="1200">
                <a:solidFill>
                  <a:schemeClr val="tx1"/>
                </a:solidFill>
                <a:effectLst/>
                <a:latin typeface="+mn-lt"/>
                <a:ea typeface="+mn-ea"/>
                <a:cs typeface="+mn-cs"/>
              </a:rPr>
              <a:t>The impact of OBBB will vary across employers and plan sponsors.  As Molly mentioned earlier, we see the impact to be an indirect result of individuals going uninsured as the level of uncompensated care will increase. The health system and providers may look to the commercial market to make up for this. </a:t>
            </a:r>
          </a:p>
          <a:p>
            <a:pPr marL="171450" indent="-171450">
              <a:buFont typeface="Calibri"/>
              <a:buChar char="-"/>
            </a:pPr>
            <a:endParaRPr lang="en-US" sz="1200" b="0" i="0" kern="1200">
              <a:solidFill>
                <a:schemeClr val="tx1"/>
              </a:solidFill>
              <a:effectLst/>
              <a:latin typeface="+mn-lt"/>
              <a:ea typeface="+mn-ea"/>
              <a:cs typeface="+mn-cs"/>
            </a:endParaRPr>
          </a:p>
          <a:p>
            <a:pPr marL="0" indent="0">
              <a:buFont typeface="Calibri"/>
              <a:buNone/>
            </a:pPr>
            <a:r>
              <a:rPr lang="en-US" sz="1200" b="0" i="0" kern="1200">
                <a:solidFill>
                  <a:schemeClr val="tx1"/>
                </a:solidFill>
                <a:effectLst/>
                <a:latin typeface="+mn-lt"/>
                <a:ea typeface="+mn-ea"/>
                <a:cs typeface="+mn-cs"/>
              </a:rPr>
              <a:t>Some of the variables that could indicate the indirect level of trend increases are:</a:t>
            </a:r>
          </a:p>
          <a:p>
            <a:pPr marL="171450" indent="-171450">
              <a:buFont typeface="Calibri"/>
              <a:buChar char="-"/>
            </a:pPr>
            <a:r>
              <a:rPr lang="en-US" sz="1200" b="0" i="0" kern="1200">
                <a:solidFill>
                  <a:schemeClr val="tx1"/>
                </a:solidFill>
                <a:effectLst/>
                <a:latin typeface="+mn-lt"/>
                <a:ea typeface="+mn-ea"/>
                <a:cs typeface="+mn-cs"/>
              </a:rPr>
              <a:t>Location- As Medicaid differs state to state so does the impact of the number of uninsured</a:t>
            </a:r>
          </a:p>
          <a:p>
            <a:pPr marL="171450" indent="-171450">
              <a:buFont typeface="Calibri"/>
              <a:buChar char="-"/>
            </a:pPr>
            <a:r>
              <a:rPr lang="en-US" sz="1200" b="0" i="0" kern="1200">
                <a:solidFill>
                  <a:schemeClr val="tx1"/>
                </a:solidFill>
                <a:effectLst/>
                <a:latin typeface="+mn-lt"/>
                <a:ea typeface="+mn-ea"/>
                <a:cs typeface="+mn-cs"/>
              </a:rPr>
              <a:t>Hospital type- rural v. urban and how much the hospital covers Medicaid </a:t>
            </a:r>
          </a:p>
          <a:p>
            <a:pPr marL="171450" indent="-171450">
              <a:buFont typeface="Calibri"/>
              <a:buChar char="-"/>
            </a:pPr>
            <a:r>
              <a:rPr lang="en-US" sz="1200" b="0" i="0" kern="1200">
                <a:solidFill>
                  <a:schemeClr val="tx1"/>
                </a:solidFill>
                <a:effectLst/>
                <a:latin typeface="+mn-lt"/>
                <a:ea typeface="+mn-ea"/>
                <a:cs typeface="+mn-cs"/>
              </a:rPr>
              <a:t>Lower wage employees may be impacted more as they typically utilize less efficient place of service</a:t>
            </a:r>
          </a:p>
          <a:p>
            <a:pPr marL="171450" indent="-171450">
              <a:buFont typeface="Calibri"/>
              <a:buChar char="-"/>
            </a:pPr>
            <a:r>
              <a:rPr lang="en-US" sz="1200" b="0" i="0" kern="1200">
                <a:solidFill>
                  <a:schemeClr val="tx1"/>
                </a:solidFill>
                <a:effectLst/>
                <a:latin typeface="+mn-lt"/>
                <a:ea typeface="+mn-ea"/>
                <a:cs typeface="+mn-cs"/>
              </a:rPr>
              <a:t>Medical carrier- if the medical carrier loses a large number of members in ACA exchange or Medicaid, they may try to pass their fixed costs to the commercial side</a:t>
            </a:r>
          </a:p>
          <a:p>
            <a:pPr marL="171450" indent="-171450">
              <a:buFont typeface="Calibri"/>
              <a:buChar char="-"/>
            </a:pPr>
            <a:r>
              <a:rPr lang="en-US" sz="1200" b="0" i="0" kern="1200">
                <a:solidFill>
                  <a:schemeClr val="tx1"/>
                </a:solidFill>
                <a:effectLst/>
                <a:latin typeface="+mn-lt"/>
                <a:ea typeface="+mn-ea"/>
                <a:cs typeface="+mn-cs"/>
              </a:rPr>
              <a:t>Age of workforce could increase if employees have to work lower to have access to healthcare as ACA might be less affordable to them</a:t>
            </a:r>
          </a:p>
          <a:p>
            <a:pPr marL="171450" indent="-171450">
              <a:buFont typeface="Calibri"/>
              <a:buChar char="-"/>
            </a:pPr>
            <a:r>
              <a:rPr lang="en-US" sz="1200" b="0" i="0" kern="1200">
                <a:solidFill>
                  <a:schemeClr val="tx1"/>
                </a:solidFill>
                <a:effectLst/>
                <a:latin typeface="+mn-lt"/>
                <a:ea typeface="+mn-ea"/>
                <a:cs typeface="+mn-cs"/>
              </a:rPr>
              <a:t>Funding type- goes back to medical carrier and network implications</a:t>
            </a:r>
            <a:endParaRPr lang="en-US">
              <a:ea typeface="Calibri"/>
              <a:cs typeface="Calibri"/>
            </a:endParaRPr>
          </a:p>
        </p:txBody>
      </p:sp>
      <p:sp>
        <p:nvSpPr>
          <p:cNvPr id="4" name="Slide Number Placeholder 3">
            <a:extLst>
              <a:ext uri="{FF2B5EF4-FFF2-40B4-BE49-F238E27FC236}">
                <a16:creationId xmlns:a16="http://schemas.microsoft.com/office/drawing/2014/main" id="{9E20ECFB-2051-377A-10FE-8E37D3E31E73}"/>
              </a:ext>
            </a:extLst>
          </p:cNvPr>
          <p:cNvSpPr>
            <a:spLocks noGrp="1"/>
          </p:cNvSpPr>
          <p:nvPr>
            <p:ph type="sldNum" sz="quarter" idx="5"/>
          </p:nvPr>
        </p:nvSpPr>
        <p:spPr/>
        <p:txBody>
          <a:bodyPr/>
          <a:lstStyle/>
          <a:p>
            <a:fld id="{AB706DFC-45F3-4288-A9DA-051F952556CD}" type="slidenum">
              <a:rPr lang="en-US" smtClean="0"/>
              <a:t>34</a:t>
            </a:fld>
            <a:endParaRPr lang="en-US"/>
          </a:p>
        </p:txBody>
      </p:sp>
    </p:spTree>
    <p:extLst>
      <p:ext uri="{BB962C8B-B14F-4D97-AF65-F5344CB8AC3E}">
        <p14:creationId xmlns:p14="http://schemas.microsoft.com/office/powerpoint/2010/main" val="309869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D29F0-A0BA-E0D8-CC0E-00F14CE8D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4FD78-1D4D-7057-0584-2D8F1B2C8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B5570-2C73-BA19-2328-2A2060A2D6E3}"/>
              </a:ext>
            </a:extLst>
          </p:cNvPr>
          <p:cNvSpPr>
            <a:spLocks noGrp="1"/>
          </p:cNvSpPr>
          <p:nvPr>
            <p:ph type="body" idx="1"/>
          </p:nvPr>
        </p:nvSpPr>
        <p:spPr/>
        <p:txBody>
          <a:bodyPr/>
          <a:lstStyle/>
          <a:p>
            <a:r>
              <a:rPr lang="en-US">
                <a:latin typeface="Helvetica Now Text" panose="020B0504030202020204" pitchFamily="34" charset="0"/>
              </a:rPr>
              <a:t>No 2 employers are the same</a:t>
            </a:r>
            <a:endParaRPr lang="en-US">
              <a:solidFill>
                <a:schemeClr val="tx1">
                  <a:lumMod val="65000"/>
                  <a:lumOff val="35000"/>
                </a:schemeClr>
              </a:solidFill>
              <a:latin typeface="Helvetica Now Text" panose="020B0504030202020204" pitchFamily="34" charset="0"/>
            </a:endParaRPr>
          </a:p>
          <a:p>
            <a:r>
              <a:rPr lang="en-US">
                <a:solidFill>
                  <a:schemeClr val="tx1">
                    <a:lumMod val="65000"/>
                    <a:lumOff val="35000"/>
                  </a:schemeClr>
                </a:solidFill>
                <a:latin typeface="Helvetica Now Text" panose="020B0504030202020204" pitchFamily="34" charset="0"/>
              </a:rPr>
              <a:t>Continues to evolve</a:t>
            </a:r>
          </a:p>
          <a:p>
            <a:endParaRPr lang="en-US">
              <a:solidFill>
                <a:schemeClr val="tx1">
                  <a:lumMod val="65000"/>
                  <a:lumOff val="35000"/>
                </a:schemeClr>
              </a:solidFill>
              <a:latin typeface="Helvetica Now Text" panose="020B0504030202020204" pitchFamily="34" charset="0"/>
            </a:endParaRPr>
          </a:p>
          <a:p>
            <a:r>
              <a:rPr lang="en-US">
                <a:solidFill>
                  <a:schemeClr val="tx1">
                    <a:lumMod val="65000"/>
                    <a:lumOff val="35000"/>
                  </a:schemeClr>
                </a:solidFill>
                <a:latin typeface="Helvetica Now Text" panose="020B0504030202020204" pitchFamily="34" charset="0"/>
              </a:rPr>
              <a:t>Include language in PBM agreement related to updated fee disclosure requirement, Machine Readable File compliance requirements, and continue to monitor MFN arrangements</a:t>
            </a:r>
            <a:endParaRPr lang="en-US">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CADA7900-C725-27BC-3B6C-EDC0D7E0AF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917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CCAE-6EA4-EBCE-6B3E-F3972B0BB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18F34-1969-4AC3-D990-9C902DDA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4AD7B-B89E-CBFF-F99A-BF2C4A428852}"/>
              </a:ext>
            </a:extLst>
          </p:cNvPr>
          <p:cNvSpPr>
            <a:spLocks noGrp="1"/>
          </p:cNvSpPr>
          <p:nvPr>
            <p:ph type="body" idx="1"/>
          </p:nvPr>
        </p:nvSpPr>
        <p:spPr>
          <a:xfrm>
            <a:off x="685800" y="4400549"/>
            <a:ext cx="5486400" cy="5077987"/>
          </a:xfrm>
        </p:spPr>
        <p:txBody>
          <a:bodyPr/>
          <a:lstStyle/>
          <a:p>
            <a:r>
              <a:rPr lang="en-US" sz="1200">
                <a:latin typeface="Helvetica Now Text" panose="020B0504030202020204" pitchFamily="34" charset="0"/>
              </a:rPr>
              <a:t>LISA: </a:t>
            </a:r>
          </a:p>
          <a:p>
            <a:endParaRPr lang="en-US" sz="1200">
              <a:latin typeface="Helvetica Now Text" panose="020B0504030202020204" pitchFamily="34" charset="0"/>
            </a:endParaRPr>
          </a:p>
          <a:p>
            <a:r>
              <a:rPr lang="en-US" sz="1200">
                <a:latin typeface="Helvetica Now Text" panose="020B0504030202020204" pitchFamily="34" charset="0"/>
              </a:rPr>
              <a:t>Thank you for attending today’s Trend Cast.  We’ll be sharing materials as a follow up to today’s discussion.  Please look out for an invitation to our upcoming October Trendcast.   Thank you and have a nice day.</a:t>
            </a:r>
          </a:p>
        </p:txBody>
      </p:sp>
      <p:sp>
        <p:nvSpPr>
          <p:cNvPr id="4" name="Slide Number Placeholder 3">
            <a:extLst>
              <a:ext uri="{FF2B5EF4-FFF2-40B4-BE49-F238E27FC236}">
                <a16:creationId xmlns:a16="http://schemas.microsoft.com/office/drawing/2014/main" id="{A16E6249-E8D9-6BC0-2670-DA03F210625B}"/>
              </a:ext>
            </a:extLst>
          </p:cNvPr>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87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this slide, add a bullet about this on the indirect section (under Medicare section)</a:t>
            </a:r>
          </a:p>
        </p:txBody>
      </p:sp>
      <p:sp>
        <p:nvSpPr>
          <p:cNvPr id="4" name="Slide Number Placeholder 3"/>
          <p:cNvSpPr>
            <a:spLocks noGrp="1"/>
          </p:cNvSpPr>
          <p:nvPr>
            <p:ph type="sldNum" sz="quarter" idx="5"/>
          </p:nvPr>
        </p:nvSpPr>
        <p:spPr/>
        <p:txBody>
          <a:bodyPr/>
          <a:lstStyle/>
          <a:p>
            <a:fld id="{45D856B3-56ED-4E99-934C-86415BA9694C}" type="slidenum">
              <a:rPr lang="en-US" smtClean="0"/>
              <a:t>38</a:t>
            </a:fld>
            <a:endParaRPr lang="en-US"/>
          </a:p>
        </p:txBody>
      </p:sp>
    </p:spTree>
    <p:extLst>
      <p:ext uri="{BB962C8B-B14F-4D97-AF65-F5344CB8AC3E}">
        <p14:creationId xmlns:p14="http://schemas.microsoft.com/office/powerpoint/2010/main" val="801697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6100-90E4-EA41-0659-A65EE4C96A0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8E5DD0CB-AB64-A05E-D279-A15D8F806B46}"/>
              </a:ext>
            </a:extLst>
          </p:cNvPr>
          <p:cNvSpPr>
            <a:spLocks noGrp="1"/>
          </p:cNvSpPr>
          <p:nvPr>
            <p:ph type="body" idx="1"/>
          </p:nvPr>
        </p:nvSpPr>
        <p:spPr/>
        <p:txBody>
          <a:bodyPr/>
          <a:lstStyle/>
          <a:p>
            <a:r>
              <a:rPr lang="en-US"/>
              <a:t>Combine 31 (speak to this one only) and 32</a:t>
            </a:r>
          </a:p>
        </p:txBody>
      </p:sp>
    </p:spTree>
    <p:extLst>
      <p:ext uri="{BB962C8B-B14F-4D97-AF65-F5344CB8AC3E}">
        <p14:creationId xmlns:p14="http://schemas.microsoft.com/office/powerpoint/2010/main" val="3855942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a:t>
            </a:r>
          </a:p>
        </p:txBody>
      </p:sp>
      <p:sp>
        <p:nvSpPr>
          <p:cNvPr id="4" name="Slide Number Placeholder 3"/>
          <p:cNvSpPr>
            <a:spLocks noGrp="1"/>
          </p:cNvSpPr>
          <p:nvPr>
            <p:ph type="sldNum" sz="quarter" idx="5"/>
          </p:nvPr>
        </p:nvSpPr>
        <p:spPr/>
        <p:txBody>
          <a:bodyPr/>
          <a:lstStyle/>
          <a:p>
            <a:fld id="{45D856B3-56ED-4E99-934C-86415BA9694C}" type="slidenum">
              <a:rPr lang="en-US" smtClean="0"/>
              <a:t>40</a:t>
            </a:fld>
            <a:endParaRPr lang="en-US"/>
          </a:p>
        </p:txBody>
      </p:sp>
    </p:spTree>
    <p:extLst>
      <p:ext uri="{BB962C8B-B14F-4D97-AF65-F5344CB8AC3E}">
        <p14:creationId xmlns:p14="http://schemas.microsoft.com/office/powerpoint/2010/main" val="3160482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Debbie and Molly and Colleen connect on what’s coming to connect the dots</a:t>
            </a:r>
          </a:p>
        </p:txBody>
      </p:sp>
      <p:sp>
        <p:nvSpPr>
          <p:cNvPr id="4" name="Slide Number Placeholder 3"/>
          <p:cNvSpPr>
            <a:spLocks noGrp="1"/>
          </p:cNvSpPr>
          <p:nvPr>
            <p:ph type="sldNum" sz="quarter" idx="5"/>
          </p:nvPr>
        </p:nvSpPr>
        <p:spPr/>
        <p:txBody>
          <a:bodyPr/>
          <a:lstStyle/>
          <a:p>
            <a:fld id="{45D856B3-56ED-4E99-934C-86415BA9694C}" type="slidenum">
              <a:rPr lang="en-US" smtClean="0"/>
              <a:t>41</a:t>
            </a:fld>
            <a:endParaRPr lang="en-US"/>
          </a:p>
        </p:txBody>
      </p:sp>
    </p:spTree>
    <p:extLst>
      <p:ext uri="{BB962C8B-B14F-4D97-AF65-F5344CB8AC3E}">
        <p14:creationId xmlns:p14="http://schemas.microsoft.com/office/powerpoint/2010/main" val="210316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98F3-3386-16D2-5325-B9EF08AD82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1E5DC-D5B4-2675-73C0-A10D14305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2BD6F-062B-44A0-2A52-493B448EFEDB}"/>
              </a:ext>
            </a:extLst>
          </p:cNvPr>
          <p:cNvSpPr>
            <a:spLocks noGrp="1"/>
          </p:cNvSpPr>
          <p:nvPr>
            <p:ph type="body" idx="1"/>
          </p:nvPr>
        </p:nvSpPr>
        <p:spPr/>
        <p:txBody>
          <a:bodyPr/>
          <a:lstStyle/>
          <a:p>
            <a:r>
              <a:rPr lang="en-US"/>
              <a:t>Mike – simplify the bullets</a:t>
            </a:r>
          </a:p>
          <a:p>
            <a:endParaRPr lang="en-US"/>
          </a:p>
          <a:p>
            <a:pPr marL="217170" lvl="1" indent="-171450" defTabSz="914355">
              <a:lnSpc>
                <a:spcPct val="117000"/>
              </a:lnSpc>
              <a:spcAft>
                <a:spcPts val="500"/>
              </a:spcAft>
              <a:buFont typeface="Arial" panose="020B0604020202020204" pitchFamily="34" charset="0"/>
              <a:buChar char="•"/>
            </a:pPr>
            <a:r>
              <a:rPr lang="en-US" sz="1600">
                <a:solidFill>
                  <a:srgbClr val="000000"/>
                </a:solidFill>
                <a:latin typeface="Helvetica Now Text"/>
              </a:rPr>
              <a:t>The U.S. Government Accountability Office (GAO) estimated that more than </a:t>
            </a:r>
            <a:r>
              <a:rPr lang="en-US" sz="1600" b="1">
                <a:solidFill>
                  <a:schemeClr val="accent1"/>
                </a:solidFill>
                <a:latin typeface="Helvetica Now Text"/>
              </a:rPr>
              <a:t>$100 billion</a:t>
            </a:r>
            <a:r>
              <a:rPr lang="en-US" sz="1600" b="1">
                <a:solidFill>
                  <a:srgbClr val="000000"/>
                </a:solidFill>
                <a:latin typeface="Helvetica Now Text"/>
              </a:rPr>
              <a:t> </a:t>
            </a:r>
            <a:r>
              <a:rPr lang="en-US" sz="1600">
                <a:solidFill>
                  <a:srgbClr val="000000"/>
                </a:solidFill>
                <a:latin typeface="Helvetica Now Text"/>
              </a:rPr>
              <a:t>in improper payments were made in the Medicare and Medicaid space alone in fiscal year 2023  </a:t>
            </a:r>
          </a:p>
          <a:p>
            <a:pPr marL="217170" lvl="1" indent="-171450" defTabSz="914355">
              <a:lnSpc>
                <a:spcPct val="117000"/>
              </a:lnSpc>
              <a:spcAft>
                <a:spcPts val="500"/>
              </a:spcAft>
              <a:buFont typeface="Arial" panose="020B0604020202020204" pitchFamily="34" charset="0"/>
              <a:buChar char="•"/>
            </a:pPr>
            <a:r>
              <a:rPr lang="en-US" sz="1600">
                <a:solidFill>
                  <a:srgbClr val="000000"/>
                </a:solidFill>
                <a:latin typeface="Helvetica Now Text"/>
              </a:rPr>
              <a:t>The annual cost of wasteful spending in healthcare typically totals around </a:t>
            </a:r>
            <a:r>
              <a:rPr lang="en-US" sz="1600" b="1">
                <a:solidFill>
                  <a:schemeClr val="accent1"/>
                </a:solidFill>
                <a:latin typeface="Helvetica Now Text"/>
              </a:rPr>
              <a:t>$900 billion</a:t>
            </a:r>
          </a:p>
          <a:p>
            <a:endParaRPr lang="en-US"/>
          </a:p>
        </p:txBody>
      </p:sp>
      <p:sp>
        <p:nvSpPr>
          <p:cNvPr id="4" name="Slide Number Placeholder 3">
            <a:extLst>
              <a:ext uri="{FF2B5EF4-FFF2-40B4-BE49-F238E27FC236}">
                <a16:creationId xmlns:a16="http://schemas.microsoft.com/office/drawing/2014/main" id="{CF5876F7-CE76-A501-7A3B-450017545916}"/>
              </a:ext>
            </a:extLst>
          </p:cNvPr>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52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8F4B-E9A3-0F26-D14B-ED0154FDB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68AD9-99A1-9E29-700C-2BF69B038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10401-C421-7326-0CF4-BCF1A3AF9F99}"/>
              </a:ext>
            </a:extLst>
          </p:cNvPr>
          <p:cNvSpPr>
            <a:spLocks noGrp="1"/>
          </p:cNvSpPr>
          <p:nvPr>
            <p:ph type="body" idx="1"/>
          </p:nvPr>
        </p:nvSpPr>
        <p:spPr/>
        <p:txBody>
          <a:bodyPr/>
          <a:lstStyle/>
          <a:p>
            <a:r>
              <a:rPr lang="en-US"/>
              <a:t>Mike – simplify the bullets</a:t>
            </a:r>
          </a:p>
        </p:txBody>
      </p:sp>
      <p:sp>
        <p:nvSpPr>
          <p:cNvPr id="4" name="Slide Number Placeholder 3">
            <a:extLst>
              <a:ext uri="{FF2B5EF4-FFF2-40B4-BE49-F238E27FC236}">
                <a16:creationId xmlns:a16="http://schemas.microsoft.com/office/drawing/2014/main" id="{FC9F4CAF-D3C9-7238-7BEF-DB5727124E56}"/>
              </a:ext>
            </a:extLst>
          </p:cNvPr>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45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C8AC-EEA7-7AD9-7FE9-1985703E5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42ABE-DD87-ABF5-2A88-F42B0CE21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D403A-18B5-4D5B-25D3-46A36A1DAE66}"/>
              </a:ext>
            </a:extLst>
          </p:cNvPr>
          <p:cNvSpPr>
            <a:spLocks noGrp="1"/>
          </p:cNvSpPr>
          <p:nvPr>
            <p:ph type="body" idx="1"/>
          </p:nvPr>
        </p:nvSpPr>
        <p:spPr/>
        <p:txBody>
          <a:bodyPr/>
          <a:lstStyle/>
          <a:p>
            <a:r>
              <a:rPr lang="en-US" sz="1600" dirty="0"/>
              <a:t>Mike</a:t>
            </a:r>
          </a:p>
          <a:p>
            <a:endParaRPr lang="en-US" sz="1600" dirty="0"/>
          </a:p>
          <a:p>
            <a:r>
              <a:rPr lang="en-US" sz="1600" dirty="0"/>
              <a:t>Investigate to understand Claim and Fee Impacts</a:t>
            </a:r>
          </a:p>
          <a:p>
            <a:pPr marL="571471" indent="-571471">
              <a:buFont typeface="Arial" panose="020B0604020202020204" pitchFamily="34" charset="0"/>
              <a:buChar char="•"/>
            </a:pPr>
            <a:r>
              <a:rPr lang="en-US" sz="1600" b="0" dirty="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dirty="0"/>
          </a:p>
          <a:p>
            <a:pPr marL="571471" indent="-571471">
              <a:buFont typeface="Arial" panose="020B0604020202020204" pitchFamily="34" charset="0"/>
              <a:buChar char="•"/>
            </a:pPr>
            <a:r>
              <a:rPr lang="en-US" sz="1600" b="0" dirty="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dirty="0"/>
              <a:t>Fees can include carrier administrative fees for NSA negotiations and third-party fees for the IDR arbitration entity.</a:t>
            </a:r>
          </a:p>
          <a:p>
            <a:pPr marL="1034998" indent="-450827">
              <a:buFont typeface="Arial" panose="020B0604020202020204" pitchFamily="34" charset="0"/>
              <a:buChar char="─"/>
            </a:pPr>
            <a:r>
              <a:rPr lang="en-US" sz="1600" b="0" dirty="0"/>
              <a:t>Understand if and how shared savings fees and limits apply, negotiate changes if needed.</a:t>
            </a:r>
          </a:p>
          <a:p>
            <a:pPr marL="1028671" lvl="1" indent="-571471">
              <a:buFont typeface="Arial" panose="020B0604020202020204" pitchFamily="34" charset="0"/>
              <a:buChar char="•"/>
            </a:pPr>
            <a:r>
              <a:rPr lang="en-US" sz="1600" b="0" dirty="0"/>
              <a:t>Consider the impact of these claims and fees on 2026 healthcare cost projections and budgets</a:t>
            </a:r>
          </a:p>
          <a:p>
            <a:pPr marL="1028671" lvl="1" indent="-571471">
              <a:buFont typeface="Arial" panose="020B0604020202020204" pitchFamily="34" charset="0"/>
              <a:buChar char="•"/>
            </a:pPr>
            <a:r>
              <a:rPr lang="en-US" sz="1600" b="0" dirty="0"/>
              <a:t>If you’re planning on conducting an RFP in the near future, build fee protection into that process</a:t>
            </a:r>
          </a:p>
          <a:p>
            <a:pPr marL="457200" lvl="1" indent="0">
              <a:buFont typeface="Arial" panose="020B0604020202020204" pitchFamily="34" charset="0"/>
              <a:buNone/>
            </a:pPr>
            <a:endParaRPr lang="en-US" sz="1600" b="0" dirty="0"/>
          </a:p>
          <a:p>
            <a:pPr marL="0" lvl="0" indent="0">
              <a:buFont typeface="Arial" panose="020B0604020202020204" pitchFamily="34" charset="0"/>
              <a:buNone/>
            </a:pPr>
            <a:r>
              <a:rPr lang="en-US" sz="1600" b="0" dirty="0"/>
              <a:t>Finally – Raise Awareness – discuss this issue with you network and ensure your leadership is aware of this evolving situation</a:t>
            </a:r>
          </a:p>
          <a:p>
            <a:pPr marL="0" lvl="0" indent="0">
              <a:buFont typeface="Arial" panose="020B0604020202020204" pitchFamily="34" charset="0"/>
              <a:buNone/>
            </a:pPr>
            <a:endParaRPr lang="en-US" sz="1600" b="0" dirty="0"/>
          </a:p>
          <a:p>
            <a:pPr marL="0" indent="0">
              <a:buFont typeface="Arial" panose="020B0604020202020204" pitchFamily="34" charset="0"/>
              <a:buNone/>
            </a:pPr>
            <a:endParaRPr lang="en-US" sz="1600" b="0" dirty="0">
              <a:latin typeface="Helvetica Now Text" panose="020B0504030202020204" pitchFamily="34" charset="0"/>
            </a:endParaRPr>
          </a:p>
          <a:p>
            <a:pPr marL="571471" indent="-571471">
              <a:buFont typeface="Arial" panose="020B0604020202020204" pitchFamily="34" charset="0"/>
              <a:buChar char="•"/>
            </a:pPr>
            <a:endParaRPr lang="en-US" sz="1600" dirty="0">
              <a:latin typeface="Helvetica Now Text" panose="020B0504030202020204" pitchFamily="34" charset="0"/>
            </a:endParaRPr>
          </a:p>
          <a:p>
            <a:endParaRPr lang="en-US" sz="1600" dirty="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1792A869-A355-FCEA-AF01-D04B9B1393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0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F48F-D5F6-67B3-2DFB-A4F173299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8044A-11AA-E7F1-72A8-9D4FEAF68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B5E24-7F43-966E-175A-002DEC3BA028}"/>
              </a:ext>
            </a:extLst>
          </p:cNvPr>
          <p:cNvSpPr>
            <a:spLocks noGrp="1"/>
          </p:cNvSpPr>
          <p:nvPr>
            <p:ph type="body" idx="1"/>
          </p:nvPr>
        </p:nvSpPr>
        <p:spPr/>
        <p:txBody>
          <a:bodyPr/>
          <a:lstStyle/>
          <a:p>
            <a:r>
              <a:rPr lang="en-US"/>
              <a:t>Carriers have programs that negotiate lower fees than billed charges for out-of-network medical and dental providers—and traditionally keep a percentage of the negotiated savings</a:t>
            </a:r>
          </a:p>
          <a:p>
            <a:endParaRPr lang="en-US"/>
          </a:p>
          <a:p>
            <a:r>
              <a:rPr lang="en-US"/>
              <a:t>On the surface, these programs generate lower claim spend than just paying from billed charges or a usual and customary charge for out-of-network care—but over time these arrangements have generated increased proportions of plan administrator revenue, compared to modest year-over-year increases in base administrative fees</a:t>
            </a:r>
          </a:p>
          <a:p>
            <a:endParaRPr lang="en-US"/>
          </a:p>
          <a:p>
            <a:r>
              <a:rPr lang="en-US"/>
              <a:t>While some administrators provide reporting on amounts generated by shared savings arrangements for negotiated provider fees, it can be infrequent and somewhat opaque to know how these administrator revenue flows are being produced.</a:t>
            </a:r>
            <a:endParaRPr lang="en-US" sz="1600"/>
          </a:p>
          <a:p>
            <a:pPr marL="571471" indent="-571471">
              <a:buFont typeface="Arial" panose="020B0604020202020204" pitchFamily="34" charset="0"/>
              <a:buChar char="•"/>
            </a:pPr>
            <a:endParaRPr lang="en-US" sz="1600">
              <a:latin typeface="Helvetica Now Text" panose="020B0504030202020204" pitchFamily="34" charset="0"/>
            </a:endParaRPr>
          </a:p>
          <a:p>
            <a:pPr marL="571471" indent="-571471">
              <a:buFont typeface="Arial" panose="020B0604020202020204" pitchFamily="34" charset="0"/>
              <a:buChar char="•"/>
            </a:pPr>
            <a:endParaRPr lang="en-US" sz="1600">
              <a:latin typeface="Helvetica Now Text" panose="020B0504030202020204" pitchFamily="34" charset="0"/>
            </a:endParaRPr>
          </a:p>
          <a:p>
            <a:endParaRPr lang="en-US" sz="1600" b="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E0C5BD28-BED1-B704-0D29-F1BCF1BA44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57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5F0A7-71B1-041D-4809-1E435D94A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A579D-1F45-2E13-8106-8EA824B16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96E85-8DA4-A255-831B-41975706B952}"/>
              </a:ext>
            </a:extLst>
          </p:cNvPr>
          <p:cNvSpPr>
            <a:spLocks noGrp="1"/>
          </p:cNvSpPr>
          <p:nvPr>
            <p:ph type="body" idx="1"/>
          </p:nvPr>
        </p:nvSpPr>
        <p:spPr/>
        <p:txBody>
          <a:bodyPr/>
          <a:lstStyle/>
          <a:p>
            <a:r>
              <a:rPr lang="en-US" sz="1600" dirty="0"/>
              <a:t>High percentage of Aon clients (76%) do not have a Shared Savings fee cap in place</a:t>
            </a:r>
          </a:p>
          <a:p>
            <a:pPr>
              <a:buFont typeface="Arial" panose="020B0604020202020204" pitchFamily="34" charset="0"/>
            </a:pPr>
            <a:endParaRPr lang="en-US" sz="1600" dirty="0"/>
          </a:p>
          <a:p>
            <a:pPr marL="571471" indent="-571471">
              <a:buFont typeface="Arial" panose="020B0604020202020204" pitchFamily="34" charset="0"/>
              <a:buChar char="•"/>
            </a:pPr>
            <a:endParaRPr lang="en-US" sz="1600" b="0" dirty="0">
              <a:latin typeface="Helvetica Now Text" panose="020B0504030202020204" pitchFamily="34" charset="0"/>
            </a:endParaRPr>
          </a:p>
          <a:p>
            <a:pPr marL="571471" indent="-571471">
              <a:buFont typeface="Arial" panose="020B0604020202020204" pitchFamily="34" charset="0"/>
              <a:buChar char="•"/>
            </a:pPr>
            <a:endParaRPr lang="en-US" sz="1600" b="0" dirty="0">
              <a:latin typeface="Helvetica Now Text" panose="020B0504030202020204" pitchFamily="34" charset="0"/>
            </a:endParaRPr>
          </a:p>
          <a:p>
            <a:endParaRPr lang="en-US" sz="1600" dirty="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1CAD136D-FC05-2990-7CDC-591C26FA36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02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56F79-798D-746F-D10E-447A81F46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4F02D-617A-1AF9-27A4-B8E064EC2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842CA-78AD-8A95-0976-E7BAD788ECFE}"/>
              </a:ext>
            </a:extLst>
          </p:cNvPr>
          <p:cNvSpPr>
            <a:spLocks noGrp="1"/>
          </p:cNvSpPr>
          <p:nvPr>
            <p:ph type="body" idx="1"/>
          </p:nvPr>
        </p:nvSpPr>
        <p:spPr/>
        <p:txBody>
          <a:bodyPr/>
          <a:lstStyle/>
          <a:p>
            <a:r>
              <a:rPr lang="en-US" sz="1600" dirty="0"/>
              <a:t>Mike</a:t>
            </a:r>
          </a:p>
          <a:p>
            <a:endParaRPr lang="en-US" sz="1600" dirty="0"/>
          </a:p>
          <a:p>
            <a:r>
              <a:rPr lang="en-US" sz="1600" dirty="0"/>
              <a:t>Investigate to understand Claim and Fee Impacts</a:t>
            </a:r>
          </a:p>
          <a:p>
            <a:pPr marL="571471" indent="-571471">
              <a:buFont typeface="Arial" panose="020B0604020202020204" pitchFamily="34" charset="0"/>
              <a:buChar char="•"/>
            </a:pPr>
            <a:r>
              <a:rPr lang="en-US" sz="1600" b="0" dirty="0"/>
              <a:t>Request carrier reports on IDR arbitration claims for both open and resolved cases and regularly monitor these claims to identify any changing trends and repeat providers.</a:t>
            </a:r>
          </a:p>
          <a:p>
            <a:pPr marL="571471" indent="-571471">
              <a:buFont typeface="Arial" panose="020B0604020202020204" pitchFamily="34" charset="0"/>
              <a:buChar char="•"/>
            </a:pPr>
            <a:endParaRPr lang="en-US" sz="1600" b="0" dirty="0"/>
          </a:p>
          <a:p>
            <a:pPr marL="571471" indent="-571471">
              <a:buFont typeface="Arial" panose="020B0604020202020204" pitchFamily="34" charset="0"/>
              <a:buChar char="•"/>
            </a:pPr>
            <a:r>
              <a:rPr lang="en-US" sz="1600" b="0" dirty="0"/>
              <a:t>Review carrier contracts for fees and shared savings language associated with NSA negotiations and the IDR arbitration process.</a:t>
            </a:r>
          </a:p>
          <a:p>
            <a:pPr marL="1034998" indent="-450827">
              <a:buFont typeface="Arial" panose="020B0604020202020204" pitchFamily="34" charset="0"/>
              <a:buChar char="─"/>
            </a:pPr>
            <a:r>
              <a:rPr lang="en-US" sz="1600" b="0" dirty="0"/>
              <a:t>Fees can include carrier administrative fees for NSA negotiations and third-party fees for the IDR arbitration entity.</a:t>
            </a:r>
          </a:p>
          <a:p>
            <a:pPr marL="1034998" indent="-450827">
              <a:buFont typeface="Arial" panose="020B0604020202020204" pitchFamily="34" charset="0"/>
              <a:buChar char="─"/>
            </a:pPr>
            <a:r>
              <a:rPr lang="en-US" sz="1600" b="0" dirty="0"/>
              <a:t>Understand if and how shared savings fees and limits apply, negotiate changes if needed.</a:t>
            </a:r>
          </a:p>
          <a:p>
            <a:pPr marL="1028671" lvl="1" indent="-571471">
              <a:buFont typeface="Arial" panose="020B0604020202020204" pitchFamily="34" charset="0"/>
              <a:buChar char="•"/>
            </a:pPr>
            <a:r>
              <a:rPr lang="en-US" sz="1600" b="0" dirty="0"/>
              <a:t>Consider the impact of these claims and fees on 2026 healthcare cost projections and budgets</a:t>
            </a:r>
          </a:p>
          <a:p>
            <a:pPr marL="1028671" lvl="1" indent="-571471">
              <a:buFont typeface="Arial" panose="020B0604020202020204" pitchFamily="34" charset="0"/>
              <a:buChar char="•"/>
            </a:pPr>
            <a:r>
              <a:rPr lang="en-US" sz="1600" b="0" dirty="0"/>
              <a:t>If you’re planning on conducting an RFP in the near future, build fee protection into that process</a:t>
            </a:r>
          </a:p>
          <a:p>
            <a:pPr marL="457200" lvl="1" indent="0">
              <a:buFont typeface="Arial" panose="020B0604020202020204" pitchFamily="34" charset="0"/>
              <a:buNone/>
            </a:pPr>
            <a:endParaRPr lang="en-US" sz="1600" b="0" dirty="0"/>
          </a:p>
          <a:p>
            <a:pPr marL="0" lvl="0" indent="0">
              <a:buFont typeface="Arial" panose="020B0604020202020204" pitchFamily="34" charset="0"/>
              <a:buNone/>
            </a:pPr>
            <a:r>
              <a:rPr lang="en-US" sz="1600" b="0" dirty="0"/>
              <a:t>Finally – Raise Awareness – discuss this issue with you network and ensure your leadership is aware of this evolving situation</a:t>
            </a:r>
          </a:p>
          <a:p>
            <a:pPr marL="0" indent="0">
              <a:buFont typeface="Arial" panose="020B0604020202020204" pitchFamily="34" charset="0"/>
              <a:buNone/>
            </a:pPr>
            <a:endParaRPr lang="en-US" sz="1600" b="0" dirty="0">
              <a:latin typeface="Helvetica Now Text" panose="020B0504030202020204" pitchFamily="34" charset="0"/>
            </a:endParaRPr>
          </a:p>
          <a:p>
            <a:pPr marL="571471" indent="-571471">
              <a:buFont typeface="Arial" panose="020B0604020202020204" pitchFamily="34" charset="0"/>
              <a:buChar char="•"/>
            </a:pPr>
            <a:endParaRPr lang="en-US" sz="1600" dirty="0">
              <a:latin typeface="Helvetica Now Text" panose="020B0504030202020204" pitchFamily="34" charset="0"/>
            </a:endParaRPr>
          </a:p>
          <a:p>
            <a:endParaRPr lang="en-US" sz="1600" dirty="0">
              <a:latin typeface="Helvetica Now Text" panose="020B0504030202020204" pitchFamily="34" charset="0"/>
            </a:endParaRPr>
          </a:p>
        </p:txBody>
      </p:sp>
      <p:sp>
        <p:nvSpPr>
          <p:cNvPr id="4" name="Slide Number Placeholder 3">
            <a:extLst>
              <a:ext uri="{FF2B5EF4-FFF2-40B4-BE49-F238E27FC236}">
                <a16:creationId xmlns:a16="http://schemas.microsoft.com/office/drawing/2014/main" id="{C341B9B2-9E2C-7DC3-E96B-F4D8F8F7B4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7FB31-0C7B-4DF9-A9BC-6BD9C278B2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68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6" y="381001"/>
            <a:ext cx="761167" cy="28799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4190480" y="0"/>
            <a:ext cx="8001521" cy="6857554"/>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5"/>
            <a:ext cx="3442179" cy="365125"/>
          </a:xfrm>
          <a:prstGeom prst="rect">
            <a:avLst/>
          </a:prstGeom>
        </p:spPr>
        <p:txBody>
          <a:bodyPr vert="horz" wrap="square" lIns="0" tIns="0" rIns="0" bIns="0" rtlCol="0" anchor="ctr"/>
          <a:lstStyle>
            <a:lvl1pPr marL="0" marR="0" indent="0" algn="l"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bg1"/>
                </a:solidFill>
              </a:defRPr>
            </a:lvl1pPr>
            <a:lvl2pPr>
              <a:lnSpc>
                <a:spcPct val="100000"/>
              </a:lnSpc>
              <a:spcBef>
                <a:spcPts val="500"/>
              </a:spcBef>
              <a:defRPr sz="2000">
                <a:solidFill>
                  <a:schemeClr val="bg1"/>
                </a:solidFill>
              </a:defRPr>
            </a:lvl2pPr>
            <a:lvl3pPr marL="0" indent="0">
              <a:lnSpc>
                <a:spcPct val="100000"/>
              </a:lnSpc>
              <a:spcBef>
                <a:spcPts val="2000"/>
              </a:spcBef>
              <a:spcAft>
                <a:spcPts val="500"/>
              </a:spcAft>
              <a:buNone/>
              <a:defRPr sz="1200">
                <a:solidFill>
                  <a:schemeClr val="bg1"/>
                </a:solidFill>
              </a:defRPr>
            </a:lvl3pPr>
            <a:lvl4pPr marL="0" indent="0">
              <a:lnSpc>
                <a:spcPct val="100000"/>
              </a:lnSpc>
              <a:spcBef>
                <a:spcPts val="500"/>
              </a:spcBef>
              <a:spcAft>
                <a:spcPts val="500"/>
              </a:spcAft>
              <a:buNone/>
              <a:tabLst/>
              <a:defRPr>
                <a:solidFill>
                  <a:schemeClr val="bg1"/>
                </a:solidFill>
              </a:defRPr>
            </a:lvl4pPr>
            <a:lvl5pPr marL="0" indent="0">
              <a:lnSpc>
                <a:spcPct val="100000"/>
              </a:lnSpc>
              <a:spcBef>
                <a:spcPts val="500"/>
              </a:spcBef>
              <a:spcAft>
                <a:spcPts val="500"/>
              </a:spcAft>
              <a:buNone/>
              <a:tabLst/>
              <a:defRPr>
                <a:solidFill>
                  <a:schemeClr val="bg1"/>
                </a:solidFill>
              </a:defRPr>
            </a:lvl5pPr>
          </a:lstStyle>
          <a:p>
            <a:pPr marL="0" marR="0" lvl="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Tree>
    <p:extLst>
      <p:ext uri="{BB962C8B-B14F-4D97-AF65-F5344CB8AC3E}">
        <p14:creationId xmlns:p14="http://schemas.microsoft.com/office/powerpoint/2010/main" val="6788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lvl="0"/>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1146592" y="1562101"/>
            <a:ext cx="1898558" cy="2307163"/>
          </a:xfrm>
          <a:noFill/>
        </p:spPr>
        <p:txBody>
          <a:bodyPr/>
          <a:lstStyle>
            <a:lvl1pPr>
              <a:defRPr b="0"/>
            </a:lvl1pPr>
          </a:lstStyle>
          <a:p>
            <a:r>
              <a:rPr lang="en-US"/>
              <a:t>Click icon to add picture</a:t>
            </a:r>
            <a:endParaRPr lang="en-GB"/>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32524" y="4001952"/>
            <a:ext cx="1906296" cy="1196182"/>
          </a:xfrm>
        </p:spPr>
        <p:txBody>
          <a:bodyPr/>
          <a:lstStyle>
            <a:lvl1pPr>
              <a:lnSpc>
                <a:spcPct val="100000"/>
              </a:lnSpc>
              <a:spcAft>
                <a:spcPts val="300"/>
              </a:spcAf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3810249" y="1562101"/>
            <a:ext cx="1898558" cy="2307163"/>
          </a:xfrm>
          <a:noFill/>
        </p:spPr>
        <p:txBody>
          <a:bodyPr/>
          <a:lstStyle>
            <a:lvl1pPr>
              <a:defRPr b="0"/>
            </a:lvl1pPr>
          </a:lstStyle>
          <a:p>
            <a:r>
              <a:rPr lang="en-US"/>
              <a:t>Click icon to add picture</a:t>
            </a:r>
            <a:endParaRPr lang="en-GB"/>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3798525" y="4001952"/>
            <a:ext cx="1906296" cy="1196182"/>
          </a:xfrm>
        </p:spPr>
        <p:txBody>
          <a:bodyPr/>
          <a:lstStyle>
            <a:lvl1pPr marL="0" marR="0" indent="0"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6473905" y="1562101"/>
            <a:ext cx="1898558" cy="2307163"/>
          </a:xfrm>
          <a:noFill/>
        </p:spPr>
        <p:txBody>
          <a:bodyPr/>
          <a:lstStyle>
            <a:lvl1pPr>
              <a:defRPr b="0"/>
            </a:lvl1pPr>
          </a:lstStyle>
          <a:p>
            <a:r>
              <a:rPr lang="en-US"/>
              <a:t>Click icon to add picture</a:t>
            </a:r>
            <a:endParaRPr lang="en-GB"/>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6464526" y="4001952"/>
            <a:ext cx="1906296" cy="1196182"/>
          </a:xfrm>
        </p:spPr>
        <p:txBody>
          <a:bodyPr/>
          <a:lstStyle>
            <a:lvl1pPr marL="0" marR="0" indent="0"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9137561" y="1562101"/>
            <a:ext cx="1898558" cy="2307163"/>
          </a:xfrm>
          <a:noFill/>
        </p:spPr>
        <p:txBody>
          <a:bodyPr/>
          <a:lstStyle>
            <a:lvl1pPr>
              <a:defRPr b="0"/>
            </a:lvl1pPr>
          </a:lstStyle>
          <a:p>
            <a:r>
              <a:rPr lang="en-US"/>
              <a:t>Click icon to add picture</a:t>
            </a:r>
            <a:endParaRPr lang="en-GB"/>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9123493" y="4001952"/>
            <a:ext cx="1906296" cy="1196182"/>
          </a:xfrm>
        </p:spPr>
        <p:txBody>
          <a:bodyPr/>
          <a:lstStyle>
            <a:lvl1pPr marL="0" marR="0" indent="0" algn="l" defTabSz="914310" rtl="0" eaLnBrk="1" fontAlgn="auto" latinLnBrk="0" hangingPunct="1">
              <a:lnSpc>
                <a:spcPct val="100000"/>
              </a:lnSpc>
              <a:spcBef>
                <a:spcPts val="0"/>
              </a:spcBef>
              <a:spcAft>
                <a:spcPts val="300"/>
              </a:spcAft>
              <a:buClrTx/>
              <a:buSzTx/>
              <a:buFont typeface="Arial" panose="020B0604020202020204" pitchFamily="34" charset="0"/>
              <a:buNone/>
              <a:tabLst/>
              <a:defRPr>
                <a:solidFill>
                  <a:schemeClr val="tx1"/>
                </a:solidFill>
              </a:defRPr>
            </a:lvl1pPr>
            <a:lvl2pPr>
              <a:lnSpc>
                <a:spcPct val="117000"/>
              </a:lnSpc>
              <a:spcAft>
                <a:spcPts val="5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Name First level, Job title second level</a:t>
            </a:r>
          </a:p>
          <a:p>
            <a:pPr lvl="1"/>
            <a:r>
              <a:rPr lang="en-GB"/>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a:t>Speakers – click to add title</a:t>
            </a:r>
          </a:p>
        </p:txBody>
      </p:sp>
    </p:spTree>
    <p:extLst>
      <p:ext uri="{BB962C8B-B14F-4D97-AF65-F5344CB8AC3E}">
        <p14:creationId xmlns:p14="http://schemas.microsoft.com/office/powerpoint/2010/main" val="152318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1125489"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1024845"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3703088"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6381328" y="1472945"/>
            <a:ext cx="2107585" cy="823912"/>
          </a:xfrm>
        </p:spPr>
        <p:txBody>
          <a:bodyPr anchor="t"/>
          <a:lstStyle>
            <a:lvl1pPr marL="0" indent="0" algn="ctr">
              <a:spcAft>
                <a:spcPts val="0"/>
              </a:spcAft>
              <a:buNone/>
              <a:defRPr sz="5000" b="0" i="0" spc="-50" baseline="0">
                <a:solidFill>
                  <a:schemeClr val="accent2"/>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9059571" y="1472945"/>
            <a:ext cx="2107585" cy="823912"/>
          </a:xfrm>
        </p:spPr>
        <p:txBody>
          <a:bodyPr anchor="t"/>
          <a:lstStyle>
            <a:lvl1pPr marL="0" indent="0" algn="ctr">
              <a:spcAft>
                <a:spcPts val="0"/>
              </a:spcAft>
              <a:buNone/>
              <a:defRPr sz="5000" b="0" i="0" spc="-50" baseline="0">
                <a:solidFill>
                  <a:schemeClr val="tx1"/>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3791491"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6457492"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a:t>Type a subheading – First level. Type text Second level</a:t>
            </a:r>
          </a:p>
          <a:p>
            <a:pPr lvl="1"/>
            <a:r>
              <a:rPr lang="en-GB"/>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9123493" y="2268721"/>
            <a:ext cx="1906296" cy="1196182"/>
          </a:xfrm>
        </p:spPr>
        <p:txBody>
          <a:bodyPr/>
          <a:lstStyle>
            <a:lvl1pPr>
              <a:lnSpc>
                <a:spcPct val="100000"/>
              </a:lnSpc>
              <a:spcAft>
                <a:spcPts val="600"/>
              </a:spcAft>
              <a:defRPr>
                <a:solidFill>
                  <a:schemeClr val="tx1"/>
                </a:solidFill>
              </a:defRPr>
            </a:lvl1pPr>
            <a:lvl2pPr>
              <a:lnSpc>
                <a:spcPct val="117000"/>
              </a:lnSpc>
              <a:spcAft>
                <a:spcPts val="5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Type a subheading – First level. Type text Second level</a:t>
            </a:r>
          </a:p>
          <a:p>
            <a:pPr lvl="1"/>
            <a:r>
              <a:rPr lang="en-GB"/>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a:t>Agenda – click to add title</a:t>
            </a:r>
          </a:p>
        </p:txBody>
      </p:sp>
    </p:spTree>
    <p:extLst>
      <p:ext uri="{BB962C8B-B14F-4D97-AF65-F5344CB8AC3E}">
        <p14:creationId xmlns:p14="http://schemas.microsoft.com/office/powerpoint/2010/main" val="53838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81025" y="3503444"/>
            <a:ext cx="9524826" cy="785613"/>
          </a:xfrm>
        </p:spPr>
        <p:txBody>
          <a:bodyPr anchor="t">
            <a:noAutofit/>
          </a:bodyPr>
          <a:lstStyle>
            <a:lvl1pPr algn="l">
              <a:lnSpc>
                <a:spcPct val="100000"/>
              </a:lnSpc>
              <a:defRPr sz="1600" b="0" i="0">
                <a:solidFill>
                  <a:schemeClr val="tx1"/>
                </a:solidFill>
                <a:latin typeface="Helvetica Now Text" panose="020B0504030202020204" pitchFamily="34" charset="77"/>
              </a:defRPr>
            </a:lvl1pPr>
          </a:lstStyle>
          <a:p>
            <a:r>
              <a:rPr lang="en-GB"/>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a:t>Proprietary and Confidential</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381025" y="876301"/>
            <a:ext cx="9524826" cy="2478257"/>
          </a:xfrm>
        </p:spPr>
        <p:txBody>
          <a:bodyPr wrap="square" anchor="b" anchorCtr="0">
            <a:noAutofit/>
          </a:bodyPr>
          <a:lstStyle>
            <a:lvl1pPr marL="0" indent="0" algn="l">
              <a:lnSpc>
                <a:spcPct val="100000"/>
              </a:lnSpc>
              <a:spcAft>
                <a:spcPts val="0"/>
              </a:spcAft>
              <a:buNone/>
              <a:defRPr sz="4400" b="0" i="0">
                <a:solidFill>
                  <a:schemeClr val="tx1"/>
                </a:solidFill>
                <a:latin typeface="Helvetica Now Text Light" panose="020B04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lvl="0"/>
            <a:r>
              <a:rPr lang="en-US"/>
              <a:t>Click to enter Callout</a:t>
            </a:r>
          </a:p>
        </p:txBody>
      </p:sp>
    </p:spTree>
    <p:extLst>
      <p:ext uri="{BB962C8B-B14F-4D97-AF65-F5344CB8AC3E}">
        <p14:creationId xmlns:p14="http://schemas.microsoft.com/office/powerpoint/2010/main" val="133876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10667900"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78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2" y="1562100"/>
            <a:ext cx="4953719"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6476628" y="1562100"/>
            <a:ext cx="5333554" cy="443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891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4957784" y="1562100"/>
            <a:ext cx="3427636"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8773289" y="1562100"/>
            <a:ext cx="3036893" cy="443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0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30264" y="1560737"/>
            <a:ext cx="10686952" cy="230833"/>
          </a:xfrm>
        </p:spPr>
        <p:txBody>
          <a:bodyPr wrap="square">
            <a:spAutoFit/>
          </a:bodyPr>
          <a:lstStyle>
            <a:lvl1pPr marL="0" indent="0" algn="l">
              <a:spcAft>
                <a:spcPts val="0"/>
              </a:spcAft>
              <a:buNone/>
              <a:defRPr sz="1500" b="1"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a:t>Stats or infographics – click to add title</a:t>
            </a:r>
          </a:p>
        </p:txBody>
      </p:sp>
    </p:spTree>
    <p:extLst>
      <p:ext uri="{BB962C8B-B14F-4D97-AF65-F5344CB8AC3E}">
        <p14:creationId xmlns:p14="http://schemas.microsoft.com/office/powerpoint/2010/main" val="39141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Tree>
    <p:extLst>
      <p:ext uri="{BB962C8B-B14F-4D97-AF65-F5344CB8AC3E}">
        <p14:creationId xmlns:p14="http://schemas.microsoft.com/office/powerpoint/2010/main" val="2607928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Tree>
    <p:extLst>
      <p:ext uri="{BB962C8B-B14F-4D97-AF65-F5344CB8AC3E}">
        <p14:creationId xmlns:p14="http://schemas.microsoft.com/office/powerpoint/2010/main" val="290661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2281" y="1561983"/>
            <a:ext cx="3048198" cy="4439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a:t>Type a subheading – First level. Type text Second level</a:t>
            </a:r>
          </a:p>
          <a:p>
            <a:pPr lvl="1"/>
            <a:r>
              <a:rPr lang="en-GB"/>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30" y="843285"/>
            <a:ext cx="1090123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1123230" y="468192"/>
            <a:ext cx="10901230" cy="400110"/>
          </a:xfrm>
        </p:spPr>
        <p:txBody>
          <a:bodyPr/>
          <a:lstStyle/>
          <a:p>
            <a:r>
              <a:rPr lang="en-GB"/>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9905953" y="2127423"/>
            <a:ext cx="1560043" cy="2444578"/>
          </a:xfrm>
        </p:spPr>
        <p:txBody>
          <a:bodyPr/>
          <a:lstStyle>
            <a:lvl1pPr marL="104395" indent="-104395">
              <a:lnSpc>
                <a:spcPct val="100000"/>
              </a:lnSpc>
              <a:spcAft>
                <a:spcPts val="250"/>
              </a:spcAft>
              <a:buFont typeface="+mj-lt"/>
              <a:buAutoNum type="arabicPeriod"/>
              <a:tabLst/>
              <a:defRPr sz="500" b="0" i="0">
                <a:solidFill>
                  <a:schemeClr val="tx1"/>
                </a:solidFill>
                <a:latin typeface="Helvetica Now Text" panose="020B0504030202020204" pitchFamily="34" charset="77"/>
              </a:defRPr>
            </a:lvl1pPr>
            <a:lvl2pPr>
              <a:lnSpc>
                <a:spcPct val="100000"/>
              </a:lnSpc>
              <a:spcAft>
                <a:spcPts val="250"/>
              </a:spcAft>
              <a:defRPr sz="500">
                <a:solidFill>
                  <a:schemeClr val="tx1"/>
                </a:solidFill>
              </a:defRPr>
            </a:lvl2pPr>
            <a:lvl3pPr marL="100802" indent="-100802">
              <a:lnSpc>
                <a:spcPct val="100000"/>
              </a:lnSpc>
              <a:spcAft>
                <a:spcPts val="250"/>
              </a:spcAft>
              <a:tabLst/>
              <a:defRPr sz="500">
                <a:solidFill>
                  <a:schemeClr val="tx1"/>
                </a:solidFill>
              </a:defRPr>
            </a:lvl3pPr>
            <a:lvl4pPr marL="187316" indent="-82546">
              <a:lnSpc>
                <a:spcPct val="100000"/>
              </a:lnSpc>
              <a:spcAft>
                <a:spcPts val="250"/>
              </a:spcAft>
              <a:tabLst/>
              <a:defRPr sz="500">
                <a:solidFill>
                  <a:schemeClr val="tx1"/>
                </a:solidFill>
              </a:defRPr>
            </a:lvl4pPr>
            <a:lvl5pPr marL="290499" indent="-101595">
              <a:lnSpc>
                <a:spcPct val="100000"/>
              </a:lnSpc>
              <a:spcAft>
                <a:spcPts val="250"/>
              </a:spcAft>
              <a:tabLst/>
              <a:defRPr sz="500">
                <a:solidFill>
                  <a:schemeClr val="tx1"/>
                </a:solidFill>
              </a:defRPr>
            </a:lvl5pPr>
            <a:lvl6pPr marL="105151" indent="-105151">
              <a:buFont typeface="+mj-lt"/>
              <a:buAutoNum type="arabicPeriod"/>
              <a:defRPr sz="500"/>
            </a:lvl6pPr>
            <a:lvl7pPr marL="105151" indent="-105151">
              <a:defRPr sz="500"/>
            </a:lvl7pPr>
            <a:lvl8pPr marL="105151" indent="-105151">
              <a:defRPr sz="500"/>
            </a:lvl8pPr>
            <a:lvl9pPr marL="105151" indent="-105151">
              <a:defRPr sz="500"/>
            </a:lvl9pPr>
          </a:lstStyle>
          <a:p>
            <a:pPr lvl="0"/>
            <a:r>
              <a:rPr lang="en-GB"/>
              <a:t>Type a a list or notes – First level</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7861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3" y="0"/>
            <a:ext cx="6483665" cy="6857554"/>
          </a:xfrm>
          <a:solidFill>
            <a:schemeClr val="bg1">
              <a:lumMod val="95000"/>
            </a:schemeClr>
          </a:solidFill>
        </p:spPr>
        <p:txBody>
          <a:bodyPr tIns="5669280"/>
          <a:lstStyle>
            <a:lvl1pPr algn="ctr">
              <a:defRPr b="0"/>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6" y="381001"/>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1" y="6277285"/>
            <a:ext cx="3449907"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a:t>Proprietary and Confidential</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Tree>
    <p:extLst>
      <p:ext uri="{BB962C8B-B14F-4D97-AF65-F5344CB8AC3E}">
        <p14:creationId xmlns:p14="http://schemas.microsoft.com/office/powerpoint/2010/main" val="206382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a:t>Click to add title</a:t>
            </a:r>
            <a:endParaRPr lang="en-GB"/>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1142281" y="2164226"/>
            <a:ext cx="6856859" cy="2807824"/>
          </a:xfrm>
        </p:spPr>
        <p:txBody>
          <a:bodyPr/>
          <a:lstStyle>
            <a:lvl1pPr>
              <a:spcAft>
                <a:spcPts val="900"/>
              </a:spcAft>
              <a:defRPr sz="2600" b="0" i="0">
                <a:solidFill>
                  <a:schemeClr val="tx1"/>
                </a:solidFill>
                <a:latin typeface="Helvetica Now Text" panose="020B0504030202020204" pitchFamily="34" charset="77"/>
              </a:defRPr>
            </a:lvl1pPr>
            <a:lvl2pPr>
              <a:lnSpc>
                <a:spcPct val="100000"/>
              </a:lnSpc>
              <a:defRPr sz="15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statement – First level. </a:t>
            </a:r>
            <a:r>
              <a:rPr lang="en-US"/>
              <a:t>Type Author name – Second level</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246" y="1596389"/>
            <a:ext cx="400136" cy="400110"/>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1138246" y="1596389"/>
            <a:ext cx="400136" cy="400110"/>
          </a:xfrm>
          <a:prstGeom prst="rect">
            <a:avLst/>
          </a:prstGeom>
        </p:spPr>
      </p:pic>
    </p:spTree>
    <p:extLst>
      <p:ext uri="{BB962C8B-B14F-4D97-AF65-F5344CB8AC3E}">
        <p14:creationId xmlns:p14="http://schemas.microsoft.com/office/powerpoint/2010/main" val="169668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42282" y="1501531"/>
            <a:ext cx="4573091" cy="823912"/>
          </a:xfrm>
        </p:spPr>
        <p:txBody>
          <a:bodyPr anchor="b"/>
          <a:lstStyle>
            <a:lvl1pPr marL="0" indent="0">
              <a:spcAft>
                <a:spcPts val="0"/>
              </a:spcAft>
              <a:buNone/>
              <a:defRPr sz="26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a:t>Click to add title</a:t>
            </a:r>
            <a:endParaRPr lang="en-GB"/>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6096000" y="1501531"/>
            <a:ext cx="4592142" cy="823912"/>
          </a:xfrm>
        </p:spPr>
        <p:txBody>
          <a:bodyPr anchor="b"/>
          <a:lstStyle>
            <a:lvl1pPr marL="0" indent="0">
              <a:spcAft>
                <a:spcPts val="0"/>
              </a:spcAft>
              <a:buNone/>
              <a:defRPr sz="26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1142282" y="2464226"/>
            <a:ext cx="4573091" cy="823912"/>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6096000" y="2464226"/>
            <a:ext cx="4592142" cy="823912"/>
          </a:xfrm>
        </p:spPr>
        <p:txBody>
          <a:bodyPr/>
          <a:lstStyle/>
          <a:p>
            <a:pPr lvl="1"/>
            <a:r>
              <a:rPr lang="en-US"/>
              <a:t>Click to add text</a:t>
            </a:r>
          </a:p>
        </p:txBody>
      </p:sp>
    </p:spTree>
    <p:extLst>
      <p:ext uri="{BB962C8B-B14F-4D97-AF65-F5344CB8AC3E}">
        <p14:creationId xmlns:p14="http://schemas.microsoft.com/office/powerpoint/2010/main" val="146079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30705" y="1561983"/>
            <a:ext cx="2347507"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Tree>
    <p:extLst>
      <p:ext uri="{BB962C8B-B14F-4D97-AF65-F5344CB8AC3E}">
        <p14:creationId xmlns:p14="http://schemas.microsoft.com/office/powerpoint/2010/main" val="403796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6445142"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6471662"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9124606" y="2195920"/>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9144199" y="3043312"/>
            <a:ext cx="1935816" cy="172740"/>
          </a:xfrm>
        </p:spPr>
        <p:txBody>
          <a:bodyPr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6445142" y="4634319"/>
            <a:ext cx="1935816" cy="823912"/>
          </a:xfrm>
        </p:spPr>
        <p:txBody>
          <a:bodyPr wrap="none" anchor="t"/>
          <a:lstStyle>
            <a:lvl1pPr marL="0" indent="0">
              <a:spcAft>
                <a:spcPts val="0"/>
              </a:spcAft>
              <a:buNone/>
              <a:defRPr sz="6000" b="0" i="0" spc="-500" baseline="0">
                <a:solidFill>
                  <a:schemeClr val="accent1"/>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6471662"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9124606" y="4634319"/>
            <a:ext cx="1935816" cy="823912"/>
          </a:xfrm>
        </p:spPr>
        <p:txBody>
          <a:bodyPr wrap="none" anchor="t"/>
          <a:lstStyle>
            <a:lvl1pPr marL="0" indent="0">
              <a:spcAft>
                <a:spcPts val="0"/>
              </a:spcAft>
              <a:buNone/>
              <a:defRPr sz="6000" b="0" i="0" spc="-500" baseline="0">
                <a:solidFill>
                  <a:schemeClr val="accent4"/>
                </a:solidFill>
                <a:latin typeface="Helvetica Now Text Light" panose="020B0404030202020204" pitchFamily="34" charset="77"/>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9144199" y="5481711"/>
            <a:ext cx="1935816" cy="172740"/>
          </a:xfrm>
        </p:spPr>
        <p:txBody>
          <a:bodyPr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6464941" y="1547915"/>
            <a:ext cx="1935816" cy="615553"/>
          </a:xfrm>
        </p:spPr>
        <p:txBody>
          <a:bodyPr wrap="square" anchor="b">
            <a:spAutoFit/>
          </a:bodyPr>
          <a:lstStyle>
            <a:lvl1pPr marL="0" indent="0">
              <a:spcAft>
                <a:spcPts val="0"/>
              </a:spcAft>
              <a:buNone/>
              <a:defRPr sz="20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t>
            </a:r>
            <a:br>
              <a:rPr lang="en-GB"/>
            </a:br>
            <a:r>
              <a:rPr lang="en-GB"/>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9130757" y="1547915"/>
            <a:ext cx="1935816" cy="615553"/>
          </a:xfrm>
        </p:spPr>
        <p:txBody>
          <a:bodyPr wrap="square" anchor="b">
            <a:spAutoFit/>
          </a:bodyPr>
          <a:lstStyle>
            <a:lvl1pPr marL="0" indent="0">
              <a:spcAft>
                <a:spcPts val="0"/>
              </a:spcAft>
              <a:buNone/>
              <a:defRPr sz="20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t>
            </a:r>
            <a:br>
              <a:rPr lang="en-GB"/>
            </a:br>
            <a:r>
              <a:rPr lang="en-GB"/>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6464941" y="3986315"/>
            <a:ext cx="1935816" cy="615553"/>
          </a:xfrm>
        </p:spPr>
        <p:txBody>
          <a:bodyPr wrap="square" anchor="b">
            <a:spAutoFit/>
          </a:bodyPr>
          <a:lstStyle>
            <a:lvl1pPr marL="0" indent="0">
              <a:spcAft>
                <a:spcPts val="0"/>
              </a:spcAft>
              <a:buNone/>
              <a:defRPr sz="20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t>
            </a:r>
            <a:br>
              <a:rPr lang="en-GB"/>
            </a:br>
            <a:r>
              <a:rPr lang="en-GB"/>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9130757" y="3986315"/>
            <a:ext cx="1935816" cy="615553"/>
          </a:xfrm>
        </p:spPr>
        <p:txBody>
          <a:bodyPr wrap="square" anchor="b">
            <a:spAutoFit/>
          </a:bodyPr>
          <a:lstStyle>
            <a:lvl1pPr marL="0" indent="0">
              <a:spcAft>
                <a:spcPts val="0"/>
              </a:spcAft>
              <a:buNone/>
              <a:defRPr sz="20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a:t>
            </a:r>
            <a:br>
              <a:rPr lang="en-GB"/>
            </a:br>
            <a:r>
              <a:rPr lang="en-GB"/>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1130706" y="1561983"/>
            <a:ext cx="4589633" cy="4439573"/>
          </a:xfrm>
        </p:spPr>
        <p:txBody>
          <a:bodyPr/>
          <a:lstStyle>
            <a:lvl1pPr>
              <a:lnSpc>
                <a:spcPct val="117000"/>
              </a:lnSpc>
              <a:spcAft>
                <a:spcPts val="400"/>
              </a:spcAft>
              <a:defRPr sz="1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208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1131649" y="1563864"/>
            <a:ext cx="2284561" cy="230833"/>
          </a:xfrm>
        </p:spPr>
        <p:txBody>
          <a:bodyPr wrap="square" anchor="t">
            <a:spAutoFit/>
          </a:bodyPr>
          <a:lstStyle>
            <a:lvl1pPr marL="0" indent="0">
              <a:spcAft>
                <a:spcPts val="0"/>
              </a:spcAft>
              <a:buNone/>
              <a:defRPr sz="15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142282" y="1874779"/>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1131648" y="3307603"/>
            <a:ext cx="2295194" cy="430887"/>
          </a:xfrm>
        </p:spPr>
        <p:txBody>
          <a:bodyPr wrap="square" anchor="b">
            <a:spAutoFit/>
          </a:bodyPr>
          <a:lstStyle>
            <a:lvl1pPr marL="0" indent="0">
              <a:spcAft>
                <a:spcPts val="0"/>
              </a:spcAft>
              <a:buNone/>
              <a:defRPr sz="28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1142282"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3793907" y="1563864"/>
            <a:ext cx="2284561" cy="230833"/>
          </a:xfrm>
        </p:spPr>
        <p:txBody>
          <a:bodyPr wrap="square" anchor="t">
            <a:spAutoFit/>
          </a:bodyPr>
          <a:lstStyle>
            <a:lvl1pPr marL="0" indent="0">
              <a:spcAft>
                <a:spcPts val="0"/>
              </a:spcAft>
              <a:buNone/>
              <a:defRPr sz="15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3804539" y="1874779"/>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3793906" y="3307603"/>
            <a:ext cx="2295194" cy="430887"/>
          </a:xfrm>
        </p:spPr>
        <p:txBody>
          <a:bodyPr wrap="square" anchor="b">
            <a:spAutoFit/>
          </a:bodyPr>
          <a:lstStyle>
            <a:lvl1pPr marL="0" indent="0">
              <a:spcAft>
                <a:spcPts val="0"/>
              </a:spcAft>
              <a:buNone/>
              <a:defRPr sz="28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3804539"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6456164" y="1563864"/>
            <a:ext cx="2284561" cy="230833"/>
          </a:xfrm>
        </p:spPr>
        <p:txBody>
          <a:bodyPr wrap="square" anchor="t">
            <a:spAutoFit/>
          </a:bodyPr>
          <a:lstStyle>
            <a:lvl1pPr marL="0" indent="0">
              <a:spcAft>
                <a:spcPts val="0"/>
              </a:spcAft>
              <a:buNone/>
              <a:defRPr sz="15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6466797" y="1874779"/>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6456163" y="3307603"/>
            <a:ext cx="2295194" cy="430887"/>
          </a:xfrm>
        </p:spPr>
        <p:txBody>
          <a:bodyPr wrap="square" anchor="b">
            <a:spAutoFit/>
          </a:bodyPr>
          <a:lstStyle>
            <a:lvl1pPr marL="0" indent="0">
              <a:spcAft>
                <a:spcPts val="0"/>
              </a:spcAft>
              <a:buNone/>
              <a:defRPr sz="28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6466797"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9118421" y="1563864"/>
            <a:ext cx="2284561" cy="230833"/>
          </a:xfrm>
        </p:spPr>
        <p:txBody>
          <a:bodyPr wrap="square" anchor="t">
            <a:spAutoFit/>
          </a:bodyPr>
          <a:lstStyle>
            <a:lvl1pPr marL="0" indent="0">
              <a:spcAft>
                <a:spcPts val="0"/>
              </a:spcAft>
              <a:buNone/>
              <a:defRPr sz="15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9129054" y="1874779"/>
            <a:ext cx="2284561" cy="942851"/>
          </a:xfrm>
        </p:spPr>
        <p:txBody>
          <a:bodyPr wrap="square" anchor="t">
            <a:no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9118420" y="3307603"/>
            <a:ext cx="2295194" cy="430887"/>
          </a:xfrm>
        </p:spPr>
        <p:txBody>
          <a:bodyPr wrap="square" anchor="b">
            <a:spAutoFit/>
          </a:bodyPr>
          <a:lstStyle>
            <a:lvl1pPr marL="0" indent="0">
              <a:spcAft>
                <a:spcPts val="0"/>
              </a:spcAft>
              <a:buNone/>
              <a:defRPr sz="2800" b="1">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GB"/>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9129054" y="3767372"/>
            <a:ext cx="2284561" cy="172740"/>
          </a:xfrm>
        </p:spPr>
        <p:txBody>
          <a:bodyPr wrap="square" anchor="t">
            <a:spAutoFit/>
          </a:bodyPr>
          <a:lstStyle>
            <a:lvl1pPr marL="0" indent="0">
              <a:lnSpc>
                <a:spcPct val="117000"/>
              </a:lnSpc>
              <a:spcAft>
                <a:spcPts val="0"/>
              </a:spcAft>
              <a:buNone/>
              <a:defRPr sz="1000" b="0">
                <a:solidFill>
                  <a:schemeClr val="tx1"/>
                </a:solidFill>
              </a:defRPr>
            </a:lvl1pPr>
            <a:lvl2pPr marL="457154" indent="0">
              <a:buNone/>
              <a:defRPr sz="2000" b="1"/>
            </a:lvl2pPr>
            <a:lvl3pPr marL="914310" indent="0">
              <a:buNone/>
              <a:defRPr sz="1800"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add text</a:t>
            </a:r>
          </a:p>
        </p:txBody>
      </p:sp>
    </p:spTree>
    <p:extLst>
      <p:ext uri="{BB962C8B-B14F-4D97-AF65-F5344CB8AC3E}">
        <p14:creationId xmlns:p14="http://schemas.microsoft.com/office/powerpoint/2010/main" val="110616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1132524" y="1570398"/>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594">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3816905" y="1570398"/>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594">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6466706" y="1570398"/>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marL="554011" indent="-119851">
              <a:lnSpc>
                <a:spcPct val="117000"/>
              </a:lnSpc>
              <a:spcAft>
                <a:spcPts val="13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9524033" y="1570398"/>
            <a:ext cx="2294318" cy="2603397"/>
          </a:xfrm>
        </p:spPr>
        <p:txBody>
          <a:bodyPr/>
          <a:lstStyle>
            <a:lvl1pPr>
              <a:lnSpc>
                <a:spcPct val="100000"/>
              </a:lnSpc>
              <a:spcAft>
                <a:spcPts val="700"/>
              </a:spcAft>
              <a:defRPr>
                <a:solidFill>
                  <a:schemeClr val="tx1"/>
                </a:solidFill>
              </a:defRPr>
            </a:lvl1pPr>
            <a:lvl2pPr>
              <a:lnSpc>
                <a:spcPct val="117000"/>
              </a:lnSpc>
              <a:spcAft>
                <a:spcPts val="1300"/>
              </a:spcAft>
              <a:defRPr b="0" i="0">
                <a:solidFill>
                  <a:schemeClr val="tx1"/>
                </a:solidFill>
                <a:latin typeface="Helvetica Now Text" panose="020B0504030202020204" pitchFamily="34" charset="77"/>
              </a:defRPr>
            </a:lvl2pPr>
            <a:lvl3pPr>
              <a:lnSpc>
                <a:spcPct val="117000"/>
              </a:lnSpc>
              <a:spcAft>
                <a:spcPts val="1300"/>
              </a:spcAft>
              <a:defRPr b="0" i="0">
                <a:solidFill>
                  <a:schemeClr val="tx1"/>
                </a:solidFill>
                <a:latin typeface="Helvetica Now Text" panose="020B0504030202020204" pitchFamily="34" charset="77"/>
              </a:defRPr>
            </a:lvl3pPr>
            <a:lvl4pPr>
              <a:lnSpc>
                <a:spcPct val="117000"/>
              </a:lnSpc>
              <a:spcAft>
                <a:spcPts val="1300"/>
              </a:spcAft>
              <a:defRPr b="0" i="0">
                <a:solidFill>
                  <a:schemeClr val="tx1"/>
                </a:solidFill>
                <a:latin typeface="Helvetica Now Text" panose="020B0504030202020204" pitchFamily="34" charset="77"/>
              </a:defRPr>
            </a:lvl4pPr>
            <a:lvl5pPr>
              <a:lnSpc>
                <a:spcPct val="117000"/>
              </a:lnSpc>
              <a:spcAft>
                <a:spcPts val="1300"/>
              </a:spcAft>
              <a:defRPr b="0" i="0">
                <a:solidFill>
                  <a:schemeClr val="tx1"/>
                </a:solidFill>
                <a:latin typeface="Helvetica Now Text" panose="020B0504030202020204" pitchFamily="34" charset="77"/>
              </a:defRPr>
            </a:lvl5pPr>
            <a:lvl6pPr indent="-120594">
              <a:lnSpc>
                <a:spcPct val="117000"/>
              </a:lnSpc>
              <a:spcAft>
                <a:spcPts val="1300"/>
              </a:spcAft>
              <a:defRPr b="0" i="0">
                <a:solidFill>
                  <a:schemeClr val="tx2"/>
                </a:solidFill>
                <a:latin typeface="Helvetica Now Text" panose="020B0504030202020204" pitchFamily="34" charset="77"/>
              </a:defRPr>
            </a:lvl6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7199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5"/>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lvl="0"/>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4560359" y="1563241"/>
            <a:ext cx="3092368" cy="44312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950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8380958" y="0"/>
            <a:ext cx="3811042"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0" y="468192"/>
            <a:ext cx="6875910"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0" y="843285"/>
            <a:ext cx="6875910"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1130954" y="1563240"/>
            <a:ext cx="6868186"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978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5333554" y="0"/>
            <a:ext cx="6858446" cy="6858000"/>
          </a:xfrm>
        </p:spPr>
        <p:txBody>
          <a:bodyPr tIns="5669280"/>
          <a:lstStyle>
            <a:lvl1pPr algn="ctr">
              <a:defRPr b="0"/>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1123231" y="468192"/>
            <a:ext cx="3828505" cy="400110"/>
          </a:xfrm>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31" y="843285"/>
            <a:ext cx="3828505"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1130955" y="1563240"/>
            <a:ext cx="3438963" cy="4451476"/>
          </a:xfrm>
        </p:spPr>
        <p:txBody>
          <a:body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484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1135540" y="1557805"/>
            <a:ext cx="3054940" cy="172740"/>
          </a:xfrm>
        </p:spPr>
        <p:txBody>
          <a:bodyPr wrap="square">
            <a:spAutoFit/>
          </a:bodyPr>
          <a:lstStyle>
            <a:lvl1pPr marL="0">
              <a:lnSpc>
                <a:spcPct val="117000"/>
              </a:lnSpc>
              <a:spcAft>
                <a:spcPts val="500"/>
              </a:spcAft>
              <a:defRPr sz="1000" b="0">
                <a:solidFill>
                  <a:schemeClr val="tx1"/>
                </a:solidFill>
              </a:defRPr>
            </a:lvl1pPr>
            <a:lvl2pPr marL="0">
              <a:lnSpc>
                <a:spcPct val="117000"/>
              </a:lnSpc>
              <a:spcAft>
                <a:spcPts val="500"/>
              </a:spcAft>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500"/>
              </a:spcAft>
              <a:buFont typeface="Arial" panose="020B0604020202020204" pitchFamily="34" charset="0"/>
              <a:buNone/>
              <a:tabLst/>
              <a:defRPr/>
            </a:lvl4pPr>
            <a:lvl5pPr marL="0" indent="0">
              <a:lnSpc>
                <a:spcPct val="117000"/>
              </a:lnSpc>
              <a:spcAft>
                <a:spcPts val="500"/>
              </a:spcAft>
              <a:buFont typeface="Arial" panose="020B0604020202020204" pitchFamily="34" charset="0"/>
              <a:buNone/>
              <a:tabLst/>
              <a:defRPr/>
            </a:lvl5pPr>
          </a:lstStyle>
          <a:p>
            <a:pPr lvl="0"/>
            <a:r>
              <a:rPr lang="en-US"/>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1135540" y="2774548"/>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1135540" y="3675033"/>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1135540" y="4575518"/>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3044977" y="2774548"/>
            <a:ext cx="1530046" cy="747449"/>
          </a:xfrm>
        </p:spPr>
        <p:txBody>
          <a:bodyPr wrap="square">
            <a:spAutoFit/>
          </a:bodyPr>
          <a:lstStyle>
            <a:lvl1pPr marL="0">
              <a:lnSpc>
                <a:spcPct val="117000"/>
              </a:lnSpc>
              <a:spcBef>
                <a:spcPts val="4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3044977" y="3675033"/>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3044977" y="4575518"/>
            <a:ext cx="1530046" cy="747449"/>
          </a:xfrm>
        </p:spPr>
        <p:txBody>
          <a:bodyPr wrap="square">
            <a:spAutoFit/>
          </a:bodyPr>
          <a:lstStyle>
            <a:lvl1pPr marL="0">
              <a:lnSpc>
                <a:spcPct val="117000"/>
              </a:lnSpc>
              <a:spcBef>
                <a:spcPts val="500"/>
              </a:spcBef>
              <a:spcAft>
                <a:spcPts val="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Aft>
                <a:spcPts val="5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a:t>
            </a:r>
          </a:p>
          <a:p>
            <a:pPr lvl="1"/>
            <a:r>
              <a:rPr lang="en-US"/>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4945678" y="1557805"/>
            <a:ext cx="3084608" cy="1141210"/>
          </a:xfrm>
        </p:spPr>
        <p:txBody>
          <a:bodyPr wrap="square">
            <a:spAutoFit/>
          </a:bodyPr>
          <a:lstStyle>
            <a:lvl1pPr marL="0">
              <a:lnSpc>
                <a:spcPct val="117000"/>
              </a:lnSpc>
              <a:spcBef>
                <a:spcPts val="0"/>
              </a:spcBef>
              <a:spcAft>
                <a:spcPts val="400"/>
              </a:spcAft>
              <a:defRPr sz="1000" b="1">
                <a:solidFill>
                  <a:schemeClr val="tx1"/>
                </a:solidFill>
              </a:defRPr>
            </a:lvl1pPr>
            <a:lvl2pPr marL="0">
              <a:lnSpc>
                <a:spcPct val="117000"/>
              </a:lnSpc>
              <a:spcAft>
                <a:spcPts val="500"/>
              </a:spcAft>
              <a:defRPr>
                <a:solidFill>
                  <a:schemeClr val="tx1"/>
                </a:solidFill>
              </a:defRPr>
            </a:lvl2pPr>
            <a:lvl3pPr marL="0" indent="0">
              <a:lnSpc>
                <a:spcPct val="117000"/>
              </a:lnSpc>
              <a:spcBef>
                <a:spcPts val="500"/>
              </a:spcBef>
              <a:spcAft>
                <a:spcPts val="250"/>
              </a:spcAft>
              <a:buFont typeface="Arial" panose="020B0604020202020204" pitchFamily="34" charset="0"/>
              <a:buNone/>
              <a:tabLst/>
              <a:defRPr sz="500" b="1" i="0">
                <a:solidFill>
                  <a:schemeClr val="tx1"/>
                </a:solidFill>
                <a:latin typeface="Helvetica Now Text" panose="020B0504030202020204" pitchFamily="34" charset="77"/>
              </a:defRPr>
            </a:lvl3pPr>
            <a:lvl4pPr marL="0" indent="0">
              <a:lnSpc>
                <a:spcPct val="100000"/>
              </a:lnSpc>
              <a:spcAft>
                <a:spcPts val="250"/>
              </a:spcAft>
              <a:buFont typeface="Arial" panose="020B0604020202020204" pitchFamily="34" charset="0"/>
              <a:buNone/>
              <a:tabLst/>
              <a:defRPr sz="5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a:t>Click to add bold text First level. Click to add text Second level. Click to add small text bold Third level. Click to add small text Fourth level </a:t>
            </a:r>
          </a:p>
          <a:p>
            <a:pPr lvl="1"/>
            <a:r>
              <a:rPr lang="en-US"/>
              <a:t>Second level</a:t>
            </a:r>
          </a:p>
          <a:p>
            <a:pPr lvl="2"/>
            <a:r>
              <a:rPr lang="en-US"/>
              <a:t>Third level</a:t>
            </a:r>
          </a:p>
          <a:p>
            <a:pPr lvl="3"/>
            <a:r>
              <a:rPr lang="en-US"/>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1123229" y="468192"/>
            <a:ext cx="10686952" cy="400110"/>
          </a:xfrm>
        </p:spPr>
        <p:txBody>
          <a:bodyPr/>
          <a:lstStyle/>
          <a:p>
            <a:r>
              <a:rPr lang="en-US"/>
              <a:t>Contacts – click to add title</a:t>
            </a:r>
            <a:endParaRPr lang="en-GB"/>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Tree>
    <p:extLst>
      <p:ext uri="{BB962C8B-B14F-4D97-AF65-F5344CB8AC3E}">
        <p14:creationId xmlns:p14="http://schemas.microsoft.com/office/powerpoint/2010/main" val="198256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6" y="381001"/>
            <a:ext cx="761167" cy="28799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8364691" y="6277285"/>
            <a:ext cx="3449907"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2"/>
                </a:solidFill>
                <a:latin typeface="Helvetica Now Text" panose="020B0504030202020204" pitchFamily="34" charset="77"/>
              </a:defRPr>
            </a:lvl1pPr>
          </a:lstStyle>
          <a:p>
            <a:r>
              <a:rPr lang="en-GB"/>
              <a:t>Proprietary and Confidential</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8364690" y="1562100"/>
            <a:ext cx="3442179" cy="4438650"/>
          </a:xfrm>
        </p:spPr>
        <p:txBody>
          <a:bodyPr/>
          <a:lstStyle>
            <a:lvl1pPr marL="0" marR="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15217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500706" y="-447"/>
            <a:ext cx="6483665" cy="6857554"/>
          </a:xfrm>
          <a:prstGeom prst="rect">
            <a:avLst/>
          </a:prstGeom>
        </p:spPr>
      </p:pic>
    </p:spTree>
    <p:extLst>
      <p:ext uri="{BB962C8B-B14F-4D97-AF65-F5344CB8AC3E}">
        <p14:creationId xmlns:p14="http://schemas.microsoft.com/office/powerpoint/2010/main" val="1440839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1148694"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3812661"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6476629"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Type a subheading – First level. Type text Second level. Type bullet Third, Fourth and Fifth level </a:t>
            </a: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9140596" y="2454307"/>
            <a:ext cx="1924175" cy="1460500"/>
          </a:xfrm>
        </p:spPr>
        <p:txBody>
          <a:bodyPr/>
          <a:lstStyle>
            <a:lvl1pPr>
              <a:spcAft>
                <a:spcPts val="4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Tree>
    <p:extLst>
      <p:ext uri="{BB962C8B-B14F-4D97-AF65-F5344CB8AC3E}">
        <p14:creationId xmlns:p14="http://schemas.microsoft.com/office/powerpoint/2010/main" val="2550154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12192000" cy="6858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3496896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1126303" y="1487624"/>
            <a:ext cx="5299629" cy="692498"/>
          </a:xfrm>
        </p:spPr>
        <p:txBody>
          <a:bodyPr/>
          <a:lstStyle>
            <a:lvl1pPr>
              <a:defRPr sz="4500">
                <a:solidFill>
                  <a:schemeClr val="bg1"/>
                </a:solidFill>
              </a:defRPr>
            </a:lvl1pPr>
          </a:lstStyle>
          <a:p>
            <a:r>
              <a:rPr lang="en-US"/>
              <a:t>Click add title</a:t>
            </a:r>
            <a:endParaRPr lang="en-GB"/>
          </a:p>
        </p:txBody>
      </p:sp>
    </p:spTree>
    <p:extLst>
      <p:ext uri="{BB962C8B-B14F-4D97-AF65-F5344CB8AC3E}">
        <p14:creationId xmlns:p14="http://schemas.microsoft.com/office/powerpoint/2010/main" val="426004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1134080" y="1561122"/>
            <a:ext cx="3056399" cy="3898900"/>
          </a:xfrm>
        </p:spPr>
        <p:txBody>
          <a:bodyPr/>
          <a:lstStyle>
            <a:lvl1pPr>
              <a:lnSpc>
                <a:spcPct val="115000"/>
              </a:lnSpc>
              <a:spcBef>
                <a:spcPts val="1250"/>
              </a:spcBef>
              <a:spcAft>
                <a:spcPts val="300"/>
              </a:spcAft>
              <a:defRPr sz="1000" b="1" i="0">
                <a:solidFill>
                  <a:schemeClr val="bg1"/>
                </a:solidFill>
                <a:latin typeface="Helvetica Now Text" panose="020B0504030202020204" pitchFamily="34" charset="77"/>
              </a:defRPr>
            </a:lvl1pPr>
            <a:lvl2pPr>
              <a:lnSpc>
                <a:spcPct val="100000"/>
              </a:lnSpc>
              <a:spcAft>
                <a:spcPts val="0"/>
              </a:spcAft>
              <a:defRPr sz="900">
                <a:solidFill>
                  <a:schemeClr val="bg1"/>
                </a:solidFill>
              </a:defRPr>
            </a:lvl2pPr>
            <a:lvl3pPr marL="0" indent="0">
              <a:lnSpc>
                <a:spcPct val="115000"/>
              </a:lnSpc>
              <a:buNone/>
              <a:tabLst/>
              <a:defRPr sz="5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a:t>Click to add bold text First Level. Click to add text Second level. Click to add small text Third level</a:t>
            </a:r>
          </a:p>
          <a:p>
            <a:pPr lvl="1"/>
            <a:r>
              <a:rPr lang="en-US"/>
              <a:t>Second level</a:t>
            </a:r>
          </a:p>
          <a:p>
            <a:pPr lvl="2"/>
            <a:r>
              <a:rPr lang="en-US"/>
              <a:t>Third level</a:t>
            </a:r>
          </a:p>
        </p:txBody>
      </p:sp>
    </p:spTree>
    <p:extLst>
      <p:ext uri="{BB962C8B-B14F-4D97-AF65-F5344CB8AC3E}">
        <p14:creationId xmlns:p14="http://schemas.microsoft.com/office/powerpoint/2010/main" val="1257596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_2 r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tx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1142281" y="1562101"/>
            <a:ext cx="10667900"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33188F3-44E8-4CA3-BF50-C7AB6A57BDE8}"/>
              </a:ext>
            </a:extLst>
          </p:cNvPr>
          <p:cNvSpPr>
            <a:spLocks noGrp="1"/>
          </p:cNvSpPr>
          <p:nvPr>
            <p:ph sz="quarter" idx="15"/>
          </p:nvPr>
        </p:nvSpPr>
        <p:spPr>
          <a:xfrm>
            <a:off x="1142281" y="3895726"/>
            <a:ext cx="10667900"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500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26283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E4714-294F-3EF4-2155-0D6B082D9D08}"/>
              </a:ext>
            </a:extLst>
          </p:cNvPr>
          <p:cNvPicPr>
            <a:picLocks noChangeAspect="1"/>
          </p:cNvPicPr>
          <p:nvPr userDrawn="1"/>
        </p:nvPicPr>
        <p:blipFill>
          <a:blip r:embed="rId2"/>
          <a:srcRect/>
          <a:stretch/>
        </p:blipFill>
        <p:spPr>
          <a:xfrm>
            <a:off x="1" y="1"/>
            <a:ext cx="12191998" cy="6857553"/>
          </a:xfrm>
          <a:prstGeom prst="rect">
            <a:avLst/>
          </a:prstGeom>
        </p:spPr>
      </p:pic>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366481" y="6277285"/>
            <a:ext cx="3442179" cy="365125"/>
          </a:xfrm>
          <a:prstGeom prst="rect">
            <a:avLst/>
          </a:prstGeom>
        </p:spPr>
        <p:txBody>
          <a:bodyPr vert="horz" wrap="square" lIns="0" tIns="0" rIns="0" bIns="0" rtlCol="0" anchor="ctr"/>
          <a:lstStyle>
            <a:lvl1pPr marL="0" marR="0" indent="0" algn="l"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366482" y="1562100"/>
            <a:ext cx="3442179" cy="4401972"/>
          </a:xfrm>
        </p:spPr>
        <p:txBody>
          <a:bodyPr/>
          <a:lstStyle>
            <a:lvl1pPr marL="0" marR="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marL="0" marR="0" lvl="0" indent="0" algn="l" defTabSz="914310" rtl="0" eaLnBrk="1" fontAlgn="auto" latinLnBrk="0" hangingPunct="1">
              <a:lnSpc>
                <a:spcPct val="100000"/>
              </a:lnSpc>
              <a:spcBef>
                <a:spcPts val="700"/>
              </a:spcBef>
              <a:spcAft>
                <a:spcPts val="7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pic>
        <p:nvPicPr>
          <p:cNvPr id="3" name="Graphic 2">
            <a:extLst>
              <a:ext uri="{FF2B5EF4-FFF2-40B4-BE49-F238E27FC236}">
                <a16:creationId xmlns:a16="http://schemas.microsoft.com/office/drawing/2014/main" id="{B5D3BEE7-29F4-1757-4930-2748593485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1025" y="393193"/>
            <a:ext cx="749714" cy="287991"/>
          </a:xfrm>
          <a:prstGeom prst="rect">
            <a:avLst/>
          </a:prstGeom>
        </p:spPr>
      </p:pic>
    </p:spTree>
    <p:extLst>
      <p:ext uri="{BB962C8B-B14F-4D97-AF65-F5344CB8AC3E}">
        <p14:creationId xmlns:p14="http://schemas.microsoft.com/office/powerpoint/2010/main" val="1028284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M2021 Title and Content Slide">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BA09B5AE-41F0-495A-992C-3CB630F91C63}"/>
              </a:ext>
            </a:extLst>
          </p:cNvPr>
          <p:cNvSpPr>
            <a:spLocks noGrp="1"/>
          </p:cNvSpPr>
          <p:nvPr>
            <p:ph type="sldNum" sz="quarter" idx="12"/>
          </p:nvPr>
        </p:nvSpPr>
        <p:spPr>
          <a:xfrm>
            <a:off x="11575056" y="6303084"/>
            <a:ext cx="483960" cy="365125"/>
          </a:xfrm>
        </p:spPr>
        <p:txBody>
          <a:bodyPr/>
          <a:lstStyle>
            <a:lvl1pPr>
              <a:defRPr sz="1400"/>
            </a:lvl1pPr>
          </a:lstStyle>
          <a:p>
            <a:fld id="{2FA1CC32-E5A5-3B41-BEDE-9F993DE5411B}" type="slidenum">
              <a:rPr lang="en-US" smtClean="0"/>
              <a:pPr/>
              <a:t>‹#›</a:t>
            </a:fld>
            <a:endParaRPr lang="en-US"/>
          </a:p>
        </p:txBody>
      </p:sp>
      <p:sp>
        <p:nvSpPr>
          <p:cNvPr id="18" name="Title Placeholder 1">
            <a:extLst>
              <a:ext uri="{FF2B5EF4-FFF2-40B4-BE49-F238E27FC236}">
                <a16:creationId xmlns:a16="http://schemas.microsoft.com/office/drawing/2014/main" id="{640DEB85-F01E-43F2-838D-AD28DBB37FB4}"/>
              </a:ext>
            </a:extLst>
          </p:cNvPr>
          <p:cNvSpPr>
            <a:spLocks noGrp="1"/>
          </p:cNvSpPr>
          <p:nvPr>
            <p:ph type="title"/>
          </p:nvPr>
        </p:nvSpPr>
        <p:spPr>
          <a:xfrm>
            <a:off x="503569" y="1362456"/>
            <a:ext cx="9905379" cy="587598"/>
          </a:xfrm>
          <a:prstGeom prst="rect">
            <a:avLst/>
          </a:prstGeom>
        </p:spPr>
        <p:txBody>
          <a:bodyPr vert="horz" lIns="91440" tIns="45720" rIns="91440" bIns="45720" rtlCol="0" anchor="ctr">
            <a:noAutofit/>
          </a:bodyPr>
          <a:lstStyle>
            <a:lvl1pPr algn="l">
              <a:defRPr sz="2800" b="1">
                <a:solidFill>
                  <a:srgbClr val="6B76A8"/>
                </a:solidFill>
                <a:latin typeface="Times New Roman" panose="02020603050405020304" pitchFamily="18" charset="0"/>
                <a:cs typeface="Times New Roman" panose="02020603050405020304" pitchFamily="18" charset="0"/>
              </a:defRPr>
            </a:lvl1pPr>
          </a:lstStyle>
          <a:p>
            <a:r>
              <a:rPr lang="en-US">
                <a:solidFill>
                  <a:srgbClr val="6B76A8"/>
                </a:solidFill>
              </a:rPr>
              <a:t>Click to edit</a:t>
            </a:r>
            <a:endParaRPr lang="en-US"/>
          </a:p>
        </p:txBody>
      </p:sp>
      <p:sp>
        <p:nvSpPr>
          <p:cNvPr id="22" name="Content Placeholder 2">
            <a:extLst>
              <a:ext uri="{FF2B5EF4-FFF2-40B4-BE49-F238E27FC236}">
                <a16:creationId xmlns:a16="http://schemas.microsoft.com/office/drawing/2014/main" id="{43AB6E9D-A651-4C3C-9A43-96B6AB9376D2}"/>
              </a:ext>
            </a:extLst>
          </p:cNvPr>
          <p:cNvSpPr>
            <a:spLocks noGrp="1"/>
          </p:cNvSpPr>
          <p:nvPr>
            <p:ph idx="1"/>
          </p:nvPr>
        </p:nvSpPr>
        <p:spPr>
          <a:xfrm>
            <a:off x="503569" y="1972140"/>
            <a:ext cx="10707979" cy="4350311"/>
          </a:xfrm>
        </p:spPr>
        <p:txBody>
          <a:bodyPr/>
          <a:lstStyle>
            <a:lvl1pPr marL="457200" indent="-457200">
              <a:buFont typeface="Arial" panose="020B0604020202020204" pitchFamily="34" charset="0"/>
              <a:buChar char="•"/>
              <a:defRPr sz="30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788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E0EB1D5-AF4D-4E20-948B-5A08979E1143}"/>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US"/>
              <a:t>Proprietary and Confidential</a:t>
            </a:r>
            <a:endParaRPr lang="en-GB"/>
          </a:p>
        </p:txBody>
      </p:sp>
      <p:sp>
        <p:nvSpPr>
          <p:cNvPr id="5" name="Slide Number Placeholder 5">
            <a:extLst>
              <a:ext uri="{FF2B5EF4-FFF2-40B4-BE49-F238E27FC236}">
                <a16:creationId xmlns:a16="http://schemas.microsoft.com/office/drawing/2014/main" id="{F6A9329F-8E68-4E74-B696-5B372BB0DE02}"/>
              </a:ext>
            </a:extLst>
          </p:cNvPr>
          <p:cNvSpPr>
            <a:spLocks noGrp="1"/>
          </p:cNvSpPr>
          <p:nvPr>
            <p:ph type="sldNum" sz="quarter" idx="12"/>
          </p:nvPr>
        </p:nvSpPr>
        <p:spPr>
          <a:xfrm>
            <a:off x="11409440" y="6261100"/>
            <a:ext cx="403815" cy="365125"/>
          </a:xfrm>
        </p:spPr>
        <p:txBody>
          <a:bodyPr/>
          <a:lstStyle/>
          <a:p>
            <a:fld id="{91D568E7-61F5-D04E-995D-81EF41C01A2A}" type="slidenum">
              <a:rPr lang="en-GB" smtClean="0"/>
              <a:t>‹#›</a:t>
            </a:fld>
            <a:endParaRPr lang="en-GB"/>
          </a:p>
        </p:txBody>
      </p:sp>
    </p:spTree>
    <p:extLst>
      <p:ext uri="{BB962C8B-B14F-4D97-AF65-F5344CB8AC3E}">
        <p14:creationId xmlns:p14="http://schemas.microsoft.com/office/powerpoint/2010/main" val="4030266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76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5" y="381001"/>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5333554" y="0"/>
            <a:ext cx="6858446" cy="6857554"/>
          </a:xfrm>
          <a:solidFill>
            <a:schemeClr val="bg1">
              <a:lumMod val="95000"/>
            </a:schemeClr>
          </a:solidFill>
        </p:spPr>
        <p:txBody>
          <a:bodyPr tIns="5577840"/>
          <a:lstStyle>
            <a:lvl1pPr algn="ctr">
              <a:defRPr b="0"/>
            </a:lvl1pPr>
          </a:lstStyle>
          <a:p>
            <a:r>
              <a:rPr lang="en-US"/>
              <a:t>Click icon to add picture</a:t>
            </a:r>
            <a:endParaRPr lang="en-GB"/>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5"/>
            <a:ext cx="3821472" cy="365125"/>
          </a:xfrm>
          <a:prstGeom prst="rect">
            <a:avLst/>
          </a:prstGeom>
        </p:spPr>
        <p:txBody>
          <a:bodyPr vert="horz" wrap="square" lIns="0" tIns="0" rIns="0" bIns="0" rtlCol="0" anchor="ctr"/>
          <a:lstStyle>
            <a:lvl1pPr marL="0" marR="0" indent="0" algn="l"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Tree>
    <p:extLst>
      <p:ext uri="{BB962C8B-B14F-4D97-AF65-F5344CB8AC3E}">
        <p14:creationId xmlns:p14="http://schemas.microsoft.com/office/powerpoint/2010/main" val="136455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445" y="381001"/>
            <a:ext cx="761167" cy="28799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748445" y="6277285"/>
            <a:ext cx="3821472" cy="365125"/>
          </a:xfrm>
          <a:prstGeom prst="rect">
            <a:avLst/>
          </a:prstGeom>
        </p:spPr>
        <p:txBody>
          <a:bodyPr vert="horz" wrap="square" lIns="0" tIns="0" rIns="0" bIns="0" rtlCol="0" anchor="ctr"/>
          <a:lstStyle>
            <a:lvl1pPr marL="0" marR="0" indent="0" algn="l"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748445" y="1562100"/>
            <a:ext cx="3821472"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 Second level – subtitle. Third level – date</a:t>
            </a:r>
          </a:p>
          <a:p>
            <a:pPr lvl="1"/>
            <a:r>
              <a:rPr lang="en-GB"/>
              <a:t>Second level </a:t>
            </a:r>
          </a:p>
          <a:p>
            <a:pPr lvl="2"/>
            <a:r>
              <a:rPr lang="en-GB"/>
              <a:t>Third level – date</a:t>
            </a:r>
          </a:p>
          <a:p>
            <a:pPr lvl="3"/>
            <a:r>
              <a:rPr lang="en-GB"/>
              <a:t>Fourth level</a:t>
            </a:r>
          </a:p>
          <a:p>
            <a:pPr lvl="4"/>
            <a:r>
              <a:rPr lang="en-GB"/>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37874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5333554" y="0"/>
            <a:ext cx="6858446" cy="6857554"/>
          </a:xfrm>
          <a:prstGeom prst="rect">
            <a:avLst/>
          </a:prstGeom>
        </p:spPr>
      </p:pic>
    </p:spTree>
    <p:extLst>
      <p:ext uri="{BB962C8B-B14F-4D97-AF65-F5344CB8AC3E}">
        <p14:creationId xmlns:p14="http://schemas.microsoft.com/office/powerpoint/2010/main" val="343131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1522513" y="0"/>
            <a:ext cx="6483665" cy="6857554"/>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6" y="381001"/>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1" y="6277285"/>
            <a:ext cx="3449907"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spTree>
    <p:extLst>
      <p:ext uri="{BB962C8B-B14F-4D97-AF65-F5344CB8AC3E}">
        <p14:creationId xmlns:p14="http://schemas.microsoft.com/office/powerpoint/2010/main" val="1266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26" y="381001"/>
            <a:ext cx="761167" cy="28799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8364691" y="6277285"/>
            <a:ext cx="3449907"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8364690" y="1562100"/>
            <a:ext cx="3442179" cy="4438650"/>
          </a:xfrm>
        </p:spPr>
        <p:txBody>
          <a:bodyPr/>
          <a:lstStyle>
            <a:lvl1pPr>
              <a:spcBef>
                <a:spcPts val="700"/>
              </a:spcBef>
              <a:defRPr sz="3000">
                <a:solidFill>
                  <a:schemeClr val="tx1"/>
                </a:solidFill>
              </a:defRPr>
            </a:lvl1pPr>
            <a:lvl2pPr>
              <a:lnSpc>
                <a:spcPct val="100000"/>
              </a:lnSpc>
              <a:spcBef>
                <a:spcPts val="500"/>
              </a:spcBef>
              <a:defRPr sz="2000">
                <a:solidFill>
                  <a:schemeClr val="tx1"/>
                </a:solidFill>
              </a:defRPr>
            </a:lvl2pPr>
            <a:lvl3pPr marL="0" indent="0">
              <a:lnSpc>
                <a:spcPct val="100000"/>
              </a:lnSpc>
              <a:spcBef>
                <a:spcPts val="2000"/>
              </a:spcBef>
              <a:spcAft>
                <a:spcPts val="500"/>
              </a:spcAft>
              <a:buNone/>
              <a:defRPr sz="1200">
                <a:solidFill>
                  <a:schemeClr val="tx1"/>
                </a:solidFill>
              </a:defRPr>
            </a:lvl3pPr>
            <a:lvl4pPr marL="0" indent="0">
              <a:lnSpc>
                <a:spcPct val="100000"/>
              </a:lnSpc>
              <a:spcBef>
                <a:spcPts val="500"/>
              </a:spcBef>
              <a:spcAft>
                <a:spcPts val="500"/>
              </a:spcAft>
              <a:buNone/>
              <a:tabLst/>
              <a:defRPr>
                <a:solidFill>
                  <a:schemeClr val="tx1"/>
                </a:solidFill>
              </a:defRPr>
            </a:lvl4pPr>
            <a:lvl5pPr marL="0" indent="0">
              <a:lnSpc>
                <a:spcPct val="100000"/>
              </a:lnSpc>
              <a:spcBef>
                <a:spcPts val="500"/>
              </a:spcBef>
              <a:spcAft>
                <a:spcPts val="500"/>
              </a:spcAft>
              <a:buNone/>
              <a:tabLst/>
              <a:defRPr>
                <a:solidFill>
                  <a:schemeClr val="tx1"/>
                </a:solidFill>
              </a:defRPr>
            </a:lvl5pPr>
          </a:lstStyle>
          <a:p>
            <a:pPr lvl="0"/>
            <a:r>
              <a:rPr lang="en-GB"/>
              <a:t>First level – title</a:t>
            </a:r>
            <a:br>
              <a:rPr lang="en-GB"/>
            </a:br>
            <a:r>
              <a:rPr lang="en-GB"/>
              <a:t>Second level – subtitle</a:t>
            </a:r>
            <a:br>
              <a:rPr lang="en-GB"/>
            </a:br>
            <a:r>
              <a:rPr lang="en-GB"/>
              <a:t>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81026" y="381001"/>
            <a:ext cx="761167" cy="28799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522513" y="-1"/>
            <a:ext cx="6483665" cy="6857554"/>
          </a:xfrm>
          <a:prstGeom prst="rect">
            <a:avLst/>
          </a:prstGeom>
        </p:spPr>
      </p:pic>
    </p:spTree>
    <p:extLst>
      <p:ext uri="{BB962C8B-B14F-4D97-AF65-F5344CB8AC3E}">
        <p14:creationId xmlns:p14="http://schemas.microsoft.com/office/powerpoint/2010/main" val="278868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4951735" y="0"/>
            <a:ext cx="7240265" cy="6857554"/>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360984" y="2570787"/>
            <a:ext cx="4205219" cy="934499"/>
          </a:xfrm>
        </p:spPr>
        <p:txBody>
          <a:bodyPr anchor="t">
            <a:noAutofit/>
          </a:bodyPr>
          <a:lstStyle>
            <a:lvl1pPr algn="l">
              <a:lnSpc>
                <a:spcPct val="100000"/>
              </a:lnSpc>
              <a:defRPr sz="2500" b="0" i="0">
                <a:solidFill>
                  <a:schemeClr val="tx1"/>
                </a:solidFill>
                <a:latin typeface="Helvetica Now Text" panose="020B0504030202020204" pitchFamily="34" charset="77"/>
              </a:defRPr>
            </a:lvl1pPr>
          </a:lstStyle>
          <a:p>
            <a:r>
              <a:rPr lang="en-GB"/>
              <a:t>Click to edit </a:t>
            </a:r>
            <a:br>
              <a:rPr lang="en-GB"/>
            </a:br>
            <a:r>
              <a:rPr lang="en-GB"/>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a:t>Proprietary and Confidential</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232671" y="524952"/>
            <a:ext cx="4284843" cy="2045835"/>
          </a:xfrm>
        </p:spPr>
        <p:txBody>
          <a:bodyPr wrap="square">
            <a:noAutofit/>
          </a:bodyPr>
          <a:lstStyle>
            <a:lvl1pPr marL="0" indent="0" algn="l">
              <a:spcAft>
                <a:spcPts val="0"/>
              </a:spcAft>
              <a:buNone/>
              <a:defRPr sz="15399" b="0" i="0">
                <a:solidFill>
                  <a:schemeClr val="accent1"/>
                </a:solidFill>
                <a:latin typeface="Helvetica Now Text Light" panose="020B04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0</a:t>
            </a:r>
            <a:endParaRPr lang="en-US"/>
          </a:p>
        </p:txBody>
      </p:sp>
    </p:spTree>
    <p:extLst>
      <p:ext uri="{BB962C8B-B14F-4D97-AF65-F5344CB8AC3E}">
        <p14:creationId xmlns:p14="http://schemas.microsoft.com/office/powerpoint/2010/main" val="75237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1123229" y="843285"/>
            <a:ext cx="10686952" cy="307777"/>
          </a:xfrm>
        </p:spPr>
        <p:txBody>
          <a:bodyPr wrap="square">
            <a:spAutoFit/>
          </a:bodyPr>
          <a:lstStyle>
            <a:lvl1pPr marL="0" indent="0" algn="l">
              <a:buNone/>
              <a:defRPr sz="2000" b="0" i="0">
                <a:solidFill>
                  <a:schemeClr val="bg1"/>
                </a:solidFill>
                <a:latin typeface="Helvetica Now Text" panose="020B0504030202020204" pitchFamily="34" charset="77"/>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lvl="0"/>
            <a:r>
              <a:rPr lang="en-GB"/>
              <a:t>Click to add subtitle</a:t>
            </a:r>
            <a:endParaRPr lang="en-US"/>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bg1"/>
                </a:solidFill>
                <a:latin typeface="Helvetica Now Text" panose="020B0504030202020204" pitchFamily="34" charset="77"/>
              </a:defRPr>
            </a:lvl1pPr>
          </a:lstStyle>
          <a:p>
            <a:r>
              <a:rPr lang="en-GB"/>
              <a:t>Proprietary and Confidential</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1134878" y="1565716"/>
            <a:ext cx="1815425" cy="1863284"/>
          </a:xfrm>
        </p:spPr>
        <p:txBody>
          <a:bodyPr/>
          <a:lstStyle>
            <a:lvl1pPr marL="356376" indent="-356376">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3811275" y="1565716"/>
            <a:ext cx="1815425" cy="1863284"/>
          </a:xfrm>
        </p:spPr>
        <p:txBody>
          <a:bodyPr/>
          <a:lstStyle>
            <a:lvl1pPr marL="356376" indent="-356376">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a:t>Contents – click to add title</a:t>
            </a:r>
          </a:p>
        </p:txBody>
      </p:sp>
    </p:spTree>
    <p:extLst>
      <p:ext uri="{BB962C8B-B14F-4D97-AF65-F5344CB8AC3E}">
        <p14:creationId xmlns:p14="http://schemas.microsoft.com/office/powerpoint/2010/main" val="8163400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3229" y="468192"/>
            <a:ext cx="10686952" cy="40011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1130705" y="1561983"/>
            <a:ext cx="10679476" cy="44395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09441" y="6261101"/>
            <a:ext cx="403815" cy="365125"/>
          </a:xfrm>
          <a:prstGeom prst="rect">
            <a:avLst/>
          </a:prstGeom>
        </p:spPr>
        <p:txBody>
          <a:bodyPr vert="horz" lIns="0" tIns="0" rIns="0" bIns="0" rtlCol="0" anchor="ctr">
            <a:noAutofit/>
          </a:bodyPr>
          <a:lstStyle>
            <a:lvl1pPr algn="r">
              <a:defRPr sz="800" b="0" i="0">
                <a:solidFill>
                  <a:schemeClr val="tx1"/>
                </a:solidFill>
                <a:latin typeface="Helvetica Now Text" panose="020B0504030202020204" pitchFamily="34" charset="77"/>
              </a:defRPr>
            </a:lvl1pPr>
          </a:lstStyle>
          <a:p>
            <a:fld id="{91D568E7-61F5-D04E-995D-81EF41C01A2A}" type="slidenum">
              <a:rPr lang="en-GB" smtClean="0"/>
              <a:pPr/>
              <a:t>‹#›</a:t>
            </a:fld>
            <a:endParaRPr lang="en-GB"/>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379189" y="6241999"/>
            <a:ext cx="632593" cy="239344"/>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6011954" y="6277285"/>
            <a:ext cx="5038972" cy="365125"/>
          </a:xfrm>
          <a:prstGeom prst="rect">
            <a:avLst/>
          </a:prstGeom>
        </p:spPr>
        <p:txBody>
          <a:bodyPr vert="horz" wrap="square" lIns="0" tIns="0" rIns="0" bIns="0" rtlCol="0" anchor="ctr"/>
          <a:lstStyle>
            <a:lvl1pPr marL="0" marR="0" indent="0" algn="r" defTabSz="914310"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a:t>Proprietary and Confidential</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40">
            <a:extLst>
              <a:ext uri="{96DAC541-7B7A-43D3-8B79-37D633B846F1}">
                <asvg:svgBlip xmlns:asvg="http://schemas.microsoft.com/office/drawing/2016/SVG/main" r:embed="rId42"/>
              </a:ext>
            </a:extLst>
          </a:blip>
          <a:stretch>
            <a:fillRect/>
          </a:stretch>
        </p:blipFill>
        <p:spPr>
          <a:xfrm>
            <a:off x="379189" y="6241999"/>
            <a:ext cx="632593" cy="239344"/>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40">
            <a:extLst>
              <a:ext uri="{96DAC541-7B7A-43D3-8B79-37D633B846F1}">
                <asvg:svgBlip xmlns:asvg="http://schemas.microsoft.com/office/drawing/2016/SVG/main" r:embed="rId42"/>
              </a:ext>
            </a:extLst>
          </a:blip>
          <a:stretch>
            <a:fillRect/>
          </a:stretch>
        </p:blipFill>
        <p:spPr>
          <a:xfrm>
            <a:off x="379189" y="6241999"/>
            <a:ext cx="632593" cy="239344"/>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40">
            <a:extLst>
              <a:ext uri="{96DAC541-7B7A-43D3-8B79-37D633B846F1}">
                <asvg:svgBlip xmlns:asvg="http://schemas.microsoft.com/office/drawing/2016/SVG/main" r:embed="rId42"/>
              </a:ext>
            </a:extLst>
          </a:blip>
          <a:stretch>
            <a:fillRect/>
          </a:stretch>
        </p:blipFill>
        <p:spPr>
          <a:xfrm>
            <a:off x="379189" y="6241999"/>
            <a:ext cx="632593" cy="239344"/>
          </a:xfrm>
          <a:prstGeom prst="rect">
            <a:avLst/>
          </a:prstGeom>
        </p:spPr>
      </p:pic>
    </p:spTree>
    <p:extLst>
      <p:ext uri="{BB962C8B-B14F-4D97-AF65-F5344CB8AC3E}">
        <p14:creationId xmlns:p14="http://schemas.microsoft.com/office/powerpoint/2010/main" val="219083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dt="0"/>
  <p:txStyles>
    <p:titleStyle>
      <a:lvl1pPr algn="l" defTabSz="914310"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p:titleStyle>
    <p:bodyStyle>
      <a:lvl1pPr marL="0" indent="0" algn="l" defTabSz="914310"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10" rtl="0" eaLnBrk="1" latinLnBrk="0" hangingPunct="1">
        <a:lnSpc>
          <a:spcPct val="117000"/>
        </a:lnSpc>
        <a:spcBef>
          <a:spcPts val="0"/>
        </a:spcBef>
        <a:spcAft>
          <a:spcPts val="500"/>
        </a:spcAft>
        <a:buFont typeface="Arial" panose="020B0604020202020204" pitchFamily="34" charset="0"/>
        <a:buNone/>
        <a:tabLst/>
        <a:defRPr sz="1200" b="0" i="0" kern="1200">
          <a:solidFill>
            <a:schemeClr val="tx1"/>
          </a:solidFill>
          <a:latin typeface="Helvetica Now Text" panose="020B0504030202020204" pitchFamily="34" charset="77"/>
          <a:ea typeface="+mn-ea"/>
          <a:cs typeface="+mn-cs"/>
        </a:defRPr>
      </a:lvl2pPr>
      <a:lvl3pPr marL="126994" indent="-126994" algn="l" defTabSz="914310" rtl="0" eaLnBrk="1" latinLnBrk="0" hangingPunct="1">
        <a:lnSpc>
          <a:spcPct val="117000"/>
        </a:lnSpc>
        <a:spcBef>
          <a:spcPts val="0"/>
        </a:spcBef>
        <a:buClr>
          <a:schemeClr val="tx1"/>
        </a:buClr>
        <a:buFont typeface="Helvetica Neue Condensed Bold" panose="02000503000000020004" pitchFamily="2" charset="0"/>
        <a:buChar char="•"/>
        <a:tabLst/>
        <a:defRPr sz="1200" b="0" i="0" kern="1200">
          <a:solidFill>
            <a:schemeClr val="tx1"/>
          </a:solidFill>
          <a:latin typeface="Helvetica Now Text" panose="020B0504030202020204" pitchFamily="34" charset="77"/>
          <a:ea typeface="+mn-ea"/>
          <a:cs typeface="+mn-cs"/>
        </a:defRPr>
      </a:lvl3pPr>
      <a:lvl4pPr marL="260591" indent="-126994" algn="l" defTabSz="914310" rtl="0" eaLnBrk="1" latinLnBrk="0" hangingPunct="1">
        <a:lnSpc>
          <a:spcPct val="117000"/>
        </a:lnSpc>
        <a:spcBef>
          <a:spcPts val="0"/>
        </a:spcBef>
        <a:buClr>
          <a:schemeClr val="tx1"/>
        </a:buClr>
        <a:buSzPct val="80000"/>
        <a:buFont typeface="System Font Regular"/>
        <a:buChar char="○"/>
        <a:tabLst/>
        <a:defRPr sz="1200" b="0" i="0" kern="1200">
          <a:solidFill>
            <a:schemeClr val="tx1"/>
          </a:solidFill>
          <a:latin typeface="Helvetica Now Text" panose="020B0504030202020204" pitchFamily="34" charset="77"/>
          <a:ea typeface="+mn-ea"/>
          <a:cs typeface="+mn-cs"/>
        </a:defRPr>
      </a:lvl4pPr>
      <a:lvl5pPr marL="457177" indent="-190491" algn="l" defTabSz="914310"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5pPr>
      <a:lvl6pPr marL="599728" indent="-133344" algn="l" defTabSz="914310"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6pPr>
      <a:lvl7pPr marL="228589"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7pPr>
      <a:lvl8pPr marL="365742"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8pPr>
      <a:lvl9pPr marL="502895"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8"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4" algn="l" defTabSz="91431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p15:clr>
            <a:srgbClr val="F26B43"/>
          </p15:clr>
        </p15:guide>
        <p15:guide id="104" pos="480">
          <p15:clr>
            <a:srgbClr val="F26B43"/>
          </p15:clr>
        </p15:guide>
        <p15:guide id="105" pos="959">
          <p15:clr>
            <a:srgbClr val="F26B43"/>
          </p15:clr>
        </p15:guide>
        <p15:guide id="106" pos="1439">
          <p15:clr>
            <a:srgbClr val="F26B43"/>
          </p15:clr>
        </p15:guide>
        <p15:guide id="107" pos="1917">
          <p15:clr>
            <a:srgbClr val="F26B43"/>
          </p15:clr>
        </p15:guide>
        <p15:guide id="108" pos="2398">
          <p15:clr>
            <a:srgbClr val="F26B43"/>
          </p15:clr>
        </p15:guide>
        <p15:guide id="109" pos="2877">
          <p15:clr>
            <a:srgbClr val="F26B43"/>
          </p15:clr>
        </p15:guide>
        <p15:guide id="110" pos="3358">
          <p15:clr>
            <a:srgbClr val="F26B43"/>
          </p15:clr>
        </p15:guide>
        <p15:guide id="111" pos="4317">
          <p15:clr>
            <a:srgbClr val="F26B43"/>
          </p15:clr>
        </p15:guide>
        <p15:guide id="112" pos="3839">
          <p15:clr>
            <a:srgbClr val="F26B43"/>
          </p15:clr>
        </p15:guide>
        <p15:guide id="113" pos="4798">
          <p15:clr>
            <a:srgbClr val="F26B43"/>
          </p15:clr>
        </p15:guide>
        <p15:guide id="114" pos="5279">
          <p15:clr>
            <a:srgbClr val="F26B43"/>
          </p15:clr>
        </p15:guide>
        <p15:guide id="115" pos="5757">
          <p15:clr>
            <a:srgbClr val="F26B43"/>
          </p15:clr>
        </p15:guide>
        <p15:guide id="116" pos="6238">
          <p15:clr>
            <a:srgbClr val="F26B43"/>
          </p15:clr>
        </p15:guide>
        <p15:guide id="117" pos="6719">
          <p15:clr>
            <a:srgbClr val="F26B43"/>
          </p15:clr>
        </p15:guide>
        <p15:guide id="118" pos="7197">
          <p15:clr>
            <a:srgbClr val="F26B43"/>
          </p15:clr>
        </p15:guide>
        <p15:guide id="119" pos="7678">
          <p15:clr>
            <a:srgbClr val="F26B43"/>
          </p15:clr>
        </p15:guide>
        <p15:guide id="120" pos="8159">
          <p15:clr>
            <a:srgbClr val="F26B43"/>
          </p15:clr>
        </p15:guide>
        <p15:guide id="121" pos="8637">
          <p15:clr>
            <a:srgbClr val="F26B43"/>
          </p15:clr>
        </p15:guide>
        <p15:guide id="122" pos="9118">
          <p15:clr>
            <a:srgbClr val="F26B43"/>
          </p15:clr>
        </p15:guide>
        <p15:guide id="123" pos="9599">
          <p15:clr>
            <a:srgbClr val="F26B43"/>
          </p15:clr>
        </p15:guide>
        <p15:guide id="124" pos="10077">
          <p15:clr>
            <a:srgbClr val="F26B43"/>
          </p15:clr>
        </p15:guide>
        <p15:guide id="125" pos="10558">
          <p15:clr>
            <a:srgbClr val="F26B43"/>
          </p15:clr>
        </p15:guide>
        <p15:guide id="126" pos="11037">
          <p15:clr>
            <a:srgbClr val="F26B43"/>
          </p15:clr>
        </p15:guide>
        <p15:guide id="127" pos="11517">
          <p15:clr>
            <a:srgbClr val="F26B43"/>
          </p15:clr>
        </p15:guide>
        <p15:guide id="128" pos="11998">
          <p15:clr>
            <a:srgbClr val="F26B43"/>
          </p15:clr>
        </p15:guide>
        <p15:guide id="129" pos="12479">
          <p15:clr>
            <a:srgbClr val="F26B43"/>
          </p15:clr>
        </p15:guide>
        <p15:guide id="130" pos="12957">
          <p15:clr>
            <a:srgbClr val="F26B43"/>
          </p15:clr>
        </p15:guide>
        <p15:guide id="131" pos="13438">
          <p15:clr>
            <a:srgbClr val="F26B43"/>
          </p15:clr>
        </p15:guide>
        <p15:guide id="132" pos="13919">
          <p15:clr>
            <a:srgbClr val="F26B43"/>
          </p15:clr>
        </p15:guide>
        <p15:guide id="133" pos="14397">
          <p15:clr>
            <a:srgbClr val="F26B43"/>
          </p15:clr>
        </p15:guide>
        <p15:guide id="134" pos="14878">
          <p15:clr>
            <a:srgbClr val="F26B43"/>
          </p15:clr>
        </p15:guide>
        <p15:guide id="135" orient="horz" pos="576">
          <p15:clr>
            <a:srgbClr val="F26B43"/>
          </p15:clr>
        </p15:guide>
        <p15:guide id="136" orient="horz" pos="8158">
          <p15:clr>
            <a:srgbClr val="F26B43"/>
          </p15:clr>
        </p15:guide>
        <p15:guide id="137" orient="horz" pos="1968">
          <p15:clr>
            <a:srgbClr val="F26B43"/>
          </p15:clr>
        </p15:guide>
        <p15:guide id="138" orient="horz" pos="1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nosurprises/policies-and-resources/report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nosurprises/policies-and-resources/report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1.wdp"/><Relationship Id="rId5" Type="http://schemas.openxmlformats.org/officeDocument/2006/relationships/tags" Target="../tags/tag5.xml"/><Relationship Id="rId10" Type="http://schemas.openxmlformats.org/officeDocument/2006/relationships/image" Target="../media/image35.png"/><Relationship Id="rId4" Type="http://schemas.openxmlformats.org/officeDocument/2006/relationships/tags" Target="../tags/tag4.xml"/><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9.xml"/><Relationship Id="rId7"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microsoft.com/office/2018/10/relationships/comments" Target="../comments/modernComment_7FFFFDA7_A28C7D2E.xml"/></Relationships>
</file>

<file path=ppt/slides/_rels/slide26.xml.rels><?xml version="1.0" encoding="UTF-8" standalone="yes"?>
<Relationships xmlns="http://schemas.openxmlformats.org/package/2006/relationships"><Relationship Id="rId3" Type="http://schemas.openxmlformats.org/officeDocument/2006/relationships/hyperlink" Target="https://www.aha.org/guidesreports/2025-04-28-2024-costs-caring"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chart" Target="../charts/chart1.xml"/><Relationship Id="rId4" Type="http://schemas.openxmlformats.org/officeDocument/2006/relationships/hyperlink" Target="https://accessiblemeds.org/resources/reports/2024-savings-report/"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FE900_43A75EB9.xml"/><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hyperlink" Target="https://www.bio.org/press-release/new-survey-us-biotechs-warn-tariffs-could-impede-access-cures-stifle-innovation" TargetMode="External"/><Relationship Id="rId4" Type="http://schemas.openxmlformats.org/officeDocument/2006/relationships/hyperlink" Target="https://www.statnews.com/2025/10/01/trumps-delays-pharmaceutical-tariffs-continues-pressure-lower-pric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5.xml"/><Relationship Id="rId7" Type="http://schemas.openxmlformats.org/officeDocument/2006/relationships/slideLayout" Target="../slideLayouts/slideLayout2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40.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39.png"/><Relationship Id="rId2" Type="http://schemas.openxmlformats.org/officeDocument/2006/relationships/tags" Target="../tags/tag20.xml"/><Relationship Id="rId16" Type="http://schemas.microsoft.com/office/2018/10/relationships/comments" Target="../comments/modernComment_7FFFFD64_921358F.xml"/><Relationship Id="rId20" Type="http://schemas.openxmlformats.org/officeDocument/2006/relationships/image" Target="../media/image42.sv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notesSlide" Target="../notesSlides/notesSlide28.xml"/><Relationship Id="rId10" Type="http://schemas.openxmlformats.org/officeDocument/2006/relationships/tags" Target="../tags/tag28.xml"/><Relationship Id="rId19" Type="http://schemas.openxmlformats.org/officeDocument/2006/relationships/image" Target="../media/image41.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34.xml"/><Relationship Id="rId7" Type="http://schemas.openxmlformats.org/officeDocument/2006/relationships/image" Target="../media/image43.png"/><Relationship Id="rId2" Type="http://schemas.openxmlformats.org/officeDocument/2006/relationships/tags" Target="../tags/tag33.xml"/><Relationship Id="rId1" Type="http://schemas.openxmlformats.org/officeDocument/2006/relationships/tags" Target="../tags/tag32.xml"/><Relationship Id="rId6" Type="http://schemas.microsoft.com/office/2018/10/relationships/comments" Target="../comments/modernComment_7FFFFDA2_DE0FF756.xml"/><Relationship Id="rId5" Type="http://schemas.openxmlformats.org/officeDocument/2006/relationships/notesSlide" Target="../notesSlides/notesSlide29.xml"/><Relationship Id="rId4"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58.png"/><Relationship Id="rId4" Type="http://schemas.openxmlformats.org/officeDocument/2006/relationships/tags" Target="../tags/tag39.xml"/><Relationship Id="rId9"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37.xml"/><Relationship Id="rId5" Type="http://schemas.openxmlformats.org/officeDocument/2006/relationships/slideLayout" Target="../slideLayouts/slideLayout13.xml"/><Relationship Id="rId4" Type="http://schemas.openxmlformats.org/officeDocument/2006/relationships/tags" Target="../tags/tag46.xml"/></Relationships>
</file>

<file path=ppt/slides/_rels/slide4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3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3.xml"/><Relationship Id="rId5" Type="http://schemas.openxmlformats.org/officeDocument/2006/relationships/tags" Target="../tags/tag51.xml"/><Relationship Id="rId4"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13.xml"/><Relationship Id="rId5" Type="http://schemas.openxmlformats.org/officeDocument/2006/relationships/tags" Target="../tags/tag56.xml"/><Relationship Id="rId4" Type="http://schemas.openxmlformats.org/officeDocument/2006/relationships/tags" Target="../tags/tag55.xml"/></Relationships>
</file>

<file path=ppt/slides/_rels/slide4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13.xml"/><Relationship Id="rId4"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13.xml"/><Relationship Id="rId4" Type="http://schemas.openxmlformats.org/officeDocument/2006/relationships/tags" Target="../tags/tag6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FDA6_3D3A80FA.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24127F-EF01-FC36-E2D1-8E1BA7DFD1CD}"/>
              </a:ext>
            </a:extLst>
          </p:cNvPr>
          <p:cNvSpPr/>
          <p:nvPr/>
        </p:nvSpPr>
        <p:spPr>
          <a:xfrm>
            <a:off x="1588" y="-1"/>
            <a:ext cx="12188825" cy="6858001"/>
          </a:xfrm>
          <a:prstGeom prst="rect">
            <a:avLst/>
          </a:prstGeom>
          <a:solidFill>
            <a:srgbClr val="024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C3B109B3-35BF-CC49-8961-A8E00F6581D8}"/>
              </a:ext>
            </a:extLst>
          </p:cNvPr>
          <p:cNvSpPr txBox="1">
            <a:spLocks/>
          </p:cNvSpPr>
          <p:nvPr/>
        </p:nvSpPr>
        <p:spPr>
          <a:xfrm>
            <a:off x="424313" y="4287078"/>
            <a:ext cx="11325235" cy="1243466"/>
          </a:xfrm>
          <a:prstGeom prst="rect">
            <a:avLst/>
          </a:prstGeom>
        </p:spPr>
        <p:txBody>
          <a:bodyPr lIns="91440" tIns="45720" rIns="91440" bIns="45720" anchor="t"/>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marL="0" marR="0" lvl="0" indent="0" algn="l" defTabSz="1828343"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j-ea"/>
                <a:cs typeface="Calibri"/>
              </a:rPr>
              <a:t>Healthcare Costs – What’s Hidden and </a:t>
            </a:r>
            <a:r>
              <a:rPr kumimoji="0" lang="en-US" sz="4400" b="1" i="0" u="none" strike="noStrike" kern="1200" cap="none" spc="0" normalizeH="0" baseline="0" noProof="0">
                <a:ln>
                  <a:noFill/>
                </a:ln>
                <a:solidFill>
                  <a:prstClr val="white"/>
                </a:solidFill>
                <a:effectLst/>
                <a:uLnTx/>
                <a:uFillTx/>
                <a:latin typeface="Calibri"/>
                <a:ea typeface="+mj-ea"/>
                <a:cs typeface="Calibri"/>
              </a:rPr>
              <a:t>What’s Around the Corner</a:t>
            </a:r>
            <a:endParaRPr kumimoji="0" lang="en-US" sz="4400" b="1" i="0" u="none" strike="noStrike" kern="1200" cap="none" spc="0" normalizeH="0" baseline="0" noProof="0" dirty="0">
              <a:ln>
                <a:noFill/>
              </a:ln>
              <a:solidFill>
                <a:prstClr val="white"/>
              </a:solidFill>
              <a:effectLst/>
              <a:uLnTx/>
              <a:uFillTx/>
              <a:latin typeface="Calibri"/>
              <a:ea typeface="+mj-ea"/>
              <a:cs typeface="Calibri"/>
            </a:endParaRPr>
          </a:p>
        </p:txBody>
      </p:sp>
      <p:sp>
        <p:nvSpPr>
          <p:cNvPr id="3" name="Right Triangle 2">
            <a:extLst>
              <a:ext uri="{FF2B5EF4-FFF2-40B4-BE49-F238E27FC236}">
                <a16:creationId xmlns:a16="http://schemas.microsoft.com/office/drawing/2014/main" id="{258DDC10-CF90-498F-E591-B68310CF3F16}"/>
              </a:ext>
            </a:extLst>
          </p:cNvPr>
          <p:cNvSpPr/>
          <p:nvPr/>
        </p:nvSpPr>
        <p:spPr>
          <a:xfrm flipV="1">
            <a:off x="1588" y="-1"/>
            <a:ext cx="8548255" cy="331123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CE1731-DF73-F13D-7DE0-8E7DBBC8025D}"/>
              </a:ext>
            </a:extLst>
          </p:cNvPr>
          <p:cNvSpPr txBox="1"/>
          <p:nvPr/>
        </p:nvSpPr>
        <p:spPr>
          <a:xfrm>
            <a:off x="468348" y="5824940"/>
            <a:ext cx="861305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Monday, October 27</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1:15 </a:t>
            </a:r>
            <a:r>
              <a:rPr lang="en-US" dirty="0">
                <a:solidFill>
                  <a:prstClr val="white"/>
                </a:solidFill>
                <a:latin typeface="Calibri" panose="020F0502020204030204"/>
              </a:rPr>
              <a:t>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 </a:t>
            </a:r>
          </a:p>
        </p:txBody>
      </p:sp>
      <p:pic>
        <p:nvPicPr>
          <p:cNvPr id="6" name="Picture 5" descr="A blue and grey logo&#10;&#10;AI-generated content may be incorrect.">
            <a:extLst>
              <a:ext uri="{FF2B5EF4-FFF2-40B4-BE49-F238E27FC236}">
                <a16:creationId xmlns:a16="http://schemas.microsoft.com/office/drawing/2014/main" id="{0AE2CD76-800F-0E68-12F4-A88F01510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3" y="98323"/>
            <a:ext cx="3016469" cy="1809881"/>
          </a:xfrm>
          <a:prstGeom prst="rect">
            <a:avLst/>
          </a:prstGeom>
        </p:spPr>
      </p:pic>
    </p:spTree>
    <p:extLst>
      <p:ext uri="{BB962C8B-B14F-4D97-AF65-F5344CB8AC3E}">
        <p14:creationId xmlns:p14="http://schemas.microsoft.com/office/powerpoint/2010/main" val="19170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83E1A-2341-CBA2-E3BB-843F0970C594}"/>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C1EE543B-5EBF-334B-0F2E-53A937C46623}"/>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30A95BD1-35D5-0C96-B360-6F88DBE1B4EF}"/>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10</a:t>
            </a:fld>
            <a:endParaRPr lang="en-GB"/>
          </a:p>
        </p:txBody>
      </p:sp>
      <p:sp>
        <p:nvSpPr>
          <p:cNvPr id="8" name="Title 7">
            <a:extLst>
              <a:ext uri="{FF2B5EF4-FFF2-40B4-BE49-F238E27FC236}">
                <a16:creationId xmlns:a16="http://schemas.microsoft.com/office/drawing/2014/main" id="{391A2DE5-8FC2-E033-F883-9226B63F6791}"/>
              </a:ext>
            </a:extLst>
          </p:cNvPr>
          <p:cNvSpPr>
            <a:spLocks noGrp="1"/>
          </p:cNvSpPr>
          <p:nvPr>
            <p:ph type="title"/>
          </p:nvPr>
        </p:nvSpPr>
        <p:spPr>
          <a:xfrm>
            <a:off x="713979" y="468192"/>
            <a:ext cx="10707133" cy="800219"/>
          </a:xfrm>
        </p:spPr>
        <p:txBody>
          <a:bodyPr/>
          <a:lstStyle/>
          <a:p>
            <a:r>
              <a:rPr lang="en-US">
                <a:latin typeface="Helvetica Now Text"/>
              </a:rPr>
              <a:t>The No Surprises Act (NSA) Has a Surprise for Employers: </a:t>
            </a:r>
            <a:br>
              <a:rPr lang="en-US">
                <a:latin typeface="Helvetica Now Text"/>
              </a:rPr>
            </a:br>
            <a:r>
              <a:rPr lang="en-US">
                <a:latin typeface="Helvetica Now Text"/>
              </a:rPr>
              <a:t>Higher Out-of-Network Cost!</a:t>
            </a:r>
            <a:endParaRPr lang="en-US"/>
          </a:p>
        </p:txBody>
      </p:sp>
      <p:sp>
        <p:nvSpPr>
          <p:cNvPr id="25" name="Slide Number Placeholder 2">
            <a:extLst>
              <a:ext uri="{FF2B5EF4-FFF2-40B4-BE49-F238E27FC236}">
                <a16:creationId xmlns:a16="http://schemas.microsoft.com/office/drawing/2014/main" id="{6DC7205F-31DB-07E4-6C0C-25365CD50390}"/>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10</a:t>
            </a:fld>
            <a:endParaRPr lang="en-GB" sz="800"/>
          </a:p>
        </p:txBody>
      </p:sp>
      <p:sp>
        <p:nvSpPr>
          <p:cNvPr id="3" name="TextBox 3">
            <a:extLst>
              <a:ext uri="{FF2B5EF4-FFF2-40B4-BE49-F238E27FC236}">
                <a16:creationId xmlns:a16="http://schemas.microsoft.com/office/drawing/2014/main" id="{E85AE5B0-F712-5119-F647-DB6D36FA07D3}"/>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grpSp>
        <p:nvGrpSpPr>
          <p:cNvPr id="6" name="Group 5">
            <a:extLst>
              <a:ext uri="{FF2B5EF4-FFF2-40B4-BE49-F238E27FC236}">
                <a16:creationId xmlns:a16="http://schemas.microsoft.com/office/drawing/2014/main" id="{406E76C1-1842-AF73-7F77-5828E81057AC}"/>
              </a:ext>
            </a:extLst>
          </p:cNvPr>
          <p:cNvGrpSpPr/>
          <p:nvPr/>
        </p:nvGrpSpPr>
        <p:grpSpPr>
          <a:xfrm>
            <a:off x="1019551" y="1932500"/>
            <a:ext cx="3284428" cy="3284428"/>
            <a:chOff x="1030484" y="3367213"/>
            <a:chExt cx="7932420" cy="7932420"/>
          </a:xfrm>
        </p:grpSpPr>
        <p:sp>
          <p:nvSpPr>
            <p:cNvPr id="4" name="Oval 3">
              <a:extLst>
                <a:ext uri="{FF2B5EF4-FFF2-40B4-BE49-F238E27FC236}">
                  <a16:creationId xmlns:a16="http://schemas.microsoft.com/office/drawing/2014/main" id="{C9E1627D-B84F-C7D8-6A72-BB63A53A2A23}"/>
                </a:ext>
              </a:extLst>
            </p:cNvPr>
            <p:cNvSpPr/>
            <p:nvPr/>
          </p:nvSpPr>
          <p:spPr>
            <a:xfrm>
              <a:off x="1030484" y="3367213"/>
              <a:ext cx="7932420" cy="7932420"/>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5" name="Arrow: Up 4">
              <a:extLst>
                <a:ext uri="{FF2B5EF4-FFF2-40B4-BE49-F238E27FC236}">
                  <a16:creationId xmlns:a16="http://schemas.microsoft.com/office/drawing/2014/main" id="{C3EA35CB-B7D3-2955-EC3A-52A456B8FEDC}"/>
                </a:ext>
              </a:extLst>
            </p:cNvPr>
            <p:cNvSpPr/>
            <p:nvPr/>
          </p:nvSpPr>
          <p:spPr>
            <a:xfrm>
              <a:off x="3026923" y="3951179"/>
              <a:ext cx="3939541" cy="4157690"/>
            </a:xfrm>
            <a:prstGeom prst="up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grpSp>
      <p:sp>
        <p:nvSpPr>
          <p:cNvPr id="9" name="TextBox 8">
            <a:extLst>
              <a:ext uri="{FF2B5EF4-FFF2-40B4-BE49-F238E27FC236}">
                <a16:creationId xmlns:a16="http://schemas.microsoft.com/office/drawing/2014/main" id="{18EDCDE9-45FC-0121-0D62-5CE2638A9744}"/>
              </a:ext>
            </a:extLst>
          </p:cNvPr>
          <p:cNvSpPr txBox="1"/>
          <p:nvPr/>
        </p:nvSpPr>
        <p:spPr>
          <a:xfrm>
            <a:off x="1360053" y="4200301"/>
            <a:ext cx="2603422" cy="584775"/>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Higher Provider Reimbursement Rates</a:t>
            </a:r>
          </a:p>
        </p:txBody>
      </p:sp>
      <p:grpSp>
        <p:nvGrpSpPr>
          <p:cNvPr id="14" name="Group 13">
            <a:extLst>
              <a:ext uri="{FF2B5EF4-FFF2-40B4-BE49-F238E27FC236}">
                <a16:creationId xmlns:a16="http://schemas.microsoft.com/office/drawing/2014/main" id="{87DC01A7-F143-C26D-A254-19630A85DA59}"/>
              </a:ext>
            </a:extLst>
          </p:cNvPr>
          <p:cNvGrpSpPr/>
          <p:nvPr/>
        </p:nvGrpSpPr>
        <p:grpSpPr>
          <a:xfrm>
            <a:off x="4575156" y="1925340"/>
            <a:ext cx="3284428" cy="3284428"/>
            <a:chOff x="1030484" y="3367213"/>
            <a:chExt cx="7932420" cy="7932420"/>
          </a:xfrm>
        </p:grpSpPr>
        <p:sp>
          <p:nvSpPr>
            <p:cNvPr id="11" name="Oval 10">
              <a:extLst>
                <a:ext uri="{FF2B5EF4-FFF2-40B4-BE49-F238E27FC236}">
                  <a16:creationId xmlns:a16="http://schemas.microsoft.com/office/drawing/2014/main" id="{D99BBD58-32A9-255F-263E-DE80C8A112C2}"/>
                </a:ext>
              </a:extLst>
            </p:cNvPr>
            <p:cNvSpPr/>
            <p:nvPr/>
          </p:nvSpPr>
          <p:spPr>
            <a:xfrm>
              <a:off x="1030484" y="3367213"/>
              <a:ext cx="7932420" cy="7932420"/>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12" name="Arrow: Up 11">
              <a:extLst>
                <a:ext uri="{FF2B5EF4-FFF2-40B4-BE49-F238E27FC236}">
                  <a16:creationId xmlns:a16="http://schemas.microsoft.com/office/drawing/2014/main" id="{D8C7DF82-B799-1D4F-2A6A-3FB0F7053AB1}"/>
                </a:ext>
              </a:extLst>
            </p:cNvPr>
            <p:cNvSpPr/>
            <p:nvPr/>
          </p:nvSpPr>
          <p:spPr>
            <a:xfrm>
              <a:off x="3026923" y="3951179"/>
              <a:ext cx="3939541" cy="4157690"/>
            </a:xfrm>
            <a:prstGeom prst="up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grpSp>
      <p:sp>
        <p:nvSpPr>
          <p:cNvPr id="16" name="TextBox 15">
            <a:extLst>
              <a:ext uri="{FF2B5EF4-FFF2-40B4-BE49-F238E27FC236}">
                <a16:creationId xmlns:a16="http://schemas.microsoft.com/office/drawing/2014/main" id="{F7E92402-72FD-9C10-5294-EB762BAFD936}"/>
              </a:ext>
            </a:extLst>
          </p:cNvPr>
          <p:cNvSpPr txBox="1"/>
          <p:nvPr/>
        </p:nvSpPr>
        <p:spPr>
          <a:xfrm>
            <a:off x="4915659" y="4201540"/>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New Administrative Fees</a:t>
            </a:r>
          </a:p>
        </p:txBody>
      </p:sp>
      <p:sp>
        <p:nvSpPr>
          <p:cNvPr id="18" name="Oval 17">
            <a:extLst>
              <a:ext uri="{FF2B5EF4-FFF2-40B4-BE49-F238E27FC236}">
                <a16:creationId xmlns:a16="http://schemas.microsoft.com/office/drawing/2014/main" id="{54FFAD82-2B49-BE1B-BAB9-3BB38B2EE96A}"/>
              </a:ext>
            </a:extLst>
          </p:cNvPr>
          <p:cNvSpPr/>
          <p:nvPr/>
        </p:nvSpPr>
        <p:spPr>
          <a:xfrm>
            <a:off x="8130762" y="1925340"/>
            <a:ext cx="3284428" cy="3284428"/>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20" name="TextBox 19">
            <a:extLst>
              <a:ext uri="{FF2B5EF4-FFF2-40B4-BE49-F238E27FC236}">
                <a16:creationId xmlns:a16="http://schemas.microsoft.com/office/drawing/2014/main" id="{B1058FC1-3247-3515-FECA-B8F2A4601272}"/>
              </a:ext>
            </a:extLst>
          </p:cNvPr>
          <p:cNvSpPr txBox="1"/>
          <p:nvPr/>
        </p:nvSpPr>
        <p:spPr>
          <a:xfrm>
            <a:off x="9085977" y="1648850"/>
            <a:ext cx="1862726" cy="1028937"/>
          </a:xfrm>
          <a:prstGeom prst="rect">
            <a:avLst/>
          </a:prstGeom>
          <a:noFill/>
        </p:spPr>
        <p:txBody>
          <a:bodyPr wrap="square" lIns="0" tIns="0" rIns="0" bIns="0" rtlCol="0">
            <a:noAutofit/>
          </a:bodyPr>
          <a:lstStyle/>
          <a:p>
            <a:pPr>
              <a:lnSpc>
                <a:spcPct val="117000"/>
              </a:lnSpc>
              <a:spcAft>
                <a:spcPts val="500"/>
              </a:spcAft>
            </a:pPr>
            <a:r>
              <a:rPr lang="en-US" sz="17197">
                <a:solidFill>
                  <a:schemeClr val="bg2">
                    <a:lumMod val="90000"/>
                  </a:schemeClr>
                </a:solidFill>
                <a:latin typeface="Helvetica Now Text" panose="020B0504030202020204" pitchFamily="34" charset="77"/>
              </a:rPr>
              <a:t>?</a:t>
            </a:r>
          </a:p>
        </p:txBody>
      </p:sp>
      <p:sp>
        <p:nvSpPr>
          <p:cNvPr id="22" name="TextBox 21">
            <a:extLst>
              <a:ext uri="{FF2B5EF4-FFF2-40B4-BE49-F238E27FC236}">
                <a16:creationId xmlns:a16="http://schemas.microsoft.com/office/drawing/2014/main" id="{33C392C7-4AEC-DD8F-C0AE-DC821B48AC03}"/>
              </a:ext>
            </a:extLst>
          </p:cNvPr>
          <p:cNvSpPr txBox="1"/>
          <p:nvPr/>
        </p:nvSpPr>
        <p:spPr>
          <a:xfrm>
            <a:off x="8480006" y="4201539"/>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Long-Term Stability</a:t>
            </a:r>
          </a:p>
        </p:txBody>
      </p:sp>
      <p:sp>
        <p:nvSpPr>
          <p:cNvPr id="2" name="Footer Placeholder 1">
            <a:extLst>
              <a:ext uri="{FF2B5EF4-FFF2-40B4-BE49-F238E27FC236}">
                <a16:creationId xmlns:a16="http://schemas.microsoft.com/office/drawing/2014/main" id="{B1603E6E-4165-0493-30CE-CCD608D65FD5}"/>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111002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3CD90-D2C1-A60A-9438-5BE17AA35963}"/>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C13E0D58-9EB6-4FD5-B91A-300FB2941685}"/>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5243BC2D-C0F3-834E-E450-8DC90174670B}"/>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11</a:t>
            </a:fld>
            <a:endParaRPr lang="en-GB"/>
          </a:p>
        </p:txBody>
      </p:sp>
      <p:sp>
        <p:nvSpPr>
          <p:cNvPr id="8" name="Title 7">
            <a:extLst>
              <a:ext uri="{FF2B5EF4-FFF2-40B4-BE49-F238E27FC236}">
                <a16:creationId xmlns:a16="http://schemas.microsoft.com/office/drawing/2014/main" id="{C7210D59-DFC7-E398-FC2F-119925BCD0F0}"/>
              </a:ext>
            </a:extLst>
          </p:cNvPr>
          <p:cNvSpPr>
            <a:spLocks noGrp="1"/>
          </p:cNvSpPr>
          <p:nvPr>
            <p:ph type="title"/>
          </p:nvPr>
        </p:nvSpPr>
        <p:spPr>
          <a:xfrm>
            <a:off x="713979" y="468192"/>
            <a:ext cx="10707133" cy="400110"/>
          </a:xfrm>
        </p:spPr>
        <p:txBody>
          <a:bodyPr/>
          <a:lstStyle/>
          <a:p>
            <a:r>
              <a:rPr lang="en-US">
                <a:latin typeface="Helvetica Now Text"/>
              </a:rPr>
              <a:t>The Culprit: NSA’s Independent Dispute Resolution (IDR) Process</a:t>
            </a:r>
            <a:endParaRPr lang="en-US"/>
          </a:p>
        </p:txBody>
      </p:sp>
      <p:sp>
        <p:nvSpPr>
          <p:cNvPr id="25" name="Slide Number Placeholder 2">
            <a:extLst>
              <a:ext uri="{FF2B5EF4-FFF2-40B4-BE49-F238E27FC236}">
                <a16:creationId xmlns:a16="http://schemas.microsoft.com/office/drawing/2014/main" id="{F3A5B746-069F-D0B4-A18D-1D7657F1F3EF}"/>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11</a:t>
            </a:fld>
            <a:endParaRPr lang="en-GB" sz="800"/>
          </a:p>
        </p:txBody>
      </p:sp>
      <p:sp>
        <p:nvSpPr>
          <p:cNvPr id="3" name="TextBox 3">
            <a:extLst>
              <a:ext uri="{FF2B5EF4-FFF2-40B4-BE49-F238E27FC236}">
                <a16:creationId xmlns:a16="http://schemas.microsoft.com/office/drawing/2014/main" id="{1183D7F8-0098-9ABB-E53C-CB8E6113DA91}"/>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7" name="Content Placeholder 4">
            <a:extLst>
              <a:ext uri="{FF2B5EF4-FFF2-40B4-BE49-F238E27FC236}">
                <a16:creationId xmlns:a16="http://schemas.microsoft.com/office/drawing/2014/main" id="{CC065AA9-808F-0443-E25A-14DE92EDE3C9}"/>
              </a:ext>
            </a:extLst>
          </p:cNvPr>
          <p:cNvSpPr txBox="1">
            <a:spLocks/>
          </p:cNvSpPr>
          <p:nvPr/>
        </p:nvSpPr>
        <p:spPr>
          <a:xfrm>
            <a:off x="711050" y="1360980"/>
            <a:ext cx="4852595" cy="4456472"/>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a:latin typeface="Helvetica Now Text"/>
                <a:cs typeface="Times New Roman"/>
              </a:rPr>
              <a:t>NSA Goal: </a:t>
            </a:r>
          </a:p>
          <a:p>
            <a:pPr marL="0" indent="0">
              <a:buNone/>
            </a:pPr>
            <a:r>
              <a:rPr lang="en-US" sz="2200" b="1">
                <a:solidFill>
                  <a:srgbClr val="007585"/>
                </a:solidFill>
                <a:latin typeface="Helvetica Now Text"/>
                <a:cs typeface="Times New Roman"/>
              </a:rPr>
              <a:t>Protecting Patients</a:t>
            </a:r>
          </a:p>
          <a:p>
            <a:pPr marL="0" indent="0">
              <a:buNone/>
            </a:pPr>
            <a:endParaRPr lang="en-US" sz="2200">
              <a:solidFill>
                <a:srgbClr val="007585"/>
              </a:solidFill>
              <a:latin typeface="Helvetica Now Text"/>
            </a:endParaRPr>
          </a:p>
          <a:p>
            <a:pPr marL="0" indent="0">
              <a:buNone/>
            </a:pPr>
            <a:r>
              <a:rPr lang="en-US" sz="2000">
                <a:latin typeface="Helvetica Now Text"/>
                <a:cs typeface="Times New Roman"/>
              </a:rPr>
              <a:t>Unexpected medical bills related to out-of-network:</a:t>
            </a:r>
          </a:p>
          <a:p>
            <a:pPr marL="577215" indent="-285115">
              <a:spcAft>
                <a:spcPts val="1200"/>
              </a:spcAft>
              <a:buFont typeface="Courier New" panose="02070309020205020404" pitchFamily="49" charset="0"/>
              <a:buChar char="o"/>
            </a:pPr>
            <a:r>
              <a:rPr lang="en-US" sz="1800">
                <a:latin typeface="Helvetica Now Text"/>
                <a:cs typeface="Times New Roman"/>
              </a:rPr>
              <a:t>Emergency services</a:t>
            </a:r>
          </a:p>
          <a:p>
            <a:pPr marL="577215" indent="-285115">
              <a:spcAft>
                <a:spcPts val="1200"/>
              </a:spcAft>
              <a:buFont typeface="Courier New" panose="02070309020205020404" pitchFamily="49" charset="0"/>
              <a:buChar char="o"/>
            </a:pPr>
            <a:r>
              <a:rPr lang="en-US" sz="1800">
                <a:latin typeface="Helvetica Now Text"/>
                <a:cs typeface="Times New Roman"/>
              </a:rPr>
              <a:t>Non-emergency services provided during a visit at an in-network facility</a:t>
            </a:r>
          </a:p>
          <a:p>
            <a:pPr marL="577215" indent="-285115">
              <a:spcAft>
                <a:spcPts val="1200"/>
              </a:spcAft>
              <a:buFont typeface="Courier New" panose="02070309020205020404" pitchFamily="49" charset="0"/>
              <a:buChar char="o"/>
            </a:pPr>
            <a:r>
              <a:rPr lang="en-US" sz="1800">
                <a:latin typeface="Helvetica Now Text"/>
                <a:cs typeface="Times New Roman"/>
              </a:rPr>
              <a:t>Air ambulance services</a:t>
            </a:r>
          </a:p>
        </p:txBody>
      </p:sp>
      <p:sp>
        <p:nvSpPr>
          <p:cNvPr id="13" name="Content Placeholder 4">
            <a:extLst>
              <a:ext uri="{FF2B5EF4-FFF2-40B4-BE49-F238E27FC236}">
                <a16:creationId xmlns:a16="http://schemas.microsoft.com/office/drawing/2014/main" id="{DAEFD04E-E745-B7E5-2624-8B68AC7138FC}"/>
              </a:ext>
            </a:extLst>
          </p:cNvPr>
          <p:cNvSpPr txBox="1">
            <a:spLocks/>
          </p:cNvSpPr>
          <p:nvPr/>
        </p:nvSpPr>
        <p:spPr>
          <a:xfrm>
            <a:off x="6092390" y="1360981"/>
            <a:ext cx="4835502" cy="4493075"/>
          </a:xfrm>
          <a:prstGeom prst="rect">
            <a:avLst/>
          </a:prstGeom>
          <a:solidFill>
            <a:schemeClr val="bg1">
              <a:lumMod val="95000"/>
            </a:schemeClr>
          </a:solidFill>
        </p:spPr>
        <p:txBody>
          <a:bodyPr vert="horz" lIns="182844" tIns="182844" rIns="182844" bIns="182844" rtlCol="0" anchor="t">
            <a:noAutofit/>
          </a:bodyPr>
          <a:lst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55" rtl="0" eaLnBrk="1" latinLnBrk="0" hangingPunct="1">
              <a:lnSpc>
                <a:spcPct val="117000"/>
              </a:lnSpc>
              <a:spcBef>
                <a:spcPts val="0"/>
              </a:spcBef>
              <a:spcAft>
                <a:spcPts val="500"/>
              </a:spcAft>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2pPr>
            <a:lvl3pPr marL="127000" indent="-127000" algn="l" defTabSz="914355" rtl="0" eaLnBrk="1" latinLnBrk="0" hangingPunct="1">
              <a:lnSpc>
                <a:spcPct val="117000"/>
              </a:lnSpc>
              <a:spcBef>
                <a:spcPts val="0"/>
              </a:spcBef>
              <a:buClr>
                <a:schemeClr val="tx1"/>
              </a:buClr>
              <a:buFont typeface="Helvetica Neue Condensed Bold" panose="02000503000000020004" pitchFamily="2" charset="0"/>
              <a:buChar char="•"/>
              <a:tabLst/>
              <a:defRPr sz="1000" b="0" i="0" kern="1200">
                <a:solidFill>
                  <a:schemeClr val="tx1"/>
                </a:solidFill>
                <a:latin typeface="Helvetica Now Text" panose="020B0504030202020204" pitchFamily="34" charset="77"/>
                <a:ea typeface="+mn-ea"/>
                <a:cs typeface="+mn-cs"/>
              </a:defRPr>
            </a:lvl3pPr>
            <a:lvl4pPr marL="260604" indent="-127000" algn="l" defTabSz="914355" rtl="0" eaLnBrk="1" latinLnBrk="0" hangingPunct="1">
              <a:lnSpc>
                <a:spcPct val="117000"/>
              </a:lnSpc>
              <a:spcBef>
                <a:spcPts val="0"/>
              </a:spcBef>
              <a:buClr>
                <a:schemeClr val="tx1"/>
              </a:buClr>
              <a:buSzPct val="80000"/>
              <a:buFont typeface="System Font Regular"/>
              <a:buChar char="○"/>
              <a:tabLst/>
              <a:defRPr sz="1000" b="0" i="0" kern="1200">
                <a:solidFill>
                  <a:schemeClr val="tx1"/>
                </a:solidFill>
                <a:latin typeface="Helvetica Now Text" panose="020B0504030202020204" pitchFamily="34" charset="77"/>
                <a:ea typeface="+mn-ea"/>
                <a:cs typeface="+mn-cs"/>
              </a:defRPr>
            </a:lvl4pPr>
            <a:lvl5pPr marL="457200" indent="-19050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5pPr>
            <a:lvl6pPr marL="599758" indent="-133350" algn="l" defTabSz="914355" rtl="0" eaLnBrk="1" latinLnBrk="0" hangingPunct="1">
              <a:lnSpc>
                <a:spcPct val="117000"/>
              </a:lnSpc>
              <a:spcBef>
                <a:spcPts val="0"/>
              </a:spcBef>
              <a:buClr>
                <a:schemeClr val="tx1"/>
              </a:buClr>
              <a:buFont typeface="System Font Regular"/>
              <a:buChar char="–"/>
              <a:tabLst/>
              <a:defRPr sz="1000" b="0" i="0" kern="1200">
                <a:solidFill>
                  <a:schemeClr val="tx1"/>
                </a:solidFill>
                <a:latin typeface="Helvetica Now Text" panose="020B0504030202020204" pitchFamily="34" charset="77"/>
                <a:ea typeface="+mn-ea"/>
                <a:cs typeface="+mn-cs"/>
              </a:defRPr>
            </a:lvl6pPr>
            <a:lvl7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7pPr>
            <a:lvl8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8pPr>
            <a:lvl9pPr marL="0" indent="0" algn="l" defTabSz="914355" rtl="0" eaLnBrk="1" latinLnBrk="0" hangingPunct="1">
              <a:lnSpc>
                <a:spcPct val="117000"/>
              </a:lnSpc>
              <a:spcBef>
                <a:spcPts val="0"/>
              </a:spcBef>
              <a:buFont typeface="Arial" panose="020B0604020202020204" pitchFamily="34" charset="0"/>
              <a:buNone/>
              <a:tabLst/>
              <a:defRPr sz="1000" b="0" i="0" kern="1200">
                <a:solidFill>
                  <a:schemeClr val="tx1"/>
                </a:solidFill>
                <a:latin typeface="Helvetica Now Text" panose="020B0504030202020204" pitchFamily="34" charset="77"/>
                <a:ea typeface="+mn-ea"/>
                <a:cs typeface="+mn-cs"/>
              </a:defRPr>
            </a:lvl9pPr>
          </a:lstStyle>
          <a:p>
            <a:r>
              <a:rPr lang="en-US" sz="2200">
                <a:latin typeface="Helvetica Now Text"/>
              </a:rPr>
              <a:t>The Question: </a:t>
            </a:r>
          </a:p>
          <a:p>
            <a:r>
              <a:rPr lang="en-US" sz="2200">
                <a:solidFill>
                  <a:srgbClr val="007585"/>
                </a:solidFill>
                <a:latin typeface="Helvetica Now Text"/>
              </a:rPr>
              <a:t>How to Pay Providers Fairly?</a:t>
            </a:r>
            <a:endParaRPr lang="en-US" sz="2200" b="0">
              <a:solidFill>
                <a:srgbClr val="007585"/>
              </a:solidFill>
            </a:endParaRPr>
          </a:p>
          <a:p>
            <a:endParaRPr lang="en-US" sz="2200" b="0"/>
          </a:p>
          <a:p>
            <a:r>
              <a:rPr lang="en-US" sz="2000" b="0"/>
              <a:t>NSA specifies two steps:</a:t>
            </a:r>
          </a:p>
          <a:p>
            <a:endParaRPr lang="en-US" sz="400" b="0"/>
          </a:p>
          <a:p>
            <a:pPr marL="662940" indent="-370840">
              <a:spcAft>
                <a:spcPts val="1200"/>
              </a:spcAft>
              <a:buFont typeface="+mj-lt"/>
              <a:buAutoNum type="arabicPeriod"/>
            </a:pPr>
            <a:r>
              <a:rPr lang="en-US" sz="1800" b="0"/>
              <a:t>30-day open negotiation period between the health plan and the provider</a:t>
            </a:r>
          </a:p>
          <a:p>
            <a:pPr marL="662940" indent="-370840">
              <a:spcAft>
                <a:spcPts val="1200"/>
              </a:spcAft>
              <a:buFont typeface="+mj-lt"/>
              <a:buAutoNum type="arabicPeriod"/>
            </a:pPr>
            <a:r>
              <a:rPr lang="en-US" sz="1800" b="0"/>
              <a:t>If not resolved either party can request an Independent Dispute Resolution (IDR)</a:t>
            </a:r>
          </a:p>
        </p:txBody>
      </p:sp>
      <p:sp>
        <p:nvSpPr>
          <p:cNvPr id="2" name="Footer Placeholder 1">
            <a:extLst>
              <a:ext uri="{FF2B5EF4-FFF2-40B4-BE49-F238E27FC236}">
                <a16:creationId xmlns:a16="http://schemas.microsoft.com/office/drawing/2014/main" id="{03D5F8E3-4541-2831-0959-E88E1B84343C}"/>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356796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4469-0964-120E-6EED-2E3D2E630EB5}"/>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C4EB713C-ED20-6F76-10EC-8FEFF4A0AB9A}"/>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DED0891D-EEC7-176F-F94A-78592498333A}"/>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12</a:t>
            </a:fld>
            <a:endParaRPr lang="en-GB"/>
          </a:p>
        </p:txBody>
      </p:sp>
      <p:sp>
        <p:nvSpPr>
          <p:cNvPr id="8" name="Title 7">
            <a:extLst>
              <a:ext uri="{FF2B5EF4-FFF2-40B4-BE49-F238E27FC236}">
                <a16:creationId xmlns:a16="http://schemas.microsoft.com/office/drawing/2014/main" id="{7E6C19C4-C3B1-1FA4-C478-CB5D01A4F68A}"/>
              </a:ext>
            </a:extLst>
          </p:cNvPr>
          <p:cNvSpPr>
            <a:spLocks noGrp="1"/>
          </p:cNvSpPr>
          <p:nvPr>
            <p:ph type="title"/>
          </p:nvPr>
        </p:nvSpPr>
        <p:spPr>
          <a:xfrm>
            <a:off x="713979" y="468192"/>
            <a:ext cx="10707133" cy="1200329"/>
          </a:xfrm>
        </p:spPr>
        <p:txBody>
          <a:bodyPr/>
          <a:lstStyle/>
          <a:p>
            <a:r>
              <a:rPr lang="en-US">
                <a:latin typeface="Helvetica Now Text"/>
              </a:rPr>
              <a:t>IDR Settlement Amounts as High as 1,000% the Qualified Payment Amount (QPA)</a:t>
            </a:r>
          </a:p>
          <a:p>
            <a:endParaRPr lang="en-US"/>
          </a:p>
        </p:txBody>
      </p:sp>
      <p:sp>
        <p:nvSpPr>
          <p:cNvPr id="25" name="Slide Number Placeholder 2">
            <a:extLst>
              <a:ext uri="{FF2B5EF4-FFF2-40B4-BE49-F238E27FC236}">
                <a16:creationId xmlns:a16="http://schemas.microsoft.com/office/drawing/2014/main" id="{CE819865-3FCA-48F4-2F60-E89DDF8E413A}"/>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12</a:t>
            </a:fld>
            <a:endParaRPr lang="en-GB" sz="800"/>
          </a:p>
        </p:txBody>
      </p:sp>
      <p:sp>
        <p:nvSpPr>
          <p:cNvPr id="3" name="TextBox 3">
            <a:extLst>
              <a:ext uri="{FF2B5EF4-FFF2-40B4-BE49-F238E27FC236}">
                <a16:creationId xmlns:a16="http://schemas.microsoft.com/office/drawing/2014/main" id="{DED074A7-E06B-6387-FC0D-1260B8A17334}"/>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4" name="TextBox 3">
            <a:extLst>
              <a:ext uri="{FF2B5EF4-FFF2-40B4-BE49-F238E27FC236}">
                <a16:creationId xmlns:a16="http://schemas.microsoft.com/office/drawing/2014/main" id="{906ABF98-EF24-2039-DEE3-009EB0B347DF}"/>
              </a:ext>
            </a:extLst>
          </p:cNvPr>
          <p:cNvSpPr txBox="1"/>
          <p:nvPr/>
        </p:nvSpPr>
        <p:spPr>
          <a:xfrm>
            <a:off x="717005" y="1365345"/>
            <a:ext cx="9872434" cy="307777"/>
          </a:xfrm>
          <a:prstGeom prst="rect">
            <a:avLst/>
          </a:prstGeom>
          <a:noFill/>
        </p:spPr>
        <p:txBody>
          <a:bodyPr wrap="square" lIns="91440" tIns="45720" rIns="91440" bIns="45720" anchor="t">
            <a:spAutoFit/>
          </a:bodyPr>
          <a:lstStyle/>
          <a:p>
            <a:r>
              <a:rPr lang="en-US" sz="1400">
                <a:solidFill>
                  <a:srgbClr val="46535E"/>
                </a:solidFill>
                <a:latin typeface="Helvetica Now Text"/>
              </a:rPr>
              <a:t>QPA = median contracted rate that a health plan has with providers for a specific service in a geographic area</a:t>
            </a:r>
          </a:p>
        </p:txBody>
      </p:sp>
      <p:sp>
        <p:nvSpPr>
          <p:cNvPr id="6" name="TextBox 5">
            <a:extLst>
              <a:ext uri="{FF2B5EF4-FFF2-40B4-BE49-F238E27FC236}">
                <a16:creationId xmlns:a16="http://schemas.microsoft.com/office/drawing/2014/main" id="{3D001BE1-B4A8-1121-879E-C97976048C92}"/>
              </a:ext>
            </a:extLst>
          </p:cNvPr>
          <p:cNvSpPr txBox="1"/>
          <p:nvPr/>
        </p:nvSpPr>
        <p:spPr>
          <a:xfrm>
            <a:off x="1141074" y="6251308"/>
            <a:ext cx="6500216" cy="276999"/>
          </a:xfrm>
          <a:prstGeom prst="rect">
            <a:avLst/>
          </a:prstGeom>
          <a:noFill/>
        </p:spPr>
        <p:txBody>
          <a:bodyPr wrap="square" lIns="91440" tIns="45720" rIns="91440" bIns="45720" anchor="t">
            <a:spAutoFit/>
          </a:bodyPr>
          <a:lstStyle/>
          <a:p>
            <a:r>
              <a:rPr lang="en-US" sz="1200" dirty="0">
                <a:solidFill>
                  <a:srgbClr val="46535E"/>
                </a:solidFill>
                <a:latin typeface="Helvetica Now Text"/>
              </a:rPr>
              <a:t>Data from Q1 2023 through Q2 2024; s</a:t>
            </a:r>
            <a:r>
              <a:rPr lang="en-US" sz="1200" dirty="0">
                <a:solidFill>
                  <a:srgbClr val="000000"/>
                </a:solidFill>
                <a:latin typeface="Helvetica Now Text"/>
              </a:rPr>
              <a:t>ource </a:t>
            </a:r>
            <a:r>
              <a:rPr lang="en-US" sz="1200" dirty="0">
                <a:solidFill>
                  <a:srgbClr val="46535E"/>
                </a:solidFill>
                <a:latin typeface="Helvetica Now Text"/>
                <a:hlinkClick r:id="rId3"/>
              </a:rPr>
              <a:t>KFF analysis of CMS data</a:t>
            </a:r>
            <a:r>
              <a:rPr lang="en-US" sz="1200" dirty="0">
                <a:solidFill>
                  <a:srgbClr val="000000"/>
                </a:solidFill>
                <a:latin typeface="Helvetica Now Text"/>
              </a:rPr>
              <a:t> </a:t>
            </a:r>
            <a:endParaRPr lang="en-US" sz="1200" dirty="0">
              <a:solidFill>
                <a:srgbClr val="46535E"/>
              </a:solidFill>
              <a:latin typeface="Helvetica Now Text"/>
            </a:endParaRPr>
          </a:p>
        </p:txBody>
      </p:sp>
      <p:pic>
        <p:nvPicPr>
          <p:cNvPr id="12" name="Picture 11" descr="A screenshot of a graph&#10;&#10;AI-generated content may be incorrect.">
            <a:extLst>
              <a:ext uri="{FF2B5EF4-FFF2-40B4-BE49-F238E27FC236}">
                <a16:creationId xmlns:a16="http://schemas.microsoft.com/office/drawing/2014/main" id="{B54CEC1A-6936-DECA-0C68-B6ED12DA9EC6}"/>
              </a:ext>
            </a:extLst>
          </p:cNvPr>
          <p:cNvPicPr>
            <a:picLocks noChangeAspect="1"/>
          </p:cNvPicPr>
          <p:nvPr/>
        </p:nvPicPr>
        <p:blipFill>
          <a:blip r:embed="rId4"/>
          <a:stretch>
            <a:fillRect/>
          </a:stretch>
        </p:blipFill>
        <p:spPr>
          <a:xfrm>
            <a:off x="708823" y="1888464"/>
            <a:ext cx="10911526" cy="3239557"/>
          </a:xfrm>
          <a:prstGeom prst="rect">
            <a:avLst/>
          </a:prstGeom>
        </p:spPr>
      </p:pic>
      <p:sp>
        <p:nvSpPr>
          <p:cNvPr id="2" name="Footer Placeholder 1">
            <a:extLst>
              <a:ext uri="{FF2B5EF4-FFF2-40B4-BE49-F238E27FC236}">
                <a16:creationId xmlns:a16="http://schemas.microsoft.com/office/drawing/2014/main" id="{FD7C58A9-7AD6-96DC-947D-7CE450BB161E}"/>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342730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D96A0-E131-4769-524E-DF2AC0E7A502}"/>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F8F073B-7765-4120-ACC3-DCBF6C23DCE0}"/>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BE5A8EAB-1964-7EE7-839A-3166C1A06A51}"/>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13</a:t>
            </a:fld>
            <a:endParaRPr lang="en-GB"/>
          </a:p>
        </p:txBody>
      </p:sp>
      <p:sp>
        <p:nvSpPr>
          <p:cNvPr id="8" name="Title 7">
            <a:extLst>
              <a:ext uri="{FF2B5EF4-FFF2-40B4-BE49-F238E27FC236}">
                <a16:creationId xmlns:a16="http://schemas.microsoft.com/office/drawing/2014/main" id="{CD318865-5455-F69B-C564-2543867D78ED}"/>
              </a:ext>
            </a:extLst>
          </p:cNvPr>
          <p:cNvSpPr>
            <a:spLocks noGrp="1"/>
          </p:cNvSpPr>
          <p:nvPr>
            <p:ph type="title"/>
          </p:nvPr>
        </p:nvSpPr>
        <p:spPr>
          <a:xfrm>
            <a:off x="713979" y="468192"/>
            <a:ext cx="10707133" cy="1200329"/>
          </a:xfrm>
        </p:spPr>
        <p:txBody>
          <a:bodyPr/>
          <a:lstStyle/>
          <a:p>
            <a:r>
              <a:rPr lang="en-US">
                <a:latin typeface="Helvetica Now Text"/>
              </a:rPr>
              <a:t>A Growing Number of IDR Disputes Are Increasingly Resolved in the Provider’s Favor</a:t>
            </a:r>
          </a:p>
          <a:p>
            <a:endParaRPr lang="en-US"/>
          </a:p>
        </p:txBody>
      </p:sp>
      <p:sp>
        <p:nvSpPr>
          <p:cNvPr id="25" name="Slide Number Placeholder 2">
            <a:extLst>
              <a:ext uri="{FF2B5EF4-FFF2-40B4-BE49-F238E27FC236}">
                <a16:creationId xmlns:a16="http://schemas.microsoft.com/office/drawing/2014/main" id="{81F61614-AA59-E3F5-0D5D-76672D769D88}"/>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13</a:t>
            </a:fld>
            <a:endParaRPr lang="en-GB" sz="800"/>
          </a:p>
        </p:txBody>
      </p:sp>
      <p:sp>
        <p:nvSpPr>
          <p:cNvPr id="3" name="TextBox 3">
            <a:extLst>
              <a:ext uri="{FF2B5EF4-FFF2-40B4-BE49-F238E27FC236}">
                <a16:creationId xmlns:a16="http://schemas.microsoft.com/office/drawing/2014/main" id="{20380BE6-0059-A478-2E5F-07EDB0F471C7}"/>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6" name="TextBox 5">
            <a:extLst>
              <a:ext uri="{FF2B5EF4-FFF2-40B4-BE49-F238E27FC236}">
                <a16:creationId xmlns:a16="http://schemas.microsoft.com/office/drawing/2014/main" id="{0F64E922-1D64-8C00-3757-39CBED9C036D}"/>
              </a:ext>
            </a:extLst>
          </p:cNvPr>
          <p:cNvSpPr txBox="1"/>
          <p:nvPr/>
        </p:nvSpPr>
        <p:spPr>
          <a:xfrm>
            <a:off x="1212076" y="6321347"/>
            <a:ext cx="6500216" cy="276999"/>
          </a:xfrm>
          <a:prstGeom prst="rect">
            <a:avLst/>
          </a:prstGeom>
          <a:noFill/>
        </p:spPr>
        <p:txBody>
          <a:bodyPr wrap="square" lIns="91440" tIns="45720" rIns="91440" bIns="45720" anchor="t">
            <a:spAutoFit/>
          </a:bodyPr>
          <a:lstStyle/>
          <a:p>
            <a:r>
              <a:rPr lang="en-US" sz="1200">
                <a:solidFill>
                  <a:srgbClr val="000000"/>
                </a:solidFill>
                <a:latin typeface="Helvetica Now Text"/>
                <a:cs typeface="Arial"/>
              </a:rPr>
              <a:t>Source</a:t>
            </a:r>
            <a:r>
              <a:rPr lang="en-US" sz="1200">
                <a:solidFill>
                  <a:srgbClr val="000000"/>
                </a:solidFill>
                <a:latin typeface="Helvetica Now Text"/>
                <a:ea typeface="+mn-lt"/>
                <a:cs typeface="+mn-lt"/>
              </a:rPr>
              <a:t> </a:t>
            </a:r>
            <a:r>
              <a:rPr lang="en-US" sz="1200">
                <a:solidFill>
                  <a:srgbClr val="46535E"/>
                </a:solidFill>
                <a:latin typeface="Helvetica Now Text"/>
                <a:ea typeface="+mn-lt"/>
                <a:cs typeface="+mn-lt"/>
                <a:hlinkClick r:id="rId3"/>
              </a:rPr>
              <a:t>CMS data</a:t>
            </a:r>
            <a:r>
              <a:rPr lang="en-US" sz="1200">
                <a:solidFill>
                  <a:srgbClr val="46535E"/>
                </a:solidFill>
                <a:latin typeface="Helvetica Now Text"/>
                <a:cs typeface="Arial"/>
              </a:rPr>
              <a:t> </a:t>
            </a:r>
          </a:p>
        </p:txBody>
      </p:sp>
      <p:grpSp>
        <p:nvGrpSpPr>
          <p:cNvPr id="9" name="Group 8">
            <a:extLst>
              <a:ext uri="{FF2B5EF4-FFF2-40B4-BE49-F238E27FC236}">
                <a16:creationId xmlns:a16="http://schemas.microsoft.com/office/drawing/2014/main" id="{CB0C21B8-DA67-BF3F-8B88-A7260EF0E7A0}"/>
              </a:ext>
            </a:extLst>
          </p:cNvPr>
          <p:cNvGrpSpPr/>
          <p:nvPr/>
        </p:nvGrpSpPr>
        <p:grpSpPr>
          <a:xfrm>
            <a:off x="2656087" y="2001491"/>
            <a:ext cx="6679882" cy="2740969"/>
            <a:chOff x="737044" y="6126479"/>
            <a:chExt cx="14552579" cy="6213835"/>
          </a:xfrm>
        </p:grpSpPr>
        <p:pic>
          <p:nvPicPr>
            <p:cNvPr id="5" name="Picture 2">
              <a:extLst>
                <a:ext uri="{FF2B5EF4-FFF2-40B4-BE49-F238E27FC236}">
                  <a16:creationId xmlns:a16="http://schemas.microsoft.com/office/drawing/2014/main" id="{C43134D7-CA37-3FD5-F80C-9A9A9C13ED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97"/>
            <a:stretch>
              <a:fillRect/>
            </a:stretch>
          </p:blipFill>
          <p:spPr bwMode="auto">
            <a:xfrm>
              <a:off x="737044" y="6126479"/>
              <a:ext cx="14552579" cy="6213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F8E37D-7881-E65C-7644-6CC611F18531}"/>
                </a:ext>
              </a:extLst>
            </p:cNvPr>
            <p:cNvSpPr txBox="1"/>
            <p:nvPr/>
          </p:nvSpPr>
          <p:spPr>
            <a:xfrm>
              <a:off x="8450252" y="8197451"/>
              <a:ext cx="6088708" cy="914400"/>
            </a:xfrm>
            <a:prstGeom prst="rect">
              <a:avLst/>
            </a:prstGeom>
            <a:noFill/>
          </p:spPr>
          <p:txBody>
            <a:bodyPr wrap="square" lIns="0" tIns="0" rIns="0" bIns="0" rtlCol="0" anchor="t">
              <a:noAutofit/>
            </a:bodyPr>
            <a:lstStyle/>
            <a:p>
              <a:pPr>
                <a:lnSpc>
                  <a:spcPct val="117000"/>
                </a:lnSpc>
                <a:spcAft>
                  <a:spcPts val="500"/>
                </a:spcAft>
              </a:pPr>
              <a:r>
                <a:rPr lang="en-US" sz="2000" b="1">
                  <a:latin typeface="Helvetica Now Text"/>
                </a:rPr>
                <a:t>States with the highest volume of closed IDR cases in Q1-2024</a:t>
              </a:r>
              <a:endParaRPr lang="en-US" sz="2000" b="1">
                <a:latin typeface="Helvetica Now Text" panose="020B0504030202020204" pitchFamily="34" charset="77"/>
              </a:endParaRPr>
            </a:p>
          </p:txBody>
        </p:sp>
      </p:grpSp>
      <p:sp>
        <p:nvSpPr>
          <p:cNvPr id="11" name="Rectangle 10">
            <a:extLst>
              <a:ext uri="{FF2B5EF4-FFF2-40B4-BE49-F238E27FC236}">
                <a16:creationId xmlns:a16="http://schemas.microsoft.com/office/drawing/2014/main" id="{92CD0D3E-40F3-0714-8B9E-60DADF55944B}"/>
              </a:ext>
            </a:extLst>
          </p:cNvPr>
          <p:cNvSpPr/>
          <p:nvPr/>
        </p:nvSpPr>
        <p:spPr>
          <a:xfrm>
            <a:off x="9397539" y="2001992"/>
            <a:ext cx="2208637" cy="2238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14" name="TextBox 13">
            <a:extLst>
              <a:ext uri="{FF2B5EF4-FFF2-40B4-BE49-F238E27FC236}">
                <a16:creationId xmlns:a16="http://schemas.microsoft.com/office/drawing/2014/main" id="{80A3FF8D-EBF5-F29F-30B1-F77690DCF2E7}"/>
              </a:ext>
            </a:extLst>
          </p:cNvPr>
          <p:cNvSpPr txBox="1"/>
          <p:nvPr/>
        </p:nvSpPr>
        <p:spPr>
          <a:xfrm>
            <a:off x="9732857" y="2242944"/>
            <a:ext cx="1537719" cy="600012"/>
          </a:xfrm>
          <a:prstGeom prst="rect">
            <a:avLst/>
          </a:prstGeom>
          <a:noFill/>
        </p:spPr>
        <p:txBody>
          <a:bodyPr wrap="square" lIns="91416" tIns="45708" rIns="91416" bIns="45708" anchor="t">
            <a:spAutoFit/>
          </a:bodyPr>
          <a:lstStyle/>
          <a:p>
            <a:pPr algn="ctr"/>
            <a:r>
              <a:rPr lang="en-US" sz="3299" b="1">
                <a:solidFill>
                  <a:schemeClr val="accent1"/>
                </a:solidFill>
                <a:latin typeface="Helvetica Now Text" panose="020B0504030202020204" pitchFamily="34" charset="0"/>
              </a:rPr>
              <a:t>86%</a:t>
            </a:r>
            <a:endParaRPr lang="en-US"/>
          </a:p>
        </p:txBody>
      </p:sp>
      <p:sp>
        <p:nvSpPr>
          <p:cNvPr id="16" name="TextBox 15">
            <a:extLst>
              <a:ext uri="{FF2B5EF4-FFF2-40B4-BE49-F238E27FC236}">
                <a16:creationId xmlns:a16="http://schemas.microsoft.com/office/drawing/2014/main" id="{5699CFDF-3B52-15D0-E61D-A5EB1435FAEA}"/>
              </a:ext>
            </a:extLst>
          </p:cNvPr>
          <p:cNvSpPr txBox="1"/>
          <p:nvPr/>
        </p:nvSpPr>
        <p:spPr>
          <a:xfrm>
            <a:off x="9485774" y="2841899"/>
            <a:ext cx="2038293" cy="830972"/>
          </a:xfrm>
          <a:prstGeom prst="rect">
            <a:avLst/>
          </a:prstGeom>
          <a:noFill/>
        </p:spPr>
        <p:txBody>
          <a:bodyPr wrap="square" lIns="91416" tIns="45708" rIns="91416" bIns="45708" anchor="t">
            <a:spAutoFit/>
          </a:bodyPr>
          <a:lstStyle/>
          <a:p>
            <a:pPr algn="ctr"/>
            <a:r>
              <a:rPr lang="en-US" sz="1600">
                <a:latin typeface="Helvetica Now Text"/>
              </a:rPr>
              <a:t>Percentage of disputes settled in provider’s favor</a:t>
            </a:r>
            <a:endParaRPr lang="en-US">
              <a:latin typeface="Helvetica Now Text"/>
            </a:endParaRPr>
          </a:p>
        </p:txBody>
      </p:sp>
      <p:sp>
        <p:nvSpPr>
          <p:cNvPr id="17" name="Rectangle 16">
            <a:extLst>
              <a:ext uri="{FF2B5EF4-FFF2-40B4-BE49-F238E27FC236}">
                <a16:creationId xmlns:a16="http://schemas.microsoft.com/office/drawing/2014/main" id="{01C80FD6-66EB-20FD-E6DB-9161D71281F7}"/>
              </a:ext>
            </a:extLst>
          </p:cNvPr>
          <p:cNvSpPr/>
          <p:nvPr/>
        </p:nvSpPr>
        <p:spPr>
          <a:xfrm>
            <a:off x="4950799" y="4841223"/>
            <a:ext cx="2292143" cy="125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18" name="Rectangle 17">
            <a:extLst>
              <a:ext uri="{FF2B5EF4-FFF2-40B4-BE49-F238E27FC236}">
                <a16:creationId xmlns:a16="http://schemas.microsoft.com/office/drawing/2014/main" id="{690E28FB-8D71-4F22-EFA9-10DB72E1D8B8}"/>
              </a:ext>
            </a:extLst>
          </p:cNvPr>
          <p:cNvSpPr/>
          <p:nvPr/>
        </p:nvSpPr>
        <p:spPr>
          <a:xfrm>
            <a:off x="305730" y="2001991"/>
            <a:ext cx="2208637" cy="2238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19" name="TextBox 18">
            <a:extLst>
              <a:ext uri="{FF2B5EF4-FFF2-40B4-BE49-F238E27FC236}">
                <a16:creationId xmlns:a16="http://schemas.microsoft.com/office/drawing/2014/main" id="{434562A0-B578-7772-3CEF-174166734FAB}"/>
              </a:ext>
            </a:extLst>
          </p:cNvPr>
          <p:cNvSpPr txBox="1"/>
          <p:nvPr/>
        </p:nvSpPr>
        <p:spPr>
          <a:xfrm>
            <a:off x="5327870" y="4873409"/>
            <a:ext cx="1537719" cy="600012"/>
          </a:xfrm>
          <a:prstGeom prst="rect">
            <a:avLst/>
          </a:prstGeom>
          <a:noFill/>
        </p:spPr>
        <p:txBody>
          <a:bodyPr wrap="square" lIns="91416" tIns="45708" rIns="91416" bIns="45708" anchor="t">
            <a:spAutoFit/>
          </a:bodyPr>
          <a:lstStyle/>
          <a:p>
            <a:pPr algn="ctr"/>
            <a:r>
              <a:rPr lang="en-US" sz="3250" b="1">
                <a:solidFill>
                  <a:schemeClr val="accent1"/>
                </a:solidFill>
                <a:latin typeface="Helvetica Now Text"/>
              </a:rPr>
              <a:t>414%</a:t>
            </a:r>
            <a:endParaRPr lang="en-US" sz="3250">
              <a:solidFill>
                <a:schemeClr val="accent1"/>
              </a:solidFill>
              <a:latin typeface="Helvetica Now Text"/>
            </a:endParaRPr>
          </a:p>
        </p:txBody>
      </p:sp>
      <p:sp>
        <p:nvSpPr>
          <p:cNvPr id="20" name="TextBox 19">
            <a:extLst>
              <a:ext uri="{FF2B5EF4-FFF2-40B4-BE49-F238E27FC236}">
                <a16:creationId xmlns:a16="http://schemas.microsoft.com/office/drawing/2014/main" id="{931373D4-FBCA-5B28-BEDD-3D88E6C905D7}"/>
              </a:ext>
            </a:extLst>
          </p:cNvPr>
          <p:cNvSpPr txBox="1"/>
          <p:nvPr/>
        </p:nvSpPr>
        <p:spPr>
          <a:xfrm>
            <a:off x="421842" y="2013300"/>
            <a:ext cx="1965692" cy="592446"/>
          </a:xfrm>
          <a:prstGeom prst="rect">
            <a:avLst/>
          </a:prstGeom>
          <a:noFill/>
        </p:spPr>
        <p:txBody>
          <a:bodyPr wrap="square" lIns="91416" tIns="45708" rIns="91416" bIns="45708" anchor="t">
            <a:spAutoFit/>
          </a:bodyPr>
          <a:lstStyle/>
          <a:p>
            <a:pPr algn="ctr"/>
            <a:r>
              <a:rPr lang="en-US" sz="3250" b="1">
                <a:solidFill>
                  <a:schemeClr val="accent1"/>
                </a:solidFill>
                <a:latin typeface="Helvetica Now Text"/>
              </a:rPr>
              <a:t>+186%</a:t>
            </a:r>
            <a:endParaRPr lang="en-US" sz="3250">
              <a:solidFill>
                <a:schemeClr val="accent1"/>
              </a:solidFill>
              <a:latin typeface="Helvetica Now Text"/>
            </a:endParaRPr>
          </a:p>
        </p:txBody>
      </p:sp>
      <p:sp>
        <p:nvSpPr>
          <p:cNvPr id="21" name="TextBox 20">
            <a:extLst>
              <a:ext uri="{FF2B5EF4-FFF2-40B4-BE49-F238E27FC236}">
                <a16:creationId xmlns:a16="http://schemas.microsoft.com/office/drawing/2014/main" id="{541BF3BC-0A72-8E92-0563-C8839499CE27}"/>
              </a:ext>
            </a:extLst>
          </p:cNvPr>
          <p:cNvSpPr txBox="1"/>
          <p:nvPr/>
        </p:nvSpPr>
        <p:spPr>
          <a:xfrm>
            <a:off x="5049473" y="5315789"/>
            <a:ext cx="2038293" cy="584751"/>
          </a:xfrm>
          <a:prstGeom prst="rect">
            <a:avLst/>
          </a:prstGeom>
          <a:noFill/>
        </p:spPr>
        <p:txBody>
          <a:bodyPr wrap="square" lIns="91416" tIns="45708" rIns="91416" bIns="45708" anchor="t">
            <a:spAutoFit/>
          </a:bodyPr>
          <a:lstStyle/>
          <a:p>
            <a:pPr algn="ctr"/>
            <a:r>
              <a:rPr lang="en-US" sz="1600">
                <a:latin typeface="Helvetica Now Text"/>
              </a:rPr>
              <a:t>Median payment </a:t>
            </a:r>
            <a:br>
              <a:rPr lang="en-US" sz="1600">
                <a:latin typeface="Helvetica Now Text"/>
              </a:rPr>
            </a:br>
            <a:r>
              <a:rPr lang="en-US" sz="1600">
                <a:latin typeface="Helvetica Now Text"/>
              </a:rPr>
              <a:t>of QPA</a:t>
            </a:r>
            <a:endParaRPr lang="en-US"/>
          </a:p>
        </p:txBody>
      </p:sp>
      <p:sp>
        <p:nvSpPr>
          <p:cNvPr id="22" name="TextBox 21">
            <a:extLst>
              <a:ext uri="{FF2B5EF4-FFF2-40B4-BE49-F238E27FC236}">
                <a16:creationId xmlns:a16="http://schemas.microsoft.com/office/drawing/2014/main" id="{957D8467-8F87-4E60-88C8-ECABBFAA468C}"/>
              </a:ext>
            </a:extLst>
          </p:cNvPr>
          <p:cNvSpPr txBox="1"/>
          <p:nvPr/>
        </p:nvSpPr>
        <p:spPr>
          <a:xfrm>
            <a:off x="425280" y="2706200"/>
            <a:ext cx="2038293" cy="1323415"/>
          </a:xfrm>
          <a:prstGeom prst="rect">
            <a:avLst/>
          </a:prstGeom>
          <a:noFill/>
        </p:spPr>
        <p:txBody>
          <a:bodyPr wrap="square" lIns="91416" tIns="45708" rIns="91416" bIns="45708" anchor="t">
            <a:spAutoFit/>
          </a:bodyPr>
          <a:lstStyle/>
          <a:p>
            <a:pPr algn="ctr"/>
            <a:r>
              <a:rPr lang="en-US" sz="1600">
                <a:latin typeface="Helvetica Now Text"/>
              </a:rPr>
              <a:t>Growth in IDR dispute closed cases between first quarter 2023 and first quarter 2024</a:t>
            </a:r>
            <a:endParaRPr lang="en-US"/>
          </a:p>
        </p:txBody>
      </p:sp>
      <p:sp>
        <p:nvSpPr>
          <p:cNvPr id="2" name="Footer Placeholder 1">
            <a:extLst>
              <a:ext uri="{FF2B5EF4-FFF2-40B4-BE49-F238E27FC236}">
                <a16:creationId xmlns:a16="http://schemas.microsoft.com/office/drawing/2014/main" id="{71BA86A6-4A1F-D251-AA3B-0C1BBCDD2EA7}"/>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164544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258E-F941-B79F-5F11-B86B49AB6210}"/>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520C372E-528B-86C1-B22E-DF989170BB54}"/>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4622E283-3678-4F8B-164F-F7979CA1A720}"/>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14</a:t>
            </a:fld>
            <a:endParaRPr lang="en-GB"/>
          </a:p>
        </p:txBody>
      </p:sp>
      <p:sp>
        <p:nvSpPr>
          <p:cNvPr id="8" name="Title 7">
            <a:extLst>
              <a:ext uri="{FF2B5EF4-FFF2-40B4-BE49-F238E27FC236}">
                <a16:creationId xmlns:a16="http://schemas.microsoft.com/office/drawing/2014/main" id="{1649A57A-AA1F-38E9-A8D1-6481C7623A9C}"/>
              </a:ext>
            </a:extLst>
          </p:cNvPr>
          <p:cNvSpPr>
            <a:spLocks noGrp="1"/>
          </p:cNvSpPr>
          <p:nvPr>
            <p:ph type="title"/>
          </p:nvPr>
        </p:nvSpPr>
        <p:spPr>
          <a:xfrm>
            <a:off x="713979" y="468192"/>
            <a:ext cx="10707133" cy="800219"/>
          </a:xfrm>
        </p:spPr>
        <p:txBody>
          <a:bodyPr/>
          <a:lstStyle/>
          <a:p>
            <a:r>
              <a:rPr lang="en-US" dirty="0">
                <a:latin typeface="Helvetica Now Text"/>
              </a:rPr>
              <a:t>Watch for Increasing Fees Due to IDR</a:t>
            </a:r>
          </a:p>
          <a:p>
            <a:endParaRPr lang="en-US" dirty="0"/>
          </a:p>
        </p:txBody>
      </p:sp>
      <p:sp>
        <p:nvSpPr>
          <p:cNvPr id="25" name="Slide Number Placeholder 2">
            <a:extLst>
              <a:ext uri="{FF2B5EF4-FFF2-40B4-BE49-F238E27FC236}">
                <a16:creationId xmlns:a16="http://schemas.microsoft.com/office/drawing/2014/main" id="{140FAD31-1B24-B635-D2F1-95EF3A81791A}"/>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14</a:t>
            </a:fld>
            <a:endParaRPr lang="en-GB" sz="800"/>
          </a:p>
        </p:txBody>
      </p:sp>
      <p:sp>
        <p:nvSpPr>
          <p:cNvPr id="3" name="TextBox 3">
            <a:extLst>
              <a:ext uri="{FF2B5EF4-FFF2-40B4-BE49-F238E27FC236}">
                <a16:creationId xmlns:a16="http://schemas.microsoft.com/office/drawing/2014/main" id="{DA515AC9-4E8A-B88E-F94E-B738D2D0CABC}"/>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7" name="Content Placeholder 4">
            <a:extLst>
              <a:ext uri="{FF2B5EF4-FFF2-40B4-BE49-F238E27FC236}">
                <a16:creationId xmlns:a16="http://schemas.microsoft.com/office/drawing/2014/main" id="{F7BA6D21-2F34-5380-B2A9-BB3768EB85E6}"/>
              </a:ext>
            </a:extLst>
          </p:cNvPr>
          <p:cNvSpPr txBox="1">
            <a:spLocks/>
          </p:cNvSpPr>
          <p:nvPr/>
        </p:nvSpPr>
        <p:spPr>
          <a:xfrm>
            <a:off x="711050" y="1277474"/>
            <a:ext cx="3192897" cy="3485704"/>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dirty="0">
                <a:solidFill>
                  <a:schemeClr val="tx2"/>
                </a:solidFill>
                <a:latin typeface="Helvetica Now Text"/>
                <a:cs typeface="Times New Roman"/>
              </a:rPr>
              <a:t>Federal Agency Administrative Fee</a:t>
            </a:r>
            <a:endParaRPr lang="en-US" sz="2200" dirty="0">
              <a:latin typeface="Helvetica Now Text"/>
              <a:cs typeface="Times New Roman"/>
            </a:endParaRPr>
          </a:p>
          <a:p>
            <a:pPr marL="0" indent="0" algn="ctr">
              <a:spcBef>
                <a:spcPts val="0"/>
              </a:spcBef>
              <a:buNone/>
            </a:pPr>
            <a:endParaRPr lang="en-US" sz="2200" dirty="0">
              <a:latin typeface="Helvetica Now Text"/>
            </a:endParaRPr>
          </a:p>
          <a:p>
            <a:pPr>
              <a:spcBef>
                <a:spcPts val="0"/>
              </a:spcBef>
            </a:pPr>
            <a:r>
              <a:rPr lang="en-US" sz="2200" b="1" dirty="0">
                <a:solidFill>
                  <a:srgbClr val="007585"/>
                </a:solidFill>
                <a:latin typeface="Helvetica Now Text"/>
                <a:cs typeface="Times New Roman"/>
              </a:rPr>
              <a:t>$150 per dispute</a:t>
            </a:r>
            <a:endParaRPr lang="en-US" sz="2200" dirty="0">
              <a:solidFill>
                <a:srgbClr val="007585"/>
              </a:solidFill>
              <a:latin typeface="Helvetica Now Text"/>
              <a:cs typeface="Times New Roman"/>
            </a:endParaRPr>
          </a:p>
          <a:p>
            <a:pPr marL="0" indent="0">
              <a:buNone/>
            </a:pPr>
            <a:endParaRPr lang="en-US" sz="2200" b="1" dirty="0">
              <a:latin typeface="Helvetica Now Text"/>
              <a:cs typeface="Times New Roman"/>
            </a:endParaRPr>
          </a:p>
        </p:txBody>
      </p:sp>
      <p:sp>
        <p:nvSpPr>
          <p:cNvPr id="2" name="Content Placeholder 4">
            <a:extLst>
              <a:ext uri="{FF2B5EF4-FFF2-40B4-BE49-F238E27FC236}">
                <a16:creationId xmlns:a16="http://schemas.microsoft.com/office/drawing/2014/main" id="{5DA4E823-C1E0-9AA9-4A39-F1573856CFD6}"/>
              </a:ext>
            </a:extLst>
          </p:cNvPr>
          <p:cNvSpPr txBox="1">
            <a:spLocks/>
          </p:cNvSpPr>
          <p:nvPr/>
        </p:nvSpPr>
        <p:spPr>
          <a:xfrm>
            <a:off x="4312282" y="1277473"/>
            <a:ext cx="3192897" cy="3485704"/>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dirty="0">
                <a:solidFill>
                  <a:schemeClr val="tx2"/>
                </a:solidFill>
                <a:latin typeface="Helvetica Now Text"/>
                <a:cs typeface="Times New Roman"/>
              </a:rPr>
              <a:t>IDR Entity Fee</a:t>
            </a:r>
            <a:endParaRPr lang="en-US" sz="2200" dirty="0">
              <a:solidFill>
                <a:schemeClr val="tx2"/>
              </a:solidFill>
              <a:latin typeface="Helvetica Now Text"/>
              <a:cs typeface="Times New Roman"/>
            </a:endParaRPr>
          </a:p>
          <a:p>
            <a:pPr marL="0" indent="0" algn="ctr">
              <a:spcBef>
                <a:spcPts val="0"/>
              </a:spcBef>
              <a:buNone/>
            </a:pPr>
            <a:endParaRPr lang="en-US" sz="2200" dirty="0">
              <a:solidFill>
                <a:schemeClr val="tx2"/>
              </a:solidFill>
              <a:latin typeface="Helvetica Now Text"/>
            </a:endParaRPr>
          </a:p>
          <a:p>
            <a:pPr>
              <a:spcBef>
                <a:spcPts val="0"/>
              </a:spcBef>
            </a:pPr>
            <a:r>
              <a:rPr lang="en-US" sz="2200" b="1" dirty="0">
                <a:solidFill>
                  <a:srgbClr val="007585"/>
                </a:solidFill>
                <a:latin typeface="Helvetica Now Text"/>
                <a:cs typeface="Times New Roman"/>
              </a:rPr>
              <a:t>Single disputes: $200 - $840</a:t>
            </a:r>
            <a:endParaRPr lang="en-US" sz="2200" dirty="0">
              <a:solidFill>
                <a:srgbClr val="007585"/>
              </a:solidFill>
              <a:latin typeface="Helvetica Now Text"/>
              <a:cs typeface="Times New Roman"/>
            </a:endParaRPr>
          </a:p>
          <a:p>
            <a:pPr marL="0" indent="0">
              <a:spcBef>
                <a:spcPts val="0"/>
              </a:spcBef>
              <a:buNone/>
            </a:pPr>
            <a:endParaRPr lang="en-US" sz="2200" dirty="0">
              <a:solidFill>
                <a:srgbClr val="007585"/>
              </a:solidFill>
              <a:latin typeface="Helvetica Now Text"/>
              <a:cs typeface="Times New Roman"/>
            </a:endParaRPr>
          </a:p>
          <a:p>
            <a:pPr>
              <a:spcBef>
                <a:spcPts val="0"/>
              </a:spcBef>
            </a:pPr>
            <a:r>
              <a:rPr lang="en-US" sz="2200" b="1" dirty="0">
                <a:solidFill>
                  <a:srgbClr val="007585"/>
                </a:solidFill>
                <a:latin typeface="Helvetica Now Text"/>
                <a:cs typeface="Times New Roman"/>
              </a:rPr>
              <a:t>Batched disputes:</a:t>
            </a:r>
            <a:br>
              <a:rPr lang="en-US" sz="2200" dirty="0">
                <a:solidFill>
                  <a:srgbClr val="007585"/>
                </a:solidFill>
                <a:latin typeface="Helvetica Now Text"/>
                <a:cs typeface="Times New Roman"/>
              </a:rPr>
            </a:br>
            <a:r>
              <a:rPr lang="en-US" sz="2200" b="1" dirty="0">
                <a:solidFill>
                  <a:srgbClr val="007585"/>
                </a:solidFill>
                <a:latin typeface="Helvetica Now Text"/>
                <a:cs typeface="Times New Roman"/>
              </a:rPr>
              <a:t>$268 - $1,173</a:t>
            </a:r>
            <a:endParaRPr lang="en-US" dirty="0">
              <a:solidFill>
                <a:srgbClr val="007585"/>
              </a:solidFill>
            </a:endParaRPr>
          </a:p>
          <a:p>
            <a:pPr marL="0" indent="0">
              <a:buNone/>
            </a:pPr>
            <a:endParaRPr lang="en-US" sz="2200" b="1" dirty="0">
              <a:latin typeface="Helvetica Now Text"/>
              <a:cs typeface="Times New Roman"/>
            </a:endParaRPr>
          </a:p>
        </p:txBody>
      </p:sp>
      <p:sp>
        <p:nvSpPr>
          <p:cNvPr id="4" name="Content Placeholder 4">
            <a:extLst>
              <a:ext uri="{FF2B5EF4-FFF2-40B4-BE49-F238E27FC236}">
                <a16:creationId xmlns:a16="http://schemas.microsoft.com/office/drawing/2014/main" id="{735AC694-8F73-B8D4-2A3E-36E35ED9B823}"/>
              </a:ext>
            </a:extLst>
          </p:cNvPr>
          <p:cNvSpPr txBox="1">
            <a:spLocks/>
          </p:cNvSpPr>
          <p:nvPr/>
        </p:nvSpPr>
        <p:spPr>
          <a:xfrm>
            <a:off x="7923952" y="1277473"/>
            <a:ext cx="3192897" cy="3485704"/>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dirty="0">
                <a:solidFill>
                  <a:schemeClr val="tx2"/>
                </a:solidFill>
                <a:latin typeface="Helvetica Now Text"/>
                <a:cs typeface="Times New Roman"/>
              </a:rPr>
              <a:t>Potential Carrier and Other Administrative Fees</a:t>
            </a:r>
            <a:endParaRPr lang="en-US" sz="2200" dirty="0">
              <a:solidFill>
                <a:schemeClr val="tx2"/>
              </a:solidFill>
              <a:latin typeface="Helvetica Now Text"/>
              <a:cs typeface="Times New Roman"/>
            </a:endParaRPr>
          </a:p>
          <a:p>
            <a:pPr marL="0" indent="0" algn="ctr">
              <a:spcBef>
                <a:spcPts val="0"/>
              </a:spcBef>
              <a:buNone/>
            </a:pPr>
            <a:endParaRPr lang="en-US" sz="2200" dirty="0">
              <a:solidFill>
                <a:schemeClr val="tx2"/>
              </a:solidFill>
              <a:latin typeface="Helvetica Now Text"/>
              <a:cs typeface="Times New Roman"/>
            </a:endParaRPr>
          </a:p>
          <a:p>
            <a:pPr marL="0" indent="0" algn="ctr">
              <a:spcBef>
                <a:spcPts val="0"/>
              </a:spcBef>
              <a:buNone/>
            </a:pPr>
            <a:r>
              <a:rPr lang="en-US" sz="2200" b="1" dirty="0">
                <a:solidFill>
                  <a:schemeClr val="tx2"/>
                </a:solidFill>
                <a:latin typeface="Helvetica Now Text"/>
                <a:cs typeface="Times New Roman"/>
              </a:rPr>
              <a:t>Shared Savings Program Fees</a:t>
            </a:r>
            <a:endParaRPr lang="en-US" dirty="0">
              <a:solidFill>
                <a:schemeClr val="tx2"/>
              </a:solidFill>
            </a:endParaRPr>
          </a:p>
          <a:p>
            <a:pPr marL="0" indent="0">
              <a:buNone/>
            </a:pPr>
            <a:endParaRPr lang="en-US" sz="2200" b="1" dirty="0">
              <a:latin typeface="Helvetica Now Text"/>
              <a:cs typeface="Times New Roman"/>
            </a:endParaRPr>
          </a:p>
        </p:txBody>
      </p:sp>
      <p:sp>
        <p:nvSpPr>
          <p:cNvPr id="5" name="Footer Placeholder 4">
            <a:extLst>
              <a:ext uri="{FF2B5EF4-FFF2-40B4-BE49-F238E27FC236}">
                <a16:creationId xmlns:a16="http://schemas.microsoft.com/office/drawing/2014/main" id="{A5440061-2E08-6EE2-57EC-F81F856D2500}"/>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414749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5CEBA-9E56-DA8B-B588-2CFF423A542F}"/>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DA3743C2-5E7A-913B-FA37-EDE6243736C4}"/>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242CF4D9-9FB8-1A8A-91D7-82FA8EEF0158}"/>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15</a:t>
            </a:fld>
            <a:endParaRPr lang="en-GB"/>
          </a:p>
        </p:txBody>
      </p:sp>
      <p:sp>
        <p:nvSpPr>
          <p:cNvPr id="8" name="Title 7">
            <a:extLst>
              <a:ext uri="{FF2B5EF4-FFF2-40B4-BE49-F238E27FC236}">
                <a16:creationId xmlns:a16="http://schemas.microsoft.com/office/drawing/2014/main" id="{68BBC353-7F38-619D-2F14-10D12AE9E2CA}"/>
              </a:ext>
            </a:extLst>
          </p:cNvPr>
          <p:cNvSpPr>
            <a:spLocks noGrp="1"/>
          </p:cNvSpPr>
          <p:nvPr>
            <p:ph type="title"/>
          </p:nvPr>
        </p:nvSpPr>
        <p:spPr>
          <a:xfrm>
            <a:off x="713979" y="468192"/>
            <a:ext cx="10707133" cy="800219"/>
          </a:xfrm>
        </p:spPr>
        <p:txBody>
          <a:bodyPr/>
          <a:lstStyle/>
          <a:p>
            <a:r>
              <a:rPr lang="en-US" dirty="0">
                <a:latin typeface="Helvetica Now Text"/>
              </a:rPr>
              <a:t>Network Considerations Given IDR Impacts</a:t>
            </a:r>
            <a:endParaRPr lang="en-US" dirty="0"/>
          </a:p>
          <a:p>
            <a:endParaRPr lang="en-US" dirty="0"/>
          </a:p>
        </p:txBody>
      </p:sp>
      <p:sp>
        <p:nvSpPr>
          <p:cNvPr id="25" name="Slide Number Placeholder 2">
            <a:extLst>
              <a:ext uri="{FF2B5EF4-FFF2-40B4-BE49-F238E27FC236}">
                <a16:creationId xmlns:a16="http://schemas.microsoft.com/office/drawing/2014/main" id="{E2946AEE-DED5-072F-52B3-C09DEBBA651F}"/>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15</a:t>
            </a:fld>
            <a:endParaRPr lang="en-GB" sz="800"/>
          </a:p>
        </p:txBody>
      </p:sp>
      <p:sp>
        <p:nvSpPr>
          <p:cNvPr id="3" name="TextBox 3">
            <a:extLst>
              <a:ext uri="{FF2B5EF4-FFF2-40B4-BE49-F238E27FC236}">
                <a16:creationId xmlns:a16="http://schemas.microsoft.com/office/drawing/2014/main" id="{CD05B98E-5B6E-398C-7218-1604CC4DB8BF}"/>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9" name="TextBox 8">
            <a:extLst>
              <a:ext uri="{FF2B5EF4-FFF2-40B4-BE49-F238E27FC236}">
                <a16:creationId xmlns:a16="http://schemas.microsoft.com/office/drawing/2014/main" id="{2E184AFC-352A-96A8-8138-D428C2F44A68}"/>
              </a:ext>
            </a:extLst>
          </p:cNvPr>
          <p:cNvSpPr txBox="1"/>
          <p:nvPr/>
        </p:nvSpPr>
        <p:spPr>
          <a:xfrm>
            <a:off x="713979" y="1367026"/>
            <a:ext cx="5945694" cy="2908489"/>
          </a:xfrm>
          <a:prstGeom prst="rect">
            <a:avLst/>
          </a:prstGeom>
          <a:noFill/>
        </p:spPr>
        <p:txBody>
          <a:bodyPr wrap="square" lIns="45720" tIns="22860" rIns="45720" bIns="22860" anchor="t">
            <a:spAutoFit/>
          </a:bodyPr>
          <a:lstStyle/>
          <a:p>
            <a:pPr>
              <a:defRPr/>
            </a:pPr>
            <a:r>
              <a:rPr lang="en-US" sz="2000" dirty="0">
                <a:latin typeface="Helvetica Now Text"/>
              </a:rPr>
              <a:t>We are watching for whether providers are </a:t>
            </a:r>
            <a:br>
              <a:rPr lang="en-US" sz="2000" dirty="0">
                <a:latin typeface="Helvetica Now Text"/>
              </a:rPr>
            </a:br>
            <a:r>
              <a:rPr lang="en-US" sz="2000" dirty="0">
                <a:latin typeface="Helvetica Now Text"/>
              </a:rPr>
              <a:t>moving out-of-network to increase reimbursement levels given the IDR process</a:t>
            </a:r>
          </a:p>
          <a:p>
            <a:pPr>
              <a:defRPr/>
            </a:pPr>
            <a:endParaRPr lang="en-US" dirty="0">
              <a:solidFill>
                <a:srgbClr val="5D6D78"/>
              </a:solidFill>
              <a:latin typeface="Helvetica Now Text"/>
              <a:cs typeface="Arial"/>
            </a:endParaRPr>
          </a:p>
          <a:p>
            <a:pPr marL="342900" indent="-342900">
              <a:buFont typeface="Arial"/>
              <a:buChar char="•"/>
              <a:defRPr/>
            </a:pPr>
            <a:r>
              <a:rPr lang="en-US" dirty="0">
                <a:solidFill>
                  <a:srgbClr val="5D6D78"/>
                </a:solidFill>
                <a:latin typeface="Helvetica Now Text"/>
              </a:rPr>
              <a:t>Considering the IDR results thus far, medical carriers are willing to negotiate higher payments to out-of-network providers to avoid it</a:t>
            </a:r>
          </a:p>
          <a:p>
            <a:pPr marL="342900" indent="-342900">
              <a:buFont typeface="Arial"/>
              <a:buChar char="•"/>
              <a:defRPr/>
            </a:pPr>
            <a:endParaRPr lang="en-US" dirty="0">
              <a:solidFill>
                <a:srgbClr val="5D6D78"/>
              </a:solidFill>
              <a:latin typeface="Helvetica Now Text"/>
            </a:endParaRPr>
          </a:p>
          <a:p>
            <a:pPr marL="342900" indent="-342900">
              <a:buFont typeface="Arial"/>
              <a:buChar char="•"/>
              <a:defRPr/>
            </a:pPr>
            <a:r>
              <a:rPr lang="en-US" dirty="0">
                <a:solidFill>
                  <a:srgbClr val="5D6D78"/>
                </a:solidFill>
                <a:latin typeface="Helvetica Now Text"/>
              </a:rPr>
              <a:t>Aon has seen a rise in payments for both IDR and negotiations</a:t>
            </a:r>
            <a:endParaRPr lang="en-US" dirty="0">
              <a:solidFill>
                <a:srgbClr val="5D6D78"/>
              </a:solidFill>
              <a:latin typeface="Helvetica Now Text"/>
              <a:cs typeface="Arial"/>
            </a:endParaRPr>
          </a:p>
        </p:txBody>
      </p:sp>
      <p:sp>
        <p:nvSpPr>
          <p:cNvPr id="2" name="Footer Placeholder 1">
            <a:extLst>
              <a:ext uri="{FF2B5EF4-FFF2-40B4-BE49-F238E27FC236}">
                <a16:creationId xmlns:a16="http://schemas.microsoft.com/office/drawing/2014/main" id="{D93AEDCB-5505-7F58-695A-16F195BF27A6}"/>
              </a:ext>
            </a:extLst>
          </p:cNvPr>
          <p:cNvSpPr>
            <a:spLocks noGrp="1"/>
          </p:cNvSpPr>
          <p:nvPr>
            <p:ph type="ftr" sz="quarter" idx="3"/>
          </p:nvPr>
        </p:nvSpPr>
        <p:spPr/>
        <p:txBody>
          <a:bodyPr/>
          <a:lstStyle/>
          <a:p>
            <a:r>
              <a:rPr lang="en-GB"/>
              <a:t>Proprietary and Confidential</a:t>
            </a:r>
          </a:p>
        </p:txBody>
      </p:sp>
      <p:sp>
        <p:nvSpPr>
          <p:cNvPr id="4" name="TextBox 3">
            <a:extLst>
              <a:ext uri="{FF2B5EF4-FFF2-40B4-BE49-F238E27FC236}">
                <a16:creationId xmlns:a16="http://schemas.microsoft.com/office/drawing/2014/main" id="{FF26B645-272E-D0A1-ADBD-36CC838C55C7}"/>
              </a:ext>
            </a:extLst>
          </p:cNvPr>
          <p:cNvSpPr txBox="1"/>
          <p:nvPr/>
        </p:nvSpPr>
        <p:spPr>
          <a:xfrm>
            <a:off x="713979" y="4529425"/>
            <a:ext cx="10897009" cy="1493949"/>
          </a:xfrm>
          <a:prstGeom prst="rect">
            <a:avLst/>
          </a:prstGeom>
          <a:noFill/>
        </p:spPr>
        <p:txBody>
          <a:bodyPr wrap="square" lIns="0" tIns="0" rIns="0" bIns="0" rtlCol="0">
            <a:noAutofit/>
          </a:bodyPr>
          <a:lstStyle/>
          <a:p>
            <a:pPr>
              <a:lnSpc>
                <a:spcPct val="117000"/>
              </a:lnSpc>
              <a:spcAft>
                <a:spcPts val="1000"/>
              </a:spcAft>
            </a:pPr>
            <a:r>
              <a:rPr lang="en-US" sz="2000" dirty="0">
                <a:latin typeface="Helvetica Now Text"/>
                <a:cs typeface="Arial"/>
              </a:rPr>
              <a:t>We suggest requesting carrier/TPA reporting on claims that recently have gone through the IDR process to understand if there is a resulting surge in your out-of-network spend</a:t>
            </a:r>
          </a:p>
          <a:p>
            <a:pPr marL="0" algn="l">
              <a:lnSpc>
                <a:spcPct val="117000"/>
              </a:lnSpc>
              <a:spcAft>
                <a:spcPts val="1000"/>
              </a:spcAft>
            </a:pPr>
            <a:endParaRPr lang="en-US" sz="2000" b="0" i="0" dirty="0" err="1">
              <a:solidFill>
                <a:schemeClr val="tx1"/>
              </a:solidFill>
              <a:latin typeface="Helvetica Now Text" panose="020B0504030202020204" pitchFamily="34" charset="77"/>
            </a:endParaRPr>
          </a:p>
        </p:txBody>
      </p:sp>
      <p:pic>
        <p:nvPicPr>
          <p:cNvPr id="5" name="Picture 4">
            <a:extLst>
              <a:ext uri="{FF2B5EF4-FFF2-40B4-BE49-F238E27FC236}">
                <a16:creationId xmlns:a16="http://schemas.microsoft.com/office/drawing/2014/main" id="{73A41E6A-AEEC-9B44-E970-0E98512ED7E6}"/>
              </a:ext>
            </a:extLst>
          </p:cNvPr>
          <p:cNvPicPr>
            <a:picLocks noChangeAspect="1"/>
          </p:cNvPicPr>
          <p:nvPr/>
        </p:nvPicPr>
        <p:blipFill>
          <a:blip r:embed="rId3"/>
          <a:stretch>
            <a:fillRect/>
          </a:stretch>
        </p:blipFill>
        <p:spPr>
          <a:xfrm>
            <a:off x="6795312" y="1367026"/>
            <a:ext cx="4898699" cy="29340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2548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77DFE-A32C-06CF-E282-D8EE7999209D}"/>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2E37EA41-F7A2-BB0D-694E-AC778EEE4FDD}"/>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A952F346-FE80-7AEF-C219-3090BE431D3D}"/>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16</a:t>
            </a:fld>
            <a:endParaRPr lang="en-GB"/>
          </a:p>
        </p:txBody>
      </p:sp>
      <p:sp>
        <p:nvSpPr>
          <p:cNvPr id="8" name="Title 7">
            <a:extLst>
              <a:ext uri="{FF2B5EF4-FFF2-40B4-BE49-F238E27FC236}">
                <a16:creationId xmlns:a16="http://schemas.microsoft.com/office/drawing/2014/main" id="{C30F8DC2-3AAD-CA8B-0C70-08ECA86D6A15}"/>
              </a:ext>
            </a:extLst>
          </p:cNvPr>
          <p:cNvSpPr>
            <a:spLocks noGrp="1"/>
          </p:cNvSpPr>
          <p:nvPr>
            <p:ph type="title"/>
          </p:nvPr>
        </p:nvSpPr>
        <p:spPr>
          <a:xfrm>
            <a:off x="713979" y="468192"/>
            <a:ext cx="11103790" cy="789781"/>
          </a:xfrm>
        </p:spPr>
        <p:txBody>
          <a:bodyPr/>
          <a:lstStyle/>
          <a:p>
            <a:r>
              <a:rPr lang="en-US">
                <a:latin typeface="Helvetica Now Text"/>
              </a:rPr>
              <a:t>AI-Driven Escalation of Service Intensity in Provider Claim Submissions</a:t>
            </a:r>
            <a:endParaRPr lang="en-US"/>
          </a:p>
        </p:txBody>
      </p:sp>
      <p:sp>
        <p:nvSpPr>
          <p:cNvPr id="25" name="Slide Number Placeholder 2">
            <a:extLst>
              <a:ext uri="{FF2B5EF4-FFF2-40B4-BE49-F238E27FC236}">
                <a16:creationId xmlns:a16="http://schemas.microsoft.com/office/drawing/2014/main" id="{FF2E9F64-717B-9810-514E-1322B20037CB}"/>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16</a:t>
            </a:fld>
            <a:endParaRPr lang="en-GB" sz="800"/>
          </a:p>
        </p:txBody>
      </p:sp>
      <p:sp>
        <p:nvSpPr>
          <p:cNvPr id="3" name="TextBox 3">
            <a:extLst>
              <a:ext uri="{FF2B5EF4-FFF2-40B4-BE49-F238E27FC236}">
                <a16:creationId xmlns:a16="http://schemas.microsoft.com/office/drawing/2014/main" id="{90F9C01B-40FB-191F-BAFA-196FF473A8DE}"/>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B4DFD4F8-E286-F2D4-5684-34966268B8EE}"/>
              </a:ext>
            </a:extLst>
          </p:cNvPr>
          <p:cNvSpPr txBox="1"/>
          <p:nvPr/>
        </p:nvSpPr>
        <p:spPr>
          <a:xfrm>
            <a:off x="713979" y="1377464"/>
            <a:ext cx="10716022" cy="2416046"/>
          </a:xfrm>
          <a:prstGeom prst="rect">
            <a:avLst/>
          </a:prstGeom>
          <a:noFill/>
        </p:spPr>
        <p:txBody>
          <a:bodyPr wrap="square" lIns="45720" tIns="22860" rIns="45720" bIns="22860" anchor="t">
            <a:spAutoFit/>
          </a:bodyPr>
          <a:lstStyle/>
          <a:p>
            <a:pPr>
              <a:defRPr/>
            </a:pPr>
            <a:r>
              <a:rPr lang="en-US" sz="2200">
                <a:latin typeface="Helvetica Now Text"/>
              </a:rPr>
              <a:t>Carriers and TPAs have recently informed clients and consultants of increased levels of claim submission intensity levels thought to be driven by use of Artificial Intelligence (AI) by providers in dictating care notes</a:t>
            </a:r>
          </a:p>
          <a:p>
            <a:pPr>
              <a:defRPr/>
            </a:pPr>
            <a:endParaRPr lang="en-US" sz="2200">
              <a:latin typeface="Helvetica Now Text"/>
            </a:endParaRPr>
          </a:p>
          <a:p>
            <a:pPr>
              <a:defRPr/>
            </a:pPr>
            <a:r>
              <a:rPr lang="en-US" sz="2200">
                <a:latin typeface="Helvetica Now Text"/>
              </a:rPr>
              <a:t>Provider use of AI is also permeating other aspects of Payer interactions:</a:t>
            </a:r>
          </a:p>
          <a:p>
            <a:pPr>
              <a:defRPr/>
            </a:pPr>
            <a:endParaRPr lang="en-US" sz="2200">
              <a:solidFill>
                <a:srgbClr val="007484"/>
              </a:solidFill>
              <a:latin typeface="Helvetica Now Text"/>
            </a:endParaRPr>
          </a:p>
          <a:p>
            <a:pPr>
              <a:defRPr/>
            </a:pPr>
            <a:endParaRPr lang="en-US" sz="2200">
              <a:solidFill>
                <a:srgbClr val="007484"/>
              </a:solidFill>
              <a:latin typeface="Helvetica Now Text"/>
            </a:endParaRPr>
          </a:p>
        </p:txBody>
      </p:sp>
      <p:pic>
        <p:nvPicPr>
          <p:cNvPr id="2" name="Picture 1" descr="A blue and white diagram with text&#10;&#10;AI-generated content may be incorrect.">
            <a:extLst>
              <a:ext uri="{FF2B5EF4-FFF2-40B4-BE49-F238E27FC236}">
                <a16:creationId xmlns:a16="http://schemas.microsoft.com/office/drawing/2014/main" id="{CBA956CC-11B5-75A4-8F2E-4826B747603F}"/>
              </a:ext>
            </a:extLst>
          </p:cNvPr>
          <p:cNvPicPr>
            <a:picLocks noChangeAspect="1"/>
          </p:cNvPicPr>
          <p:nvPr/>
        </p:nvPicPr>
        <p:blipFill>
          <a:blip r:embed="rId3"/>
          <a:stretch>
            <a:fillRect/>
          </a:stretch>
        </p:blipFill>
        <p:spPr>
          <a:xfrm>
            <a:off x="250520" y="3266162"/>
            <a:ext cx="11690960" cy="2402910"/>
          </a:xfrm>
          <a:prstGeom prst="rect">
            <a:avLst/>
          </a:prstGeom>
        </p:spPr>
      </p:pic>
      <p:sp>
        <p:nvSpPr>
          <p:cNvPr id="4" name="Footer Placeholder 3">
            <a:extLst>
              <a:ext uri="{FF2B5EF4-FFF2-40B4-BE49-F238E27FC236}">
                <a16:creationId xmlns:a16="http://schemas.microsoft.com/office/drawing/2014/main" id="{FA159B11-A937-AE3A-70A2-52689A21B4AB}"/>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149298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2638-A26E-5EC5-22EB-BDFDB70780EC}"/>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ADC5891-0EE0-9A77-23E1-F30DD053198F}"/>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103A6675-DE29-7477-8038-D7440CC4045F}"/>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17</a:t>
            </a:fld>
            <a:endParaRPr lang="en-GB"/>
          </a:p>
        </p:txBody>
      </p:sp>
      <p:sp>
        <p:nvSpPr>
          <p:cNvPr id="8" name="Title 7">
            <a:extLst>
              <a:ext uri="{FF2B5EF4-FFF2-40B4-BE49-F238E27FC236}">
                <a16:creationId xmlns:a16="http://schemas.microsoft.com/office/drawing/2014/main" id="{E9B4CAE1-A32C-D7DE-5665-539FE700F7AB}"/>
              </a:ext>
            </a:extLst>
          </p:cNvPr>
          <p:cNvSpPr>
            <a:spLocks noGrp="1"/>
          </p:cNvSpPr>
          <p:nvPr>
            <p:ph type="title"/>
          </p:nvPr>
        </p:nvSpPr>
        <p:spPr>
          <a:xfrm>
            <a:off x="713979" y="468192"/>
            <a:ext cx="11103790" cy="789781"/>
          </a:xfrm>
        </p:spPr>
        <p:txBody>
          <a:bodyPr/>
          <a:lstStyle/>
          <a:p>
            <a:r>
              <a:rPr lang="en-US">
                <a:latin typeface="Helvetica Now Text"/>
              </a:rPr>
              <a:t>AI-Driven Escalation of Service Intensity in Provider Claim Submissions</a:t>
            </a:r>
            <a:endParaRPr lang="en-US"/>
          </a:p>
        </p:txBody>
      </p:sp>
      <p:sp>
        <p:nvSpPr>
          <p:cNvPr id="25" name="Slide Number Placeholder 2">
            <a:extLst>
              <a:ext uri="{FF2B5EF4-FFF2-40B4-BE49-F238E27FC236}">
                <a16:creationId xmlns:a16="http://schemas.microsoft.com/office/drawing/2014/main" id="{FA4D105A-47F4-3C76-902A-90FAF4FD0483}"/>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17</a:t>
            </a:fld>
            <a:endParaRPr lang="en-GB" sz="800"/>
          </a:p>
        </p:txBody>
      </p:sp>
      <p:sp>
        <p:nvSpPr>
          <p:cNvPr id="3" name="TextBox 3">
            <a:extLst>
              <a:ext uri="{FF2B5EF4-FFF2-40B4-BE49-F238E27FC236}">
                <a16:creationId xmlns:a16="http://schemas.microsoft.com/office/drawing/2014/main" id="{980EEE50-A6B1-8128-39A1-3271A93D2AFC}"/>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B01F6CB5-1A93-D5E8-CC58-6C199D8146F9}"/>
              </a:ext>
            </a:extLst>
          </p:cNvPr>
          <p:cNvSpPr txBox="1"/>
          <p:nvPr/>
        </p:nvSpPr>
        <p:spPr>
          <a:xfrm>
            <a:off x="997443" y="1377464"/>
            <a:ext cx="9701037" cy="3554819"/>
          </a:xfrm>
          <a:prstGeom prst="rect">
            <a:avLst/>
          </a:prstGeom>
          <a:noFill/>
        </p:spPr>
        <p:txBody>
          <a:bodyPr wrap="square" lIns="45720" tIns="22860" rIns="45720" bIns="22860" anchor="t">
            <a:spAutoFit/>
          </a:bodyPr>
          <a:lstStyle/>
          <a:p>
            <a:pPr>
              <a:defRPr/>
            </a:pPr>
            <a:r>
              <a:rPr lang="en-US" sz="2200" b="1" dirty="0">
                <a:latin typeface="Helvetica Now Text"/>
              </a:rPr>
              <a:t>AI-driven upcoding raises concern from multiple perspectives:</a:t>
            </a:r>
            <a:endParaRPr lang="en-US" b="1" dirty="0"/>
          </a:p>
          <a:p>
            <a:pPr marL="342900" indent="-342900">
              <a:spcBef>
                <a:spcPts val="1200"/>
              </a:spcBef>
              <a:buFont typeface="Arial"/>
              <a:buChar char="•"/>
              <a:defRPr/>
            </a:pPr>
            <a:r>
              <a:rPr lang="en-US" sz="2200" b="1" dirty="0">
                <a:solidFill>
                  <a:srgbClr val="007585"/>
                </a:solidFill>
                <a:latin typeface="Helvetica Now Text"/>
                <a:ea typeface="+mn-lt"/>
                <a:cs typeface="+mn-lt"/>
              </a:rPr>
              <a:t>Financial impact: </a:t>
            </a:r>
            <a:r>
              <a:rPr lang="en-US" sz="2200" dirty="0">
                <a:latin typeface="Helvetica Now Text"/>
                <a:ea typeface="+mn-lt"/>
                <a:cs typeface="+mn-lt"/>
              </a:rPr>
              <a:t>upcoding increases costs for payers and, </a:t>
            </a:r>
            <a:br>
              <a:rPr lang="en-US" sz="2200" dirty="0">
                <a:latin typeface="Helvetica Now Text"/>
                <a:ea typeface="+mn-lt"/>
                <a:cs typeface="+mn-lt"/>
              </a:rPr>
            </a:br>
            <a:r>
              <a:rPr lang="en-US" sz="2200" dirty="0">
                <a:latin typeface="Helvetica Now Text"/>
                <a:ea typeface="+mn-lt"/>
                <a:cs typeface="+mn-lt"/>
              </a:rPr>
              <a:t>ultimately, for patients and the healthcare system</a:t>
            </a:r>
          </a:p>
          <a:p>
            <a:pPr marL="342900" indent="-342900">
              <a:spcBef>
                <a:spcPts val="1200"/>
              </a:spcBef>
              <a:buFont typeface="Arial"/>
              <a:buChar char="•"/>
              <a:defRPr/>
            </a:pPr>
            <a:r>
              <a:rPr lang="en-US" sz="2200" b="1" dirty="0">
                <a:solidFill>
                  <a:srgbClr val="007585"/>
                </a:solidFill>
                <a:latin typeface="Helvetica Now Text"/>
                <a:ea typeface="+mn-lt"/>
                <a:cs typeface="+mn-lt"/>
              </a:rPr>
              <a:t>Legal risks: </a:t>
            </a:r>
            <a:r>
              <a:rPr lang="en-US" sz="2200" dirty="0">
                <a:latin typeface="Helvetica Now Text"/>
                <a:ea typeface="+mn-lt"/>
                <a:cs typeface="+mn-lt"/>
              </a:rPr>
              <a:t>deliberate upcoding can result in audits, fines, </a:t>
            </a:r>
            <a:br>
              <a:rPr lang="en-US" sz="2200" dirty="0">
                <a:latin typeface="Helvetica Now Text"/>
                <a:ea typeface="+mn-lt"/>
                <a:cs typeface="+mn-lt"/>
              </a:rPr>
            </a:br>
            <a:r>
              <a:rPr lang="en-US" sz="2200" dirty="0">
                <a:latin typeface="Helvetica Now Text"/>
                <a:ea typeface="+mn-lt"/>
                <a:cs typeface="+mn-lt"/>
              </a:rPr>
              <a:t>and criminal charges for providers</a:t>
            </a:r>
          </a:p>
          <a:p>
            <a:pPr marL="342900" indent="-342900">
              <a:spcBef>
                <a:spcPts val="1200"/>
              </a:spcBef>
              <a:buFont typeface="Arial"/>
              <a:buChar char="•"/>
              <a:defRPr/>
            </a:pPr>
            <a:r>
              <a:rPr lang="en-US" sz="2200" b="1" dirty="0">
                <a:solidFill>
                  <a:srgbClr val="007585"/>
                </a:solidFill>
                <a:latin typeface="Helvetica Now Text"/>
                <a:ea typeface="+mn-lt"/>
                <a:cs typeface="+mn-lt"/>
              </a:rPr>
              <a:t>Ethical issues: </a:t>
            </a:r>
            <a:r>
              <a:rPr lang="en-US" sz="2200" dirty="0">
                <a:latin typeface="Helvetica Now Text"/>
                <a:ea typeface="+mn-lt"/>
                <a:cs typeface="+mn-lt"/>
              </a:rPr>
              <a:t>it undermines trust in healthcare providers </a:t>
            </a:r>
            <a:br>
              <a:rPr lang="en-US" sz="2200" dirty="0">
                <a:latin typeface="Helvetica Now Text"/>
                <a:ea typeface="+mn-lt"/>
                <a:cs typeface="+mn-lt"/>
              </a:rPr>
            </a:br>
            <a:r>
              <a:rPr lang="en-US" sz="2200" dirty="0">
                <a:latin typeface="Helvetica Now Text"/>
                <a:ea typeface="+mn-lt"/>
                <a:cs typeface="+mn-lt"/>
              </a:rPr>
              <a:t>and the integrity of medical records</a:t>
            </a:r>
          </a:p>
          <a:p>
            <a:pPr marL="342900" indent="-342900">
              <a:buFont typeface="Arial"/>
              <a:buChar char="•"/>
              <a:defRPr/>
            </a:pPr>
            <a:endParaRPr lang="en-US" sz="2200" dirty="0">
              <a:solidFill>
                <a:srgbClr val="007484"/>
              </a:solidFill>
              <a:latin typeface="Helvetica Now Text"/>
              <a:cs typeface="Arial"/>
            </a:endParaRPr>
          </a:p>
          <a:p>
            <a:pPr>
              <a:defRPr/>
            </a:pPr>
            <a:endParaRPr lang="en-US" sz="2200" dirty="0">
              <a:solidFill>
                <a:srgbClr val="007484"/>
              </a:solidFill>
              <a:latin typeface="Helvetica Now Text"/>
            </a:endParaRPr>
          </a:p>
        </p:txBody>
      </p:sp>
      <p:sp>
        <p:nvSpPr>
          <p:cNvPr id="2" name="Footer Placeholder 1">
            <a:extLst>
              <a:ext uri="{FF2B5EF4-FFF2-40B4-BE49-F238E27FC236}">
                <a16:creationId xmlns:a16="http://schemas.microsoft.com/office/drawing/2014/main" id="{25417D33-C622-7CB9-496A-D723A9760854}"/>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362476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015D-6F3B-5486-0412-757C02C7AD9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85780FC0-99B6-A587-46F5-A5E827AA065A}"/>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AD9E11C6-335A-C522-3C2A-E8BCFDD8958D}"/>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18</a:t>
            </a:fld>
            <a:endParaRPr lang="en-GB"/>
          </a:p>
        </p:txBody>
      </p:sp>
      <p:sp>
        <p:nvSpPr>
          <p:cNvPr id="8" name="Title 7">
            <a:extLst>
              <a:ext uri="{FF2B5EF4-FFF2-40B4-BE49-F238E27FC236}">
                <a16:creationId xmlns:a16="http://schemas.microsoft.com/office/drawing/2014/main" id="{838BDDBC-1852-A9EC-0EC1-CB99150B3214}"/>
              </a:ext>
            </a:extLst>
          </p:cNvPr>
          <p:cNvSpPr>
            <a:spLocks noGrp="1"/>
          </p:cNvSpPr>
          <p:nvPr>
            <p:ph type="title"/>
          </p:nvPr>
        </p:nvSpPr>
        <p:spPr>
          <a:xfrm>
            <a:off x="713979" y="468192"/>
            <a:ext cx="11103790" cy="400110"/>
          </a:xfrm>
        </p:spPr>
        <p:txBody>
          <a:bodyPr/>
          <a:lstStyle/>
          <a:p>
            <a:r>
              <a:rPr lang="en-US">
                <a:latin typeface="Helvetica Now Text"/>
              </a:rPr>
              <a:t>Addressing AI-Driven Upcoding</a:t>
            </a:r>
            <a:endParaRPr lang="en-US"/>
          </a:p>
        </p:txBody>
      </p:sp>
      <p:sp>
        <p:nvSpPr>
          <p:cNvPr id="25" name="Slide Number Placeholder 2">
            <a:extLst>
              <a:ext uri="{FF2B5EF4-FFF2-40B4-BE49-F238E27FC236}">
                <a16:creationId xmlns:a16="http://schemas.microsoft.com/office/drawing/2014/main" id="{8649B9D5-9ACF-9421-7199-AB740B4CB967}"/>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18</a:t>
            </a:fld>
            <a:endParaRPr lang="en-GB" sz="800"/>
          </a:p>
        </p:txBody>
      </p:sp>
      <p:sp>
        <p:nvSpPr>
          <p:cNvPr id="3" name="TextBox 3">
            <a:extLst>
              <a:ext uri="{FF2B5EF4-FFF2-40B4-BE49-F238E27FC236}">
                <a16:creationId xmlns:a16="http://schemas.microsoft.com/office/drawing/2014/main" id="{16BA8F76-68D5-C524-17CF-A3C47A3BDEF0}"/>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DA519C1B-EC05-64C2-32B9-21466F1B9843}"/>
              </a:ext>
            </a:extLst>
          </p:cNvPr>
          <p:cNvSpPr txBox="1"/>
          <p:nvPr/>
        </p:nvSpPr>
        <p:spPr>
          <a:xfrm>
            <a:off x="713979" y="1377464"/>
            <a:ext cx="10716022" cy="1400383"/>
          </a:xfrm>
          <a:prstGeom prst="rect">
            <a:avLst/>
          </a:prstGeom>
          <a:noFill/>
        </p:spPr>
        <p:txBody>
          <a:bodyPr wrap="square" lIns="45720" tIns="22860" rIns="45720" bIns="22860" anchor="t">
            <a:spAutoFit/>
          </a:bodyPr>
          <a:lstStyle/>
          <a:p>
            <a:pPr>
              <a:defRPr/>
            </a:pPr>
            <a:r>
              <a:rPr lang="en-US" sz="2200">
                <a:latin typeface="Helvetica Now Text"/>
              </a:rPr>
              <a:t>Addressing AI-driven upcoding requires a combination of strong governance, technical transparency, regular monitoring, education, and careful vendor management. </a:t>
            </a:r>
            <a:endParaRPr lang="en-US">
              <a:latin typeface="Arial" panose="020B0604020202020204"/>
              <a:cs typeface="Arial" panose="020B0604020202020204"/>
            </a:endParaRPr>
          </a:p>
          <a:p>
            <a:pPr>
              <a:defRPr/>
            </a:pPr>
            <a:endParaRPr lang="en-US" sz="2200">
              <a:solidFill>
                <a:srgbClr val="007484"/>
              </a:solidFill>
              <a:latin typeface="Helvetica Now Text"/>
            </a:endParaRPr>
          </a:p>
        </p:txBody>
      </p:sp>
      <p:graphicFrame>
        <p:nvGraphicFramePr>
          <p:cNvPr id="4" name="Table 3">
            <a:extLst>
              <a:ext uri="{FF2B5EF4-FFF2-40B4-BE49-F238E27FC236}">
                <a16:creationId xmlns:a16="http://schemas.microsoft.com/office/drawing/2014/main" id="{BF1874A4-C672-BE46-11C1-3E49084FDAFE}"/>
              </a:ext>
            </a:extLst>
          </p:cNvPr>
          <p:cNvGraphicFramePr>
            <a:graphicFrameLocks noGrp="1"/>
          </p:cNvGraphicFramePr>
          <p:nvPr>
            <p:extLst>
              <p:ext uri="{D42A27DB-BD31-4B8C-83A1-F6EECF244321}">
                <p14:modId xmlns:p14="http://schemas.microsoft.com/office/powerpoint/2010/main" val="2618236762"/>
              </p:ext>
            </p:extLst>
          </p:nvPr>
        </p:nvGraphicFramePr>
        <p:xfrm>
          <a:off x="711200" y="2550160"/>
          <a:ext cx="10543725" cy="3169920"/>
        </p:xfrm>
        <a:graphic>
          <a:graphicData uri="http://schemas.openxmlformats.org/drawingml/2006/table">
            <a:tbl>
              <a:tblPr bandRow="1">
                <a:tableStyleId>{5C22544A-7EE6-4342-B048-85BDC9FD1C3A}</a:tableStyleId>
              </a:tblPr>
              <a:tblGrid>
                <a:gridCol w="3514575">
                  <a:extLst>
                    <a:ext uri="{9D8B030D-6E8A-4147-A177-3AD203B41FA5}">
                      <a16:colId xmlns:a16="http://schemas.microsoft.com/office/drawing/2014/main" val="580799903"/>
                    </a:ext>
                  </a:extLst>
                </a:gridCol>
                <a:gridCol w="3514575">
                  <a:extLst>
                    <a:ext uri="{9D8B030D-6E8A-4147-A177-3AD203B41FA5}">
                      <a16:colId xmlns:a16="http://schemas.microsoft.com/office/drawing/2014/main" val="4003941482"/>
                    </a:ext>
                  </a:extLst>
                </a:gridCol>
                <a:gridCol w="3514575">
                  <a:extLst>
                    <a:ext uri="{9D8B030D-6E8A-4147-A177-3AD203B41FA5}">
                      <a16:colId xmlns:a16="http://schemas.microsoft.com/office/drawing/2014/main" val="885722148"/>
                    </a:ext>
                  </a:extLst>
                </a:gridCol>
              </a:tblGrid>
              <a:tr h="0">
                <a:tc>
                  <a:txBody>
                    <a:bodyPr/>
                    <a:lstStyle/>
                    <a:p>
                      <a:pPr fontAlgn="b">
                        <a:buNone/>
                      </a:pPr>
                      <a:r>
                        <a:rPr lang="en-US" sz="1600" b="1" dirty="0">
                          <a:solidFill>
                            <a:srgbClr val="111827"/>
                          </a:solidFill>
                          <a:effectLst/>
                        </a:rPr>
                        <a:t>Strategy</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buNone/>
                      </a:pPr>
                      <a:r>
                        <a:rPr lang="en-US" sz="1600" b="1">
                          <a:solidFill>
                            <a:srgbClr val="111827"/>
                          </a:solidFill>
                          <a:effectLst/>
                        </a:rPr>
                        <a:t>Purpose</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buNone/>
                      </a:pPr>
                      <a:r>
                        <a:rPr lang="en-US" sz="1600" b="1" dirty="0">
                          <a:solidFill>
                            <a:srgbClr val="111827"/>
                          </a:solidFill>
                          <a:effectLst/>
                        </a:rPr>
                        <a:t>Demanding action </a:t>
                      </a:r>
                      <a:br>
                        <a:rPr lang="en-US" sz="1600" b="1" dirty="0">
                          <a:solidFill>
                            <a:srgbClr val="111827"/>
                          </a:solidFill>
                          <a:effectLst/>
                        </a:rPr>
                      </a:br>
                      <a:r>
                        <a:rPr lang="en-US" sz="1600" b="1" dirty="0">
                          <a:solidFill>
                            <a:srgbClr val="111827"/>
                          </a:solidFill>
                          <a:effectLst/>
                        </a:rPr>
                        <a:t>from your carriers</a:t>
                      </a:r>
                      <a:endParaRPr lang="en-US" sz="1600" b="1" i="1" dirty="0">
                        <a:solidFill>
                          <a:srgbClr val="111827"/>
                        </a:solidFill>
                        <a:effectLst/>
                      </a:endParaRP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1736748235"/>
                  </a:ext>
                </a:extLst>
              </a:tr>
              <a:tr h="0">
                <a:tc>
                  <a:txBody>
                    <a:bodyPr/>
                    <a:lstStyle/>
                    <a:p>
                      <a:pPr fontAlgn="base">
                        <a:buNone/>
                      </a:pPr>
                      <a:r>
                        <a:rPr lang="en-US" sz="1600">
                          <a:effectLst/>
                        </a:rPr>
                        <a:t>Governance &amp; Oversight</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Prevent misuse, ensure accountability</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Create AI oversight committee</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1501010713"/>
                  </a:ext>
                </a:extLst>
              </a:tr>
              <a:tr h="0">
                <a:tc>
                  <a:txBody>
                    <a:bodyPr/>
                    <a:lstStyle/>
                    <a:p>
                      <a:pPr fontAlgn="base">
                        <a:buNone/>
                      </a:pPr>
                      <a:r>
                        <a:rPr lang="en-US" sz="1600">
                          <a:effectLst/>
                        </a:rPr>
                        <a:t>Transparency &amp; Explainability</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dirty="0">
                          <a:effectLst/>
                        </a:rPr>
                        <a:t>Enable audits, build trust</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Require algorithm documentation</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2860116944"/>
                  </a:ext>
                </a:extLst>
              </a:tr>
              <a:tr h="0">
                <a:tc>
                  <a:txBody>
                    <a:bodyPr/>
                    <a:lstStyle/>
                    <a:p>
                      <a:pPr fontAlgn="base">
                        <a:buNone/>
                      </a:pPr>
                      <a:r>
                        <a:rPr lang="en-US" sz="1600" dirty="0">
                          <a:effectLst/>
                        </a:rPr>
                        <a:t>Audits &amp; Monitoring</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Detect and correct upcoding</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Routine claims review</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2007667507"/>
                  </a:ext>
                </a:extLst>
              </a:tr>
              <a:tr h="0">
                <a:tc>
                  <a:txBody>
                    <a:bodyPr/>
                    <a:lstStyle/>
                    <a:p>
                      <a:pPr fontAlgn="base">
                        <a:buNone/>
                      </a:pPr>
                      <a:r>
                        <a:rPr lang="en-US" sz="1600">
                          <a:effectLst/>
                        </a:rPr>
                        <a:t>Training &amp; Education</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Reduce errors, increase awareness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Coding compliance workshops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2121244953"/>
                  </a:ext>
                </a:extLst>
              </a:tr>
              <a:tr h="0">
                <a:tc>
                  <a:txBody>
                    <a:bodyPr/>
                    <a:lstStyle/>
                    <a:p>
                      <a:pPr fontAlgn="base">
                        <a:buNone/>
                      </a:pPr>
                      <a:r>
                        <a:rPr lang="en-US" sz="1600">
                          <a:effectLst/>
                        </a:rPr>
                        <a:t>Vendor Evaluation</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Ensure ethical AI use</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dirty="0">
                          <a:effectLst/>
                        </a:rPr>
                        <a:t>Demand third-party audits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1394081617"/>
                  </a:ext>
                </a:extLst>
              </a:tr>
              <a:tr h="0">
                <a:tc>
                  <a:txBody>
                    <a:bodyPr/>
                    <a:lstStyle/>
                    <a:p>
                      <a:pPr fontAlgn="base">
                        <a:buNone/>
                      </a:pPr>
                      <a:r>
                        <a:rPr lang="en-US" sz="1600">
                          <a:effectLst/>
                        </a:rPr>
                        <a:t>Feedback Loops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Improve accuracy, catch errors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Anonymous reporting hotline</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88832870"/>
                  </a:ext>
                </a:extLst>
              </a:tr>
              <a:tr h="0">
                <a:tc>
                  <a:txBody>
                    <a:bodyPr/>
                    <a:lstStyle/>
                    <a:p>
                      <a:pPr fontAlgn="base">
                        <a:buNone/>
                      </a:pPr>
                      <a:r>
                        <a:rPr lang="en-US" sz="1600">
                          <a:effectLst/>
                        </a:rPr>
                        <a:t>Regulatory Compliance</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a:effectLst/>
                        </a:rPr>
                        <a:t>Avoid fines and legal issues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solidFill>
                      <a:srgbClr val="FFFFFF"/>
                    </a:solidFill>
                  </a:tcPr>
                </a:tc>
                <a:tc>
                  <a:txBody>
                    <a:bodyPr/>
                    <a:lstStyle/>
                    <a:p>
                      <a:pPr fontAlgn="base">
                        <a:buNone/>
                      </a:pPr>
                      <a:r>
                        <a:rPr lang="en-US" sz="1600" dirty="0">
                          <a:effectLst/>
                        </a:rPr>
                        <a:t>Update policies per CMS rules</a:t>
                      </a:r>
                    </a:p>
                  </a:txBody>
                  <a:tcPr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solidFill>
                      <a:srgbClr val="ACC0C4"/>
                    </a:solidFill>
                  </a:tcPr>
                </a:tc>
                <a:extLst>
                  <a:ext uri="{0D108BD9-81ED-4DB2-BD59-A6C34878D82A}">
                    <a16:rowId xmlns:a16="http://schemas.microsoft.com/office/drawing/2014/main" val="1825355761"/>
                  </a:ext>
                </a:extLst>
              </a:tr>
            </a:tbl>
          </a:graphicData>
        </a:graphic>
      </p:graphicFrame>
      <p:sp>
        <p:nvSpPr>
          <p:cNvPr id="2" name="Footer Placeholder 1">
            <a:extLst>
              <a:ext uri="{FF2B5EF4-FFF2-40B4-BE49-F238E27FC236}">
                <a16:creationId xmlns:a16="http://schemas.microsoft.com/office/drawing/2014/main" id="{843AE06C-CEDC-FC22-5D78-FFAD540EEFE5}"/>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189544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B09765-F1FE-D514-330B-800674B5C5EA}"/>
              </a:ext>
            </a:extLst>
          </p:cNvPr>
          <p:cNvSpPr>
            <a:spLocks noGrp="1"/>
          </p:cNvSpPr>
          <p:nvPr>
            <p:ph type="sldNum" sz="quarter" idx="10"/>
          </p:nvPr>
        </p:nvSpPr>
        <p:spPr/>
        <p:txBody>
          <a:bodyPr/>
          <a:lstStyle/>
          <a:p>
            <a:fld id="{91D568E7-61F5-D04E-995D-81EF41C01A2A}" type="slidenum">
              <a:rPr lang="en-GB" smtClean="0"/>
              <a:pPr/>
              <a:t>19</a:t>
            </a:fld>
            <a:endParaRPr lang="en-GB"/>
          </a:p>
        </p:txBody>
      </p:sp>
      <p:sp>
        <p:nvSpPr>
          <p:cNvPr id="4" name="Footer Placeholder 3">
            <a:extLst>
              <a:ext uri="{FF2B5EF4-FFF2-40B4-BE49-F238E27FC236}">
                <a16:creationId xmlns:a16="http://schemas.microsoft.com/office/drawing/2014/main" id="{EFBE8BBB-8DE0-08A3-0684-A58B5BC6BC4E}"/>
              </a:ext>
            </a:extLst>
          </p:cNvPr>
          <p:cNvSpPr>
            <a:spLocks noGrp="1"/>
          </p:cNvSpPr>
          <p:nvPr>
            <p:ph type="ftr" sz="quarter" idx="11"/>
          </p:nvPr>
        </p:nvSpPr>
        <p:spPr/>
        <p:txBody>
          <a:bodyPr/>
          <a:lstStyle/>
          <a:p>
            <a:r>
              <a:rPr lang="en-GB"/>
              <a:t>Proprietary and Confidential</a:t>
            </a:r>
          </a:p>
        </p:txBody>
      </p:sp>
      <p:sp>
        <p:nvSpPr>
          <p:cNvPr id="5" name="Subtitle 4">
            <a:extLst>
              <a:ext uri="{FF2B5EF4-FFF2-40B4-BE49-F238E27FC236}">
                <a16:creationId xmlns:a16="http://schemas.microsoft.com/office/drawing/2014/main" id="{713A0C9A-F774-FED1-C1E0-08A08B965AE3}"/>
              </a:ext>
            </a:extLst>
          </p:cNvPr>
          <p:cNvSpPr>
            <a:spLocks noGrp="1"/>
          </p:cNvSpPr>
          <p:nvPr>
            <p:ph type="subTitle" idx="13"/>
          </p:nvPr>
        </p:nvSpPr>
        <p:spPr/>
        <p:txBody>
          <a:bodyPr/>
          <a:lstStyle/>
          <a:p>
            <a:r>
              <a:rPr lang="en-US"/>
              <a:t>What’s coming section</a:t>
            </a:r>
          </a:p>
        </p:txBody>
      </p:sp>
    </p:spTree>
    <p:extLst>
      <p:ext uri="{BB962C8B-B14F-4D97-AF65-F5344CB8AC3E}">
        <p14:creationId xmlns:p14="http://schemas.microsoft.com/office/powerpoint/2010/main" val="421363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9A8C7F-DCCA-98B6-8360-9F9AC3F55C9C}"/>
              </a:ext>
            </a:extLst>
          </p:cNvPr>
          <p:cNvSpPr>
            <a:spLocks noGrp="1"/>
          </p:cNvSpPr>
          <p:nvPr>
            <p:ph type="body" sz="quarter" idx="16"/>
          </p:nvPr>
        </p:nvSpPr>
        <p:spPr>
          <a:xfrm>
            <a:off x="340352" y="2456314"/>
            <a:ext cx="5158042" cy="4401686"/>
          </a:xfrm>
        </p:spPr>
        <p:txBody>
          <a:bodyPr/>
          <a:lstStyle/>
          <a:p>
            <a:r>
              <a:rPr lang="en-US" sz="3600" dirty="0">
                <a:solidFill>
                  <a:schemeClr val="tx1">
                    <a:lumMod val="65000"/>
                    <a:lumOff val="35000"/>
                  </a:schemeClr>
                </a:solidFill>
              </a:rPr>
              <a:t>Healthcare Costs</a:t>
            </a:r>
          </a:p>
          <a:p>
            <a:r>
              <a:rPr lang="en-US" b="0" dirty="0">
                <a:solidFill>
                  <a:schemeClr val="tx1">
                    <a:lumMod val="65000"/>
                    <a:lumOff val="35000"/>
                  </a:schemeClr>
                </a:solidFill>
              </a:rPr>
              <a:t>What’s Hidden and What’s Around the Corner</a:t>
            </a:r>
            <a:endParaRPr lang="en-US" sz="2000" b="0" dirty="0">
              <a:solidFill>
                <a:schemeClr val="tx1">
                  <a:lumMod val="65000"/>
                  <a:lumOff val="35000"/>
                </a:schemeClr>
              </a:solidFill>
            </a:endParaRPr>
          </a:p>
        </p:txBody>
      </p:sp>
      <p:sp>
        <p:nvSpPr>
          <p:cNvPr id="2" name="Footer Placeholder 1">
            <a:extLst>
              <a:ext uri="{FF2B5EF4-FFF2-40B4-BE49-F238E27FC236}">
                <a16:creationId xmlns:a16="http://schemas.microsoft.com/office/drawing/2014/main" id="{9BE5C03C-898D-F2DC-0DD7-2101C3ED602A}"/>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399750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7">
            <a:extLst>
              <a:ext uri="{FF2B5EF4-FFF2-40B4-BE49-F238E27FC236}">
                <a16:creationId xmlns:a16="http://schemas.microsoft.com/office/drawing/2014/main" id="{F1744C74-F1D7-49C7-2483-EB043C4868CC}"/>
              </a:ext>
            </a:extLst>
          </p:cNvPr>
          <p:cNvGraphicFramePr>
            <a:graphicFrameLocks noGrp="1"/>
          </p:cNvGraphicFramePr>
          <p:nvPr>
            <p:custDataLst>
              <p:tags r:id="rId1"/>
            </p:custDataLst>
            <p:extLst>
              <p:ext uri="{D42A27DB-BD31-4B8C-83A1-F6EECF244321}">
                <p14:modId xmlns:p14="http://schemas.microsoft.com/office/powerpoint/2010/main" val="1913751348"/>
              </p:ext>
            </p:extLst>
          </p:nvPr>
        </p:nvGraphicFramePr>
        <p:xfrm>
          <a:off x="6011954" y="1891767"/>
          <a:ext cx="3755462" cy="3474720"/>
        </p:xfrm>
        <a:graphic>
          <a:graphicData uri="http://schemas.openxmlformats.org/drawingml/2006/table">
            <a:tbl>
              <a:tblPr firstRow="1" bandRow="1">
                <a:tableStyleId>{5C22544A-7EE6-4342-B048-85BDC9FD1C3A}</a:tableStyleId>
              </a:tblPr>
              <a:tblGrid>
                <a:gridCol w="3755462">
                  <a:extLst>
                    <a:ext uri="{9D8B030D-6E8A-4147-A177-3AD203B41FA5}">
                      <a16:colId xmlns:a16="http://schemas.microsoft.com/office/drawing/2014/main" val="1316285742"/>
                    </a:ext>
                  </a:extLst>
                </a:gridCol>
              </a:tblGrid>
              <a:tr h="0">
                <a:tc>
                  <a:txBody>
                    <a:bodyPr/>
                    <a:lstStyle/>
                    <a:p>
                      <a:pPr marL="0" marR="0" lvl="0" indent="0" algn="l" defTabSz="914310" rtl="0" eaLnBrk="1" fontAlgn="auto" latinLnBrk="0" hangingPunct="1">
                        <a:lnSpc>
                          <a:spcPct val="100000"/>
                        </a:lnSpc>
                        <a:spcBef>
                          <a:spcPts val="0"/>
                        </a:spcBef>
                        <a:spcAft>
                          <a:spcPts val="0"/>
                        </a:spcAft>
                        <a:buClrTx/>
                        <a:buSzTx/>
                        <a:buFontTx/>
                        <a:buNone/>
                        <a:tabLst/>
                        <a:defRPr/>
                      </a:pPr>
                      <a:r>
                        <a:rPr lang="en-US" sz="1400">
                          <a:latin typeface="Helvetica Now Text" panose="020B0504030202020204" pitchFamily="34" charset="0"/>
                        </a:rPr>
                        <a:t>          Government</a:t>
                      </a:r>
                    </a:p>
                  </a:txBody>
                  <a:tcPr marL="137160" marR="137160" marT="182880" marB="182880"/>
                </a:tc>
                <a:extLst>
                  <a:ext uri="{0D108BD9-81ED-4DB2-BD59-A6C34878D82A}">
                    <a16:rowId xmlns:a16="http://schemas.microsoft.com/office/drawing/2014/main" val="1316550454"/>
                  </a:ext>
                </a:extLst>
              </a:tr>
              <a:tr h="603296">
                <a:tc>
                  <a:txBody>
                    <a:bodyPr/>
                    <a:lstStyle/>
                    <a:p>
                      <a:pPr marL="228600" indent="-228600" algn="l">
                        <a:buFont typeface="Arial" panose="020B0604020202020204" pitchFamily="34" charset="0"/>
                        <a:buChar char="•"/>
                      </a:pPr>
                      <a:r>
                        <a:rPr lang="en-US" sz="1400" dirty="0">
                          <a:latin typeface="Helvetica Now Text" panose="020B0504030202020204" pitchFamily="34" charset="0"/>
                        </a:rPr>
                        <a:t>No Surprises Act </a:t>
                      </a:r>
                    </a:p>
                    <a:p>
                      <a:pPr marL="228600" indent="-228600" algn="l">
                        <a:buFont typeface="Arial" panose="020B0604020202020204" pitchFamily="34" charset="0"/>
                        <a:buChar char="•"/>
                      </a:pPr>
                      <a:r>
                        <a:rPr lang="en-US" sz="1400" dirty="0">
                          <a:latin typeface="Helvetica Now Text" panose="020B0504030202020204" pitchFamily="34" charset="0"/>
                        </a:rPr>
                        <a:t>Inflation Reduction Act</a:t>
                      </a:r>
                    </a:p>
                    <a:p>
                      <a:pPr marL="228600" marR="0" lvl="0" indent="-22860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elvetica Now Text" panose="020B0504030202020204" pitchFamily="34" charset="0"/>
                        </a:rPr>
                        <a:t>Expanded ACA Premium Tax Credits Expiring</a:t>
                      </a:r>
                    </a:p>
                  </a:txBody>
                  <a:tcPr marL="137160" marR="137160" marT="137160" marB="137160">
                    <a:noFill/>
                  </a:tcPr>
                </a:tc>
                <a:extLst>
                  <a:ext uri="{0D108BD9-81ED-4DB2-BD59-A6C34878D82A}">
                    <a16:rowId xmlns:a16="http://schemas.microsoft.com/office/drawing/2014/main" val="3631633949"/>
                  </a:ext>
                </a:extLst>
              </a:tr>
              <a:tr h="717433">
                <a:tc>
                  <a:txBody>
                    <a:bodyPr/>
                    <a:lstStyle/>
                    <a:p>
                      <a:pPr marL="228600" marR="0" lvl="0" indent="-22860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 Now Text" panose="020B0504030202020204" pitchFamily="34" charset="0"/>
                          <a:ea typeface="+mn-ea"/>
                          <a:cs typeface="+mn-cs"/>
                        </a:rPr>
                        <a:t>Trump Administration Prescription Drug Policies </a:t>
                      </a:r>
                    </a:p>
                    <a:p>
                      <a:pPr marL="228600" marR="0" lvl="0" indent="-22860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Helvetica Now Text" panose="020B0504030202020204" pitchFamily="34" charset="0"/>
                          <a:ea typeface="+mn-ea"/>
                          <a:cs typeface="+mn-cs"/>
                        </a:rPr>
                        <a:t>Tariffs</a:t>
                      </a:r>
                    </a:p>
                    <a:p>
                      <a:pPr marL="228600" indent="-228600" algn="l">
                        <a:buFont typeface="Arial" panose="020B0604020202020204" pitchFamily="34" charset="0"/>
                        <a:buChar char="•"/>
                      </a:pPr>
                      <a:r>
                        <a:rPr lang="en-US" sz="1400" dirty="0">
                          <a:latin typeface="Helvetica Now Text" panose="020B0504030202020204" pitchFamily="34" charset="0"/>
                        </a:rPr>
                        <a:t>OBBBA</a:t>
                      </a:r>
                    </a:p>
                    <a:p>
                      <a:pPr marL="228600" marR="0" lvl="0" indent="-228600" algn="l" defTabSz="9143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elvetica Now Text" panose="020B0504030202020204" pitchFamily="34" charset="0"/>
                        </a:rPr>
                        <a:t>Transparency Initiatives: Machine Readable Files (MRFs)</a:t>
                      </a:r>
                    </a:p>
                    <a:p>
                      <a:pPr marL="228600" indent="-228600" algn="l">
                        <a:buFont typeface="Arial" panose="020B0604020202020204" pitchFamily="34" charset="0"/>
                        <a:buChar char="•"/>
                      </a:pPr>
                      <a:endParaRPr lang="en-US" sz="1400" dirty="0">
                        <a:latin typeface="Helvetica Now Text" panose="020B0504030202020204" pitchFamily="34" charset="0"/>
                      </a:endParaRPr>
                    </a:p>
                  </a:txBody>
                  <a:tcPr marL="137160" marR="137160" marT="137160" marB="137160">
                    <a:noFill/>
                  </a:tcPr>
                </a:tc>
                <a:extLst>
                  <a:ext uri="{0D108BD9-81ED-4DB2-BD59-A6C34878D82A}">
                    <a16:rowId xmlns:a16="http://schemas.microsoft.com/office/drawing/2014/main" val="3285297486"/>
                  </a:ext>
                </a:extLst>
              </a:tr>
            </a:tbl>
          </a:graphicData>
        </a:graphic>
      </p:graphicFrame>
      <p:sp>
        <p:nvSpPr>
          <p:cNvPr id="2" name="Slide Number Placeholder 1">
            <a:extLst>
              <a:ext uri="{FF2B5EF4-FFF2-40B4-BE49-F238E27FC236}">
                <a16:creationId xmlns:a16="http://schemas.microsoft.com/office/drawing/2014/main" id="{4AF74BD5-C54C-7501-1055-4226A83CF14B}"/>
              </a:ext>
            </a:extLst>
          </p:cNvPr>
          <p:cNvSpPr>
            <a:spLocks noGrp="1"/>
          </p:cNvSpPr>
          <p:nvPr>
            <p:ph type="sldNum" sz="quarter" idx="12"/>
            <p:custDataLst>
              <p:tags r:id="rId2"/>
            </p:custDataLst>
          </p:nvPr>
        </p:nvSpPr>
        <p:spPr/>
        <p:txBody>
          <a:bodyPr/>
          <a:lstStyle/>
          <a:p>
            <a:fld id="{91D568E7-61F5-D04E-995D-81EF41C01A2A}" type="slidenum">
              <a:rPr lang="en-GB" smtClean="0"/>
              <a:pPr/>
              <a:t>20</a:t>
            </a:fld>
            <a:endParaRPr lang="en-GB"/>
          </a:p>
        </p:txBody>
      </p:sp>
      <p:sp>
        <p:nvSpPr>
          <p:cNvPr id="4" name="Footer Placeholder 3">
            <a:extLst>
              <a:ext uri="{FF2B5EF4-FFF2-40B4-BE49-F238E27FC236}">
                <a16:creationId xmlns:a16="http://schemas.microsoft.com/office/drawing/2014/main" id="{6F6EDDE4-C460-8B56-7252-FE6C7CC995CA}"/>
              </a:ext>
            </a:extLst>
          </p:cNvPr>
          <p:cNvSpPr>
            <a:spLocks noGrp="1"/>
          </p:cNvSpPr>
          <p:nvPr>
            <p:ph type="ftr" sz="quarter" idx="3"/>
            <p:custDataLst>
              <p:tags r:id="rId3"/>
            </p:custDataLst>
          </p:nvPr>
        </p:nvSpPr>
        <p:spPr/>
        <p:txBody>
          <a:bodyPr/>
          <a:lstStyle/>
          <a:p>
            <a:r>
              <a:rPr lang="en-GB"/>
              <a:t>Proprietary and Confidential</a:t>
            </a:r>
          </a:p>
        </p:txBody>
      </p:sp>
      <p:sp>
        <p:nvSpPr>
          <p:cNvPr id="3" name="Title 2">
            <a:extLst>
              <a:ext uri="{FF2B5EF4-FFF2-40B4-BE49-F238E27FC236}">
                <a16:creationId xmlns:a16="http://schemas.microsoft.com/office/drawing/2014/main" id="{00192B34-ABE8-42A7-7F6C-E467CC75C2F3}"/>
              </a:ext>
            </a:extLst>
          </p:cNvPr>
          <p:cNvSpPr>
            <a:spLocks noGrp="1"/>
          </p:cNvSpPr>
          <p:nvPr>
            <p:ph type="title"/>
            <p:custDataLst>
              <p:tags r:id="rId4"/>
            </p:custDataLst>
          </p:nvPr>
        </p:nvSpPr>
        <p:spPr/>
        <p:txBody>
          <a:bodyPr/>
          <a:lstStyle/>
          <a:p>
            <a:r>
              <a:rPr lang="en-US"/>
              <a:t>Future Employer-Provided Healthcare Costs</a:t>
            </a:r>
            <a:endParaRPr lang="en-US" strike="sngStrike"/>
          </a:p>
        </p:txBody>
      </p:sp>
      <p:graphicFrame>
        <p:nvGraphicFramePr>
          <p:cNvPr id="8" name="Table 7">
            <a:extLst>
              <a:ext uri="{FF2B5EF4-FFF2-40B4-BE49-F238E27FC236}">
                <a16:creationId xmlns:a16="http://schemas.microsoft.com/office/drawing/2014/main" id="{8649DEF3-EAF2-CE72-FD3D-D0A72CEAE50C}"/>
              </a:ext>
            </a:extLst>
          </p:cNvPr>
          <p:cNvGraphicFramePr>
            <a:graphicFrameLocks noGrp="1"/>
          </p:cNvGraphicFramePr>
          <p:nvPr>
            <p:custDataLst>
              <p:tags r:id="rId5"/>
            </p:custDataLst>
          </p:nvPr>
        </p:nvGraphicFramePr>
        <p:xfrm>
          <a:off x="2127330" y="1888712"/>
          <a:ext cx="3755462" cy="3048000"/>
        </p:xfrm>
        <a:graphic>
          <a:graphicData uri="http://schemas.openxmlformats.org/drawingml/2006/table">
            <a:tbl>
              <a:tblPr firstRow="1" bandRow="1">
                <a:tableStyleId>{5C22544A-7EE6-4342-B048-85BDC9FD1C3A}</a:tableStyleId>
              </a:tblPr>
              <a:tblGrid>
                <a:gridCol w="3755462">
                  <a:extLst>
                    <a:ext uri="{9D8B030D-6E8A-4147-A177-3AD203B41FA5}">
                      <a16:colId xmlns:a16="http://schemas.microsoft.com/office/drawing/2014/main" val="4262437700"/>
                    </a:ext>
                  </a:extLst>
                </a:gridCol>
              </a:tblGrid>
              <a:tr h="0">
                <a:tc>
                  <a:txBody>
                    <a:bodyPr/>
                    <a:lstStyle/>
                    <a:p>
                      <a:pPr algn="l"/>
                      <a:r>
                        <a:rPr lang="en-US" sz="1400">
                          <a:latin typeface="Helvetica Now Text" panose="020B0504030202020204" pitchFamily="34" charset="0"/>
                        </a:rPr>
                        <a:t>         Market </a:t>
                      </a:r>
                    </a:p>
                  </a:txBody>
                  <a:tcPr marL="137160" marR="137160" marT="182880" marB="182880"/>
                </a:tc>
                <a:extLst>
                  <a:ext uri="{0D108BD9-81ED-4DB2-BD59-A6C34878D82A}">
                    <a16:rowId xmlns:a16="http://schemas.microsoft.com/office/drawing/2014/main" val="1316550454"/>
                  </a:ext>
                </a:extLst>
              </a:tr>
              <a:tr h="603296">
                <a:tc>
                  <a:txBody>
                    <a:bodyPr/>
                    <a:lstStyle/>
                    <a:p>
                      <a:pPr marL="228600" indent="-228600" algn="l">
                        <a:buFont typeface="Arial" panose="020B0604020202020204" pitchFamily="34" charset="0"/>
                        <a:buChar char="•"/>
                      </a:pPr>
                      <a:r>
                        <a:rPr lang="en-US" sz="1400">
                          <a:latin typeface="Helvetica Now Text" panose="020B0504030202020204" pitchFamily="34" charset="0"/>
                        </a:rPr>
                        <a:t>GLP-1s</a:t>
                      </a:r>
                    </a:p>
                    <a:p>
                      <a:pPr marL="228600" indent="-228600" algn="l">
                        <a:buFont typeface="Arial" panose="020B0604020202020204" pitchFamily="34" charset="0"/>
                        <a:buChar char="•"/>
                      </a:pPr>
                      <a:r>
                        <a:rPr lang="en-US" sz="1400">
                          <a:latin typeface="Helvetica Now Text" panose="020B0504030202020204" pitchFamily="34" charset="0"/>
                        </a:rPr>
                        <a:t>Gene and Cell Therapy</a:t>
                      </a:r>
                    </a:p>
                    <a:p>
                      <a:pPr marL="228600" indent="-228600" algn="l">
                        <a:buFont typeface="Arial" panose="020B0604020202020204" pitchFamily="34" charset="0"/>
                        <a:buChar char="•"/>
                      </a:pPr>
                      <a:r>
                        <a:rPr lang="en-US" sz="1400">
                          <a:latin typeface="Helvetica Now Text" panose="020B0504030202020204" pitchFamily="34" charset="0"/>
                        </a:rPr>
                        <a:t>Cancer</a:t>
                      </a:r>
                    </a:p>
                    <a:p>
                      <a:pPr marL="228600" indent="-228600" algn="l">
                        <a:buFont typeface="Arial" panose="020B0604020202020204" pitchFamily="34" charset="0"/>
                        <a:buChar char="•"/>
                      </a:pPr>
                      <a:endParaRPr lang="en-US" sz="1400">
                        <a:latin typeface="Helvetica Now Text" panose="020B0504030202020204" pitchFamily="34" charset="0"/>
                      </a:endParaRPr>
                    </a:p>
                  </a:txBody>
                  <a:tcPr marL="137160" marR="137160" marT="137160" marB="137160">
                    <a:noFill/>
                  </a:tcPr>
                </a:tc>
                <a:extLst>
                  <a:ext uri="{0D108BD9-81ED-4DB2-BD59-A6C34878D82A}">
                    <a16:rowId xmlns:a16="http://schemas.microsoft.com/office/drawing/2014/main" val="3631633949"/>
                  </a:ext>
                </a:extLst>
              </a:tr>
              <a:tr h="717433">
                <a:tc>
                  <a:txBody>
                    <a:bodyPr/>
                    <a:lstStyle/>
                    <a:p>
                      <a:pPr marL="228600" indent="-228600" algn="l">
                        <a:buFont typeface="Arial" panose="020B0604020202020204" pitchFamily="34" charset="0"/>
                        <a:buChar char="•"/>
                      </a:pPr>
                      <a:r>
                        <a:rPr lang="en-US" sz="1400">
                          <a:latin typeface="Helvetica Now Text" panose="020B0504030202020204" pitchFamily="34" charset="0"/>
                        </a:rPr>
                        <a:t>Menopause Medications</a:t>
                      </a:r>
                    </a:p>
                    <a:p>
                      <a:pPr marL="228600" indent="-228600" algn="l">
                        <a:buFont typeface="Arial" panose="020B0604020202020204" pitchFamily="34" charset="0"/>
                        <a:buChar char="•"/>
                      </a:pPr>
                      <a:endParaRPr lang="en-US" sz="1400">
                        <a:latin typeface="Helvetica Now Text" panose="020B0504030202020204" pitchFamily="34" charset="0"/>
                      </a:endParaRPr>
                    </a:p>
                    <a:p>
                      <a:pPr marL="228600" indent="-228600" algn="l">
                        <a:buFont typeface="Arial" panose="020B0604020202020204" pitchFamily="34" charset="0"/>
                        <a:buChar char="•"/>
                      </a:pPr>
                      <a:endParaRPr lang="en-US" sz="1400">
                        <a:latin typeface="Helvetica Now Text" panose="020B0504030202020204" pitchFamily="34" charset="0"/>
                      </a:endParaRPr>
                    </a:p>
                    <a:p>
                      <a:pPr marL="228600" indent="-228600" algn="l">
                        <a:buFont typeface="Arial" panose="020B0604020202020204" pitchFamily="34" charset="0"/>
                        <a:buChar char="•"/>
                      </a:pPr>
                      <a:endParaRPr lang="en-US" sz="1400">
                        <a:latin typeface="Helvetica Now Text" panose="020B0504030202020204" pitchFamily="34" charset="0"/>
                      </a:endParaRPr>
                    </a:p>
                    <a:p>
                      <a:pPr marL="228600" indent="-228600" algn="l">
                        <a:buFont typeface="Arial" panose="020B0604020202020204" pitchFamily="34" charset="0"/>
                        <a:buChar char="•"/>
                      </a:pPr>
                      <a:endParaRPr lang="en-US" sz="1400">
                        <a:latin typeface="Helvetica Now Text" panose="020B0504030202020204" pitchFamily="34" charset="0"/>
                      </a:endParaRPr>
                    </a:p>
                  </a:txBody>
                  <a:tcPr marL="137160" marR="137160" marT="137160" marB="137160">
                    <a:noFill/>
                  </a:tcPr>
                </a:tc>
                <a:extLst>
                  <a:ext uri="{0D108BD9-81ED-4DB2-BD59-A6C34878D82A}">
                    <a16:rowId xmlns:a16="http://schemas.microsoft.com/office/drawing/2014/main" val="3285297486"/>
                  </a:ext>
                </a:extLst>
              </a:tr>
            </a:tbl>
          </a:graphicData>
        </a:graphic>
      </p:graphicFrame>
      <p:pic>
        <p:nvPicPr>
          <p:cNvPr id="9" name="Graphic 15">
            <a:extLst>
              <a:ext uri="{FF2B5EF4-FFF2-40B4-BE49-F238E27FC236}">
                <a16:creationId xmlns:a16="http://schemas.microsoft.com/office/drawing/2014/main" id="{C1256B57-1F4C-5E62-744D-1BC50D8CF111}"/>
              </a:ext>
            </a:extLst>
          </p:cNvPr>
          <p:cNvPicPr>
            <a:picLocks noChangeAspect="1"/>
          </p:cNvPicPr>
          <p:nvPr>
            <p:custDataLst>
              <p:tags r:id="rId6"/>
            </p:custDataLst>
          </p:nvPr>
        </p:nvPicPr>
        <p:blipFill rotWithShape="1">
          <a:blip r:embed="rId9">
            <a:extLst>
              <a:ext uri="{28A0092B-C50C-407E-A947-70E740481C1C}">
                <a14:useLocalDpi xmlns:a14="http://schemas.microsoft.com/office/drawing/2010/main" val="0"/>
              </a:ext>
            </a:extLst>
          </a:blip>
          <a:srcRect t="11111" b="11111"/>
          <a:stretch>
            <a:fillRect/>
          </a:stretch>
        </p:blipFill>
        <p:spPr>
          <a:xfrm>
            <a:off x="6038704" y="1984401"/>
            <a:ext cx="493148" cy="383559"/>
          </a:xfrm>
          <a:prstGeom prst="rect">
            <a:avLst/>
          </a:prstGeom>
        </p:spPr>
      </p:pic>
      <p:sp>
        <p:nvSpPr>
          <p:cNvPr id="12" name="ZoneTexte 11">
            <a:extLst>
              <a:ext uri="{FF2B5EF4-FFF2-40B4-BE49-F238E27FC236}">
                <a16:creationId xmlns:a16="http://schemas.microsoft.com/office/drawing/2014/main" id="{3BE8A5CB-4CA7-73B7-3663-86B83F0A0723}"/>
              </a:ext>
            </a:extLst>
          </p:cNvPr>
          <p:cNvSpPr txBox="1"/>
          <p:nvPr/>
        </p:nvSpPr>
        <p:spPr>
          <a:xfrm>
            <a:off x="854650" y="2547660"/>
            <a:ext cx="1162050" cy="338554"/>
          </a:xfrm>
          <a:prstGeom prst="rect">
            <a:avLst/>
          </a:prstGeom>
          <a:noFill/>
        </p:spPr>
        <p:txBody>
          <a:bodyPr wrap="square">
            <a:spAutoFit/>
          </a:bodyPr>
          <a:lstStyle/>
          <a:p>
            <a:pPr algn="r"/>
            <a:r>
              <a:rPr lang="en-US" sz="1600" b="1">
                <a:latin typeface="Helvetica Now Text" panose="020B0504030202020204" pitchFamily="34" charset="0"/>
              </a:rPr>
              <a:t>Imminent</a:t>
            </a:r>
            <a:endParaRPr lang="fr-CA" sz="1600"/>
          </a:p>
        </p:txBody>
      </p:sp>
      <p:sp>
        <p:nvSpPr>
          <p:cNvPr id="17" name="ZoneTexte 16">
            <a:extLst>
              <a:ext uri="{FF2B5EF4-FFF2-40B4-BE49-F238E27FC236}">
                <a16:creationId xmlns:a16="http://schemas.microsoft.com/office/drawing/2014/main" id="{6C3CD4DC-936F-68CA-C1B0-0B1597291A60}"/>
              </a:ext>
            </a:extLst>
          </p:cNvPr>
          <p:cNvSpPr txBox="1"/>
          <p:nvPr/>
        </p:nvSpPr>
        <p:spPr>
          <a:xfrm>
            <a:off x="778450" y="3678125"/>
            <a:ext cx="1238250" cy="338554"/>
          </a:xfrm>
          <a:prstGeom prst="rect">
            <a:avLst/>
          </a:prstGeom>
          <a:noFill/>
        </p:spPr>
        <p:txBody>
          <a:bodyPr wrap="square">
            <a:spAutoFit/>
          </a:bodyPr>
          <a:lstStyle/>
          <a:p>
            <a:pPr algn="r"/>
            <a:r>
              <a:rPr lang="en-US" sz="1600" b="1">
                <a:latin typeface="Helvetica Now Text" panose="020B0504030202020204" pitchFamily="34" charset="0"/>
              </a:rPr>
              <a:t>Near Term</a:t>
            </a:r>
          </a:p>
        </p:txBody>
      </p:sp>
      <p:pic>
        <p:nvPicPr>
          <p:cNvPr id="20" name="Image 19" descr="Une image contenant Graphique, cercle, noir, symbole&#10;&#10;Le contenu généré par l’IA peut être incorrect.">
            <a:extLst>
              <a:ext uri="{FF2B5EF4-FFF2-40B4-BE49-F238E27FC236}">
                <a16:creationId xmlns:a16="http://schemas.microsoft.com/office/drawing/2014/main" id="{D303A205-BD07-4A4A-1A48-C068C4212084}"/>
              </a:ext>
            </a:extLst>
          </p:cNvPr>
          <p:cNvPicPr>
            <a:picLocks noChangeAspect="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127330" y="1888330"/>
            <a:ext cx="555887" cy="555887"/>
          </a:xfrm>
          <a:prstGeom prst="rect">
            <a:avLst/>
          </a:prstGeom>
        </p:spPr>
      </p:pic>
      <p:cxnSp>
        <p:nvCxnSpPr>
          <p:cNvPr id="24" name="Connecteur droit 23">
            <a:extLst>
              <a:ext uri="{FF2B5EF4-FFF2-40B4-BE49-F238E27FC236}">
                <a16:creationId xmlns:a16="http://schemas.microsoft.com/office/drawing/2014/main" id="{97BABFD2-F903-2134-703E-33B115490BED}"/>
              </a:ext>
            </a:extLst>
          </p:cNvPr>
          <p:cNvCxnSpPr>
            <a:cxnSpLocks/>
          </p:cNvCxnSpPr>
          <p:nvPr/>
        </p:nvCxnSpPr>
        <p:spPr>
          <a:xfrm>
            <a:off x="2127330" y="3584162"/>
            <a:ext cx="7640086" cy="0"/>
          </a:xfrm>
          <a:prstGeom prst="line">
            <a:avLst/>
          </a:prstGeom>
          <a:ln>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8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5AD1-6912-091A-925E-0A958479AB1F}"/>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3F9B88B-D678-37E1-4CFE-36D91F54A91A}"/>
              </a:ext>
            </a:extLst>
          </p:cNvPr>
          <p:cNvPicPr>
            <a:picLocks noChangeAspect="1"/>
          </p:cNvPicPr>
          <p:nvPr/>
        </p:nvPicPr>
        <p:blipFill>
          <a:blip r:embed="rId3"/>
          <a:stretch>
            <a:fillRect/>
          </a:stretch>
        </p:blipFill>
        <p:spPr>
          <a:xfrm>
            <a:off x="1121977" y="1479571"/>
            <a:ext cx="10196444" cy="2804403"/>
          </a:xfrm>
          <a:prstGeom prst="rect">
            <a:avLst/>
          </a:prstGeom>
        </p:spPr>
      </p:pic>
      <p:sp>
        <p:nvSpPr>
          <p:cNvPr id="2" name="Title 1">
            <a:extLst>
              <a:ext uri="{FF2B5EF4-FFF2-40B4-BE49-F238E27FC236}">
                <a16:creationId xmlns:a16="http://schemas.microsoft.com/office/drawing/2014/main" id="{9C42AE6E-8FB9-8FD8-BE9D-0D74C492BBE1}"/>
              </a:ext>
            </a:extLst>
          </p:cNvPr>
          <p:cNvSpPr>
            <a:spLocks noGrp="1"/>
          </p:cNvSpPr>
          <p:nvPr>
            <p:ph type="title"/>
          </p:nvPr>
        </p:nvSpPr>
        <p:spPr>
          <a:xfrm>
            <a:off x="1123554" y="468192"/>
            <a:ext cx="10686256" cy="400110"/>
          </a:xfrm>
        </p:spPr>
        <p:txBody>
          <a:bodyPr/>
          <a:lstStyle/>
          <a:p>
            <a:r>
              <a:rPr lang="en-US"/>
              <a:t>GLP-1 Cost Projection</a:t>
            </a:r>
            <a:endParaRPr lang="en-US">
              <a:solidFill>
                <a:srgbClr val="12A88A"/>
              </a:solidFill>
            </a:endParaRPr>
          </a:p>
        </p:txBody>
      </p:sp>
      <p:sp>
        <p:nvSpPr>
          <p:cNvPr id="43" name="Slide Number Placeholder 42">
            <a:extLst>
              <a:ext uri="{FF2B5EF4-FFF2-40B4-BE49-F238E27FC236}">
                <a16:creationId xmlns:a16="http://schemas.microsoft.com/office/drawing/2014/main" id="{BA4DBC32-C488-EAFF-AC16-369D7F0E260F}"/>
              </a:ext>
            </a:extLst>
          </p:cNvPr>
          <p:cNvSpPr>
            <a:spLocks noGrp="1"/>
          </p:cNvSpPr>
          <p:nvPr>
            <p:ph type="sldNum" sz="quarter" idx="12"/>
          </p:nvPr>
        </p:nvSpPr>
        <p:spPr/>
        <p:txBody>
          <a:bodyPr/>
          <a:lstStyle/>
          <a:p>
            <a:fld id="{91D568E7-61F5-D04E-995D-81EF41C01A2A}" type="slidenum">
              <a:rPr lang="en-GB" smtClean="0"/>
              <a:pPr/>
              <a:t>21</a:t>
            </a:fld>
            <a:endParaRPr lang="en-GB"/>
          </a:p>
        </p:txBody>
      </p:sp>
      <p:sp>
        <p:nvSpPr>
          <p:cNvPr id="17" name="Subtitle 2">
            <a:extLst>
              <a:ext uri="{FF2B5EF4-FFF2-40B4-BE49-F238E27FC236}">
                <a16:creationId xmlns:a16="http://schemas.microsoft.com/office/drawing/2014/main" id="{FB3DDA52-97AF-911C-14FD-A888382B1CFC}"/>
              </a:ext>
            </a:extLst>
          </p:cNvPr>
          <p:cNvSpPr txBox="1">
            <a:spLocks/>
          </p:cNvSpPr>
          <p:nvPr/>
        </p:nvSpPr>
        <p:spPr>
          <a:xfrm>
            <a:off x="1123552" y="1076643"/>
            <a:ext cx="9354345" cy="243143"/>
          </a:xfrm>
          <a:prstGeom prst="rect">
            <a:avLst/>
          </a:prstGeom>
        </p:spPr>
        <p:txBody>
          <a:bodyPr vert="horz" wrap="square" lIns="0" tIns="0" rIns="0" bIns="0" rtlCol="0">
            <a:spAutoFit/>
          </a:bodyPr>
          <a:lstStyle>
            <a:lvl1pPr marL="0" indent="0" algn="l" defTabSz="914355" rtl="0" eaLnBrk="1" latinLnBrk="0" hangingPunct="1">
              <a:lnSpc>
                <a:spcPct val="100000"/>
              </a:lnSpc>
              <a:spcBef>
                <a:spcPts val="0"/>
              </a:spcBef>
              <a:spcAft>
                <a:spcPts val="7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1pPr>
            <a:lvl2pPr marL="457177" indent="0" algn="ctr" defTabSz="914355" rtl="0" eaLnBrk="1" latinLnBrk="0" hangingPunct="1">
              <a:lnSpc>
                <a:spcPct val="117000"/>
              </a:lnSpc>
              <a:spcBef>
                <a:spcPts val="0"/>
              </a:spcBef>
              <a:spcAft>
                <a:spcPts val="5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914355" indent="0" algn="ctr" defTabSz="914355" rtl="0" eaLnBrk="1" latinLnBrk="0" hangingPunct="1">
              <a:lnSpc>
                <a:spcPct val="117000"/>
              </a:lnSpc>
              <a:spcBef>
                <a:spcPts val="0"/>
              </a:spcBef>
              <a:buClr>
                <a:schemeClr val="tx1"/>
              </a:buClr>
              <a:buFont typeface="Helvetica Neue Condensed Bold" panose="02000503000000020004" pitchFamily="2" charset="0"/>
              <a:buNone/>
              <a:tabLst/>
              <a:defRPr sz="1800" b="0" i="0" kern="1200">
                <a:solidFill>
                  <a:schemeClr val="tx1"/>
                </a:solidFill>
                <a:latin typeface="Helvetica Now Text" panose="020B0504030202020204" pitchFamily="34" charset="77"/>
                <a:ea typeface="+mn-ea"/>
                <a:cs typeface="+mn-cs"/>
              </a:defRPr>
            </a:lvl3pPr>
            <a:lvl4pPr marL="1371532" indent="0" algn="ctr" defTabSz="914355" rtl="0" eaLnBrk="1" latinLnBrk="0" hangingPunct="1">
              <a:lnSpc>
                <a:spcPct val="117000"/>
              </a:lnSpc>
              <a:spcBef>
                <a:spcPts val="0"/>
              </a:spcBef>
              <a:buClr>
                <a:schemeClr val="tx1"/>
              </a:buClr>
              <a:buSzPct val="80000"/>
              <a:buFont typeface="System Font Regular"/>
              <a:buNone/>
              <a:tabLst/>
              <a:defRPr sz="1600" b="0" i="0" kern="1200">
                <a:solidFill>
                  <a:schemeClr val="tx1"/>
                </a:solidFill>
                <a:latin typeface="Helvetica Now Text" panose="020B0504030202020204" pitchFamily="34" charset="77"/>
                <a:ea typeface="+mn-ea"/>
                <a:cs typeface="+mn-cs"/>
              </a:defRPr>
            </a:lvl4pPr>
            <a:lvl5pPr marL="1828709" indent="0" algn="ctr" defTabSz="914355" rtl="0" eaLnBrk="1" latinLnBrk="0" hangingPunct="1">
              <a:lnSpc>
                <a:spcPct val="117000"/>
              </a:lnSpc>
              <a:spcBef>
                <a:spcPts val="0"/>
              </a:spcBef>
              <a:buClr>
                <a:schemeClr val="tx1"/>
              </a:buClr>
              <a:buFont typeface="System Font Regular"/>
              <a:buNone/>
              <a:tabLst/>
              <a:defRPr sz="1600" b="0" i="0" kern="1200">
                <a:solidFill>
                  <a:schemeClr val="tx1"/>
                </a:solidFill>
                <a:latin typeface="Helvetica Now Text" panose="020B0504030202020204" pitchFamily="34" charset="77"/>
                <a:ea typeface="+mn-ea"/>
                <a:cs typeface="+mn-cs"/>
              </a:defRPr>
            </a:lvl5pPr>
            <a:lvl6pPr marL="2285886" indent="0" algn="ctr" defTabSz="914355" rtl="0" eaLnBrk="1" latinLnBrk="0" hangingPunct="1">
              <a:lnSpc>
                <a:spcPct val="117000"/>
              </a:lnSpc>
              <a:spcBef>
                <a:spcPts val="0"/>
              </a:spcBef>
              <a:buClr>
                <a:schemeClr val="tx1"/>
              </a:buClr>
              <a:buFont typeface="System Font Regular"/>
              <a:buNone/>
              <a:tabLst/>
              <a:defRPr sz="1600" b="0" i="0" kern="1200">
                <a:solidFill>
                  <a:schemeClr val="tx1"/>
                </a:solidFill>
                <a:latin typeface="Helvetica Now Text" panose="020B0504030202020204" pitchFamily="34" charset="77"/>
                <a:ea typeface="+mn-ea"/>
                <a:cs typeface="+mn-cs"/>
              </a:defRPr>
            </a:lvl6pPr>
            <a:lvl7pPr marL="2743063" indent="0" algn="ctr" defTabSz="914355" rtl="0" eaLnBrk="1" latinLnBrk="0" hangingPunct="1">
              <a:lnSpc>
                <a:spcPct val="117000"/>
              </a:lnSpc>
              <a:spcBef>
                <a:spcPts val="0"/>
              </a:spcBef>
              <a:buFont typeface="Arial" panose="020B0604020202020204" pitchFamily="34" charset="0"/>
              <a:buNone/>
              <a:tabLst/>
              <a:defRPr sz="1600" b="0" i="0" kern="1200">
                <a:solidFill>
                  <a:schemeClr val="tx1"/>
                </a:solidFill>
                <a:latin typeface="Helvetica Now Text" panose="020B0504030202020204" pitchFamily="34" charset="77"/>
                <a:ea typeface="+mn-ea"/>
                <a:cs typeface="+mn-cs"/>
              </a:defRPr>
            </a:lvl7pPr>
            <a:lvl8pPr marL="3200240" indent="0" algn="ctr" defTabSz="914355" rtl="0" eaLnBrk="1" latinLnBrk="0" hangingPunct="1">
              <a:lnSpc>
                <a:spcPct val="117000"/>
              </a:lnSpc>
              <a:spcBef>
                <a:spcPts val="0"/>
              </a:spcBef>
              <a:buFont typeface="Arial" panose="020B0604020202020204" pitchFamily="34" charset="0"/>
              <a:buNone/>
              <a:tabLst/>
              <a:defRPr sz="1600" b="0" i="0" kern="1200">
                <a:solidFill>
                  <a:schemeClr val="tx1"/>
                </a:solidFill>
                <a:latin typeface="Helvetica Now Text" panose="020B0504030202020204" pitchFamily="34" charset="77"/>
                <a:ea typeface="+mn-ea"/>
                <a:cs typeface="+mn-cs"/>
              </a:defRPr>
            </a:lvl8pPr>
            <a:lvl9pPr marL="3657417" indent="0" algn="ctr" defTabSz="914355" rtl="0" eaLnBrk="1" latinLnBrk="0" hangingPunct="1">
              <a:lnSpc>
                <a:spcPct val="117000"/>
              </a:lnSpc>
              <a:spcBef>
                <a:spcPts val="0"/>
              </a:spcBef>
              <a:buFont typeface="Arial" panose="020B0604020202020204" pitchFamily="34" charset="0"/>
              <a:buNone/>
              <a:tabLst/>
              <a:defRPr sz="1600" b="0" i="0" kern="1200">
                <a:solidFill>
                  <a:schemeClr val="tx1"/>
                </a:solidFill>
                <a:latin typeface="Helvetica Now Text" panose="020B0504030202020204" pitchFamily="34" charset="77"/>
                <a:ea typeface="+mn-ea"/>
                <a:cs typeface="+mn-cs"/>
              </a:defRPr>
            </a:lvl9pPr>
          </a:lstStyle>
          <a:p>
            <a:pPr>
              <a:spcAft>
                <a:spcPts val="0"/>
              </a:spcAft>
            </a:pPr>
            <a:r>
              <a:rPr lang="en-US" sz="1580"/>
              <a:t>GLP-1 Gross Cost Average PMPM Projection</a:t>
            </a:r>
            <a:endParaRPr lang="en-US" sz="1580">
              <a:solidFill>
                <a:schemeClr val="bg1">
                  <a:lumMod val="65000"/>
                </a:schemeClr>
              </a:solidFill>
            </a:endParaRPr>
          </a:p>
        </p:txBody>
      </p:sp>
      <p:sp>
        <p:nvSpPr>
          <p:cNvPr id="9" name="TextBox 8">
            <a:extLst>
              <a:ext uri="{FF2B5EF4-FFF2-40B4-BE49-F238E27FC236}">
                <a16:creationId xmlns:a16="http://schemas.microsoft.com/office/drawing/2014/main" id="{44C93323-CE50-C07E-6122-3F5ADD25B7A6}"/>
              </a:ext>
            </a:extLst>
          </p:cNvPr>
          <p:cNvSpPr txBox="1"/>
          <p:nvPr/>
        </p:nvSpPr>
        <p:spPr>
          <a:xfrm>
            <a:off x="1140016" y="6277284"/>
            <a:ext cx="9328356" cy="190052"/>
          </a:xfrm>
          <a:prstGeom prst="rect">
            <a:avLst/>
          </a:prstGeom>
          <a:noFill/>
        </p:spPr>
        <p:txBody>
          <a:bodyPr wrap="square" lIns="0" tIns="0" rIns="0" bIns="0" rtlCol="0">
            <a:spAutoFit/>
          </a:bodyPr>
          <a:lstStyle/>
          <a:p>
            <a:pPr>
              <a:lnSpc>
                <a:spcPct val="117000"/>
              </a:lnSpc>
              <a:spcAft>
                <a:spcPts val="1000"/>
              </a:spcAft>
            </a:pPr>
            <a:r>
              <a:rPr lang="en-US" sz="1100" b="1">
                <a:latin typeface="Helvetica Now Text" panose="020B0504030202020204" pitchFamily="34" charset="0"/>
              </a:rPr>
              <a:t>Note:</a:t>
            </a:r>
            <a:r>
              <a:rPr lang="en-US" sz="1100">
                <a:latin typeface="Helvetica Now Text" panose="020B0504030202020204" pitchFamily="34" charset="0"/>
              </a:rPr>
              <a:t> Data above reflects Aon client averages from PBM reporting</a:t>
            </a:r>
            <a:r>
              <a:rPr lang="en-US" sz="800" i="1">
                <a:latin typeface="Helvetica Now Text" panose="020B0504030202020204" pitchFamily="34" charset="0"/>
              </a:rPr>
              <a:t>. </a:t>
            </a:r>
          </a:p>
        </p:txBody>
      </p:sp>
      <p:sp>
        <p:nvSpPr>
          <p:cNvPr id="19" name="Content Placeholder 41">
            <a:extLst>
              <a:ext uri="{FF2B5EF4-FFF2-40B4-BE49-F238E27FC236}">
                <a16:creationId xmlns:a16="http://schemas.microsoft.com/office/drawing/2014/main" id="{D9E5064F-4A04-65E1-F692-FCE1C67B0FD3}"/>
              </a:ext>
            </a:extLst>
          </p:cNvPr>
          <p:cNvSpPr>
            <a:spLocks noGrp="1"/>
          </p:cNvSpPr>
          <p:nvPr>
            <p:ph sz="quarter" idx="14"/>
          </p:nvPr>
        </p:nvSpPr>
        <p:spPr>
          <a:xfrm>
            <a:off x="1140016" y="4530947"/>
            <a:ext cx="10194868" cy="1499364"/>
          </a:xfrm>
        </p:spPr>
        <p:txBody>
          <a:bodyPr/>
          <a:lstStyle/>
          <a:p>
            <a:pPr marL="228600" lvl="2" indent="-228600">
              <a:spcAft>
                <a:spcPts val="350"/>
              </a:spcAft>
            </a:pPr>
            <a:r>
              <a:rPr lang="en-US"/>
              <a:t>Aon projection performed early 2025 using data through Q4 2024 ($44 PMPM):  dotted lines represent range of possible projected costs, ranging from $54 PMPM for best case scenario, $61 PMPM for most likely scenario, and $68 PMPM for worst case scenario for Q4 2026</a:t>
            </a:r>
          </a:p>
          <a:p>
            <a:pPr marL="228600" lvl="2" indent="-228600">
              <a:spcAft>
                <a:spcPts val="350"/>
              </a:spcAft>
            </a:pPr>
            <a:r>
              <a:rPr lang="en-US"/>
              <a:t>Actual costs just added through August 2025 are tracking right at the most likely scenario leading to $61 PMPM for Q4 2026</a:t>
            </a:r>
          </a:p>
          <a:p>
            <a:pPr marL="228600" lvl="2" indent="-228600">
              <a:spcAft>
                <a:spcPts val="350"/>
              </a:spcAft>
            </a:pPr>
            <a:endParaRPr lang="en-US"/>
          </a:p>
        </p:txBody>
      </p:sp>
      <p:sp>
        <p:nvSpPr>
          <p:cNvPr id="3" name="Footer Placeholder 2">
            <a:extLst>
              <a:ext uri="{FF2B5EF4-FFF2-40B4-BE49-F238E27FC236}">
                <a16:creationId xmlns:a16="http://schemas.microsoft.com/office/drawing/2014/main" id="{11816476-787A-17CF-1612-A3F7A65DB18F}"/>
              </a:ext>
            </a:extLst>
          </p:cNvPr>
          <p:cNvSpPr>
            <a:spLocks noGrp="1"/>
          </p:cNvSpPr>
          <p:nvPr>
            <p:ph type="ftr" sz="quarter" idx="3"/>
          </p:nvPr>
        </p:nvSpPr>
        <p:spPr>
          <a:xfrm>
            <a:off x="6011954" y="6277284"/>
            <a:ext cx="5038972" cy="365125"/>
          </a:xfrm>
        </p:spPr>
        <p:txBody>
          <a:bodyPr/>
          <a:lstStyle/>
          <a:p>
            <a:r>
              <a:rPr lang="en-US"/>
              <a:t>Proprietary and Confidential</a:t>
            </a:r>
            <a:endParaRPr lang="en-GB"/>
          </a:p>
        </p:txBody>
      </p:sp>
    </p:spTree>
    <p:extLst>
      <p:ext uri="{BB962C8B-B14F-4D97-AF65-F5344CB8AC3E}">
        <p14:creationId xmlns:p14="http://schemas.microsoft.com/office/powerpoint/2010/main" val="229088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D5931-838E-FDFA-43F3-03AECB79D790}"/>
              </a:ext>
            </a:extLst>
          </p:cNvPr>
          <p:cNvSpPr>
            <a:spLocks noGrp="1"/>
          </p:cNvSpPr>
          <p:nvPr>
            <p:ph type="sldNum" sz="quarter" idx="12"/>
          </p:nvPr>
        </p:nvSpPr>
        <p:spPr/>
        <p:txBody>
          <a:bodyPr/>
          <a:lstStyle/>
          <a:p>
            <a:fld id="{91D568E7-61F5-D04E-995D-81EF41C01A2A}" type="slidenum">
              <a:rPr lang="en-GB" smtClean="0"/>
              <a:pPr/>
              <a:t>22</a:t>
            </a:fld>
            <a:endParaRPr lang="en-GB"/>
          </a:p>
        </p:txBody>
      </p:sp>
      <p:sp>
        <p:nvSpPr>
          <p:cNvPr id="3" name="Title 2">
            <a:extLst>
              <a:ext uri="{FF2B5EF4-FFF2-40B4-BE49-F238E27FC236}">
                <a16:creationId xmlns:a16="http://schemas.microsoft.com/office/drawing/2014/main" id="{3FAAD6F2-4A2A-B4F9-BBE3-658938A22CB1}"/>
              </a:ext>
            </a:extLst>
          </p:cNvPr>
          <p:cNvSpPr>
            <a:spLocks noGrp="1"/>
          </p:cNvSpPr>
          <p:nvPr>
            <p:ph type="title"/>
          </p:nvPr>
        </p:nvSpPr>
        <p:spPr/>
        <p:txBody>
          <a:bodyPr/>
          <a:lstStyle/>
          <a:p>
            <a:r>
              <a:rPr lang="en-US"/>
              <a:t>Gene and Cell Therapy (GCT) Market</a:t>
            </a:r>
          </a:p>
        </p:txBody>
      </p:sp>
      <p:sp>
        <p:nvSpPr>
          <p:cNvPr id="4" name="Footer Placeholder 3">
            <a:extLst>
              <a:ext uri="{FF2B5EF4-FFF2-40B4-BE49-F238E27FC236}">
                <a16:creationId xmlns:a16="http://schemas.microsoft.com/office/drawing/2014/main" id="{F33D42C8-8B9F-605D-E1D1-C1EA0A4F3240}"/>
              </a:ext>
            </a:extLst>
          </p:cNvPr>
          <p:cNvSpPr>
            <a:spLocks noGrp="1"/>
          </p:cNvSpPr>
          <p:nvPr>
            <p:ph type="ftr" sz="quarter" idx="3"/>
          </p:nvPr>
        </p:nvSpPr>
        <p:spPr/>
        <p:txBody>
          <a:bodyPr/>
          <a:lstStyle/>
          <a:p>
            <a:r>
              <a:rPr lang="en-GB"/>
              <a:t>Proprietary and Confidential</a:t>
            </a:r>
          </a:p>
        </p:txBody>
      </p:sp>
      <p:pic>
        <p:nvPicPr>
          <p:cNvPr id="8" name="Picture 7">
            <a:extLst>
              <a:ext uri="{FF2B5EF4-FFF2-40B4-BE49-F238E27FC236}">
                <a16:creationId xmlns:a16="http://schemas.microsoft.com/office/drawing/2014/main" id="{643C5A64-0A92-D256-D019-4E498F40228B}"/>
              </a:ext>
            </a:extLst>
          </p:cNvPr>
          <p:cNvPicPr>
            <a:picLocks noChangeAspect="1"/>
          </p:cNvPicPr>
          <p:nvPr/>
        </p:nvPicPr>
        <p:blipFill>
          <a:blip r:embed="rId3"/>
          <a:stretch>
            <a:fillRect/>
          </a:stretch>
        </p:blipFill>
        <p:spPr>
          <a:xfrm>
            <a:off x="886486" y="1182968"/>
            <a:ext cx="7062704" cy="4578640"/>
          </a:xfrm>
          <a:prstGeom prst="rect">
            <a:avLst/>
          </a:prstGeom>
        </p:spPr>
      </p:pic>
      <p:sp>
        <p:nvSpPr>
          <p:cNvPr id="10" name="TextBox 5">
            <a:extLst>
              <a:ext uri="{FF2B5EF4-FFF2-40B4-BE49-F238E27FC236}">
                <a16:creationId xmlns:a16="http://schemas.microsoft.com/office/drawing/2014/main" id="{310DEB66-FB05-92D6-3213-DBCDEC30A14C}"/>
              </a:ext>
            </a:extLst>
          </p:cNvPr>
          <p:cNvSpPr txBox="1"/>
          <p:nvPr/>
        </p:nvSpPr>
        <p:spPr>
          <a:xfrm>
            <a:off x="8630138" y="2145234"/>
            <a:ext cx="2675376" cy="1446550"/>
          </a:xfrm>
          <a:prstGeom prst="rect">
            <a:avLst/>
          </a:prstGeom>
          <a:noFill/>
        </p:spPr>
        <p:txBody>
          <a:bodyPr wrap="square">
            <a:spAutoFit/>
          </a:bodyPr>
          <a:lstStyle/>
          <a:p>
            <a:pPr algn="ctr"/>
            <a:r>
              <a:rPr lang="en-US" sz="1600">
                <a:latin typeface="Helvetica Now Text" panose="020B0504030202020204" pitchFamily="34" charset="0"/>
              </a:rPr>
              <a:t>Gene and cell therapy costs in the US expected to grow at more than</a:t>
            </a:r>
          </a:p>
          <a:p>
            <a:pPr algn="ctr"/>
            <a:r>
              <a:rPr lang="en-US" sz="2400">
                <a:solidFill>
                  <a:srgbClr val="007585"/>
                </a:solidFill>
                <a:latin typeface="Helvetica Now Text" panose="020B0504030202020204" pitchFamily="34" charset="0"/>
              </a:rPr>
              <a:t>4 Times  </a:t>
            </a:r>
          </a:p>
          <a:p>
            <a:pPr algn="ctr"/>
            <a:r>
              <a:rPr lang="en-US" sz="1600">
                <a:latin typeface="Helvetica Now Text" panose="020B0504030202020204" pitchFamily="34" charset="0"/>
              </a:rPr>
              <a:t>2025 levels by 2034</a:t>
            </a:r>
            <a:endParaRPr lang="en-US" sz="1600"/>
          </a:p>
        </p:txBody>
      </p:sp>
      <p:sp>
        <p:nvSpPr>
          <p:cNvPr id="11" name="TextBox 5">
            <a:extLst>
              <a:ext uri="{FF2B5EF4-FFF2-40B4-BE49-F238E27FC236}">
                <a16:creationId xmlns:a16="http://schemas.microsoft.com/office/drawing/2014/main" id="{0538660E-2A98-BC74-2B07-E468E344E280}"/>
              </a:ext>
            </a:extLst>
          </p:cNvPr>
          <p:cNvSpPr txBox="1"/>
          <p:nvPr/>
        </p:nvSpPr>
        <p:spPr>
          <a:xfrm>
            <a:off x="8630138" y="3956154"/>
            <a:ext cx="2675376" cy="1323439"/>
          </a:xfrm>
          <a:prstGeom prst="rect">
            <a:avLst/>
          </a:prstGeom>
          <a:noFill/>
        </p:spPr>
        <p:txBody>
          <a:bodyPr wrap="square">
            <a:spAutoFit/>
          </a:bodyPr>
          <a:lstStyle/>
          <a:p>
            <a:pPr algn="ctr"/>
            <a:r>
              <a:rPr lang="en-US" sz="1600">
                <a:latin typeface="Helvetica Now Text" panose="020B0504030202020204" pitchFamily="34" charset="0"/>
              </a:rPr>
              <a:t>Employers should understand their potential exposure to plan for these costs</a:t>
            </a:r>
            <a:endParaRPr lang="en-US" sz="1600"/>
          </a:p>
          <a:p>
            <a:pPr algn="ctr"/>
            <a:endParaRPr lang="en-US" sz="1600"/>
          </a:p>
        </p:txBody>
      </p:sp>
    </p:spTree>
    <p:extLst>
      <p:ext uri="{BB962C8B-B14F-4D97-AF65-F5344CB8AC3E}">
        <p14:creationId xmlns:p14="http://schemas.microsoft.com/office/powerpoint/2010/main" val="191113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F93EE-0AE1-FC64-5DFF-FAF2E38D6C9A}"/>
              </a:ext>
            </a:extLst>
          </p:cNvPr>
          <p:cNvSpPr>
            <a:spLocks noGrp="1"/>
          </p:cNvSpPr>
          <p:nvPr>
            <p:ph type="sldNum" sz="quarter" idx="12"/>
          </p:nvPr>
        </p:nvSpPr>
        <p:spPr/>
        <p:txBody>
          <a:bodyPr/>
          <a:lstStyle/>
          <a:p>
            <a:pPr defTabSz="914355">
              <a:defRPr/>
            </a:pPr>
            <a:fld id="{91D568E7-61F5-D04E-995D-81EF41C01A2A}" type="slidenum">
              <a:rPr lang="en-GB">
                <a:solidFill>
                  <a:srgbClr val="000000"/>
                </a:solidFill>
                <a:latin typeface="Helvetica Now Text" panose="020B0504030202020204" pitchFamily="34" charset="0"/>
              </a:rPr>
              <a:pPr defTabSz="914355">
                <a:defRPr/>
              </a:pPr>
              <a:t>23</a:t>
            </a:fld>
            <a:endParaRPr lang="en-GB">
              <a:solidFill>
                <a:srgbClr val="000000"/>
              </a:solidFill>
              <a:latin typeface="Helvetica Now Text" panose="020B0504030202020204" pitchFamily="34" charset="0"/>
            </a:endParaRPr>
          </a:p>
        </p:txBody>
      </p:sp>
      <p:sp>
        <p:nvSpPr>
          <p:cNvPr id="3" name="Subtitle 2">
            <a:extLst>
              <a:ext uri="{FF2B5EF4-FFF2-40B4-BE49-F238E27FC236}">
                <a16:creationId xmlns:a16="http://schemas.microsoft.com/office/drawing/2014/main" id="{54434006-D64E-4D92-4AF6-BDA80DA163A2}"/>
              </a:ext>
            </a:extLst>
          </p:cNvPr>
          <p:cNvSpPr>
            <a:spLocks noGrp="1"/>
          </p:cNvSpPr>
          <p:nvPr>
            <p:ph type="subTitle" idx="13"/>
          </p:nvPr>
        </p:nvSpPr>
        <p:spPr>
          <a:xfrm>
            <a:off x="1123554" y="843284"/>
            <a:ext cx="10686256" cy="276999"/>
          </a:xfrm>
        </p:spPr>
        <p:txBody>
          <a:bodyPr/>
          <a:lstStyle/>
          <a:p>
            <a:r>
              <a:rPr lang="en-US" sz="1800" i="1"/>
              <a:t>Cancer Remains The Top Condition Driving Cost</a:t>
            </a:r>
            <a:endParaRPr lang="en-US" sz="1800" i="1" baseline="30000">
              <a:latin typeface="Helvetica Now Text" panose="020B0504030202020204" pitchFamily="34" charset="0"/>
            </a:endParaRPr>
          </a:p>
        </p:txBody>
      </p:sp>
      <p:sp>
        <p:nvSpPr>
          <p:cNvPr id="4" name="Title 3">
            <a:extLst>
              <a:ext uri="{FF2B5EF4-FFF2-40B4-BE49-F238E27FC236}">
                <a16:creationId xmlns:a16="http://schemas.microsoft.com/office/drawing/2014/main" id="{30F07560-DCE3-1C78-FC27-8573FC39EBB9}"/>
              </a:ext>
            </a:extLst>
          </p:cNvPr>
          <p:cNvSpPr>
            <a:spLocks noGrp="1"/>
          </p:cNvSpPr>
          <p:nvPr>
            <p:ph type="title"/>
          </p:nvPr>
        </p:nvSpPr>
        <p:spPr/>
        <p:txBody>
          <a:bodyPr/>
          <a:lstStyle/>
          <a:p>
            <a:r>
              <a:rPr lang="en-US"/>
              <a:t>Top Trends Fueling Increased Cancer Spend</a:t>
            </a:r>
            <a:endParaRPr lang="en-US">
              <a:latin typeface="Helvetica Now Text" panose="020B0504030202020204" pitchFamily="34" charset="0"/>
            </a:endParaRPr>
          </a:p>
        </p:txBody>
      </p:sp>
      <p:sp>
        <p:nvSpPr>
          <p:cNvPr id="23" name="Footer Placeholder 3">
            <a:extLst>
              <a:ext uri="{FF2B5EF4-FFF2-40B4-BE49-F238E27FC236}">
                <a16:creationId xmlns:a16="http://schemas.microsoft.com/office/drawing/2014/main" id="{FAD6756B-2B65-97FD-A4E4-894F93AD7A55}"/>
              </a:ext>
            </a:extLst>
          </p:cNvPr>
          <p:cNvSpPr>
            <a:spLocks noGrp="1"/>
          </p:cNvSpPr>
          <p:nvPr>
            <p:ph type="ftr" sz="quarter" idx="3"/>
          </p:nvPr>
        </p:nvSpPr>
        <p:spPr>
          <a:xfrm>
            <a:off x="6011960" y="6277284"/>
            <a:ext cx="5038644" cy="365125"/>
          </a:xfrm>
        </p:spPr>
        <p:txBody>
          <a:bodyPr/>
          <a:lstStyle/>
          <a:p>
            <a:pPr defTabSz="914355">
              <a:defRPr/>
            </a:pPr>
            <a:r>
              <a:rPr lang="en-GB">
                <a:solidFill>
                  <a:srgbClr val="000000"/>
                </a:solidFill>
              </a:rPr>
              <a:t>Proprietary &amp; Confidential</a:t>
            </a:r>
          </a:p>
        </p:txBody>
      </p:sp>
      <p:sp>
        <p:nvSpPr>
          <p:cNvPr id="33" name="TextBox 32">
            <a:extLst>
              <a:ext uri="{FF2B5EF4-FFF2-40B4-BE49-F238E27FC236}">
                <a16:creationId xmlns:a16="http://schemas.microsoft.com/office/drawing/2014/main" id="{76ED9952-B5DE-4891-CBE2-7147F75474F8}"/>
              </a:ext>
            </a:extLst>
          </p:cNvPr>
          <p:cNvSpPr txBox="1"/>
          <p:nvPr/>
        </p:nvSpPr>
        <p:spPr>
          <a:xfrm>
            <a:off x="1123229" y="6197260"/>
            <a:ext cx="8976268" cy="498598"/>
          </a:xfrm>
          <a:prstGeom prst="rect">
            <a:avLst/>
          </a:prstGeom>
          <a:noFill/>
        </p:spPr>
        <p:txBody>
          <a:bodyPr wrap="square" rtlCol="0">
            <a:spAutoFit/>
          </a:bodyPr>
          <a:lstStyle/>
          <a:p>
            <a:pPr defTabSz="914355">
              <a:defRPr/>
            </a:pPr>
            <a:r>
              <a:rPr lang="en-US" sz="1000" b="1">
                <a:latin typeface="Helvetica Now Text" panose="020B0504030202020204" pitchFamily="34" charset="0"/>
              </a:rPr>
              <a:t>Sources</a:t>
            </a:r>
            <a:r>
              <a:rPr lang="en-US" sz="1000">
                <a:latin typeface="Helvetica Now Text" panose="020B0504030202020204" pitchFamily="34" charset="0"/>
              </a:rPr>
              <a:t>: 1. ACS Cancer Facts &amp; Figures (2024) 1. BMJ Oncology 2. The Use of Medicines in the U.S 2024, IQVIA  3. Memorial Sloan Kettering Direct, Based on Medicare 2006-2011, CRG adjusted, Refined Provider Algorithm Published in JAMA Oncology, October 2015 4. DCCPS NIH NCI </a:t>
            </a:r>
            <a:br>
              <a:rPr lang="en-US" sz="700">
                <a:solidFill>
                  <a:schemeClr val="bg1">
                    <a:lumMod val="50000"/>
                  </a:schemeClr>
                </a:solidFill>
                <a:latin typeface="Helvetica Now Text" panose="020B0504030202020204" pitchFamily="34" charset="0"/>
              </a:rPr>
            </a:br>
            <a:endParaRPr lang="en-US" sz="640">
              <a:solidFill>
                <a:srgbClr val="000000"/>
              </a:solidFill>
              <a:latin typeface="Helvetica Now Text "/>
            </a:endParaRPr>
          </a:p>
        </p:txBody>
      </p:sp>
      <p:grpSp>
        <p:nvGrpSpPr>
          <p:cNvPr id="13" name="Group 12">
            <a:extLst>
              <a:ext uri="{FF2B5EF4-FFF2-40B4-BE49-F238E27FC236}">
                <a16:creationId xmlns:a16="http://schemas.microsoft.com/office/drawing/2014/main" id="{E949E465-A2D4-5596-F311-38FF052FD140}"/>
              </a:ext>
            </a:extLst>
          </p:cNvPr>
          <p:cNvGrpSpPr/>
          <p:nvPr/>
        </p:nvGrpSpPr>
        <p:grpSpPr>
          <a:xfrm>
            <a:off x="2735052" y="2138062"/>
            <a:ext cx="5752644" cy="3170470"/>
            <a:chOff x="5469310" y="4275425"/>
            <a:chExt cx="10491156" cy="4751788"/>
          </a:xfrm>
        </p:grpSpPr>
        <p:sp>
          <p:nvSpPr>
            <p:cNvPr id="19" name="Text Placeholder 9">
              <a:extLst>
                <a:ext uri="{FF2B5EF4-FFF2-40B4-BE49-F238E27FC236}">
                  <a16:creationId xmlns:a16="http://schemas.microsoft.com/office/drawing/2014/main" id="{2E93E39C-9E99-EA89-B566-A018A4B9BE0C}"/>
                </a:ext>
              </a:extLst>
            </p:cNvPr>
            <p:cNvSpPr txBox="1">
              <a:spLocks/>
            </p:cNvSpPr>
            <p:nvPr/>
          </p:nvSpPr>
          <p:spPr>
            <a:xfrm>
              <a:off x="11257752" y="4275425"/>
              <a:ext cx="4679861" cy="1990394"/>
            </a:xfrm>
            <a:prstGeom prst="roundRect">
              <a:avLst/>
            </a:prstGeom>
            <a:solidFill>
              <a:srgbClr val="46535E"/>
            </a:solidFill>
            <a:ln>
              <a:noFill/>
            </a:ln>
          </p:spPr>
          <p:txBody>
            <a:bodyPr vert="horz" lIns="91440" tIns="91440" rIns="91440" bIns="91440" rtlCol="0" anchor="ctr">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2200" b="1">
                  <a:solidFill>
                    <a:srgbClr val="FFFFFF"/>
                  </a:solidFill>
                  <a:latin typeface="Helvetica Now Text" panose="020B0504030202020204" pitchFamily="34" charset="0"/>
                </a:rPr>
                <a:t>Rising Cost of Cancer Treatments</a:t>
              </a:r>
            </a:p>
          </p:txBody>
        </p:sp>
        <p:sp>
          <p:nvSpPr>
            <p:cNvPr id="20" name="Text Placeholder 10">
              <a:extLst>
                <a:ext uri="{FF2B5EF4-FFF2-40B4-BE49-F238E27FC236}">
                  <a16:creationId xmlns:a16="http://schemas.microsoft.com/office/drawing/2014/main" id="{95987953-C9EE-92B5-0DBB-23ADADCB5486}"/>
                </a:ext>
              </a:extLst>
            </p:cNvPr>
            <p:cNvSpPr txBox="1">
              <a:spLocks/>
            </p:cNvSpPr>
            <p:nvPr/>
          </p:nvSpPr>
          <p:spPr>
            <a:xfrm>
              <a:off x="11282225" y="7032650"/>
              <a:ext cx="4678241" cy="1994563"/>
            </a:xfrm>
            <a:prstGeom prst="roundRect">
              <a:avLst/>
            </a:prstGeom>
            <a:solidFill>
              <a:srgbClr val="82939A"/>
            </a:solidFill>
            <a:ln>
              <a:noFill/>
            </a:ln>
          </p:spPr>
          <p:txBody>
            <a:bodyPr vert="horz" lIns="91440" tIns="91440" rIns="91440" bIns="91440" rtlCol="0" anchor="ctr">
              <a:no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2200" b="1">
                  <a:solidFill>
                    <a:srgbClr val="FFFFFF"/>
                  </a:solidFill>
                  <a:latin typeface="Helvetica Now Text" panose="020B0504030202020204" pitchFamily="34" charset="0"/>
                </a:rPr>
                <a:t>Complex Cancer Experience</a:t>
              </a:r>
            </a:p>
          </p:txBody>
        </p:sp>
        <p:sp>
          <p:nvSpPr>
            <p:cNvPr id="21" name="Text Placeholder 11">
              <a:extLst>
                <a:ext uri="{FF2B5EF4-FFF2-40B4-BE49-F238E27FC236}">
                  <a16:creationId xmlns:a16="http://schemas.microsoft.com/office/drawing/2014/main" id="{4E52CA2D-8BA4-EBA9-11FB-D48301652672}"/>
                </a:ext>
              </a:extLst>
            </p:cNvPr>
            <p:cNvSpPr txBox="1">
              <a:spLocks/>
            </p:cNvSpPr>
            <p:nvPr/>
          </p:nvSpPr>
          <p:spPr>
            <a:xfrm>
              <a:off x="5469310" y="7032650"/>
              <a:ext cx="4678242" cy="1990394"/>
            </a:xfrm>
            <a:prstGeom prst="roundRect">
              <a:avLst/>
            </a:prstGeom>
            <a:solidFill>
              <a:srgbClr val="262836"/>
            </a:solidFill>
            <a:ln>
              <a:noFill/>
            </a:ln>
          </p:spPr>
          <p:txBody>
            <a:bodyPr vert="horz" lIns="91440" tIns="91440" rIns="91440" bIns="91440" rtlCol="0" anchor="ctr">
              <a:no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2200" b="1">
                  <a:solidFill>
                    <a:srgbClr val="FFFFFF"/>
                  </a:solidFill>
                  <a:latin typeface="Helvetica Now Text" panose="020B0504030202020204" pitchFamily="34" charset="0"/>
                </a:rPr>
                <a:t>Variable Cost and Quality/Access</a:t>
              </a:r>
            </a:p>
          </p:txBody>
        </p:sp>
        <p:sp>
          <p:nvSpPr>
            <p:cNvPr id="22" name="TextBox 7">
              <a:extLst>
                <a:ext uri="{FF2B5EF4-FFF2-40B4-BE49-F238E27FC236}">
                  <a16:creationId xmlns:a16="http://schemas.microsoft.com/office/drawing/2014/main" id="{A2372579-FC04-90C9-4F18-80CBC4647679}"/>
                </a:ext>
              </a:extLst>
            </p:cNvPr>
            <p:cNvSpPr txBox="1"/>
            <p:nvPr/>
          </p:nvSpPr>
          <p:spPr>
            <a:xfrm>
              <a:off x="5601108" y="4295264"/>
              <a:ext cx="4414645" cy="1990394"/>
            </a:xfrm>
            <a:prstGeom prst="roundRect">
              <a:avLst/>
            </a:prstGeom>
            <a:solidFill>
              <a:srgbClr val="5D6D78"/>
            </a:solidFill>
            <a:ln>
              <a:noFill/>
            </a:ln>
          </p:spPr>
          <p:txBody>
            <a:bodyPr vert="horz" lIns="91440" tIns="91440" rIns="91440" bIns="91440" rtlCol="0" anchor="ctr">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2200" b="1">
                  <a:solidFill>
                    <a:srgbClr val="FFFFFF"/>
                  </a:solidFill>
                  <a:latin typeface="Helvetica Now Text" panose="020B0504030202020204" pitchFamily="34" charset="0"/>
                </a:rPr>
                <a:t>Increasing Cancer Risk and Incidence</a:t>
              </a:r>
            </a:p>
          </p:txBody>
        </p:sp>
      </p:grpSp>
      <p:sp>
        <p:nvSpPr>
          <p:cNvPr id="14" name="Content Placeholder 2">
            <a:extLst>
              <a:ext uri="{FF2B5EF4-FFF2-40B4-BE49-F238E27FC236}">
                <a16:creationId xmlns:a16="http://schemas.microsoft.com/office/drawing/2014/main" id="{68495B63-AEBE-3F3F-2C64-E97A54E50770}"/>
              </a:ext>
            </a:extLst>
          </p:cNvPr>
          <p:cNvSpPr txBox="1">
            <a:spLocks/>
          </p:cNvSpPr>
          <p:nvPr/>
        </p:nvSpPr>
        <p:spPr>
          <a:xfrm>
            <a:off x="913509" y="2393447"/>
            <a:ext cx="1685122" cy="475953"/>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1600" b="1">
                <a:solidFill>
                  <a:srgbClr val="007585"/>
                </a:solidFill>
                <a:latin typeface="Helvetica Now Text" panose="020B0504030202020204" pitchFamily="34" charset="0"/>
              </a:rPr>
              <a:t>42% </a:t>
            </a:r>
            <a:r>
              <a:rPr lang="en-US" sz="1200">
                <a:solidFill>
                  <a:srgbClr val="000000"/>
                </a:solidFill>
                <a:latin typeface="Helvetica Now Text" panose="020B0504030202020204" pitchFamily="34" charset="0"/>
              </a:rPr>
              <a:t>of men and </a:t>
            </a:r>
            <a:r>
              <a:rPr lang="en-US" sz="1600" b="1">
                <a:solidFill>
                  <a:srgbClr val="007585"/>
                </a:solidFill>
                <a:latin typeface="Helvetica Now Text" panose="020B0504030202020204" pitchFamily="34" charset="0"/>
              </a:rPr>
              <a:t>40% </a:t>
            </a:r>
            <a:r>
              <a:rPr lang="en-US" sz="1200">
                <a:solidFill>
                  <a:srgbClr val="000000"/>
                </a:solidFill>
                <a:latin typeface="Helvetica Now Text" panose="020B0504030202020204" pitchFamily="34" charset="0"/>
              </a:rPr>
              <a:t>of women will develop cancer in their lifetime</a:t>
            </a:r>
            <a:r>
              <a:rPr lang="en-US" sz="1200" baseline="30000">
                <a:solidFill>
                  <a:srgbClr val="000000"/>
                </a:solidFill>
                <a:latin typeface="Helvetica Now Text" panose="020B0504030202020204" pitchFamily="34" charset="0"/>
              </a:rPr>
              <a:t>1</a:t>
            </a:r>
          </a:p>
        </p:txBody>
      </p:sp>
      <p:sp>
        <p:nvSpPr>
          <p:cNvPr id="15" name="Content Placeholder 2">
            <a:extLst>
              <a:ext uri="{FF2B5EF4-FFF2-40B4-BE49-F238E27FC236}">
                <a16:creationId xmlns:a16="http://schemas.microsoft.com/office/drawing/2014/main" id="{60E7B182-2A3B-A6F3-D501-3012721C8ED9}"/>
              </a:ext>
            </a:extLst>
          </p:cNvPr>
          <p:cNvSpPr txBox="1">
            <a:spLocks/>
          </p:cNvSpPr>
          <p:nvPr/>
        </p:nvSpPr>
        <p:spPr>
          <a:xfrm>
            <a:off x="913509" y="4167175"/>
            <a:ext cx="1685123" cy="475953"/>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1600" b="1">
                <a:solidFill>
                  <a:srgbClr val="007585"/>
                </a:solidFill>
                <a:latin typeface="Helvetica Now Text" panose="020B0504030202020204" pitchFamily="34" charset="0"/>
              </a:rPr>
              <a:t>74% </a:t>
            </a:r>
            <a:r>
              <a:rPr lang="en-US" sz="1200">
                <a:solidFill>
                  <a:srgbClr val="000000"/>
                </a:solidFill>
                <a:latin typeface="Helvetica Now Text" panose="020B0504030202020204" pitchFamily="34" charset="0"/>
              </a:rPr>
              <a:t>of care is delivered in settings that have the lowest survival rates</a:t>
            </a:r>
            <a:r>
              <a:rPr lang="en-US" sz="1200" baseline="30000">
                <a:solidFill>
                  <a:srgbClr val="000000"/>
                </a:solidFill>
                <a:latin typeface="Helvetica Now Text" panose="020B0504030202020204" pitchFamily="34" charset="0"/>
              </a:rPr>
              <a:t>3</a:t>
            </a:r>
            <a:endParaRPr lang="en-US" sz="1400">
              <a:solidFill>
                <a:srgbClr val="000000"/>
              </a:solidFill>
              <a:latin typeface="Helvetica Now Text" panose="020B0504030202020204" pitchFamily="34" charset="0"/>
            </a:endParaRPr>
          </a:p>
        </p:txBody>
      </p:sp>
      <p:sp>
        <p:nvSpPr>
          <p:cNvPr id="17" name="TextBox 27">
            <a:extLst>
              <a:ext uri="{FF2B5EF4-FFF2-40B4-BE49-F238E27FC236}">
                <a16:creationId xmlns:a16="http://schemas.microsoft.com/office/drawing/2014/main" id="{CE86AC11-EC28-2C81-B1FE-581EEC5332A8}"/>
              </a:ext>
            </a:extLst>
          </p:cNvPr>
          <p:cNvSpPr txBox="1"/>
          <p:nvPr/>
        </p:nvSpPr>
        <p:spPr>
          <a:xfrm>
            <a:off x="8741342" y="2353874"/>
            <a:ext cx="2009516" cy="1077218"/>
          </a:xfrm>
          <a:prstGeom prst="rect">
            <a:avLst/>
          </a:prstGeom>
          <a:noFill/>
        </p:spPr>
        <p:txBody>
          <a:bodyPr wrap="square">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a:spcAft>
                <a:spcPts val="700"/>
              </a:spcAft>
              <a:defRPr/>
            </a:pPr>
            <a:r>
              <a:rPr lang="en-US" sz="1200">
                <a:solidFill>
                  <a:srgbClr val="000000"/>
                </a:solidFill>
                <a:latin typeface="Helvetica Now Text" panose="020B0504030202020204" pitchFamily="34" charset="0"/>
              </a:rPr>
              <a:t>Median annual treatment cost of new medicines for oncology is nearly </a:t>
            </a:r>
            <a:r>
              <a:rPr lang="en-US" sz="1600" b="1">
                <a:solidFill>
                  <a:srgbClr val="007585"/>
                </a:solidFill>
                <a:latin typeface="Helvetica Now Text" panose="020B0504030202020204" pitchFamily="34" charset="0"/>
              </a:rPr>
              <a:t>$300,000 </a:t>
            </a:r>
            <a:r>
              <a:rPr lang="en-US" sz="1200">
                <a:solidFill>
                  <a:srgbClr val="000000"/>
                </a:solidFill>
                <a:latin typeface="Helvetica Now Text" panose="020B0504030202020204" pitchFamily="34" charset="0"/>
              </a:rPr>
              <a:t>per patient</a:t>
            </a:r>
            <a:r>
              <a:rPr lang="en-US" sz="1200" baseline="30000">
                <a:solidFill>
                  <a:srgbClr val="000000"/>
                </a:solidFill>
                <a:latin typeface="Helvetica Now Text" panose="020B0504030202020204" pitchFamily="34" charset="0"/>
              </a:rPr>
              <a:t>2</a:t>
            </a:r>
            <a:endParaRPr lang="en-US" sz="1200">
              <a:solidFill>
                <a:srgbClr val="000000"/>
              </a:solidFill>
              <a:latin typeface="Helvetica Now Text" panose="020B0504030202020204" pitchFamily="34" charset="0"/>
            </a:endParaRPr>
          </a:p>
        </p:txBody>
      </p:sp>
      <p:sp>
        <p:nvSpPr>
          <p:cNvPr id="18" name="Content Placeholder 2">
            <a:extLst>
              <a:ext uri="{FF2B5EF4-FFF2-40B4-BE49-F238E27FC236}">
                <a16:creationId xmlns:a16="http://schemas.microsoft.com/office/drawing/2014/main" id="{A5646636-FA35-E783-C03A-1869E280ABBF}"/>
              </a:ext>
            </a:extLst>
          </p:cNvPr>
          <p:cNvSpPr txBox="1">
            <a:spLocks/>
          </p:cNvSpPr>
          <p:nvPr/>
        </p:nvSpPr>
        <p:spPr>
          <a:xfrm>
            <a:off x="8741342" y="4195385"/>
            <a:ext cx="2208124" cy="924471"/>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914355">
              <a:spcAft>
                <a:spcPts val="700"/>
              </a:spcAft>
              <a:defRPr/>
            </a:pPr>
            <a:r>
              <a:rPr lang="en-US" sz="1200">
                <a:solidFill>
                  <a:srgbClr val="000000"/>
                </a:solidFill>
                <a:latin typeface="Helvetica Now Text" panose="020B0504030202020204" pitchFamily="34" charset="0"/>
              </a:rPr>
              <a:t>Number of cancer survivors is projected to</a:t>
            </a:r>
            <a:r>
              <a:rPr lang="en-US" sz="1200">
                <a:solidFill>
                  <a:srgbClr val="007585"/>
                </a:solidFill>
                <a:latin typeface="Helvetica Now Text" panose="020B0504030202020204" pitchFamily="34" charset="0"/>
              </a:rPr>
              <a:t> </a:t>
            </a:r>
            <a:r>
              <a:rPr lang="en-US" sz="1600" b="1">
                <a:solidFill>
                  <a:srgbClr val="007585"/>
                </a:solidFill>
                <a:latin typeface="Helvetica Now Text" panose="020B0504030202020204" pitchFamily="34" charset="0"/>
              </a:rPr>
              <a:t>increase</a:t>
            </a:r>
            <a:r>
              <a:rPr lang="en-US" sz="1200">
                <a:solidFill>
                  <a:srgbClr val="007585"/>
                </a:solidFill>
                <a:latin typeface="Helvetica Now Text" panose="020B0504030202020204" pitchFamily="34" charset="0"/>
              </a:rPr>
              <a:t> </a:t>
            </a:r>
            <a:r>
              <a:rPr lang="en-US" sz="1200">
                <a:solidFill>
                  <a:srgbClr val="000000"/>
                </a:solidFill>
                <a:latin typeface="Helvetica Now Text" panose="020B0504030202020204" pitchFamily="34" charset="0"/>
              </a:rPr>
              <a:t>from 22.5M by 2032 to 26M by 2040</a:t>
            </a:r>
            <a:r>
              <a:rPr lang="en-US" sz="1200" baseline="30000">
                <a:solidFill>
                  <a:srgbClr val="000000"/>
                </a:solidFill>
                <a:latin typeface="Helvetica Now Text" panose="020B0504030202020204" pitchFamily="34" charset="0"/>
              </a:rPr>
              <a:t>4</a:t>
            </a:r>
            <a:r>
              <a:rPr lang="en-US" sz="1200">
                <a:solidFill>
                  <a:srgbClr val="000000"/>
                </a:solidFill>
                <a:latin typeface="Helvetica Now Text" panose="020B0504030202020204" pitchFamily="34" charset="0"/>
              </a:rPr>
              <a:t> </a:t>
            </a:r>
          </a:p>
        </p:txBody>
      </p:sp>
    </p:spTree>
    <p:extLst>
      <p:ext uri="{BB962C8B-B14F-4D97-AF65-F5344CB8AC3E}">
        <p14:creationId xmlns:p14="http://schemas.microsoft.com/office/powerpoint/2010/main" val="194246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D2F6688-F21D-4675-A1BF-C6294ED9B423}"/>
              </a:ext>
            </a:extLst>
          </p:cNvPr>
          <p:cNvSpPr>
            <a:spLocks noGrp="1"/>
          </p:cNvSpPr>
          <p:nvPr>
            <p:ph type="sldNum" sz="quarter" idx="12"/>
          </p:nvPr>
        </p:nvSpPr>
        <p:spPr>
          <a:xfrm>
            <a:off x="11409441" y="6353857"/>
            <a:ext cx="403815" cy="365125"/>
          </a:xfrm>
        </p:spPr>
        <p:txBody>
          <a:bodyPr/>
          <a:lstStyle/>
          <a:p>
            <a:fld id="{91D568E7-61F5-D04E-995D-81EF41C01A2A}" type="slidenum">
              <a:rPr lang="en-GB" smtClean="0"/>
              <a:pPr/>
              <a:t>24</a:t>
            </a:fld>
            <a:endParaRPr lang="en-GB"/>
          </a:p>
        </p:txBody>
      </p:sp>
      <p:sp>
        <p:nvSpPr>
          <p:cNvPr id="3" name="Footer Placeholder 2">
            <a:extLst>
              <a:ext uri="{FF2B5EF4-FFF2-40B4-BE49-F238E27FC236}">
                <a16:creationId xmlns:a16="http://schemas.microsoft.com/office/drawing/2014/main" id="{55776110-DDAC-44CF-9A2E-D399401362EA}"/>
              </a:ext>
            </a:extLst>
          </p:cNvPr>
          <p:cNvSpPr>
            <a:spLocks noGrp="1"/>
          </p:cNvSpPr>
          <p:nvPr>
            <p:ph type="ftr" sz="quarter" idx="3"/>
          </p:nvPr>
        </p:nvSpPr>
        <p:spPr>
          <a:xfrm>
            <a:off x="6011954" y="6370041"/>
            <a:ext cx="5038972" cy="365125"/>
          </a:xfrm>
        </p:spPr>
        <p:txBody>
          <a:bodyPr/>
          <a:lstStyle/>
          <a:p>
            <a:r>
              <a:rPr lang="en-US"/>
              <a:t>Proprietary and Confidential</a:t>
            </a:r>
            <a:endParaRPr lang="en-GB"/>
          </a:p>
        </p:txBody>
      </p:sp>
      <p:sp>
        <p:nvSpPr>
          <p:cNvPr id="2" name="Title 1">
            <a:extLst>
              <a:ext uri="{FF2B5EF4-FFF2-40B4-BE49-F238E27FC236}">
                <a16:creationId xmlns:a16="http://schemas.microsoft.com/office/drawing/2014/main" id="{9F6D00DF-6BCF-422E-BE8A-AEDF9E82930F}"/>
              </a:ext>
            </a:extLst>
          </p:cNvPr>
          <p:cNvSpPr>
            <a:spLocks noGrp="1"/>
          </p:cNvSpPr>
          <p:nvPr>
            <p:ph type="title"/>
          </p:nvPr>
        </p:nvSpPr>
        <p:spPr>
          <a:xfrm>
            <a:off x="490654" y="294052"/>
            <a:ext cx="11607561" cy="400110"/>
          </a:xfrm>
        </p:spPr>
        <p:txBody>
          <a:bodyPr/>
          <a:lstStyle/>
          <a:p>
            <a:r>
              <a:rPr lang="en-US" altLang="en-US"/>
              <a:t>Trump Administration’s Executive Orders to Lower Prescription Drug Cost</a:t>
            </a:r>
          </a:p>
        </p:txBody>
      </p:sp>
      <p:cxnSp>
        <p:nvCxnSpPr>
          <p:cNvPr id="33" name="Straight Connector 32">
            <a:extLst>
              <a:ext uri="{FF2B5EF4-FFF2-40B4-BE49-F238E27FC236}">
                <a16:creationId xmlns:a16="http://schemas.microsoft.com/office/drawing/2014/main" id="{54003F70-0E34-2C71-4D66-C97670F6731D}"/>
              </a:ext>
            </a:extLst>
          </p:cNvPr>
          <p:cNvCxnSpPr/>
          <p:nvPr/>
        </p:nvCxnSpPr>
        <p:spPr>
          <a:xfrm>
            <a:off x="1106563" y="3955746"/>
            <a:ext cx="10690027" cy="0"/>
          </a:xfrm>
          <a:prstGeom prst="line">
            <a:avLst/>
          </a:prstGeom>
          <a:ln w="25400">
            <a:solidFill>
              <a:srgbClr val="00758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93EDDD-DBE7-24E9-9D3C-8D16B77F147F}"/>
              </a:ext>
            </a:extLst>
          </p:cNvPr>
          <p:cNvCxnSpPr/>
          <p:nvPr/>
        </p:nvCxnSpPr>
        <p:spPr>
          <a:xfrm>
            <a:off x="1788688" y="3955746"/>
            <a:ext cx="0" cy="398585"/>
          </a:xfrm>
          <a:prstGeom prst="line">
            <a:avLst/>
          </a:prstGeom>
          <a:ln w="25400">
            <a:solidFill>
              <a:srgbClr val="007585"/>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60A984-4CB3-6A46-ADE2-B03A5FE41492}"/>
              </a:ext>
            </a:extLst>
          </p:cNvPr>
          <p:cNvCxnSpPr>
            <a:cxnSpLocks/>
          </p:cNvCxnSpPr>
          <p:nvPr/>
        </p:nvCxnSpPr>
        <p:spPr>
          <a:xfrm flipV="1">
            <a:off x="3839775" y="3552580"/>
            <a:ext cx="0" cy="408353"/>
          </a:xfrm>
          <a:prstGeom prst="line">
            <a:avLst/>
          </a:prstGeom>
          <a:ln w="25400">
            <a:solidFill>
              <a:srgbClr val="007585"/>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8AD672-482C-5073-49B5-D35D1847F093}"/>
              </a:ext>
            </a:extLst>
          </p:cNvPr>
          <p:cNvCxnSpPr/>
          <p:nvPr/>
        </p:nvCxnSpPr>
        <p:spPr>
          <a:xfrm>
            <a:off x="10221464" y="3950250"/>
            <a:ext cx="0" cy="398585"/>
          </a:xfrm>
          <a:prstGeom prst="line">
            <a:avLst/>
          </a:prstGeom>
          <a:ln w="25400">
            <a:solidFill>
              <a:srgbClr val="007585"/>
            </a:solidFill>
            <a:tailEnd type="oval"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4A9F789-D032-EB6C-0E2E-1D389A7519F2}"/>
              </a:ext>
            </a:extLst>
          </p:cNvPr>
          <p:cNvCxnSpPr/>
          <p:nvPr/>
        </p:nvCxnSpPr>
        <p:spPr>
          <a:xfrm>
            <a:off x="6011954" y="3960933"/>
            <a:ext cx="0" cy="398585"/>
          </a:xfrm>
          <a:prstGeom prst="line">
            <a:avLst/>
          </a:prstGeom>
          <a:ln w="25400">
            <a:solidFill>
              <a:srgbClr val="007585"/>
            </a:solidFill>
            <a:tailEnd type="oval"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4BC59F5-80B3-AB4F-6F4D-04C80F855486}"/>
              </a:ext>
            </a:extLst>
          </p:cNvPr>
          <p:cNvSpPr txBox="1"/>
          <p:nvPr/>
        </p:nvSpPr>
        <p:spPr>
          <a:xfrm>
            <a:off x="2969623" y="1295560"/>
            <a:ext cx="1861395" cy="2053704"/>
          </a:xfrm>
          <a:prstGeom prst="rect">
            <a:avLst/>
          </a:prstGeom>
          <a:solidFill>
            <a:schemeClr val="accent6"/>
          </a:solidFill>
          <a:effectLst>
            <a:outerShdw blurRad="63500" sx="102000" sy="102000" algn="ctr" rotWithShape="0">
              <a:prstClr val="black">
                <a:alpha val="40000"/>
              </a:prstClr>
            </a:outerShdw>
          </a:effectLst>
        </p:spPr>
        <p:txBody>
          <a:bodyPr wrap="square" tIns="91440" bIns="91440">
            <a:spAutoFit/>
          </a:bodyPr>
          <a:lstStyle/>
          <a:p>
            <a:pPr marL="0" marR="0" lvl="0" indent="0" defTabSz="914310" rtl="0" eaLnBrk="1" fontAlgn="auto" latinLnBrk="0" hangingPunct="1">
              <a:lnSpc>
                <a:spcPct val="100000"/>
              </a:lnSpc>
              <a:spcBef>
                <a:spcPts val="0"/>
              </a:spcBef>
              <a:spcAft>
                <a:spcPts val="70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007585"/>
                </a:solidFill>
                <a:effectLst/>
                <a:uLnTx/>
                <a:uFillTx/>
                <a:latin typeface="Helvetica Now Text" panose="020B0504030202020204" pitchFamily="34" charset="77"/>
                <a:ea typeface="+mn-ea"/>
                <a:cs typeface="+mn-cs"/>
              </a:rPr>
              <a:t>Healthcare Transparency: Machine Readable Files</a:t>
            </a:r>
            <a:endParaRPr lang="en-US" altLang="en-US" sz="1400">
              <a:solidFill>
                <a:srgbClr val="007585"/>
              </a:solidFill>
              <a:latin typeface="Helvetica Now Text" panose="020B0504030202020204" pitchFamily="34" charset="77"/>
            </a:endParaRPr>
          </a:p>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Title: </a:t>
            </a:r>
            <a:r>
              <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Making America Healthy Again by Empowering Patients with Clear Accurate and Actionable Healthcare Pricing Information</a:t>
            </a:r>
            <a:endPar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Arial"/>
            </a:endParaRPr>
          </a:p>
        </p:txBody>
      </p:sp>
      <p:sp>
        <p:nvSpPr>
          <p:cNvPr id="55" name="TextBox 54">
            <a:extLst>
              <a:ext uri="{FF2B5EF4-FFF2-40B4-BE49-F238E27FC236}">
                <a16:creationId xmlns:a16="http://schemas.microsoft.com/office/drawing/2014/main" id="{BF7C1648-329B-9DB6-22E5-05D6A02511D4}"/>
              </a:ext>
            </a:extLst>
          </p:cNvPr>
          <p:cNvSpPr txBox="1"/>
          <p:nvPr/>
        </p:nvSpPr>
        <p:spPr>
          <a:xfrm>
            <a:off x="3279663" y="4110888"/>
            <a:ext cx="1241316" cy="428387"/>
          </a:xfrm>
          <a:prstGeom prst="rect">
            <a:avLst/>
          </a:prstGeom>
          <a:noFill/>
        </p:spPr>
        <p:txBody>
          <a:bodyPr wrap="square">
            <a:spAutoFit/>
          </a:bodyPr>
          <a:lstStyle/>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rPr>
              <a:t>Date Issued: 2/25/2025</a:t>
            </a:r>
          </a:p>
        </p:txBody>
      </p:sp>
      <p:sp>
        <p:nvSpPr>
          <p:cNvPr id="58" name="TextBox 57">
            <a:extLst>
              <a:ext uri="{FF2B5EF4-FFF2-40B4-BE49-F238E27FC236}">
                <a16:creationId xmlns:a16="http://schemas.microsoft.com/office/drawing/2014/main" id="{347361AB-27DD-3F64-3D05-1E94127785DC}"/>
              </a:ext>
            </a:extLst>
          </p:cNvPr>
          <p:cNvSpPr txBox="1"/>
          <p:nvPr/>
        </p:nvSpPr>
        <p:spPr>
          <a:xfrm>
            <a:off x="5157974" y="4497105"/>
            <a:ext cx="1876052" cy="1759264"/>
          </a:xfrm>
          <a:prstGeom prst="rect">
            <a:avLst/>
          </a:prstGeom>
          <a:solidFill>
            <a:schemeClr val="accent6"/>
          </a:solidFill>
          <a:effectLst>
            <a:outerShdw blurRad="63500" sx="102000" sy="102000" algn="ctr" rotWithShape="0">
              <a:prstClr val="black">
                <a:alpha val="40000"/>
              </a:prstClr>
            </a:outerShdw>
          </a:effectLst>
        </p:spPr>
        <p:txBody>
          <a:bodyPr wrap="square" tIns="91440" bIns="91440">
            <a:spAutoFit/>
          </a:bodyPr>
          <a:lstStyle/>
          <a:p>
            <a:pPr marL="0" marR="0" lvl="0" indent="0" algn="l" defTabSz="914310" rtl="0" eaLnBrk="1" fontAlgn="auto" latinLnBrk="0" hangingPunct="1">
              <a:lnSpc>
                <a:spcPct val="100000"/>
              </a:lnSpc>
              <a:spcBef>
                <a:spcPts val="0"/>
              </a:spcBef>
              <a:spcAft>
                <a:spcPts val="70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007585"/>
                </a:solidFill>
                <a:effectLst/>
                <a:uLnTx/>
                <a:uFillTx/>
                <a:latin typeface="Helvetica Now Text" panose="020B0504030202020204" pitchFamily="34" charset="77"/>
                <a:ea typeface="+mn-ea"/>
                <a:cs typeface="+mn-cs"/>
              </a:rPr>
              <a:t>PBM Fee Disclosure and Drug Importation </a:t>
            </a:r>
            <a:endParaRPr kumimoji="0" lang="en-US" sz="12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endParaRPr>
          </a:p>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Title: </a:t>
            </a:r>
            <a:r>
              <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Lowering Prescription Drug Prices by Once Again Putting Americans First </a:t>
            </a:r>
            <a:endPar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endParaRPr>
          </a:p>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endPar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endParaRPr>
          </a:p>
        </p:txBody>
      </p:sp>
      <p:sp>
        <p:nvSpPr>
          <p:cNvPr id="60" name="TextBox 59">
            <a:extLst>
              <a:ext uri="{FF2B5EF4-FFF2-40B4-BE49-F238E27FC236}">
                <a16:creationId xmlns:a16="http://schemas.microsoft.com/office/drawing/2014/main" id="{74FF6A2E-BF68-5735-1DA5-36B97C93F31D}"/>
              </a:ext>
            </a:extLst>
          </p:cNvPr>
          <p:cNvSpPr txBox="1"/>
          <p:nvPr/>
        </p:nvSpPr>
        <p:spPr>
          <a:xfrm>
            <a:off x="5449405" y="3358170"/>
            <a:ext cx="1617785" cy="428387"/>
          </a:xfrm>
          <a:prstGeom prst="rect">
            <a:avLst/>
          </a:prstGeom>
          <a:noFill/>
        </p:spPr>
        <p:txBody>
          <a:bodyPr wrap="square">
            <a:spAutoFit/>
          </a:bodyPr>
          <a:lstStyle/>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rPr>
              <a:t>Date Issued: 4/15/2025</a:t>
            </a:r>
            <a:endPar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mn-cs"/>
            </a:endParaRPr>
          </a:p>
        </p:txBody>
      </p:sp>
      <p:sp>
        <p:nvSpPr>
          <p:cNvPr id="62" name="TextBox 61">
            <a:extLst>
              <a:ext uri="{FF2B5EF4-FFF2-40B4-BE49-F238E27FC236}">
                <a16:creationId xmlns:a16="http://schemas.microsoft.com/office/drawing/2014/main" id="{80E5FB19-0E0D-82E8-35A6-C178769D99CB}"/>
              </a:ext>
            </a:extLst>
          </p:cNvPr>
          <p:cNvSpPr txBox="1"/>
          <p:nvPr/>
        </p:nvSpPr>
        <p:spPr>
          <a:xfrm>
            <a:off x="7321598" y="3960933"/>
            <a:ext cx="1829115" cy="563039"/>
          </a:xfrm>
          <a:prstGeom prst="rect">
            <a:avLst/>
          </a:prstGeom>
          <a:noFill/>
        </p:spPr>
        <p:txBody>
          <a:bodyPr wrap="square">
            <a:spAutoFit/>
          </a:bodyPr>
          <a:lstStyle/>
          <a:p>
            <a:pPr marL="0" marR="0" lvl="0" indent="0" algn="l" defTabSz="622300" rtl="0" eaLnBrk="1" fontAlgn="auto" latinLnBrk="0" hangingPunct="1">
              <a:lnSpc>
                <a:spcPct val="90000"/>
              </a:lnSpc>
              <a:spcBef>
                <a:spcPct val="0"/>
              </a:spcBef>
              <a:spcAft>
                <a:spcPct val="35000"/>
              </a:spcAft>
              <a:buClrTx/>
              <a:buSzTx/>
              <a:buFont typeface="Arial" panose="020B0604020202020204" pitchFamily="34" charset="0"/>
              <a:buNone/>
              <a:tabLst/>
              <a:defRPr/>
            </a:pPr>
            <a:endParaRPr kumimoji="0" lang="en-US" sz="7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mn-cs"/>
            </a:endParaRPr>
          </a:p>
          <a:p>
            <a:pPr marL="0" marR="0" lvl="0" indent="0" algn="l" defTabSz="6223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mn-cs"/>
              </a:rPr>
              <a:t>Date Issued: 5/5/2025 </a:t>
            </a:r>
            <a:endPar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endParaRPr>
          </a:p>
        </p:txBody>
      </p:sp>
      <p:sp>
        <p:nvSpPr>
          <p:cNvPr id="64" name="TextBox 63">
            <a:extLst>
              <a:ext uri="{FF2B5EF4-FFF2-40B4-BE49-F238E27FC236}">
                <a16:creationId xmlns:a16="http://schemas.microsoft.com/office/drawing/2014/main" id="{8C2BE287-6D0B-4F6C-30B9-2E22BE615101}"/>
              </a:ext>
            </a:extLst>
          </p:cNvPr>
          <p:cNvSpPr txBox="1"/>
          <p:nvPr/>
        </p:nvSpPr>
        <p:spPr>
          <a:xfrm>
            <a:off x="7034026" y="2018201"/>
            <a:ext cx="1876052" cy="1381212"/>
          </a:xfrm>
          <a:prstGeom prst="rect">
            <a:avLst/>
          </a:prstGeom>
          <a:solidFill>
            <a:schemeClr val="accent6"/>
          </a:solidFill>
          <a:effectLst>
            <a:outerShdw blurRad="63500" sx="102000" sy="102000" algn="ctr" rotWithShape="0">
              <a:prstClr val="black">
                <a:alpha val="40000"/>
              </a:prstClr>
            </a:outerShdw>
          </a:effectLst>
        </p:spPr>
        <p:txBody>
          <a:bodyPr wrap="square" tIns="91440" bIns="91440">
            <a:spAutoFit/>
          </a:bodyPr>
          <a:lstStyle/>
          <a:p>
            <a:pPr marL="0" marR="0" lvl="0" indent="0" algn="l" defTabSz="914310" rtl="0" eaLnBrk="1" fontAlgn="auto" latinLnBrk="0" hangingPunct="1">
              <a:lnSpc>
                <a:spcPct val="100000"/>
              </a:lnSpc>
              <a:spcBef>
                <a:spcPts val="0"/>
              </a:spcBef>
              <a:spcAft>
                <a:spcPts val="700"/>
              </a:spcAft>
              <a:buClrTx/>
              <a:buSzTx/>
              <a:buFont typeface="Arial" panose="020B0604020202020204" pitchFamily="34" charset="0"/>
              <a:buNone/>
              <a:tabLst/>
              <a:defRPr/>
            </a:pPr>
            <a:r>
              <a:rPr lang="en-US" sz="1400">
                <a:solidFill>
                  <a:srgbClr val="007585"/>
                </a:solidFill>
                <a:latin typeface="Helvetica Now Text" panose="020B0504030202020204" pitchFamily="34" charset="77"/>
              </a:rPr>
              <a:t>Develop Domestic Pharmaceutical Manufacturing</a:t>
            </a:r>
            <a:endParaRPr kumimoji="0" lang="en-US" sz="12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endParaRPr>
          </a:p>
          <a:p>
            <a:pPr marL="0" marR="0" lvl="0" indent="0" algn="l" defTabSz="6223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Title</a:t>
            </a:r>
            <a:r>
              <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 Domestic Production of Critical Medicine</a:t>
            </a:r>
            <a:endPar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Arial"/>
            </a:endParaRPr>
          </a:p>
        </p:txBody>
      </p:sp>
      <p:cxnSp>
        <p:nvCxnSpPr>
          <p:cNvPr id="65" name="Straight Connector 64">
            <a:extLst>
              <a:ext uri="{FF2B5EF4-FFF2-40B4-BE49-F238E27FC236}">
                <a16:creationId xmlns:a16="http://schemas.microsoft.com/office/drawing/2014/main" id="{D8B3F2E9-A0AA-7A09-A941-7AD859556EA9}"/>
              </a:ext>
            </a:extLst>
          </p:cNvPr>
          <p:cNvCxnSpPr>
            <a:cxnSpLocks/>
          </p:cNvCxnSpPr>
          <p:nvPr/>
        </p:nvCxnSpPr>
        <p:spPr>
          <a:xfrm flipV="1">
            <a:off x="7881440" y="3541897"/>
            <a:ext cx="0" cy="408353"/>
          </a:xfrm>
          <a:prstGeom prst="line">
            <a:avLst/>
          </a:prstGeom>
          <a:ln w="25400">
            <a:solidFill>
              <a:srgbClr val="007585"/>
            </a:solidFill>
            <a:tailEnd type="oval"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00ACD79-294F-F485-028D-57E268D2BF25}"/>
              </a:ext>
            </a:extLst>
          </p:cNvPr>
          <p:cNvSpPr txBox="1"/>
          <p:nvPr/>
        </p:nvSpPr>
        <p:spPr>
          <a:xfrm>
            <a:off x="9681606" y="3397003"/>
            <a:ext cx="1567653" cy="424732"/>
          </a:xfrm>
          <a:prstGeom prst="rect">
            <a:avLst/>
          </a:prstGeom>
          <a:noFill/>
        </p:spPr>
        <p:txBody>
          <a:bodyPr wrap="square">
            <a:sp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Date Issued: 5/12/2025 </a:t>
            </a:r>
            <a:endParaRPr kumimoji="0" lang="en-US" sz="1200" b="0" i="1"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a:endParaRPr>
          </a:p>
        </p:txBody>
      </p:sp>
      <p:sp>
        <p:nvSpPr>
          <p:cNvPr id="71" name="TextBox 70">
            <a:extLst>
              <a:ext uri="{FF2B5EF4-FFF2-40B4-BE49-F238E27FC236}">
                <a16:creationId xmlns:a16="http://schemas.microsoft.com/office/drawing/2014/main" id="{4465C1CD-8128-E72C-295C-5FE21EDD4AF8}"/>
              </a:ext>
            </a:extLst>
          </p:cNvPr>
          <p:cNvSpPr txBox="1"/>
          <p:nvPr/>
        </p:nvSpPr>
        <p:spPr>
          <a:xfrm>
            <a:off x="9276254" y="4493461"/>
            <a:ext cx="1890419" cy="1871282"/>
          </a:xfrm>
          <a:prstGeom prst="rect">
            <a:avLst/>
          </a:prstGeom>
          <a:solidFill>
            <a:schemeClr val="accent6"/>
          </a:solidFill>
          <a:effectLst>
            <a:outerShdw blurRad="63500" sx="102000" sy="102000" algn="ctr" rotWithShape="0">
              <a:prstClr val="black">
                <a:alpha val="40000"/>
              </a:prstClr>
            </a:outerShdw>
          </a:effectLst>
        </p:spPr>
        <p:txBody>
          <a:bodyPr wrap="square" t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7585"/>
                </a:solidFill>
                <a:effectLst/>
                <a:uLnTx/>
                <a:uFillTx/>
                <a:latin typeface="Arial" panose="020B0604020202020204"/>
                <a:ea typeface="+mn-ea"/>
                <a:cs typeface="+mn-cs"/>
              </a:rPr>
              <a:t>Most Favored Nation Drug Pricing and Direct to Consumer Purchasing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Title</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 Delivering the Most Favored Nation Prescription Drug Pricing to American Patients </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72" name="TextBox 71">
            <a:extLst>
              <a:ext uri="{FF2B5EF4-FFF2-40B4-BE49-F238E27FC236}">
                <a16:creationId xmlns:a16="http://schemas.microsoft.com/office/drawing/2014/main" id="{422DA48A-A50C-1148-BF54-C8410BEAF7D8}"/>
              </a:ext>
            </a:extLst>
          </p:cNvPr>
          <p:cNvSpPr txBox="1"/>
          <p:nvPr/>
        </p:nvSpPr>
        <p:spPr>
          <a:xfrm>
            <a:off x="1278580" y="3429000"/>
            <a:ext cx="1241316" cy="428387"/>
          </a:xfrm>
          <a:prstGeom prst="rect">
            <a:avLst/>
          </a:prstGeom>
          <a:noFill/>
        </p:spPr>
        <p:txBody>
          <a:bodyPr wrap="square">
            <a:spAutoFit/>
          </a:bodyPr>
          <a:lstStyle/>
          <a:p>
            <a:pPr marL="0" marR="0" lvl="0" indent="0" algn="l" defTabSz="3111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Helvetica Now Text" panose="020B0504030202020204" pitchFamily="34" charset="77"/>
                <a:ea typeface="+mn-ea"/>
                <a:cs typeface="Arial"/>
              </a:rPr>
              <a:t>Date Issued: 2/18/2025</a:t>
            </a:r>
          </a:p>
        </p:txBody>
      </p:sp>
      <p:sp>
        <p:nvSpPr>
          <p:cNvPr id="73" name="TextBox 72">
            <a:extLst>
              <a:ext uri="{FF2B5EF4-FFF2-40B4-BE49-F238E27FC236}">
                <a16:creationId xmlns:a16="http://schemas.microsoft.com/office/drawing/2014/main" id="{FB7343A6-0CAF-E311-B949-F28516E9CEE8}"/>
              </a:ext>
            </a:extLst>
          </p:cNvPr>
          <p:cNvSpPr txBox="1"/>
          <p:nvPr/>
        </p:nvSpPr>
        <p:spPr>
          <a:xfrm>
            <a:off x="928693" y="4482493"/>
            <a:ext cx="1861395" cy="1228863"/>
          </a:xfrm>
          <a:prstGeom prst="rect">
            <a:avLst/>
          </a:prstGeom>
          <a:solidFill>
            <a:schemeClr val="accent6"/>
          </a:solidFill>
          <a:effectLst>
            <a:outerShdw blurRad="63500" sx="102000" sy="102000" algn="ctr" rotWithShape="0">
              <a:prstClr val="black">
                <a:alpha val="40000"/>
              </a:prstClr>
            </a:outerShdw>
          </a:effectLst>
        </p:spPr>
        <p:txBody>
          <a:bodyPr wrap="square" tIns="91440" bIns="91440">
            <a:spAutoFit/>
          </a:bodyPr>
          <a:lstStyle/>
          <a:p>
            <a:pPr marL="0" marR="0" lvl="0" indent="0" algn="l" defTabSz="914310" rtl="0" eaLnBrk="1" fontAlgn="auto" latinLnBrk="0" hangingPunct="1">
              <a:lnSpc>
                <a:spcPct val="100000"/>
              </a:lnSpc>
              <a:spcBef>
                <a:spcPts val="0"/>
              </a:spcBef>
              <a:spcAft>
                <a:spcPts val="700"/>
              </a:spcAft>
              <a:buClrTx/>
              <a:buSzTx/>
              <a:buFont typeface="Arial" panose="020B0604020202020204" pitchFamily="34" charset="0"/>
              <a:buNone/>
              <a:tabLst/>
              <a:defRPr/>
            </a:pPr>
            <a:r>
              <a:rPr kumimoji="0" lang="en-US" altLang="en-US" sz="1400" b="0" i="0" u="none" strike="noStrike" kern="1200" cap="none" spc="0" normalizeH="0" baseline="0" noProof="0">
                <a:ln>
                  <a:noFill/>
                </a:ln>
                <a:solidFill>
                  <a:srgbClr val="007585"/>
                </a:solidFill>
                <a:effectLst/>
                <a:uLnTx/>
                <a:uFillTx/>
                <a:latin typeface="Helvetica Now Text" panose="020B0504030202020204" pitchFamily="34" charset="77"/>
                <a:ea typeface="+mn-ea"/>
                <a:cs typeface="+mn-cs"/>
              </a:rPr>
              <a:t>Protecting IVF Access &amp; Reducing Cost</a:t>
            </a:r>
            <a:endParaRPr kumimoji="0" lang="en-US" sz="12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endParaRPr>
          </a:p>
          <a:p>
            <a:pPr marL="0" marR="0" lvl="0" indent="0" algn="l" defTabSz="6223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Title</a:t>
            </a:r>
            <a:r>
              <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mn-cs"/>
              </a:rPr>
              <a:t>: Expanding Access to IVF</a:t>
            </a:r>
            <a:endParaRPr kumimoji="0" lang="en-US" sz="1100" b="0" i="0" u="none" strike="noStrike" kern="1200" cap="none" spc="0" normalizeH="0" baseline="0" noProof="0">
              <a:ln>
                <a:noFill/>
              </a:ln>
              <a:solidFill>
                <a:srgbClr val="000000"/>
              </a:solidFill>
              <a:effectLst/>
              <a:uLnTx/>
              <a:uFillTx/>
              <a:latin typeface="Helvetica Now Text" panose="020B0504030202020204" pitchFamily="34" charset="77"/>
              <a:ea typeface="+mn-ea"/>
              <a:cs typeface="Arial"/>
            </a:endParaRPr>
          </a:p>
        </p:txBody>
      </p:sp>
    </p:spTree>
    <p:extLst>
      <p:ext uri="{BB962C8B-B14F-4D97-AF65-F5344CB8AC3E}">
        <p14:creationId xmlns:p14="http://schemas.microsoft.com/office/powerpoint/2010/main" val="40979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C30E0-110A-8C37-D31F-05D85119C464}"/>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F75D853-E936-A0D1-3C67-CFDAFCB84C31}"/>
              </a:ext>
            </a:extLst>
          </p:cNvPr>
          <p:cNvSpPr>
            <a:spLocks noGrp="1"/>
          </p:cNvSpPr>
          <p:nvPr>
            <p:ph type="sldNum" sz="quarter" idx="12"/>
            <p:custDataLst>
              <p:tags r:id="rId1"/>
            </p:custDataLst>
          </p:nvPr>
        </p:nvSpPr>
        <p:spPr/>
        <p:txBody>
          <a:bodyPr/>
          <a:lstStyle/>
          <a:p>
            <a:fld id="{91D568E7-61F5-D04E-995D-81EF41C01A2A}" type="slidenum">
              <a:rPr lang="en-GB" smtClean="0"/>
              <a:pPr/>
              <a:t>25</a:t>
            </a:fld>
            <a:endParaRPr lang="en-GB"/>
          </a:p>
        </p:txBody>
      </p:sp>
      <p:sp>
        <p:nvSpPr>
          <p:cNvPr id="3" name="Footer Placeholder 2">
            <a:extLst>
              <a:ext uri="{FF2B5EF4-FFF2-40B4-BE49-F238E27FC236}">
                <a16:creationId xmlns:a16="http://schemas.microsoft.com/office/drawing/2014/main" id="{2E77E590-4B5C-39AB-1700-B314941A3F01}"/>
              </a:ext>
            </a:extLst>
          </p:cNvPr>
          <p:cNvSpPr>
            <a:spLocks noGrp="1"/>
          </p:cNvSpPr>
          <p:nvPr>
            <p:ph type="ftr" sz="quarter" idx="3"/>
            <p:custDataLst>
              <p:tags r:id="rId2"/>
            </p:custDataLst>
          </p:nvPr>
        </p:nvSpPr>
        <p:spPr/>
        <p:txBody>
          <a:bodyPr/>
          <a:lstStyle/>
          <a:p>
            <a:r>
              <a:rPr lang="en-GB"/>
              <a:t>Proprietary and Confidential</a:t>
            </a:r>
          </a:p>
        </p:txBody>
      </p:sp>
      <p:sp>
        <p:nvSpPr>
          <p:cNvPr id="2" name="Title 1">
            <a:extLst>
              <a:ext uri="{FF2B5EF4-FFF2-40B4-BE49-F238E27FC236}">
                <a16:creationId xmlns:a16="http://schemas.microsoft.com/office/drawing/2014/main" id="{2BFA5E15-BBF8-795A-9FAB-0174A86F2F51}"/>
              </a:ext>
            </a:extLst>
          </p:cNvPr>
          <p:cNvSpPr>
            <a:spLocks noGrp="1"/>
          </p:cNvSpPr>
          <p:nvPr>
            <p:ph type="title"/>
            <p:custDataLst>
              <p:tags r:id="rId3"/>
            </p:custDataLst>
          </p:nvPr>
        </p:nvSpPr>
        <p:spPr/>
        <p:txBody>
          <a:bodyPr/>
          <a:lstStyle/>
          <a:p>
            <a:r>
              <a:rPr lang="en-US"/>
              <a:t>Trump Administration Begins to Implement Executive Order on MFN and Trump Rx through </a:t>
            </a:r>
            <a:r>
              <a:rPr lang="en-US" i="1">
                <a:effectLst>
                  <a:outerShdw blurRad="38100" dist="38100" dir="2700000" algn="tl">
                    <a:srgbClr val="000000">
                      <a:alpha val="43137"/>
                    </a:srgbClr>
                  </a:outerShdw>
                </a:effectLst>
              </a:rPr>
              <a:t>Negotiations</a:t>
            </a:r>
            <a:r>
              <a:rPr lang="en-US"/>
              <a:t> </a:t>
            </a:r>
            <a:endParaRPr lang="en-US" i="1"/>
          </a:p>
        </p:txBody>
      </p:sp>
      <p:sp>
        <p:nvSpPr>
          <p:cNvPr id="7" name="Content Placeholder 6">
            <a:extLst>
              <a:ext uri="{FF2B5EF4-FFF2-40B4-BE49-F238E27FC236}">
                <a16:creationId xmlns:a16="http://schemas.microsoft.com/office/drawing/2014/main" id="{2D1E95FC-5DF5-2495-9EAE-A939A68F3A2C}"/>
              </a:ext>
            </a:extLst>
          </p:cNvPr>
          <p:cNvSpPr>
            <a:spLocks noGrp="1"/>
          </p:cNvSpPr>
          <p:nvPr>
            <p:ph sz="quarter" idx="14"/>
            <p:custDataLst>
              <p:tags r:id="rId4"/>
            </p:custDataLst>
          </p:nvPr>
        </p:nvSpPr>
        <p:spPr/>
        <p:txBody>
          <a:bodyPr/>
          <a:lstStyle/>
          <a:p>
            <a:endParaRPr lang="en-US"/>
          </a:p>
          <a:p>
            <a:endParaRPr lang="en-US"/>
          </a:p>
          <a:p>
            <a:pPr lvl="1"/>
            <a:endParaRPr lang="en-US" sz="700"/>
          </a:p>
          <a:p>
            <a:pPr lvl="1"/>
            <a:br>
              <a:rPr lang="en-US"/>
            </a:br>
            <a:endParaRPr lang="en-US"/>
          </a:p>
        </p:txBody>
      </p:sp>
      <p:sp>
        <p:nvSpPr>
          <p:cNvPr id="8" name="Right Arrow 4">
            <a:extLst>
              <a:ext uri="{FF2B5EF4-FFF2-40B4-BE49-F238E27FC236}">
                <a16:creationId xmlns:a16="http://schemas.microsoft.com/office/drawing/2014/main" id="{8DEF07BB-8FF7-0F3F-7CE5-4B98DDBB48AA}"/>
              </a:ext>
              <a:ext uri="{C183D7F6-B498-43B3-948B-1728B52AA6E4}">
                <adec:decorative xmlns:adec="http://schemas.microsoft.com/office/drawing/2017/decorative" val="1"/>
              </a:ext>
            </a:extLst>
          </p:cNvPr>
          <p:cNvSpPr>
            <a:spLocks/>
          </p:cNvSpPr>
          <p:nvPr>
            <p:custDataLst>
              <p:tags r:id="rId5"/>
            </p:custDataLst>
          </p:nvPr>
        </p:nvSpPr>
        <p:spPr>
          <a:xfrm>
            <a:off x="1132839" y="1501224"/>
            <a:ext cx="10668665" cy="1327248"/>
          </a:xfrm>
          <a:prstGeom prst="rightArrow">
            <a:avLst/>
          </a:pr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solidFill>
                <a:schemeClr val="tx2"/>
              </a:solidFill>
              <a:latin typeface="Helvetica Now Text" panose="020B0504030202020204" pitchFamily="34" charset="77"/>
            </a:endParaRPr>
          </a:p>
        </p:txBody>
      </p:sp>
      <p:graphicFrame>
        <p:nvGraphicFramePr>
          <p:cNvPr id="9" name="Table 5">
            <a:extLst>
              <a:ext uri="{FF2B5EF4-FFF2-40B4-BE49-F238E27FC236}">
                <a16:creationId xmlns:a16="http://schemas.microsoft.com/office/drawing/2014/main" id="{560A430F-4740-D6A2-9619-01A46BBBB65C}"/>
              </a:ext>
            </a:extLst>
          </p:cNvPr>
          <p:cNvGraphicFramePr>
            <a:graphicFrameLocks noGrp="1"/>
          </p:cNvGraphicFramePr>
          <p:nvPr>
            <p:custDataLst>
              <p:tags r:id="rId6"/>
            </p:custDataLst>
            <p:extLst>
              <p:ext uri="{D42A27DB-BD31-4B8C-83A1-F6EECF244321}">
                <p14:modId xmlns:p14="http://schemas.microsoft.com/office/powerpoint/2010/main" val="886593241"/>
              </p:ext>
            </p:extLst>
          </p:nvPr>
        </p:nvGraphicFramePr>
        <p:xfrm>
          <a:off x="1142997" y="1908024"/>
          <a:ext cx="10450691" cy="3627120"/>
        </p:xfrm>
        <a:graphic>
          <a:graphicData uri="http://schemas.openxmlformats.org/drawingml/2006/table">
            <a:tbl>
              <a:tblPr firstRow="1" bandRow="1">
                <a:tableStyleId>{5940675A-B579-460E-94D1-54222C63F5DA}</a:tableStyleId>
              </a:tblPr>
              <a:tblGrid>
                <a:gridCol w="3483564">
                  <a:extLst>
                    <a:ext uri="{9D8B030D-6E8A-4147-A177-3AD203B41FA5}">
                      <a16:colId xmlns:a16="http://schemas.microsoft.com/office/drawing/2014/main" val="2570197862"/>
                    </a:ext>
                  </a:extLst>
                </a:gridCol>
                <a:gridCol w="3648173">
                  <a:extLst>
                    <a:ext uri="{9D8B030D-6E8A-4147-A177-3AD203B41FA5}">
                      <a16:colId xmlns:a16="http://schemas.microsoft.com/office/drawing/2014/main" val="3471949140"/>
                    </a:ext>
                  </a:extLst>
                </a:gridCol>
                <a:gridCol w="3318954">
                  <a:extLst>
                    <a:ext uri="{9D8B030D-6E8A-4147-A177-3AD203B41FA5}">
                      <a16:colId xmlns:a16="http://schemas.microsoft.com/office/drawing/2014/main" val="2838022808"/>
                    </a:ext>
                  </a:extLst>
                </a:gridCol>
              </a:tblGrid>
              <a:tr h="546222">
                <a:tc>
                  <a:txBody>
                    <a:bodyPr/>
                    <a:lstStyle/>
                    <a:p>
                      <a:pPr lvl="0"/>
                      <a:r>
                        <a:rPr lang="en-US" sz="1800" b="1">
                          <a:solidFill>
                            <a:srgbClr val="007585"/>
                          </a:solidFill>
                          <a:latin typeface="Helvetica Now Text" panose="020B0504030202020204" pitchFamily="34" charset="0"/>
                        </a:rPr>
                        <a:t>5/12/25: EO No. 14297 </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sz="1800" b="1">
                          <a:solidFill>
                            <a:srgbClr val="29B0C3"/>
                          </a:solidFill>
                          <a:latin typeface="Helvetica Now Text" panose="020B0504030202020204" pitchFamily="34" charset="0"/>
                        </a:rPr>
                        <a:t>White House Initiative</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sz="1800" b="1">
                          <a:solidFill>
                            <a:srgbClr val="F25D00"/>
                          </a:solidFill>
                          <a:latin typeface="Helvetica Now Text" panose="020B0504030202020204" pitchFamily="34" charset="0"/>
                        </a:rPr>
                        <a:t>“Deal” with Pharma in </a:t>
                      </a:r>
                      <a:br>
                        <a:rPr lang="en-US" sz="1800" b="1">
                          <a:solidFill>
                            <a:srgbClr val="F25D00"/>
                          </a:solidFill>
                          <a:latin typeface="Helvetica Now Text" panose="020B0504030202020204" pitchFamily="34" charset="0"/>
                        </a:rPr>
                      </a:br>
                      <a:r>
                        <a:rPr lang="en-US" sz="1800" b="1">
                          <a:solidFill>
                            <a:srgbClr val="F25D00"/>
                          </a:solidFill>
                          <a:latin typeface="Helvetica Now Text" panose="020B0504030202020204" pitchFamily="34" charset="0"/>
                        </a:rPr>
                        <a:t>Lieu of Tariffs</a:t>
                      </a:r>
                    </a:p>
                  </a:txBody>
                  <a:tcPr marL="9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64903"/>
                  </a:ext>
                </a:extLst>
              </a:tr>
              <a:tr h="212514">
                <a:tc>
                  <a:txBody>
                    <a:bodyPr/>
                    <a:lstStyle/>
                    <a:p>
                      <a:endParaRPr lang="en-GB" sz="800">
                        <a:latin typeface="Helvetica Now Text" panose="020B0504030202020204" pitchFamily="34" charset="0"/>
                      </a:endParaRPr>
                    </a:p>
                  </a:txBody>
                  <a:tcPr marL="90000">
                    <a:lnL w="19050" cap="flat" cmpd="sng" algn="ctr">
                      <a:solidFill>
                        <a:srgbClr val="E5EFF0"/>
                      </a:solidFill>
                      <a:prstDash val="solid"/>
                      <a:round/>
                      <a:headEnd type="none" w="med" len="med"/>
                      <a:tailEnd type="none" w="med" len="med"/>
                    </a:lnL>
                    <a:lnR w="19050" cap="flat" cmpd="sng" algn="ctr">
                      <a:solidFill>
                        <a:srgbClr val="E5EF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latin typeface="Helvetica Now Text" panose="020B0504030202020204" pitchFamily="34" charset="0"/>
                      </a:endParaRPr>
                    </a:p>
                  </a:txBody>
                  <a:tcPr marL="90000">
                    <a:lnL w="19050" cap="flat" cmpd="sng" algn="ctr">
                      <a:solidFill>
                        <a:srgbClr val="E5EFF0"/>
                      </a:solidFill>
                      <a:prstDash val="solid"/>
                      <a:round/>
                      <a:headEnd type="none" w="med" len="med"/>
                      <a:tailEnd type="none" w="med" len="med"/>
                    </a:lnL>
                    <a:lnR w="19050" cap="flat" cmpd="sng" algn="ctr">
                      <a:solidFill>
                        <a:srgbClr val="E5EF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a:latin typeface="Helvetica Now Text" panose="020B0504030202020204" pitchFamily="34" charset="0"/>
                      </a:endParaRPr>
                    </a:p>
                  </a:txBody>
                  <a:tcPr marL="90000">
                    <a:lnL w="19050" cap="flat" cmpd="sng" algn="ctr">
                      <a:solidFill>
                        <a:srgbClr val="E5EF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508177"/>
                  </a:ext>
                </a:extLst>
              </a:tr>
              <a:tr h="370840">
                <a:tc>
                  <a:txBody>
                    <a:bodyPr/>
                    <a:lstStyle/>
                    <a:p>
                      <a:pPr marL="285750" lvl="0" indent="-285750">
                        <a:buFont typeface="Arial" panose="020B0604020202020204" pitchFamily="34" charset="0"/>
                        <a:buChar char="•"/>
                      </a:pPr>
                      <a:r>
                        <a:rPr lang="en-US" sz="1600">
                          <a:latin typeface="Helvetica Now Text" panose="020B0504030202020204" pitchFamily="34" charset="0"/>
                        </a:rPr>
                        <a:t>Federal government to obtain MFN pricing from Rx manufacturers</a:t>
                      </a:r>
                    </a:p>
                    <a:p>
                      <a:pPr marL="0" lvl="0" indent="0">
                        <a:buFont typeface="Arial" panose="020B0604020202020204" pitchFamily="34" charset="0"/>
                        <a:buNone/>
                      </a:pPr>
                      <a:endParaRPr lang="en-US" sz="1600">
                        <a:latin typeface="Helvetica Now Text" panose="020B0504030202020204" pitchFamily="34" charset="0"/>
                      </a:endParaRPr>
                    </a:p>
                    <a:p>
                      <a:pPr marL="285750" lvl="0" indent="-285750">
                        <a:buFont typeface="Arial" panose="020B0604020202020204" pitchFamily="34" charset="0"/>
                        <a:buChar char="•"/>
                      </a:pPr>
                      <a:r>
                        <a:rPr lang="en-US" sz="1600">
                          <a:latin typeface="Helvetica Now Text" panose="020B0504030202020204" pitchFamily="34" charset="0"/>
                        </a:rPr>
                        <a:t>Allow consumers to purchase Rx directly from manufacturers at MFN prices </a:t>
                      </a:r>
                    </a:p>
                  </a:txBody>
                  <a:tcPr marL="90000">
                    <a:lnL w="19050" cap="flat" cmpd="sng" algn="ctr">
                      <a:solidFill>
                        <a:srgbClr val="E5EFF0"/>
                      </a:solidFill>
                      <a:prstDash val="solid"/>
                      <a:round/>
                      <a:headEnd type="none" w="med" len="med"/>
                      <a:tailEnd type="none" w="med" len="med"/>
                    </a:lnL>
                    <a:lnR w="19050" cap="flat" cmpd="sng" algn="ctr">
                      <a:solidFill>
                        <a:srgbClr val="E5EF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rtl="0">
                        <a:buFont typeface="Arial" panose="020B0604020202020204" pitchFamily="34" charset="0"/>
                        <a:buChar char="•"/>
                      </a:pPr>
                      <a:r>
                        <a:rPr lang="en-US" sz="1600">
                          <a:latin typeface="Helvetica Now Text" panose="020B0504030202020204" pitchFamily="34" charset="0"/>
                        </a:rPr>
                        <a:t>8/21/25: Federal government intends to apply higher of the U.S. MFN tariff rate or a tariff rate of 15% for Europe and Japan </a:t>
                      </a:r>
                    </a:p>
                    <a:p>
                      <a:pPr marL="0" lvl="0" indent="0" rtl="0">
                        <a:buFont typeface="Arial" panose="020B0604020202020204" pitchFamily="34" charset="0"/>
                        <a:buNone/>
                      </a:pPr>
                      <a:endParaRPr lang="en-US" sz="1600">
                        <a:latin typeface="Helvetica Now Text" panose="020B0504030202020204" pitchFamily="34" charset="0"/>
                      </a:endParaRPr>
                    </a:p>
                    <a:p>
                      <a:pPr marL="228600" lvl="0" indent="-228600" rtl="0">
                        <a:buFont typeface="Arial" panose="020B0604020202020204" pitchFamily="34" charset="0"/>
                        <a:buChar char="•"/>
                      </a:pPr>
                      <a:r>
                        <a:rPr lang="en-US" sz="1600">
                          <a:latin typeface="Helvetica Now Text" panose="020B0504030202020204" pitchFamily="34" charset="0"/>
                        </a:rPr>
                        <a:t>9/26/25: Trump Administration announces a 100% tariff on branded or patented medication unless breaking ground or under construction </a:t>
                      </a:r>
                    </a:p>
                  </a:txBody>
                  <a:tcPr marL="90000">
                    <a:lnL w="19050" cap="flat" cmpd="sng" algn="ctr">
                      <a:solidFill>
                        <a:srgbClr val="E5EFF0"/>
                      </a:solidFill>
                      <a:prstDash val="solid"/>
                      <a:round/>
                      <a:headEnd type="none" w="med" len="med"/>
                      <a:tailEnd type="none" w="med" len="med"/>
                    </a:lnL>
                    <a:lnR w="19050" cap="flat" cmpd="sng" algn="ctr">
                      <a:solidFill>
                        <a:srgbClr val="E5EF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buFont typeface="Arial" panose="020B0604020202020204" pitchFamily="34" charset="0"/>
                        <a:buChar char="•"/>
                      </a:pPr>
                      <a:r>
                        <a:rPr lang="en-US" sz="1600" dirty="0">
                          <a:latin typeface="Helvetica Now Text" panose="020B0504030202020204" pitchFamily="34" charset="0"/>
                        </a:rPr>
                        <a:t>9/30/25: MFN deal with Pfizer for </a:t>
                      </a:r>
                      <a:r>
                        <a:rPr lang="en-US" sz="1600" b="1" u="sng" dirty="0">
                          <a:solidFill>
                            <a:srgbClr val="F25D00"/>
                          </a:solidFill>
                          <a:effectLst/>
                          <a:latin typeface="Helvetica Now Text" panose="020B0504030202020204" pitchFamily="34" charset="0"/>
                        </a:rPr>
                        <a:t>Medicaid</a:t>
                      </a:r>
                      <a:r>
                        <a:rPr lang="en-US" sz="1600" b="0" u="none" dirty="0">
                          <a:effectLst/>
                          <a:latin typeface="Helvetica Now Text" panose="020B0504030202020204" pitchFamily="34" charset="0"/>
                        </a:rPr>
                        <a:t> </a:t>
                      </a:r>
                      <a:r>
                        <a:rPr lang="en-US" sz="1600" dirty="0">
                          <a:latin typeface="Helvetica Now Text" panose="020B0504030202020204" pitchFamily="34" charset="0"/>
                        </a:rPr>
                        <a:t>recipients</a:t>
                      </a:r>
                    </a:p>
                    <a:p>
                      <a:pPr marL="0" lvl="0" indent="0">
                        <a:buFont typeface="Arial" panose="020B0604020202020204" pitchFamily="34" charset="0"/>
                        <a:buNone/>
                      </a:pPr>
                      <a:r>
                        <a:rPr lang="en-US" sz="1600" dirty="0">
                          <a:latin typeface="Helvetica Now Text" panose="020B0504030202020204" pitchFamily="34" charset="0"/>
                        </a:rPr>
                        <a:t> </a:t>
                      </a:r>
                    </a:p>
                    <a:p>
                      <a:pPr marL="228600" lvl="0" indent="-228600">
                        <a:buFont typeface="Arial" panose="020B0604020202020204" pitchFamily="34" charset="0"/>
                        <a:buChar char="•"/>
                      </a:pPr>
                      <a:r>
                        <a:rPr lang="en-US" sz="1600" dirty="0">
                          <a:latin typeface="Helvetica Now Text" panose="020B0504030202020204" pitchFamily="34" charset="0"/>
                        </a:rPr>
                        <a:t>Pfizer to use direct to consumer platform (</a:t>
                      </a:r>
                      <a:r>
                        <a:rPr lang="en-US" sz="1600" dirty="0" err="1">
                          <a:latin typeface="Helvetica Now Text" panose="020B0504030202020204" pitchFamily="34" charset="0"/>
                        </a:rPr>
                        <a:t>TrumpRx</a:t>
                      </a:r>
                      <a:r>
                        <a:rPr lang="en-US" sz="1600" dirty="0">
                          <a:latin typeface="Helvetica Now Text" panose="020B0504030202020204" pitchFamily="34" charset="0"/>
                        </a:rPr>
                        <a:t>) to sell discounted Rx</a:t>
                      </a:r>
                    </a:p>
                    <a:p>
                      <a:pPr marL="228600" lvl="0" indent="-228600">
                        <a:buFont typeface="Arial" panose="020B0604020202020204" pitchFamily="34" charset="0"/>
                        <a:buChar char="•"/>
                      </a:pPr>
                      <a:endParaRPr lang="en-US" sz="1600" dirty="0">
                        <a:latin typeface="Helvetica Now Text" panose="020B0504030202020204" pitchFamily="34" charset="0"/>
                      </a:endParaRPr>
                    </a:p>
                    <a:p>
                      <a:pPr marL="228600" lvl="0" indent="-228600">
                        <a:buFont typeface="Arial" panose="020B0604020202020204" pitchFamily="34" charset="0"/>
                        <a:buChar char="•"/>
                      </a:pPr>
                      <a:r>
                        <a:rPr lang="en-US" sz="1600" dirty="0">
                          <a:latin typeface="Helvetica Now Text" panose="020B0504030202020204" pitchFamily="34" charset="0"/>
                        </a:rPr>
                        <a:t>Additional pharmaceutical manufacturers engaged in negotiations </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600" dirty="0">
                        <a:latin typeface="Helvetica Now Text" panose="020B0504030202020204" pitchFamily="34" charset="0"/>
                      </a:endParaRPr>
                    </a:p>
                  </a:txBody>
                  <a:tcPr marL="90000">
                    <a:lnL w="19050" cap="flat" cmpd="sng" algn="ctr">
                      <a:solidFill>
                        <a:srgbClr val="E5EF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0214670"/>
                  </a:ext>
                </a:extLst>
              </a:tr>
            </a:tbl>
          </a:graphicData>
        </a:graphic>
      </p:graphicFrame>
    </p:spTree>
    <p:extLst>
      <p:ext uri="{BB962C8B-B14F-4D97-AF65-F5344CB8AC3E}">
        <p14:creationId xmlns:p14="http://schemas.microsoft.com/office/powerpoint/2010/main" val="2727116078"/>
      </p:ext>
    </p:extLst>
  </p:cSld>
  <p:clrMapOvr>
    <a:masterClrMapping/>
  </p:clrMapOvr>
  <p:extLst>
    <p:ext uri="{6950BFC3-D8DA-4A85-94F7-54DA5524770B}">
      <p188:commentRel xmlns:p188="http://schemas.microsoft.com/office/powerpoint/2018/8/main" r:id="rId9"/>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DCEB5-135E-7511-3856-89D48FD50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40342-E44D-BC67-21CC-A2C0C9DFA18F}"/>
              </a:ext>
            </a:extLst>
          </p:cNvPr>
          <p:cNvSpPr>
            <a:spLocks noGrp="1"/>
          </p:cNvSpPr>
          <p:nvPr>
            <p:ph type="title"/>
          </p:nvPr>
        </p:nvSpPr>
        <p:spPr/>
        <p:txBody>
          <a:bodyPr/>
          <a:lstStyle/>
          <a:p>
            <a:r>
              <a:rPr lang="en-US"/>
              <a:t>Tariff Effects- Rising Costs and Supply Chain Disruption</a:t>
            </a:r>
          </a:p>
        </p:txBody>
      </p:sp>
      <p:sp>
        <p:nvSpPr>
          <p:cNvPr id="3" name="Content Placeholder 2">
            <a:extLst>
              <a:ext uri="{FF2B5EF4-FFF2-40B4-BE49-F238E27FC236}">
                <a16:creationId xmlns:a16="http://schemas.microsoft.com/office/drawing/2014/main" id="{FB34D691-E630-83F0-3717-D1936484FDA8}"/>
              </a:ext>
            </a:extLst>
          </p:cNvPr>
          <p:cNvSpPr>
            <a:spLocks noGrp="1"/>
          </p:cNvSpPr>
          <p:nvPr>
            <p:ph idx="1"/>
          </p:nvPr>
        </p:nvSpPr>
        <p:spPr>
          <a:xfrm>
            <a:off x="1690081" y="4889247"/>
            <a:ext cx="2971800" cy="645051"/>
          </a:xfrm>
          <a:solidFill>
            <a:schemeClr val="bg1">
              <a:alpha val="20000"/>
            </a:schemeClr>
          </a:solidFill>
          <a:ln>
            <a:solidFill>
              <a:srgbClr val="73E2D8"/>
            </a:solidFill>
          </a:ln>
        </p:spPr>
        <p:txBody>
          <a:bodyPr vert="horz" lIns="45720" tIns="45720" rIns="45720" bIns="45720" rtlCol="0">
            <a:noAutofit/>
          </a:bodyPr>
          <a:lstStyle/>
          <a:p>
            <a:pPr marL="228600" lvl="1" indent="-228600">
              <a:buFont typeface="Arial" panose="020B0604020202020204" pitchFamily="34" charset="0"/>
              <a:buChar char="•"/>
            </a:pPr>
            <a:r>
              <a:rPr lang="en-US" sz="1400">
                <a:latin typeface="Helvetica Now Text"/>
              </a:rPr>
              <a:t>Cost stability and supply chains in jeopardy</a:t>
            </a:r>
          </a:p>
          <a:p>
            <a:endParaRPr lang="en-US" sz="1400">
              <a:latin typeface="Helvetica Now Text"/>
            </a:endParaRPr>
          </a:p>
        </p:txBody>
      </p:sp>
      <p:sp>
        <p:nvSpPr>
          <p:cNvPr id="15" name="Content Placeholder 21">
            <a:extLst>
              <a:ext uri="{FF2B5EF4-FFF2-40B4-BE49-F238E27FC236}">
                <a16:creationId xmlns:a16="http://schemas.microsoft.com/office/drawing/2014/main" id="{DE2D4F7F-22D0-794B-EC54-2FF1AE1F678E}"/>
              </a:ext>
            </a:extLst>
          </p:cNvPr>
          <p:cNvSpPr txBox="1">
            <a:spLocks/>
          </p:cNvSpPr>
          <p:nvPr/>
        </p:nvSpPr>
        <p:spPr>
          <a:xfrm>
            <a:off x="1141074" y="6198040"/>
            <a:ext cx="9400125" cy="425450"/>
          </a:xfrm>
          <a:prstGeom prst="rect">
            <a:avLst/>
          </a:prstGeom>
        </p:spPr>
        <p:txBody>
          <a:bodyPr vert="horz" lIns="0" tIns="0" rIns="0" bIns="0" rtlCol="0" anchor="t">
            <a:noAutofit/>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pPr marL="0" lvl="2" indent="0">
              <a:buNone/>
            </a:pPr>
            <a:r>
              <a:rPr lang="en-US" sz="900" baseline="30000">
                <a:latin typeface="Helvetica Now Text" panose="020B0504030202020204" pitchFamily="34" charset="0"/>
              </a:rPr>
              <a:t>1 </a:t>
            </a:r>
            <a:r>
              <a:rPr lang="en-US" sz="900">
                <a:latin typeface="Helvetica Now Text" panose="020B0504030202020204" pitchFamily="34" charset="0"/>
              </a:rPr>
              <a:t>Source: Average expenses estimated by Strata Decision Technology median 2023 values across all hospital spending. Labor is inclusive of purchased services and professional fees. From the American Hospital Association “2024 Cost of Caring” report </a:t>
            </a:r>
            <a:r>
              <a:rPr lang="en-US" sz="900">
                <a:hlinkClick r:id="rId3"/>
              </a:rPr>
              <a:t>https://www.aha.org/guidesreports/2025-04-28-2024-costs-caring</a:t>
            </a:r>
            <a:endParaRPr lang="en-US" sz="900"/>
          </a:p>
          <a:p>
            <a:pPr marL="0" lvl="2" indent="0">
              <a:buNone/>
            </a:pPr>
            <a:r>
              <a:rPr lang="en-US" sz="900" baseline="30000">
                <a:latin typeface="Helvetica Now Text" panose="020B0504030202020204" pitchFamily="34" charset="0"/>
              </a:rPr>
              <a:t>2</a:t>
            </a:r>
            <a:r>
              <a:rPr lang="en-US" sz="900">
                <a:latin typeface="Helvetica Now Text" panose="020B0504030202020204" pitchFamily="34" charset="0"/>
              </a:rPr>
              <a:t>Source: Association for Accessible Medicines “The U.S. Generic &amp; Biosimilar Medicines Savings Report” </a:t>
            </a:r>
            <a:r>
              <a:rPr lang="en-US" sz="900">
                <a:latin typeface="Helvetica Now Text" panose="020B0504030202020204" pitchFamily="34" charset="0"/>
                <a:hlinkClick r:id="rId4"/>
              </a:rPr>
              <a:t>https://accessiblemeds.org/resources/reports/2024-savings-report/</a:t>
            </a:r>
            <a:endParaRPr lang="en-US" sz="900" baseline="30000">
              <a:latin typeface="Helvetica Now Text" panose="020B0504030202020204" pitchFamily="34" charset="0"/>
            </a:endParaRPr>
          </a:p>
        </p:txBody>
      </p:sp>
      <p:graphicFrame>
        <p:nvGraphicFramePr>
          <p:cNvPr id="8" name="Chart 7">
            <a:extLst>
              <a:ext uri="{FF2B5EF4-FFF2-40B4-BE49-F238E27FC236}">
                <a16:creationId xmlns:a16="http://schemas.microsoft.com/office/drawing/2014/main" id="{14617D20-B61A-35EC-4C99-90C720283C5F}"/>
              </a:ext>
            </a:extLst>
          </p:cNvPr>
          <p:cNvGraphicFramePr/>
          <p:nvPr>
            <p:extLst>
              <p:ext uri="{D42A27DB-BD31-4B8C-83A1-F6EECF244321}">
                <p14:modId xmlns:p14="http://schemas.microsoft.com/office/powerpoint/2010/main" val="1021338605"/>
              </p:ext>
            </p:extLst>
          </p:nvPr>
        </p:nvGraphicFramePr>
        <p:xfrm>
          <a:off x="3747483" y="2113549"/>
          <a:ext cx="5105399" cy="380102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B699888-BBEF-BA16-56B4-9C95419123AD}"/>
              </a:ext>
            </a:extLst>
          </p:cNvPr>
          <p:cNvSpPr txBox="1"/>
          <p:nvPr/>
        </p:nvSpPr>
        <p:spPr>
          <a:xfrm>
            <a:off x="4460638" y="1646227"/>
            <a:ext cx="3628991" cy="597056"/>
          </a:xfrm>
          <a:prstGeom prst="rect">
            <a:avLst/>
          </a:prstGeom>
          <a:noFill/>
        </p:spPr>
        <p:txBody>
          <a:bodyPr wrap="square" lIns="0" tIns="0" rIns="0" bIns="0" rtlCol="0">
            <a:noAutofit/>
          </a:bodyPr>
          <a:lstStyle/>
          <a:p>
            <a:pPr algn="ctr">
              <a:lnSpc>
                <a:spcPct val="117000"/>
              </a:lnSpc>
              <a:spcAft>
                <a:spcPts val="500"/>
              </a:spcAft>
            </a:pPr>
            <a:r>
              <a:rPr lang="en-US" sz="1400" b="1">
                <a:latin typeface="Helvetica Now Text" panose="020B0504030202020204" pitchFamily="34" charset="0"/>
              </a:rPr>
              <a:t>Labor Constitutes Largest Percentage of Hospital Expenses (in billions)</a:t>
            </a:r>
            <a:r>
              <a:rPr lang="en-US" sz="1400" b="1" baseline="30000">
                <a:latin typeface="Helvetica Now Text" panose="020B0504030202020204" pitchFamily="34" charset="0"/>
              </a:rPr>
              <a:t>1</a:t>
            </a:r>
          </a:p>
        </p:txBody>
      </p:sp>
      <p:sp>
        <p:nvSpPr>
          <p:cNvPr id="11" name="Content Placeholder 2">
            <a:extLst>
              <a:ext uri="{FF2B5EF4-FFF2-40B4-BE49-F238E27FC236}">
                <a16:creationId xmlns:a16="http://schemas.microsoft.com/office/drawing/2014/main" id="{8CD0BF50-5663-2C29-D522-FE774DA51FF8}"/>
              </a:ext>
            </a:extLst>
          </p:cNvPr>
          <p:cNvSpPr txBox="1">
            <a:spLocks/>
          </p:cNvSpPr>
          <p:nvPr/>
        </p:nvSpPr>
        <p:spPr>
          <a:xfrm>
            <a:off x="8174666" y="3291776"/>
            <a:ext cx="3333918" cy="1482871"/>
          </a:xfrm>
          <a:prstGeom prst="rect">
            <a:avLst/>
          </a:prstGeom>
          <a:solidFill>
            <a:schemeClr val="bg1">
              <a:alpha val="20000"/>
            </a:schemeClr>
          </a:solidFill>
          <a:ln>
            <a:solidFill>
              <a:srgbClr val="6E027F"/>
            </a:solidFill>
          </a:ln>
        </p:spPr>
        <p:txBody>
          <a:bodyPr vert="horz" lIns="45720" tIns="45720" rIns="45720" bIns="45720" rtlCol="0">
            <a:noAutofit/>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pPr marL="228600" lvl="1" indent="-228600">
              <a:buFont typeface="Arial" panose="020B0604020202020204" pitchFamily="34" charset="0"/>
              <a:buChar char="•"/>
            </a:pPr>
            <a:r>
              <a:rPr lang="en-US" sz="1400" dirty="0">
                <a:latin typeface="Helvetica Now Text" panose="020B0504030202020204" pitchFamily="34" charset="0"/>
              </a:rPr>
              <a:t>September 1 ruling</a:t>
            </a:r>
          </a:p>
          <a:p>
            <a:pPr marL="355600" lvl="2" indent="-228600">
              <a:buFont typeface="Helvetica Now Text" panose="020B0504030202020204" pitchFamily="34" charset="0"/>
              <a:buChar char="—"/>
            </a:pPr>
            <a:r>
              <a:rPr lang="en-US" sz="1400" dirty="0">
                <a:latin typeface="Helvetica Now Text" panose="020B0504030202020204" pitchFamily="34" charset="0"/>
              </a:rPr>
              <a:t>15% tariff on brand drugs from the European Union </a:t>
            </a:r>
          </a:p>
          <a:p>
            <a:pPr marL="355600" lvl="2" indent="-228600">
              <a:buFont typeface="Helvetica Now Text" panose="020B0504030202020204" pitchFamily="34" charset="0"/>
              <a:buChar char="—"/>
            </a:pPr>
            <a:r>
              <a:rPr lang="en-US" sz="1400" dirty="0">
                <a:latin typeface="Helvetica Now Text" panose="020B0504030202020204" pitchFamily="34" charset="0"/>
              </a:rPr>
              <a:t>Generic drugs to receive Most Favored Nation pricing</a:t>
            </a:r>
            <a:endParaRPr lang="en-US" sz="1400" dirty="0">
              <a:latin typeface="Helvetica Now Text"/>
            </a:endParaRPr>
          </a:p>
          <a:p>
            <a:pPr marL="228600" indent="-228600">
              <a:buFont typeface="Arial" panose="020B0604020202020204" pitchFamily="34" charset="0"/>
              <a:buChar char="•"/>
            </a:pPr>
            <a:endParaRPr lang="en-US" sz="1400" dirty="0">
              <a:latin typeface="Helvetica Now Text"/>
            </a:endParaRPr>
          </a:p>
        </p:txBody>
      </p:sp>
      <p:sp>
        <p:nvSpPr>
          <p:cNvPr id="13" name="Content Placeholder 2">
            <a:extLst>
              <a:ext uri="{FF2B5EF4-FFF2-40B4-BE49-F238E27FC236}">
                <a16:creationId xmlns:a16="http://schemas.microsoft.com/office/drawing/2014/main" id="{745D37C6-816F-8FE2-4A8B-8D61F7633561}"/>
              </a:ext>
            </a:extLst>
          </p:cNvPr>
          <p:cNvSpPr txBox="1">
            <a:spLocks/>
          </p:cNvSpPr>
          <p:nvPr/>
        </p:nvSpPr>
        <p:spPr>
          <a:xfrm>
            <a:off x="1690081" y="2388079"/>
            <a:ext cx="2971800" cy="645051"/>
          </a:xfrm>
          <a:prstGeom prst="rect">
            <a:avLst/>
          </a:prstGeom>
          <a:solidFill>
            <a:schemeClr val="bg1">
              <a:alpha val="20000"/>
            </a:schemeClr>
          </a:solidFill>
          <a:ln>
            <a:solidFill>
              <a:srgbClr val="A70070"/>
            </a:solidFill>
          </a:ln>
        </p:spPr>
        <p:txBody>
          <a:bodyPr vert="horz" lIns="45720" tIns="45720" rIns="45720" bIns="45720" rtlCol="0">
            <a:noAutofit/>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pPr marL="228600" lvl="1" indent="-228600">
              <a:buFont typeface="Arial" panose="020B0604020202020204" pitchFamily="34" charset="0"/>
              <a:buChar char="•"/>
            </a:pPr>
            <a:r>
              <a:rPr lang="en-US" sz="1400">
                <a:latin typeface="Helvetica Now Text"/>
              </a:rPr>
              <a:t>Healthcare staffing growing faster than other sectors</a:t>
            </a:r>
          </a:p>
        </p:txBody>
      </p:sp>
      <p:sp>
        <p:nvSpPr>
          <p:cNvPr id="5" name="Subtitle 4">
            <a:extLst>
              <a:ext uri="{FF2B5EF4-FFF2-40B4-BE49-F238E27FC236}">
                <a16:creationId xmlns:a16="http://schemas.microsoft.com/office/drawing/2014/main" id="{D626F98F-C8D1-3343-D44F-173267963A9F}"/>
              </a:ext>
            </a:extLst>
          </p:cNvPr>
          <p:cNvSpPr txBox="1">
            <a:spLocks/>
          </p:cNvSpPr>
          <p:nvPr/>
        </p:nvSpPr>
        <p:spPr>
          <a:xfrm>
            <a:off x="1082133" y="851090"/>
            <a:ext cx="10686952" cy="365125"/>
          </a:xfrm>
          <a:prstGeom prst="rect">
            <a:avLst/>
          </a:prstGeom>
        </p:spPr>
        <p:txBody>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r>
              <a:rPr lang="en-US" sz="1800" b="0"/>
              <a:t>Impact on drugs and medical supplies appear limited relative to the impact of labor growth</a:t>
            </a:r>
          </a:p>
        </p:txBody>
      </p:sp>
      <p:sp>
        <p:nvSpPr>
          <p:cNvPr id="6" name="Footer Placeholder 5">
            <a:extLst>
              <a:ext uri="{FF2B5EF4-FFF2-40B4-BE49-F238E27FC236}">
                <a16:creationId xmlns:a16="http://schemas.microsoft.com/office/drawing/2014/main" id="{4DBFD310-F1E2-4948-F640-AD4ACD5BA7D8}"/>
              </a:ext>
            </a:extLst>
          </p:cNvPr>
          <p:cNvSpPr>
            <a:spLocks noGrp="1"/>
          </p:cNvSpPr>
          <p:nvPr>
            <p:ph type="ftr" sz="quarter" idx="3"/>
          </p:nvPr>
        </p:nvSpPr>
        <p:spPr/>
        <p:txBody>
          <a:bodyPr/>
          <a:lstStyle/>
          <a:p>
            <a:r>
              <a:rPr lang="en-US"/>
              <a:t>Proprietary and Confidential</a:t>
            </a:r>
            <a:endParaRPr lang="en-GB"/>
          </a:p>
        </p:txBody>
      </p:sp>
      <p:sp>
        <p:nvSpPr>
          <p:cNvPr id="9" name="Slide Number Placeholder 8">
            <a:extLst>
              <a:ext uri="{FF2B5EF4-FFF2-40B4-BE49-F238E27FC236}">
                <a16:creationId xmlns:a16="http://schemas.microsoft.com/office/drawing/2014/main" id="{E85334CD-1B56-86CC-3089-E06C8D8006DF}"/>
              </a:ext>
            </a:extLst>
          </p:cNvPr>
          <p:cNvSpPr>
            <a:spLocks noGrp="1"/>
          </p:cNvSpPr>
          <p:nvPr>
            <p:ph type="sldNum" sz="quarter" idx="12"/>
          </p:nvPr>
        </p:nvSpPr>
        <p:spPr/>
        <p:txBody>
          <a:bodyPr/>
          <a:lstStyle/>
          <a:p>
            <a:fld id="{91D568E7-61F5-D04E-995D-81EF41C01A2A}" type="slidenum">
              <a:rPr lang="en-GB" smtClean="0"/>
              <a:t>26</a:t>
            </a:fld>
            <a:endParaRPr lang="en-GB"/>
          </a:p>
        </p:txBody>
      </p:sp>
    </p:spTree>
    <p:extLst>
      <p:ext uri="{BB962C8B-B14F-4D97-AF65-F5344CB8AC3E}">
        <p14:creationId xmlns:p14="http://schemas.microsoft.com/office/powerpoint/2010/main" val="177609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215-5374-E60C-2E00-3EE31F90167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EA4401B-4598-0A6A-F08B-A5D5298E7CBD}"/>
              </a:ext>
            </a:extLst>
          </p:cNvPr>
          <p:cNvSpPr/>
          <p:nvPr/>
        </p:nvSpPr>
        <p:spPr>
          <a:xfrm>
            <a:off x="2880561" y="1590675"/>
            <a:ext cx="2390336" cy="3743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endParaRPr>
          </a:p>
        </p:txBody>
      </p:sp>
      <p:sp>
        <p:nvSpPr>
          <p:cNvPr id="2" name="Title 1">
            <a:extLst>
              <a:ext uri="{FF2B5EF4-FFF2-40B4-BE49-F238E27FC236}">
                <a16:creationId xmlns:a16="http://schemas.microsoft.com/office/drawing/2014/main" id="{EF817407-EA63-4BF0-8812-14463FE7B1F9}"/>
              </a:ext>
            </a:extLst>
          </p:cNvPr>
          <p:cNvSpPr>
            <a:spLocks noGrp="1"/>
          </p:cNvSpPr>
          <p:nvPr>
            <p:ph type="title"/>
          </p:nvPr>
        </p:nvSpPr>
        <p:spPr>
          <a:xfrm>
            <a:off x="1123554" y="468192"/>
            <a:ext cx="10686256" cy="338554"/>
          </a:xfrm>
        </p:spPr>
        <p:txBody>
          <a:bodyPr/>
          <a:lstStyle/>
          <a:p>
            <a:r>
              <a:rPr lang="en-US" sz="2200"/>
              <a:t>With September Pharma Tariff Announcement, Many Details Remain Undefined</a:t>
            </a:r>
          </a:p>
        </p:txBody>
      </p:sp>
      <p:sp>
        <p:nvSpPr>
          <p:cNvPr id="4" name="TextBox 3">
            <a:extLst>
              <a:ext uri="{FF2B5EF4-FFF2-40B4-BE49-F238E27FC236}">
                <a16:creationId xmlns:a16="http://schemas.microsoft.com/office/drawing/2014/main" id="{3AF1E492-D3CE-3296-3873-B1A5F605B929}"/>
              </a:ext>
            </a:extLst>
          </p:cNvPr>
          <p:cNvSpPr txBox="1"/>
          <p:nvPr/>
        </p:nvSpPr>
        <p:spPr>
          <a:xfrm>
            <a:off x="11352759" y="6381207"/>
            <a:ext cx="287944" cy="123111"/>
          </a:xfrm>
          <a:prstGeom prst="rect">
            <a:avLst/>
          </a:prstGeom>
          <a:noFill/>
        </p:spPr>
        <p:txBody>
          <a:bodyPr wrap="square" lIns="0" tIns="0" rIns="0" bIns="0" rtlCol="0" anchor="b" anchorCtr="0">
            <a:spAutoFit/>
          </a:bodyPr>
          <a:lstStyle/>
          <a:p>
            <a:pPr algn="r" defTabSz="457200" eaLnBrk="0" fontAlgn="base" hangingPunct="0">
              <a:spcBef>
                <a:spcPct val="0"/>
              </a:spcBef>
              <a:spcAft>
                <a:spcPct val="0"/>
              </a:spcAft>
              <a:defRPr/>
            </a:pPr>
            <a:fld id="{BC0FA351-5A70-4EC9-BE2D-E8D941B01E50}" type="slidenum">
              <a:rPr lang="en-US" sz="800">
                <a:latin typeface="Helvetica Now Text" panose="020B0504030202020204" pitchFamily="34" charset="0"/>
              </a:rPr>
              <a:pPr algn="r" defTabSz="457200" eaLnBrk="0" fontAlgn="base" hangingPunct="0">
                <a:spcBef>
                  <a:spcPct val="0"/>
                </a:spcBef>
                <a:spcAft>
                  <a:spcPct val="0"/>
                </a:spcAft>
                <a:defRPr/>
              </a:pPr>
              <a:t>27</a:t>
            </a:fld>
            <a:endParaRPr lang="en-US" sz="800">
              <a:latin typeface="Helvetica Now Text" panose="020B0504030202020204" pitchFamily="34" charset="0"/>
            </a:endParaRPr>
          </a:p>
        </p:txBody>
      </p:sp>
      <p:sp>
        <p:nvSpPr>
          <p:cNvPr id="7" name="Footer Placeholder 2">
            <a:extLst>
              <a:ext uri="{FF2B5EF4-FFF2-40B4-BE49-F238E27FC236}">
                <a16:creationId xmlns:a16="http://schemas.microsoft.com/office/drawing/2014/main" id="{21A71B63-B842-99DB-4153-19814A6B58E1}"/>
              </a:ext>
            </a:extLst>
          </p:cNvPr>
          <p:cNvSpPr txBox="1">
            <a:spLocks/>
          </p:cNvSpPr>
          <p:nvPr/>
        </p:nvSpPr>
        <p:spPr>
          <a:xfrm>
            <a:off x="6011960" y="6277285"/>
            <a:ext cx="5038644" cy="365125"/>
          </a:xfrm>
          <a:prstGeom prst="rect">
            <a:avLst/>
          </a:prstGeom>
        </p:spPr>
        <p:txBody>
          <a:bodyPr anchor="ct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r"/>
            <a:r>
              <a:rPr lang="en-GB" sz="500"/>
              <a:t>Health Solutions | Proprietary &amp; Confidential</a:t>
            </a:r>
          </a:p>
        </p:txBody>
      </p:sp>
      <p:sp>
        <p:nvSpPr>
          <p:cNvPr id="14" name="TextBox 13">
            <a:extLst>
              <a:ext uri="{FF2B5EF4-FFF2-40B4-BE49-F238E27FC236}">
                <a16:creationId xmlns:a16="http://schemas.microsoft.com/office/drawing/2014/main" id="{127C2240-F04D-202C-8B53-B2ED38FCAE5E}"/>
              </a:ext>
            </a:extLst>
          </p:cNvPr>
          <p:cNvSpPr txBox="1"/>
          <p:nvPr/>
        </p:nvSpPr>
        <p:spPr>
          <a:xfrm>
            <a:off x="2990454" y="2074685"/>
            <a:ext cx="2170551" cy="2616101"/>
          </a:xfrm>
          <a:prstGeom prst="rect">
            <a:avLst/>
          </a:prstGeom>
          <a:noFill/>
        </p:spPr>
        <p:txBody>
          <a:bodyPr wrap="square" lIns="45720" tIns="45720" rIns="45720" bIns="45720" rtlCol="0" anchor="t">
            <a:spAutoFit/>
          </a:bodyPr>
          <a:lstStyle/>
          <a:p>
            <a:endParaRPr lang="en-US" sz="1400">
              <a:solidFill>
                <a:srgbClr val="5D6D78"/>
              </a:solidFill>
              <a:latin typeface="Helvetica Now Text" panose="020B0504030202020204" pitchFamily="34" charset="0"/>
            </a:endParaRPr>
          </a:p>
          <a:p>
            <a:r>
              <a:rPr lang="en-US" sz="1400">
                <a:solidFill>
                  <a:srgbClr val="5D6D78"/>
                </a:solidFill>
                <a:latin typeface="Helvetica Now Text" panose="020B0504030202020204" pitchFamily="34" charset="0"/>
              </a:rPr>
              <a:t>Effective October 1, </a:t>
            </a:r>
            <a:r>
              <a:rPr lang="en-US" sz="1400" b="1">
                <a:solidFill>
                  <a:srgbClr val="5D6D78"/>
                </a:solidFill>
                <a:latin typeface="Helvetica Now Text" panose="020B0504030202020204" pitchFamily="34" charset="0"/>
              </a:rPr>
              <a:t>branded pharmaceutical products </a:t>
            </a:r>
            <a:r>
              <a:rPr lang="en-US" sz="1400">
                <a:solidFill>
                  <a:srgbClr val="5D6D78"/>
                </a:solidFill>
                <a:latin typeface="Helvetica Now Text" panose="020B0504030202020204" pitchFamily="34" charset="0"/>
              </a:rPr>
              <a:t>may face a </a:t>
            </a:r>
            <a:r>
              <a:rPr lang="en-US" sz="1400" b="1">
                <a:solidFill>
                  <a:srgbClr val="5D6D78"/>
                </a:solidFill>
                <a:latin typeface="Helvetica Now Text" panose="020B0504030202020204" pitchFamily="34" charset="0"/>
              </a:rPr>
              <a:t>100% tariff </a:t>
            </a:r>
            <a:r>
              <a:rPr lang="en-US" sz="1400">
                <a:solidFill>
                  <a:srgbClr val="5D6D78"/>
                </a:solidFill>
                <a:latin typeface="Helvetica Now Text" panose="020B0504030202020204" pitchFamily="34" charset="0"/>
              </a:rPr>
              <a:t>unless the manufacturer is </a:t>
            </a:r>
            <a:r>
              <a:rPr lang="en-US" sz="1400" b="1">
                <a:solidFill>
                  <a:srgbClr val="5D6D78"/>
                </a:solidFill>
                <a:latin typeface="Helvetica Now Text" panose="020B0504030202020204" pitchFamily="34" charset="0"/>
              </a:rPr>
              <a:t>actively building </a:t>
            </a:r>
            <a:r>
              <a:rPr lang="en-US" sz="1400">
                <a:solidFill>
                  <a:srgbClr val="5D6D78"/>
                </a:solidFill>
                <a:latin typeface="Helvetica Now Text" panose="020B0504030202020204" pitchFamily="34" charset="0"/>
              </a:rPr>
              <a:t>a U.S.-based facility.</a:t>
            </a:r>
          </a:p>
          <a:p>
            <a:endParaRPr lang="en-US" sz="1400">
              <a:solidFill>
                <a:srgbClr val="5D6D78"/>
              </a:solidFill>
              <a:latin typeface="Helvetica Now Text" panose="020B0504030202020204" pitchFamily="34" charset="0"/>
            </a:endParaRPr>
          </a:p>
          <a:p>
            <a:r>
              <a:rPr lang="en-US" sz="1200">
                <a:solidFill>
                  <a:srgbClr val="5D6D78"/>
                </a:solidFill>
                <a:latin typeface="Helvetica Now Text" panose="020B0504030202020204" pitchFamily="34" charset="0"/>
              </a:rPr>
              <a:t>— Trump Administration announcement, Sept. 2025</a:t>
            </a:r>
          </a:p>
          <a:p>
            <a:pPr algn="ctr"/>
            <a:endParaRPr lang="en-US" sz="1400">
              <a:solidFill>
                <a:srgbClr val="5D6D78"/>
              </a:solidFill>
              <a:latin typeface="Helvetica Now Text" panose="020B0504030202020204" pitchFamily="34" charset="0"/>
            </a:endParaRPr>
          </a:p>
        </p:txBody>
      </p:sp>
      <p:sp>
        <p:nvSpPr>
          <p:cNvPr id="5" name="Content Placeholder 21">
            <a:extLst>
              <a:ext uri="{FF2B5EF4-FFF2-40B4-BE49-F238E27FC236}">
                <a16:creationId xmlns:a16="http://schemas.microsoft.com/office/drawing/2014/main" id="{B6692DD3-228D-98C3-FC14-798E3A94DB27}"/>
              </a:ext>
            </a:extLst>
          </p:cNvPr>
          <p:cNvSpPr txBox="1">
            <a:spLocks/>
          </p:cNvSpPr>
          <p:nvPr/>
        </p:nvSpPr>
        <p:spPr>
          <a:xfrm>
            <a:off x="1216456" y="6168482"/>
            <a:ext cx="9400125" cy="425450"/>
          </a:xfrm>
          <a:prstGeom prst="rect">
            <a:avLst/>
          </a:prstGeom>
        </p:spPr>
        <p:txBody>
          <a:bodyPr vert="horz" lIns="0" tIns="0" rIns="0" bIns="0" rtlCol="0" anchor="t">
            <a:noAutofit/>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pPr marL="0" lvl="2" indent="0">
              <a:buNone/>
            </a:pPr>
            <a:r>
              <a:rPr lang="en-US" sz="700" baseline="30000"/>
              <a:t>1</a:t>
            </a:r>
            <a:r>
              <a:rPr lang="en-US" sz="700"/>
              <a:t> STAT News, </a:t>
            </a:r>
            <a:r>
              <a:rPr lang="en-US" sz="700">
                <a:hlinkClick r:id="rId4"/>
              </a:rPr>
              <a:t>https://www.statnews.com/2025/10/01/trumps-delays-pharmaceutical-tariffs-continues-pressure-lower-prices/</a:t>
            </a:r>
            <a:r>
              <a:rPr lang="en-US" sz="700"/>
              <a:t> </a:t>
            </a:r>
          </a:p>
          <a:p>
            <a:pPr marL="0" lvl="2" indent="0">
              <a:buNone/>
            </a:pPr>
            <a:r>
              <a:rPr lang="en-US" sz="700" baseline="30000">
                <a:latin typeface="Helvetica Now Text" panose="020B0504030202020204" pitchFamily="34" charset="0"/>
              </a:rPr>
              <a:t>2</a:t>
            </a:r>
            <a:r>
              <a:rPr lang="en-US" sz="700">
                <a:latin typeface="Helvetica Now Text" panose="020B0504030202020204" pitchFamily="34" charset="0"/>
              </a:rPr>
              <a:t> Ab</a:t>
            </a:r>
            <a:r>
              <a:rPr lang="en-US" sz="700"/>
              <a:t>bVie, Amgen, AstraZeneca, Biogen, Bristol Myers, Eli Lilly, Gilead, GSK, Johnson &amp; Johnson, Merck, Novartis, Novo Nordisk, Regeneron, Sanofi, among others</a:t>
            </a:r>
          </a:p>
          <a:p>
            <a:pPr marL="0" lvl="2" indent="0">
              <a:buNone/>
            </a:pPr>
            <a:r>
              <a:rPr lang="en-US" sz="700" baseline="30000">
                <a:latin typeface="Helvetica Now Text" panose="020B0504030202020204" pitchFamily="34" charset="0"/>
              </a:rPr>
              <a:t>3</a:t>
            </a:r>
            <a:r>
              <a:rPr lang="en-US" sz="700">
                <a:latin typeface="Helvetica Now Text" panose="020B0504030202020204" pitchFamily="34" charset="0"/>
              </a:rPr>
              <a:t> Biotechnology Innovation Organization 3/26/2025 press release </a:t>
            </a:r>
            <a:r>
              <a:rPr lang="en-US" sz="700">
                <a:hlinkClick r:id="rId5"/>
              </a:rPr>
              <a:t>https://www.bio.org/press-release/new-survey-us-biotechs-warn-tariffs-could-impede-access-cures-stifle-innovation</a:t>
            </a:r>
            <a:endParaRPr lang="en-US" sz="700"/>
          </a:p>
          <a:p>
            <a:pPr marL="0" lvl="2" indent="0">
              <a:buNone/>
            </a:pPr>
            <a:endParaRPr lang="en-US" sz="700"/>
          </a:p>
        </p:txBody>
      </p:sp>
      <p:sp>
        <p:nvSpPr>
          <p:cNvPr id="13" name="Rectangle 12">
            <a:extLst>
              <a:ext uri="{FF2B5EF4-FFF2-40B4-BE49-F238E27FC236}">
                <a16:creationId xmlns:a16="http://schemas.microsoft.com/office/drawing/2014/main" id="{9407DFFF-F528-4226-6AD7-4C31A07398BA}"/>
              </a:ext>
            </a:extLst>
          </p:cNvPr>
          <p:cNvSpPr/>
          <p:nvPr/>
        </p:nvSpPr>
        <p:spPr>
          <a:xfrm>
            <a:off x="5558249" y="3011792"/>
            <a:ext cx="2973033" cy="404952"/>
          </a:xfrm>
          <a:prstGeom prst="rect">
            <a:avLst/>
          </a:prstGeom>
          <a:solidFill>
            <a:srgbClr val="0075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5">
              <a:defRPr/>
            </a:pPr>
            <a:r>
              <a:rPr lang="en-GB" sz="1400" b="1">
                <a:solidFill>
                  <a:schemeClr val="bg1"/>
                </a:solidFill>
                <a:latin typeface="Helvetica Now Text" panose="020B0504030202020204" pitchFamily="34" charset="0"/>
              </a:rPr>
              <a:t>Industry Impact</a:t>
            </a:r>
          </a:p>
        </p:txBody>
      </p:sp>
      <p:sp>
        <p:nvSpPr>
          <p:cNvPr id="16" name="Rectangle 15">
            <a:extLst>
              <a:ext uri="{FF2B5EF4-FFF2-40B4-BE49-F238E27FC236}">
                <a16:creationId xmlns:a16="http://schemas.microsoft.com/office/drawing/2014/main" id="{8E072F1E-7834-FDE1-4ECC-8BB588DC002D}"/>
              </a:ext>
            </a:extLst>
          </p:cNvPr>
          <p:cNvSpPr/>
          <p:nvPr/>
        </p:nvSpPr>
        <p:spPr>
          <a:xfrm>
            <a:off x="5577840" y="3441257"/>
            <a:ext cx="2953442" cy="87952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lstStyle/>
          <a:p>
            <a:pPr marL="128016" indent="-128016">
              <a:lnSpc>
                <a:spcPct val="117000"/>
              </a:lnSpc>
              <a:buFont typeface="Arial" panose="020B0604020202020204" pitchFamily="34" charset="0"/>
              <a:buChar char="•"/>
            </a:pPr>
            <a:r>
              <a:rPr lang="en-US" sz="1100">
                <a:solidFill>
                  <a:schemeClr val="tx1"/>
                </a:solidFill>
                <a:latin typeface="Helvetica Now Text" panose="020B0504030202020204" pitchFamily="34" charset="0"/>
              </a:rPr>
              <a:t>Large pharmaceutical companies</a:t>
            </a:r>
            <a:r>
              <a:rPr lang="en-US" sz="1100" baseline="30000">
                <a:solidFill>
                  <a:schemeClr val="tx1"/>
                </a:solidFill>
                <a:latin typeface="Helvetica Now Text" panose="020B0504030202020204" pitchFamily="34" charset="0"/>
              </a:rPr>
              <a:t>2</a:t>
            </a:r>
          </a:p>
          <a:p>
            <a:pPr marL="128016" indent="-128016">
              <a:lnSpc>
                <a:spcPct val="117000"/>
              </a:lnSpc>
              <a:buFont typeface="Arial" panose="020B0604020202020204" pitchFamily="34" charset="0"/>
              <a:buChar char="•"/>
            </a:pPr>
            <a:r>
              <a:rPr lang="en-US" sz="1100">
                <a:solidFill>
                  <a:schemeClr val="tx1"/>
                </a:solidFill>
                <a:latin typeface="Helvetica Now Text" panose="020B0504030202020204" pitchFamily="34" charset="0"/>
              </a:rPr>
              <a:t>Smaller biotech firms</a:t>
            </a:r>
            <a:r>
              <a:rPr lang="en-US" sz="1100" baseline="30000">
                <a:solidFill>
                  <a:schemeClr val="tx1"/>
                </a:solidFill>
                <a:latin typeface="Helvetica Now Text" panose="020B0504030202020204" pitchFamily="34" charset="0"/>
              </a:rPr>
              <a:t>3</a:t>
            </a:r>
          </a:p>
          <a:p>
            <a:pPr marL="128016" indent="-128016">
              <a:lnSpc>
                <a:spcPct val="117000"/>
              </a:lnSpc>
              <a:buFont typeface="Arial" panose="020B0604020202020204" pitchFamily="34" charset="0"/>
              <a:buChar char="•"/>
            </a:pPr>
            <a:r>
              <a:rPr lang="en-US" sz="1100">
                <a:solidFill>
                  <a:schemeClr val="tx1"/>
                </a:solidFill>
                <a:latin typeface="Helvetica Now Text" panose="020B0504030202020204" pitchFamily="34" charset="0"/>
              </a:rPr>
              <a:t>Biotech stocks</a:t>
            </a:r>
          </a:p>
        </p:txBody>
      </p:sp>
      <p:sp>
        <p:nvSpPr>
          <p:cNvPr id="17" name="Rectangle 16">
            <a:extLst>
              <a:ext uri="{FF2B5EF4-FFF2-40B4-BE49-F238E27FC236}">
                <a16:creationId xmlns:a16="http://schemas.microsoft.com/office/drawing/2014/main" id="{3881214B-F76B-B01B-402F-36A0494E96C6}"/>
              </a:ext>
            </a:extLst>
          </p:cNvPr>
          <p:cNvSpPr/>
          <p:nvPr/>
        </p:nvSpPr>
        <p:spPr>
          <a:xfrm>
            <a:off x="5558249" y="2179563"/>
            <a:ext cx="2973033" cy="517350"/>
          </a:xfrm>
          <a:prstGeom prst="rect">
            <a:avLst/>
          </a:prstGeom>
          <a:solidFill>
            <a:srgbClr val="0075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5">
              <a:defRPr/>
            </a:pPr>
            <a:r>
              <a:rPr lang="en-GB" sz="1400" b="1">
                <a:solidFill>
                  <a:schemeClr val="bg1"/>
                </a:solidFill>
                <a:latin typeface="Helvetica Now Text" panose="020B0504030202020204" pitchFamily="34" charset="0"/>
              </a:rPr>
              <a:t>Key Questions Remain</a:t>
            </a:r>
            <a:r>
              <a:rPr lang="en-GB" sz="1400" b="1" baseline="30000">
                <a:solidFill>
                  <a:schemeClr val="bg1"/>
                </a:solidFill>
                <a:latin typeface="Helvetica Now Text" panose="020B0504030202020204" pitchFamily="34" charset="0"/>
              </a:rPr>
              <a:t>1</a:t>
            </a:r>
          </a:p>
        </p:txBody>
      </p:sp>
      <p:sp>
        <p:nvSpPr>
          <p:cNvPr id="3" name="Footer Placeholder 2">
            <a:extLst>
              <a:ext uri="{FF2B5EF4-FFF2-40B4-BE49-F238E27FC236}">
                <a16:creationId xmlns:a16="http://schemas.microsoft.com/office/drawing/2014/main" id="{34494899-864F-5F00-DDF0-8483D8140CDD}"/>
              </a:ext>
            </a:extLst>
          </p:cNvPr>
          <p:cNvSpPr>
            <a:spLocks noGrp="1"/>
          </p:cNvSpPr>
          <p:nvPr>
            <p:ph type="ftr" sz="quarter" idx="3"/>
          </p:nvPr>
        </p:nvSpPr>
        <p:spPr/>
        <p:txBody>
          <a:bodyPr/>
          <a:lstStyle/>
          <a:p>
            <a:r>
              <a:rPr lang="en-US"/>
              <a:t>Proprietary and Confidential</a:t>
            </a:r>
            <a:endParaRPr lang="en-GB"/>
          </a:p>
        </p:txBody>
      </p:sp>
      <p:sp>
        <p:nvSpPr>
          <p:cNvPr id="6" name="Slide Number Placeholder 5">
            <a:extLst>
              <a:ext uri="{FF2B5EF4-FFF2-40B4-BE49-F238E27FC236}">
                <a16:creationId xmlns:a16="http://schemas.microsoft.com/office/drawing/2014/main" id="{5933E9E0-015F-DAB2-0C48-A778111907BD}"/>
              </a:ext>
            </a:extLst>
          </p:cNvPr>
          <p:cNvSpPr>
            <a:spLocks noGrp="1"/>
          </p:cNvSpPr>
          <p:nvPr>
            <p:ph type="sldNum" sz="quarter" idx="12"/>
          </p:nvPr>
        </p:nvSpPr>
        <p:spPr/>
        <p:txBody>
          <a:bodyPr/>
          <a:lstStyle/>
          <a:p>
            <a:fld id="{91D568E7-61F5-D04E-995D-81EF41C01A2A}" type="slidenum">
              <a:rPr lang="en-GB" smtClean="0"/>
              <a:t>27</a:t>
            </a:fld>
            <a:endParaRPr lang="en-GB"/>
          </a:p>
        </p:txBody>
      </p:sp>
    </p:spTree>
    <p:extLst>
      <p:ext uri="{BB962C8B-B14F-4D97-AF65-F5344CB8AC3E}">
        <p14:creationId xmlns:p14="http://schemas.microsoft.com/office/powerpoint/2010/main" val="1135042233"/>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67A7-1A97-5E22-618A-518772DEA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21684-3783-01B1-9F26-90B1EE7D410C}"/>
              </a:ext>
            </a:extLst>
          </p:cNvPr>
          <p:cNvSpPr>
            <a:spLocks noGrp="1"/>
          </p:cNvSpPr>
          <p:nvPr>
            <p:ph type="title"/>
          </p:nvPr>
        </p:nvSpPr>
        <p:spPr>
          <a:xfrm>
            <a:off x="1125109" y="466344"/>
            <a:ext cx="9131808" cy="400110"/>
          </a:xfrm>
        </p:spPr>
        <p:txBody>
          <a:bodyPr/>
          <a:lstStyle/>
          <a:p>
            <a:r>
              <a:rPr lang="en-US"/>
              <a:t> Implications on Medical / Pharmacy Trend</a:t>
            </a:r>
          </a:p>
        </p:txBody>
      </p:sp>
      <p:sp>
        <p:nvSpPr>
          <p:cNvPr id="4" name="TextBox 3">
            <a:extLst>
              <a:ext uri="{FF2B5EF4-FFF2-40B4-BE49-F238E27FC236}">
                <a16:creationId xmlns:a16="http://schemas.microsoft.com/office/drawing/2014/main" id="{4E4FE4A3-BCAA-CCF2-8420-7FA76F872FDE}"/>
              </a:ext>
            </a:extLst>
          </p:cNvPr>
          <p:cNvSpPr txBox="1"/>
          <p:nvPr/>
        </p:nvSpPr>
        <p:spPr>
          <a:xfrm>
            <a:off x="11352759" y="6381207"/>
            <a:ext cx="287944" cy="123111"/>
          </a:xfrm>
          <a:prstGeom prst="rect">
            <a:avLst/>
          </a:prstGeom>
          <a:noFill/>
        </p:spPr>
        <p:txBody>
          <a:bodyPr wrap="square" lIns="0" tIns="0" rIns="0" bIns="0" rtlCol="0" anchor="b" anchorCtr="0">
            <a:spAutoFit/>
          </a:bodyPr>
          <a:lstStyle/>
          <a:p>
            <a:pPr algn="r" defTabSz="457200" eaLnBrk="0" fontAlgn="base" hangingPunct="0">
              <a:spcBef>
                <a:spcPct val="0"/>
              </a:spcBef>
              <a:spcAft>
                <a:spcPct val="0"/>
              </a:spcAft>
              <a:defRPr/>
            </a:pPr>
            <a:fld id="{BC0FA351-5A70-4EC9-BE2D-E8D941B01E50}" type="slidenum">
              <a:rPr lang="en-US" sz="800">
                <a:latin typeface="Helvetica Now Text" panose="020B0504030202020204" pitchFamily="34" charset="0"/>
              </a:rPr>
              <a:pPr algn="r" defTabSz="457200" eaLnBrk="0" fontAlgn="base" hangingPunct="0">
                <a:spcBef>
                  <a:spcPct val="0"/>
                </a:spcBef>
                <a:spcAft>
                  <a:spcPct val="0"/>
                </a:spcAft>
                <a:defRPr/>
              </a:pPr>
              <a:t>28</a:t>
            </a:fld>
            <a:endParaRPr lang="en-US" sz="800">
              <a:latin typeface="Helvetica Now Text" panose="020B0504030202020204" pitchFamily="34" charset="0"/>
            </a:endParaRPr>
          </a:p>
        </p:txBody>
      </p:sp>
      <p:sp>
        <p:nvSpPr>
          <p:cNvPr id="7" name="Footer Placeholder 2">
            <a:extLst>
              <a:ext uri="{FF2B5EF4-FFF2-40B4-BE49-F238E27FC236}">
                <a16:creationId xmlns:a16="http://schemas.microsoft.com/office/drawing/2014/main" id="{81CCBE3F-2B0A-A088-6B5D-D039F5EA3D78}"/>
              </a:ext>
            </a:extLst>
          </p:cNvPr>
          <p:cNvSpPr txBox="1">
            <a:spLocks/>
          </p:cNvSpPr>
          <p:nvPr/>
        </p:nvSpPr>
        <p:spPr>
          <a:xfrm>
            <a:off x="6011960" y="6277285"/>
            <a:ext cx="5038644" cy="365125"/>
          </a:xfrm>
          <a:prstGeom prst="rect">
            <a:avLst/>
          </a:prstGeom>
        </p:spPr>
        <p:txBody>
          <a:bodyPr anchor="ct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r"/>
            <a:r>
              <a:rPr lang="en-GB" sz="500"/>
              <a:t>Health Solutions | Proprietary &amp; Confidential</a:t>
            </a:r>
          </a:p>
        </p:txBody>
      </p:sp>
      <p:sp>
        <p:nvSpPr>
          <p:cNvPr id="3" name="Subtitle 4">
            <a:extLst>
              <a:ext uri="{FF2B5EF4-FFF2-40B4-BE49-F238E27FC236}">
                <a16:creationId xmlns:a16="http://schemas.microsoft.com/office/drawing/2014/main" id="{3BE4BB03-944B-6D87-21BB-A8C9D22A24FE}"/>
              </a:ext>
            </a:extLst>
          </p:cNvPr>
          <p:cNvSpPr txBox="1">
            <a:spLocks/>
          </p:cNvSpPr>
          <p:nvPr/>
        </p:nvSpPr>
        <p:spPr>
          <a:xfrm>
            <a:off x="1216456" y="863601"/>
            <a:ext cx="10686256" cy="307777"/>
          </a:xfrm>
          <a:prstGeom prst="rect">
            <a:avLst/>
          </a:prstGeom>
        </p:spPr>
        <p:txBody>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r>
              <a:rPr lang="en-US" sz="1500" b="0"/>
              <a:t>Minimal near-term trend impacts expected; costs may shift in long-term as industry re-aligns </a:t>
            </a:r>
          </a:p>
        </p:txBody>
      </p:sp>
      <p:graphicFrame>
        <p:nvGraphicFramePr>
          <p:cNvPr id="6" name="Table 5">
            <a:extLst>
              <a:ext uri="{FF2B5EF4-FFF2-40B4-BE49-F238E27FC236}">
                <a16:creationId xmlns:a16="http://schemas.microsoft.com/office/drawing/2014/main" id="{F2E55334-BF02-7105-AAED-4AAB20ADD662}"/>
              </a:ext>
            </a:extLst>
          </p:cNvPr>
          <p:cNvGraphicFramePr>
            <a:graphicFrameLocks noGrp="1"/>
          </p:cNvGraphicFramePr>
          <p:nvPr/>
        </p:nvGraphicFramePr>
        <p:xfrm>
          <a:off x="1979788" y="1549605"/>
          <a:ext cx="3404035" cy="3908220"/>
        </p:xfrm>
        <a:graphic>
          <a:graphicData uri="http://schemas.openxmlformats.org/drawingml/2006/table">
            <a:tbl>
              <a:tblPr firstRow="1" bandRow="1">
                <a:tableStyleId>{00A15C55-8517-42AA-B614-E9B94910E393}</a:tableStyleId>
              </a:tblPr>
              <a:tblGrid>
                <a:gridCol w="3404035">
                  <a:extLst>
                    <a:ext uri="{9D8B030D-6E8A-4147-A177-3AD203B41FA5}">
                      <a16:colId xmlns:a16="http://schemas.microsoft.com/office/drawing/2014/main" val="2009427355"/>
                    </a:ext>
                  </a:extLst>
                </a:gridCol>
              </a:tblGrid>
              <a:tr h="531212">
                <a:tc>
                  <a:txBody>
                    <a:bodyPr/>
                    <a:lstStyle/>
                    <a:p>
                      <a:pPr algn="ctr"/>
                      <a:r>
                        <a:rPr lang="en-US" sz="1400">
                          <a:latin typeface="Helvetica Now Text" panose="020B0504030202020204" pitchFamily="34" charset="0"/>
                        </a:rPr>
                        <a:t>Implications</a:t>
                      </a:r>
                    </a:p>
                  </a:txBody>
                  <a:tcPr marL="45720" marR="45720" marT="22860" marB="228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634591261"/>
                  </a:ext>
                </a:extLst>
              </a:tr>
              <a:tr h="3377008">
                <a:tc>
                  <a:txBody>
                    <a:bodyPr/>
                    <a:lstStyle/>
                    <a:p>
                      <a:pPr>
                        <a:lnSpc>
                          <a:spcPct val="117000"/>
                        </a:lnSpc>
                      </a:pPr>
                      <a:r>
                        <a:rPr lang="en-US" sz="1400" b="1">
                          <a:solidFill>
                            <a:schemeClr val="tx2"/>
                          </a:solidFill>
                          <a:latin typeface="Helvetica Now Text" panose="020B0504030202020204" pitchFamily="34" charset="0"/>
                        </a:rPr>
                        <a:t>Short-Term:</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Health systems</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Medical device industry</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Pharma trends</a:t>
                      </a:r>
                    </a:p>
                    <a:p>
                      <a:pPr marL="256032" indent="-256032">
                        <a:lnSpc>
                          <a:spcPct val="117000"/>
                        </a:lnSpc>
                        <a:buFont typeface="Arial" panose="020B0604020202020204" pitchFamily="34" charset="0"/>
                        <a:buChar char="•"/>
                      </a:pPr>
                      <a:endParaRPr lang="en-US" sz="1100" b="0">
                        <a:solidFill>
                          <a:schemeClr val="tx2"/>
                        </a:solidFill>
                        <a:latin typeface="Helvetica Now Text" panose="020B0504030202020204" pitchFamily="34" charset="0"/>
                      </a:endParaRPr>
                    </a:p>
                    <a:p>
                      <a:pPr marL="0" marR="0" lvl="0" indent="0" algn="l" defTabSz="1828709" rtl="0" eaLnBrk="1" fontAlgn="auto" latinLnBrk="0" hangingPunct="1">
                        <a:lnSpc>
                          <a:spcPct val="117000"/>
                        </a:lnSpc>
                        <a:spcBef>
                          <a:spcPts val="0"/>
                        </a:spcBef>
                        <a:spcAft>
                          <a:spcPts val="0"/>
                        </a:spcAft>
                        <a:buClrTx/>
                        <a:buSzTx/>
                        <a:buFontTx/>
                        <a:buNone/>
                        <a:tabLst/>
                        <a:defRPr/>
                      </a:pPr>
                      <a:r>
                        <a:rPr lang="en-US" sz="1400" b="1">
                          <a:solidFill>
                            <a:schemeClr val="tx2"/>
                          </a:solidFill>
                          <a:latin typeface="Helvetica Now Text" panose="020B0504030202020204" pitchFamily="34" charset="0"/>
                        </a:rPr>
                        <a:t>Long-Term:</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Prioritize domestic manufacturing</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Costs likely passed onto payers and patients</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Supply shortages or hoarding</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Potential cuts elsewhere</a:t>
                      </a:r>
                      <a:endParaRPr kumimoji="0" lang="en-US" sz="1400" b="0" i="0" u="none" strike="noStrike" kern="1200" cap="none" spc="0" normalizeH="0" baseline="0" noProof="0">
                        <a:ln>
                          <a:noFill/>
                        </a:ln>
                        <a:solidFill>
                          <a:srgbClr val="5D6D78"/>
                        </a:solidFill>
                        <a:effectLst/>
                        <a:uLnTx/>
                        <a:uFillTx/>
                        <a:latin typeface="Helvetica Now Text" panose="020B0504030202020204" pitchFamily="34" charset="0"/>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F6F7"/>
                    </a:solidFill>
                  </a:tcPr>
                </a:tc>
                <a:extLst>
                  <a:ext uri="{0D108BD9-81ED-4DB2-BD59-A6C34878D82A}">
                    <a16:rowId xmlns:a16="http://schemas.microsoft.com/office/drawing/2014/main" val="2983145855"/>
                  </a:ext>
                </a:extLst>
              </a:tr>
            </a:tbl>
          </a:graphicData>
        </a:graphic>
      </p:graphicFrame>
      <p:graphicFrame>
        <p:nvGraphicFramePr>
          <p:cNvPr id="14" name="Table 13">
            <a:extLst>
              <a:ext uri="{FF2B5EF4-FFF2-40B4-BE49-F238E27FC236}">
                <a16:creationId xmlns:a16="http://schemas.microsoft.com/office/drawing/2014/main" id="{070EF7FE-5718-F229-0075-0F0F0C29B2D9}"/>
              </a:ext>
            </a:extLst>
          </p:cNvPr>
          <p:cNvGraphicFramePr>
            <a:graphicFrameLocks noGrp="1"/>
          </p:cNvGraphicFramePr>
          <p:nvPr/>
        </p:nvGraphicFramePr>
        <p:xfrm>
          <a:off x="5943789" y="1549605"/>
          <a:ext cx="3404035" cy="3908220"/>
        </p:xfrm>
        <a:graphic>
          <a:graphicData uri="http://schemas.openxmlformats.org/drawingml/2006/table">
            <a:tbl>
              <a:tblPr firstRow="1" bandRow="1">
                <a:tableStyleId>{00A15C55-8517-42AA-B614-E9B94910E393}</a:tableStyleId>
              </a:tblPr>
              <a:tblGrid>
                <a:gridCol w="3404035">
                  <a:extLst>
                    <a:ext uri="{9D8B030D-6E8A-4147-A177-3AD203B41FA5}">
                      <a16:colId xmlns:a16="http://schemas.microsoft.com/office/drawing/2014/main" val="2009427355"/>
                    </a:ext>
                  </a:extLst>
                </a:gridCol>
              </a:tblGrid>
              <a:tr h="531212">
                <a:tc>
                  <a:txBody>
                    <a:bodyPr/>
                    <a:lstStyle/>
                    <a:p>
                      <a:pPr algn="ctr"/>
                      <a:r>
                        <a:rPr lang="en-US" sz="1400">
                          <a:latin typeface="Helvetica Now Text" panose="020B0504030202020204" pitchFamily="34" charset="0"/>
                        </a:rPr>
                        <a:t>Aon Trend Team’s Quick Poll on Tariffs</a:t>
                      </a:r>
                    </a:p>
                  </a:txBody>
                  <a:tcPr marL="45720" marR="45720" marT="22860" marB="228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634591261"/>
                  </a:ext>
                </a:extLst>
              </a:tr>
              <a:tr h="3377008">
                <a:tc>
                  <a:txBody>
                    <a:bodyPr/>
                    <a:lstStyle/>
                    <a:p>
                      <a:pPr>
                        <a:lnSpc>
                          <a:spcPct val="117000"/>
                        </a:lnSpc>
                      </a:pPr>
                      <a:r>
                        <a:rPr lang="en-US" sz="1400" b="1">
                          <a:solidFill>
                            <a:schemeClr val="tx2"/>
                          </a:solidFill>
                          <a:latin typeface="Helvetica Now Text" panose="020B0504030202020204" pitchFamily="34" charset="0"/>
                        </a:rPr>
                        <a:t>Survey Scope:</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Conducted August 2025</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Medical carriers and PBMs</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17 responses, including all major carriers</a:t>
                      </a:r>
                      <a:endParaRPr lang="en-US" sz="1100" b="0">
                        <a:solidFill>
                          <a:schemeClr val="tx2"/>
                        </a:solidFill>
                        <a:latin typeface="Helvetica Now Text" panose="020B0504030202020204" pitchFamily="34" charset="0"/>
                      </a:endParaRPr>
                    </a:p>
                    <a:p>
                      <a:pPr marL="0" marR="0" lvl="0" indent="0" algn="l" defTabSz="1828709" rtl="0" eaLnBrk="1" fontAlgn="auto" latinLnBrk="0" hangingPunct="1">
                        <a:lnSpc>
                          <a:spcPct val="117000"/>
                        </a:lnSpc>
                        <a:spcBef>
                          <a:spcPts val="0"/>
                        </a:spcBef>
                        <a:spcAft>
                          <a:spcPts val="0"/>
                        </a:spcAft>
                        <a:buClrTx/>
                        <a:buSzTx/>
                        <a:buFontTx/>
                        <a:buNone/>
                        <a:tabLst/>
                        <a:defRPr/>
                      </a:pPr>
                      <a:endParaRPr lang="en-US" sz="1400" b="1">
                        <a:solidFill>
                          <a:schemeClr val="tx2"/>
                        </a:solidFill>
                        <a:latin typeface="Helvetica Now Text" panose="020B0504030202020204" pitchFamily="34" charset="0"/>
                      </a:endParaRPr>
                    </a:p>
                    <a:p>
                      <a:pPr marL="0" marR="0" lvl="0" indent="0" algn="l" defTabSz="1828709" rtl="0" eaLnBrk="1" fontAlgn="auto" latinLnBrk="0" hangingPunct="1">
                        <a:lnSpc>
                          <a:spcPct val="117000"/>
                        </a:lnSpc>
                        <a:spcBef>
                          <a:spcPts val="0"/>
                        </a:spcBef>
                        <a:spcAft>
                          <a:spcPts val="0"/>
                        </a:spcAft>
                        <a:buClrTx/>
                        <a:buSzTx/>
                        <a:buFontTx/>
                        <a:buNone/>
                        <a:tabLst/>
                        <a:defRPr/>
                      </a:pPr>
                      <a:r>
                        <a:rPr lang="en-US" sz="1400" b="1">
                          <a:solidFill>
                            <a:schemeClr val="tx2"/>
                          </a:solidFill>
                          <a:latin typeface="Helvetica Now Text" panose="020B0504030202020204" pitchFamily="34" charset="0"/>
                        </a:rPr>
                        <a:t>The Results:</a:t>
                      </a:r>
                    </a:p>
                    <a:p>
                      <a:pPr marL="256032" indent="-256032">
                        <a:lnSpc>
                          <a:spcPct val="117000"/>
                        </a:lnSpc>
                        <a:buFont typeface="Arial" panose="020B0604020202020204" pitchFamily="34" charset="0"/>
                        <a:buChar char="•"/>
                      </a:pPr>
                      <a:r>
                        <a:rPr lang="en-US" sz="1300" b="0">
                          <a:solidFill>
                            <a:schemeClr val="tx2"/>
                          </a:solidFill>
                          <a:latin typeface="Helvetica Now Text" panose="020B0504030202020204" pitchFamily="34" charset="0"/>
                        </a:rPr>
                        <a:t>Most carriers have not (or have not yet) incorporated tariff impacts into 2026 projections</a:t>
                      </a:r>
                      <a:endParaRPr kumimoji="0" lang="en-US" sz="1400" b="0" i="0" u="none" strike="noStrike" kern="1200" cap="none" spc="0" normalizeH="0" baseline="0" noProof="0">
                        <a:ln>
                          <a:noFill/>
                        </a:ln>
                        <a:solidFill>
                          <a:srgbClr val="5D6D78"/>
                        </a:solidFill>
                        <a:effectLst/>
                        <a:uLnTx/>
                        <a:uFillTx/>
                        <a:latin typeface="Helvetica Now Text" panose="020B0504030202020204" pitchFamily="34" charset="0"/>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F6F7"/>
                    </a:solidFill>
                  </a:tcPr>
                </a:tc>
                <a:extLst>
                  <a:ext uri="{0D108BD9-81ED-4DB2-BD59-A6C34878D82A}">
                    <a16:rowId xmlns:a16="http://schemas.microsoft.com/office/drawing/2014/main" val="2983145855"/>
                  </a:ext>
                </a:extLst>
              </a:tr>
            </a:tbl>
          </a:graphicData>
        </a:graphic>
      </p:graphicFrame>
      <p:sp>
        <p:nvSpPr>
          <p:cNvPr id="5" name="Footer Placeholder 4">
            <a:extLst>
              <a:ext uri="{FF2B5EF4-FFF2-40B4-BE49-F238E27FC236}">
                <a16:creationId xmlns:a16="http://schemas.microsoft.com/office/drawing/2014/main" id="{D27E806E-9090-4F4A-4BF7-71F7ABF47095}"/>
              </a:ext>
            </a:extLst>
          </p:cNvPr>
          <p:cNvSpPr>
            <a:spLocks noGrp="1"/>
          </p:cNvSpPr>
          <p:nvPr>
            <p:ph type="ftr" sz="quarter" idx="3"/>
          </p:nvPr>
        </p:nvSpPr>
        <p:spPr/>
        <p:txBody>
          <a:bodyPr/>
          <a:lstStyle/>
          <a:p>
            <a:r>
              <a:rPr lang="en-US"/>
              <a:t>Proprietary and Confidential</a:t>
            </a:r>
            <a:endParaRPr lang="en-GB"/>
          </a:p>
        </p:txBody>
      </p:sp>
      <p:sp>
        <p:nvSpPr>
          <p:cNvPr id="8" name="Slide Number Placeholder 7">
            <a:extLst>
              <a:ext uri="{FF2B5EF4-FFF2-40B4-BE49-F238E27FC236}">
                <a16:creationId xmlns:a16="http://schemas.microsoft.com/office/drawing/2014/main" id="{05A242F5-2256-BF68-07F2-6C71E5E21F8F}"/>
              </a:ext>
            </a:extLst>
          </p:cNvPr>
          <p:cNvSpPr>
            <a:spLocks noGrp="1"/>
          </p:cNvSpPr>
          <p:nvPr>
            <p:ph type="sldNum" sz="quarter" idx="12"/>
          </p:nvPr>
        </p:nvSpPr>
        <p:spPr/>
        <p:txBody>
          <a:bodyPr/>
          <a:lstStyle/>
          <a:p>
            <a:fld id="{91D568E7-61F5-D04E-995D-81EF41C01A2A}" type="slidenum">
              <a:rPr lang="en-GB" smtClean="0"/>
              <a:t>28</a:t>
            </a:fld>
            <a:endParaRPr lang="en-GB"/>
          </a:p>
        </p:txBody>
      </p:sp>
    </p:spTree>
    <p:extLst>
      <p:ext uri="{BB962C8B-B14F-4D97-AF65-F5344CB8AC3E}">
        <p14:creationId xmlns:p14="http://schemas.microsoft.com/office/powerpoint/2010/main" val="302691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BA605CBE-31C8-EB8C-B9EE-6CDDEAE7A451}"/>
              </a:ext>
            </a:extLst>
          </p:cNvPr>
          <p:cNvPicPr>
            <a:picLocks noGrp="1" noChangeAspect="1"/>
          </p:cNvPicPr>
          <p:nvPr>
            <p:ph type="pic" sz="quarter" idx="16"/>
            <p:custDataLst>
              <p:tags r:id="rId1"/>
            </p:custDataLst>
          </p:nvPr>
        </p:nvPicPr>
        <p:blipFill rotWithShape="1">
          <a:blip r:embed="rId9">
            <a:extLst>
              <a:ext uri="{28A0092B-C50C-407E-A947-70E740481C1C}">
                <a14:useLocalDpi xmlns:a14="http://schemas.microsoft.com/office/drawing/2010/main" val="0"/>
              </a:ext>
            </a:extLst>
          </a:blip>
          <a:srcRect l="26567" r="36507"/>
          <a:stretch>
            <a:fillRect/>
          </a:stretch>
        </p:blipFill>
        <p:spPr>
          <a:xfrm>
            <a:off x="8380958" y="0"/>
            <a:ext cx="3811042" cy="6858000"/>
          </a:xfrm>
        </p:spPr>
      </p:pic>
      <p:sp>
        <p:nvSpPr>
          <p:cNvPr id="11" name="Slide Number Placeholder 10">
            <a:extLst>
              <a:ext uri="{FF2B5EF4-FFF2-40B4-BE49-F238E27FC236}">
                <a16:creationId xmlns:a16="http://schemas.microsoft.com/office/drawing/2014/main" id="{8D2F6688-F21D-4675-A1BF-C6294ED9B423}"/>
              </a:ext>
            </a:extLst>
          </p:cNvPr>
          <p:cNvSpPr>
            <a:spLocks noGrp="1"/>
          </p:cNvSpPr>
          <p:nvPr>
            <p:ph type="sldNum" sz="quarter" idx="12"/>
            <p:custDataLst>
              <p:tags r:id="rId2"/>
            </p:custDataLst>
          </p:nvPr>
        </p:nvSpPr>
        <p:spPr/>
        <p:txBody>
          <a:bodyPr/>
          <a:lstStyle/>
          <a:p>
            <a:fld id="{91D568E7-61F5-D04E-995D-81EF41C01A2A}" type="slidenum">
              <a:rPr lang="en-GB" smtClean="0"/>
              <a:pPr/>
              <a:t>29</a:t>
            </a:fld>
            <a:endParaRPr lang="en-GB"/>
          </a:p>
        </p:txBody>
      </p:sp>
      <p:sp>
        <p:nvSpPr>
          <p:cNvPr id="3" name="Footer Placeholder 2">
            <a:extLst>
              <a:ext uri="{FF2B5EF4-FFF2-40B4-BE49-F238E27FC236}">
                <a16:creationId xmlns:a16="http://schemas.microsoft.com/office/drawing/2014/main" id="{55776110-DDAC-44CF-9A2E-D399401362EA}"/>
              </a:ext>
            </a:extLst>
          </p:cNvPr>
          <p:cNvSpPr>
            <a:spLocks noGrp="1"/>
          </p:cNvSpPr>
          <p:nvPr>
            <p:ph type="ftr" sz="quarter" idx="3"/>
            <p:custDataLst>
              <p:tags r:id="rId3"/>
            </p:custDataLst>
          </p:nvPr>
        </p:nvSpPr>
        <p:spPr/>
        <p:txBody>
          <a:bodyPr/>
          <a:lstStyle/>
          <a:p>
            <a:r>
              <a:rPr lang="en-GB"/>
              <a:t>Proprietary and Confidential</a:t>
            </a:r>
          </a:p>
        </p:txBody>
      </p:sp>
      <p:sp>
        <p:nvSpPr>
          <p:cNvPr id="2" name="Title 1">
            <a:extLst>
              <a:ext uri="{FF2B5EF4-FFF2-40B4-BE49-F238E27FC236}">
                <a16:creationId xmlns:a16="http://schemas.microsoft.com/office/drawing/2014/main" id="{9F6D00DF-6BCF-422E-BE8A-AEDF9E82930F}"/>
              </a:ext>
            </a:extLst>
          </p:cNvPr>
          <p:cNvSpPr>
            <a:spLocks noGrp="1"/>
          </p:cNvSpPr>
          <p:nvPr>
            <p:ph type="title"/>
            <p:custDataLst>
              <p:tags r:id="rId4"/>
            </p:custDataLst>
          </p:nvPr>
        </p:nvSpPr>
        <p:spPr/>
        <p:txBody>
          <a:bodyPr/>
          <a:lstStyle/>
          <a:p>
            <a:r>
              <a:rPr lang="en-US"/>
              <a:t>119th Congress — Legislation </a:t>
            </a:r>
          </a:p>
        </p:txBody>
      </p:sp>
      <p:sp>
        <p:nvSpPr>
          <p:cNvPr id="6" name="Rectangle 5">
            <a:extLst>
              <a:ext uri="{FF2B5EF4-FFF2-40B4-BE49-F238E27FC236}">
                <a16:creationId xmlns:a16="http://schemas.microsoft.com/office/drawing/2014/main" id="{94C91BDC-0651-282A-977B-21CBB3420749}"/>
              </a:ext>
            </a:extLst>
          </p:cNvPr>
          <p:cNvSpPr/>
          <p:nvPr>
            <p:custDataLst>
              <p:tags r:id="rId5"/>
            </p:custDataLst>
          </p:nvPr>
        </p:nvSpPr>
        <p:spPr>
          <a:xfrm>
            <a:off x="4336294" y="1539637"/>
            <a:ext cx="2859163" cy="3717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sz="3000" b="1" dirty="0">
              <a:solidFill>
                <a:schemeClr val="tx1"/>
              </a:solidFill>
              <a:latin typeface="Helvetica Now Text" panose="020B0504030202020204" pitchFamily="34" charset="0"/>
            </a:endParaRPr>
          </a:p>
          <a:p>
            <a:pPr algn="ctr"/>
            <a:r>
              <a:rPr lang="en-US" sz="2800" b="1" dirty="0">
                <a:solidFill>
                  <a:schemeClr val="tx1"/>
                </a:solidFill>
                <a:latin typeface="Helvetica Now Text" panose="020B0504030202020204" pitchFamily="34" charset="0"/>
              </a:rPr>
              <a:t>House of Representatives</a:t>
            </a:r>
          </a:p>
          <a:p>
            <a:pPr algn="ctr"/>
            <a:endParaRPr lang="en-US" sz="3000" dirty="0">
              <a:solidFill>
                <a:schemeClr val="tx2"/>
              </a:solidFill>
              <a:latin typeface="Helvetica Now Text" panose="020B0504030202020204" pitchFamily="34" charset="0"/>
            </a:endParaRPr>
          </a:p>
          <a:p>
            <a:pPr algn="ctr"/>
            <a:r>
              <a:rPr lang="en-US" sz="2400" b="1" dirty="0">
                <a:solidFill>
                  <a:srgbClr val="E9141D"/>
                </a:solidFill>
                <a:latin typeface="Helvetica Now Text" panose="020B0504030202020204" pitchFamily="34" charset="0"/>
              </a:rPr>
              <a:t>219 Republicans</a:t>
            </a:r>
            <a:endParaRPr lang="en-US" sz="2400" b="1" dirty="0">
              <a:solidFill>
                <a:srgbClr val="E9141D"/>
              </a:solidFill>
              <a:latin typeface="Helvetica Now Text" panose="020B0504030202020204" pitchFamily="34" charset="0"/>
              <a:cs typeface="Arial"/>
            </a:endParaRPr>
          </a:p>
          <a:p>
            <a:pPr algn="ctr"/>
            <a:r>
              <a:rPr lang="en-US" sz="2400" b="1" dirty="0">
                <a:solidFill>
                  <a:srgbClr val="083A90"/>
                </a:solidFill>
                <a:latin typeface="Helvetica Now Text" panose="020B0504030202020204" pitchFamily="34" charset="0"/>
              </a:rPr>
              <a:t>213 Democrats</a:t>
            </a:r>
            <a:endParaRPr lang="en-US" sz="2400" b="1" dirty="0">
              <a:solidFill>
                <a:srgbClr val="083A90"/>
              </a:solidFill>
              <a:latin typeface="Helvetica Now Text" panose="020B0504030202020204" pitchFamily="34" charset="0"/>
              <a:cs typeface="Arial"/>
            </a:endParaRPr>
          </a:p>
          <a:p>
            <a:pPr algn="ctr"/>
            <a:r>
              <a:rPr lang="en-US" sz="2400" b="1" dirty="0">
                <a:solidFill>
                  <a:srgbClr val="00519B"/>
                </a:solidFill>
                <a:latin typeface="Helvetica Now Text" panose="020B0504030202020204" pitchFamily="34" charset="0"/>
              </a:rPr>
              <a:t> </a:t>
            </a:r>
            <a:endParaRPr lang="en-US" sz="2400" b="1" dirty="0">
              <a:solidFill>
                <a:srgbClr val="00519B"/>
              </a:solidFill>
              <a:latin typeface="Helvetica Now Text" panose="020B0504030202020204" pitchFamily="34" charset="0"/>
              <a:cs typeface="Arial"/>
            </a:endParaRPr>
          </a:p>
          <a:p>
            <a:pPr algn="ctr"/>
            <a:r>
              <a:rPr lang="en-US" sz="2400" b="1" dirty="0">
                <a:solidFill>
                  <a:srgbClr val="00B050"/>
                </a:solidFill>
                <a:latin typeface="Helvetica Now Text" panose="020B0504030202020204" pitchFamily="34" charset="0"/>
              </a:rPr>
              <a:t>3 Seats Vacant </a:t>
            </a:r>
            <a:endParaRPr lang="en-US" sz="2400" b="1" dirty="0">
              <a:solidFill>
                <a:srgbClr val="00B050"/>
              </a:solidFill>
              <a:latin typeface="Helvetica Now Text" panose="020B0504030202020204" pitchFamily="34" charset="0"/>
              <a:cs typeface="Arial"/>
            </a:endParaRPr>
          </a:p>
          <a:p>
            <a:pPr algn="ctr"/>
            <a:endParaRPr lang="en-US" sz="3000" b="1" dirty="0">
              <a:solidFill>
                <a:srgbClr val="00B050"/>
              </a:solidFill>
              <a:latin typeface="Helvetica Now Text" panose="020B0504030202020204" pitchFamily="34" charset="0"/>
            </a:endParaRPr>
          </a:p>
          <a:p>
            <a:pPr algn="ctr"/>
            <a:endParaRPr lang="en-US" sz="1500" dirty="0">
              <a:solidFill>
                <a:schemeClr val="tx2"/>
              </a:solidFill>
              <a:latin typeface="Helvetica Now Text" panose="020B0504030202020204" pitchFamily="34" charset="0"/>
            </a:endParaRPr>
          </a:p>
        </p:txBody>
      </p:sp>
      <p:sp>
        <p:nvSpPr>
          <p:cNvPr id="8" name="Rectangle 7">
            <a:extLst>
              <a:ext uri="{FF2B5EF4-FFF2-40B4-BE49-F238E27FC236}">
                <a16:creationId xmlns:a16="http://schemas.microsoft.com/office/drawing/2014/main" id="{588340ED-BC6B-B453-860C-000384948F28}"/>
              </a:ext>
            </a:extLst>
          </p:cNvPr>
          <p:cNvSpPr/>
          <p:nvPr>
            <p:custDataLst>
              <p:tags r:id="rId6"/>
            </p:custDataLst>
          </p:nvPr>
        </p:nvSpPr>
        <p:spPr>
          <a:xfrm>
            <a:off x="1108531" y="1539637"/>
            <a:ext cx="2859163" cy="3717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sz="3300" b="1">
              <a:solidFill>
                <a:schemeClr val="tx1"/>
              </a:solidFill>
              <a:latin typeface="Helvetica Now Text" panose="020B0504030202020204" pitchFamily="34" charset="0"/>
            </a:endParaRPr>
          </a:p>
          <a:p>
            <a:pPr algn="ctr"/>
            <a:r>
              <a:rPr lang="en-US" sz="2700" b="1">
                <a:solidFill>
                  <a:schemeClr val="tx1"/>
                </a:solidFill>
                <a:latin typeface="Helvetica Now Text" panose="020B0504030202020204" pitchFamily="34" charset="0"/>
              </a:rPr>
              <a:t>Senate </a:t>
            </a:r>
          </a:p>
          <a:p>
            <a:pPr algn="ctr"/>
            <a:endParaRPr lang="en-US" sz="3000">
              <a:solidFill>
                <a:schemeClr val="tx2"/>
              </a:solidFill>
              <a:latin typeface="Helvetica Now Text" panose="020B0504030202020204" pitchFamily="34" charset="0"/>
            </a:endParaRPr>
          </a:p>
          <a:p>
            <a:pPr algn="ctr"/>
            <a:r>
              <a:rPr lang="en-US" sz="2400" b="1">
                <a:solidFill>
                  <a:srgbClr val="E9141D"/>
                </a:solidFill>
                <a:latin typeface="Helvetica Now Text" panose="020B0504030202020204" pitchFamily="34" charset="0"/>
              </a:rPr>
              <a:t>53 Republicans</a:t>
            </a:r>
          </a:p>
          <a:p>
            <a:pPr algn="ctr"/>
            <a:r>
              <a:rPr lang="en-US" sz="2400" b="1">
                <a:solidFill>
                  <a:srgbClr val="083A90"/>
                </a:solidFill>
                <a:latin typeface="Helvetica Now Text" panose="020B0504030202020204" pitchFamily="34" charset="0"/>
              </a:rPr>
              <a:t>47 Democrats</a:t>
            </a:r>
            <a:r>
              <a:rPr lang="en-US" sz="2400" b="1" baseline="30000">
                <a:solidFill>
                  <a:srgbClr val="083A90"/>
                </a:solidFill>
                <a:latin typeface="Helvetica Now Text" panose="020B0504030202020204" pitchFamily="34" charset="0"/>
              </a:rPr>
              <a:t>1</a:t>
            </a:r>
            <a:endParaRPr lang="en-US" sz="2400" b="1" baseline="30000">
              <a:solidFill>
                <a:srgbClr val="083A90"/>
              </a:solidFill>
              <a:latin typeface="Helvetica Now Text" panose="020B0504030202020204" pitchFamily="34" charset="0"/>
              <a:cs typeface="Arial"/>
            </a:endParaRPr>
          </a:p>
          <a:p>
            <a:pPr algn="ctr"/>
            <a:endParaRPr lang="en-US" sz="2000" b="1">
              <a:solidFill>
                <a:srgbClr val="00519B"/>
              </a:solidFill>
              <a:latin typeface="Helvetica Now Text" panose="020B0504030202020204" pitchFamily="34" charset="0"/>
            </a:endParaRPr>
          </a:p>
          <a:p>
            <a:pPr algn="ctr"/>
            <a:endParaRPr lang="en-US" sz="2200" b="1">
              <a:solidFill>
                <a:srgbClr val="00B050"/>
              </a:solidFill>
              <a:latin typeface="Helvetica Now Text" panose="020B0504030202020204" pitchFamily="34" charset="0"/>
            </a:endParaRPr>
          </a:p>
          <a:p>
            <a:pPr algn="ctr"/>
            <a:endParaRPr lang="en-US" sz="2200" b="1">
              <a:solidFill>
                <a:srgbClr val="00B050"/>
              </a:solidFill>
              <a:latin typeface="Helvetica Now Text" panose="020B0504030202020204" pitchFamily="34" charset="0"/>
            </a:endParaRPr>
          </a:p>
          <a:p>
            <a:pPr algn="ctr"/>
            <a:endParaRPr lang="en-US" sz="2200" b="1">
              <a:solidFill>
                <a:srgbClr val="00B050"/>
              </a:solidFill>
              <a:latin typeface="Helvetica Now Text" panose="020B0504030202020204" pitchFamily="34" charset="0"/>
            </a:endParaRPr>
          </a:p>
          <a:p>
            <a:pPr algn="ctr"/>
            <a:endParaRPr lang="en-US" sz="1500">
              <a:solidFill>
                <a:schemeClr val="tx2"/>
              </a:solidFill>
              <a:latin typeface="Helvetica Now Text" panose="020B0504030202020204" pitchFamily="34" charset="0"/>
            </a:endParaRPr>
          </a:p>
        </p:txBody>
      </p:sp>
      <p:sp>
        <p:nvSpPr>
          <p:cNvPr id="4" name="TextBox 3">
            <a:extLst>
              <a:ext uri="{FF2B5EF4-FFF2-40B4-BE49-F238E27FC236}">
                <a16:creationId xmlns:a16="http://schemas.microsoft.com/office/drawing/2014/main" id="{9644F551-996F-2200-0BC5-778B4F05F136}"/>
              </a:ext>
            </a:extLst>
          </p:cNvPr>
          <p:cNvSpPr txBox="1"/>
          <p:nvPr/>
        </p:nvSpPr>
        <p:spPr>
          <a:xfrm>
            <a:off x="1184731" y="5698430"/>
            <a:ext cx="4298685" cy="276063"/>
          </a:xfrm>
          <a:prstGeom prst="rect">
            <a:avLst/>
          </a:prstGeom>
          <a:noFill/>
        </p:spPr>
        <p:txBody>
          <a:bodyPr wrap="none" lIns="0" tIns="0" rIns="0" bIns="0" rtlCol="0">
            <a:noAutofit/>
          </a:bodyPr>
          <a:lstStyle/>
          <a:p>
            <a:pPr>
              <a:lnSpc>
                <a:spcPct val="117000"/>
              </a:lnSpc>
              <a:spcAft>
                <a:spcPts val="500"/>
              </a:spcAft>
            </a:pPr>
            <a:r>
              <a:rPr lang="en-US" sz="1000" baseline="30000" dirty="0">
                <a:latin typeface="Helvetica Now Text" panose="020B0504030202020204" pitchFamily="34" charset="77"/>
              </a:rPr>
              <a:t>1 </a:t>
            </a:r>
            <a:r>
              <a:rPr lang="en-US" sz="1000" dirty="0">
                <a:latin typeface="Helvetica Now Text" panose="020B0504030202020204" pitchFamily="34" charset="77"/>
              </a:rPr>
              <a:t>Includes 2 Independents who caucus with Democrats.</a:t>
            </a:r>
          </a:p>
        </p:txBody>
      </p:sp>
    </p:spTree>
    <p:extLst>
      <p:ext uri="{BB962C8B-B14F-4D97-AF65-F5344CB8AC3E}">
        <p14:creationId xmlns:p14="http://schemas.microsoft.com/office/powerpoint/2010/main" val="419614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752872" y="543161"/>
            <a:ext cx="10686256" cy="400110"/>
          </a:xfrm>
        </p:spPr>
        <p:txBody>
          <a:bodyPr/>
          <a:lstStyle/>
          <a:p>
            <a:r>
              <a:rPr lang="en-US"/>
              <a:t>Underlying Health Care Trend Projected at 9.5% for 2026</a:t>
            </a:r>
            <a:endParaRPr lang="en-US" altLang="en-US"/>
          </a:p>
        </p:txBody>
      </p:sp>
      <p:sp>
        <p:nvSpPr>
          <p:cNvPr id="17413" name="Rectangle 3"/>
          <p:cNvSpPr>
            <a:spLocks noGrp="1" noChangeArrowheads="1"/>
          </p:cNvSpPr>
          <p:nvPr>
            <p:ph idx="1"/>
          </p:nvPr>
        </p:nvSpPr>
        <p:spPr>
          <a:xfrm>
            <a:off x="8642060" y="3195722"/>
            <a:ext cx="1894882" cy="739373"/>
          </a:xfrm>
          <a:solidFill>
            <a:srgbClr val="EEF6F7"/>
          </a:solidFill>
        </p:spPr>
        <p:txBody>
          <a:bodyPr vert="horz" lIns="0" tIns="45720" rIns="0" bIns="0" rtlCol="0" anchor="t" anchorCtr="0">
            <a:noAutofit/>
          </a:bodyPr>
          <a:lstStyle/>
          <a:p>
            <a:pPr marL="274320" lvl="3" indent="-171450">
              <a:lnSpc>
                <a:spcPct val="100000"/>
              </a:lnSpc>
              <a:spcAft>
                <a:spcPts val="250"/>
              </a:spcAft>
              <a:buSzPct val="100000"/>
            </a:pPr>
            <a:r>
              <a:rPr lang="en-US" altLang="en-US" sz="1100">
                <a:latin typeface="Helvetica Now Text" panose="020B0504030202020204" pitchFamily="34" charset="0"/>
              </a:rPr>
              <a:t>Members</a:t>
            </a:r>
          </a:p>
          <a:p>
            <a:pPr marL="274320" lvl="3" indent="-171450">
              <a:lnSpc>
                <a:spcPct val="100000"/>
              </a:lnSpc>
              <a:spcAft>
                <a:spcPts val="250"/>
              </a:spcAft>
              <a:buSzPct val="100000"/>
            </a:pPr>
            <a:r>
              <a:rPr lang="en-US" altLang="en-US" sz="1100">
                <a:latin typeface="Helvetica Now Text" panose="020B0504030202020204" pitchFamily="34" charset="0"/>
              </a:rPr>
              <a:t>Providers</a:t>
            </a:r>
          </a:p>
          <a:p>
            <a:pPr marL="274320" lvl="3" indent="-171450">
              <a:lnSpc>
                <a:spcPct val="100000"/>
              </a:lnSpc>
              <a:spcAft>
                <a:spcPts val="250"/>
              </a:spcAft>
              <a:buSzPct val="100000"/>
            </a:pPr>
            <a:r>
              <a:rPr lang="en-US" altLang="en-US" sz="1100">
                <a:latin typeface="Helvetica Now Text" panose="020B0504030202020204" pitchFamily="34" charset="0"/>
              </a:rPr>
              <a:t>Prescription Drugs</a:t>
            </a:r>
          </a:p>
        </p:txBody>
      </p:sp>
      <p:sp>
        <p:nvSpPr>
          <p:cNvPr id="6" name="Slide Number Placeholder 1">
            <a:extLst>
              <a:ext uri="{FF2B5EF4-FFF2-40B4-BE49-F238E27FC236}">
                <a16:creationId xmlns:a16="http://schemas.microsoft.com/office/drawing/2014/main" id="{90E414A5-6CFC-4B8B-96DB-C2D10A798C62}"/>
              </a:ext>
            </a:extLst>
          </p:cNvPr>
          <p:cNvSpPr>
            <a:spLocks noGrp="1"/>
          </p:cNvSpPr>
          <p:nvPr>
            <p:ph type="sldNum" sz="quarter" idx="12"/>
          </p:nvPr>
        </p:nvSpPr>
        <p:spPr/>
        <p:txBody>
          <a:bodyPr/>
          <a:lstStyle/>
          <a:p>
            <a:pPr defTabSz="914310">
              <a:defRPr/>
            </a:pPr>
            <a:fld id="{91D568E7-61F5-D04E-995D-81EF41C01A2A}" type="slidenum">
              <a:rPr lang="en-GB">
                <a:solidFill>
                  <a:srgbClr val="000000"/>
                </a:solidFill>
              </a:rPr>
              <a:pPr defTabSz="914310">
                <a:defRPr/>
              </a:pPr>
              <a:t>3</a:t>
            </a:fld>
            <a:endParaRPr lang="en-GB">
              <a:solidFill>
                <a:srgbClr val="000000"/>
              </a:solidFill>
            </a:endParaRPr>
          </a:p>
        </p:txBody>
      </p:sp>
      <p:grpSp>
        <p:nvGrpSpPr>
          <p:cNvPr id="8" name="Group 7">
            <a:extLst>
              <a:ext uri="{FF2B5EF4-FFF2-40B4-BE49-F238E27FC236}">
                <a16:creationId xmlns:a16="http://schemas.microsoft.com/office/drawing/2014/main" id="{69D4E832-0B7C-B5DA-AA42-35AB13E3FA91}"/>
              </a:ext>
            </a:extLst>
          </p:cNvPr>
          <p:cNvGrpSpPr/>
          <p:nvPr/>
        </p:nvGrpSpPr>
        <p:grpSpPr>
          <a:xfrm>
            <a:off x="1655058" y="1770081"/>
            <a:ext cx="6847919" cy="4197086"/>
            <a:chOff x="1160584" y="2877602"/>
            <a:chExt cx="10638693" cy="6635675"/>
          </a:xfrm>
        </p:grpSpPr>
        <p:grpSp>
          <p:nvGrpSpPr>
            <p:cNvPr id="7" name="Group 6">
              <a:extLst>
                <a:ext uri="{FF2B5EF4-FFF2-40B4-BE49-F238E27FC236}">
                  <a16:creationId xmlns:a16="http://schemas.microsoft.com/office/drawing/2014/main" id="{14A958E4-81F8-01D7-45E7-EAF3273F70E8}"/>
                </a:ext>
              </a:extLst>
            </p:cNvPr>
            <p:cNvGrpSpPr/>
            <p:nvPr/>
          </p:nvGrpSpPr>
          <p:grpSpPr>
            <a:xfrm>
              <a:off x="1160584" y="2877602"/>
              <a:ext cx="10638693" cy="6635675"/>
              <a:chOff x="1160584" y="2877602"/>
              <a:chExt cx="10638693" cy="6635675"/>
            </a:xfrm>
          </p:grpSpPr>
          <p:sp>
            <p:nvSpPr>
              <p:cNvPr id="5" name="Rectangle 3">
                <a:extLst>
                  <a:ext uri="{FF2B5EF4-FFF2-40B4-BE49-F238E27FC236}">
                    <a16:creationId xmlns:a16="http://schemas.microsoft.com/office/drawing/2014/main" id="{94831C99-1F68-7DA5-03AC-78C4F05D2EC1}"/>
                  </a:ext>
                </a:extLst>
              </p:cNvPr>
              <p:cNvSpPr txBox="1">
                <a:spLocks noChangeArrowheads="1"/>
              </p:cNvSpPr>
              <p:nvPr/>
            </p:nvSpPr>
            <p:spPr>
              <a:xfrm>
                <a:off x="1160584" y="2877602"/>
                <a:ext cx="10638693" cy="6635675"/>
              </a:xfrm>
              <a:prstGeom prst="rect">
                <a:avLst/>
              </a:prstGeom>
              <a:solidFill>
                <a:srgbClr val="EEF6F7"/>
              </a:solidFill>
            </p:spPr>
            <p:txBody>
              <a:bodyPr vert="horz" lIns="0" tIns="45720" rIns="0" bIns="0" rtlCol="0" anchor="t" anchorCtr="0">
                <a:noAutofit/>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pPr marL="350044" lvl="3" indent="-171450">
                  <a:lnSpc>
                    <a:spcPct val="100000"/>
                  </a:lnSpc>
                  <a:spcAft>
                    <a:spcPts val="250"/>
                  </a:spcAft>
                  <a:buSzPct val="100000"/>
                  <a:buFont typeface="Arial" panose="020B0604020202020204" pitchFamily="34" charset="0"/>
                  <a:buChar char="•"/>
                </a:pPr>
                <a:endParaRPr lang="en-US" altLang="en-US" sz="1400">
                  <a:latin typeface="Helvetica Now Text" panose="020B0504030202020204" pitchFamily="34" charset="0"/>
                </a:endParaRPr>
              </a:p>
            </p:txBody>
          </p:sp>
          <p:pic>
            <p:nvPicPr>
              <p:cNvPr id="1026" name="Picture 1">
                <a:extLst>
                  <a:ext uri="{FF2B5EF4-FFF2-40B4-BE49-F238E27FC236}">
                    <a16:creationId xmlns:a16="http://schemas.microsoft.com/office/drawing/2014/main" id="{1F8FD035-D749-40E8-6382-21EA756CE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449" y="3237669"/>
                <a:ext cx="9657899" cy="495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FBF5BD46-FC43-663A-F041-F4FF135F71A8}"/>
                </a:ext>
              </a:extLst>
            </p:cNvPr>
            <p:cNvSpPr txBox="1"/>
            <p:nvPr/>
          </p:nvSpPr>
          <p:spPr>
            <a:xfrm>
              <a:off x="1661449" y="8349805"/>
              <a:ext cx="10008369" cy="949569"/>
            </a:xfrm>
            <a:prstGeom prst="rect">
              <a:avLst/>
            </a:prstGeom>
            <a:noFill/>
          </p:spPr>
          <p:txBody>
            <a:bodyPr wrap="square" lIns="0" tIns="0" rIns="0" bIns="0" rtlCol="0">
              <a:noAutofit/>
            </a:bodyPr>
            <a:lstStyle/>
            <a:p>
              <a:pPr>
                <a:lnSpc>
                  <a:spcPct val="117000"/>
                </a:lnSpc>
                <a:spcAft>
                  <a:spcPts val="500"/>
                </a:spcAft>
              </a:pPr>
              <a:r>
                <a:rPr lang="en-US" sz="800">
                  <a:latin typeface="Helvetica Now Text" panose="020B0504030202020204" pitchFamily="34" charset="0"/>
                </a:rPr>
                <a:t>Historical increases from Aon’s annual Health Value Initiative database, which takes actual plan and population changes into account. The 2026 increase is a projection of underlying health care trend, prior to any changes employers are considering.</a:t>
              </a:r>
              <a:endParaRPr lang="en-US" sz="800">
                <a:solidFill>
                  <a:schemeClr val="tx2"/>
                </a:solidFill>
                <a:latin typeface="Helvetica Now Text" panose="020B0504030202020204" pitchFamily="34" charset="0"/>
              </a:endParaRPr>
            </a:p>
          </p:txBody>
        </p:sp>
      </p:grpSp>
      <p:grpSp>
        <p:nvGrpSpPr>
          <p:cNvPr id="11" name="Group 10">
            <a:extLst>
              <a:ext uri="{FF2B5EF4-FFF2-40B4-BE49-F238E27FC236}">
                <a16:creationId xmlns:a16="http://schemas.microsoft.com/office/drawing/2014/main" id="{B2138E8A-0C29-E466-8067-38D771C7D746}"/>
              </a:ext>
            </a:extLst>
          </p:cNvPr>
          <p:cNvGrpSpPr/>
          <p:nvPr/>
        </p:nvGrpSpPr>
        <p:grpSpPr>
          <a:xfrm>
            <a:off x="8642059" y="2795339"/>
            <a:ext cx="1894883" cy="400383"/>
            <a:chOff x="7169218" y="2153587"/>
            <a:chExt cx="1894883" cy="400383"/>
          </a:xfrm>
        </p:grpSpPr>
        <p:sp>
          <p:nvSpPr>
            <p:cNvPr id="4" name="Rectangle 3">
              <a:extLst>
                <a:ext uri="{FF2B5EF4-FFF2-40B4-BE49-F238E27FC236}">
                  <a16:creationId xmlns:a16="http://schemas.microsoft.com/office/drawing/2014/main" id="{F63E1635-21CC-D658-BC1A-CC0001416B93}"/>
                </a:ext>
              </a:extLst>
            </p:cNvPr>
            <p:cNvSpPr/>
            <p:nvPr/>
          </p:nvSpPr>
          <p:spPr>
            <a:xfrm>
              <a:off x="7169218" y="2153860"/>
              <a:ext cx="1894883" cy="400110"/>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Now Text" panose="020B0504030202020204" pitchFamily="34" charset="0"/>
                </a:rPr>
                <a:t>Insights</a:t>
              </a:r>
            </a:p>
          </p:txBody>
        </p:sp>
        <p:pic>
          <p:nvPicPr>
            <p:cNvPr id="10" name="Picture 9">
              <a:extLst>
                <a:ext uri="{FF2B5EF4-FFF2-40B4-BE49-F238E27FC236}">
                  <a16:creationId xmlns:a16="http://schemas.microsoft.com/office/drawing/2014/main" id="{1B0AD133-1432-B544-AAFE-C62FABA468B8}"/>
                </a:ext>
              </a:extLst>
            </p:cNvPr>
            <p:cNvPicPr>
              <a:picLocks noChangeAspect="1"/>
            </p:cNvPicPr>
            <p:nvPr/>
          </p:nvPicPr>
          <p:blipFill>
            <a:blip r:embed="rId4">
              <a:lum bright="70000" contrast="-70000"/>
            </a:blip>
            <a:srcRect/>
            <a:stretch/>
          </p:blipFill>
          <p:spPr>
            <a:xfrm>
              <a:off x="7323537" y="2153587"/>
              <a:ext cx="400111" cy="400111"/>
            </a:xfrm>
            <a:prstGeom prst="rect">
              <a:avLst/>
            </a:prstGeom>
          </p:spPr>
        </p:pic>
      </p:grpSp>
      <p:sp>
        <p:nvSpPr>
          <p:cNvPr id="3" name="Footer Placeholder 2">
            <a:extLst>
              <a:ext uri="{FF2B5EF4-FFF2-40B4-BE49-F238E27FC236}">
                <a16:creationId xmlns:a16="http://schemas.microsoft.com/office/drawing/2014/main" id="{4C3D3C8C-6DF9-4003-F796-63BE30F89605}"/>
              </a:ext>
            </a:extLst>
          </p:cNvPr>
          <p:cNvSpPr>
            <a:spLocks noGrp="1"/>
          </p:cNvSpPr>
          <p:nvPr>
            <p:ph type="ftr" sz="quarter" idx="3"/>
          </p:nvPr>
        </p:nvSpPr>
        <p:spPr/>
        <p:txBody>
          <a:bodyPr/>
          <a:lstStyle/>
          <a:p>
            <a:r>
              <a:rPr lang="en-US"/>
              <a:t>Proprietary and Confidential</a:t>
            </a:r>
            <a:endParaRPr lang="en-GB"/>
          </a:p>
        </p:txBody>
      </p:sp>
    </p:spTree>
    <p:extLst>
      <p:ext uri="{BB962C8B-B14F-4D97-AF65-F5344CB8AC3E}">
        <p14:creationId xmlns:p14="http://schemas.microsoft.com/office/powerpoint/2010/main" val="15484423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B7640-64D4-B56C-BD1C-DCC31A7139E6}"/>
              </a:ext>
            </a:extLst>
          </p:cNvPr>
          <p:cNvSpPr>
            <a:spLocks noGrp="1"/>
          </p:cNvSpPr>
          <p:nvPr>
            <p:ph type="sldNum" sz="quarter" idx="12"/>
            <p:custDataLst>
              <p:tags r:id="rId1"/>
            </p:custDataLst>
          </p:nvPr>
        </p:nvSpPr>
        <p:spPr>
          <a:xfrm>
            <a:off x="11409094" y="6261100"/>
            <a:ext cx="403789" cy="365125"/>
          </a:xfrm>
        </p:spPr>
        <p:txBody>
          <a:bodyPr anchor="ctr">
            <a:normAutofit/>
          </a:bodyPr>
          <a:lstStyle/>
          <a:p>
            <a:fld id="{91D568E7-61F5-D04E-995D-81EF41C01A2A}" type="slidenum">
              <a:rPr lang="en-GB" smtClean="0"/>
              <a:pPr/>
              <a:t>30</a:t>
            </a:fld>
            <a:endParaRPr lang="en-GB"/>
          </a:p>
        </p:txBody>
      </p:sp>
      <p:sp>
        <p:nvSpPr>
          <p:cNvPr id="3" name="Footer Placeholder 2">
            <a:extLst>
              <a:ext uri="{FF2B5EF4-FFF2-40B4-BE49-F238E27FC236}">
                <a16:creationId xmlns:a16="http://schemas.microsoft.com/office/drawing/2014/main" id="{50825901-48EC-3D8B-EA31-D8A82B39543F}"/>
              </a:ext>
            </a:extLst>
          </p:cNvPr>
          <p:cNvSpPr>
            <a:spLocks noGrp="1"/>
          </p:cNvSpPr>
          <p:nvPr>
            <p:ph type="ftr" sz="quarter" idx="3"/>
            <p:custDataLst>
              <p:tags r:id="rId2"/>
            </p:custDataLst>
          </p:nvPr>
        </p:nvSpPr>
        <p:spPr>
          <a:xfrm>
            <a:off x="6012260" y="6276975"/>
            <a:ext cx="5038725" cy="365125"/>
          </a:xfrm>
        </p:spPr>
        <p:txBody>
          <a:bodyPr wrap="square" anchor="ctr">
            <a:normAutofit/>
          </a:bodyPr>
          <a:lstStyle/>
          <a:p>
            <a:r>
              <a:rPr lang="en-GB"/>
              <a:t>Proprietary and Confidential</a:t>
            </a:r>
          </a:p>
        </p:txBody>
      </p:sp>
      <p:sp>
        <p:nvSpPr>
          <p:cNvPr id="4" name="Title 3">
            <a:extLst>
              <a:ext uri="{FF2B5EF4-FFF2-40B4-BE49-F238E27FC236}">
                <a16:creationId xmlns:a16="http://schemas.microsoft.com/office/drawing/2014/main" id="{4B4D15F1-83BB-D8A3-E883-BE3AF0FB6BC5}"/>
              </a:ext>
            </a:extLst>
          </p:cNvPr>
          <p:cNvSpPr>
            <a:spLocks noGrp="1"/>
          </p:cNvSpPr>
          <p:nvPr>
            <p:ph type="title"/>
            <p:custDataLst>
              <p:tags r:id="rId3"/>
            </p:custDataLst>
          </p:nvPr>
        </p:nvSpPr>
        <p:spPr>
          <a:xfrm>
            <a:off x="1123554" y="468192"/>
            <a:ext cx="10686256" cy="400110"/>
          </a:xfrm>
        </p:spPr>
        <p:txBody>
          <a:bodyPr wrap="square" anchor="t">
            <a:normAutofit/>
          </a:bodyPr>
          <a:lstStyle/>
          <a:p>
            <a:r>
              <a:rPr lang="en-GB"/>
              <a:t>Bi-Partisan Federal Legislation? Regulation? </a:t>
            </a:r>
            <a:endParaRPr lang="en-US"/>
          </a:p>
        </p:txBody>
      </p:sp>
      <p:sp>
        <p:nvSpPr>
          <p:cNvPr id="10" name="Subtitle 3">
            <a:extLst>
              <a:ext uri="{FF2B5EF4-FFF2-40B4-BE49-F238E27FC236}">
                <a16:creationId xmlns:a16="http://schemas.microsoft.com/office/drawing/2014/main" id="{580A50D4-58C9-E209-A7D7-D74A38761858}"/>
              </a:ext>
            </a:extLst>
          </p:cNvPr>
          <p:cNvSpPr>
            <a:spLocks noGrp="1"/>
          </p:cNvSpPr>
          <p:nvPr>
            <p:ph type="subTitle" idx="13"/>
            <p:custDataLst>
              <p:tags r:id="rId4"/>
            </p:custDataLst>
          </p:nvPr>
        </p:nvSpPr>
        <p:spPr>
          <a:xfrm>
            <a:off x="1123554" y="843284"/>
            <a:ext cx="10339103" cy="307777"/>
          </a:xfrm>
          <a:solidFill>
            <a:schemeClr val="accent6"/>
          </a:solidFill>
        </p:spPr>
        <p:txBody>
          <a:bodyPr/>
          <a:lstStyle/>
          <a:p>
            <a:r>
              <a:rPr lang="en-US"/>
              <a:t>Topics Under Consideration in Congress and Administration </a:t>
            </a:r>
          </a:p>
        </p:txBody>
      </p:sp>
      <p:sp>
        <p:nvSpPr>
          <p:cNvPr id="17" name="Content Placeholder 16">
            <a:extLst>
              <a:ext uri="{FF2B5EF4-FFF2-40B4-BE49-F238E27FC236}">
                <a16:creationId xmlns:a16="http://schemas.microsoft.com/office/drawing/2014/main" id="{88704858-1C4A-C6EB-8A3C-E29A23B42100}"/>
              </a:ext>
            </a:extLst>
          </p:cNvPr>
          <p:cNvSpPr>
            <a:spLocks noGrp="1"/>
          </p:cNvSpPr>
          <p:nvPr>
            <p:ph sz="quarter" idx="14"/>
            <p:custDataLst>
              <p:tags r:id="rId5"/>
            </p:custDataLst>
          </p:nvPr>
        </p:nvSpPr>
        <p:spPr>
          <a:xfrm>
            <a:off x="1142604" y="1562100"/>
            <a:ext cx="3017520" cy="4065814"/>
          </a:xfrm>
          <a:solidFill>
            <a:schemeClr val="accent6"/>
          </a:solidFill>
        </p:spPr>
        <p:txBody>
          <a:bodyPr vert="horz" lIns="457200" tIns="91440" rIns="457200" bIns="91440" rtlCol="0">
            <a:noAutofit/>
          </a:bodyPr>
          <a:lstStyle/>
          <a:p>
            <a:endParaRPr lang="en-US"/>
          </a:p>
          <a:p>
            <a:endParaRPr lang="en-US"/>
          </a:p>
          <a:p>
            <a:endParaRPr lang="en-US"/>
          </a:p>
          <a:p>
            <a:r>
              <a:rPr lang="en-US"/>
              <a:t>PBM Reform</a:t>
            </a:r>
          </a:p>
          <a:p>
            <a:pPr lvl="1"/>
            <a:r>
              <a:rPr lang="en-US" sz="1600"/>
              <a:t>Using outline of legislation from 12/2024</a:t>
            </a:r>
          </a:p>
          <a:p>
            <a:endParaRPr lang="en-US"/>
          </a:p>
        </p:txBody>
      </p:sp>
      <p:sp>
        <p:nvSpPr>
          <p:cNvPr id="18" name="Content Placeholder 17">
            <a:extLst>
              <a:ext uri="{FF2B5EF4-FFF2-40B4-BE49-F238E27FC236}">
                <a16:creationId xmlns:a16="http://schemas.microsoft.com/office/drawing/2014/main" id="{B7D5C093-880C-C0C8-820D-0EFB41D80977}"/>
              </a:ext>
            </a:extLst>
          </p:cNvPr>
          <p:cNvSpPr>
            <a:spLocks noGrp="1"/>
          </p:cNvSpPr>
          <p:nvPr>
            <p:ph sz="quarter" idx="15"/>
            <p:custDataLst>
              <p:tags r:id="rId6"/>
            </p:custDataLst>
          </p:nvPr>
        </p:nvSpPr>
        <p:spPr>
          <a:xfrm>
            <a:off x="4768952" y="1562100"/>
            <a:ext cx="3017520" cy="4065814"/>
          </a:xfrm>
          <a:solidFill>
            <a:schemeClr val="accent6"/>
          </a:solidFill>
        </p:spPr>
        <p:txBody>
          <a:bodyPr vert="horz" lIns="457200" tIns="91440" rIns="457200" bIns="91440" rtlCol="0">
            <a:noAutofit/>
          </a:bodyPr>
          <a:lstStyle/>
          <a:p>
            <a:endParaRPr lang="en-US"/>
          </a:p>
          <a:p>
            <a:endParaRPr lang="en-US"/>
          </a:p>
          <a:p>
            <a:endParaRPr lang="en-US"/>
          </a:p>
          <a:p>
            <a:r>
              <a:rPr lang="en-US"/>
              <a:t>Reinstating ACA Subsidies Set to Expire 1/2026</a:t>
            </a:r>
          </a:p>
          <a:p>
            <a:pPr lvl="1"/>
            <a:r>
              <a:rPr lang="en-US" sz="1600"/>
              <a:t>Government shutdown as of midnight on 9/30/2025</a:t>
            </a:r>
            <a:endParaRPr lang="en-US"/>
          </a:p>
        </p:txBody>
      </p:sp>
      <p:sp>
        <p:nvSpPr>
          <p:cNvPr id="19" name="Content Placeholder 18">
            <a:extLst>
              <a:ext uri="{FF2B5EF4-FFF2-40B4-BE49-F238E27FC236}">
                <a16:creationId xmlns:a16="http://schemas.microsoft.com/office/drawing/2014/main" id="{9F6161FC-F7CD-D111-77A7-556A4BEC82AB}"/>
              </a:ext>
            </a:extLst>
          </p:cNvPr>
          <p:cNvSpPr>
            <a:spLocks noGrp="1"/>
          </p:cNvSpPr>
          <p:nvPr>
            <p:ph sz="quarter" idx="16"/>
            <p:custDataLst>
              <p:tags r:id="rId7"/>
            </p:custDataLst>
          </p:nvPr>
        </p:nvSpPr>
        <p:spPr>
          <a:xfrm>
            <a:off x="8395300" y="1562100"/>
            <a:ext cx="3017520" cy="4065814"/>
          </a:xfrm>
          <a:solidFill>
            <a:schemeClr val="accent6"/>
          </a:solidFill>
        </p:spPr>
        <p:txBody>
          <a:bodyPr vert="horz" lIns="457200" tIns="91440" rIns="457200" bIns="91440" rtlCol="0">
            <a:noAutofit/>
          </a:bodyPr>
          <a:lstStyle/>
          <a:p>
            <a:endParaRPr lang="en-US"/>
          </a:p>
          <a:p>
            <a:endParaRPr lang="en-US"/>
          </a:p>
          <a:p>
            <a:endParaRPr lang="en-US"/>
          </a:p>
          <a:p>
            <a:r>
              <a:rPr lang="en-US"/>
              <a:t>One Big Beautiful Bill Act </a:t>
            </a:r>
          </a:p>
          <a:p>
            <a:pPr lvl="1"/>
            <a:r>
              <a:rPr lang="en-US" sz="1600"/>
              <a:t>Direct Impact Minimal: Telehealth, Direct Primary Care</a:t>
            </a:r>
          </a:p>
          <a:p>
            <a:pPr lvl="1"/>
            <a:r>
              <a:rPr lang="en-US" sz="1600"/>
              <a:t>Indirect Impact: Medicaid Cuts</a:t>
            </a:r>
          </a:p>
          <a:p>
            <a:endParaRPr lang="en-US"/>
          </a:p>
        </p:txBody>
      </p:sp>
      <p:pic>
        <p:nvPicPr>
          <p:cNvPr id="12" name="Picture 27">
            <a:extLst>
              <a:ext uri="{FF2B5EF4-FFF2-40B4-BE49-F238E27FC236}">
                <a16:creationId xmlns:a16="http://schemas.microsoft.com/office/drawing/2014/main" id="{00733A9A-5AD0-5C66-5759-FBB6AC507C99}"/>
              </a:ext>
            </a:extLst>
          </p:cNvPr>
          <p:cNvPicPr>
            <a:picLocks noChangeAspect="1"/>
          </p:cNvPicPr>
          <p:nvPr>
            <p:custDataLst>
              <p:tags r:id="rId8"/>
            </p:custDataLst>
          </p:nvPr>
        </p:nvPicPr>
        <p:blipFill rotWithShape="1">
          <a:blip r:embed="rId17">
            <a:extLst>
              <a:ext uri="{28A0092B-C50C-407E-A947-70E740481C1C}">
                <a14:useLocalDpi xmlns:a14="http://schemas.microsoft.com/office/drawing/2010/main" val="0"/>
              </a:ext>
            </a:extLst>
          </a:blip>
          <a:srcRect/>
          <a:stretch>
            <a:fillRect/>
          </a:stretch>
        </p:blipFill>
        <p:spPr>
          <a:xfrm>
            <a:off x="1415142" y="1812273"/>
            <a:ext cx="740627" cy="740627"/>
          </a:xfrm>
          <a:prstGeom prst="rect">
            <a:avLst/>
          </a:prstGeom>
        </p:spPr>
      </p:pic>
      <p:pic>
        <p:nvPicPr>
          <p:cNvPr id="9" name="Picture 29">
            <a:extLst>
              <a:ext uri="{FF2B5EF4-FFF2-40B4-BE49-F238E27FC236}">
                <a16:creationId xmlns:a16="http://schemas.microsoft.com/office/drawing/2014/main" id="{8DDE2650-028B-8C0A-9037-23549C418087}"/>
              </a:ext>
            </a:extLst>
          </p:cNvPr>
          <p:cNvPicPr>
            <a:picLocks noChangeAspect="1"/>
          </p:cNvPicPr>
          <p:nvPr>
            <p:custDataLst>
              <p:tags r:id="rId9"/>
            </p:custDataLst>
          </p:nvPr>
        </p:nvPicPr>
        <p:blipFill rotWithShape="1">
          <a:blip r:embed="rId18">
            <a:extLst>
              <a:ext uri="{28A0092B-C50C-407E-A947-70E740481C1C}">
                <a14:useLocalDpi xmlns:a14="http://schemas.microsoft.com/office/drawing/2010/main" val="0"/>
              </a:ext>
            </a:extLst>
          </a:blip>
          <a:srcRect/>
          <a:stretch>
            <a:fillRect/>
          </a:stretch>
        </p:blipFill>
        <p:spPr>
          <a:xfrm>
            <a:off x="5170714" y="1834243"/>
            <a:ext cx="696686" cy="696686"/>
          </a:xfrm>
          <a:prstGeom prst="rect">
            <a:avLst/>
          </a:prstGeom>
        </p:spPr>
      </p:pic>
      <p:pic>
        <p:nvPicPr>
          <p:cNvPr id="32" name="Picture 31" descr="Court with solid fill">
            <a:extLst>
              <a:ext uri="{FF2B5EF4-FFF2-40B4-BE49-F238E27FC236}">
                <a16:creationId xmlns:a16="http://schemas.microsoft.com/office/drawing/2014/main" id="{868BB6AA-DC08-B311-A48A-7171012B04C6}"/>
              </a:ext>
            </a:extLst>
          </p:cNvPr>
          <p:cNvPicPr>
            <a:picLocks noChangeAspect="1"/>
          </p:cNvPicPr>
          <p:nvPr>
            <p:custDataLst>
              <p:tags r:id="rId10"/>
            </p:custDataLst>
          </p:nvPr>
        </p:nvPicPr>
        <p:blipFill>
          <a:blip r:embed="rId19">
            <a:extLst>
              <a:ext uri="{96DAC541-7B7A-43D3-8B79-37D633B846F1}">
                <asvg:svgBlip xmlns:asvg="http://schemas.microsoft.com/office/drawing/2016/SVG/main" r:embed="rId20"/>
              </a:ext>
            </a:extLst>
          </a:blip>
          <a:srcRect/>
          <a:stretch/>
        </p:blipFill>
        <p:spPr>
          <a:xfrm>
            <a:off x="8822872" y="1826079"/>
            <a:ext cx="713015" cy="713015"/>
          </a:xfrm>
          <a:prstGeom prst="rect">
            <a:avLst/>
          </a:prstGeom>
        </p:spPr>
      </p:pic>
      <p:sp>
        <p:nvSpPr>
          <p:cNvPr id="5" name="Rectangle 4">
            <a:extLst>
              <a:ext uri="{FF2B5EF4-FFF2-40B4-BE49-F238E27FC236}">
                <a16:creationId xmlns:a16="http://schemas.microsoft.com/office/drawing/2014/main" id="{9C5A33EA-CDF7-5BCB-B117-05F7891FC0E0}"/>
              </a:ext>
            </a:extLst>
          </p:cNvPr>
          <p:cNvSpPr/>
          <p:nvPr>
            <p:custDataLst>
              <p:tags r:id="rId11"/>
            </p:custDataLst>
          </p:nvPr>
        </p:nvSpPr>
        <p:spPr>
          <a:xfrm>
            <a:off x="1099457" y="1562100"/>
            <a:ext cx="119748" cy="4069080"/>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a:solidFill>
                <a:schemeClr val="tx2"/>
              </a:solidFill>
              <a:latin typeface="Helvetica Now Text" panose="020B0504030202020204" pitchFamily="34" charset="77"/>
            </a:endParaRPr>
          </a:p>
        </p:txBody>
      </p:sp>
      <p:sp>
        <p:nvSpPr>
          <p:cNvPr id="6" name="Rectangle 5">
            <a:extLst>
              <a:ext uri="{FF2B5EF4-FFF2-40B4-BE49-F238E27FC236}">
                <a16:creationId xmlns:a16="http://schemas.microsoft.com/office/drawing/2014/main" id="{650BD71A-C186-BE22-52BB-F0A4B424F43C}"/>
              </a:ext>
            </a:extLst>
          </p:cNvPr>
          <p:cNvSpPr/>
          <p:nvPr>
            <p:custDataLst>
              <p:tags r:id="rId12"/>
            </p:custDataLst>
          </p:nvPr>
        </p:nvSpPr>
        <p:spPr>
          <a:xfrm>
            <a:off x="4735283" y="1562100"/>
            <a:ext cx="119748" cy="4069080"/>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a:solidFill>
                <a:schemeClr val="tx2"/>
              </a:solidFill>
              <a:latin typeface="Helvetica Now Text" panose="020B0504030202020204" pitchFamily="34" charset="77"/>
            </a:endParaRPr>
          </a:p>
        </p:txBody>
      </p:sp>
      <p:sp>
        <p:nvSpPr>
          <p:cNvPr id="7" name="Rectangle 6">
            <a:extLst>
              <a:ext uri="{FF2B5EF4-FFF2-40B4-BE49-F238E27FC236}">
                <a16:creationId xmlns:a16="http://schemas.microsoft.com/office/drawing/2014/main" id="{BB5482D9-468D-BD1E-FC32-5F92CC2FCD44}"/>
              </a:ext>
            </a:extLst>
          </p:cNvPr>
          <p:cNvSpPr/>
          <p:nvPr>
            <p:custDataLst>
              <p:tags r:id="rId13"/>
            </p:custDataLst>
          </p:nvPr>
        </p:nvSpPr>
        <p:spPr>
          <a:xfrm>
            <a:off x="8360224" y="1562100"/>
            <a:ext cx="119748" cy="4069080"/>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a:solidFill>
                <a:schemeClr val="tx2"/>
              </a:solidFill>
              <a:latin typeface="Helvetica Now Text" panose="020B0504030202020204" pitchFamily="34" charset="77"/>
            </a:endParaRPr>
          </a:p>
        </p:txBody>
      </p:sp>
    </p:spTree>
    <p:extLst>
      <p:ext uri="{BB962C8B-B14F-4D97-AF65-F5344CB8AC3E}">
        <p14:creationId xmlns:p14="http://schemas.microsoft.com/office/powerpoint/2010/main" val="153171343"/>
      </p:ext>
    </p:extLst>
  </p:cSld>
  <p:clrMapOvr>
    <a:masterClrMapping/>
  </p:clrMapOvr>
  <p:extLst>
    <p:ext uri="{6950BFC3-D8DA-4A85-94F7-54DA5524770B}">
      <p188:commentRel xmlns:p188="http://schemas.microsoft.com/office/powerpoint/2018/8/main" r:id="rId16"/>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D66E-BE0D-FD6A-A65C-3B43EE459ED8}"/>
            </a:ext>
          </a:extLst>
        </p:cNvPr>
        <p:cNvGrpSpPr/>
        <p:nvPr/>
      </p:nvGrpSpPr>
      <p:grpSpPr>
        <a:xfrm>
          <a:off x="0" y="0"/>
          <a:ext cx="0" cy="0"/>
          <a:chOff x="0" y="0"/>
          <a:chExt cx="0" cy="0"/>
        </a:xfrm>
      </p:grpSpPr>
      <p:sp>
        <p:nvSpPr>
          <p:cNvPr id="6" name="Content Placeholder 16">
            <a:extLst>
              <a:ext uri="{FF2B5EF4-FFF2-40B4-BE49-F238E27FC236}">
                <a16:creationId xmlns:a16="http://schemas.microsoft.com/office/drawing/2014/main" id="{856E10CD-F50F-5A85-FDA9-0F54F23CEF41}"/>
              </a:ext>
            </a:extLst>
          </p:cNvPr>
          <p:cNvSpPr txBox="1">
            <a:spLocks/>
          </p:cNvSpPr>
          <p:nvPr>
            <p:custDataLst>
              <p:tags r:id="rId1"/>
            </p:custDataLst>
          </p:nvPr>
        </p:nvSpPr>
        <p:spPr>
          <a:xfrm>
            <a:off x="7550342" y="1997915"/>
            <a:ext cx="4166737" cy="3180141"/>
          </a:xfrm>
          <a:prstGeom prst="rect">
            <a:avLst/>
          </a:prstGeom>
          <a:solidFill>
            <a:schemeClr val="accent6"/>
          </a:solidFill>
        </p:spPr>
        <p:txBody>
          <a:bodyPr vert="horz" lIns="457200" tIns="91440" rIns="457200" bIns="91440" rtlCol="0">
            <a:noAutofit/>
          </a:bodyPr>
          <a:lstStyle>
            <a:lvl1pPr marL="0" indent="0" algn="l" defTabSz="914310" rtl="0" eaLnBrk="1" latinLnBrk="0" hangingPunct="1">
              <a:lnSpc>
                <a:spcPct val="100000"/>
              </a:lnSpc>
              <a:spcBef>
                <a:spcPts val="0"/>
              </a:spcBef>
              <a:spcAft>
                <a:spcPts val="700"/>
              </a:spcAft>
              <a:buFont typeface="Arial" panose="020B0604020202020204" pitchFamily="34" charset="0"/>
              <a:buNone/>
              <a:tabLst/>
              <a:defRPr sz="1500" b="1" i="0" kern="1200">
                <a:solidFill>
                  <a:schemeClr val="tx1"/>
                </a:solidFill>
                <a:latin typeface="Helvetica Now Text" panose="020B0504030202020204" pitchFamily="34" charset="77"/>
                <a:ea typeface="+mn-ea"/>
                <a:cs typeface="+mn-cs"/>
              </a:defRPr>
            </a:lvl1pPr>
            <a:lvl2pPr marL="0" indent="0" algn="l" defTabSz="914310" rtl="0" eaLnBrk="1" latinLnBrk="0" hangingPunct="1">
              <a:lnSpc>
                <a:spcPct val="117000"/>
              </a:lnSpc>
              <a:spcBef>
                <a:spcPts val="0"/>
              </a:spcBef>
              <a:spcAft>
                <a:spcPts val="500"/>
              </a:spcAft>
              <a:buFont typeface="Arial" panose="020B0604020202020204" pitchFamily="34" charset="0"/>
              <a:buNone/>
              <a:tabLst/>
              <a:defRPr sz="1200" b="0" i="0" kern="1200">
                <a:solidFill>
                  <a:schemeClr val="tx1"/>
                </a:solidFill>
                <a:latin typeface="Helvetica Now Text" panose="020B0504030202020204" pitchFamily="34" charset="77"/>
                <a:ea typeface="+mn-ea"/>
                <a:cs typeface="+mn-cs"/>
              </a:defRPr>
            </a:lvl2pPr>
            <a:lvl3pPr marL="126994" indent="-126994" algn="l" defTabSz="914310" rtl="0" eaLnBrk="1" latinLnBrk="0" hangingPunct="1">
              <a:lnSpc>
                <a:spcPct val="117000"/>
              </a:lnSpc>
              <a:spcBef>
                <a:spcPts val="0"/>
              </a:spcBef>
              <a:buClr>
                <a:schemeClr val="tx1"/>
              </a:buClr>
              <a:buFont typeface="Helvetica Neue Condensed Bold" panose="02000503000000020004" pitchFamily="2" charset="0"/>
              <a:buChar char="•"/>
              <a:tabLst/>
              <a:defRPr sz="1200" b="0" i="0" kern="1200">
                <a:solidFill>
                  <a:schemeClr val="tx1"/>
                </a:solidFill>
                <a:latin typeface="Helvetica Now Text" panose="020B0504030202020204" pitchFamily="34" charset="77"/>
                <a:ea typeface="+mn-ea"/>
                <a:cs typeface="+mn-cs"/>
              </a:defRPr>
            </a:lvl3pPr>
            <a:lvl4pPr marL="260591" indent="-126994" algn="l" defTabSz="914310" rtl="0" eaLnBrk="1" latinLnBrk="0" hangingPunct="1">
              <a:lnSpc>
                <a:spcPct val="117000"/>
              </a:lnSpc>
              <a:spcBef>
                <a:spcPts val="0"/>
              </a:spcBef>
              <a:buClr>
                <a:schemeClr val="tx1"/>
              </a:buClr>
              <a:buSzPct val="80000"/>
              <a:buFont typeface="System Font Regular"/>
              <a:buChar char="○"/>
              <a:tabLst/>
              <a:defRPr sz="1200" b="0" i="0" kern="1200">
                <a:solidFill>
                  <a:schemeClr val="tx1"/>
                </a:solidFill>
                <a:latin typeface="Helvetica Now Text" panose="020B0504030202020204" pitchFamily="34" charset="77"/>
                <a:ea typeface="+mn-ea"/>
                <a:cs typeface="+mn-cs"/>
              </a:defRPr>
            </a:lvl4pPr>
            <a:lvl5pPr marL="457177" indent="-190491" algn="l" defTabSz="914310"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5pPr>
            <a:lvl6pPr marL="599728" indent="-133344" algn="l" defTabSz="914310" rtl="0" eaLnBrk="1" latinLnBrk="0" hangingPunct="1">
              <a:lnSpc>
                <a:spcPct val="117000"/>
              </a:lnSpc>
              <a:spcBef>
                <a:spcPts val="0"/>
              </a:spcBef>
              <a:buClr>
                <a:schemeClr val="tx1"/>
              </a:buClr>
              <a:buFont typeface="System Font Regular"/>
              <a:buChar char="–"/>
              <a:tabLst/>
              <a:defRPr sz="1200" b="0" i="0" kern="1200">
                <a:solidFill>
                  <a:schemeClr val="tx1"/>
                </a:solidFill>
                <a:latin typeface="Helvetica Now Text" panose="020B0504030202020204" pitchFamily="34" charset="77"/>
                <a:ea typeface="+mn-ea"/>
                <a:cs typeface="+mn-cs"/>
              </a:defRPr>
            </a:lvl6pPr>
            <a:lvl7pPr marL="228589"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7pPr>
            <a:lvl8pPr marL="365742"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8pPr>
            <a:lvl9pPr marL="502895" indent="-228589" algn="l" defTabSz="914310" rtl="0" eaLnBrk="1" latinLnBrk="0" hangingPunct="1">
              <a:lnSpc>
                <a:spcPct val="117000"/>
              </a:lnSpc>
              <a:spcBef>
                <a:spcPts val="0"/>
              </a:spcBef>
              <a:buFont typeface="+mj-lt"/>
              <a:buAutoNum type="arabicPeriod"/>
              <a:tabLst/>
              <a:defRPr sz="1200" b="0" i="0" kern="1200">
                <a:solidFill>
                  <a:schemeClr val="tx1"/>
                </a:solidFill>
                <a:latin typeface="Helvetica Now Text" panose="020B0504030202020204" pitchFamily="34" charset="77"/>
                <a:ea typeface="+mn-ea"/>
                <a:cs typeface="+mn-cs"/>
              </a:defRPr>
            </a:lvl9pPr>
          </a:lstStyle>
          <a:p>
            <a:endParaRPr lang="en-US"/>
          </a:p>
          <a:p>
            <a:endParaRPr lang="en-US"/>
          </a:p>
          <a:p>
            <a:endParaRPr lang="en-US"/>
          </a:p>
          <a:p>
            <a:endParaRPr lang="en-US"/>
          </a:p>
        </p:txBody>
      </p:sp>
      <p:sp>
        <p:nvSpPr>
          <p:cNvPr id="7" name="Rectangle 6">
            <a:extLst>
              <a:ext uri="{FF2B5EF4-FFF2-40B4-BE49-F238E27FC236}">
                <a16:creationId xmlns:a16="http://schemas.microsoft.com/office/drawing/2014/main" id="{7BA60DBD-314A-FDC8-15C4-EE4D96B6A4FD}"/>
              </a:ext>
            </a:extLst>
          </p:cNvPr>
          <p:cNvSpPr/>
          <p:nvPr>
            <p:custDataLst>
              <p:tags r:id="rId2"/>
            </p:custDataLst>
          </p:nvPr>
        </p:nvSpPr>
        <p:spPr>
          <a:xfrm rot="5400000">
            <a:off x="3414789" y="1108310"/>
            <a:ext cx="932189" cy="5826641"/>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EC387E84-E02C-0089-709F-1ACA374AD735}"/>
              </a:ext>
            </a:extLst>
          </p:cNvPr>
          <p:cNvSpPr>
            <a:spLocks noGrp="1"/>
          </p:cNvSpPr>
          <p:nvPr>
            <p:ph type="sldNum" sz="quarter" idx="12"/>
          </p:nvPr>
        </p:nvSpPr>
        <p:spPr/>
        <p:txBody>
          <a:bodyPr/>
          <a:lstStyle/>
          <a:p>
            <a:fld id="{2FA1CC32-E5A5-3B41-BEDE-9F993DE5411B}" type="slidenum">
              <a:rPr lang="en-US" smtClean="0"/>
              <a:pPr/>
              <a:t>31</a:t>
            </a:fld>
            <a:endParaRPr lang="en-US"/>
          </a:p>
        </p:txBody>
      </p:sp>
      <p:sp>
        <p:nvSpPr>
          <p:cNvPr id="3" name="Title 3">
            <a:extLst>
              <a:ext uri="{FF2B5EF4-FFF2-40B4-BE49-F238E27FC236}">
                <a16:creationId xmlns:a16="http://schemas.microsoft.com/office/drawing/2014/main" id="{BE588DF8-1F67-480E-86DA-FBADF2E56581}"/>
              </a:ext>
            </a:extLst>
          </p:cNvPr>
          <p:cNvSpPr>
            <a:spLocks noGrp="1"/>
          </p:cNvSpPr>
          <p:nvPr>
            <p:ph type="title"/>
          </p:nvPr>
        </p:nvSpPr>
        <p:spPr/>
        <p:txBody>
          <a:bodyPr/>
          <a:lstStyle/>
          <a:p>
            <a:r>
              <a:rPr lang="en-GB">
                <a:solidFill>
                  <a:schemeClr val="tx1"/>
                </a:solidFill>
              </a:rPr>
              <a:t>One Big Beautiful Bill Indirect Impacts- ACA marketplace</a:t>
            </a:r>
            <a:endParaRPr lang="en-US">
              <a:solidFill>
                <a:schemeClr val="tx1"/>
              </a:solidFill>
            </a:endParaRPr>
          </a:p>
        </p:txBody>
      </p:sp>
      <p:sp>
        <p:nvSpPr>
          <p:cNvPr id="5" name="Arrow: Down 4">
            <a:extLst>
              <a:ext uri="{FF2B5EF4-FFF2-40B4-BE49-F238E27FC236}">
                <a16:creationId xmlns:a16="http://schemas.microsoft.com/office/drawing/2014/main" id="{43CF6727-2525-94A0-BF6B-C7C233D9C00D}"/>
              </a:ext>
            </a:extLst>
          </p:cNvPr>
          <p:cNvSpPr/>
          <p:nvPr/>
        </p:nvSpPr>
        <p:spPr>
          <a:xfrm rot="16200000">
            <a:off x="6491420" y="3758850"/>
            <a:ext cx="1339703" cy="520511"/>
          </a:xfrm>
          <a:prstGeom prst="downArrow">
            <a:avLst>
              <a:gd name="adj1" fmla="val 71671"/>
              <a:gd name="adj2" fmla="val 76846"/>
            </a:avLst>
          </a:prstGeom>
          <a:solidFill>
            <a:srgbClr val="0075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1B5A5482-96D3-6118-3A6D-B11DF9A38AD5}"/>
              </a:ext>
            </a:extLst>
          </p:cNvPr>
          <p:cNvSpPr txBox="1">
            <a:spLocks/>
          </p:cNvSpPr>
          <p:nvPr/>
        </p:nvSpPr>
        <p:spPr>
          <a:xfrm>
            <a:off x="1693171" y="1997915"/>
            <a:ext cx="5216668" cy="1780100"/>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255" indent="0">
              <a:spcBef>
                <a:spcPts val="0"/>
              </a:spcBef>
              <a:spcAft>
                <a:spcPts val="1800"/>
              </a:spcAft>
              <a:buNone/>
            </a:pPr>
            <a:r>
              <a:rPr lang="en-US" sz="1800">
                <a:latin typeface="Helvetica Now Text" panose="020B0504030202020204" pitchFamily="34" charset="0"/>
              </a:rPr>
              <a:t>The OBBB Act tightens premium tax credit eligibility for individuals who are not citizens</a:t>
            </a:r>
          </a:p>
          <a:p>
            <a:pPr marL="8255" indent="0">
              <a:spcBef>
                <a:spcPts val="0"/>
              </a:spcBef>
              <a:spcAft>
                <a:spcPts val="1800"/>
              </a:spcAft>
              <a:buNone/>
            </a:pPr>
            <a:r>
              <a:rPr lang="en-US" sz="1800">
                <a:latin typeface="Helvetica Now Text" panose="020B0504030202020204" pitchFamily="34" charset="0"/>
              </a:rPr>
              <a:t>Advance premium tax credits for all individuals will require enhanced verification of eligibility </a:t>
            </a:r>
          </a:p>
        </p:txBody>
      </p:sp>
      <p:sp>
        <p:nvSpPr>
          <p:cNvPr id="9" name="Content Placeholder 5">
            <a:extLst>
              <a:ext uri="{FF2B5EF4-FFF2-40B4-BE49-F238E27FC236}">
                <a16:creationId xmlns:a16="http://schemas.microsoft.com/office/drawing/2014/main" id="{2CFA3FB0-9290-6475-6504-432E2E72D96D}"/>
              </a:ext>
            </a:extLst>
          </p:cNvPr>
          <p:cNvSpPr txBox="1">
            <a:spLocks/>
          </p:cNvSpPr>
          <p:nvPr/>
        </p:nvSpPr>
        <p:spPr>
          <a:xfrm>
            <a:off x="1586360" y="3749667"/>
            <a:ext cx="4880345" cy="738058"/>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255" indent="0">
              <a:buNone/>
            </a:pPr>
            <a:r>
              <a:rPr lang="en-US" sz="1800" b="1">
                <a:solidFill>
                  <a:schemeClr val="bg1"/>
                </a:solidFill>
                <a:latin typeface="Helvetica Now Text" panose="020B0504030202020204" pitchFamily="34" charset="0"/>
              </a:rPr>
              <a:t>The law does not extend the ACA subsidies that are due to expire at the end of 2025</a:t>
            </a:r>
          </a:p>
        </p:txBody>
      </p:sp>
      <p:pic>
        <p:nvPicPr>
          <p:cNvPr id="11" name="Image 10" descr="Une image contenant symbole, Graphique, capture d’écran, Police&#10;&#10;Le contenu généré par l’IA peut être incorrect.">
            <a:extLst>
              <a:ext uri="{FF2B5EF4-FFF2-40B4-BE49-F238E27FC236}">
                <a16:creationId xmlns:a16="http://schemas.microsoft.com/office/drawing/2014/main" id="{EF02DF9A-F267-353F-5EDE-3DA2F7C81E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65" y="1807536"/>
            <a:ext cx="850606" cy="850606"/>
          </a:xfrm>
          <a:prstGeom prst="rect">
            <a:avLst/>
          </a:prstGeom>
        </p:spPr>
      </p:pic>
      <p:pic>
        <p:nvPicPr>
          <p:cNvPr id="13" name="Image 12" descr="Une image contenant capture d’écran, symbole, Graphique, Police&#10;&#10;Le contenu généré par l’IA peut être incorrect.">
            <a:extLst>
              <a:ext uri="{FF2B5EF4-FFF2-40B4-BE49-F238E27FC236}">
                <a16:creationId xmlns:a16="http://schemas.microsoft.com/office/drawing/2014/main" id="{AF590CC0-1939-5B4A-9727-594AC18BB2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565" y="2653119"/>
            <a:ext cx="754913" cy="754913"/>
          </a:xfrm>
          <a:prstGeom prst="rect">
            <a:avLst/>
          </a:prstGeom>
        </p:spPr>
      </p:pic>
      <p:sp>
        <p:nvSpPr>
          <p:cNvPr id="16" name="Rectangle 15">
            <a:extLst>
              <a:ext uri="{FF2B5EF4-FFF2-40B4-BE49-F238E27FC236}">
                <a16:creationId xmlns:a16="http://schemas.microsoft.com/office/drawing/2014/main" id="{3CB529A6-4709-E876-F7B9-2BC8A26C340A}"/>
              </a:ext>
            </a:extLst>
          </p:cNvPr>
          <p:cNvSpPr/>
          <p:nvPr>
            <p:custDataLst>
              <p:tags r:id="rId3"/>
            </p:custDataLst>
          </p:nvPr>
        </p:nvSpPr>
        <p:spPr>
          <a:xfrm rot="5400000">
            <a:off x="9308437" y="244481"/>
            <a:ext cx="650543" cy="4166738"/>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a:solidFill>
                <a:schemeClr val="tx2"/>
              </a:solidFill>
              <a:latin typeface="Helvetica Now Text" panose="020B0504030202020204" pitchFamily="34" charset="77"/>
            </a:endParaRPr>
          </a:p>
        </p:txBody>
      </p:sp>
      <p:sp>
        <p:nvSpPr>
          <p:cNvPr id="4" name="Content Placeholder 5">
            <a:extLst>
              <a:ext uri="{FF2B5EF4-FFF2-40B4-BE49-F238E27FC236}">
                <a16:creationId xmlns:a16="http://schemas.microsoft.com/office/drawing/2014/main" id="{918F37A3-759E-4295-D382-C8EA604D36D6}"/>
              </a:ext>
            </a:extLst>
          </p:cNvPr>
          <p:cNvSpPr txBox="1">
            <a:spLocks/>
          </p:cNvSpPr>
          <p:nvPr/>
        </p:nvSpPr>
        <p:spPr>
          <a:xfrm>
            <a:off x="7760445" y="2232839"/>
            <a:ext cx="3956634" cy="425302"/>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255" indent="0">
              <a:buNone/>
            </a:pPr>
            <a:r>
              <a:rPr lang="en-US" sz="1800" b="1">
                <a:solidFill>
                  <a:schemeClr val="bg1"/>
                </a:solidFill>
                <a:latin typeface="Helvetica Now Text" panose="020B0504030202020204" pitchFamily="34" charset="0"/>
              </a:rPr>
              <a:t>ACA individual marketplace:</a:t>
            </a:r>
          </a:p>
        </p:txBody>
      </p:sp>
      <p:sp>
        <p:nvSpPr>
          <p:cNvPr id="18" name="Content Placeholder 5">
            <a:extLst>
              <a:ext uri="{FF2B5EF4-FFF2-40B4-BE49-F238E27FC236}">
                <a16:creationId xmlns:a16="http://schemas.microsoft.com/office/drawing/2014/main" id="{D8211FCF-1745-6A03-2FFF-42D39C15C17D}"/>
              </a:ext>
            </a:extLst>
          </p:cNvPr>
          <p:cNvSpPr txBox="1">
            <a:spLocks/>
          </p:cNvSpPr>
          <p:nvPr/>
        </p:nvSpPr>
        <p:spPr>
          <a:xfrm>
            <a:off x="7853547" y="3092236"/>
            <a:ext cx="3555894" cy="1843107"/>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en-US" sz="1800" b="1">
                <a:solidFill>
                  <a:srgbClr val="007585"/>
                </a:solidFill>
                <a:latin typeface="Helvetica Now Text" panose="020B0504030202020204" pitchFamily="34" charset="0"/>
              </a:rPr>
              <a:t>Increase</a:t>
            </a:r>
            <a:r>
              <a:rPr lang="en-US" sz="1800">
                <a:latin typeface="Helvetica Now Text" panose="020B0504030202020204" pitchFamily="34" charset="0"/>
              </a:rPr>
              <a:t> in premiums</a:t>
            </a:r>
          </a:p>
          <a:p>
            <a:pPr fontAlgn="ctr"/>
            <a:r>
              <a:rPr lang="en-US" sz="1800" b="1">
                <a:solidFill>
                  <a:srgbClr val="007585"/>
                </a:solidFill>
                <a:latin typeface="Helvetica Now Text" panose="020B0504030202020204" pitchFamily="34" charset="0"/>
              </a:rPr>
              <a:t>Lower enrollment </a:t>
            </a:r>
            <a:r>
              <a:rPr lang="en-US" sz="1800">
                <a:latin typeface="Helvetica Now Text" panose="020B0504030202020204" pitchFamily="34" charset="0"/>
              </a:rPr>
              <a:t>due to eligibility and affordability</a:t>
            </a:r>
          </a:p>
          <a:p>
            <a:pPr fontAlgn="ctr"/>
            <a:r>
              <a:rPr lang="en-US" sz="1800">
                <a:latin typeface="Helvetica Now Text" panose="020B0504030202020204" pitchFamily="34" charset="0"/>
              </a:rPr>
              <a:t>Potentially leading to millions </a:t>
            </a:r>
            <a:r>
              <a:rPr lang="en-US" sz="1800" b="1">
                <a:solidFill>
                  <a:srgbClr val="007585"/>
                </a:solidFill>
                <a:latin typeface="Helvetica Now Text" panose="020B0504030202020204" pitchFamily="34" charset="0"/>
              </a:rPr>
              <a:t>losing coverage</a:t>
            </a:r>
          </a:p>
        </p:txBody>
      </p:sp>
    </p:spTree>
    <p:extLst>
      <p:ext uri="{BB962C8B-B14F-4D97-AF65-F5344CB8AC3E}">
        <p14:creationId xmlns:p14="http://schemas.microsoft.com/office/powerpoint/2010/main" val="3725588310"/>
      </p:ext>
    </p:extLst>
  </p:cSld>
  <p:clrMapOvr>
    <a:masterClrMapping/>
  </p:clrMapOvr>
  <p:extLst>
    <p:ext uri="{6950BFC3-D8DA-4A85-94F7-54DA5524770B}">
      <p188:commentRel xmlns:p188="http://schemas.microsoft.com/office/powerpoint/2018/8/main" r:id="rId6"/>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63762-F5FA-577C-0737-73B37E09E5FB}"/>
            </a:ext>
          </a:extLst>
        </p:cNvPr>
        <p:cNvGrpSpPr/>
        <p:nvPr/>
      </p:nvGrpSpPr>
      <p:grpSpPr>
        <a:xfrm>
          <a:off x="0" y="0"/>
          <a:ext cx="0" cy="0"/>
          <a:chOff x="0" y="0"/>
          <a:chExt cx="0" cy="0"/>
        </a:xfrm>
      </p:grpSpPr>
      <p:grpSp>
        <p:nvGrpSpPr>
          <p:cNvPr id="32" name="Groupe 31">
            <a:extLst>
              <a:ext uri="{FF2B5EF4-FFF2-40B4-BE49-F238E27FC236}">
                <a16:creationId xmlns:a16="http://schemas.microsoft.com/office/drawing/2014/main" id="{DA83227C-E0A3-45B4-FC7B-09EB075E2689}"/>
              </a:ext>
            </a:extLst>
          </p:cNvPr>
          <p:cNvGrpSpPr/>
          <p:nvPr/>
        </p:nvGrpSpPr>
        <p:grpSpPr>
          <a:xfrm>
            <a:off x="7449957" y="1903308"/>
            <a:ext cx="4360224" cy="2465669"/>
            <a:chOff x="7449957" y="1713617"/>
            <a:chExt cx="4360224" cy="2465669"/>
          </a:xfrm>
        </p:grpSpPr>
        <p:sp>
          <p:nvSpPr>
            <p:cNvPr id="31" name="Ellipse 30">
              <a:extLst>
                <a:ext uri="{FF2B5EF4-FFF2-40B4-BE49-F238E27FC236}">
                  <a16:creationId xmlns:a16="http://schemas.microsoft.com/office/drawing/2014/main" id="{38A43A86-F6B0-E44C-423F-058B0FAF728C}"/>
                </a:ext>
              </a:extLst>
            </p:cNvPr>
            <p:cNvSpPr/>
            <p:nvPr/>
          </p:nvSpPr>
          <p:spPr>
            <a:xfrm>
              <a:off x="9095167" y="1713617"/>
              <a:ext cx="867540" cy="8675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000" b="0" i="0">
                <a:solidFill>
                  <a:schemeClr val="tx2"/>
                </a:solidFill>
                <a:latin typeface="Helvetica Now Text" panose="020B0504030202020204" pitchFamily="34" charset="77"/>
              </a:endParaRPr>
            </a:p>
          </p:txBody>
        </p:sp>
        <p:sp>
          <p:nvSpPr>
            <p:cNvPr id="5" name="Rectangle 4">
              <a:extLst>
                <a:ext uri="{FF2B5EF4-FFF2-40B4-BE49-F238E27FC236}">
                  <a16:creationId xmlns:a16="http://schemas.microsoft.com/office/drawing/2014/main" id="{663DA5ED-E43E-2951-345E-C2AD5D762392}"/>
                </a:ext>
              </a:extLst>
            </p:cNvPr>
            <p:cNvSpPr/>
            <p:nvPr/>
          </p:nvSpPr>
          <p:spPr>
            <a:xfrm>
              <a:off x="7449957" y="2113445"/>
              <a:ext cx="4360224" cy="20658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000000"/>
                </a:solidFill>
                <a:cs typeface="Arial"/>
              </a:endParaRPr>
            </a:p>
          </p:txBody>
        </p:sp>
      </p:grpSp>
      <p:sp>
        <p:nvSpPr>
          <p:cNvPr id="2" name="Slide Number Placeholder 1">
            <a:extLst>
              <a:ext uri="{FF2B5EF4-FFF2-40B4-BE49-F238E27FC236}">
                <a16:creationId xmlns:a16="http://schemas.microsoft.com/office/drawing/2014/main" id="{56151EA7-1F4F-1EEC-6B8D-BDE00458EF6B}"/>
              </a:ext>
            </a:extLst>
          </p:cNvPr>
          <p:cNvSpPr>
            <a:spLocks noGrp="1"/>
          </p:cNvSpPr>
          <p:nvPr>
            <p:ph type="sldNum" sz="quarter" idx="12"/>
          </p:nvPr>
        </p:nvSpPr>
        <p:spPr/>
        <p:txBody>
          <a:bodyPr/>
          <a:lstStyle/>
          <a:p>
            <a:fld id="{2FA1CC32-E5A5-3B41-BEDE-9F993DE5411B}" type="slidenum">
              <a:rPr lang="en-US" smtClean="0"/>
              <a:pPr/>
              <a:t>32</a:t>
            </a:fld>
            <a:endParaRPr lang="en-US"/>
          </a:p>
        </p:txBody>
      </p:sp>
      <p:sp>
        <p:nvSpPr>
          <p:cNvPr id="3" name="Title 2">
            <a:extLst>
              <a:ext uri="{FF2B5EF4-FFF2-40B4-BE49-F238E27FC236}">
                <a16:creationId xmlns:a16="http://schemas.microsoft.com/office/drawing/2014/main" id="{7AF7E1A6-7B46-7345-02D5-735D2473278D}"/>
              </a:ext>
            </a:extLst>
          </p:cNvPr>
          <p:cNvSpPr>
            <a:spLocks noGrp="1"/>
          </p:cNvSpPr>
          <p:nvPr>
            <p:ph type="title"/>
          </p:nvPr>
        </p:nvSpPr>
        <p:spPr/>
        <p:txBody>
          <a:bodyPr/>
          <a:lstStyle/>
          <a:p>
            <a:r>
              <a:rPr lang="en-US"/>
              <a:t>ACA exchange enrollment</a:t>
            </a:r>
          </a:p>
        </p:txBody>
      </p:sp>
      <p:sp>
        <p:nvSpPr>
          <p:cNvPr id="7" name="TextBox 6">
            <a:extLst>
              <a:ext uri="{FF2B5EF4-FFF2-40B4-BE49-F238E27FC236}">
                <a16:creationId xmlns:a16="http://schemas.microsoft.com/office/drawing/2014/main" id="{7512BAE0-D2EF-D958-5326-EC02DB73154F}"/>
              </a:ext>
            </a:extLst>
          </p:cNvPr>
          <p:cNvSpPr txBox="1"/>
          <p:nvPr/>
        </p:nvSpPr>
        <p:spPr>
          <a:xfrm>
            <a:off x="4716085" y="4368981"/>
            <a:ext cx="2282060" cy="1323439"/>
          </a:xfrm>
          <a:prstGeom prst="rect">
            <a:avLst/>
          </a:prstGeom>
          <a:noFill/>
        </p:spPr>
        <p:txBody>
          <a:bodyPr wrap="square" rtlCol="0">
            <a:spAutoFit/>
          </a:bodyPr>
          <a:lstStyle/>
          <a:p>
            <a:pPr algn="ctr"/>
            <a:r>
              <a:rPr lang="en-US" sz="1600" b="1">
                <a:solidFill>
                  <a:srgbClr val="007585"/>
                </a:solidFill>
                <a:latin typeface="Helvetica Now Text" panose="020B0504030202020204" pitchFamily="34" charset="0"/>
              </a:rPr>
              <a:t>Increasing </a:t>
            </a:r>
            <a:br>
              <a:rPr lang="en-US" sz="1600" b="1">
                <a:solidFill>
                  <a:srgbClr val="007585"/>
                </a:solidFill>
                <a:latin typeface="Helvetica Now Text" panose="020B0504030202020204" pitchFamily="34" charset="0"/>
              </a:rPr>
            </a:br>
            <a:r>
              <a:rPr lang="en-US" sz="1600" b="1">
                <a:solidFill>
                  <a:srgbClr val="007585"/>
                </a:solidFill>
                <a:latin typeface="Helvetica Now Text" panose="020B0504030202020204" pitchFamily="34" charset="0"/>
              </a:rPr>
              <a:t>enrollment </a:t>
            </a:r>
            <a:br>
              <a:rPr lang="en-US" sz="1600" b="1">
                <a:solidFill>
                  <a:srgbClr val="0084BB"/>
                </a:solidFill>
                <a:latin typeface="Helvetica Now Text" panose="020B0504030202020204" pitchFamily="34" charset="0"/>
              </a:rPr>
            </a:br>
            <a:r>
              <a:rPr lang="en-US" sz="1600">
                <a:latin typeface="Helvetica Now Text" panose="020B0504030202020204" pitchFamily="34" charset="0"/>
              </a:rPr>
              <a:t>driven largely by enhanced premium tax credit formula</a:t>
            </a:r>
          </a:p>
        </p:txBody>
      </p:sp>
      <p:sp>
        <p:nvSpPr>
          <p:cNvPr id="9" name="TextBox 8">
            <a:extLst>
              <a:ext uri="{FF2B5EF4-FFF2-40B4-BE49-F238E27FC236}">
                <a16:creationId xmlns:a16="http://schemas.microsoft.com/office/drawing/2014/main" id="{16FD6221-7BD3-1931-8B24-5FA9A6A3EA98}"/>
              </a:ext>
            </a:extLst>
          </p:cNvPr>
          <p:cNvSpPr txBox="1"/>
          <p:nvPr/>
        </p:nvSpPr>
        <p:spPr>
          <a:xfrm>
            <a:off x="1721558" y="4368981"/>
            <a:ext cx="2458065" cy="830997"/>
          </a:xfrm>
          <a:prstGeom prst="rect">
            <a:avLst/>
          </a:prstGeom>
          <a:noFill/>
        </p:spPr>
        <p:txBody>
          <a:bodyPr wrap="square" rtlCol="0">
            <a:spAutoFit/>
          </a:bodyPr>
          <a:lstStyle/>
          <a:p>
            <a:pPr algn="ctr"/>
            <a:r>
              <a:rPr lang="en-US" sz="1600" b="1">
                <a:solidFill>
                  <a:srgbClr val="007585"/>
                </a:solidFill>
                <a:latin typeface="Helvetica Now Text" panose="020B0504030202020204" pitchFamily="34" charset="0"/>
              </a:rPr>
              <a:t>Enrollment relatively stable </a:t>
            </a:r>
            <a:r>
              <a:rPr lang="en-US" sz="1600">
                <a:latin typeface="Helvetica Now Text" panose="020B0504030202020204" pitchFamily="34" charset="0"/>
              </a:rPr>
              <a:t>as new ACA market settles in</a:t>
            </a:r>
          </a:p>
        </p:txBody>
      </p:sp>
      <p:sp>
        <p:nvSpPr>
          <p:cNvPr id="11" name="TextBox 10">
            <a:extLst>
              <a:ext uri="{FF2B5EF4-FFF2-40B4-BE49-F238E27FC236}">
                <a16:creationId xmlns:a16="http://schemas.microsoft.com/office/drawing/2014/main" id="{EBF03081-F6A1-30F5-EB5F-A06EFC5E3A35}"/>
              </a:ext>
            </a:extLst>
          </p:cNvPr>
          <p:cNvSpPr txBox="1"/>
          <p:nvPr/>
        </p:nvSpPr>
        <p:spPr>
          <a:xfrm>
            <a:off x="7774015" y="2681699"/>
            <a:ext cx="3801041" cy="1477328"/>
          </a:xfrm>
          <a:prstGeom prst="rect">
            <a:avLst/>
          </a:prstGeom>
          <a:noFill/>
        </p:spPr>
        <p:txBody>
          <a:bodyPr wrap="square" rtlCol="0">
            <a:spAutoFit/>
          </a:bodyPr>
          <a:lstStyle/>
          <a:p>
            <a:r>
              <a:rPr lang="en-US">
                <a:solidFill>
                  <a:schemeClr val="tx2"/>
                </a:solidFill>
                <a:latin typeface="Helvetica Now Text" panose="020B0504030202020204" pitchFamily="34" charset="0"/>
              </a:rPr>
              <a:t>How will expiration of enhanced </a:t>
            </a:r>
          </a:p>
          <a:p>
            <a:r>
              <a:rPr lang="en-US">
                <a:solidFill>
                  <a:schemeClr val="tx2"/>
                </a:solidFill>
                <a:latin typeface="Helvetica Now Text" panose="020B0504030202020204" pitchFamily="34" charset="0"/>
              </a:rPr>
              <a:t>premium tax credits and new enrollment restrictions affect 2026 enrollment, insurer</a:t>
            </a:r>
          </a:p>
          <a:p>
            <a:r>
              <a:rPr lang="en-US">
                <a:solidFill>
                  <a:schemeClr val="tx2"/>
                </a:solidFill>
                <a:latin typeface="Helvetica Now Text" panose="020B0504030202020204" pitchFamily="34" charset="0"/>
              </a:rPr>
              <a:t>participation and premium rates?</a:t>
            </a:r>
          </a:p>
        </p:txBody>
      </p:sp>
      <p:graphicFrame>
        <p:nvGraphicFramePr>
          <p:cNvPr id="13" name="Chart 12">
            <a:extLst>
              <a:ext uri="{FF2B5EF4-FFF2-40B4-BE49-F238E27FC236}">
                <a16:creationId xmlns:a16="http://schemas.microsoft.com/office/drawing/2014/main" id="{DEF966F9-7960-200A-E152-14D71E6520EB}"/>
              </a:ext>
            </a:extLst>
          </p:cNvPr>
          <p:cNvGraphicFramePr>
            <a:graphicFrameLocks/>
          </p:cNvGraphicFramePr>
          <p:nvPr>
            <p:extLst>
              <p:ext uri="{D42A27DB-BD31-4B8C-83A1-F6EECF244321}">
                <p14:modId xmlns:p14="http://schemas.microsoft.com/office/powerpoint/2010/main" val="725529119"/>
              </p:ext>
            </p:extLst>
          </p:nvPr>
        </p:nvGraphicFramePr>
        <p:xfrm>
          <a:off x="1062648" y="1453166"/>
          <a:ext cx="5724525" cy="2690813"/>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 14" descr="Une image contenant symbole, Graphique, cercle, noir&#10;&#10;Le contenu généré par l’IA peut être incorrect.">
            <a:extLst>
              <a:ext uri="{FF2B5EF4-FFF2-40B4-BE49-F238E27FC236}">
                <a16:creationId xmlns:a16="http://schemas.microsoft.com/office/drawing/2014/main" id="{52DFEC3C-24D1-181D-827F-32DDFE744D81}"/>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12125" y="1986325"/>
            <a:ext cx="633623" cy="633623"/>
          </a:xfrm>
          <a:prstGeom prst="rect">
            <a:avLst/>
          </a:prstGeom>
        </p:spPr>
      </p:pic>
      <p:cxnSp>
        <p:nvCxnSpPr>
          <p:cNvPr id="17" name="Connecteur droit avec flèche 16">
            <a:extLst>
              <a:ext uri="{FF2B5EF4-FFF2-40B4-BE49-F238E27FC236}">
                <a16:creationId xmlns:a16="http://schemas.microsoft.com/office/drawing/2014/main" id="{55E385A5-A0C6-85F2-5BA2-8E10DFC4E271}"/>
              </a:ext>
            </a:extLst>
          </p:cNvPr>
          <p:cNvCxnSpPr>
            <a:cxnSpLocks/>
          </p:cNvCxnSpPr>
          <p:nvPr/>
        </p:nvCxnSpPr>
        <p:spPr>
          <a:xfrm>
            <a:off x="1661652" y="4300452"/>
            <a:ext cx="5227521" cy="0"/>
          </a:xfrm>
          <a:prstGeom prst="straightConnector1">
            <a:avLst/>
          </a:prstGeom>
          <a:ln w="19050">
            <a:solidFill>
              <a:srgbClr val="007585"/>
            </a:solidFill>
            <a:headEnd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24" name="Groupe 23">
            <a:extLst>
              <a:ext uri="{FF2B5EF4-FFF2-40B4-BE49-F238E27FC236}">
                <a16:creationId xmlns:a16="http://schemas.microsoft.com/office/drawing/2014/main" id="{D8DDE7E4-24FE-5505-6A6D-2BEB098F6301}"/>
              </a:ext>
            </a:extLst>
          </p:cNvPr>
          <p:cNvGrpSpPr/>
          <p:nvPr/>
        </p:nvGrpSpPr>
        <p:grpSpPr>
          <a:xfrm>
            <a:off x="1661652" y="4169337"/>
            <a:ext cx="4920386" cy="359413"/>
            <a:chOff x="1661652" y="4021209"/>
            <a:chExt cx="4920386" cy="488373"/>
          </a:xfrm>
        </p:grpSpPr>
        <p:cxnSp>
          <p:nvCxnSpPr>
            <p:cNvPr id="19" name="Connecteur droit 18">
              <a:extLst>
                <a:ext uri="{FF2B5EF4-FFF2-40B4-BE49-F238E27FC236}">
                  <a16:creationId xmlns:a16="http://schemas.microsoft.com/office/drawing/2014/main" id="{C3A85191-2223-F82C-F08C-FE4E5E62F386}"/>
                </a:ext>
              </a:extLst>
            </p:cNvPr>
            <p:cNvCxnSpPr/>
            <p:nvPr/>
          </p:nvCxnSpPr>
          <p:spPr>
            <a:xfrm>
              <a:off x="1661652" y="4021209"/>
              <a:ext cx="0" cy="488373"/>
            </a:xfrm>
            <a:prstGeom prst="line">
              <a:avLst/>
            </a:prstGeom>
            <a:ln w="25400">
              <a:solidFill>
                <a:srgbClr val="007585"/>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C0260EB-EAD0-D323-3F6F-0B20BA6A2CAB}"/>
                </a:ext>
              </a:extLst>
            </p:cNvPr>
            <p:cNvCxnSpPr/>
            <p:nvPr/>
          </p:nvCxnSpPr>
          <p:spPr>
            <a:xfrm>
              <a:off x="4264272" y="4021209"/>
              <a:ext cx="0" cy="488373"/>
            </a:xfrm>
            <a:prstGeom prst="line">
              <a:avLst/>
            </a:prstGeom>
            <a:ln w="25400">
              <a:solidFill>
                <a:srgbClr val="007585"/>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A1AA10E-E60A-132C-FA60-6C27D9698EB8}"/>
                </a:ext>
              </a:extLst>
            </p:cNvPr>
            <p:cNvCxnSpPr/>
            <p:nvPr/>
          </p:nvCxnSpPr>
          <p:spPr>
            <a:xfrm>
              <a:off x="5074402" y="4021209"/>
              <a:ext cx="0" cy="488373"/>
            </a:xfrm>
            <a:prstGeom prst="line">
              <a:avLst/>
            </a:prstGeom>
            <a:ln w="25400">
              <a:solidFill>
                <a:srgbClr val="007585"/>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CE2418C-8711-AFCF-CD07-FFB40BCD88C9}"/>
                </a:ext>
              </a:extLst>
            </p:cNvPr>
            <p:cNvCxnSpPr/>
            <p:nvPr/>
          </p:nvCxnSpPr>
          <p:spPr>
            <a:xfrm>
              <a:off x="6582038" y="4021209"/>
              <a:ext cx="0" cy="488373"/>
            </a:xfrm>
            <a:prstGeom prst="line">
              <a:avLst/>
            </a:prstGeom>
            <a:ln w="25400">
              <a:solidFill>
                <a:srgbClr val="007585"/>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CB453428-0D65-9116-9697-D2E51903CF7A}"/>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4173252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EC73-7818-C2A7-6274-D630D59273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C75B24-A3F1-5897-8077-56F3F4896089}"/>
              </a:ext>
            </a:extLst>
          </p:cNvPr>
          <p:cNvSpPr>
            <a:spLocks noGrp="1"/>
          </p:cNvSpPr>
          <p:nvPr>
            <p:ph type="sldNum" sz="quarter" idx="12"/>
          </p:nvPr>
        </p:nvSpPr>
        <p:spPr/>
        <p:txBody>
          <a:bodyPr/>
          <a:lstStyle/>
          <a:p>
            <a:fld id="{2FA1CC32-E5A5-3B41-BEDE-9F993DE5411B}" type="slidenum">
              <a:rPr lang="en-US" smtClean="0"/>
              <a:pPr/>
              <a:t>33</a:t>
            </a:fld>
            <a:endParaRPr lang="en-US"/>
          </a:p>
        </p:txBody>
      </p:sp>
      <p:sp>
        <p:nvSpPr>
          <p:cNvPr id="3" name="Titre 2">
            <a:extLst>
              <a:ext uri="{FF2B5EF4-FFF2-40B4-BE49-F238E27FC236}">
                <a16:creationId xmlns:a16="http://schemas.microsoft.com/office/drawing/2014/main" id="{D7844ED0-AE2B-AC48-1C06-A5C1BE30DF81}"/>
              </a:ext>
            </a:extLst>
          </p:cNvPr>
          <p:cNvSpPr>
            <a:spLocks noGrp="1"/>
          </p:cNvSpPr>
          <p:nvPr>
            <p:ph type="title"/>
          </p:nvPr>
        </p:nvSpPr>
        <p:spPr>
          <a:xfrm>
            <a:off x="1123229" y="468192"/>
            <a:ext cx="10686952" cy="800219"/>
          </a:xfrm>
        </p:spPr>
        <p:txBody>
          <a:bodyPr/>
          <a:lstStyle/>
          <a:p>
            <a:r>
              <a:rPr lang="en-GB"/>
              <a:t>One Big Beautiful Bill Indirect Impacts - Medicaid</a:t>
            </a:r>
            <a:br>
              <a:rPr lang="en-US"/>
            </a:br>
            <a:endParaRPr lang="fr-CA"/>
          </a:p>
        </p:txBody>
      </p:sp>
      <p:sp>
        <p:nvSpPr>
          <p:cNvPr id="14" name="TextBox 13">
            <a:extLst>
              <a:ext uri="{FF2B5EF4-FFF2-40B4-BE49-F238E27FC236}">
                <a16:creationId xmlns:a16="http://schemas.microsoft.com/office/drawing/2014/main" id="{DE054F6F-860A-0475-136F-FE1231791DDF}"/>
              </a:ext>
            </a:extLst>
          </p:cNvPr>
          <p:cNvSpPr txBox="1"/>
          <p:nvPr/>
        </p:nvSpPr>
        <p:spPr>
          <a:xfrm>
            <a:off x="1512453" y="4200301"/>
            <a:ext cx="2603422" cy="584775"/>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Higher Provider Reimbursement Rates</a:t>
            </a:r>
          </a:p>
        </p:txBody>
      </p:sp>
      <p:sp>
        <p:nvSpPr>
          <p:cNvPr id="15" name="TextBox 14">
            <a:extLst>
              <a:ext uri="{FF2B5EF4-FFF2-40B4-BE49-F238E27FC236}">
                <a16:creationId xmlns:a16="http://schemas.microsoft.com/office/drawing/2014/main" id="{DB085B46-0028-31E6-68DE-18F5957D40AD}"/>
              </a:ext>
            </a:extLst>
          </p:cNvPr>
          <p:cNvSpPr txBox="1"/>
          <p:nvPr/>
        </p:nvSpPr>
        <p:spPr>
          <a:xfrm>
            <a:off x="5068059" y="4282820"/>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New Administrative Fees</a:t>
            </a:r>
          </a:p>
        </p:txBody>
      </p:sp>
      <p:sp>
        <p:nvSpPr>
          <p:cNvPr id="17" name="TextBox 16">
            <a:extLst>
              <a:ext uri="{FF2B5EF4-FFF2-40B4-BE49-F238E27FC236}">
                <a16:creationId xmlns:a16="http://schemas.microsoft.com/office/drawing/2014/main" id="{C3CC7839-8023-D4BC-DBCF-EB8505DDA46B}"/>
              </a:ext>
            </a:extLst>
          </p:cNvPr>
          <p:cNvSpPr txBox="1"/>
          <p:nvPr/>
        </p:nvSpPr>
        <p:spPr>
          <a:xfrm>
            <a:off x="8530806" y="4130419"/>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Long-Term Stability</a:t>
            </a:r>
          </a:p>
        </p:txBody>
      </p:sp>
      <p:sp>
        <p:nvSpPr>
          <p:cNvPr id="8" name="Content Placeholder 5">
            <a:extLst>
              <a:ext uri="{FF2B5EF4-FFF2-40B4-BE49-F238E27FC236}">
                <a16:creationId xmlns:a16="http://schemas.microsoft.com/office/drawing/2014/main" id="{A9EEE1BD-31C1-76F0-510E-9FF19A7051BF}"/>
              </a:ext>
            </a:extLst>
          </p:cNvPr>
          <p:cNvSpPr txBox="1">
            <a:spLocks/>
          </p:cNvSpPr>
          <p:nvPr/>
        </p:nvSpPr>
        <p:spPr>
          <a:xfrm>
            <a:off x="169386" y="1917717"/>
            <a:ext cx="4674236" cy="4324211"/>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endParaRPr lang="en-US" sz="900">
              <a:latin typeface="Helvetica Now Text" panose="020B0504030202020204" pitchFamily="34" charset="0"/>
            </a:endParaRPr>
          </a:p>
        </p:txBody>
      </p:sp>
      <p:graphicFrame>
        <p:nvGraphicFramePr>
          <p:cNvPr id="9" name="Table 8">
            <a:extLst>
              <a:ext uri="{FF2B5EF4-FFF2-40B4-BE49-F238E27FC236}">
                <a16:creationId xmlns:a16="http://schemas.microsoft.com/office/drawing/2014/main" id="{C5C16542-B05E-EC03-B43B-3447B53FBB5C}"/>
              </a:ext>
            </a:extLst>
          </p:cNvPr>
          <p:cNvGraphicFramePr>
            <a:graphicFrameLocks noGrp="1"/>
          </p:cNvGraphicFramePr>
          <p:nvPr>
            <p:extLst>
              <p:ext uri="{D42A27DB-BD31-4B8C-83A1-F6EECF244321}">
                <p14:modId xmlns:p14="http://schemas.microsoft.com/office/powerpoint/2010/main" val="197488646"/>
              </p:ext>
            </p:extLst>
          </p:nvPr>
        </p:nvGraphicFramePr>
        <p:xfrm>
          <a:off x="1057771" y="1931923"/>
          <a:ext cx="10076457" cy="3852000"/>
        </p:xfrm>
        <a:graphic>
          <a:graphicData uri="http://schemas.openxmlformats.org/drawingml/2006/table">
            <a:tbl>
              <a:tblPr/>
              <a:tblGrid>
                <a:gridCol w="3066554">
                  <a:extLst>
                    <a:ext uri="{9D8B030D-6E8A-4147-A177-3AD203B41FA5}">
                      <a16:colId xmlns:a16="http://schemas.microsoft.com/office/drawing/2014/main" val="3789917579"/>
                    </a:ext>
                  </a:extLst>
                </a:gridCol>
                <a:gridCol w="3619500">
                  <a:extLst>
                    <a:ext uri="{9D8B030D-6E8A-4147-A177-3AD203B41FA5}">
                      <a16:colId xmlns:a16="http://schemas.microsoft.com/office/drawing/2014/main" val="657297850"/>
                    </a:ext>
                  </a:extLst>
                </a:gridCol>
                <a:gridCol w="3390403">
                  <a:extLst>
                    <a:ext uri="{9D8B030D-6E8A-4147-A177-3AD203B41FA5}">
                      <a16:colId xmlns:a16="http://schemas.microsoft.com/office/drawing/2014/main" val="3875793792"/>
                    </a:ext>
                  </a:extLst>
                </a:gridCol>
              </a:tblGrid>
              <a:tr h="1079824">
                <a:tc>
                  <a:txBody>
                    <a:bodyPr/>
                    <a:lstStyle/>
                    <a:p>
                      <a:pPr fontAlgn="t">
                        <a:buNone/>
                      </a:pPr>
                      <a:r>
                        <a:rPr lang="en-US" sz="1400" b="1">
                          <a:solidFill>
                            <a:srgbClr val="007585"/>
                          </a:solidFill>
                          <a:effectLst/>
                          <a:latin typeface="Helvetica Now Text" panose="020B0504030202020204" pitchFamily="34" charset="0"/>
                        </a:rPr>
                        <a:t>Loss of Medicaid Coverage</a:t>
                      </a:r>
                    </a:p>
                  </a:txBody>
                  <a:tcPr marL="59240" marR="59240" marT="59240" marB="59240" anchor="ctr">
                    <a:lnL>
                      <a:noFill/>
                    </a:lnL>
                    <a:lnR>
                      <a:noFill/>
                    </a:lnR>
                    <a:lnT>
                      <a:noFill/>
                    </a:lnT>
                    <a:lnB w="12700" cap="flat" cmpd="sng" algn="ctr">
                      <a:solidFill>
                        <a:schemeClr val="accent4"/>
                      </a:solidFill>
                      <a:prstDash val="solid"/>
                      <a:round/>
                      <a:headEnd type="none" w="med" len="med"/>
                      <a:tailEnd type="none" w="med" len="med"/>
                    </a:lnB>
                    <a:noFill/>
                  </a:tcPr>
                </a:tc>
                <a:tc>
                  <a:txBody>
                    <a:bodyPr/>
                    <a:lstStyle/>
                    <a:p>
                      <a:pPr fontAlgn="t">
                        <a:buNone/>
                      </a:pPr>
                      <a:r>
                        <a:rPr lang="en-US" sz="1400">
                          <a:solidFill>
                            <a:srgbClr val="46535E"/>
                          </a:solidFill>
                          <a:effectLst/>
                          <a:latin typeface="Helvetica Now Text" panose="020B0504030202020204" pitchFamily="34" charset="0"/>
                        </a:rPr>
                        <a:t>Many employees in low-wage industries who rely on Medicaid may turn to employer-sponsored group health plans.</a:t>
                      </a:r>
                    </a:p>
                  </a:txBody>
                  <a:tcPr marL="59240" marR="59240" marT="59240" marB="59240" anchor="ctr">
                    <a:lnL>
                      <a:noFill/>
                    </a:lnL>
                    <a:lnR>
                      <a:noFill/>
                    </a:lnR>
                    <a:lnT>
                      <a:noFill/>
                    </a:lnT>
                    <a:lnB w="12700" cap="flat" cmpd="sng" algn="ctr">
                      <a:solidFill>
                        <a:schemeClr val="accent4"/>
                      </a:solidFill>
                      <a:prstDash val="solid"/>
                      <a:round/>
                      <a:headEnd type="none" w="med" len="med"/>
                      <a:tailEnd type="none" w="med" len="med"/>
                    </a:lnB>
                    <a:noFill/>
                  </a:tcPr>
                </a:tc>
                <a:tc>
                  <a:txBody>
                    <a:bodyPr/>
                    <a:lstStyle/>
                    <a:p>
                      <a:pPr fontAlgn="t">
                        <a:buNone/>
                      </a:pPr>
                      <a:r>
                        <a:rPr lang="en-US" sz="1400">
                          <a:solidFill>
                            <a:srgbClr val="46535E"/>
                          </a:solidFill>
                          <a:effectLst/>
                          <a:latin typeface="Helvetica Now Text" panose="020B0504030202020204" pitchFamily="34" charset="0"/>
                        </a:rPr>
                        <a:t>Increased enrollment and cost pressures for group health plans.</a:t>
                      </a:r>
                    </a:p>
                  </a:txBody>
                  <a:tcPr marL="59240" marR="59240" marT="59240" marB="59240" anchor="ctr">
                    <a:lnL>
                      <a:noFill/>
                    </a:lnL>
                    <a:lnR>
                      <a:noFill/>
                    </a:lnR>
                    <a:lnT>
                      <a:noFill/>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675209859"/>
                  </a:ext>
                </a:extLst>
              </a:tr>
              <a:tr h="1316868">
                <a:tc>
                  <a:txBody>
                    <a:bodyPr/>
                    <a:lstStyle/>
                    <a:p>
                      <a:pPr fontAlgn="t">
                        <a:buNone/>
                      </a:pPr>
                      <a:r>
                        <a:rPr lang="en-US" sz="1400" b="1">
                          <a:solidFill>
                            <a:srgbClr val="007585"/>
                          </a:solidFill>
                          <a:effectLst/>
                          <a:latin typeface="Helvetica Now Text" panose="020B0504030202020204" pitchFamily="34" charset="0"/>
                        </a:rPr>
                        <a:t>Provider Cost-Shifting</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fontAlgn="t">
                        <a:buNone/>
                      </a:pPr>
                      <a:r>
                        <a:rPr lang="en-US" sz="1400">
                          <a:solidFill>
                            <a:srgbClr val="46535E"/>
                          </a:solidFill>
                          <a:effectLst/>
                          <a:latin typeface="Helvetica Now Text" panose="020B0504030202020204" pitchFamily="34" charset="0"/>
                        </a:rPr>
                        <a:t>Hospitals burdened by uncompensated care will seek to recoup their losses by negotiating higher reimbursement rates with commercial insurers.</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fontAlgn="t">
                        <a:buNone/>
                      </a:pPr>
                      <a:r>
                        <a:rPr lang="en-US" sz="1400">
                          <a:solidFill>
                            <a:srgbClr val="46535E"/>
                          </a:solidFill>
                          <a:effectLst/>
                          <a:latin typeface="Helvetica Now Text" panose="020B0504030202020204" pitchFamily="34" charset="0"/>
                        </a:rPr>
                        <a:t>Increased health plan cost pressures for employer sponsored group health plans.</a:t>
                      </a:r>
                      <a:br>
                        <a:rPr lang="en-US" sz="1400">
                          <a:solidFill>
                            <a:srgbClr val="46535E"/>
                          </a:solidFill>
                          <a:effectLst/>
                          <a:latin typeface="Helvetica Now Text" panose="020B0504030202020204" pitchFamily="34" charset="0"/>
                        </a:rPr>
                      </a:br>
                      <a:br>
                        <a:rPr lang="en-US" sz="1400">
                          <a:solidFill>
                            <a:srgbClr val="46535E"/>
                          </a:solidFill>
                          <a:effectLst/>
                          <a:latin typeface="Helvetica Now Text" panose="020B0504030202020204" pitchFamily="34" charset="0"/>
                        </a:rPr>
                      </a:br>
                      <a:r>
                        <a:rPr lang="en-US" sz="1400">
                          <a:solidFill>
                            <a:srgbClr val="46535E"/>
                          </a:solidFill>
                          <a:effectLst/>
                          <a:latin typeface="Helvetica Now Text" panose="020B0504030202020204" pitchFamily="34" charset="0"/>
                        </a:rPr>
                        <a:t>Possible provider consolidation.</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372341301"/>
                  </a:ext>
                </a:extLst>
              </a:tr>
              <a:tr h="1455308">
                <a:tc>
                  <a:txBody>
                    <a:bodyPr/>
                    <a:lstStyle/>
                    <a:p>
                      <a:pPr fontAlgn="t">
                        <a:buNone/>
                      </a:pPr>
                      <a:r>
                        <a:rPr lang="en-US" sz="1400" b="1">
                          <a:solidFill>
                            <a:srgbClr val="007585"/>
                          </a:solidFill>
                          <a:effectLst/>
                          <a:latin typeface="Helvetica Now Text" panose="020B0504030202020204" pitchFamily="34" charset="0"/>
                        </a:rPr>
                        <a:t>Access Challenges</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a:noFill/>
                    </a:lnB>
                    <a:noFill/>
                  </a:tcPr>
                </a:tc>
                <a:tc>
                  <a:txBody>
                    <a:bodyPr/>
                    <a:lstStyle/>
                    <a:p>
                      <a:pPr fontAlgn="t">
                        <a:buNone/>
                      </a:pPr>
                      <a:r>
                        <a:rPr lang="en-US" sz="1400">
                          <a:solidFill>
                            <a:srgbClr val="46535E"/>
                          </a:solidFill>
                          <a:effectLst/>
                          <a:latin typeface="Helvetica Now Text" panose="020B0504030202020204" pitchFamily="34" charset="0"/>
                        </a:rPr>
                        <a:t>Rural and underserved communities will be disproportionately affected as providers cut service lines or close entirely due to unsustainable finances.</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a:noFill/>
                    </a:lnB>
                    <a:noFill/>
                  </a:tcPr>
                </a:tc>
                <a:tc>
                  <a:txBody>
                    <a:bodyPr/>
                    <a:lstStyle/>
                    <a:p>
                      <a:pPr fontAlgn="t">
                        <a:buNone/>
                      </a:pPr>
                      <a:r>
                        <a:rPr lang="en-US" sz="1400">
                          <a:solidFill>
                            <a:srgbClr val="46535E"/>
                          </a:solidFill>
                          <a:effectLst/>
                          <a:latin typeface="Helvetica Now Text" panose="020B0504030202020204" pitchFamily="34" charset="0"/>
                        </a:rPr>
                        <a:t>Could create new healthcare access issues for employees in these areas.</a:t>
                      </a:r>
                    </a:p>
                  </a:txBody>
                  <a:tcPr marL="59240" marR="59240" marT="59240" marB="59240" anchor="ctr">
                    <a:lnL>
                      <a:noFill/>
                    </a:lnL>
                    <a:lnR>
                      <a:noFill/>
                    </a:lnR>
                    <a:lnT w="12700" cap="flat" cmpd="sng" algn="ctr">
                      <a:solidFill>
                        <a:schemeClr val="accent4"/>
                      </a:solidFill>
                      <a:prstDash val="solid"/>
                      <a:round/>
                      <a:headEnd type="none" w="med" len="med"/>
                      <a:tailEnd type="none" w="med" len="med"/>
                    </a:lnT>
                    <a:lnB>
                      <a:noFill/>
                    </a:lnB>
                    <a:noFill/>
                  </a:tcPr>
                </a:tc>
                <a:extLst>
                  <a:ext uri="{0D108BD9-81ED-4DB2-BD59-A6C34878D82A}">
                    <a16:rowId xmlns:a16="http://schemas.microsoft.com/office/drawing/2014/main" val="4188675805"/>
                  </a:ext>
                </a:extLst>
              </a:tr>
            </a:tbl>
          </a:graphicData>
        </a:graphic>
      </p:graphicFrame>
      <p:pic>
        <p:nvPicPr>
          <p:cNvPr id="5" name="Image 4" descr="Une image contenant Graphique, noir, symbole, Police&#10;&#10;Le contenu généré par l’IA peut être incorrect.">
            <a:extLst>
              <a:ext uri="{FF2B5EF4-FFF2-40B4-BE49-F238E27FC236}">
                <a16:creationId xmlns:a16="http://schemas.microsoft.com/office/drawing/2014/main" id="{65BD347C-F1B1-5E60-C46F-C35D3765E23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57772" y="1207890"/>
            <a:ext cx="695622" cy="695622"/>
          </a:xfrm>
          <a:prstGeom prst="rect">
            <a:avLst/>
          </a:prstGeom>
        </p:spPr>
      </p:pic>
      <p:pic>
        <p:nvPicPr>
          <p:cNvPr id="10" name="Image 9" descr="Une image contenant cercle, Graphique, symbole, logo&#10;&#10;Le contenu généré par l’IA peut être incorrect.">
            <a:extLst>
              <a:ext uri="{FF2B5EF4-FFF2-40B4-BE49-F238E27FC236}">
                <a16:creationId xmlns:a16="http://schemas.microsoft.com/office/drawing/2014/main" id="{37DD2759-E7CB-C1D0-BEF6-1E305AF2AF0E}"/>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3373" y="1207890"/>
            <a:ext cx="765192" cy="765192"/>
          </a:xfrm>
          <a:prstGeom prst="rect">
            <a:avLst/>
          </a:prstGeom>
        </p:spPr>
      </p:pic>
      <p:pic>
        <p:nvPicPr>
          <p:cNvPr id="12" name="Image 11" descr="Une image contenant cercle, Graphique, capture d’écran, noir&#10;&#10;Le contenu généré par l’IA peut être incorrect.">
            <a:extLst>
              <a:ext uri="{FF2B5EF4-FFF2-40B4-BE49-F238E27FC236}">
                <a16:creationId xmlns:a16="http://schemas.microsoft.com/office/drawing/2014/main" id="{D32D94EE-B102-AF9C-A2AE-7B3F27F5D71B}"/>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00604" y="1161321"/>
            <a:ext cx="812727" cy="812727"/>
          </a:xfrm>
          <a:prstGeom prst="rect">
            <a:avLst/>
          </a:prstGeom>
        </p:spPr>
      </p:pic>
      <p:sp>
        <p:nvSpPr>
          <p:cNvPr id="16" name="ZoneTexte 15">
            <a:extLst>
              <a:ext uri="{FF2B5EF4-FFF2-40B4-BE49-F238E27FC236}">
                <a16:creationId xmlns:a16="http://schemas.microsoft.com/office/drawing/2014/main" id="{57592395-656E-DBE2-EDBF-844FA485B16E}"/>
              </a:ext>
            </a:extLst>
          </p:cNvPr>
          <p:cNvSpPr txBox="1"/>
          <p:nvPr/>
        </p:nvSpPr>
        <p:spPr>
          <a:xfrm>
            <a:off x="1760800" y="1428978"/>
            <a:ext cx="1085522" cy="369332"/>
          </a:xfrm>
          <a:prstGeom prst="rect">
            <a:avLst/>
          </a:prstGeom>
          <a:noFill/>
        </p:spPr>
        <p:txBody>
          <a:bodyPr wrap="square">
            <a:spAutoFit/>
          </a:bodyPr>
          <a:lstStyle/>
          <a:p>
            <a:r>
              <a:rPr lang="en-US" sz="1800" b="1">
                <a:solidFill>
                  <a:srgbClr val="007585"/>
                </a:solidFill>
                <a:effectLst/>
                <a:latin typeface="Helvetica Now Text" panose="020B0504030202020204" pitchFamily="34" charset="0"/>
              </a:rPr>
              <a:t>Change</a:t>
            </a:r>
            <a:endParaRPr lang="fr-CA">
              <a:solidFill>
                <a:srgbClr val="007585"/>
              </a:solidFill>
              <a:latin typeface="Helvetica Now Text" panose="020B0504030202020204" pitchFamily="34" charset="0"/>
            </a:endParaRPr>
          </a:p>
        </p:txBody>
      </p:sp>
      <p:sp>
        <p:nvSpPr>
          <p:cNvPr id="18" name="ZoneTexte 17">
            <a:extLst>
              <a:ext uri="{FF2B5EF4-FFF2-40B4-BE49-F238E27FC236}">
                <a16:creationId xmlns:a16="http://schemas.microsoft.com/office/drawing/2014/main" id="{2C4A0B1C-3F93-28DD-EAD0-0810873343CA}"/>
              </a:ext>
            </a:extLst>
          </p:cNvPr>
          <p:cNvSpPr txBox="1"/>
          <p:nvPr/>
        </p:nvSpPr>
        <p:spPr>
          <a:xfrm>
            <a:off x="4851028" y="1428978"/>
            <a:ext cx="1899029" cy="369332"/>
          </a:xfrm>
          <a:prstGeom prst="rect">
            <a:avLst/>
          </a:prstGeom>
          <a:noFill/>
        </p:spPr>
        <p:txBody>
          <a:bodyPr wrap="square">
            <a:spAutoFit/>
          </a:bodyPr>
          <a:lstStyle/>
          <a:p>
            <a:r>
              <a:rPr lang="en-US" b="1">
                <a:solidFill>
                  <a:srgbClr val="007585"/>
                </a:solidFill>
              </a:rPr>
              <a:t>System Impact</a:t>
            </a:r>
          </a:p>
        </p:txBody>
      </p:sp>
      <p:sp>
        <p:nvSpPr>
          <p:cNvPr id="19" name="ZoneTexte 18">
            <a:extLst>
              <a:ext uri="{FF2B5EF4-FFF2-40B4-BE49-F238E27FC236}">
                <a16:creationId xmlns:a16="http://schemas.microsoft.com/office/drawing/2014/main" id="{C591D441-2A17-0CA1-DDA9-B180DCCE55D8}"/>
              </a:ext>
            </a:extLst>
          </p:cNvPr>
          <p:cNvSpPr txBox="1"/>
          <p:nvPr/>
        </p:nvSpPr>
        <p:spPr>
          <a:xfrm>
            <a:off x="8290889" y="1428978"/>
            <a:ext cx="2289555" cy="369332"/>
          </a:xfrm>
          <a:prstGeom prst="rect">
            <a:avLst/>
          </a:prstGeom>
          <a:noFill/>
        </p:spPr>
        <p:txBody>
          <a:bodyPr wrap="square">
            <a:spAutoFit/>
          </a:bodyPr>
          <a:lstStyle/>
          <a:p>
            <a:r>
              <a:rPr lang="en-US" b="1">
                <a:solidFill>
                  <a:srgbClr val="007585"/>
                </a:solidFill>
              </a:rPr>
              <a:t>Employer Impact</a:t>
            </a:r>
          </a:p>
        </p:txBody>
      </p:sp>
      <p:cxnSp>
        <p:nvCxnSpPr>
          <p:cNvPr id="21" name="Connecteur droit 20">
            <a:extLst>
              <a:ext uri="{FF2B5EF4-FFF2-40B4-BE49-F238E27FC236}">
                <a16:creationId xmlns:a16="http://schemas.microsoft.com/office/drawing/2014/main" id="{896F2FDE-0FA4-3492-76D5-93C548DEB796}"/>
              </a:ext>
            </a:extLst>
          </p:cNvPr>
          <p:cNvCxnSpPr/>
          <p:nvPr/>
        </p:nvCxnSpPr>
        <p:spPr>
          <a:xfrm>
            <a:off x="1057772" y="1917717"/>
            <a:ext cx="2866528" cy="0"/>
          </a:xfrm>
          <a:prstGeom prst="line">
            <a:avLst/>
          </a:prstGeom>
          <a:ln w="38100">
            <a:solidFill>
              <a:srgbClr val="007585"/>
            </a:solidFill>
            <a:tailEnd type="none" w="lg" len="lg"/>
          </a:ln>
        </p:spPr>
        <p:style>
          <a:lnRef idx="1">
            <a:schemeClr val="accent3"/>
          </a:lnRef>
          <a:fillRef idx="0">
            <a:schemeClr val="accent3"/>
          </a:fillRef>
          <a:effectRef idx="0">
            <a:schemeClr val="accent3"/>
          </a:effectRef>
          <a:fontRef idx="minor">
            <a:schemeClr val="tx1"/>
          </a:fontRef>
        </p:style>
      </p:cxnSp>
      <p:cxnSp>
        <p:nvCxnSpPr>
          <p:cNvPr id="22" name="Connecteur droit 21">
            <a:extLst>
              <a:ext uri="{FF2B5EF4-FFF2-40B4-BE49-F238E27FC236}">
                <a16:creationId xmlns:a16="http://schemas.microsoft.com/office/drawing/2014/main" id="{66131706-43D6-90B3-9C4E-C95BD7E5521B}"/>
              </a:ext>
            </a:extLst>
          </p:cNvPr>
          <p:cNvCxnSpPr>
            <a:cxnSpLocks/>
          </p:cNvCxnSpPr>
          <p:nvPr/>
        </p:nvCxnSpPr>
        <p:spPr>
          <a:xfrm>
            <a:off x="4115875" y="1917717"/>
            <a:ext cx="3437450" cy="0"/>
          </a:xfrm>
          <a:prstGeom prst="line">
            <a:avLst/>
          </a:prstGeom>
          <a:ln w="38100">
            <a:solidFill>
              <a:srgbClr val="007585"/>
            </a:solidFill>
            <a:tailEnd type="none" w="lg" len="lg"/>
          </a:ln>
        </p:spPr>
        <p:style>
          <a:lnRef idx="1">
            <a:schemeClr val="accent3"/>
          </a:lnRef>
          <a:fillRef idx="0">
            <a:schemeClr val="accent3"/>
          </a:fillRef>
          <a:effectRef idx="0">
            <a:schemeClr val="accent3"/>
          </a:effectRef>
          <a:fontRef idx="minor">
            <a:schemeClr val="tx1"/>
          </a:fontRef>
        </p:style>
      </p:cxnSp>
      <p:cxnSp>
        <p:nvCxnSpPr>
          <p:cNvPr id="25" name="Connecteur droit 24">
            <a:extLst>
              <a:ext uri="{FF2B5EF4-FFF2-40B4-BE49-F238E27FC236}">
                <a16:creationId xmlns:a16="http://schemas.microsoft.com/office/drawing/2014/main" id="{69DF2682-D2FC-DAC7-EDD9-B2656CD20109}"/>
              </a:ext>
            </a:extLst>
          </p:cNvPr>
          <p:cNvCxnSpPr>
            <a:cxnSpLocks/>
          </p:cNvCxnSpPr>
          <p:nvPr/>
        </p:nvCxnSpPr>
        <p:spPr>
          <a:xfrm>
            <a:off x="7731948" y="1917717"/>
            <a:ext cx="3437450" cy="0"/>
          </a:xfrm>
          <a:prstGeom prst="line">
            <a:avLst/>
          </a:prstGeom>
          <a:ln w="38100">
            <a:solidFill>
              <a:srgbClr val="007585"/>
            </a:solidFill>
            <a:tailEnd type="none" w="lg" len="lg"/>
          </a:ln>
        </p:spPr>
        <p:style>
          <a:lnRef idx="1">
            <a:schemeClr val="accent3"/>
          </a:lnRef>
          <a:fillRef idx="0">
            <a:schemeClr val="accent3"/>
          </a:fillRef>
          <a:effectRef idx="0">
            <a:schemeClr val="accent3"/>
          </a:effectRef>
          <a:fontRef idx="minor">
            <a:schemeClr val="tx1"/>
          </a:fontRef>
        </p:style>
      </p:cxnSp>
      <p:sp>
        <p:nvSpPr>
          <p:cNvPr id="26" name="Triangle isocèle 25">
            <a:extLst>
              <a:ext uri="{FF2B5EF4-FFF2-40B4-BE49-F238E27FC236}">
                <a16:creationId xmlns:a16="http://schemas.microsoft.com/office/drawing/2014/main" id="{A89DC491-370F-DAC2-EADC-4C16E0C98E17}"/>
              </a:ext>
            </a:extLst>
          </p:cNvPr>
          <p:cNvSpPr/>
          <p:nvPr/>
        </p:nvSpPr>
        <p:spPr>
          <a:xfrm rot="5400000">
            <a:off x="3578115" y="2396971"/>
            <a:ext cx="228600" cy="197069"/>
          </a:xfrm>
          <a:prstGeom prst="triangl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000" b="0" i="0">
              <a:solidFill>
                <a:schemeClr val="tx2"/>
              </a:solidFill>
              <a:latin typeface="Helvetica Now Text" panose="020B0504030202020204" pitchFamily="34" charset="77"/>
            </a:endParaRPr>
          </a:p>
        </p:txBody>
      </p:sp>
      <p:sp>
        <p:nvSpPr>
          <p:cNvPr id="27" name="Triangle isocèle 26">
            <a:extLst>
              <a:ext uri="{FF2B5EF4-FFF2-40B4-BE49-F238E27FC236}">
                <a16:creationId xmlns:a16="http://schemas.microsoft.com/office/drawing/2014/main" id="{0993DDC7-A2D8-D336-A3BF-62FB48C398A7}"/>
              </a:ext>
            </a:extLst>
          </p:cNvPr>
          <p:cNvSpPr/>
          <p:nvPr/>
        </p:nvSpPr>
        <p:spPr>
          <a:xfrm rot="5400000">
            <a:off x="3578115" y="3609706"/>
            <a:ext cx="228600" cy="197069"/>
          </a:xfrm>
          <a:prstGeom prst="triangl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000" b="0" i="0">
              <a:solidFill>
                <a:schemeClr val="tx2"/>
              </a:solidFill>
              <a:latin typeface="Helvetica Now Text" panose="020B0504030202020204" pitchFamily="34" charset="77"/>
            </a:endParaRPr>
          </a:p>
        </p:txBody>
      </p:sp>
      <p:sp>
        <p:nvSpPr>
          <p:cNvPr id="28" name="Triangle isocèle 27">
            <a:extLst>
              <a:ext uri="{FF2B5EF4-FFF2-40B4-BE49-F238E27FC236}">
                <a16:creationId xmlns:a16="http://schemas.microsoft.com/office/drawing/2014/main" id="{97D5254A-E42B-7ACD-F48C-5BBBD57A5C0C}"/>
              </a:ext>
            </a:extLst>
          </p:cNvPr>
          <p:cNvSpPr/>
          <p:nvPr/>
        </p:nvSpPr>
        <p:spPr>
          <a:xfrm rot="5400000">
            <a:off x="3578115" y="4998481"/>
            <a:ext cx="228600" cy="197069"/>
          </a:xfrm>
          <a:prstGeom prst="triangl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000" b="0" i="0">
              <a:solidFill>
                <a:schemeClr val="tx2"/>
              </a:solidFill>
              <a:latin typeface="Helvetica Now Text" panose="020B0504030202020204" pitchFamily="34" charset="77"/>
            </a:endParaRPr>
          </a:p>
        </p:txBody>
      </p:sp>
    </p:spTree>
    <p:extLst>
      <p:ext uri="{BB962C8B-B14F-4D97-AF65-F5344CB8AC3E}">
        <p14:creationId xmlns:p14="http://schemas.microsoft.com/office/powerpoint/2010/main" val="20791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4C43-F2D9-D9D4-01D0-542C7E56E4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A7438-A54E-126A-FC0F-5D393EB035C3}"/>
              </a:ext>
            </a:extLst>
          </p:cNvPr>
          <p:cNvSpPr>
            <a:spLocks noGrp="1"/>
          </p:cNvSpPr>
          <p:nvPr>
            <p:ph type="sldNum" sz="quarter" idx="12"/>
          </p:nvPr>
        </p:nvSpPr>
        <p:spPr/>
        <p:txBody>
          <a:bodyPr/>
          <a:lstStyle/>
          <a:p>
            <a:fld id="{2FA1CC32-E5A5-3B41-BEDE-9F993DE5411B}" type="slidenum">
              <a:rPr lang="en-US" smtClean="0"/>
              <a:pPr/>
              <a:t>34</a:t>
            </a:fld>
            <a:endParaRPr lang="en-US"/>
          </a:p>
        </p:txBody>
      </p:sp>
      <p:sp>
        <p:nvSpPr>
          <p:cNvPr id="3" name="Title 3">
            <a:extLst>
              <a:ext uri="{FF2B5EF4-FFF2-40B4-BE49-F238E27FC236}">
                <a16:creationId xmlns:a16="http://schemas.microsoft.com/office/drawing/2014/main" id="{46FDC1A7-EA37-8E66-C73C-606059749489}"/>
              </a:ext>
            </a:extLst>
          </p:cNvPr>
          <p:cNvSpPr>
            <a:spLocks noGrp="1"/>
          </p:cNvSpPr>
          <p:nvPr>
            <p:ph type="title"/>
          </p:nvPr>
        </p:nvSpPr>
        <p:spPr/>
        <p:txBody>
          <a:bodyPr/>
          <a:lstStyle/>
          <a:p>
            <a:r>
              <a:rPr lang="en-GB"/>
              <a:t>OBBBA Impact on Commercial Employer Sponsored Health Insurance</a:t>
            </a:r>
            <a:endParaRPr lang="en-US"/>
          </a:p>
        </p:txBody>
      </p:sp>
      <p:sp>
        <p:nvSpPr>
          <p:cNvPr id="15" name="TextBox 14">
            <a:extLst>
              <a:ext uri="{FF2B5EF4-FFF2-40B4-BE49-F238E27FC236}">
                <a16:creationId xmlns:a16="http://schemas.microsoft.com/office/drawing/2014/main" id="{413725C0-FC60-6226-D588-5E698E88BDA3}"/>
              </a:ext>
            </a:extLst>
          </p:cNvPr>
          <p:cNvSpPr txBox="1"/>
          <p:nvPr/>
        </p:nvSpPr>
        <p:spPr>
          <a:xfrm>
            <a:off x="5068059" y="4282820"/>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New Administrative Fees</a:t>
            </a:r>
          </a:p>
        </p:txBody>
      </p:sp>
      <p:sp>
        <p:nvSpPr>
          <p:cNvPr id="17" name="TextBox 16">
            <a:extLst>
              <a:ext uri="{FF2B5EF4-FFF2-40B4-BE49-F238E27FC236}">
                <a16:creationId xmlns:a16="http://schemas.microsoft.com/office/drawing/2014/main" id="{1F3203D1-A706-3F6C-8439-756D17F47666}"/>
              </a:ext>
            </a:extLst>
          </p:cNvPr>
          <p:cNvSpPr txBox="1"/>
          <p:nvPr/>
        </p:nvSpPr>
        <p:spPr>
          <a:xfrm>
            <a:off x="8530806" y="4130419"/>
            <a:ext cx="2603422" cy="338554"/>
          </a:xfrm>
          <a:prstGeom prst="rect">
            <a:avLst/>
          </a:prstGeom>
          <a:noFill/>
        </p:spPr>
        <p:txBody>
          <a:bodyPr wrap="square">
            <a:spAutoFit/>
          </a:bodyPr>
          <a:lstStyle/>
          <a:p>
            <a:pPr algn="ctr"/>
            <a:r>
              <a:rPr lang="en-US" sz="1600">
                <a:solidFill>
                  <a:schemeClr val="bg1"/>
                </a:solidFill>
                <a:latin typeface="Helvetica Now Text" panose="020B0504030202020204" pitchFamily="34" charset="0"/>
              </a:rPr>
              <a:t>Long-Term Stability</a:t>
            </a:r>
          </a:p>
        </p:txBody>
      </p:sp>
      <p:sp>
        <p:nvSpPr>
          <p:cNvPr id="4" name="Content Placeholder 5">
            <a:extLst>
              <a:ext uri="{FF2B5EF4-FFF2-40B4-BE49-F238E27FC236}">
                <a16:creationId xmlns:a16="http://schemas.microsoft.com/office/drawing/2014/main" id="{15616E4E-56C1-0C07-AF3A-09474A2CD87A}"/>
              </a:ext>
            </a:extLst>
          </p:cNvPr>
          <p:cNvSpPr txBox="1">
            <a:spLocks/>
          </p:cNvSpPr>
          <p:nvPr/>
        </p:nvSpPr>
        <p:spPr>
          <a:xfrm>
            <a:off x="1117212" y="1593370"/>
            <a:ext cx="3978501" cy="440948"/>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ctr">
              <a:buNone/>
            </a:pPr>
            <a:r>
              <a:rPr lang="en-US" sz="1800" dirty="0">
                <a:latin typeface="Helvetica Now Text" panose="020B0504030202020204" pitchFamily="34" charset="0"/>
              </a:rPr>
              <a:t>The indirect results will vary by:</a:t>
            </a:r>
          </a:p>
        </p:txBody>
      </p:sp>
      <p:pic>
        <p:nvPicPr>
          <p:cNvPr id="7" name="Picture 6">
            <a:extLst>
              <a:ext uri="{FF2B5EF4-FFF2-40B4-BE49-F238E27FC236}">
                <a16:creationId xmlns:a16="http://schemas.microsoft.com/office/drawing/2014/main" id="{F1C26676-DCAA-B0B1-D6E9-3E50C1B4F7D4}"/>
              </a:ext>
            </a:extLst>
          </p:cNvPr>
          <p:cNvPicPr>
            <a:picLocks noChangeAspect="1"/>
          </p:cNvPicPr>
          <p:nvPr/>
        </p:nvPicPr>
        <p:blipFill>
          <a:blip r:embed="rId3">
            <a:duotone>
              <a:schemeClr val="accent1">
                <a:shade val="45000"/>
                <a:satMod val="135000"/>
              </a:schemeClr>
              <a:prstClr val="white"/>
            </a:duotone>
          </a:blip>
          <a:srcRect t="6909" r="5538"/>
          <a:stretch>
            <a:fillRect/>
          </a:stretch>
        </p:blipFill>
        <p:spPr>
          <a:xfrm>
            <a:off x="5189126" y="1666958"/>
            <a:ext cx="6621055" cy="4023129"/>
          </a:xfrm>
          <a:prstGeom prst="rect">
            <a:avLst/>
          </a:prstGeom>
        </p:spPr>
      </p:pic>
      <p:sp>
        <p:nvSpPr>
          <p:cNvPr id="8" name="TextBox 7">
            <a:extLst>
              <a:ext uri="{FF2B5EF4-FFF2-40B4-BE49-F238E27FC236}">
                <a16:creationId xmlns:a16="http://schemas.microsoft.com/office/drawing/2014/main" id="{BD8066E6-3876-EE66-FB0C-87DA5780301B}"/>
              </a:ext>
            </a:extLst>
          </p:cNvPr>
          <p:cNvSpPr txBox="1"/>
          <p:nvPr/>
        </p:nvSpPr>
        <p:spPr>
          <a:xfrm>
            <a:off x="5693587" y="5801215"/>
            <a:ext cx="6116594" cy="400110"/>
          </a:xfrm>
          <a:prstGeom prst="rect">
            <a:avLst/>
          </a:prstGeom>
          <a:noFill/>
        </p:spPr>
        <p:txBody>
          <a:bodyPr wrap="square" rtlCol="0">
            <a:spAutoFit/>
          </a:bodyPr>
          <a:lstStyle/>
          <a:p>
            <a:r>
              <a:rPr lang="en-US" sz="1000">
                <a:latin typeface="Helvetica Now Text" panose="020B0504030202020204" pitchFamily="34" charset="0"/>
              </a:rPr>
              <a:t>Source: https://www.kff.org/medicaid/how-will-the-2025-reconciliation-law-affect-the-uninsured-rate-in-each-state/</a:t>
            </a:r>
          </a:p>
        </p:txBody>
      </p:sp>
      <p:pic>
        <p:nvPicPr>
          <p:cNvPr id="9" name="Image 8" descr="Une image contenant Graphique, cercle, noir, symbole&#10;&#10;Le contenu généré par l’IA peut être incorrect.">
            <a:extLst>
              <a:ext uri="{FF2B5EF4-FFF2-40B4-BE49-F238E27FC236}">
                <a16:creationId xmlns:a16="http://schemas.microsoft.com/office/drawing/2014/main" id="{AF9741E2-2B75-432E-7587-0E9745208E7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30227" y="2389073"/>
            <a:ext cx="657448" cy="657448"/>
          </a:xfrm>
          <a:prstGeom prst="rect">
            <a:avLst/>
          </a:prstGeom>
        </p:spPr>
      </p:pic>
      <p:pic>
        <p:nvPicPr>
          <p:cNvPr id="11" name="Image 10" descr="Une image contenant symbole, Graphique, capture d’écran, conception&#10;&#10;Le contenu généré par l’IA peut être incorrect.">
            <a:extLst>
              <a:ext uri="{FF2B5EF4-FFF2-40B4-BE49-F238E27FC236}">
                <a16:creationId xmlns:a16="http://schemas.microsoft.com/office/drawing/2014/main" id="{F693835F-E7F7-D56B-BB6D-82FD012E7F9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45318" y="2389073"/>
            <a:ext cx="647758" cy="647758"/>
          </a:xfrm>
          <a:prstGeom prst="rect">
            <a:avLst/>
          </a:prstGeom>
        </p:spPr>
      </p:pic>
      <p:pic>
        <p:nvPicPr>
          <p:cNvPr id="13" name="Image 12" descr="Une image contenant symbole, capture d’écran, conception&#10;&#10;Le contenu généré par l’IA peut être incorrect.">
            <a:extLst>
              <a:ext uri="{FF2B5EF4-FFF2-40B4-BE49-F238E27FC236}">
                <a16:creationId xmlns:a16="http://schemas.microsoft.com/office/drawing/2014/main" id="{05B47A54-4020-A941-4E87-09FF40D78D48}"/>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5158" y="4142375"/>
            <a:ext cx="547587" cy="547587"/>
          </a:xfrm>
          <a:prstGeom prst="rect">
            <a:avLst/>
          </a:prstGeom>
        </p:spPr>
      </p:pic>
      <p:pic>
        <p:nvPicPr>
          <p:cNvPr id="19" name="Image 18" descr="Une image contenant cercle, capture d’écran, Graphique, Police&#10;&#10;Le contenu généré par l’IA peut être incorrect.">
            <a:extLst>
              <a:ext uri="{FF2B5EF4-FFF2-40B4-BE49-F238E27FC236}">
                <a16:creationId xmlns:a16="http://schemas.microsoft.com/office/drawing/2014/main" id="{A03AC11B-7B54-E1DC-8D67-A847635A3577}"/>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09911" y="4151900"/>
            <a:ext cx="518573" cy="518573"/>
          </a:xfrm>
          <a:prstGeom prst="rect">
            <a:avLst/>
          </a:prstGeom>
        </p:spPr>
      </p:pic>
      <p:pic>
        <p:nvPicPr>
          <p:cNvPr id="21" name="Image 20" descr="Une image contenant cercle, Graphique, symbole, logo&#10;&#10;Le contenu généré par l’IA peut être incorrect.">
            <a:extLst>
              <a:ext uri="{FF2B5EF4-FFF2-40B4-BE49-F238E27FC236}">
                <a16:creationId xmlns:a16="http://schemas.microsoft.com/office/drawing/2014/main" id="{F357E232-8FB6-9093-978E-36AB7E49B2AE}"/>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37317" y="4151900"/>
            <a:ext cx="518573" cy="518573"/>
          </a:xfrm>
          <a:prstGeom prst="rect">
            <a:avLst/>
          </a:prstGeom>
        </p:spPr>
      </p:pic>
      <p:grpSp>
        <p:nvGrpSpPr>
          <p:cNvPr id="27" name="Groupe 26">
            <a:extLst>
              <a:ext uri="{FF2B5EF4-FFF2-40B4-BE49-F238E27FC236}">
                <a16:creationId xmlns:a16="http://schemas.microsoft.com/office/drawing/2014/main" id="{56681A9F-BBEF-CD6F-E15B-A65D7C9FF65F}"/>
              </a:ext>
            </a:extLst>
          </p:cNvPr>
          <p:cNvGrpSpPr/>
          <p:nvPr/>
        </p:nvGrpSpPr>
        <p:grpSpPr>
          <a:xfrm>
            <a:off x="4167943" y="2365473"/>
            <a:ext cx="857320" cy="681048"/>
            <a:chOff x="3442192" y="2801376"/>
            <a:chExt cx="827612" cy="657448"/>
          </a:xfrm>
        </p:grpSpPr>
        <p:pic>
          <p:nvPicPr>
            <p:cNvPr id="23" name="Image 22" descr="Une image contenant capture d’écran, symbole, Graphique, Police&#10;&#10;Le contenu généré par l’IA peut être incorrect.">
              <a:extLst>
                <a:ext uri="{FF2B5EF4-FFF2-40B4-BE49-F238E27FC236}">
                  <a16:creationId xmlns:a16="http://schemas.microsoft.com/office/drawing/2014/main" id="{E7B64D49-3003-BF74-481A-5BF122908D1F}"/>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73523" y="2862543"/>
              <a:ext cx="596281" cy="596281"/>
            </a:xfrm>
            <a:prstGeom prst="rect">
              <a:avLst/>
            </a:prstGeom>
          </p:spPr>
        </p:pic>
        <p:pic>
          <p:nvPicPr>
            <p:cNvPr id="25" name="Image 24" descr="Une image contenant Graphique, Police, capture d’écran, graphisme&#10;&#10;Le contenu généré par l’IA peut être incorrect.">
              <a:extLst>
                <a:ext uri="{FF2B5EF4-FFF2-40B4-BE49-F238E27FC236}">
                  <a16:creationId xmlns:a16="http://schemas.microsoft.com/office/drawing/2014/main" id="{8390A323-E6CA-A9AA-A3C8-FF2ECC4E5FD9}"/>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r="61527"/>
            <a:stretch>
              <a:fillRect/>
            </a:stretch>
          </p:blipFill>
          <p:spPr>
            <a:xfrm>
              <a:off x="3442192" y="2801376"/>
              <a:ext cx="252943" cy="657448"/>
            </a:xfrm>
            <a:prstGeom prst="rect">
              <a:avLst/>
            </a:prstGeom>
          </p:spPr>
        </p:pic>
      </p:grpSp>
      <p:sp>
        <p:nvSpPr>
          <p:cNvPr id="26" name="ZoneTexte 25">
            <a:extLst>
              <a:ext uri="{FF2B5EF4-FFF2-40B4-BE49-F238E27FC236}">
                <a16:creationId xmlns:a16="http://schemas.microsoft.com/office/drawing/2014/main" id="{5C30D90E-26C4-175F-B557-0B21F33C0274}"/>
              </a:ext>
            </a:extLst>
          </p:cNvPr>
          <p:cNvSpPr txBox="1"/>
          <p:nvPr/>
        </p:nvSpPr>
        <p:spPr>
          <a:xfrm>
            <a:off x="7460889" y="1614194"/>
            <a:ext cx="4072271" cy="559384"/>
          </a:xfrm>
          <a:prstGeom prst="rect">
            <a:avLst/>
          </a:prstGeom>
          <a:noFill/>
        </p:spPr>
        <p:txBody>
          <a:bodyPr wrap="square" lIns="0" tIns="0" rIns="0" bIns="0" rtlCol="0">
            <a:spAutoFit/>
          </a:bodyPr>
          <a:lstStyle/>
          <a:p>
            <a:pPr marL="0" algn="l">
              <a:lnSpc>
                <a:spcPct val="117000"/>
              </a:lnSpc>
              <a:spcAft>
                <a:spcPts val="1000"/>
              </a:spcAft>
            </a:pPr>
            <a:r>
              <a:rPr lang="en-CA" sz="1050" b="0" i="0">
                <a:solidFill>
                  <a:schemeClr val="tx2"/>
                </a:solidFill>
                <a:latin typeface="Helvetica Now Text" panose="020B0504030202020204" pitchFamily="34" charset="77"/>
              </a:rPr>
              <a:t>Percentage Point Increase in the Uninsured Population due to the Budget Reconciliation package (formerly known as the </a:t>
            </a:r>
            <a:r>
              <a:rPr lang="fr-CA" sz="1050" b="0" i="0">
                <a:solidFill>
                  <a:schemeClr val="tx2"/>
                </a:solidFill>
                <a:latin typeface="Helvetica Now Text" panose="020B0504030202020204" pitchFamily="34" charset="77"/>
              </a:rPr>
              <a:t>‘’</a:t>
            </a:r>
            <a:r>
              <a:rPr lang="en-CA" sz="1050" b="0" i="0">
                <a:solidFill>
                  <a:schemeClr val="tx2"/>
                </a:solidFill>
                <a:latin typeface="Helvetica Now Text" panose="020B0504030202020204" pitchFamily="34" charset="77"/>
              </a:rPr>
              <a:t>One Big Beautiful Act’’) Based on National CBO Estimates, by States</a:t>
            </a:r>
            <a:endParaRPr lang="fr-CA" sz="1050" b="0" i="0">
              <a:solidFill>
                <a:schemeClr val="tx2"/>
              </a:solidFill>
              <a:latin typeface="Helvetica Now Text" panose="020B0504030202020204" pitchFamily="34" charset="77"/>
            </a:endParaRPr>
          </a:p>
        </p:txBody>
      </p:sp>
      <p:cxnSp>
        <p:nvCxnSpPr>
          <p:cNvPr id="32" name="Connecteur droit 31">
            <a:extLst>
              <a:ext uri="{FF2B5EF4-FFF2-40B4-BE49-F238E27FC236}">
                <a16:creationId xmlns:a16="http://schemas.microsoft.com/office/drawing/2014/main" id="{79DFA17F-4D22-2428-4BD6-DCD7A2FD2132}"/>
              </a:ext>
            </a:extLst>
          </p:cNvPr>
          <p:cNvCxnSpPr>
            <a:cxnSpLocks/>
          </p:cNvCxnSpPr>
          <p:nvPr/>
        </p:nvCxnSpPr>
        <p:spPr>
          <a:xfrm>
            <a:off x="941689" y="3989975"/>
            <a:ext cx="4467226" cy="0"/>
          </a:xfrm>
          <a:prstGeom prst="line">
            <a:avLst/>
          </a:prstGeom>
          <a:ln>
            <a:tailEnd type="none" w="lg" len="lg"/>
          </a:ln>
        </p:spPr>
        <p:style>
          <a:lnRef idx="1">
            <a:schemeClr val="accent4"/>
          </a:lnRef>
          <a:fillRef idx="0">
            <a:schemeClr val="accent4"/>
          </a:fillRef>
          <a:effectRef idx="0">
            <a:schemeClr val="accent4"/>
          </a:effectRef>
          <a:fontRef idx="minor">
            <a:schemeClr val="tx1"/>
          </a:fontRef>
        </p:style>
      </p:cxnSp>
      <p:sp>
        <p:nvSpPr>
          <p:cNvPr id="33" name="Content Placeholder 5">
            <a:extLst>
              <a:ext uri="{FF2B5EF4-FFF2-40B4-BE49-F238E27FC236}">
                <a16:creationId xmlns:a16="http://schemas.microsoft.com/office/drawing/2014/main" id="{95AD96D0-DB32-19CD-5B23-DBAA593B73A7}"/>
              </a:ext>
            </a:extLst>
          </p:cNvPr>
          <p:cNvSpPr txBox="1">
            <a:spLocks/>
          </p:cNvSpPr>
          <p:nvPr/>
        </p:nvSpPr>
        <p:spPr>
          <a:xfrm>
            <a:off x="946825" y="3109885"/>
            <a:ext cx="1224249" cy="35721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Location</a:t>
            </a:r>
          </a:p>
        </p:txBody>
      </p:sp>
      <p:sp>
        <p:nvSpPr>
          <p:cNvPr id="34" name="Content Placeholder 5">
            <a:extLst>
              <a:ext uri="{FF2B5EF4-FFF2-40B4-BE49-F238E27FC236}">
                <a16:creationId xmlns:a16="http://schemas.microsoft.com/office/drawing/2014/main" id="{39E88896-49F4-9258-3C3D-FC1AB2D29744}"/>
              </a:ext>
            </a:extLst>
          </p:cNvPr>
          <p:cNvSpPr txBox="1">
            <a:spLocks/>
          </p:cNvSpPr>
          <p:nvPr/>
        </p:nvSpPr>
        <p:spPr>
          <a:xfrm>
            <a:off x="2341692" y="3109885"/>
            <a:ext cx="1255010" cy="35721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Utilization of hospital type</a:t>
            </a:r>
          </a:p>
        </p:txBody>
      </p:sp>
      <p:sp>
        <p:nvSpPr>
          <p:cNvPr id="35" name="Content Placeholder 5">
            <a:extLst>
              <a:ext uri="{FF2B5EF4-FFF2-40B4-BE49-F238E27FC236}">
                <a16:creationId xmlns:a16="http://schemas.microsoft.com/office/drawing/2014/main" id="{1F845074-FE13-CA67-A8EC-E57E596776FF}"/>
              </a:ext>
            </a:extLst>
          </p:cNvPr>
          <p:cNvSpPr txBox="1">
            <a:spLocks/>
          </p:cNvSpPr>
          <p:nvPr/>
        </p:nvSpPr>
        <p:spPr>
          <a:xfrm>
            <a:off x="3822393" y="3109885"/>
            <a:ext cx="1586522" cy="35721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Average employee wage</a:t>
            </a:r>
          </a:p>
        </p:txBody>
      </p:sp>
      <p:sp>
        <p:nvSpPr>
          <p:cNvPr id="36" name="Content Placeholder 5">
            <a:extLst>
              <a:ext uri="{FF2B5EF4-FFF2-40B4-BE49-F238E27FC236}">
                <a16:creationId xmlns:a16="http://schemas.microsoft.com/office/drawing/2014/main" id="{4B4D6078-DD1F-2DDF-FD4C-A77CE6CC4B8C}"/>
              </a:ext>
            </a:extLst>
          </p:cNvPr>
          <p:cNvSpPr txBox="1">
            <a:spLocks/>
          </p:cNvSpPr>
          <p:nvPr/>
        </p:nvSpPr>
        <p:spPr>
          <a:xfrm>
            <a:off x="946825" y="4699487"/>
            <a:ext cx="1224249" cy="54758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Medical carrier</a:t>
            </a:r>
          </a:p>
        </p:txBody>
      </p:sp>
      <p:sp>
        <p:nvSpPr>
          <p:cNvPr id="37" name="Content Placeholder 5">
            <a:extLst>
              <a:ext uri="{FF2B5EF4-FFF2-40B4-BE49-F238E27FC236}">
                <a16:creationId xmlns:a16="http://schemas.microsoft.com/office/drawing/2014/main" id="{4BA672BC-D190-C750-0CF7-0D71F466BB1C}"/>
              </a:ext>
            </a:extLst>
          </p:cNvPr>
          <p:cNvSpPr txBox="1">
            <a:spLocks/>
          </p:cNvSpPr>
          <p:nvPr/>
        </p:nvSpPr>
        <p:spPr>
          <a:xfrm>
            <a:off x="2341692" y="4699487"/>
            <a:ext cx="1255010" cy="35721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Age of workforce</a:t>
            </a:r>
          </a:p>
        </p:txBody>
      </p:sp>
      <p:sp>
        <p:nvSpPr>
          <p:cNvPr id="38" name="Content Placeholder 5">
            <a:extLst>
              <a:ext uri="{FF2B5EF4-FFF2-40B4-BE49-F238E27FC236}">
                <a16:creationId xmlns:a16="http://schemas.microsoft.com/office/drawing/2014/main" id="{7F40B6F5-6684-E16B-638B-0108FC3BF164}"/>
              </a:ext>
            </a:extLst>
          </p:cNvPr>
          <p:cNvSpPr txBox="1">
            <a:spLocks/>
          </p:cNvSpPr>
          <p:nvPr/>
        </p:nvSpPr>
        <p:spPr>
          <a:xfrm>
            <a:off x="3984479" y="4699487"/>
            <a:ext cx="1224249" cy="357216"/>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ctr">
              <a:buNone/>
            </a:pPr>
            <a:r>
              <a:rPr lang="en-US" sz="1600">
                <a:solidFill>
                  <a:schemeClr val="tx2"/>
                </a:solidFill>
                <a:latin typeface="Helvetica Now Text" panose="020B0504030202020204" pitchFamily="34" charset="0"/>
              </a:rPr>
              <a:t>Funding type</a:t>
            </a:r>
          </a:p>
        </p:txBody>
      </p:sp>
      <p:cxnSp>
        <p:nvCxnSpPr>
          <p:cNvPr id="40" name="Connecteur droit 39">
            <a:extLst>
              <a:ext uri="{FF2B5EF4-FFF2-40B4-BE49-F238E27FC236}">
                <a16:creationId xmlns:a16="http://schemas.microsoft.com/office/drawing/2014/main" id="{A2BB89A5-EDA8-06FE-B7DA-9DB0D65AC291}"/>
              </a:ext>
            </a:extLst>
          </p:cNvPr>
          <p:cNvCxnSpPr/>
          <p:nvPr/>
        </p:nvCxnSpPr>
        <p:spPr>
          <a:xfrm>
            <a:off x="2171074" y="2428836"/>
            <a:ext cx="0" cy="1457364"/>
          </a:xfrm>
          <a:prstGeom prst="line">
            <a:avLst/>
          </a:prstGeom>
          <a:ln>
            <a:tailEnd type="none" w="lg" len="lg"/>
          </a:ln>
        </p:spPr>
        <p:style>
          <a:lnRef idx="1">
            <a:schemeClr val="accent4"/>
          </a:lnRef>
          <a:fillRef idx="0">
            <a:schemeClr val="accent4"/>
          </a:fillRef>
          <a:effectRef idx="0">
            <a:schemeClr val="accent4"/>
          </a:effectRef>
          <a:fontRef idx="minor">
            <a:schemeClr val="tx1"/>
          </a:fontRef>
        </p:style>
      </p:cxnSp>
      <p:cxnSp>
        <p:nvCxnSpPr>
          <p:cNvPr id="41" name="Connecteur droit 40">
            <a:extLst>
              <a:ext uri="{FF2B5EF4-FFF2-40B4-BE49-F238E27FC236}">
                <a16:creationId xmlns:a16="http://schemas.microsoft.com/office/drawing/2014/main" id="{D0A466A7-D62C-4279-9B30-7C8762BAF644}"/>
              </a:ext>
            </a:extLst>
          </p:cNvPr>
          <p:cNvCxnSpPr/>
          <p:nvPr/>
        </p:nvCxnSpPr>
        <p:spPr>
          <a:xfrm>
            <a:off x="3724772" y="2428836"/>
            <a:ext cx="0" cy="1457364"/>
          </a:xfrm>
          <a:prstGeom prst="line">
            <a:avLst/>
          </a:prstGeom>
          <a:ln>
            <a:tailEnd type="none" w="lg" len="lg"/>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46A49BBC-C772-6012-224D-475F12B6FA50}"/>
              </a:ext>
            </a:extLst>
          </p:cNvPr>
          <p:cNvCxnSpPr/>
          <p:nvPr/>
        </p:nvCxnSpPr>
        <p:spPr>
          <a:xfrm>
            <a:off x="2171074" y="4127509"/>
            <a:ext cx="0" cy="1457364"/>
          </a:xfrm>
          <a:prstGeom prst="line">
            <a:avLst/>
          </a:prstGeom>
          <a:ln>
            <a:tailEnd type="none" w="lg" len="lg"/>
          </a:ln>
        </p:spPr>
        <p:style>
          <a:lnRef idx="1">
            <a:schemeClr val="accent4"/>
          </a:lnRef>
          <a:fillRef idx="0">
            <a:schemeClr val="accent4"/>
          </a:fillRef>
          <a:effectRef idx="0">
            <a:schemeClr val="accent4"/>
          </a:effectRef>
          <a:fontRef idx="minor">
            <a:schemeClr val="tx1"/>
          </a:fontRef>
        </p:style>
      </p:cxnSp>
      <p:cxnSp>
        <p:nvCxnSpPr>
          <p:cNvPr id="43" name="Connecteur droit 42">
            <a:extLst>
              <a:ext uri="{FF2B5EF4-FFF2-40B4-BE49-F238E27FC236}">
                <a16:creationId xmlns:a16="http://schemas.microsoft.com/office/drawing/2014/main" id="{E5601E35-458E-E04A-A761-A16BC12FE595}"/>
              </a:ext>
            </a:extLst>
          </p:cNvPr>
          <p:cNvCxnSpPr/>
          <p:nvPr/>
        </p:nvCxnSpPr>
        <p:spPr>
          <a:xfrm>
            <a:off x="3724772" y="4127509"/>
            <a:ext cx="0" cy="1457364"/>
          </a:xfrm>
          <a:prstGeom prst="line">
            <a:avLst/>
          </a:prstGeom>
          <a:ln>
            <a:tailEnd type="none" w="lg" len="lg"/>
          </a:ln>
        </p:spPr>
        <p:style>
          <a:lnRef idx="1">
            <a:schemeClr val="accent4"/>
          </a:lnRef>
          <a:fillRef idx="0">
            <a:schemeClr val="accent4"/>
          </a:fillRef>
          <a:effectRef idx="0">
            <a:schemeClr val="accent4"/>
          </a:effectRef>
          <a:fontRef idx="minor">
            <a:schemeClr val="tx1"/>
          </a:fontRef>
        </p:style>
      </p:cxnSp>
      <p:sp>
        <p:nvSpPr>
          <p:cNvPr id="5" name="Footer Placeholder 2">
            <a:extLst>
              <a:ext uri="{FF2B5EF4-FFF2-40B4-BE49-F238E27FC236}">
                <a16:creationId xmlns:a16="http://schemas.microsoft.com/office/drawing/2014/main" id="{3674981E-E60D-129E-7500-11851C4A0AB9}"/>
              </a:ext>
            </a:extLst>
          </p:cNvPr>
          <p:cNvSpPr>
            <a:spLocks noGrp="1"/>
          </p:cNvSpPr>
          <p:nvPr>
            <p:ph type="ftr" sz="quarter" idx="3"/>
          </p:nvPr>
        </p:nvSpPr>
        <p:spPr>
          <a:xfrm>
            <a:off x="6011954" y="6277284"/>
            <a:ext cx="5038972" cy="365125"/>
          </a:xfrm>
        </p:spPr>
        <p:txBody>
          <a:bodyPr/>
          <a:lstStyle/>
          <a:p>
            <a:r>
              <a:rPr lang="en-US"/>
              <a:t>Proprietary and Confidential</a:t>
            </a:r>
            <a:endParaRPr lang="en-GB"/>
          </a:p>
        </p:txBody>
      </p:sp>
    </p:spTree>
    <p:extLst>
      <p:ext uri="{BB962C8B-B14F-4D97-AF65-F5344CB8AC3E}">
        <p14:creationId xmlns:p14="http://schemas.microsoft.com/office/powerpoint/2010/main" val="66482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75F2-A2EE-D401-4BB2-B4AAC8E1AB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77BF82-D9AE-8D24-F48D-65966E99C9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1624" y="-25719"/>
            <a:ext cx="5440376" cy="6883719"/>
          </a:xfrm>
          <a:prstGeom prst="rect">
            <a:avLst/>
          </a:prstGeom>
        </p:spPr>
      </p:pic>
      <p:cxnSp>
        <p:nvCxnSpPr>
          <p:cNvPr id="35" name="Straight Connector 34">
            <a:extLst>
              <a:ext uri="{FF2B5EF4-FFF2-40B4-BE49-F238E27FC236}">
                <a16:creationId xmlns:a16="http://schemas.microsoft.com/office/drawing/2014/main" id="{D2F79155-2850-BFFF-DA86-9601B1D39264}"/>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2446A879-9E4A-62FD-7590-2DBB104E1973}"/>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35</a:t>
            </a:fld>
            <a:endParaRPr lang="en-GB"/>
          </a:p>
        </p:txBody>
      </p:sp>
      <p:sp>
        <p:nvSpPr>
          <p:cNvPr id="8" name="Title 7">
            <a:extLst>
              <a:ext uri="{FF2B5EF4-FFF2-40B4-BE49-F238E27FC236}">
                <a16:creationId xmlns:a16="http://schemas.microsoft.com/office/drawing/2014/main" id="{467C334E-C649-773B-F4DA-A1C4500D5449}"/>
              </a:ext>
            </a:extLst>
          </p:cNvPr>
          <p:cNvSpPr>
            <a:spLocks noGrp="1"/>
          </p:cNvSpPr>
          <p:nvPr>
            <p:ph type="title"/>
          </p:nvPr>
        </p:nvSpPr>
        <p:spPr>
          <a:xfrm>
            <a:off x="713979" y="468192"/>
            <a:ext cx="10686256" cy="400110"/>
          </a:xfrm>
        </p:spPr>
        <p:txBody>
          <a:bodyPr/>
          <a:lstStyle/>
          <a:p>
            <a:r>
              <a:rPr lang="en-US"/>
              <a:t>Key Actions</a:t>
            </a:r>
          </a:p>
        </p:txBody>
      </p:sp>
      <p:sp>
        <p:nvSpPr>
          <p:cNvPr id="25" name="Slide Number Placeholder 2">
            <a:extLst>
              <a:ext uri="{FF2B5EF4-FFF2-40B4-BE49-F238E27FC236}">
                <a16:creationId xmlns:a16="http://schemas.microsoft.com/office/drawing/2014/main" id="{313A8844-27D2-6D72-7FEA-F094FB7741C9}"/>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35</a:t>
            </a:fld>
            <a:endParaRPr lang="en-GB" sz="800"/>
          </a:p>
        </p:txBody>
      </p:sp>
      <p:sp>
        <p:nvSpPr>
          <p:cNvPr id="3" name="TextBox 3">
            <a:extLst>
              <a:ext uri="{FF2B5EF4-FFF2-40B4-BE49-F238E27FC236}">
                <a16:creationId xmlns:a16="http://schemas.microsoft.com/office/drawing/2014/main" id="{C627555D-7EA3-28CA-DFA0-344935C423F4}"/>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BE90A3E0-21A9-C256-EF33-6633BFAC9343}"/>
              </a:ext>
            </a:extLst>
          </p:cNvPr>
          <p:cNvSpPr txBox="1"/>
          <p:nvPr/>
        </p:nvSpPr>
        <p:spPr>
          <a:xfrm>
            <a:off x="713979" y="1419217"/>
            <a:ext cx="5297976" cy="3093154"/>
          </a:xfrm>
          <a:prstGeom prst="rect">
            <a:avLst/>
          </a:prstGeom>
          <a:noFill/>
        </p:spPr>
        <p:txBody>
          <a:bodyPr wrap="square" lIns="45720" tIns="22860" rIns="45720" bIns="22860" anchor="t">
            <a:spAutoFit/>
          </a:bodyPr>
          <a:lstStyle/>
          <a:p>
            <a:pPr marL="371475" indent="-371475">
              <a:buFont typeface="+mj-lt"/>
              <a:buAutoNum type="arabicPeriod"/>
              <a:defRPr/>
            </a:pPr>
            <a:r>
              <a:rPr lang="en-US" sz="2200">
                <a:solidFill>
                  <a:srgbClr val="007484"/>
                </a:solidFill>
                <a:latin typeface="Helvetica Now Text"/>
              </a:rPr>
              <a:t>Understand your data. </a:t>
            </a:r>
            <a:r>
              <a:rPr lang="en-US" sz="2200">
                <a:solidFill>
                  <a:schemeClr val="tx1">
                    <a:lumMod val="65000"/>
                    <a:lumOff val="35000"/>
                  </a:schemeClr>
                </a:solidFill>
                <a:latin typeface="Helvetica Now Text"/>
              </a:rPr>
              <a:t>Pinpoint cost drivers specific to your organization.</a:t>
            </a:r>
          </a:p>
          <a:p>
            <a:pPr marL="371475" indent="-371475">
              <a:buFont typeface="+mj-lt"/>
              <a:buAutoNum type="arabicPeriod"/>
              <a:defRPr/>
            </a:pPr>
            <a:endParaRPr lang="en-US" sz="2200">
              <a:solidFill>
                <a:schemeClr val="tx2"/>
              </a:solidFill>
              <a:highlight>
                <a:srgbClr val="FFFF00"/>
              </a:highlight>
              <a:latin typeface="Helvetica Now Text"/>
            </a:endParaRPr>
          </a:p>
          <a:p>
            <a:pPr marL="371475" indent="-371475">
              <a:buFont typeface="+mj-lt"/>
              <a:buAutoNum type="arabicPeriod"/>
              <a:defRPr/>
            </a:pPr>
            <a:r>
              <a:rPr lang="en-US" sz="2200">
                <a:solidFill>
                  <a:srgbClr val="007585"/>
                </a:solidFill>
                <a:latin typeface="Helvetica Now Text"/>
              </a:rPr>
              <a:t>Negotiate contract terms. </a:t>
            </a:r>
            <a:r>
              <a:rPr lang="en-US" sz="2200">
                <a:solidFill>
                  <a:schemeClr val="tx1">
                    <a:lumMod val="65000"/>
                    <a:lumOff val="35000"/>
                  </a:schemeClr>
                </a:solidFill>
                <a:latin typeface="Helvetica Now Text"/>
              </a:rPr>
              <a:t>Ensure PBM fee disclosure and assistance from PBMs to host Machine Readable Files when guidance is issued. </a:t>
            </a:r>
            <a:endParaRPr lang="en-US" sz="2200">
              <a:solidFill>
                <a:srgbClr val="007484"/>
              </a:solidFill>
              <a:latin typeface="Helvetica Now Text"/>
            </a:endParaRPr>
          </a:p>
          <a:p>
            <a:pPr marL="371475" indent="-371475">
              <a:buFont typeface="+mj-lt"/>
              <a:buAutoNum type="arabicPeriod"/>
              <a:defRPr/>
            </a:pPr>
            <a:endParaRPr lang="en-US" sz="2200">
              <a:solidFill>
                <a:srgbClr val="007484"/>
              </a:solidFill>
              <a:latin typeface="Helvetica Now Text"/>
            </a:endParaRPr>
          </a:p>
        </p:txBody>
      </p:sp>
      <p:sp>
        <p:nvSpPr>
          <p:cNvPr id="7" name="Rectangle 6">
            <a:extLst>
              <a:ext uri="{FF2B5EF4-FFF2-40B4-BE49-F238E27FC236}">
                <a16:creationId xmlns:a16="http://schemas.microsoft.com/office/drawing/2014/main" id="{0E8BD28C-4435-7794-A5BF-6C374F5582B7}"/>
              </a:ext>
            </a:extLst>
          </p:cNvPr>
          <p:cNvSpPr/>
          <p:nvPr/>
        </p:nvSpPr>
        <p:spPr>
          <a:xfrm>
            <a:off x="6751624" y="-25720"/>
            <a:ext cx="874554" cy="6883719"/>
          </a:xfrm>
          <a:prstGeom prst="rect">
            <a:avLst/>
          </a:prstGeom>
          <a:solidFill>
            <a:schemeClr val="accent6">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2"/>
              </a:solidFill>
              <a:latin typeface="Helvetica Now Text" panose="020B0504030202020204" pitchFamily="34" charset="77"/>
            </a:endParaRPr>
          </a:p>
        </p:txBody>
      </p:sp>
      <p:sp>
        <p:nvSpPr>
          <p:cNvPr id="2" name="Footer Placeholder 1">
            <a:extLst>
              <a:ext uri="{FF2B5EF4-FFF2-40B4-BE49-F238E27FC236}">
                <a16:creationId xmlns:a16="http://schemas.microsoft.com/office/drawing/2014/main" id="{1CBFE4B3-3142-9F4A-278F-B424416EA20D}"/>
              </a:ext>
            </a:extLst>
          </p:cNvPr>
          <p:cNvSpPr>
            <a:spLocks noGrp="1"/>
          </p:cNvSpPr>
          <p:nvPr>
            <p:ph type="ftr" sz="quarter" idx="3"/>
          </p:nvPr>
        </p:nvSpPr>
        <p:spPr/>
        <p:txBody>
          <a:bodyPr/>
          <a:lstStyle/>
          <a:p>
            <a:r>
              <a:rPr lang="en-GB">
                <a:solidFill>
                  <a:schemeClr val="bg1"/>
                </a:solidFill>
              </a:rPr>
              <a:t>Proprietary and Confidential</a:t>
            </a:r>
          </a:p>
        </p:txBody>
      </p:sp>
      <p:pic>
        <p:nvPicPr>
          <p:cNvPr id="6" name="Picture 5" descr="A qr code with a pdf file&#10;&#10;AI-generated content may be incorrect.">
            <a:extLst>
              <a:ext uri="{FF2B5EF4-FFF2-40B4-BE49-F238E27FC236}">
                <a16:creationId xmlns:a16="http://schemas.microsoft.com/office/drawing/2014/main" id="{AA7FC385-DDFC-60B4-08AA-7D1C808A10F3}"/>
              </a:ext>
            </a:extLst>
          </p:cNvPr>
          <p:cNvPicPr>
            <a:picLocks noChangeAspect="1"/>
          </p:cNvPicPr>
          <p:nvPr/>
        </p:nvPicPr>
        <p:blipFill>
          <a:blip r:embed="rId4">
            <a:extLst>
              <a:ext uri="{28A0092B-C50C-407E-A947-70E740481C1C}">
                <a14:useLocalDpi xmlns:a14="http://schemas.microsoft.com/office/drawing/2010/main" val="0"/>
              </a:ext>
            </a:extLst>
          </a:blip>
          <a:srcRect b="16244"/>
          <a:stretch>
            <a:fillRect/>
          </a:stretch>
        </p:blipFill>
        <p:spPr>
          <a:xfrm>
            <a:off x="4671589" y="4541868"/>
            <a:ext cx="1334103" cy="1384892"/>
          </a:xfrm>
          <a:prstGeom prst="rect">
            <a:avLst/>
          </a:prstGeom>
        </p:spPr>
      </p:pic>
      <p:sp>
        <p:nvSpPr>
          <p:cNvPr id="10" name="TextBox 9">
            <a:extLst>
              <a:ext uri="{FF2B5EF4-FFF2-40B4-BE49-F238E27FC236}">
                <a16:creationId xmlns:a16="http://schemas.microsoft.com/office/drawing/2014/main" id="{86BFB8A2-9068-0940-066D-B1317C0C9726}"/>
              </a:ext>
            </a:extLst>
          </p:cNvPr>
          <p:cNvSpPr txBox="1"/>
          <p:nvPr/>
        </p:nvSpPr>
        <p:spPr>
          <a:xfrm>
            <a:off x="648004" y="4414492"/>
            <a:ext cx="3283916" cy="1446550"/>
          </a:xfrm>
          <a:prstGeom prst="rect">
            <a:avLst/>
          </a:prstGeom>
          <a:noFill/>
        </p:spPr>
        <p:txBody>
          <a:bodyPr wrap="square">
            <a:spAutoFit/>
          </a:bodyPr>
          <a:lstStyle/>
          <a:p>
            <a:pPr marL="457200" indent="-457200">
              <a:buFont typeface="+mj-lt"/>
              <a:buAutoNum type="arabicPeriod" startAt="3"/>
              <a:defRPr/>
            </a:pPr>
            <a:r>
              <a:rPr lang="en-US" sz="2200">
                <a:solidFill>
                  <a:srgbClr val="007484"/>
                </a:solidFill>
                <a:latin typeface="Helvetica Now Text"/>
              </a:rPr>
              <a:t>Stay Tuned. </a:t>
            </a:r>
            <a:r>
              <a:rPr lang="en-US" sz="2200">
                <a:solidFill>
                  <a:srgbClr val="46535E"/>
                </a:solidFill>
                <a:latin typeface="Helvetica Now Text"/>
              </a:rPr>
              <a:t>Subscribe to Aon’s </a:t>
            </a:r>
            <a:r>
              <a:rPr lang="en-US" sz="2200" i="1">
                <a:solidFill>
                  <a:srgbClr val="46535E"/>
                </a:solidFill>
                <a:latin typeface="Helvetica Now Text"/>
              </a:rPr>
              <a:t>Washington Report </a:t>
            </a:r>
            <a:r>
              <a:rPr lang="en-US" sz="2200">
                <a:solidFill>
                  <a:srgbClr val="46535E"/>
                </a:solidFill>
                <a:latin typeface="Helvetica Now Text"/>
              </a:rPr>
              <a:t>for the latest.</a:t>
            </a:r>
          </a:p>
        </p:txBody>
      </p:sp>
      <p:cxnSp>
        <p:nvCxnSpPr>
          <p:cNvPr id="12" name="Straight Arrow Connector 11">
            <a:extLst>
              <a:ext uri="{FF2B5EF4-FFF2-40B4-BE49-F238E27FC236}">
                <a16:creationId xmlns:a16="http://schemas.microsoft.com/office/drawing/2014/main" id="{0628BE50-9BE9-F267-9F68-9F954FE92117}"/>
              </a:ext>
            </a:extLst>
          </p:cNvPr>
          <p:cNvCxnSpPr>
            <a:cxnSpLocks/>
          </p:cNvCxnSpPr>
          <p:nvPr/>
        </p:nvCxnSpPr>
        <p:spPr>
          <a:xfrm>
            <a:off x="4008120" y="5137767"/>
            <a:ext cx="381000" cy="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015011-8817-5F3D-A07E-CC48A413FE7E}"/>
              </a:ext>
            </a:extLst>
          </p:cNvPr>
          <p:cNvSpPr txBox="1"/>
          <p:nvPr/>
        </p:nvSpPr>
        <p:spPr>
          <a:xfrm>
            <a:off x="4312242" y="5986462"/>
            <a:ext cx="2439382" cy="914400"/>
          </a:xfrm>
          <a:prstGeom prst="rect">
            <a:avLst/>
          </a:prstGeom>
          <a:noFill/>
        </p:spPr>
        <p:txBody>
          <a:bodyPr wrap="square" lIns="0" tIns="0" rIns="0" bIns="0" rtlCol="0">
            <a:noAutofit/>
          </a:bodyPr>
          <a:lstStyle/>
          <a:p>
            <a:pPr marL="0" algn="l">
              <a:lnSpc>
                <a:spcPct val="117000"/>
              </a:lnSpc>
              <a:spcAft>
                <a:spcPts val="1000"/>
              </a:spcAft>
            </a:pPr>
            <a:r>
              <a:rPr lang="en-US" sz="1600" b="0" i="0">
                <a:solidFill>
                  <a:srgbClr val="46535E"/>
                </a:solidFill>
                <a:latin typeface="Helvetica Now Text" panose="020B0504030202020204" pitchFamily="34" charset="77"/>
              </a:rPr>
              <a:t>Register here via Aon’s Preference Center</a:t>
            </a:r>
          </a:p>
        </p:txBody>
      </p:sp>
    </p:spTree>
    <p:extLst>
      <p:ext uri="{BB962C8B-B14F-4D97-AF65-F5344CB8AC3E}">
        <p14:creationId xmlns:p14="http://schemas.microsoft.com/office/powerpoint/2010/main" val="300770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EA5F-63F0-F324-D4F9-217287E9B5A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89129-A85A-5577-70B7-FD5132F0FC77}"/>
              </a:ext>
            </a:extLst>
          </p:cNvPr>
          <p:cNvSpPr>
            <a:spLocks noGrp="1"/>
          </p:cNvSpPr>
          <p:nvPr>
            <p:ph type="sldNum" sz="quarter" idx="12"/>
          </p:nvPr>
        </p:nvSpPr>
        <p:spPr>
          <a:xfrm>
            <a:off x="11409094" y="6261100"/>
            <a:ext cx="403789" cy="365125"/>
          </a:xfrm>
        </p:spPr>
        <p:txBody>
          <a:bodyPr/>
          <a:lstStyle/>
          <a:p>
            <a:pPr defTabSz="914355">
              <a:defRPr/>
            </a:pPr>
            <a:fld id="{91D568E7-61F5-D04E-995D-81EF41C01A2A}" type="slidenum">
              <a:rPr lang="en-GB">
                <a:solidFill>
                  <a:srgbClr val="FFFFFF"/>
                </a:solidFill>
              </a:rPr>
              <a:pPr defTabSz="914355">
                <a:defRPr/>
              </a:pPr>
              <a:t>36</a:t>
            </a:fld>
            <a:endParaRPr lang="en-GB">
              <a:solidFill>
                <a:srgbClr val="FFFFFF"/>
              </a:solidFill>
            </a:endParaRPr>
          </a:p>
        </p:txBody>
      </p:sp>
      <p:sp>
        <p:nvSpPr>
          <p:cNvPr id="10" name="Title 9">
            <a:extLst>
              <a:ext uri="{FF2B5EF4-FFF2-40B4-BE49-F238E27FC236}">
                <a16:creationId xmlns:a16="http://schemas.microsoft.com/office/drawing/2014/main" id="{7A002C9E-7094-A938-FF40-246DE8D1CF38}"/>
              </a:ext>
            </a:extLst>
          </p:cNvPr>
          <p:cNvSpPr>
            <a:spLocks noGrp="1"/>
          </p:cNvSpPr>
          <p:nvPr>
            <p:ph type="title"/>
          </p:nvPr>
        </p:nvSpPr>
        <p:spPr>
          <a:xfrm>
            <a:off x="1126627" y="2736503"/>
            <a:ext cx="5299284" cy="692498"/>
          </a:xfrm>
        </p:spPr>
        <p:txBody>
          <a:bodyPr/>
          <a:lstStyle/>
          <a:p>
            <a:r>
              <a:rPr lang="en-GB"/>
              <a:t>Thank you</a:t>
            </a:r>
          </a:p>
        </p:txBody>
      </p:sp>
      <p:sp>
        <p:nvSpPr>
          <p:cNvPr id="5" name="Text Placeholder 11">
            <a:extLst>
              <a:ext uri="{FF2B5EF4-FFF2-40B4-BE49-F238E27FC236}">
                <a16:creationId xmlns:a16="http://schemas.microsoft.com/office/drawing/2014/main" id="{AC7CFC2A-70AF-2D20-9CF2-782E512E8EED}"/>
              </a:ext>
            </a:extLst>
          </p:cNvPr>
          <p:cNvSpPr txBox="1">
            <a:spLocks/>
          </p:cNvSpPr>
          <p:nvPr/>
        </p:nvSpPr>
        <p:spPr>
          <a:xfrm>
            <a:off x="1126627" y="3907170"/>
            <a:ext cx="5299284" cy="692498"/>
          </a:xfrm>
          <a:prstGeom prst="rect">
            <a:avLst/>
          </a:prstGeom>
        </p:spPr>
        <p:txBody>
          <a:bodyPr lIns="0" tIns="0" rIns="0" bIns="0" anchor="t"/>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a:lstStyle>
          <a:p>
            <a:pPr lvl="1" defTabSz="914355">
              <a:lnSpc>
                <a:spcPct val="100000"/>
              </a:lnSpc>
              <a:spcAft>
                <a:spcPts val="0"/>
              </a:spcAft>
              <a:defRPr/>
            </a:pPr>
            <a:r>
              <a:rPr lang="en-US" sz="2200">
                <a:solidFill>
                  <a:srgbClr val="FFFFFF"/>
                </a:solidFill>
              </a:rPr>
              <a:t>For more information, please contact: </a:t>
            </a:r>
            <a:r>
              <a:rPr lang="en-US" sz="2200" u="sng">
                <a:solidFill>
                  <a:srgbClr val="FFFFFF"/>
                </a:solidFill>
              </a:rPr>
              <a:t>hr.support@aon.com</a:t>
            </a:r>
          </a:p>
        </p:txBody>
      </p:sp>
      <p:sp>
        <p:nvSpPr>
          <p:cNvPr id="3" name="Footer Placeholder 2">
            <a:extLst>
              <a:ext uri="{FF2B5EF4-FFF2-40B4-BE49-F238E27FC236}">
                <a16:creationId xmlns:a16="http://schemas.microsoft.com/office/drawing/2014/main" id="{7663D928-5B41-23AB-DA8D-D571D3F68B91}"/>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2045308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23C258-08C9-351D-547C-723619A9F0E1}"/>
              </a:ext>
            </a:extLst>
          </p:cNvPr>
          <p:cNvSpPr>
            <a:spLocks noGrp="1"/>
          </p:cNvSpPr>
          <p:nvPr>
            <p:ph type="sldNum" sz="quarter" idx="10"/>
          </p:nvPr>
        </p:nvSpPr>
        <p:spPr/>
        <p:txBody>
          <a:bodyPr/>
          <a:lstStyle/>
          <a:p>
            <a:fld id="{91D568E7-61F5-D04E-995D-81EF41C01A2A}" type="slidenum">
              <a:rPr lang="en-GB" smtClean="0"/>
              <a:pPr/>
              <a:t>37</a:t>
            </a:fld>
            <a:endParaRPr lang="en-GB"/>
          </a:p>
        </p:txBody>
      </p:sp>
      <p:sp>
        <p:nvSpPr>
          <p:cNvPr id="4" name="Footer Placeholder 3">
            <a:extLst>
              <a:ext uri="{FF2B5EF4-FFF2-40B4-BE49-F238E27FC236}">
                <a16:creationId xmlns:a16="http://schemas.microsoft.com/office/drawing/2014/main" id="{C2D47145-0B53-BEDC-464F-081E9335E85A}"/>
              </a:ext>
            </a:extLst>
          </p:cNvPr>
          <p:cNvSpPr>
            <a:spLocks noGrp="1"/>
          </p:cNvSpPr>
          <p:nvPr>
            <p:ph type="ftr" sz="quarter" idx="11"/>
          </p:nvPr>
        </p:nvSpPr>
        <p:spPr/>
        <p:txBody>
          <a:bodyPr/>
          <a:lstStyle/>
          <a:p>
            <a:r>
              <a:rPr lang="en-GB"/>
              <a:t>Proprietary and Confidential</a:t>
            </a:r>
          </a:p>
        </p:txBody>
      </p:sp>
      <p:sp>
        <p:nvSpPr>
          <p:cNvPr id="5" name="Subtitle 4">
            <a:extLst>
              <a:ext uri="{FF2B5EF4-FFF2-40B4-BE49-F238E27FC236}">
                <a16:creationId xmlns:a16="http://schemas.microsoft.com/office/drawing/2014/main" id="{93F4FE27-9B6D-1F5A-B34A-1B1EA1E8C4F5}"/>
              </a:ext>
            </a:extLst>
          </p:cNvPr>
          <p:cNvSpPr>
            <a:spLocks noGrp="1"/>
          </p:cNvSpPr>
          <p:nvPr>
            <p:ph type="subTitle" idx="13"/>
          </p:nvPr>
        </p:nvSpPr>
        <p:spPr/>
        <p:txBody>
          <a:bodyPr/>
          <a:lstStyle/>
          <a:p>
            <a:r>
              <a:rPr lang="en-US"/>
              <a:t>APPENDIX</a:t>
            </a:r>
          </a:p>
        </p:txBody>
      </p:sp>
    </p:spTree>
    <p:extLst>
      <p:ext uri="{BB962C8B-B14F-4D97-AF65-F5344CB8AC3E}">
        <p14:creationId xmlns:p14="http://schemas.microsoft.com/office/powerpoint/2010/main" val="3208863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9564E1-060A-CA03-FE06-6EF5ED5E807F}"/>
              </a:ext>
            </a:extLst>
          </p:cNvPr>
          <p:cNvSpPr>
            <a:spLocks noGrp="1"/>
          </p:cNvSpPr>
          <p:nvPr>
            <p:ph type="sldNum" sz="quarter" idx="12"/>
          </p:nvPr>
        </p:nvSpPr>
        <p:spPr/>
        <p:txBody>
          <a:bodyPr/>
          <a:lstStyle/>
          <a:p>
            <a:fld id="{91D568E7-61F5-D04E-995D-81EF41C01A2A}" type="slidenum">
              <a:rPr lang="en-GB" smtClean="0"/>
              <a:pPr/>
              <a:t>38</a:t>
            </a:fld>
            <a:endParaRPr lang="en-GB"/>
          </a:p>
        </p:txBody>
      </p:sp>
      <p:sp>
        <p:nvSpPr>
          <p:cNvPr id="5" name="Title 4">
            <a:extLst>
              <a:ext uri="{FF2B5EF4-FFF2-40B4-BE49-F238E27FC236}">
                <a16:creationId xmlns:a16="http://schemas.microsoft.com/office/drawing/2014/main" id="{5F4A7618-434A-058A-DFCE-8905F53F4A07}"/>
              </a:ext>
            </a:extLst>
          </p:cNvPr>
          <p:cNvSpPr>
            <a:spLocks noGrp="1"/>
          </p:cNvSpPr>
          <p:nvPr>
            <p:ph type="title"/>
          </p:nvPr>
        </p:nvSpPr>
        <p:spPr/>
        <p:txBody>
          <a:bodyPr/>
          <a:lstStyle/>
          <a:p>
            <a:r>
              <a:rPr lang="en-GB"/>
              <a:t>Inflation Reduction Act Overview</a:t>
            </a:r>
            <a:endParaRPr lang="en-US"/>
          </a:p>
        </p:txBody>
      </p:sp>
      <p:sp>
        <p:nvSpPr>
          <p:cNvPr id="3" name="Footer Placeholder 2">
            <a:extLst>
              <a:ext uri="{FF2B5EF4-FFF2-40B4-BE49-F238E27FC236}">
                <a16:creationId xmlns:a16="http://schemas.microsoft.com/office/drawing/2014/main" id="{42CA3506-5D06-F2B3-AF98-9C23FA575B42}"/>
              </a:ext>
            </a:extLst>
          </p:cNvPr>
          <p:cNvSpPr>
            <a:spLocks noGrp="1"/>
          </p:cNvSpPr>
          <p:nvPr>
            <p:ph type="ftr" sz="quarter" idx="3"/>
          </p:nvPr>
        </p:nvSpPr>
        <p:spPr/>
        <p:txBody>
          <a:bodyPr/>
          <a:lstStyle/>
          <a:p>
            <a:r>
              <a:rPr lang="en-GB"/>
              <a:t>Proprietary and Confidential</a:t>
            </a:r>
          </a:p>
        </p:txBody>
      </p:sp>
      <p:sp>
        <p:nvSpPr>
          <p:cNvPr id="22" name="Rectangle 21">
            <a:extLst>
              <a:ext uri="{FF2B5EF4-FFF2-40B4-BE49-F238E27FC236}">
                <a16:creationId xmlns:a16="http://schemas.microsoft.com/office/drawing/2014/main" id="{F797C3A4-B12A-0D77-150B-DDEC5CE8A6DF}"/>
              </a:ext>
            </a:extLst>
          </p:cNvPr>
          <p:cNvSpPr/>
          <p:nvPr/>
        </p:nvSpPr>
        <p:spPr>
          <a:xfrm>
            <a:off x="1143810" y="1431114"/>
            <a:ext cx="2403336" cy="841289"/>
          </a:xfrm>
          <a:prstGeom prst="rect">
            <a:avLst/>
          </a:prstGeom>
          <a:solidFill>
            <a:srgbClr val="2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lgn="ctr"/>
            <a:r>
              <a:rPr lang="en-US" sz="900">
                <a:solidFill>
                  <a:schemeClr val="bg1">
                    <a:lumMod val="95000"/>
                  </a:schemeClr>
                </a:solidFill>
                <a:latin typeface="Helvetica Now Text" panose="020B0504030202020204" pitchFamily="34" charset="0"/>
              </a:rPr>
              <a:t>2023</a:t>
            </a:r>
          </a:p>
        </p:txBody>
      </p:sp>
      <p:sp>
        <p:nvSpPr>
          <p:cNvPr id="29" name="Rectangle 28">
            <a:extLst>
              <a:ext uri="{FF2B5EF4-FFF2-40B4-BE49-F238E27FC236}">
                <a16:creationId xmlns:a16="http://schemas.microsoft.com/office/drawing/2014/main" id="{66DF4F4A-32FB-80CF-19CC-C8348D32EFF8}"/>
              </a:ext>
            </a:extLst>
          </p:cNvPr>
          <p:cNvSpPr/>
          <p:nvPr/>
        </p:nvSpPr>
        <p:spPr>
          <a:xfrm>
            <a:off x="9099464" y="1431114"/>
            <a:ext cx="2403336" cy="841289"/>
          </a:xfrm>
          <a:prstGeom prst="rect">
            <a:avLst/>
          </a:prstGeom>
          <a:solidFill>
            <a:srgbClr val="2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lgn="ctr"/>
            <a:r>
              <a:rPr lang="en-US" sz="900">
                <a:solidFill>
                  <a:schemeClr val="bg1">
                    <a:lumMod val="95000"/>
                  </a:schemeClr>
                </a:solidFill>
                <a:latin typeface="Helvetica Now Text" panose="020B0504030202020204" pitchFamily="34" charset="0"/>
              </a:rPr>
              <a:t>2026+</a:t>
            </a:r>
          </a:p>
        </p:txBody>
      </p:sp>
      <p:sp>
        <p:nvSpPr>
          <p:cNvPr id="30" name="Rectangle 29">
            <a:extLst>
              <a:ext uri="{FF2B5EF4-FFF2-40B4-BE49-F238E27FC236}">
                <a16:creationId xmlns:a16="http://schemas.microsoft.com/office/drawing/2014/main" id="{5F86A9E4-0867-57B1-9595-97B5088F72C5}"/>
              </a:ext>
            </a:extLst>
          </p:cNvPr>
          <p:cNvSpPr/>
          <p:nvPr/>
        </p:nvSpPr>
        <p:spPr>
          <a:xfrm>
            <a:off x="3795695" y="1431114"/>
            <a:ext cx="2403336" cy="841289"/>
          </a:xfrm>
          <a:prstGeom prst="rect">
            <a:avLst/>
          </a:prstGeom>
          <a:solidFill>
            <a:srgbClr val="262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lgn="ctr"/>
            <a:r>
              <a:rPr lang="en-US" sz="900">
                <a:solidFill>
                  <a:schemeClr val="bg1">
                    <a:lumMod val="95000"/>
                  </a:schemeClr>
                </a:solidFill>
                <a:latin typeface="Helvetica Now Text" panose="020B0504030202020204" pitchFamily="34" charset="0"/>
              </a:rPr>
              <a:t>2024</a:t>
            </a:r>
          </a:p>
        </p:txBody>
      </p:sp>
      <p:sp>
        <p:nvSpPr>
          <p:cNvPr id="31" name="Rectangle 30">
            <a:extLst>
              <a:ext uri="{FF2B5EF4-FFF2-40B4-BE49-F238E27FC236}">
                <a16:creationId xmlns:a16="http://schemas.microsoft.com/office/drawing/2014/main" id="{7C976E93-98EE-380A-0BE4-E76043EC0C6B}"/>
              </a:ext>
            </a:extLst>
          </p:cNvPr>
          <p:cNvSpPr/>
          <p:nvPr/>
        </p:nvSpPr>
        <p:spPr>
          <a:xfrm>
            <a:off x="6447579" y="1431114"/>
            <a:ext cx="2403336" cy="841289"/>
          </a:xfrm>
          <a:prstGeom prst="rect">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lgn="ctr"/>
            <a:r>
              <a:rPr lang="en-US" sz="900">
                <a:solidFill>
                  <a:schemeClr val="bg1">
                    <a:lumMod val="95000"/>
                  </a:schemeClr>
                </a:solidFill>
                <a:latin typeface="Helvetica Now Text" panose="020B0504030202020204" pitchFamily="34" charset="0"/>
              </a:rPr>
              <a:t>2025</a:t>
            </a:r>
          </a:p>
        </p:txBody>
      </p:sp>
      <p:sp>
        <p:nvSpPr>
          <p:cNvPr id="32" name="Rectangle 31">
            <a:extLst>
              <a:ext uri="{FF2B5EF4-FFF2-40B4-BE49-F238E27FC236}">
                <a16:creationId xmlns:a16="http://schemas.microsoft.com/office/drawing/2014/main" id="{9DC384A0-A648-1351-AB77-CD2755EFBB9E}"/>
              </a:ext>
            </a:extLst>
          </p:cNvPr>
          <p:cNvSpPr/>
          <p:nvPr/>
        </p:nvSpPr>
        <p:spPr>
          <a:xfrm>
            <a:off x="1143811" y="2469081"/>
            <a:ext cx="2403336" cy="3009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137160" rIns="45720" bIns="22860" rtlCol="0" anchor="t"/>
          <a:lstStyle/>
          <a:p>
            <a:pPr marL="217170" indent="-171450">
              <a:spcBef>
                <a:spcPts val="300"/>
              </a:spcBef>
              <a:buFont typeface="Arial" panose="020B0604020202020204" pitchFamily="34" charset="0"/>
              <a:buChar char="•"/>
            </a:pPr>
            <a:r>
              <a:rPr lang="en-US" sz="1200" b="1">
                <a:solidFill>
                  <a:srgbClr val="007585"/>
                </a:solidFill>
                <a:latin typeface="Helvetica Now Text"/>
              </a:rPr>
              <a:t>Eliminates cost share on adult vaccines under Part D</a:t>
            </a:r>
          </a:p>
          <a:p>
            <a:pPr marL="217170" indent="-171450">
              <a:spcBef>
                <a:spcPts val="300"/>
              </a:spcBef>
              <a:buFont typeface="Arial" panose="020B0604020202020204" pitchFamily="34" charset="0"/>
              <a:buChar char="•"/>
            </a:pPr>
            <a:r>
              <a:rPr lang="en-US" sz="1200" b="1">
                <a:solidFill>
                  <a:srgbClr val="007585"/>
                </a:solidFill>
                <a:latin typeface="Helvetica Now Text"/>
              </a:rPr>
              <a:t>Implements a beneficiary cost maximum on Insulin of $35 a month — Deductible does not apply</a:t>
            </a:r>
          </a:p>
          <a:p>
            <a:pPr marL="217170" indent="-171450">
              <a:spcBef>
                <a:spcPts val="300"/>
              </a:spcBef>
              <a:buFont typeface="Arial" panose="020B0604020202020204" pitchFamily="34" charset="0"/>
              <a:buChar char="•"/>
            </a:pPr>
            <a:r>
              <a:rPr lang="en-US" sz="1200">
                <a:solidFill>
                  <a:srgbClr val="262836"/>
                </a:solidFill>
                <a:latin typeface="Helvetica Now Text"/>
              </a:rPr>
              <a:t>Requires drug manufacturers to pay rebates to Medicare if prices increase faster than inflation for certain Part D and Part B drugs starting in 2023</a:t>
            </a:r>
          </a:p>
          <a:p>
            <a:pPr marL="217170" indent="-171450">
              <a:spcBef>
                <a:spcPts val="300"/>
              </a:spcBef>
              <a:buFont typeface="Arial" panose="020B0604020202020204" pitchFamily="34" charset="0"/>
              <a:buChar char="•"/>
            </a:pPr>
            <a:r>
              <a:rPr lang="en-US" sz="1200">
                <a:solidFill>
                  <a:srgbClr val="262836"/>
                </a:solidFill>
                <a:latin typeface="Helvetica Now Text"/>
              </a:rPr>
              <a:t>Extends ARPA subsidies through 2025</a:t>
            </a:r>
          </a:p>
        </p:txBody>
      </p:sp>
      <p:sp>
        <p:nvSpPr>
          <p:cNvPr id="33" name="Rectangle 32">
            <a:extLst>
              <a:ext uri="{FF2B5EF4-FFF2-40B4-BE49-F238E27FC236}">
                <a16:creationId xmlns:a16="http://schemas.microsoft.com/office/drawing/2014/main" id="{FC881621-F7B9-435B-3270-4859AEE8EBF9}"/>
              </a:ext>
            </a:extLst>
          </p:cNvPr>
          <p:cNvSpPr/>
          <p:nvPr/>
        </p:nvSpPr>
        <p:spPr>
          <a:xfrm>
            <a:off x="3796961" y="2469081"/>
            <a:ext cx="2403336" cy="3009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Expands Low Income Subsidy (LIS) to full benefit for those 135% – 150% of the Federal Poverty Level (FPL)</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Establishes “Premium Stabilization,” which allows no more than 6% in average beneficiary premium growth for years 2024 – 2030</a:t>
            </a:r>
          </a:p>
          <a:p>
            <a:pPr marL="217170" indent="-171450">
              <a:spcBef>
                <a:spcPts val="300"/>
              </a:spcBef>
              <a:buFont typeface="Arial" panose="020B0604020202020204" pitchFamily="34" charset="0"/>
              <a:buChar char="•"/>
            </a:pPr>
            <a:r>
              <a:rPr lang="en-US" sz="1200" b="1">
                <a:solidFill>
                  <a:srgbClr val="007585"/>
                </a:solidFill>
                <a:latin typeface="Helvetica Now Text" panose="020B0504030202020204" pitchFamily="34" charset="0"/>
              </a:rPr>
              <a:t>Eliminates beneficiary cost sharing in the catastrophic coverage layer </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Modest impact to Creditable Coverage test</a:t>
            </a:r>
          </a:p>
        </p:txBody>
      </p:sp>
      <p:sp>
        <p:nvSpPr>
          <p:cNvPr id="34" name="Rectangle 33">
            <a:extLst>
              <a:ext uri="{FF2B5EF4-FFF2-40B4-BE49-F238E27FC236}">
                <a16:creationId xmlns:a16="http://schemas.microsoft.com/office/drawing/2014/main" id="{9DD31344-F9E8-1FDB-82EF-F0875A034C0D}"/>
              </a:ext>
            </a:extLst>
          </p:cNvPr>
          <p:cNvSpPr/>
          <p:nvPr/>
        </p:nvSpPr>
        <p:spPr>
          <a:xfrm>
            <a:off x="6450112" y="2469081"/>
            <a:ext cx="2403336" cy="3009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marL="217170" indent="-171450">
              <a:spcBef>
                <a:spcPts val="300"/>
              </a:spcBef>
              <a:buFont typeface="Arial" panose="020B0604020202020204" pitchFamily="34" charset="0"/>
              <a:buChar char="•"/>
            </a:pPr>
            <a:r>
              <a:rPr lang="en-US" sz="1200" b="1">
                <a:solidFill>
                  <a:srgbClr val="007585"/>
                </a:solidFill>
                <a:latin typeface="Helvetica Now Text" panose="020B0504030202020204" pitchFamily="34" charset="0"/>
              </a:rPr>
              <a:t>Eliminates the Coverage Gap</a:t>
            </a:r>
          </a:p>
          <a:p>
            <a:pPr marL="217170" indent="-171450">
              <a:spcBef>
                <a:spcPts val="300"/>
              </a:spcBef>
              <a:buFont typeface="Arial" panose="020B0604020202020204" pitchFamily="34" charset="0"/>
              <a:buChar char="•"/>
            </a:pPr>
            <a:r>
              <a:rPr lang="en-US" sz="1200" b="1">
                <a:solidFill>
                  <a:srgbClr val="007585"/>
                </a:solidFill>
                <a:latin typeface="Helvetica Now Text" panose="020B0504030202020204" pitchFamily="34" charset="0"/>
              </a:rPr>
              <a:t>Establishes a $2,000 beneficiary out-of-pocket maximum</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Significant impact to Creditable Coverage test</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Restructures the Manufacturer Discount Program and Federal Reinsurance</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Allows smoothing of out-of-pocket Part D costs across the year for retirees</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ARPA subsidies </a:t>
            </a:r>
          </a:p>
        </p:txBody>
      </p:sp>
      <p:sp>
        <p:nvSpPr>
          <p:cNvPr id="35" name="Rectangle 34">
            <a:extLst>
              <a:ext uri="{FF2B5EF4-FFF2-40B4-BE49-F238E27FC236}">
                <a16:creationId xmlns:a16="http://schemas.microsoft.com/office/drawing/2014/main" id="{066BA99A-0DAD-9497-66BA-A78FD52094A7}"/>
              </a:ext>
            </a:extLst>
          </p:cNvPr>
          <p:cNvSpPr/>
          <p:nvPr/>
        </p:nvSpPr>
        <p:spPr>
          <a:xfrm>
            <a:off x="9103262" y="2469081"/>
            <a:ext cx="2403336" cy="3009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Allows Federal Government to negotiate drug costs for Medicare starting with 10 Part D drugs in 2026 + 15 Part D in 2027 + 15 Part D or Part B in 2028 + 20 in 2029</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Delays point of sale rebate rule until 2032</a:t>
            </a:r>
          </a:p>
          <a:p>
            <a:pPr marL="217170" indent="-171450">
              <a:spcBef>
                <a:spcPts val="300"/>
              </a:spcBef>
              <a:buFont typeface="Arial" panose="020B0604020202020204" pitchFamily="34" charset="0"/>
              <a:buChar char="•"/>
            </a:pPr>
            <a:r>
              <a:rPr lang="en-US" sz="1200">
                <a:solidFill>
                  <a:srgbClr val="262836"/>
                </a:solidFill>
                <a:latin typeface="Helvetica Now Text" panose="020B0504030202020204" pitchFamily="34" charset="0"/>
              </a:rPr>
              <a:t>$2,100 beneficiary out-of-pocket maximum </a:t>
            </a:r>
          </a:p>
        </p:txBody>
      </p:sp>
      <p:sp>
        <p:nvSpPr>
          <p:cNvPr id="36" name="TextBox 35">
            <a:extLst>
              <a:ext uri="{FF2B5EF4-FFF2-40B4-BE49-F238E27FC236}">
                <a16:creationId xmlns:a16="http://schemas.microsoft.com/office/drawing/2014/main" id="{DF0FC1B3-9303-EAF5-D5D2-CDE856AF49E4}"/>
              </a:ext>
            </a:extLst>
          </p:cNvPr>
          <p:cNvSpPr txBox="1"/>
          <p:nvPr>
            <p:custDataLst>
              <p:tags r:id="rId1"/>
            </p:custDataLst>
          </p:nvPr>
        </p:nvSpPr>
        <p:spPr>
          <a:xfrm>
            <a:off x="1143811" y="5567881"/>
            <a:ext cx="10353262" cy="416994"/>
          </a:xfrm>
          <a:prstGeom prst="rect">
            <a:avLst/>
          </a:prstGeom>
          <a:noFill/>
        </p:spPr>
        <p:txBody>
          <a:bodyPr wrap="square" lIns="0" tIns="0" rIns="0" bIns="0" rtlCol="0">
            <a:noAutofit/>
          </a:bodyPr>
          <a:lstStyle/>
          <a:p>
            <a:pPr>
              <a:lnSpc>
                <a:spcPct val="117000"/>
              </a:lnSpc>
            </a:pPr>
            <a:r>
              <a:rPr lang="en-US" sz="1200">
                <a:latin typeface="Helvetica Now Text" panose="020B0504030202020204" pitchFamily="34" charset="77"/>
              </a:rPr>
              <a:t>The IRA improves the Standard Part D Benefit to an ~85% actuarial value*. In 2023 the actuarial value* of the Standard Part D benefit for RDS and Creditable Coverage testing purposes is ~65% – 70%.</a:t>
            </a:r>
          </a:p>
          <a:p>
            <a:pPr>
              <a:lnSpc>
                <a:spcPct val="117000"/>
              </a:lnSpc>
            </a:pPr>
            <a:r>
              <a:rPr lang="en-US" sz="1200" b="1" i="1">
                <a:latin typeface="Helvetica Now Text" panose="020B0504030202020204" pitchFamily="34" charset="77"/>
              </a:rPr>
              <a:t>Actuarial values will vary by plan and population </a:t>
            </a:r>
          </a:p>
        </p:txBody>
      </p:sp>
    </p:spTree>
    <p:extLst>
      <p:ext uri="{BB962C8B-B14F-4D97-AF65-F5344CB8AC3E}">
        <p14:creationId xmlns:p14="http://schemas.microsoft.com/office/powerpoint/2010/main" val="1293147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D133-6EC4-057B-AD1C-A6C5A805DA2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CA1E002-A372-622B-805A-5F1334341979}"/>
              </a:ext>
            </a:extLst>
          </p:cNvPr>
          <p:cNvSpPr>
            <a:spLocks noGrp="1"/>
          </p:cNvSpPr>
          <p:nvPr>
            <p:ph type="sldNum" sz="quarter" idx="12"/>
            <p:custDataLst>
              <p:tags r:id="rId1"/>
            </p:custDataLst>
          </p:nvPr>
        </p:nvSpPr>
        <p:spPr>
          <a:xfrm>
            <a:off x="11409094" y="6261100"/>
            <a:ext cx="403789" cy="365125"/>
          </a:xfrm>
        </p:spPr>
        <p:txBody>
          <a:bodyPr vert="horz" lIns="0" tIns="0" rIns="0" bIns="0" rtlCol="0" anchor="ctr">
            <a:noAutofit/>
          </a:bodyPr>
          <a:lstStyle>
            <a:defPPr>
              <a:defRPr lang="en-US"/>
            </a:defPPr>
            <a:lvl1pPr marL="0" algn="r" defTabSz="914355" rtl="0" eaLnBrk="1" latinLnBrk="0" hangingPunct="1">
              <a:defRPr sz="800" b="0" i="0" kern="1200">
                <a:solidFill>
                  <a:schemeClr val="tx1"/>
                </a:solidFill>
                <a:latin typeface="Helvetica Now Text" panose="020B0504030202020204" pitchFamily="34" charset="77"/>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a:lstStyle>
          <a:p>
            <a:fld id="{91D568E7-61F5-D04E-995D-81EF41C01A2A}" type="slidenum">
              <a:rPr lang="en-GB" smtClean="0"/>
              <a:pPr/>
              <a:t>39</a:t>
            </a:fld>
            <a:endParaRPr lang="en-GB"/>
          </a:p>
        </p:txBody>
      </p:sp>
      <p:sp>
        <p:nvSpPr>
          <p:cNvPr id="3" name="Footer Placeholder 2">
            <a:extLst>
              <a:ext uri="{FF2B5EF4-FFF2-40B4-BE49-F238E27FC236}">
                <a16:creationId xmlns:a16="http://schemas.microsoft.com/office/drawing/2014/main" id="{99907F90-4ACB-3CD8-06AB-C8132B661BAE}"/>
              </a:ext>
            </a:extLst>
          </p:cNvPr>
          <p:cNvSpPr>
            <a:spLocks noGrp="1"/>
          </p:cNvSpPr>
          <p:nvPr>
            <p:ph type="ftr" sz="quarter" idx="3"/>
            <p:custDataLst>
              <p:tags r:id="rId2"/>
            </p:custDataLst>
          </p:nvPr>
        </p:nvSpPr>
        <p:spPr>
          <a:xfrm>
            <a:off x="6011960" y="6277284"/>
            <a:ext cx="5038644" cy="365125"/>
          </a:xfrm>
        </p:spPr>
        <p:txBody>
          <a:bodyPr/>
          <a:lstStyle/>
          <a:p>
            <a:r>
              <a:rPr lang="en-GB"/>
              <a:t>Proprietary and Confidential</a:t>
            </a:r>
          </a:p>
        </p:txBody>
      </p:sp>
      <p:sp>
        <p:nvSpPr>
          <p:cNvPr id="2" name="Title 1">
            <a:extLst>
              <a:ext uri="{FF2B5EF4-FFF2-40B4-BE49-F238E27FC236}">
                <a16:creationId xmlns:a16="http://schemas.microsoft.com/office/drawing/2014/main" id="{7707C12A-25CB-B358-1A25-58E464B9F2C2}"/>
              </a:ext>
            </a:extLst>
          </p:cNvPr>
          <p:cNvSpPr>
            <a:spLocks noGrp="1"/>
          </p:cNvSpPr>
          <p:nvPr>
            <p:ph type="title"/>
            <p:custDataLst>
              <p:tags r:id="rId3"/>
            </p:custDataLst>
          </p:nvPr>
        </p:nvSpPr>
        <p:spPr>
          <a:xfrm>
            <a:off x="1123554" y="468192"/>
            <a:ext cx="10686256" cy="400110"/>
          </a:xfrm>
        </p:spPr>
        <p:txBody>
          <a:bodyPr/>
          <a:lstStyle/>
          <a:p>
            <a:r>
              <a:rPr lang="en-US"/>
              <a:t>What is an Executive Order? </a:t>
            </a:r>
          </a:p>
        </p:txBody>
      </p:sp>
      <p:sp>
        <p:nvSpPr>
          <p:cNvPr id="7" name="Content Placeholder 6">
            <a:extLst>
              <a:ext uri="{FF2B5EF4-FFF2-40B4-BE49-F238E27FC236}">
                <a16:creationId xmlns:a16="http://schemas.microsoft.com/office/drawing/2014/main" id="{315E18AF-B917-7638-91AD-49CDAC03452C}"/>
              </a:ext>
            </a:extLst>
          </p:cNvPr>
          <p:cNvSpPr>
            <a:spLocks noGrp="1"/>
          </p:cNvSpPr>
          <p:nvPr>
            <p:ph sz="quarter" idx="14"/>
            <p:custDataLst>
              <p:tags r:id="rId4"/>
            </p:custDataLst>
          </p:nvPr>
        </p:nvSpPr>
        <p:spPr>
          <a:xfrm>
            <a:off x="1142604" y="1969477"/>
            <a:ext cx="10667206" cy="4031273"/>
          </a:xfrm>
        </p:spPr>
        <p:txBody>
          <a:bodyPr/>
          <a:lstStyle/>
          <a:p>
            <a:r>
              <a:rPr lang="en-US">
                <a:solidFill>
                  <a:srgbClr val="0084BB"/>
                </a:solidFill>
              </a:rPr>
              <a:t>An EO: </a:t>
            </a:r>
          </a:p>
          <a:p>
            <a:pPr lvl="2"/>
            <a:r>
              <a:rPr lang="en-US"/>
              <a:t>Often expresses a President’s intent on policy or how the President might like the law to change either through Congress (statutory change) or the Agencies (regulatory or sub-regulatory guidance)</a:t>
            </a:r>
          </a:p>
          <a:p>
            <a:pPr lvl="3"/>
            <a:r>
              <a:rPr lang="en-US"/>
              <a:t>Must be within the scope of the President’s powers under Article II of the U.S. Constitution or as provided by Congress </a:t>
            </a:r>
          </a:p>
          <a:p>
            <a:pPr lvl="3"/>
            <a:endParaRPr lang="en-US"/>
          </a:p>
          <a:p>
            <a:pPr lvl="2"/>
            <a:r>
              <a:rPr lang="en-US"/>
              <a:t>Cannot override the U.S. Constitution </a:t>
            </a:r>
            <a:r>
              <a:rPr lang="en-US" b="1" i="1" u="sng"/>
              <a:t>or</a:t>
            </a:r>
            <a:r>
              <a:rPr lang="en-US"/>
              <a:t> existing law </a:t>
            </a:r>
          </a:p>
          <a:p>
            <a:pPr lvl="2"/>
            <a:endParaRPr lang="en-US"/>
          </a:p>
          <a:p>
            <a:pPr lvl="2"/>
            <a:r>
              <a:rPr lang="en-US"/>
              <a:t>Generally, has the force of law but can be challenged in court </a:t>
            </a:r>
          </a:p>
          <a:p>
            <a:pPr lvl="2"/>
            <a:endParaRPr lang="en-US"/>
          </a:p>
          <a:p>
            <a:pPr lvl="1"/>
            <a:endParaRPr lang="en-US"/>
          </a:p>
          <a:p>
            <a:pPr lvl="1"/>
            <a:r>
              <a:rPr lang="en-US" b="1" i="1"/>
              <a:t>Note: </a:t>
            </a:r>
            <a:r>
              <a:rPr lang="en-US" i="1"/>
              <a:t>If an EO is specifically tied to federal funding or federal contracting, an EO can be very impactful</a:t>
            </a:r>
          </a:p>
          <a:p>
            <a:pPr lvl="2"/>
            <a:r>
              <a:rPr lang="en-US"/>
              <a:t>But again, cannot go beyond the President’s powers delegated by the U.S. Constitution or Congress</a:t>
            </a:r>
          </a:p>
          <a:p>
            <a:pPr lvl="2"/>
            <a:endParaRPr lang="en-US"/>
          </a:p>
          <a:p>
            <a:pPr marL="0" lvl="2" indent="0">
              <a:buNone/>
            </a:pPr>
            <a:endParaRPr lang="en-US"/>
          </a:p>
        </p:txBody>
      </p:sp>
      <p:sp>
        <p:nvSpPr>
          <p:cNvPr id="23" name="TextBox 22">
            <a:extLst>
              <a:ext uri="{FF2B5EF4-FFF2-40B4-BE49-F238E27FC236}">
                <a16:creationId xmlns:a16="http://schemas.microsoft.com/office/drawing/2014/main" id="{6D746E04-9E20-8702-A330-3CD8411E257B}"/>
              </a:ext>
            </a:extLst>
          </p:cNvPr>
          <p:cNvSpPr txBox="1"/>
          <p:nvPr>
            <p:custDataLst>
              <p:tags r:id="rId5"/>
            </p:custDataLst>
          </p:nvPr>
        </p:nvSpPr>
        <p:spPr>
          <a:xfrm>
            <a:off x="1123553" y="5295900"/>
            <a:ext cx="10686256" cy="553998"/>
          </a:xfrm>
          <a:prstGeom prst="rect">
            <a:avLst/>
          </a:prstGeom>
          <a:solidFill>
            <a:schemeClr val="accent4"/>
          </a:solidFill>
        </p:spPr>
        <p:txBody>
          <a:bodyPr wrap="square" lIns="45720">
            <a:spAutoFit/>
          </a:bodyPr>
          <a:lstStyle/>
          <a:p>
            <a:pPr marL="0" lvl="2"/>
            <a:r>
              <a:rPr lang="en-US" sz="1500">
                <a:latin typeface="Helvetica Now Text" panose="020B0504030202020204" pitchFamily="34" charset="0"/>
              </a:rPr>
              <a:t>As always, employers should work with legal counsel when determining the impact of an Executive Order. </a:t>
            </a:r>
            <a:br>
              <a:rPr lang="en-US" sz="1500">
                <a:latin typeface="Helvetica Now Text" panose="020B0504030202020204" pitchFamily="34" charset="0"/>
              </a:rPr>
            </a:br>
            <a:r>
              <a:rPr lang="en-US" sz="1500">
                <a:latin typeface="Helvetica Now Text" panose="020B0504030202020204" pitchFamily="34" charset="0"/>
              </a:rPr>
              <a:t>Aon is not in the practice of law. </a:t>
            </a:r>
          </a:p>
        </p:txBody>
      </p:sp>
      <p:sp>
        <p:nvSpPr>
          <p:cNvPr id="25" name="TextBox 24">
            <a:extLst>
              <a:ext uri="{FF2B5EF4-FFF2-40B4-BE49-F238E27FC236}">
                <a16:creationId xmlns:a16="http://schemas.microsoft.com/office/drawing/2014/main" id="{56BBD795-548E-4569-E234-FD7A684F1E5D}"/>
              </a:ext>
            </a:extLst>
          </p:cNvPr>
          <p:cNvSpPr txBox="1"/>
          <p:nvPr>
            <p:custDataLst>
              <p:tags r:id="rId6"/>
            </p:custDataLst>
          </p:nvPr>
        </p:nvSpPr>
        <p:spPr>
          <a:xfrm>
            <a:off x="1123553" y="1243334"/>
            <a:ext cx="10667206" cy="480511"/>
          </a:xfrm>
          <a:prstGeom prst="rect">
            <a:avLst/>
          </a:prstGeom>
          <a:solidFill>
            <a:srgbClr val="29B0C3"/>
          </a:solidFill>
        </p:spPr>
        <p:txBody>
          <a:bodyPr wrap="square" anchor="ctr">
            <a:noAutofit/>
          </a:bodyPr>
          <a:lstStyle/>
          <a:p>
            <a:r>
              <a:rPr lang="en-US" sz="1500" b="1">
                <a:solidFill>
                  <a:schemeClr val="bg1"/>
                </a:solidFill>
                <a:latin typeface="Helvetica Now Text" panose="020B0504030202020204" pitchFamily="34" charset="0"/>
              </a:rPr>
              <a:t>An Executive Order (EO) is a signed directive by the President of the United States</a:t>
            </a:r>
          </a:p>
        </p:txBody>
      </p:sp>
      <p:pic>
        <p:nvPicPr>
          <p:cNvPr id="27" name="Picture 26">
            <a:extLst>
              <a:ext uri="{FF2B5EF4-FFF2-40B4-BE49-F238E27FC236}">
                <a16:creationId xmlns:a16="http://schemas.microsoft.com/office/drawing/2014/main" id="{D6943D50-F1BD-D76D-C931-A46977EF5548}"/>
              </a:ext>
            </a:extLst>
          </p:cNvPr>
          <p:cNvPicPr>
            <a:picLocks noChangeAspect="1"/>
          </p:cNvPicPr>
          <p:nvPr>
            <p:custDataLst>
              <p:tags r:id="rId7"/>
            </p:custDataLst>
          </p:nvPr>
        </p:nvPicPr>
        <p:blipFill rotWithShape="1">
          <a:blip r:embed="rId10" cstate="email">
            <a:extLst>
              <a:ext uri="{28A0092B-C50C-407E-A947-70E740481C1C}">
                <a14:useLocalDpi xmlns:a14="http://schemas.microsoft.com/office/drawing/2010/main"/>
              </a:ext>
            </a:extLst>
          </a:blip>
          <a:srcRect/>
          <a:stretch/>
        </p:blipFill>
        <p:spPr>
          <a:xfrm>
            <a:off x="11256566" y="1268640"/>
            <a:ext cx="438526" cy="438526"/>
          </a:xfrm>
          <a:prstGeom prst="rect">
            <a:avLst/>
          </a:prstGeom>
        </p:spPr>
      </p:pic>
    </p:spTree>
    <p:extLst>
      <p:ext uri="{BB962C8B-B14F-4D97-AF65-F5344CB8AC3E}">
        <p14:creationId xmlns:p14="http://schemas.microsoft.com/office/powerpoint/2010/main" val="262304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029B7-4247-F866-8453-E91C9363B1F8}"/>
            </a:ext>
          </a:extLst>
        </p:cNvPr>
        <p:cNvGrpSpPr/>
        <p:nvPr/>
      </p:nvGrpSpPr>
      <p:grpSpPr>
        <a:xfrm>
          <a:off x="0" y="0"/>
          <a:ext cx="0" cy="0"/>
          <a:chOff x="0" y="0"/>
          <a:chExt cx="0" cy="0"/>
        </a:xfrm>
      </p:grpSpPr>
      <p:pic>
        <p:nvPicPr>
          <p:cNvPr id="1026" name="Picture 2" descr="THE SHINING - Jack Nicholson, 8&quot;x10&quot; Color Photo | eBay">
            <a:extLst>
              <a:ext uri="{FF2B5EF4-FFF2-40B4-BE49-F238E27FC236}">
                <a16:creationId xmlns:a16="http://schemas.microsoft.com/office/drawing/2014/main" id="{D620EE78-8252-7462-8D6F-F30CD2D05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34" r="15129"/>
          <a:stretch>
            <a:fillRect/>
          </a:stretch>
        </p:blipFill>
        <p:spPr bwMode="auto">
          <a:xfrm>
            <a:off x="0" y="0"/>
            <a:ext cx="642395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2092958C-2F99-463A-E3EA-EB8758E06249}"/>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1A502BD-2937-1247-EF8B-3544CD24389B}"/>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4</a:t>
            </a:fld>
            <a:endParaRPr lang="en-GB"/>
          </a:p>
        </p:txBody>
      </p:sp>
      <p:sp>
        <p:nvSpPr>
          <p:cNvPr id="8" name="Title 7">
            <a:extLst>
              <a:ext uri="{FF2B5EF4-FFF2-40B4-BE49-F238E27FC236}">
                <a16:creationId xmlns:a16="http://schemas.microsoft.com/office/drawing/2014/main" id="{BAB69B62-FC2A-362C-A340-4149A3C4E66B}"/>
              </a:ext>
            </a:extLst>
          </p:cNvPr>
          <p:cNvSpPr>
            <a:spLocks noGrp="1"/>
          </p:cNvSpPr>
          <p:nvPr>
            <p:ph type="title"/>
          </p:nvPr>
        </p:nvSpPr>
        <p:spPr>
          <a:xfrm>
            <a:off x="6862019" y="334146"/>
            <a:ext cx="4950864" cy="800219"/>
          </a:xfrm>
        </p:spPr>
        <p:txBody>
          <a:bodyPr/>
          <a:lstStyle/>
          <a:p>
            <a:pPr algn="ctr"/>
            <a:r>
              <a:rPr lang="en-US">
                <a:latin typeface="Helvetica Now Text"/>
              </a:rPr>
              <a:t>Addressing </a:t>
            </a:r>
            <a:r>
              <a:rPr lang="en-US">
                <a:solidFill>
                  <a:srgbClr val="007585"/>
                </a:solidFill>
                <a:latin typeface="Helvetica Now Text"/>
              </a:rPr>
              <a:t>Lurking Costs </a:t>
            </a:r>
            <a:r>
              <a:rPr lang="en-US">
                <a:latin typeface="Helvetica Now Text"/>
              </a:rPr>
              <a:t>In Your Current Health Plan Spend</a:t>
            </a:r>
            <a:endParaRPr lang="en-US">
              <a:solidFill>
                <a:srgbClr val="FF0000"/>
              </a:solidFill>
            </a:endParaRPr>
          </a:p>
        </p:txBody>
      </p:sp>
      <p:sp>
        <p:nvSpPr>
          <p:cNvPr id="25" name="Slide Number Placeholder 2">
            <a:extLst>
              <a:ext uri="{FF2B5EF4-FFF2-40B4-BE49-F238E27FC236}">
                <a16:creationId xmlns:a16="http://schemas.microsoft.com/office/drawing/2014/main" id="{8137975A-DAFC-E1C9-CA98-E6CC2235DE29}"/>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4</a:t>
            </a:fld>
            <a:endParaRPr lang="en-GB" sz="800"/>
          </a:p>
        </p:txBody>
      </p:sp>
      <p:sp>
        <p:nvSpPr>
          <p:cNvPr id="3" name="TextBox 3">
            <a:extLst>
              <a:ext uri="{FF2B5EF4-FFF2-40B4-BE49-F238E27FC236}">
                <a16:creationId xmlns:a16="http://schemas.microsoft.com/office/drawing/2014/main" id="{94701459-3C4F-5C20-92CF-236440DD15F5}"/>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7" name="Content Placeholder 4">
            <a:extLst>
              <a:ext uri="{FF2B5EF4-FFF2-40B4-BE49-F238E27FC236}">
                <a16:creationId xmlns:a16="http://schemas.microsoft.com/office/drawing/2014/main" id="{9AA72E03-E82E-CBE2-49DA-536D0472B75E}"/>
              </a:ext>
            </a:extLst>
          </p:cNvPr>
          <p:cNvSpPr txBox="1">
            <a:spLocks/>
          </p:cNvSpPr>
          <p:nvPr/>
        </p:nvSpPr>
        <p:spPr>
          <a:xfrm>
            <a:off x="6862020" y="1354716"/>
            <a:ext cx="5113360" cy="1393499"/>
          </a:xfrm>
          <a:prstGeom prst="rect">
            <a:avLst/>
          </a:prstGeom>
          <a:solidFill>
            <a:schemeClr val="bg1">
              <a:lumMod val="95000"/>
            </a:schemeClr>
          </a:solidFill>
        </p:spPr>
        <p:txBody>
          <a:bodyPr vert="horz" lIns="182844" tIns="182844" rIns="182844" bIns="182844"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a:latin typeface="Helvetica Now Text"/>
                <a:cs typeface="Times New Roman"/>
              </a:rPr>
              <a:t>Claims Payment Integrity Program Fees</a:t>
            </a:r>
            <a:endParaRPr lang="en-US" sz="2000">
              <a:latin typeface="Helvetica Now Text"/>
            </a:endParaRPr>
          </a:p>
        </p:txBody>
      </p:sp>
      <p:sp>
        <p:nvSpPr>
          <p:cNvPr id="2" name="Content Placeholder 4">
            <a:extLst>
              <a:ext uri="{FF2B5EF4-FFF2-40B4-BE49-F238E27FC236}">
                <a16:creationId xmlns:a16="http://schemas.microsoft.com/office/drawing/2014/main" id="{BAE05691-5FB9-3C85-DB54-EE9B9BB8D7AD}"/>
              </a:ext>
            </a:extLst>
          </p:cNvPr>
          <p:cNvSpPr txBox="1">
            <a:spLocks/>
          </p:cNvSpPr>
          <p:nvPr/>
        </p:nvSpPr>
        <p:spPr>
          <a:xfrm>
            <a:off x="6862020" y="3142508"/>
            <a:ext cx="5113360" cy="1393499"/>
          </a:xfrm>
          <a:prstGeom prst="rect">
            <a:avLst/>
          </a:prstGeom>
          <a:solidFill>
            <a:schemeClr val="bg1">
              <a:lumMod val="95000"/>
            </a:schemeClr>
          </a:solidFill>
        </p:spPr>
        <p:txBody>
          <a:bodyPr vert="horz" lIns="182844" tIns="182844" rIns="182844" bIns="182844"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a:latin typeface="Helvetica Now Text"/>
                <a:cs typeface="Times New Roman"/>
              </a:rPr>
              <a:t>No Surprises Act Unintended Consequence: Independent Dispute Resolution</a:t>
            </a:r>
            <a:endParaRPr lang="en-US" sz="2000">
              <a:latin typeface="Helvetica Now Text"/>
            </a:endParaRPr>
          </a:p>
        </p:txBody>
      </p:sp>
      <p:sp>
        <p:nvSpPr>
          <p:cNvPr id="4" name="Content Placeholder 4">
            <a:extLst>
              <a:ext uri="{FF2B5EF4-FFF2-40B4-BE49-F238E27FC236}">
                <a16:creationId xmlns:a16="http://schemas.microsoft.com/office/drawing/2014/main" id="{5FE23B89-612A-379B-7E0C-5979A286DD58}"/>
              </a:ext>
            </a:extLst>
          </p:cNvPr>
          <p:cNvSpPr txBox="1">
            <a:spLocks/>
          </p:cNvSpPr>
          <p:nvPr/>
        </p:nvSpPr>
        <p:spPr>
          <a:xfrm>
            <a:off x="6862020" y="4930300"/>
            <a:ext cx="5113360" cy="1393499"/>
          </a:xfrm>
          <a:prstGeom prst="rect">
            <a:avLst/>
          </a:prstGeom>
          <a:solidFill>
            <a:schemeClr val="bg1">
              <a:lumMod val="95000"/>
            </a:schemeClr>
          </a:solidFill>
        </p:spPr>
        <p:txBody>
          <a:bodyPr vert="horz" lIns="182844" tIns="182844" rIns="182844" bIns="182844"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a:latin typeface="Helvetica Now Text" panose="020B0504030202020204" pitchFamily="34" charset="0"/>
                <a:cs typeface="Times New Roman"/>
              </a:rPr>
              <a:t>AI-Driven Higher Intensity in Provider Service Coding</a:t>
            </a:r>
            <a:endParaRPr lang="en-US" sz="2000">
              <a:latin typeface="Helvetica Now Text" panose="020B0504030202020204" pitchFamily="34" charset="0"/>
            </a:endParaRPr>
          </a:p>
        </p:txBody>
      </p:sp>
      <p:pic>
        <p:nvPicPr>
          <p:cNvPr id="6" name="Picture 5" descr="A red text on a black background&#10;&#10;AI-generated content may be incorrect.">
            <a:extLst>
              <a:ext uri="{FF2B5EF4-FFF2-40B4-BE49-F238E27FC236}">
                <a16:creationId xmlns:a16="http://schemas.microsoft.com/office/drawing/2014/main" id="{F85CCD11-988F-7288-3EC8-00353D3D1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9" y="6109544"/>
            <a:ext cx="988859" cy="596900"/>
          </a:xfrm>
          <a:prstGeom prst="rect">
            <a:avLst/>
          </a:prstGeom>
        </p:spPr>
      </p:pic>
      <p:sp>
        <p:nvSpPr>
          <p:cNvPr id="5" name="Footer Placeholder 4">
            <a:extLst>
              <a:ext uri="{FF2B5EF4-FFF2-40B4-BE49-F238E27FC236}">
                <a16:creationId xmlns:a16="http://schemas.microsoft.com/office/drawing/2014/main" id="{C7D7EDEB-4D43-0900-9A9B-A9027DE23598}"/>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658824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7BDA4-84DC-A2B5-6C6D-0263C76A867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F93A2-CBFA-410E-B0C9-EBB0C8896A4D}"/>
              </a:ext>
            </a:extLst>
          </p:cNvPr>
          <p:cNvSpPr>
            <a:spLocks noGrp="1"/>
          </p:cNvSpPr>
          <p:nvPr>
            <p:ph type="sldNum" sz="quarter" idx="12"/>
            <p:custDataLst>
              <p:tags r:id="rId1"/>
            </p:custDataLst>
          </p:nvPr>
        </p:nvSpPr>
        <p:spPr/>
        <p:txBody>
          <a:bodyPr/>
          <a:lstStyle/>
          <a:p>
            <a:fld id="{91D568E7-61F5-D04E-995D-81EF41C01A2A}" type="slidenum">
              <a:rPr lang="en-GB" smtClean="0"/>
              <a:pPr/>
              <a:t>40</a:t>
            </a:fld>
            <a:endParaRPr lang="en-GB"/>
          </a:p>
        </p:txBody>
      </p:sp>
      <p:sp>
        <p:nvSpPr>
          <p:cNvPr id="3" name="Title 2">
            <a:extLst>
              <a:ext uri="{FF2B5EF4-FFF2-40B4-BE49-F238E27FC236}">
                <a16:creationId xmlns:a16="http://schemas.microsoft.com/office/drawing/2014/main" id="{696CB4B2-7C07-267E-A327-09C232F97096}"/>
              </a:ext>
            </a:extLst>
          </p:cNvPr>
          <p:cNvSpPr>
            <a:spLocks noGrp="1"/>
          </p:cNvSpPr>
          <p:nvPr>
            <p:ph type="title"/>
            <p:custDataLst>
              <p:tags r:id="rId2"/>
            </p:custDataLst>
          </p:nvPr>
        </p:nvSpPr>
        <p:spPr/>
        <p:txBody>
          <a:bodyPr/>
          <a:lstStyle/>
          <a:p>
            <a:r>
              <a:rPr lang="en-US"/>
              <a:t>Executive Orders </a:t>
            </a:r>
          </a:p>
        </p:txBody>
      </p:sp>
      <p:sp>
        <p:nvSpPr>
          <p:cNvPr id="4" name="Subtitle 3">
            <a:extLst>
              <a:ext uri="{FF2B5EF4-FFF2-40B4-BE49-F238E27FC236}">
                <a16:creationId xmlns:a16="http://schemas.microsoft.com/office/drawing/2014/main" id="{9B1C1A0F-3443-9F18-F1FD-ED95E2B67AA2}"/>
              </a:ext>
            </a:extLst>
          </p:cNvPr>
          <p:cNvSpPr>
            <a:spLocks noGrp="1"/>
          </p:cNvSpPr>
          <p:nvPr>
            <p:ph type="subTitle" idx="13"/>
            <p:custDataLst>
              <p:tags r:id="rId3"/>
            </p:custDataLst>
          </p:nvPr>
        </p:nvSpPr>
        <p:spPr>
          <a:solidFill>
            <a:schemeClr val="accent6"/>
          </a:solidFill>
        </p:spPr>
        <p:txBody>
          <a:bodyPr/>
          <a:lstStyle/>
          <a:p>
            <a:r>
              <a:rPr lang="en-US"/>
              <a:t>Impacting Healthcare Initiatives </a:t>
            </a:r>
          </a:p>
        </p:txBody>
      </p:sp>
      <p:sp>
        <p:nvSpPr>
          <p:cNvPr id="5" name="Content Placeholder 4">
            <a:extLst>
              <a:ext uri="{FF2B5EF4-FFF2-40B4-BE49-F238E27FC236}">
                <a16:creationId xmlns:a16="http://schemas.microsoft.com/office/drawing/2014/main" id="{76EE8304-0F9C-E40B-ACB0-1319B9BBF66D}"/>
              </a:ext>
            </a:extLst>
          </p:cNvPr>
          <p:cNvSpPr>
            <a:spLocks noGrp="1"/>
          </p:cNvSpPr>
          <p:nvPr>
            <p:ph sz="quarter" idx="14"/>
          </p:nvPr>
        </p:nvSpPr>
        <p:spPr/>
        <p:txBody>
          <a:bodyPr/>
          <a:lstStyle/>
          <a:p>
            <a:r>
              <a:rPr lang="en-US" sz="1400"/>
              <a:t>Topic: </a:t>
            </a:r>
            <a:r>
              <a:rPr lang="en-US" sz="1400">
                <a:solidFill>
                  <a:srgbClr val="FF0000"/>
                </a:solidFill>
              </a:rPr>
              <a:t>Family Building </a:t>
            </a:r>
          </a:p>
          <a:p>
            <a:r>
              <a:rPr lang="en-US" sz="1400"/>
              <a:t>Name of EO: </a:t>
            </a:r>
            <a:r>
              <a:rPr lang="en-US" sz="1400">
                <a:solidFill>
                  <a:srgbClr val="00519B"/>
                </a:solidFill>
              </a:rPr>
              <a:t>Expanding Access to In Vitro Fertilization (IVF)</a:t>
            </a:r>
            <a:endParaRPr lang="en-US" sz="1400"/>
          </a:p>
          <a:p>
            <a:r>
              <a:rPr lang="en-US" sz="1400"/>
              <a:t>EO Number: 14216</a:t>
            </a:r>
          </a:p>
          <a:p>
            <a:r>
              <a:rPr lang="en-US" sz="1400"/>
              <a:t>Date Issued: 2/18/2025</a:t>
            </a:r>
          </a:p>
          <a:p>
            <a:r>
              <a:rPr lang="en-US" sz="1400"/>
              <a:t>Summary: </a:t>
            </a:r>
            <a:r>
              <a:rPr lang="en-US" sz="1400" b="0"/>
              <a:t>Directs the Domestic Policy Advisor to the President to make recommendations on “protecting IVF access and aggressively reducing out-of-pocket and health plan costs for IVF treatment” within 90 days of EO. EO states that a single IVF cycle can range from $12K to $25K. </a:t>
            </a:r>
          </a:p>
          <a:p>
            <a:endParaRPr lang="en-US" sz="1400" b="0"/>
          </a:p>
          <a:p>
            <a:r>
              <a:rPr lang="en-US" sz="1400">
                <a:solidFill>
                  <a:srgbClr val="EA2238"/>
                </a:solidFill>
              </a:rPr>
              <a:t>Employer Action: </a:t>
            </a:r>
            <a:r>
              <a:rPr lang="en-US" sz="1400" b="0"/>
              <a:t>No action needed until/unless Congress changes law. Trump Administration may attempt to shape IVF-related requirements by regulatory or sub-regulatory guidance which could be a stretch. </a:t>
            </a:r>
            <a:endParaRPr lang="en-US" sz="1400">
              <a:solidFill>
                <a:srgbClr val="EA2238"/>
              </a:solidFill>
            </a:endParaRPr>
          </a:p>
          <a:p>
            <a:endParaRPr lang="en-US" sz="1400" b="0"/>
          </a:p>
          <a:p>
            <a:endParaRPr lang="en-US" b="0"/>
          </a:p>
        </p:txBody>
      </p:sp>
      <p:sp>
        <p:nvSpPr>
          <p:cNvPr id="6" name="Footer Placeholder 5">
            <a:extLst>
              <a:ext uri="{FF2B5EF4-FFF2-40B4-BE49-F238E27FC236}">
                <a16:creationId xmlns:a16="http://schemas.microsoft.com/office/drawing/2014/main" id="{2FEAC5DE-5388-D08B-E768-D0515871D312}"/>
              </a:ext>
            </a:extLst>
          </p:cNvPr>
          <p:cNvSpPr>
            <a:spLocks noGrp="1"/>
          </p:cNvSpPr>
          <p:nvPr>
            <p:ph type="ftr" sz="quarter" idx="3"/>
            <p:custDataLst>
              <p:tags r:id="rId4"/>
            </p:custDataLst>
          </p:nvPr>
        </p:nvSpPr>
        <p:spPr/>
        <p:txBody>
          <a:bodyPr/>
          <a:lstStyle/>
          <a:p>
            <a:r>
              <a:rPr lang="en-GB"/>
              <a:t>Proprietary and Confidential</a:t>
            </a:r>
          </a:p>
        </p:txBody>
      </p:sp>
      <p:sp>
        <p:nvSpPr>
          <p:cNvPr id="7" name="TextBox 6">
            <a:extLst>
              <a:ext uri="{FF2B5EF4-FFF2-40B4-BE49-F238E27FC236}">
                <a16:creationId xmlns:a16="http://schemas.microsoft.com/office/drawing/2014/main" id="{C68788AA-DBB8-63CE-84D4-863668EFA90A}"/>
              </a:ext>
            </a:extLst>
          </p:cNvPr>
          <p:cNvSpPr txBox="1"/>
          <p:nvPr/>
        </p:nvSpPr>
        <p:spPr>
          <a:xfrm>
            <a:off x="5866065" y="2935432"/>
            <a:ext cx="457200" cy="457200"/>
          </a:xfrm>
          <a:prstGeom prst="rect">
            <a:avLst/>
          </a:prstGeom>
          <a:noFill/>
        </p:spPr>
        <p:txBody>
          <a:bodyPr wrap="square" lIns="0" tIns="0" rIns="0" bIns="0" rtlCol="0">
            <a:noAutofit/>
          </a:bodyPr>
          <a:lstStyle/>
          <a:p>
            <a:pPr>
              <a:lnSpc>
                <a:spcPct val="117000"/>
              </a:lnSpc>
              <a:spcAft>
                <a:spcPts val="500"/>
              </a:spcAft>
            </a:pPr>
            <a:endParaRPr lang="en-US" sz="1000">
              <a:solidFill>
                <a:schemeClr val="tx2"/>
              </a:solidFill>
            </a:endParaRPr>
          </a:p>
        </p:txBody>
      </p:sp>
    </p:spTree>
    <p:extLst>
      <p:ext uri="{BB962C8B-B14F-4D97-AF65-F5344CB8AC3E}">
        <p14:creationId xmlns:p14="http://schemas.microsoft.com/office/powerpoint/2010/main" val="3537890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1829C-D107-9CE7-2064-51523AFD56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7F04D-BFDD-3376-89C8-6075145BBCE9}"/>
              </a:ext>
            </a:extLst>
          </p:cNvPr>
          <p:cNvSpPr>
            <a:spLocks noGrp="1"/>
          </p:cNvSpPr>
          <p:nvPr>
            <p:ph type="sldNum" sz="quarter" idx="12"/>
            <p:custDataLst>
              <p:tags r:id="rId1"/>
            </p:custDataLst>
          </p:nvPr>
        </p:nvSpPr>
        <p:spPr/>
        <p:txBody>
          <a:bodyPr/>
          <a:lstStyle/>
          <a:p>
            <a:fld id="{91D568E7-61F5-D04E-995D-81EF41C01A2A}" type="slidenum">
              <a:rPr lang="en-GB" smtClean="0"/>
              <a:pPr/>
              <a:t>41</a:t>
            </a:fld>
            <a:endParaRPr lang="en-GB"/>
          </a:p>
        </p:txBody>
      </p:sp>
      <p:sp>
        <p:nvSpPr>
          <p:cNvPr id="3" name="Title 2">
            <a:extLst>
              <a:ext uri="{FF2B5EF4-FFF2-40B4-BE49-F238E27FC236}">
                <a16:creationId xmlns:a16="http://schemas.microsoft.com/office/drawing/2014/main" id="{11C21479-E25E-9F48-BECE-70AD9AD706F8}"/>
              </a:ext>
            </a:extLst>
          </p:cNvPr>
          <p:cNvSpPr>
            <a:spLocks noGrp="1"/>
          </p:cNvSpPr>
          <p:nvPr>
            <p:ph type="title"/>
            <p:custDataLst>
              <p:tags r:id="rId2"/>
            </p:custDataLst>
          </p:nvPr>
        </p:nvSpPr>
        <p:spPr/>
        <p:txBody>
          <a:bodyPr/>
          <a:lstStyle/>
          <a:p>
            <a:r>
              <a:rPr lang="en-US"/>
              <a:t>Executive Orders </a:t>
            </a:r>
          </a:p>
        </p:txBody>
      </p:sp>
      <p:sp>
        <p:nvSpPr>
          <p:cNvPr id="4" name="Subtitle 3">
            <a:extLst>
              <a:ext uri="{FF2B5EF4-FFF2-40B4-BE49-F238E27FC236}">
                <a16:creationId xmlns:a16="http://schemas.microsoft.com/office/drawing/2014/main" id="{774DE87A-B2A4-4F5D-4D3F-78CBBAA213B2}"/>
              </a:ext>
            </a:extLst>
          </p:cNvPr>
          <p:cNvSpPr>
            <a:spLocks noGrp="1"/>
          </p:cNvSpPr>
          <p:nvPr>
            <p:ph type="subTitle" idx="13"/>
            <p:custDataLst>
              <p:tags r:id="rId3"/>
            </p:custDataLst>
          </p:nvPr>
        </p:nvSpPr>
        <p:spPr>
          <a:solidFill>
            <a:schemeClr val="accent6"/>
          </a:solidFill>
        </p:spPr>
        <p:txBody>
          <a:bodyPr/>
          <a:lstStyle/>
          <a:p>
            <a:r>
              <a:rPr lang="en-US"/>
              <a:t>Impacting Healthcare Initiatives </a:t>
            </a:r>
          </a:p>
        </p:txBody>
      </p:sp>
      <p:sp>
        <p:nvSpPr>
          <p:cNvPr id="5" name="Content Placeholder 4">
            <a:extLst>
              <a:ext uri="{FF2B5EF4-FFF2-40B4-BE49-F238E27FC236}">
                <a16:creationId xmlns:a16="http://schemas.microsoft.com/office/drawing/2014/main" id="{5DA1B56E-DAD4-0192-A052-08EB351DA2B5}"/>
              </a:ext>
            </a:extLst>
          </p:cNvPr>
          <p:cNvSpPr>
            <a:spLocks noGrp="1"/>
          </p:cNvSpPr>
          <p:nvPr>
            <p:ph sz="quarter" idx="14"/>
          </p:nvPr>
        </p:nvSpPr>
        <p:spPr/>
        <p:txBody>
          <a:bodyPr/>
          <a:lstStyle/>
          <a:p>
            <a:r>
              <a:rPr lang="en-US" sz="1400"/>
              <a:t>Topic: </a:t>
            </a:r>
            <a:r>
              <a:rPr lang="en-US" sz="1400">
                <a:solidFill>
                  <a:srgbClr val="FF0000"/>
                </a:solidFill>
              </a:rPr>
              <a:t>Transparency</a:t>
            </a:r>
          </a:p>
          <a:p>
            <a:r>
              <a:rPr lang="en-US" sz="1400"/>
              <a:t>Name of EO: </a:t>
            </a:r>
            <a:r>
              <a:rPr lang="en-US" sz="1400">
                <a:solidFill>
                  <a:srgbClr val="00519B"/>
                </a:solidFill>
              </a:rPr>
              <a:t>Making America Healthy Again by Empowering Patients with Clear, Accurate and Actionable Healthcare </a:t>
            </a:r>
            <a:br>
              <a:rPr lang="en-US" sz="1400">
                <a:solidFill>
                  <a:srgbClr val="00519B"/>
                </a:solidFill>
              </a:rPr>
            </a:br>
            <a:r>
              <a:rPr lang="en-US" sz="1400">
                <a:solidFill>
                  <a:srgbClr val="00519B"/>
                </a:solidFill>
              </a:rPr>
              <a:t>Pricing Information</a:t>
            </a:r>
            <a:endParaRPr lang="en-US" sz="1400"/>
          </a:p>
          <a:p>
            <a:r>
              <a:rPr lang="en-US" sz="1400"/>
              <a:t>EO Number: 14221</a:t>
            </a:r>
          </a:p>
          <a:p>
            <a:r>
              <a:rPr lang="en-US" sz="1400"/>
              <a:t>Date Issued: 2/25/2025</a:t>
            </a:r>
          </a:p>
          <a:p>
            <a:r>
              <a:rPr lang="en-US" sz="1400"/>
              <a:t>Summary: </a:t>
            </a:r>
            <a:r>
              <a:rPr lang="en-US" sz="1400" b="0"/>
              <a:t>Directs the Departments to improve medical Machine-Readable Files (MRFs) to: </a:t>
            </a:r>
          </a:p>
          <a:p>
            <a:pPr marL="228600" indent="-228600">
              <a:buFont typeface="Arial" panose="020B0604020202020204" pitchFamily="34" charset="0"/>
              <a:buChar char="•"/>
            </a:pPr>
            <a:r>
              <a:rPr lang="en-US" sz="1400" b="0"/>
              <a:t>Disclose actual prices of items and services, not estimates of prices</a:t>
            </a:r>
          </a:p>
          <a:p>
            <a:pPr marL="228600" indent="-228600">
              <a:buFont typeface="Arial" panose="020B0604020202020204" pitchFamily="34" charset="0"/>
              <a:buChar char="•"/>
            </a:pPr>
            <a:r>
              <a:rPr lang="en-US" sz="1400" b="0"/>
              <a:t>Provide updated guidance for standardizing price disclosures for easy comparison across health plans and hospitals; and, </a:t>
            </a:r>
          </a:p>
          <a:p>
            <a:pPr marL="228600" indent="-228600">
              <a:buFont typeface="Arial" panose="020B0604020202020204" pitchFamily="34" charset="0"/>
              <a:buChar char="•"/>
            </a:pPr>
            <a:r>
              <a:rPr lang="en-US" sz="1400" b="0"/>
              <a:t>Issue guidance to update enforcement policies for compliance</a:t>
            </a:r>
          </a:p>
          <a:p>
            <a:pPr marL="404019" lvl="2" indent="-228600">
              <a:buFont typeface="Courier New" panose="02070309020205020404" pitchFamily="49" charset="0"/>
              <a:buChar char="o"/>
            </a:pPr>
            <a:r>
              <a:rPr lang="en-US"/>
              <a:t>I</a:t>
            </a:r>
            <a:r>
              <a:rPr lang="en-US" b="0"/>
              <a:t>ncluding implementing the Rx MRF which is not yet effective</a:t>
            </a:r>
          </a:p>
          <a:p>
            <a:endParaRPr lang="en-US" sz="1400" b="0"/>
          </a:p>
          <a:p>
            <a:r>
              <a:rPr lang="en-US" sz="1400">
                <a:solidFill>
                  <a:srgbClr val="EA2238"/>
                </a:solidFill>
              </a:rPr>
              <a:t>Employer Action: </a:t>
            </a:r>
            <a:r>
              <a:rPr lang="en-US" sz="1400" b="0"/>
              <a:t>No action currently required; monitor regulatory or sub-regulatory guidance. Work with medical Third-Party Administrator (TPA) and Pharmacy Benefit Manager (PBM) to host MRFs. Medical TPA generally should have been hosting MRFs on behalf of plan since 7/2022. </a:t>
            </a:r>
            <a:endParaRPr lang="en-US" sz="1400">
              <a:solidFill>
                <a:srgbClr val="EA2238"/>
              </a:solidFill>
            </a:endParaRPr>
          </a:p>
          <a:p>
            <a:endParaRPr lang="en-US" sz="1400" b="0"/>
          </a:p>
          <a:p>
            <a:endParaRPr lang="en-US" b="0"/>
          </a:p>
        </p:txBody>
      </p:sp>
      <p:sp>
        <p:nvSpPr>
          <p:cNvPr id="6" name="Footer Placeholder 5">
            <a:extLst>
              <a:ext uri="{FF2B5EF4-FFF2-40B4-BE49-F238E27FC236}">
                <a16:creationId xmlns:a16="http://schemas.microsoft.com/office/drawing/2014/main" id="{FB988199-C57E-4CF8-6A8A-0C298A812EA0}"/>
              </a:ext>
            </a:extLst>
          </p:cNvPr>
          <p:cNvSpPr>
            <a:spLocks noGrp="1"/>
          </p:cNvSpPr>
          <p:nvPr>
            <p:ph type="ftr" sz="quarter" idx="3"/>
            <p:custDataLst>
              <p:tags r:id="rId4"/>
            </p:custDataLst>
          </p:nvPr>
        </p:nvSpPr>
        <p:spPr/>
        <p:txBody>
          <a:bodyPr/>
          <a:lstStyle/>
          <a:p>
            <a:r>
              <a:rPr lang="en-GB"/>
              <a:t>Proprietary and Confidential</a:t>
            </a:r>
          </a:p>
        </p:txBody>
      </p:sp>
      <p:sp>
        <p:nvSpPr>
          <p:cNvPr id="7" name="TextBox 6">
            <a:extLst>
              <a:ext uri="{FF2B5EF4-FFF2-40B4-BE49-F238E27FC236}">
                <a16:creationId xmlns:a16="http://schemas.microsoft.com/office/drawing/2014/main" id="{2D64B272-6EB5-0694-2241-0C8931715B7D}"/>
              </a:ext>
            </a:extLst>
          </p:cNvPr>
          <p:cNvSpPr txBox="1"/>
          <p:nvPr/>
        </p:nvSpPr>
        <p:spPr>
          <a:xfrm>
            <a:off x="5866065" y="2935432"/>
            <a:ext cx="457200" cy="457200"/>
          </a:xfrm>
          <a:prstGeom prst="rect">
            <a:avLst/>
          </a:prstGeom>
          <a:noFill/>
        </p:spPr>
        <p:txBody>
          <a:bodyPr wrap="square" lIns="0" tIns="0" rIns="0" bIns="0" rtlCol="0">
            <a:noAutofit/>
          </a:bodyPr>
          <a:lstStyle/>
          <a:p>
            <a:pPr>
              <a:lnSpc>
                <a:spcPct val="117000"/>
              </a:lnSpc>
              <a:spcAft>
                <a:spcPts val="500"/>
              </a:spcAft>
            </a:pPr>
            <a:endParaRPr lang="en-US" sz="1000">
              <a:solidFill>
                <a:schemeClr val="tx2"/>
              </a:solidFill>
            </a:endParaRPr>
          </a:p>
        </p:txBody>
      </p:sp>
      <p:sp>
        <p:nvSpPr>
          <p:cNvPr id="8" name="TextBox 7">
            <a:extLst>
              <a:ext uri="{FF2B5EF4-FFF2-40B4-BE49-F238E27FC236}">
                <a16:creationId xmlns:a16="http://schemas.microsoft.com/office/drawing/2014/main" id="{3E611785-F7C5-BD02-A863-B7BDFEA612BD}"/>
              </a:ext>
            </a:extLst>
          </p:cNvPr>
          <p:cNvSpPr txBox="1"/>
          <p:nvPr>
            <p:custDataLst>
              <p:tags r:id="rId5"/>
            </p:custDataLst>
          </p:nvPr>
        </p:nvSpPr>
        <p:spPr>
          <a:xfrm>
            <a:off x="1114822" y="5720588"/>
            <a:ext cx="10639425" cy="28968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en-US" sz="1600">
                <a:solidFill>
                  <a:srgbClr val="FF0000"/>
                </a:solidFill>
                <a:effectLst>
                  <a:outerShdw blurRad="38100" dist="38100" dir="2700000" algn="tl">
                    <a:srgbClr val="000000">
                      <a:alpha val="43137"/>
                    </a:srgbClr>
                  </a:outerShdw>
                </a:effectLst>
              </a:rPr>
              <a:t>New Aon solution “Price Transparency Analysis” to read MRFs! </a:t>
            </a:r>
          </a:p>
        </p:txBody>
      </p:sp>
    </p:spTree>
    <p:extLst>
      <p:ext uri="{BB962C8B-B14F-4D97-AF65-F5344CB8AC3E}">
        <p14:creationId xmlns:p14="http://schemas.microsoft.com/office/powerpoint/2010/main" val="1857003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8F69-C9EF-4E0E-7302-16606D93AC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E2188-EFE4-A490-57BF-309FD718AD79}"/>
              </a:ext>
            </a:extLst>
          </p:cNvPr>
          <p:cNvSpPr>
            <a:spLocks noGrp="1"/>
          </p:cNvSpPr>
          <p:nvPr>
            <p:ph type="sldNum" sz="quarter" idx="12"/>
            <p:custDataLst>
              <p:tags r:id="rId1"/>
            </p:custDataLst>
          </p:nvPr>
        </p:nvSpPr>
        <p:spPr/>
        <p:txBody>
          <a:bodyPr/>
          <a:lstStyle/>
          <a:p>
            <a:fld id="{91D568E7-61F5-D04E-995D-81EF41C01A2A}" type="slidenum">
              <a:rPr lang="en-GB" smtClean="0"/>
              <a:pPr/>
              <a:t>42</a:t>
            </a:fld>
            <a:endParaRPr lang="en-GB"/>
          </a:p>
        </p:txBody>
      </p:sp>
      <p:sp>
        <p:nvSpPr>
          <p:cNvPr id="3" name="Title 2">
            <a:extLst>
              <a:ext uri="{FF2B5EF4-FFF2-40B4-BE49-F238E27FC236}">
                <a16:creationId xmlns:a16="http://schemas.microsoft.com/office/drawing/2014/main" id="{6D1929EF-640B-4765-CBF9-DE94D3ED3014}"/>
              </a:ext>
            </a:extLst>
          </p:cNvPr>
          <p:cNvSpPr>
            <a:spLocks noGrp="1"/>
          </p:cNvSpPr>
          <p:nvPr>
            <p:ph type="title"/>
            <p:custDataLst>
              <p:tags r:id="rId2"/>
            </p:custDataLst>
          </p:nvPr>
        </p:nvSpPr>
        <p:spPr/>
        <p:txBody>
          <a:bodyPr/>
          <a:lstStyle/>
          <a:p>
            <a:r>
              <a:rPr lang="en-US"/>
              <a:t>Executive Orders</a:t>
            </a:r>
          </a:p>
        </p:txBody>
      </p:sp>
      <p:sp>
        <p:nvSpPr>
          <p:cNvPr id="4" name="Subtitle 3">
            <a:extLst>
              <a:ext uri="{FF2B5EF4-FFF2-40B4-BE49-F238E27FC236}">
                <a16:creationId xmlns:a16="http://schemas.microsoft.com/office/drawing/2014/main" id="{16362878-8E27-80F2-7CD1-86BFE5A29071}"/>
              </a:ext>
            </a:extLst>
          </p:cNvPr>
          <p:cNvSpPr>
            <a:spLocks noGrp="1"/>
          </p:cNvSpPr>
          <p:nvPr>
            <p:ph type="subTitle" idx="13"/>
            <p:custDataLst>
              <p:tags r:id="rId3"/>
            </p:custDataLst>
          </p:nvPr>
        </p:nvSpPr>
        <p:spPr>
          <a:solidFill>
            <a:schemeClr val="accent6"/>
          </a:solidFill>
        </p:spPr>
        <p:txBody>
          <a:bodyPr/>
          <a:lstStyle/>
          <a:p>
            <a:r>
              <a:rPr lang="en-US"/>
              <a:t>Impacting Healthcare Initiatives </a:t>
            </a:r>
          </a:p>
        </p:txBody>
      </p:sp>
      <p:sp>
        <p:nvSpPr>
          <p:cNvPr id="5" name="Content Placeholder 4">
            <a:extLst>
              <a:ext uri="{FF2B5EF4-FFF2-40B4-BE49-F238E27FC236}">
                <a16:creationId xmlns:a16="http://schemas.microsoft.com/office/drawing/2014/main" id="{EAF85DD7-CA71-23A0-B476-7F167E520DA4}"/>
              </a:ext>
            </a:extLst>
          </p:cNvPr>
          <p:cNvSpPr>
            <a:spLocks noGrp="1"/>
          </p:cNvSpPr>
          <p:nvPr>
            <p:ph sz="quarter" idx="14"/>
            <p:custDataLst>
              <p:tags r:id="rId4"/>
            </p:custDataLst>
          </p:nvPr>
        </p:nvSpPr>
        <p:spPr/>
        <p:txBody>
          <a:bodyPr/>
          <a:lstStyle/>
          <a:p>
            <a:r>
              <a:rPr lang="en-US" sz="1400"/>
              <a:t>Topic: </a:t>
            </a:r>
            <a:r>
              <a:rPr lang="en-US" sz="1400">
                <a:solidFill>
                  <a:srgbClr val="FF0000"/>
                </a:solidFill>
              </a:rPr>
              <a:t>Prescription Drugs </a:t>
            </a:r>
          </a:p>
          <a:p>
            <a:r>
              <a:rPr lang="en-US" sz="1400"/>
              <a:t>Name of EO: </a:t>
            </a:r>
            <a:r>
              <a:rPr lang="en-US" sz="1400">
                <a:solidFill>
                  <a:srgbClr val="00519B"/>
                </a:solidFill>
              </a:rPr>
              <a:t>Lowering Prescription Drug Process by Once Again Putting Americans First </a:t>
            </a:r>
            <a:endParaRPr lang="en-US" sz="1400"/>
          </a:p>
          <a:p>
            <a:r>
              <a:rPr lang="en-US" sz="1400"/>
              <a:t>EO Number: 14273</a:t>
            </a:r>
          </a:p>
          <a:p>
            <a:r>
              <a:rPr lang="en-US" sz="1400"/>
              <a:t>Date Issued: 4/15/2025</a:t>
            </a:r>
          </a:p>
          <a:p>
            <a:r>
              <a:rPr lang="en-US" sz="1400"/>
              <a:t>Summary: </a:t>
            </a:r>
            <a:r>
              <a:rPr lang="en-US" sz="1400" b="0"/>
              <a:t>Directs the Secretary of the Department of Health and Human Services (HHS) and other officials to make recommendations including: </a:t>
            </a:r>
          </a:p>
          <a:p>
            <a:pPr marL="228600" indent="-228600">
              <a:buFont typeface="Arial" panose="020B0604020202020204" pitchFamily="34" charset="0"/>
              <a:buChar char="•"/>
            </a:pPr>
            <a:r>
              <a:rPr lang="en-US" sz="1400"/>
              <a:t>Medicare Part D. </a:t>
            </a:r>
            <a:r>
              <a:rPr lang="en-US" sz="1400" b="0"/>
              <a:t>Improve </a:t>
            </a:r>
            <a:r>
              <a:rPr lang="en-US" sz="1400"/>
              <a:t>Medicare Part D</a:t>
            </a:r>
            <a:r>
              <a:rPr lang="en-US" sz="1400" b="0"/>
              <a:t>, including more transparency and updates to the Medicare Drug Price Negotiation Program while not impacting pharmaceutical innovation and to reduce Medicare Part D premiums. </a:t>
            </a:r>
          </a:p>
          <a:p>
            <a:pPr marL="228600" indent="-228600">
              <a:buFont typeface="Arial" panose="020B0604020202020204" pitchFamily="34" charset="0"/>
              <a:buChar char="•"/>
            </a:pPr>
            <a:r>
              <a:rPr lang="en-US" sz="1400"/>
              <a:t>PBMs. </a:t>
            </a:r>
            <a:r>
              <a:rPr lang="en-US" sz="1400" b="0"/>
              <a:t>Re-evaluate the role of the “Middleman” or “PBMs” and provide the President with ideas regarding PBM transparency, including updates to the Section 408(b)(2)(B) of Employee Retirement Income Security Act (ERISA) disclosure to explicitly impact PBM compensation. </a:t>
            </a:r>
            <a:r>
              <a:rPr lang="en-US" sz="1400" i="1">
                <a:solidFill>
                  <a:srgbClr val="FF0000"/>
                </a:solidFill>
              </a:rPr>
              <a:t>Note: </a:t>
            </a:r>
            <a:r>
              <a:rPr lang="en-US" sz="1400" b="0" i="1">
                <a:solidFill>
                  <a:srgbClr val="FF0000"/>
                </a:solidFill>
              </a:rPr>
              <a:t>Guidance anticipated by 11/2025. </a:t>
            </a:r>
            <a:endParaRPr lang="en-US" sz="1400" b="0" i="1"/>
          </a:p>
          <a:p>
            <a:pPr marL="228600" indent="-228600">
              <a:buFont typeface="Arial" panose="020B0604020202020204" pitchFamily="34" charset="0"/>
              <a:buChar char="•"/>
            </a:pPr>
            <a:r>
              <a:rPr lang="en-US" sz="1400"/>
              <a:t>Drug Importation</a:t>
            </a:r>
            <a:r>
              <a:rPr lang="en-US" sz="1400" b="0"/>
              <a:t>. With limited exceptions, the importation of prescription drugs that are (1) outside of the legitimate Food and Drug Administration (FDA) drug supply chain and (2) originally intended for foreign markets is not legal. A pathway was developed in 2020 to allow for limited importation of these types of drugs from Canada following amendments to Section 804 of the FD&amp;C act. The EO directs HHS through the U.S. FDA to streamline this Section 804 “drug importation program” to make it easier for states to obtain approval without sacrificing quality. </a:t>
            </a:r>
          </a:p>
          <a:p>
            <a:r>
              <a:rPr lang="en-US" sz="1400">
                <a:solidFill>
                  <a:srgbClr val="EA2238"/>
                </a:solidFill>
              </a:rPr>
              <a:t>Employer Action: </a:t>
            </a:r>
            <a:r>
              <a:rPr lang="en-US" sz="1400" b="0"/>
              <a:t>No action currently required; monitor regulatory or sub-regulatory guidance.</a:t>
            </a:r>
          </a:p>
          <a:p>
            <a:endParaRPr lang="en-US" b="0"/>
          </a:p>
        </p:txBody>
      </p:sp>
      <p:sp>
        <p:nvSpPr>
          <p:cNvPr id="6" name="Footer Placeholder 5">
            <a:extLst>
              <a:ext uri="{FF2B5EF4-FFF2-40B4-BE49-F238E27FC236}">
                <a16:creationId xmlns:a16="http://schemas.microsoft.com/office/drawing/2014/main" id="{368F3020-4FB1-F376-132F-1218D3A81475}"/>
              </a:ext>
            </a:extLst>
          </p:cNvPr>
          <p:cNvSpPr>
            <a:spLocks noGrp="1"/>
          </p:cNvSpPr>
          <p:nvPr>
            <p:ph type="ftr" sz="quarter" idx="3"/>
            <p:custDataLst>
              <p:tags r:id="rId5"/>
            </p:custDataLst>
          </p:nvPr>
        </p:nvSpPr>
        <p:spPr/>
        <p:txBody>
          <a:bodyPr/>
          <a:lstStyle/>
          <a:p>
            <a:r>
              <a:rPr lang="en-GB"/>
              <a:t>Proprietary and Confidential</a:t>
            </a:r>
          </a:p>
        </p:txBody>
      </p:sp>
      <p:sp>
        <p:nvSpPr>
          <p:cNvPr id="7" name="TextBox 6">
            <a:extLst>
              <a:ext uri="{FF2B5EF4-FFF2-40B4-BE49-F238E27FC236}">
                <a16:creationId xmlns:a16="http://schemas.microsoft.com/office/drawing/2014/main" id="{662B03BF-48D6-9F2A-5266-07A1D6648C00}"/>
              </a:ext>
            </a:extLst>
          </p:cNvPr>
          <p:cNvSpPr txBox="1"/>
          <p:nvPr/>
        </p:nvSpPr>
        <p:spPr>
          <a:xfrm>
            <a:off x="5866065" y="2935432"/>
            <a:ext cx="457200" cy="457200"/>
          </a:xfrm>
          <a:prstGeom prst="rect">
            <a:avLst/>
          </a:prstGeom>
          <a:noFill/>
        </p:spPr>
        <p:txBody>
          <a:bodyPr wrap="square" lIns="0" tIns="0" rIns="0" bIns="0" rtlCol="0">
            <a:noAutofit/>
          </a:bodyPr>
          <a:lstStyle/>
          <a:p>
            <a:pPr>
              <a:lnSpc>
                <a:spcPct val="117000"/>
              </a:lnSpc>
              <a:spcAft>
                <a:spcPts val="500"/>
              </a:spcAft>
            </a:pPr>
            <a:endParaRPr lang="en-US" sz="1000">
              <a:solidFill>
                <a:schemeClr val="tx2"/>
              </a:solidFill>
            </a:endParaRPr>
          </a:p>
        </p:txBody>
      </p:sp>
    </p:spTree>
    <p:extLst>
      <p:ext uri="{BB962C8B-B14F-4D97-AF65-F5344CB8AC3E}">
        <p14:creationId xmlns:p14="http://schemas.microsoft.com/office/powerpoint/2010/main" val="2151805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16FB-0854-C093-0AF1-E5570D3C86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281A8-8D42-70AB-86A7-BBAD2995440E}"/>
              </a:ext>
            </a:extLst>
          </p:cNvPr>
          <p:cNvSpPr>
            <a:spLocks noGrp="1"/>
          </p:cNvSpPr>
          <p:nvPr>
            <p:ph type="sldNum" sz="quarter" idx="12"/>
            <p:custDataLst>
              <p:tags r:id="rId1"/>
            </p:custDataLst>
          </p:nvPr>
        </p:nvSpPr>
        <p:spPr/>
        <p:txBody>
          <a:bodyPr/>
          <a:lstStyle/>
          <a:p>
            <a:fld id="{91D568E7-61F5-D04E-995D-81EF41C01A2A}" type="slidenum">
              <a:rPr lang="en-GB" smtClean="0"/>
              <a:pPr/>
              <a:t>43</a:t>
            </a:fld>
            <a:endParaRPr lang="en-GB"/>
          </a:p>
        </p:txBody>
      </p:sp>
      <p:sp>
        <p:nvSpPr>
          <p:cNvPr id="3" name="Title 2">
            <a:extLst>
              <a:ext uri="{FF2B5EF4-FFF2-40B4-BE49-F238E27FC236}">
                <a16:creationId xmlns:a16="http://schemas.microsoft.com/office/drawing/2014/main" id="{B8264ECE-2EC9-7C04-5A64-822A624882AC}"/>
              </a:ext>
            </a:extLst>
          </p:cNvPr>
          <p:cNvSpPr>
            <a:spLocks noGrp="1"/>
          </p:cNvSpPr>
          <p:nvPr>
            <p:ph type="title"/>
            <p:custDataLst>
              <p:tags r:id="rId2"/>
            </p:custDataLst>
          </p:nvPr>
        </p:nvSpPr>
        <p:spPr/>
        <p:txBody>
          <a:bodyPr/>
          <a:lstStyle/>
          <a:p>
            <a:r>
              <a:rPr lang="en-US"/>
              <a:t>Executive Orders </a:t>
            </a:r>
          </a:p>
        </p:txBody>
      </p:sp>
      <p:sp>
        <p:nvSpPr>
          <p:cNvPr id="4" name="Subtitle 3">
            <a:extLst>
              <a:ext uri="{FF2B5EF4-FFF2-40B4-BE49-F238E27FC236}">
                <a16:creationId xmlns:a16="http://schemas.microsoft.com/office/drawing/2014/main" id="{A90A16B5-B9D6-AC14-59A8-743DB6DA8F96}"/>
              </a:ext>
            </a:extLst>
          </p:cNvPr>
          <p:cNvSpPr>
            <a:spLocks noGrp="1"/>
          </p:cNvSpPr>
          <p:nvPr>
            <p:ph type="subTitle" idx="13"/>
            <p:custDataLst>
              <p:tags r:id="rId3"/>
            </p:custDataLst>
          </p:nvPr>
        </p:nvSpPr>
        <p:spPr>
          <a:solidFill>
            <a:schemeClr val="accent6"/>
          </a:solidFill>
        </p:spPr>
        <p:txBody>
          <a:bodyPr/>
          <a:lstStyle/>
          <a:p>
            <a:r>
              <a:rPr lang="en-US"/>
              <a:t>Impacting Healthcare Initiatives </a:t>
            </a:r>
          </a:p>
        </p:txBody>
      </p:sp>
      <p:sp>
        <p:nvSpPr>
          <p:cNvPr id="5" name="Content Placeholder 4">
            <a:extLst>
              <a:ext uri="{FF2B5EF4-FFF2-40B4-BE49-F238E27FC236}">
                <a16:creationId xmlns:a16="http://schemas.microsoft.com/office/drawing/2014/main" id="{4430F12E-52F9-027C-997E-EC6316CAA5C7}"/>
              </a:ext>
            </a:extLst>
          </p:cNvPr>
          <p:cNvSpPr>
            <a:spLocks noGrp="1"/>
          </p:cNvSpPr>
          <p:nvPr>
            <p:ph sz="quarter" idx="14"/>
          </p:nvPr>
        </p:nvSpPr>
        <p:spPr/>
        <p:txBody>
          <a:bodyPr/>
          <a:lstStyle/>
          <a:p>
            <a:r>
              <a:rPr lang="en-US" sz="1400"/>
              <a:t>Topic: </a:t>
            </a:r>
            <a:r>
              <a:rPr lang="en-US" sz="1400">
                <a:solidFill>
                  <a:srgbClr val="FF0000"/>
                </a:solidFill>
              </a:rPr>
              <a:t>Prescription Drugs </a:t>
            </a:r>
          </a:p>
          <a:p>
            <a:r>
              <a:rPr lang="en-US" sz="1400"/>
              <a:t>Name of EO: </a:t>
            </a:r>
            <a:r>
              <a:rPr lang="en-US" sz="1400">
                <a:solidFill>
                  <a:srgbClr val="00519B"/>
                </a:solidFill>
              </a:rPr>
              <a:t>Regulatory Relief to Promote Domestic Production of Critical Medicine </a:t>
            </a:r>
            <a:endParaRPr lang="en-US" sz="1400"/>
          </a:p>
          <a:p>
            <a:r>
              <a:rPr lang="en-US" sz="1400"/>
              <a:t>EO Number: 14293</a:t>
            </a:r>
          </a:p>
          <a:p>
            <a:r>
              <a:rPr lang="en-US" sz="1400"/>
              <a:t>Date Issued: 5/5/2025</a:t>
            </a:r>
          </a:p>
          <a:p>
            <a:r>
              <a:rPr lang="en-US" sz="1400"/>
              <a:t>Summary: </a:t>
            </a:r>
            <a:r>
              <a:rPr lang="en-US" sz="1400" b="0"/>
              <a:t>Directs the Secretary of HHS with the U.S. FDA to make recommendations to review regulations and guidance that pertain to the development of domestic pharmaceutical manufacturing, take steps to streamline domestic pharmaceutical manufacturing, and enhance inspection of foreign manufacturing facilities.</a:t>
            </a:r>
          </a:p>
          <a:p>
            <a:r>
              <a:rPr lang="en-US" sz="1400">
                <a:solidFill>
                  <a:srgbClr val="EA2238"/>
                </a:solidFill>
              </a:rPr>
              <a:t>Employer Action: </a:t>
            </a:r>
            <a:r>
              <a:rPr lang="en-US" sz="1400" b="0"/>
              <a:t>No action currently required; monitor regulatory or sub-regulatory guidance.</a:t>
            </a:r>
          </a:p>
          <a:p>
            <a:endParaRPr lang="en-US" b="0"/>
          </a:p>
        </p:txBody>
      </p:sp>
      <p:sp>
        <p:nvSpPr>
          <p:cNvPr id="6" name="Footer Placeholder 5">
            <a:extLst>
              <a:ext uri="{FF2B5EF4-FFF2-40B4-BE49-F238E27FC236}">
                <a16:creationId xmlns:a16="http://schemas.microsoft.com/office/drawing/2014/main" id="{2CD9F520-7C0C-79D5-0FB9-7845F28F36A1}"/>
              </a:ext>
            </a:extLst>
          </p:cNvPr>
          <p:cNvSpPr>
            <a:spLocks noGrp="1"/>
          </p:cNvSpPr>
          <p:nvPr>
            <p:ph type="ftr" sz="quarter" idx="3"/>
            <p:custDataLst>
              <p:tags r:id="rId4"/>
            </p:custDataLst>
          </p:nvPr>
        </p:nvSpPr>
        <p:spPr/>
        <p:txBody>
          <a:bodyPr/>
          <a:lstStyle/>
          <a:p>
            <a:r>
              <a:rPr lang="en-GB"/>
              <a:t>Proprietary and Confidential</a:t>
            </a:r>
          </a:p>
        </p:txBody>
      </p:sp>
      <p:sp>
        <p:nvSpPr>
          <p:cNvPr id="7" name="TextBox 6">
            <a:extLst>
              <a:ext uri="{FF2B5EF4-FFF2-40B4-BE49-F238E27FC236}">
                <a16:creationId xmlns:a16="http://schemas.microsoft.com/office/drawing/2014/main" id="{744281DD-CB74-4449-1F98-C269467CBB0C}"/>
              </a:ext>
            </a:extLst>
          </p:cNvPr>
          <p:cNvSpPr txBox="1"/>
          <p:nvPr/>
        </p:nvSpPr>
        <p:spPr>
          <a:xfrm>
            <a:off x="5866065" y="2935432"/>
            <a:ext cx="457200" cy="457200"/>
          </a:xfrm>
          <a:prstGeom prst="rect">
            <a:avLst/>
          </a:prstGeom>
          <a:noFill/>
        </p:spPr>
        <p:txBody>
          <a:bodyPr wrap="square" lIns="0" tIns="0" rIns="0" bIns="0" rtlCol="0">
            <a:noAutofit/>
          </a:bodyPr>
          <a:lstStyle/>
          <a:p>
            <a:pPr>
              <a:lnSpc>
                <a:spcPct val="117000"/>
              </a:lnSpc>
              <a:spcAft>
                <a:spcPts val="500"/>
              </a:spcAft>
            </a:pPr>
            <a:endParaRPr lang="en-US" sz="1000">
              <a:solidFill>
                <a:schemeClr val="tx2"/>
              </a:solidFill>
            </a:endParaRPr>
          </a:p>
        </p:txBody>
      </p:sp>
    </p:spTree>
    <p:extLst>
      <p:ext uri="{BB962C8B-B14F-4D97-AF65-F5344CB8AC3E}">
        <p14:creationId xmlns:p14="http://schemas.microsoft.com/office/powerpoint/2010/main" val="341704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B663-7503-227E-0952-A51016EF70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6CEA5-792C-19E4-3A2F-56FA3925407C}"/>
              </a:ext>
            </a:extLst>
          </p:cNvPr>
          <p:cNvSpPr>
            <a:spLocks noGrp="1"/>
          </p:cNvSpPr>
          <p:nvPr>
            <p:ph type="sldNum" sz="quarter" idx="12"/>
            <p:custDataLst>
              <p:tags r:id="rId1"/>
            </p:custDataLst>
          </p:nvPr>
        </p:nvSpPr>
        <p:spPr/>
        <p:txBody>
          <a:bodyPr/>
          <a:lstStyle/>
          <a:p>
            <a:fld id="{91D568E7-61F5-D04E-995D-81EF41C01A2A}" type="slidenum">
              <a:rPr lang="en-GB" smtClean="0"/>
              <a:pPr/>
              <a:t>44</a:t>
            </a:fld>
            <a:endParaRPr lang="en-GB"/>
          </a:p>
        </p:txBody>
      </p:sp>
      <p:sp>
        <p:nvSpPr>
          <p:cNvPr id="3" name="Title 2">
            <a:extLst>
              <a:ext uri="{FF2B5EF4-FFF2-40B4-BE49-F238E27FC236}">
                <a16:creationId xmlns:a16="http://schemas.microsoft.com/office/drawing/2014/main" id="{5E7B108A-C6F9-C965-91AA-62718BB4C0B5}"/>
              </a:ext>
            </a:extLst>
          </p:cNvPr>
          <p:cNvSpPr>
            <a:spLocks noGrp="1"/>
          </p:cNvSpPr>
          <p:nvPr>
            <p:ph type="title"/>
            <p:custDataLst>
              <p:tags r:id="rId2"/>
            </p:custDataLst>
          </p:nvPr>
        </p:nvSpPr>
        <p:spPr/>
        <p:txBody>
          <a:bodyPr/>
          <a:lstStyle/>
          <a:p>
            <a:r>
              <a:rPr lang="en-US"/>
              <a:t>Executive Orders</a:t>
            </a:r>
          </a:p>
        </p:txBody>
      </p:sp>
      <p:sp>
        <p:nvSpPr>
          <p:cNvPr id="4" name="Subtitle 3">
            <a:extLst>
              <a:ext uri="{FF2B5EF4-FFF2-40B4-BE49-F238E27FC236}">
                <a16:creationId xmlns:a16="http://schemas.microsoft.com/office/drawing/2014/main" id="{C45EF2D2-3BE5-C57F-B0A8-2C3138D731B6}"/>
              </a:ext>
            </a:extLst>
          </p:cNvPr>
          <p:cNvSpPr>
            <a:spLocks noGrp="1"/>
          </p:cNvSpPr>
          <p:nvPr>
            <p:ph type="subTitle" idx="13"/>
            <p:custDataLst>
              <p:tags r:id="rId3"/>
            </p:custDataLst>
          </p:nvPr>
        </p:nvSpPr>
        <p:spPr>
          <a:solidFill>
            <a:schemeClr val="accent6"/>
          </a:solidFill>
        </p:spPr>
        <p:txBody>
          <a:bodyPr/>
          <a:lstStyle/>
          <a:p>
            <a:r>
              <a:rPr lang="en-US"/>
              <a:t>Impacting Healthcare Initiatives </a:t>
            </a:r>
          </a:p>
        </p:txBody>
      </p:sp>
      <p:sp>
        <p:nvSpPr>
          <p:cNvPr id="5" name="Content Placeholder 4">
            <a:extLst>
              <a:ext uri="{FF2B5EF4-FFF2-40B4-BE49-F238E27FC236}">
                <a16:creationId xmlns:a16="http://schemas.microsoft.com/office/drawing/2014/main" id="{C76E494D-4D40-0248-1D53-E9A0A79E85B0}"/>
              </a:ext>
            </a:extLst>
          </p:cNvPr>
          <p:cNvSpPr>
            <a:spLocks noGrp="1"/>
          </p:cNvSpPr>
          <p:nvPr>
            <p:ph sz="quarter" idx="14"/>
          </p:nvPr>
        </p:nvSpPr>
        <p:spPr/>
        <p:txBody>
          <a:bodyPr/>
          <a:lstStyle/>
          <a:p>
            <a:r>
              <a:rPr lang="en-US" sz="1400"/>
              <a:t>Topic: </a:t>
            </a:r>
            <a:r>
              <a:rPr lang="en-US" sz="1400">
                <a:solidFill>
                  <a:srgbClr val="FF0000"/>
                </a:solidFill>
              </a:rPr>
              <a:t>Prescription Drugs</a:t>
            </a:r>
          </a:p>
          <a:p>
            <a:r>
              <a:rPr lang="en-US" sz="1400"/>
              <a:t>Name of EO: </a:t>
            </a:r>
            <a:r>
              <a:rPr lang="en-US" sz="1400">
                <a:solidFill>
                  <a:srgbClr val="00519B"/>
                </a:solidFill>
              </a:rPr>
              <a:t>Delivering Most-Favored-Nation Prescription Drug Pricing to American Patients </a:t>
            </a:r>
            <a:endParaRPr lang="en-US" sz="1400"/>
          </a:p>
          <a:p>
            <a:r>
              <a:rPr lang="en-US" sz="1400"/>
              <a:t>EO Number: 14297</a:t>
            </a:r>
          </a:p>
          <a:p>
            <a:r>
              <a:rPr lang="en-US" sz="1400"/>
              <a:t>Date Issued: 5/12/2025 </a:t>
            </a:r>
          </a:p>
          <a:p>
            <a:r>
              <a:rPr lang="en-US" sz="1400"/>
              <a:t>Summary: </a:t>
            </a:r>
            <a:r>
              <a:rPr lang="en-US" sz="1400" b="0"/>
              <a:t>Trump Administration seeks to establish Most-Favored-Nation (MFN) pricing from prescription drug manufacturers for prescription drugs sold to Americans and to allow consumers to purchase prescription drugs directly from drug manufacturers at MFN prices.</a:t>
            </a:r>
          </a:p>
          <a:p>
            <a:pPr marL="228600" indent="-228600">
              <a:buFont typeface="Arial" panose="020B0604020202020204" pitchFamily="34" charset="0"/>
              <a:buChar char="•"/>
            </a:pPr>
            <a:r>
              <a:rPr lang="en-US" sz="1400"/>
              <a:t>MFN Drug Price Targets. </a:t>
            </a:r>
            <a:r>
              <a:rPr lang="en-US" sz="1400" b="0"/>
              <a:t>Appears to apply to both public and private payers, including Medicare, Medicaid, employer-sponsored group health plans and individuals — but no clear legal mechanism if prescription drug manufacturers fail to offer MFN prices.</a:t>
            </a:r>
          </a:p>
          <a:p>
            <a:pPr marL="228600" indent="-228600">
              <a:buFont typeface="Arial" panose="020B0604020202020204" pitchFamily="34" charset="0"/>
              <a:buChar char="•"/>
            </a:pPr>
            <a:r>
              <a:rPr lang="en-US" sz="1400"/>
              <a:t>Personal Drug Importation. </a:t>
            </a:r>
            <a:r>
              <a:rPr lang="en-US" sz="1400" b="0"/>
              <a:t>The HHS is asked to consider issuing a certification to Congress under FD&amp;C Act that would ease “personal” prescription drug importation from other developed nations.</a:t>
            </a:r>
          </a:p>
          <a:p>
            <a:pPr marL="228600" indent="-228600">
              <a:buFont typeface="Arial" panose="020B0604020202020204" pitchFamily="34" charset="0"/>
              <a:buChar char="•"/>
            </a:pPr>
            <a:r>
              <a:rPr lang="en-US" sz="1400"/>
              <a:t>Direct to Consumer Sales</a:t>
            </a:r>
            <a:r>
              <a:rPr lang="en-US" sz="1400" b="0"/>
              <a:t>. HHS is directed to facilitate direct-to-consumer purchasing programs from pharmaceutical manufacturers at the MFN price.</a:t>
            </a:r>
          </a:p>
          <a:p>
            <a:r>
              <a:rPr lang="en-US" sz="1400">
                <a:solidFill>
                  <a:srgbClr val="EA2238"/>
                </a:solidFill>
              </a:rPr>
              <a:t>Employer Action: </a:t>
            </a:r>
            <a:r>
              <a:rPr lang="en-US" sz="1400" b="0"/>
              <a:t>No action currently required; monitor statutory or regulatory changes.</a:t>
            </a:r>
          </a:p>
          <a:p>
            <a:endParaRPr lang="en-US" b="0"/>
          </a:p>
        </p:txBody>
      </p:sp>
      <p:sp>
        <p:nvSpPr>
          <p:cNvPr id="6" name="Footer Placeholder 5">
            <a:extLst>
              <a:ext uri="{FF2B5EF4-FFF2-40B4-BE49-F238E27FC236}">
                <a16:creationId xmlns:a16="http://schemas.microsoft.com/office/drawing/2014/main" id="{C6B04890-2F42-4782-D353-58B56D578302}"/>
              </a:ext>
            </a:extLst>
          </p:cNvPr>
          <p:cNvSpPr>
            <a:spLocks noGrp="1"/>
          </p:cNvSpPr>
          <p:nvPr>
            <p:ph type="ftr" sz="quarter" idx="3"/>
            <p:custDataLst>
              <p:tags r:id="rId4"/>
            </p:custDataLst>
          </p:nvPr>
        </p:nvSpPr>
        <p:spPr/>
        <p:txBody>
          <a:bodyPr/>
          <a:lstStyle/>
          <a:p>
            <a:r>
              <a:rPr lang="en-GB"/>
              <a:t>Proprietary and Confidential</a:t>
            </a:r>
          </a:p>
        </p:txBody>
      </p:sp>
      <p:sp>
        <p:nvSpPr>
          <p:cNvPr id="7" name="TextBox 6">
            <a:extLst>
              <a:ext uri="{FF2B5EF4-FFF2-40B4-BE49-F238E27FC236}">
                <a16:creationId xmlns:a16="http://schemas.microsoft.com/office/drawing/2014/main" id="{DE64312D-1C8A-533B-DDBE-C143983BD803}"/>
              </a:ext>
            </a:extLst>
          </p:cNvPr>
          <p:cNvSpPr txBox="1"/>
          <p:nvPr/>
        </p:nvSpPr>
        <p:spPr>
          <a:xfrm>
            <a:off x="5866065" y="2935432"/>
            <a:ext cx="457200" cy="457200"/>
          </a:xfrm>
          <a:prstGeom prst="rect">
            <a:avLst/>
          </a:prstGeom>
          <a:noFill/>
        </p:spPr>
        <p:txBody>
          <a:bodyPr wrap="square" lIns="0" tIns="0" rIns="0" bIns="0" rtlCol="0">
            <a:noAutofit/>
          </a:bodyPr>
          <a:lstStyle/>
          <a:p>
            <a:pPr>
              <a:lnSpc>
                <a:spcPct val="117000"/>
              </a:lnSpc>
              <a:spcAft>
                <a:spcPts val="500"/>
              </a:spcAft>
            </a:pPr>
            <a:endParaRPr lang="en-US" sz="1000">
              <a:solidFill>
                <a:schemeClr val="tx2"/>
              </a:solidFill>
            </a:endParaRPr>
          </a:p>
        </p:txBody>
      </p:sp>
    </p:spTree>
    <p:extLst>
      <p:ext uri="{BB962C8B-B14F-4D97-AF65-F5344CB8AC3E}">
        <p14:creationId xmlns:p14="http://schemas.microsoft.com/office/powerpoint/2010/main" val="222612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4F3B3-6BD1-46B9-7ED8-86478FA2B8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14BB8-CF35-A378-E097-6F9FB63A8B07}"/>
              </a:ext>
            </a:extLst>
          </p:cNvPr>
          <p:cNvSpPr>
            <a:spLocks noGrp="1"/>
          </p:cNvSpPr>
          <p:nvPr>
            <p:ph type="sldNum" sz="quarter" idx="12"/>
          </p:nvPr>
        </p:nvSpPr>
        <p:spPr>
          <a:xfrm>
            <a:off x="11409094" y="6261100"/>
            <a:ext cx="403789" cy="365125"/>
          </a:xfrm>
        </p:spPr>
        <p:txBody>
          <a:bodyPr/>
          <a:lstStyle/>
          <a:p>
            <a:pPr defTabSz="914355"/>
            <a:fld id="{91D568E7-61F5-D04E-995D-81EF41C01A2A}" type="slidenum">
              <a:rPr lang="en-GB">
                <a:solidFill>
                  <a:srgbClr val="000000"/>
                </a:solidFill>
              </a:rPr>
              <a:pPr defTabSz="914355"/>
              <a:t>5</a:t>
            </a:fld>
            <a:endParaRPr lang="en-GB">
              <a:solidFill>
                <a:srgbClr val="000000"/>
              </a:solidFill>
            </a:endParaRPr>
          </a:p>
        </p:txBody>
      </p:sp>
      <p:sp>
        <p:nvSpPr>
          <p:cNvPr id="5" name="Title 4">
            <a:extLst>
              <a:ext uri="{FF2B5EF4-FFF2-40B4-BE49-F238E27FC236}">
                <a16:creationId xmlns:a16="http://schemas.microsoft.com/office/drawing/2014/main" id="{99EEF7AC-211D-6886-B104-D538A1A79C4F}"/>
              </a:ext>
            </a:extLst>
          </p:cNvPr>
          <p:cNvSpPr>
            <a:spLocks noGrp="1"/>
          </p:cNvSpPr>
          <p:nvPr>
            <p:ph type="title"/>
          </p:nvPr>
        </p:nvSpPr>
        <p:spPr>
          <a:xfrm>
            <a:off x="1123554" y="468192"/>
            <a:ext cx="10686256" cy="415498"/>
          </a:xfrm>
        </p:spPr>
        <p:txBody>
          <a:bodyPr/>
          <a:lstStyle/>
          <a:p>
            <a:r>
              <a:rPr lang="en-US" sz="2700">
                <a:latin typeface="Helvetica Now Text"/>
              </a:rPr>
              <a:t>What is Claims Payment Integrity (CPI)?</a:t>
            </a:r>
            <a:endParaRPr lang="en-US">
              <a:solidFill>
                <a:schemeClr val="accent1"/>
              </a:solidFill>
            </a:endParaRPr>
          </a:p>
        </p:txBody>
      </p:sp>
      <p:sp>
        <p:nvSpPr>
          <p:cNvPr id="7" name="TextBox 6">
            <a:extLst>
              <a:ext uri="{FF2B5EF4-FFF2-40B4-BE49-F238E27FC236}">
                <a16:creationId xmlns:a16="http://schemas.microsoft.com/office/drawing/2014/main" id="{DA006BC3-A8A0-DF75-57DE-E380BBDC21B6}"/>
              </a:ext>
            </a:extLst>
          </p:cNvPr>
          <p:cNvSpPr txBox="1"/>
          <p:nvPr/>
        </p:nvSpPr>
        <p:spPr>
          <a:xfrm>
            <a:off x="9029270" y="6359422"/>
            <a:ext cx="2581718" cy="184666"/>
          </a:xfrm>
          <a:prstGeom prst="rect">
            <a:avLst/>
          </a:prstGeom>
          <a:noFill/>
        </p:spPr>
        <p:txBody>
          <a:bodyPr wrap="square" anchor="ctr">
            <a:spAutoFit/>
          </a:bodyPr>
          <a:lstStyle/>
          <a:p>
            <a:pPr algn="r" defTabSz="914355"/>
            <a:r>
              <a:rPr lang="en-US" sz="600">
                <a:solidFill>
                  <a:srgbClr val="000000"/>
                </a:solidFill>
                <a:latin typeface="Helvetica Now Text" panose="020B0504030202020204" pitchFamily="34" charset="0"/>
              </a:rPr>
              <a:t>Aon | Health Solutions | Proprietary &amp; Confidential | 2025</a:t>
            </a:r>
            <a:endParaRPr lang="en-GB" sz="600">
              <a:solidFill>
                <a:srgbClr val="000000"/>
              </a:solidFill>
              <a:latin typeface="Helvetica Now Text" panose="020B0504030202020204" pitchFamily="34" charset="0"/>
            </a:endParaRPr>
          </a:p>
        </p:txBody>
      </p:sp>
      <p:sp>
        <p:nvSpPr>
          <p:cNvPr id="6" name="TextBox 5">
            <a:extLst>
              <a:ext uri="{FF2B5EF4-FFF2-40B4-BE49-F238E27FC236}">
                <a16:creationId xmlns:a16="http://schemas.microsoft.com/office/drawing/2014/main" id="{9989ECC6-847A-E003-98AD-643F4549E944}"/>
              </a:ext>
            </a:extLst>
          </p:cNvPr>
          <p:cNvSpPr txBox="1"/>
          <p:nvPr/>
        </p:nvSpPr>
        <p:spPr>
          <a:xfrm>
            <a:off x="1048860" y="1170102"/>
            <a:ext cx="10493786" cy="1018453"/>
          </a:xfrm>
          <a:prstGeom prst="rect">
            <a:avLst/>
          </a:prstGeom>
          <a:noFill/>
        </p:spPr>
        <p:txBody>
          <a:bodyPr wrap="square" lIns="0" tIns="0" rIns="0" bIns="0" rtlCol="0" anchor="t">
            <a:noAutofit/>
          </a:bodyPr>
          <a:lstStyle/>
          <a:p>
            <a:pPr marL="45720" lvl="1" defTabSz="914355">
              <a:lnSpc>
                <a:spcPct val="117000"/>
              </a:lnSpc>
              <a:spcAft>
                <a:spcPts val="600"/>
              </a:spcAft>
            </a:pPr>
            <a:r>
              <a:rPr lang="en-US" sz="1600">
                <a:solidFill>
                  <a:srgbClr val="000000"/>
                </a:solidFill>
                <a:latin typeface="Helvetica Now Text"/>
              </a:rPr>
              <a:t>CPI processes ensure healthcare claims </a:t>
            </a:r>
            <a:r>
              <a:rPr lang="en-US" sz="1600">
                <a:latin typeface="Helvetica Now Text"/>
              </a:rPr>
              <a:t>are paid by the responsible party for elig</a:t>
            </a:r>
            <a:r>
              <a:rPr lang="en-US" sz="1600">
                <a:solidFill>
                  <a:srgbClr val="000000"/>
                </a:solidFill>
                <a:latin typeface="Helvetica Now Text"/>
              </a:rPr>
              <a:t>ible members according to contractual terms not in error or duplicate, free from fraud/waste/abuse, and consistent with market norms.</a:t>
            </a:r>
          </a:p>
          <a:p>
            <a:pPr marL="45720" lvl="1" defTabSz="914355">
              <a:lnSpc>
                <a:spcPct val="117000"/>
              </a:lnSpc>
              <a:spcAft>
                <a:spcPts val="600"/>
              </a:spcAft>
            </a:pPr>
            <a:endParaRPr lang="en-US" sz="1600">
              <a:solidFill>
                <a:srgbClr val="000000"/>
              </a:solidFill>
              <a:latin typeface="Helvetica Now Text"/>
            </a:endParaRPr>
          </a:p>
          <a:p>
            <a:pPr marL="45720" lvl="1" defTabSz="914355">
              <a:lnSpc>
                <a:spcPct val="117000"/>
              </a:lnSpc>
              <a:spcAft>
                <a:spcPts val="600"/>
              </a:spcAft>
            </a:pPr>
            <a:r>
              <a:rPr lang="en-US" b="1">
                <a:solidFill>
                  <a:srgbClr val="007585"/>
                </a:solidFill>
                <a:latin typeface="Helvetica Now Text"/>
              </a:rPr>
              <a:t>Simple enough, right?! If only...</a:t>
            </a:r>
          </a:p>
        </p:txBody>
      </p:sp>
      <p:sp>
        <p:nvSpPr>
          <p:cNvPr id="14" name="TextBox 13">
            <a:extLst>
              <a:ext uri="{FF2B5EF4-FFF2-40B4-BE49-F238E27FC236}">
                <a16:creationId xmlns:a16="http://schemas.microsoft.com/office/drawing/2014/main" id="{CA3EEA12-ECD4-8FB7-866C-C47A1E51F67F}"/>
              </a:ext>
            </a:extLst>
          </p:cNvPr>
          <p:cNvSpPr txBox="1"/>
          <p:nvPr/>
        </p:nvSpPr>
        <p:spPr>
          <a:xfrm>
            <a:off x="1137360" y="3442128"/>
            <a:ext cx="10473628" cy="1246828"/>
          </a:xfrm>
          <a:prstGeom prst="rect">
            <a:avLst/>
          </a:prstGeom>
          <a:noFill/>
        </p:spPr>
        <p:txBody>
          <a:bodyPr wrap="square" lIns="0" tIns="0" rIns="0" bIns="0" rtlCol="0" anchor="t">
            <a:noAutofit/>
          </a:bodyPr>
          <a:lstStyle/>
          <a:p>
            <a:pPr marL="217170" lvl="1" indent="-171450" defTabSz="914355">
              <a:lnSpc>
                <a:spcPct val="117000"/>
              </a:lnSpc>
              <a:spcAft>
                <a:spcPts val="500"/>
              </a:spcAft>
              <a:buFont typeface="Arial" panose="020B0604020202020204" pitchFamily="34" charset="0"/>
              <a:buChar char="•"/>
            </a:pPr>
            <a:endParaRPr lang="en-US" sz="1600" b="1">
              <a:solidFill>
                <a:schemeClr val="accent1"/>
              </a:solidFill>
              <a:latin typeface="Helvetica Now Text"/>
            </a:endParaRPr>
          </a:p>
        </p:txBody>
      </p:sp>
      <p:pic>
        <p:nvPicPr>
          <p:cNvPr id="4" name="Picture 3">
            <a:extLst>
              <a:ext uri="{FF2B5EF4-FFF2-40B4-BE49-F238E27FC236}">
                <a16:creationId xmlns:a16="http://schemas.microsoft.com/office/drawing/2014/main" id="{8302C49B-F45C-907B-196A-12D76BB69391}"/>
              </a:ext>
            </a:extLst>
          </p:cNvPr>
          <p:cNvPicPr>
            <a:picLocks noChangeAspect="1"/>
          </p:cNvPicPr>
          <p:nvPr/>
        </p:nvPicPr>
        <p:blipFill>
          <a:blip r:embed="rId3"/>
          <a:srcRect l="5582"/>
          <a:stretch>
            <a:fillRect/>
          </a:stretch>
        </p:blipFill>
        <p:spPr>
          <a:xfrm>
            <a:off x="1796005" y="2882368"/>
            <a:ext cx="3229337" cy="3083250"/>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8AF53E31-419F-4ED1-A4CC-5CE6DF38C050}"/>
              </a:ext>
            </a:extLst>
          </p:cNvPr>
          <p:cNvPicPr>
            <a:picLocks noChangeAspect="1"/>
          </p:cNvPicPr>
          <p:nvPr/>
        </p:nvPicPr>
        <p:blipFill>
          <a:blip r:embed="rId4"/>
          <a:srcRect l="5398" t="19171"/>
          <a:stretch>
            <a:fillRect/>
          </a:stretch>
        </p:blipFill>
        <p:spPr>
          <a:xfrm>
            <a:off x="6295753" y="3442128"/>
            <a:ext cx="4630691" cy="1109564"/>
          </a:xfrm>
          <a:prstGeom prst="rect">
            <a:avLst/>
          </a:prstGeom>
          <a:effectLst>
            <a:outerShdw blurRad="63500" sx="102000" sy="102000" algn="ctr" rotWithShape="0">
              <a:prstClr val="black">
                <a:alpha val="40000"/>
              </a:prstClr>
            </a:outerShdw>
          </a:effectLst>
        </p:spPr>
      </p:pic>
      <p:sp>
        <p:nvSpPr>
          <p:cNvPr id="3" name="Footer Placeholder 2">
            <a:extLst>
              <a:ext uri="{FF2B5EF4-FFF2-40B4-BE49-F238E27FC236}">
                <a16:creationId xmlns:a16="http://schemas.microsoft.com/office/drawing/2014/main" id="{1F19F01A-1975-DF08-E155-83627C0CD75C}"/>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341578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66CD-8258-941F-66A0-C204EE6D42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D496D-5272-8536-35CD-A5D6003A10A5}"/>
              </a:ext>
            </a:extLst>
          </p:cNvPr>
          <p:cNvSpPr>
            <a:spLocks noGrp="1"/>
          </p:cNvSpPr>
          <p:nvPr>
            <p:ph type="sldNum" sz="quarter" idx="12"/>
          </p:nvPr>
        </p:nvSpPr>
        <p:spPr>
          <a:xfrm>
            <a:off x="11409094" y="6261100"/>
            <a:ext cx="403789" cy="365125"/>
          </a:xfrm>
        </p:spPr>
        <p:txBody>
          <a:bodyPr/>
          <a:lstStyle/>
          <a:p>
            <a:pPr defTabSz="914355"/>
            <a:fld id="{91D568E7-61F5-D04E-995D-81EF41C01A2A}" type="slidenum">
              <a:rPr lang="en-GB">
                <a:solidFill>
                  <a:srgbClr val="000000"/>
                </a:solidFill>
              </a:rPr>
              <a:pPr defTabSz="914355"/>
              <a:t>6</a:t>
            </a:fld>
            <a:endParaRPr lang="en-GB">
              <a:solidFill>
                <a:srgbClr val="000000"/>
              </a:solidFill>
            </a:endParaRPr>
          </a:p>
        </p:txBody>
      </p:sp>
      <p:sp>
        <p:nvSpPr>
          <p:cNvPr id="5" name="Title 4">
            <a:extLst>
              <a:ext uri="{FF2B5EF4-FFF2-40B4-BE49-F238E27FC236}">
                <a16:creationId xmlns:a16="http://schemas.microsoft.com/office/drawing/2014/main" id="{BD632F3D-A70E-B781-AAD3-09E600D65E29}"/>
              </a:ext>
            </a:extLst>
          </p:cNvPr>
          <p:cNvSpPr>
            <a:spLocks noGrp="1"/>
          </p:cNvSpPr>
          <p:nvPr>
            <p:ph type="title"/>
          </p:nvPr>
        </p:nvSpPr>
        <p:spPr>
          <a:xfrm>
            <a:off x="1123554" y="468192"/>
            <a:ext cx="10686256" cy="415498"/>
          </a:xfrm>
        </p:spPr>
        <p:txBody>
          <a:bodyPr/>
          <a:lstStyle/>
          <a:p>
            <a:r>
              <a:rPr lang="en-US" sz="2700">
                <a:latin typeface="Helvetica Now Text"/>
              </a:rPr>
              <a:t>Lifecycle of CPI Programs</a:t>
            </a:r>
            <a:endParaRPr lang="en-US"/>
          </a:p>
        </p:txBody>
      </p:sp>
      <p:sp>
        <p:nvSpPr>
          <p:cNvPr id="7" name="TextBox 6">
            <a:extLst>
              <a:ext uri="{FF2B5EF4-FFF2-40B4-BE49-F238E27FC236}">
                <a16:creationId xmlns:a16="http://schemas.microsoft.com/office/drawing/2014/main" id="{D883C40E-E011-2BA7-AA52-23C84D1BEDEA}"/>
              </a:ext>
            </a:extLst>
          </p:cNvPr>
          <p:cNvSpPr txBox="1"/>
          <p:nvPr/>
        </p:nvSpPr>
        <p:spPr>
          <a:xfrm>
            <a:off x="9029270" y="6359422"/>
            <a:ext cx="2581718" cy="184666"/>
          </a:xfrm>
          <a:prstGeom prst="rect">
            <a:avLst/>
          </a:prstGeom>
          <a:noFill/>
        </p:spPr>
        <p:txBody>
          <a:bodyPr wrap="square" anchor="ctr">
            <a:spAutoFit/>
          </a:bodyPr>
          <a:lstStyle/>
          <a:p>
            <a:pPr algn="r" defTabSz="914355"/>
            <a:r>
              <a:rPr lang="en-US" sz="600">
                <a:solidFill>
                  <a:srgbClr val="000000"/>
                </a:solidFill>
                <a:latin typeface="Helvetica Now Text" panose="020B0504030202020204" pitchFamily="34" charset="0"/>
              </a:rPr>
              <a:t>Aon | Health Solutions | Proprietary &amp; Confidential | 2025</a:t>
            </a:r>
            <a:endParaRPr lang="en-GB" sz="600">
              <a:solidFill>
                <a:srgbClr val="000000"/>
              </a:solidFill>
              <a:latin typeface="Helvetica Now Text" panose="020B0504030202020204" pitchFamily="34" charset="0"/>
            </a:endParaRPr>
          </a:p>
        </p:txBody>
      </p:sp>
      <p:sp>
        <p:nvSpPr>
          <p:cNvPr id="4" name="Arrow: Chevron 3">
            <a:extLst>
              <a:ext uri="{FF2B5EF4-FFF2-40B4-BE49-F238E27FC236}">
                <a16:creationId xmlns:a16="http://schemas.microsoft.com/office/drawing/2014/main" id="{1A905F9D-023C-CBDD-2536-57879FA6AD00}"/>
              </a:ext>
            </a:extLst>
          </p:cNvPr>
          <p:cNvSpPr/>
          <p:nvPr/>
        </p:nvSpPr>
        <p:spPr>
          <a:xfrm>
            <a:off x="1123554"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007585"/>
                </a:solidFill>
                <a:latin typeface="Helvetica Now Text" panose="020B0504030202020204" pitchFamily="34" charset="77"/>
              </a:rPr>
              <a:t>Cost </a:t>
            </a:r>
            <a:br>
              <a:rPr lang="en-US" sz="1200" b="1">
                <a:solidFill>
                  <a:srgbClr val="007585"/>
                </a:solidFill>
                <a:latin typeface="Helvetica Now Text" panose="020B0504030202020204" pitchFamily="34" charset="77"/>
              </a:rPr>
            </a:br>
            <a:r>
              <a:rPr lang="en-US" sz="1200" b="1">
                <a:solidFill>
                  <a:srgbClr val="007585"/>
                </a:solidFill>
                <a:latin typeface="Helvetica Now Text" panose="020B0504030202020204" pitchFamily="34" charset="77"/>
              </a:rPr>
              <a:t>Avoidance</a:t>
            </a:r>
          </a:p>
        </p:txBody>
      </p:sp>
      <p:sp>
        <p:nvSpPr>
          <p:cNvPr id="8" name="Arrow: Chevron 7">
            <a:extLst>
              <a:ext uri="{FF2B5EF4-FFF2-40B4-BE49-F238E27FC236}">
                <a16:creationId xmlns:a16="http://schemas.microsoft.com/office/drawing/2014/main" id="{21F2D5BE-7B39-F1EC-2C9B-740C27B90C20}"/>
              </a:ext>
            </a:extLst>
          </p:cNvPr>
          <p:cNvSpPr/>
          <p:nvPr/>
        </p:nvSpPr>
        <p:spPr>
          <a:xfrm>
            <a:off x="2868228"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29B0C3"/>
                </a:solidFill>
                <a:latin typeface="Helvetica Now Text" panose="020B0504030202020204" pitchFamily="34" charset="77"/>
              </a:rPr>
              <a:t>Pricing and Grouping</a:t>
            </a:r>
          </a:p>
        </p:txBody>
      </p:sp>
      <p:sp>
        <p:nvSpPr>
          <p:cNvPr id="9" name="Arrow: Chevron 8">
            <a:extLst>
              <a:ext uri="{FF2B5EF4-FFF2-40B4-BE49-F238E27FC236}">
                <a16:creationId xmlns:a16="http://schemas.microsoft.com/office/drawing/2014/main" id="{0892A4C3-A9C4-5390-6FF9-01060D2B86EA}"/>
              </a:ext>
            </a:extLst>
          </p:cNvPr>
          <p:cNvSpPr/>
          <p:nvPr/>
        </p:nvSpPr>
        <p:spPr>
          <a:xfrm>
            <a:off x="4612902"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29B0C3"/>
                </a:solidFill>
                <a:latin typeface="Helvetica Now Text" panose="020B0504030202020204" pitchFamily="34" charset="77"/>
              </a:rPr>
              <a:t>Claim</a:t>
            </a:r>
            <a:br>
              <a:rPr lang="en-US" sz="1200" b="1">
                <a:solidFill>
                  <a:srgbClr val="29B0C3"/>
                </a:solidFill>
                <a:latin typeface="Helvetica Now Text" panose="020B0504030202020204" pitchFamily="34" charset="77"/>
              </a:rPr>
            </a:br>
            <a:r>
              <a:rPr lang="en-US" sz="1200" b="1">
                <a:solidFill>
                  <a:srgbClr val="29B0C3"/>
                </a:solidFill>
                <a:latin typeface="Helvetica Now Text" panose="020B0504030202020204" pitchFamily="34" charset="77"/>
              </a:rPr>
              <a:t>Editing</a:t>
            </a:r>
          </a:p>
        </p:txBody>
      </p:sp>
      <p:sp>
        <p:nvSpPr>
          <p:cNvPr id="10" name="Arrow: Chevron 9">
            <a:extLst>
              <a:ext uri="{FF2B5EF4-FFF2-40B4-BE49-F238E27FC236}">
                <a16:creationId xmlns:a16="http://schemas.microsoft.com/office/drawing/2014/main" id="{C00B950E-94E6-946B-3CD0-717704E41D16}"/>
              </a:ext>
            </a:extLst>
          </p:cNvPr>
          <p:cNvSpPr/>
          <p:nvPr/>
        </p:nvSpPr>
        <p:spPr>
          <a:xfrm>
            <a:off x="6357576"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0055A8"/>
                </a:solidFill>
                <a:latin typeface="Helvetica Now Text" panose="020B0504030202020204" pitchFamily="34" charset="77"/>
              </a:rPr>
              <a:t>Claim</a:t>
            </a:r>
            <a:br>
              <a:rPr lang="en-US" sz="1200" b="1">
                <a:solidFill>
                  <a:srgbClr val="0055A8"/>
                </a:solidFill>
                <a:latin typeface="Helvetica Now Text" panose="020B0504030202020204" pitchFamily="34" charset="77"/>
              </a:rPr>
            </a:br>
            <a:r>
              <a:rPr lang="en-US" sz="1200" b="1">
                <a:solidFill>
                  <a:srgbClr val="0055A8"/>
                </a:solidFill>
                <a:latin typeface="Helvetica Now Text" panose="020B0504030202020204" pitchFamily="34" charset="77"/>
              </a:rPr>
              <a:t>Review</a:t>
            </a:r>
          </a:p>
        </p:txBody>
      </p:sp>
      <p:sp>
        <p:nvSpPr>
          <p:cNvPr id="11" name="Arrow: Chevron 10">
            <a:extLst>
              <a:ext uri="{FF2B5EF4-FFF2-40B4-BE49-F238E27FC236}">
                <a16:creationId xmlns:a16="http://schemas.microsoft.com/office/drawing/2014/main" id="{97E4F77F-1227-0C78-8DE3-CDC4D5E6313B}"/>
              </a:ext>
            </a:extLst>
          </p:cNvPr>
          <p:cNvSpPr/>
          <p:nvPr/>
        </p:nvSpPr>
        <p:spPr>
          <a:xfrm>
            <a:off x="8102250"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0055A8"/>
                </a:solidFill>
                <a:latin typeface="Helvetica Now Text" panose="020B0504030202020204" pitchFamily="34" charset="77"/>
              </a:rPr>
              <a:t>Subrogation</a:t>
            </a:r>
          </a:p>
        </p:txBody>
      </p:sp>
      <p:sp>
        <p:nvSpPr>
          <p:cNvPr id="12" name="Arrow: Chevron 11">
            <a:extLst>
              <a:ext uri="{FF2B5EF4-FFF2-40B4-BE49-F238E27FC236}">
                <a16:creationId xmlns:a16="http://schemas.microsoft.com/office/drawing/2014/main" id="{D9E5F77C-11A5-20AB-9521-6E3C4271C22F}"/>
              </a:ext>
            </a:extLst>
          </p:cNvPr>
          <p:cNvSpPr/>
          <p:nvPr/>
        </p:nvSpPr>
        <p:spPr>
          <a:xfrm>
            <a:off x="9846923" y="4487191"/>
            <a:ext cx="1965960" cy="61622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r>
              <a:rPr lang="en-US" sz="1200" b="1">
                <a:solidFill>
                  <a:srgbClr val="EB0017"/>
                </a:solidFill>
                <a:latin typeface="Helvetica Now Text" panose="020B0504030202020204" pitchFamily="34" charset="77"/>
              </a:rPr>
              <a:t>Recovery</a:t>
            </a:r>
          </a:p>
        </p:txBody>
      </p:sp>
      <p:sp>
        <p:nvSpPr>
          <p:cNvPr id="15" name="Left Brace 14">
            <a:extLst>
              <a:ext uri="{FF2B5EF4-FFF2-40B4-BE49-F238E27FC236}">
                <a16:creationId xmlns:a16="http://schemas.microsoft.com/office/drawing/2014/main" id="{45C1966B-1BD6-8EC0-91D8-408C61BC02B2}"/>
              </a:ext>
            </a:extLst>
          </p:cNvPr>
          <p:cNvSpPr/>
          <p:nvPr/>
        </p:nvSpPr>
        <p:spPr>
          <a:xfrm rot="16200000">
            <a:off x="1843400" y="4486872"/>
            <a:ext cx="228600" cy="1645920"/>
          </a:xfrm>
          <a:prstGeom prst="leftBrace">
            <a:avLst/>
          </a:prstGeom>
          <a:ln w="3175">
            <a:solidFill>
              <a:schemeClr val="accent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a:endParaRPr lang="en-US" sz="1800">
              <a:solidFill>
                <a:srgbClr val="000000"/>
              </a:solidFill>
              <a:latin typeface="Arial" panose="020B0604020202020204"/>
            </a:endParaRPr>
          </a:p>
        </p:txBody>
      </p:sp>
      <p:sp>
        <p:nvSpPr>
          <p:cNvPr id="16" name="Left Brace 15">
            <a:extLst>
              <a:ext uri="{FF2B5EF4-FFF2-40B4-BE49-F238E27FC236}">
                <a16:creationId xmlns:a16="http://schemas.microsoft.com/office/drawing/2014/main" id="{75EB93F5-D582-8549-2B77-52297330BC97}"/>
              </a:ext>
            </a:extLst>
          </p:cNvPr>
          <p:cNvSpPr/>
          <p:nvPr/>
        </p:nvSpPr>
        <p:spPr>
          <a:xfrm rot="16200000">
            <a:off x="6226028" y="1837731"/>
            <a:ext cx="188119" cy="6903720"/>
          </a:xfrm>
          <a:custGeom>
            <a:avLst/>
            <a:gdLst>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865622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865622 h 13807440"/>
              <a:gd name="connsiteX5" fmla="*/ 228600 w 457200"/>
              <a:gd name="connsiteY5" fmla="*/ 38098 h 13807440"/>
              <a:gd name="connsiteX6" fmla="*/ 457200 w 457200"/>
              <a:gd name="connsiteY6" fmla="*/ 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865622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201253 h 13807440"/>
              <a:gd name="connsiteX5" fmla="*/ 228600 w 457200"/>
              <a:gd name="connsiteY5" fmla="*/ 38098 h 13807440"/>
              <a:gd name="connsiteX6" fmla="*/ 457200 w 457200"/>
              <a:gd name="connsiteY6" fmla="*/ 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182204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201253 h 13807440"/>
              <a:gd name="connsiteX5" fmla="*/ 228600 w 457200"/>
              <a:gd name="connsiteY5" fmla="*/ 38098 h 13807440"/>
              <a:gd name="connsiteX6" fmla="*/ 457200 w 457200"/>
              <a:gd name="connsiteY6" fmla="*/ 0 h 13807440"/>
              <a:gd name="connsiteX0" fmla="*/ 457200 w 457200"/>
              <a:gd name="connsiteY0" fmla="*/ 13807440 h 13807440"/>
              <a:gd name="connsiteX1" fmla="*/ 228600 w 457200"/>
              <a:gd name="connsiteY1" fmla="*/ 13769342 h 13807440"/>
              <a:gd name="connsiteX2" fmla="*/ 228600 w 457200"/>
              <a:gd name="connsiteY2" fmla="*/ 6941818 h 13807440"/>
              <a:gd name="connsiteX3" fmla="*/ 0 w 457200"/>
              <a:gd name="connsiteY3" fmla="*/ 6903720 h 13807440"/>
              <a:gd name="connsiteX4" fmla="*/ 228600 w 457200"/>
              <a:gd name="connsiteY4" fmla="*/ 6182204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282211 h 13807440"/>
              <a:gd name="connsiteX3" fmla="*/ 0 w 457200"/>
              <a:gd name="connsiteY3" fmla="*/ 6903720 h 13807440"/>
              <a:gd name="connsiteX4" fmla="*/ 228600 w 457200"/>
              <a:gd name="connsiteY4" fmla="*/ 6201253 h 13807440"/>
              <a:gd name="connsiteX5" fmla="*/ 228600 w 457200"/>
              <a:gd name="connsiteY5" fmla="*/ 38098 h 13807440"/>
              <a:gd name="connsiteX6" fmla="*/ 457200 w 457200"/>
              <a:gd name="connsiteY6" fmla="*/ 0 h 13807440"/>
              <a:gd name="connsiteX0" fmla="*/ 457200 w 457200"/>
              <a:gd name="connsiteY0" fmla="*/ 13807440 h 13807440"/>
              <a:gd name="connsiteX1" fmla="*/ 228600 w 457200"/>
              <a:gd name="connsiteY1" fmla="*/ 13769342 h 13807440"/>
              <a:gd name="connsiteX2" fmla="*/ 226219 w 457200"/>
              <a:gd name="connsiteY2" fmla="*/ 6289356 h 13807440"/>
              <a:gd name="connsiteX3" fmla="*/ 0 w 457200"/>
              <a:gd name="connsiteY3" fmla="*/ 6903720 h 13807440"/>
              <a:gd name="connsiteX4" fmla="*/ 228600 w 457200"/>
              <a:gd name="connsiteY4" fmla="*/ 6182204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282211 h 13807440"/>
              <a:gd name="connsiteX3" fmla="*/ 0 w 457200"/>
              <a:gd name="connsiteY3" fmla="*/ 6903720 h 13807440"/>
              <a:gd name="connsiteX4" fmla="*/ 228600 w 457200"/>
              <a:gd name="connsiteY4" fmla="*/ 6201253 h 13807440"/>
              <a:gd name="connsiteX5" fmla="*/ 228600 w 457200"/>
              <a:gd name="connsiteY5" fmla="*/ 38098 h 13807440"/>
              <a:gd name="connsiteX6" fmla="*/ 457200 w 457200"/>
              <a:gd name="connsiteY6" fmla="*/ 0 h 13807440"/>
              <a:gd name="connsiteX0" fmla="*/ 457200 w 457200"/>
              <a:gd name="connsiteY0" fmla="*/ 13807440 h 13807440"/>
              <a:gd name="connsiteX1" fmla="*/ 228600 w 457200"/>
              <a:gd name="connsiteY1" fmla="*/ 13769342 h 13807440"/>
              <a:gd name="connsiteX2" fmla="*/ 226219 w 457200"/>
              <a:gd name="connsiteY2" fmla="*/ 6289356 h 13807440"/>
              <a:gd name="connsiteX3" fmla="*/ 0 w 457200"/>
              <a:gd name="connsiteY3" fmla="*/ 6903720 h 13807440"/>
              <a:gd name="connsiteX4" fmla="*/ 228600 w 457200"/>
              <a:gd name="connsiteY4" fmla="*/ 6182204 h 13807440"/>
              <a:gd name="connsiteX5" fmla="*/ 228600 w 457200"/>
              <a:gd name="connsiteY5" fmla="*/ 38098 h 13807440"/>
              <a:gd name="connsiteX6" fmla="*/ 457200 w 457200"/>
              <a:gd name="connsiteY6" fmla="*/ 0 h 13807440"/>
              <a:gd name="connsiteX7" fmla="*/ 457200 w 457200"/>
              <a:gd name="connsiteY7" fmla="*/ 13807440 h 13807440"/>
              <a:gd name="connsiteX0" fmla="*/ 457200 w 457200"/>
              <a:gd name="connsiteY0" fmla="*/ 13807440 h 13807440"/>
              <a:gd name="connsiteX1" fmla="*/ 228600 w 457200"/>
              <a:gd name="connsiteY1" fmla="*/ 13769342 h 13807440"/>
              <a:gd name="connsiteX2" fmla="*/ 228600 w 457200"/>
              <a:gd name="connsiteY2" fmla="*/ 6282211 h 13807440"/>
              <a:gd name="connsiteX3" fmla="*/ 80962 w 457200"/>
              <a:gd name="connsiteY3" fmla="*/ 6248876 h 13807440"/>
              <a:gd name="connsiteX4" fmla="*/ 228600 w 457200"/>
              <a:gd name="connsiteY4" fmla="*/ 6201253 h 13807440"/>
              <a:gd name="connsiteX5" fmla="*/ 228600 w 457200"/>
              <a:gd name="connsiteY5" fmla="*/ 38098 h 13807440"/>
              <a:gd name="connsiteX6" fmla="*/ 457200 w 457200"/>
              <a:gd name="connsiteY6" fmla="*/ 0 h 13807440"/>
              <a:gd name="connsiteX0" fmla="*/ 376238 w 376238"/>
              <a:gd name="connsiteY0" fmla="*/ 13807440 h 13807440"/>
              <a:gd name="connsiteX1" fmla="*/ 147638 w 376238"/>
              <a:gd name="connsiteY1" fmla="*/ 13769342 h 13807440"/>
              <a:gd name="connsiteX2" fmla="*/ 145257 w 376238"/>
              <a:gd name="connsiteY2" fmla="*/ 6289356 h 13807440"/>
              <a:gd name="connsiteX3" fmla="*/ 2381 w 376238"/>
              <a:gd name="connsiteY3" fmla="*/ 6251257 h 13807440"/>
              <a:gd name="connsiteX4" fmla="*/ 147638 w 376238"/>
              <a:gd name="connsiteY4" fmla="*/ 6182204 h 13807440"/>
              <a:gd name="connsiteX5" fmla="*/ 147638 w 376238"/>
              <a:gd name="connsiteY5" fmla="*/ 38098 h 13807440"/>
              <a:gd name="connsiteX6" fmla="*/ 376238 w 376238"/>
              <a:gd name="connsiteY6" fmla="*/ 0 h 13807440"/>
              <a:gd name="connsiteX7" fmla="*/ 376238 w 376238"/>
              <a:gd name="connsiteY7" fmla="*/ 13807440 h 13807440"/>
              <a:gd name="connsiteX0" fmla="*/ 376238 w 376238"/>
              <a:gd name="connsiteY0" fmla="*/ 13807440 h 13807440"/>
              <a:gd name="connsiteX1" fmla="*/ 147638 w 376238"/>
              <a:gd name="connsiteY1" fmla="*/ 13769342 h 13807440"/>
              <a:gd name="connsiteX2" fmla="*/ 147638 w 376238"/>
              <a:gd name="connsiteY2" fmla="*/ 6282211 h 13807440"/>
              <a:gd name="connsiteX3" fmla="*/ 0 w 376238"/>
              <a:gd name="connsiteY3" fmla="*/ 6248876 h 13807440"/>
              <a:gd name="connsiteX4" fmla="*/ 147638 w 376238"/>
              <a:gd name="connsiteY4" fmla="*/ 6201253 h 13807440"/>
              <a:gd name="connsiteX5" fmla="*/ 147638 w 376238"/>
              <a:gd name="connsiteY5" fmla="*/ 38098 h 13807440"/>
              <a:gd name="connsiteX6" fmla="*/ 376238 w 376238"/>
              <a:gd name="connsiteY6" fmla="*/ 0 h 138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238" h="13807440" stroke="0" extrusionOk="0">
                <a:moveTo>
                  <a:pt x="376238" y="13807440"/>
                </a:moveTo>
                <a:cubicBezTo>
                  <a:pt x="249986" y="13807440"/>
                  <a:pt x="147638" y="13790383"/>
                  <a:pt x="147638" y="13769342"/>
                </a:cubicBezTo>
                <a:cubicBezTo>
                  <a:pt x="146844" y="11276013"/>
                  <a:pt x="146051" y="8782685"/>
                  <a:pt x="145257" y="6289356"/>
                </a:cubicBezTo>
                <a:cubicBezTo>
                  <a:pt x="145257" y="6268315"/>
                  <a:pt x="1984" y="6269116"/>
                  <a:pt x="2381" y="6251257"/>
                </a:cubicBezTo>
                <a:cubicBezTo>
                  <a:pt x="2778" y="6233398"/>
                  <a:pt x="147638" y="6203245"/>
                  <a:pt x="147638" y="6182204"/>
                </a:cubicBezTo>
                <a:lnTo>
                  <a:pt x="147638" y="38098"/>
                </a:lnTo>
                <a:cubicBezTo>
                  <a:pt x="147638" y="17057"/>
                  <a:pt x="249986" y="0"/>
                  <a:pt x="376238" y="0"/>
                </a:cubicBezTo>
                <a:lnTo>
                  <a:pt x="376238" y="13807440"/>
                </a:lnTo>
                <a:close/>
              </a:path>
              <a:path w="376238" h="13807440" fill="none">
                <a:moveTo>
                  <a:pt x="376238" y="13807440"/>
                </a:moveTo>
                <a:cubicBezTo>
                  <a:pt x="249986" y="13807440"/>
                  <a:pt x="147638" y="13790383"/>
                  <a:pt x="147638" y="13769342"/>
                </a:cubicBezTo>
                <a:lnTo>
                  <a:pt x="147638" y="6282211"/>
                </a:lnTo>
                <a:cubicBezTo>
                  <a:pt x="147638" y="6261170"/>
                  <a:pt x="0" y="6262369"/>
                  <a:pt x="0" y="6248876"/>
                </a:cubicBezTo>
                <a:cubicBezTo>
                  <a:pt x="0" y="6235383"/>
                  <a:pt x="147638" y="6222294"/>
                  <a:pt x="147638" y="6201253"/>
                </a:cubicBezTo>
                <a:lnTo>
                  <a:pt x="147638" y="38098"/>
                </a:lnTo>
                <a:cubicBezTo>
                  <a:pt x="147638" y="17057"/>
                  <a:pt x="249986" y="0"/>
                  <a:pt x="376238" y="0"/>
                </a:cubicBezTo>
              </a:path>
            </a:pathLst>
          </a:custGeom>
          <a:ln w="3175">
            <a:solidFill>
              <a:schemeClr val="accent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a:endParaRPr lang="en-US" sz="1800">
              <a:solidFill>
                <a:srgbClr val="000000"/>
              </a:solidFill>
              <a:latin typeface="Arial" panose="020B0604020202020204"/>
            </a:endParaRPr>
          </a:p>
        </p:txBody>
      </p:sp>
      <p:sp>
        <p:nvSpPr>
          <p:cNvPr id="17" name="Left Brace 16">
            <a:extLst>
              <a:ext uri="{FF2B5EF4-FFF2-40B4-BE49-F238E27FC236}">
                <a16:creationId xmlns:a16="http://schemas.microsoft.com/office/drawing/2014/main" id="{12989508-4D64-D6F6-191A-F107B252E651}"/>
              </a:ext>
            </a:extLst>
          </p:cNvPr>
          <p:cNvSpPr/>
          <p:nvPr/>
        </p:nvSpPr>
        <p:spPr>
          <a:xfrm rot="16200000">
            <a:off x="8849316" y="2902762"/>
            <a:ext cx="228600" cy="5212080"/>
          </a:xfrm>
          <a:prstGeom prst="leftBrace">
            <a:avLst/>
          </a:prstGeom>
          <a:ln w="3175">
            <a:solidFill>
              <a:schemeClr val="accent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a:endParaRPr lang="en-US" sz="1800">
              <a:solidFill>
                <a:srgbClr val="000000"/>
              </a:solidFill>
              <a:latin typeface="Arial" panose="020B0604020202020204"/>
            </a:endParaRPr>
          </a:p>
        </p:txBody>
      </p:sp>
      <p:sp>
        <p:nvSpPr>
          <p:cNvPr id="18" name="TextBox 17">
            <a:extLst>
              <a:ext uri="{FF2B5EF4-FFF2-40B4-BE49-F238E27FC236}">
                <a16:creationId xmlns:a16="http://schemas.microsoft.com/office/drawing/2014/main" id="{64FA6B33-2FA4-7A65-C8BD-D5162DB9D24A}"/>
              </a:ext>
            </a:extLst>
          </p:cNvPr>
          <p:cNvSpPr txBox="1"/>
          <p:nvPr/>
        </p:nvSpPr>
        <p:spPr>
          <a:xfrm>
            <a:off x="1258956" y="5541482"/>
            <a:ext cx="1397487" cy="232568"/>
          </a:xfrm>
          <a:prstGeom prst="rect">
            <a:avLst/>
          </a:prstGeom>
          <a:noFill/>
        </p:spPr>
        <p:txBody>
          <a:bodyPr wrap="none" lIns="0" tIns="0" rIns="0" bIns="0" rtlCol="0" anchor="ctr">
            <a:noAutofit/>
          </a:bodyPr>
          <a:lstStyle/>
          <a:p>
            <a:pPr algn="ctr" defTabSz="914355">
              <a:lnSpc>
                <a:spcPct val="117000"/>
              </a:lnSpc>
              <a:spcAft>
                <a:spcPts val="500"/>
              </a:spcAft>
            </a:pPr>
            <a:r>
              <a:rPr lang="en-US" sz="1400">
                <a:solidFill>
                  <a:srgbClr val="000000"/>
                </a:solidFill>
                <a:latin typeface="Helvetica Now Text"/>
              </a:rPr>
              <a:t>Pre-Submission</a:t>
            </a:r>
          </a:p>
        </p:txBody>
      </p:sp>
      <p:sp>
        <p:nvSpPr>
          <p:cNvPr id="19" name="TextBox 18">
            <a:extLst>
              <a:ext uri="{FF2B5EF4-FFF2-40B4-BE49-F238E27FC236}">
                <a16:creationId xmlns:a16="http://schemas.microsoft.com/office/drawing/2014/main" id="{1AE5D06C-9BA8-6197-E961-05DBF62A3A70}"/>
              </a:ext>
            </a:extLst>
          </p:cNvPr>
          <p:cNvSpPr txBox="1"/>
          <p:nvPr/>
        </p:nvSpPr>
        <p:spPr>
          <a:xfrm>
            <a:off x="5390142" y="5635429"/>
            <a:ext cx="1188720" cy="274320"/>
          </a:xfrm>
          <a:prstGeom prst="rect">
            <a:avLst/>
          </a:prstGeom>
          <a:noFill/>
        </p:spPr>
        <p:txBody>
          <a:bodyPr wrap="none" lIns="0" tIns="0" rIns="0" bIns="0" rtlCol="0" anchor="ctr">
            <a:noAutofit/>
          </a:bodyPr>
          <a:lstStyle/>
          <a:p>
            <a:pPr algn="ctr" defTabSz="914355">
              <a:lnSpc>
                <a:spcPct val="117000"/>
              </a:lnSpc>
              <a:spcAft>
                <a:spcPts val="500"/>
              </a:spcAft>
            </a:pPr>
            <a:r>
              <a:rPr lang="en-US" sz="1400">
                <a:solidFill>
                  <a:srgbClr val="000000"/>
                </a:solidFill>
                <a:latin typeface="Helvetica Now Text"/>
              </a:rPr>
              <a:t>Pre-Payment</a:t>
            </a:r>
          </a:p>
        </p:txBody>
      </p:sp>
      <p:sp>
        <p:nvSpPr>
          <p:cNvPr id="20" name="TextBox 19">
            <a:extLst>
              <a:ext uri="{FF2B5EF4-FFF2-40B4-BE49-F238E27FC236}">
                <a16:creationId xmlns:a16="http://schemas.microsoft.com/office/drawing/2014/main" id="{B616EA09-69C9-58D1-4641-74263F07EE3F}"/>
              </a:ext>
            </a:extLst>
          </p:cNvPr>
          <p:cNvSpPr txBox="1"/>
          <p:nvPr/>
        </p:nvSpPr>
        <p:spPr>
          <a:xfrm>
            <a:off x="8369256" y="5739813"/>
            <a:ext cx="1188720" cy="274320"/>
          </a:xfrm>
          <a:prstGeom prst="rect">
            <a:avLst/>
          </a:prstGeom>
          <a:noFill/>
        </p:spPr>
        <p:txBody>
          <a:bodyPr wrap="none" lIns="0" tIns="0" rIns="0" bIns="0" rtlCol="0" anchor="ctr">
            <a:noAutofit/>
          </a:bodyPr>
          <a:lstStyle/>
          <a:p>
            <a:pPr algn="ctr" defTabSz="914355">
              <a:lnSpc>
                <a:spcPct val="117000"/>
              </a:lnSpc>
              <a:spcAft>
                <a:spcPts val="500"/>
              </a:spcAft>
            </a:pPr>
            <a:r>
              <a:rPr lang="en-US" sz="1400">
                <a:solidFill>
                  <a:srgbClr val="000000"/>
                </a:solidFill>
                <a:latin typeface="Helvetica Now Text"/>
              </a:rPr>
              <a:t>Post-Payment</a:t>
            </a:r>
          </a:p>
        </p:txBody>
      </p:sp>
      <p:grpSp>
        <p:nvGrpSpPr>
          <p:cNvPr id="31" name="Group 30">
            <a:extLst>
              <a:ext uri="{FF2B5EF4-FFF2-40B4-BE49-F238E27FC236}">
                <a16:creationId xmlns:a16="http://schemas.microsoft.com/office/drawing/2014/main" id="{02D8A334-6E07-2022-472A-2D8469571B24}"/>
              </a:ext>
            </a:extLst>
          </p:cNvPr>
          <p:cNvGrpSpPr/>
          <p:nvPr/>
        </p:nvGrpSpPr>
        <p:grpSpPr>
          <a:xfrm>
            <a:off x="2037954" y="3589376"/>
            <a:ext cx="137160" cy="805272"/>
            <a:chOff x="4075113" y="7023503"/>
            <a:chExt cx="274320" cy="1610543"/>
          </a:xfrm>
        </p:grpSpPr>
        <p:cxnSp>
          <p:nvCxnSpPr>
            <p:cNvPr id="29" name="Straight Connector 28">
              <a:extLst>
                <a:ext uri="{FF2B5EF4-FFF2-40B4-BE49-F238E27FC236}">
                  <a16:creationId xmlns:a16="http://schemas.microsoft.com/office/drawing/2014/main" id="{94DC9D7F-29F8-AEC2-A41C-F8A72882FE9E}"/>
                </a:ext>
              </a:extLst>
            </p:cNvPr>
            <p:cNvCxnSpPr>
              <a:cxnSpLocks/>
            </p:cNvCxnSpPr>
            <p:nvPr/>
          </p:nvCxnSpPr>
          <p:spPr>
            <a:xfrm>
              <a:off x="4212273" y="7280031"/>
              <a:ext cx="0" cy="1354015"/>
            </a:xfrm>
            <a:prstGeom prst="line">
              <a:avLst/>
            </a:prstGeom>
            <a:ln w="63500">
              <a:solidFill>
                <a:srgbClr val="007585"/>
              </a:solidFill>
              <a:tailEnd type="none" w="lg" len="lg"/>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196D4AE1-E156-A5BF-DD27-E6F5BA2D5869}"/>
                </a:ext>
              </a:extLst>
            </p:cNvPr>
            <p:cNvSpPr/>
            <p:nvPr/>
          </p:nvSpPr>
          <p:spPr>
            <a:xfrm>
              <a:off x="4075113" y="7023503"/>
              <a:ext cx="274320" cy="274320"/>
            </a:xfrm>
            <a:prstGeom prst="ellipse">
              <a:avLst/>
            </a:prstGeom>
            <a:solidFill>
              <a:srgbClr val="007585"/>
            </a:solid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grpSp>
        <p:nvGrpSpPr>
          <p:cNvPr id="32" name="Group 31">
            <a:extLst>
              <a:ext uri="{FF2B5EF4-FFF2-40B4-BE49-F238E27FC236}">
                <a16:creationId xmlns:a16="http://schemas.microsoft.com/office/drawing/2014/main" id="{58F3A410-BB9A-7BC9-4A24-B9D7131E6D5B}"/>
              </a:ext>
            </a:extLst>
          </p:cNvPr>
          <p:cNvGrpSpPr/>
          <p:nvPr/>
        </p:nvGrpSpPr>
        <p:grpSpPr>
          <a:xfrm>
            <a:off x="3782628" y="3589376"/>
            <a:ext cx="137160" cy="805272"/>
            <a:chOff x="4075113" y="7023503"/>
            <a:chExt cx="274320" cy="1610543"/>
          </a:xfrm>
          <a:solidFill>
            <a:srgbClr val="29B0C3"/>
          </a:solidFill>
        </p:grpSpPr>
        <p:cxnSp>
          <p:nvCxnSpPr>
            <p:cNvPr id="33" name="Straight Connector 32">
              <a:extLst>
                <a:ext uri="{FF2B5EF4-FFF2-40B4-BE49-F238E27FC236}">
                  <a16:creationId xmlns:a16="http://schemas.microsoft.com/office/drawing/2014/main" id="{152D6C0B-B20F-725A-4A99-39EDA2743416}"/>
                </a:ext>
              </a:extLst>
            </p:cNvPr>
            <p:cNvCxnSpPr>
              <a:cxnSpLocks/>
            </p:cNvCxnSpPr>
            <p:nvPr/>
          </p:nvCxnSpPr>
          <p:spPr>
            <a:xfrm>
              <a:off x="4212273" y="7280031"/>
              <a:ext cx="0" cy="1354015"/>
            </a:xfrm>
            <a:prstGeom prst="line">
              <a:avLst/>
            </a:prstGeom>
            <a:grpFill/>
            <a:ln w="63500">
              <a:solidFill>
                <a:srgbClr val="29B0C3"/>
              </a:solidFill>
              <a:tailEnd type="none" w="lg" len="lg"/>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350D0734-22FC-2D6A-77EC-FA5C0FCF02DD}"/>
                </a:ext>
              </a:extLst>
            </p:cNvPr>
            <p:cNvSpPr/>
            <p:nvPr/>
          </p:nvSpPr>
          <p:spPr>
            <a:xfrm>
              <a:off x="4075113" y="7023503"/>
              <a:ext cx="274320" cy="274320"/>
            </a:xfrm>
            <a:prstGeom prst="ellipse">
              <a:avLst/>
            </a:prstGeom>
            <a:grp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grpSp>
        <p:nvGrpSpPr>
          <p:cNvPr id="35" name="Group 34">
            <a:extLst>
              <a:ext uri="{FF2B5EF4-FFF2-40B4-BE49-F238E27FC236}">
                <a16:creationId xmlns:a16="http://schemas.microsoft.com/office/drawing/2014/main" id="{BF497CB6-3931-DDD2-BEB8-347530E9E07C}"/>
              </a:ext>
            </a:extLst>
          </p:cNvPr>
          <p:cNvGrpSpPr/>
          <p:nvPr/>
        </p:nvGrpSpPr>
        <p:grpSpPr>
          <a:xfrm>
            <a:off x="5527302" y="3589376"/>
            <a:ext cx="137160" cy="805272"/>
            <a:chOff x="4075113" y="7023503"/>
            <a:chExt cx="274320" cy="1610543"/>
          </a:xfrm>
        </p:grpSpPr>
        <p:cxnSp>
          <p:nvCxnSpPr>
            <p:cNvPr id="36" name="Straight Connector 35">
              <a:extLst>
                <a:ext uri="{FF2B5EF4-FFF2-40B4-BE49-F238E27FC236}">
                  <a16:creationId xmlns:a16="http://schemas.microsoft.com/office/drawing/2014/main" id="{42CA9782-334C-670E-B8DE-3E096742FABA}"/>
                </a:ext>
              </a:extLst>
            </p:cNvPr>
            <p:cNvCxnSpPr>
              <a:cxnSpLocks/>
            </p:cNvCxnSpPr>
            <p:nvPr/>
          </p:nvCxnSpPr>
          <p:spPr>
            <a:xfrm>
              <a:off x="4212273" y="7280031"/>
              <a:ext cx="0" cy="1354015"/>
            </a:xfrm>
            <a:prstGeom prst="line">
              <a:avLst/>
            </a:prstGeom>
            <a:ln w="63500">
              <a:solidFill>
                <a:srgbClr val="29B0C3"/>
              </a:solidFill>
              <a:tailEnd type="none" w="lg" len="lg"/>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E94FF9BF-510D-2131-3117-4CCE18A05226}"/>
                </a:ext>
              </a:extLst>
            </p:cNvPr>
            <p:cNvSpPr/>
            <p:nvPr/>
          </p:nvSpPr>
          <p:spPr>
            <a:xfrm>
              <a:off x="4075113" y="7023503"/>
              <a:ext cx="274320" cy="274320"/>
            </a:xfrm>
            <a:prstGeom prst="ellipse">
              <a:avLst/>
            </a:prstGeom>
            <a:solidFill>
              <a:srgbClr val="29B0C3"/>
            </a:solid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grpSp>
        <p:nvGrpSpPr>
          <p:cNvPr id="38" name="Group 37">
            <a:extLst>
              <a:ext uri="{FF2B5EF4-FFF2-40B4-BE49-F238E27FC236}">
                <a16:creationId xmlns:a16="http://schemas.microsoft.com/office/drawing/2014/main" id="{E4F29DB3-E1EF-FB1C-7DF8-1FB576C7967B}"/>
              </a:ext>
            </a:extLst>
          </p:cNvPr>
          <p:cNvGrpSpPr/>
          <p:nvPr/>
        </p:nvGrpSpPr>
        <p:grpSpPr>
          <a:xfrm>
            <a:off x="7271976" y="3589376"/>
            <a:ext cx="137160" cy="805272"/>
            <a:chOff x="4075113" y="7023503"/>
            <a:chExt cx="274320" cy="1610543"/>
          </a:xfrm>
        </p:grpSpPr>
        <p:cxnSp>
          <p:nvCxnSpPr>
            <p:cNvPr id="39" name="Straight Connector 38">
              <a:extLst>
                <a:ext uri="{FF2B5EF4-FFF2-40B4-BE49-F238E27FC236}">
                  <a16:creationId xmlns:a16="http://schemas.microsoft.com/office/drawing/2014/main" id="{DAA04C69-ABC6-B452-E64C-68041A41620F}"/>
                </a:ext>
              </a:extLst>
            </p:cNvPr>
            <p:cNvCxnSpPr>
              <a:cxnSpLocks/>
            </p:cNvCxnSpPr>
            <p:nvPr/>
          </p:nvCxnSpPr>
          <p:spPr>
            <a:xfrm>
              <a:off x="4212273" y="7280031"/>
              <a:ext cx="0" cy="1354015"/>
            </a:xfrm>
            <a:prstGeom prst="line">
              <a:avLst/>
            </a:prstGeom>
            <a:ln w="63500">
              <a:solidFill>
                <a:srgbClr val="0055A8"/>
              </a:solidFill>
              <a:tailEnd type="none" w="lg"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CC33C51-1A74-3EDE-C593-C921EE20810B}"/>
                </a:ext>
              </a:extLst>
            </p:cNvPr>
            <p:cNvSpPr/>
            <p:nvPr/>
          </p:nvSpPr>
          <p:spPr>
            <a:xfrm>
              <a:off x="4075113" y="7023503"/>
              <a:ext cx="274320" cy="274320"/>
            </a:xfrm>
            <a:prstGeom prst="ellipse">
              <a:avLst/>
            </a:prstGeom>
            <a:solidFill>
              <a:srgbClr val="0055A8"/>
            </a:solid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grpSp>
        <p:nvGrpSpPr>
          <p:cNvPr id="41" name="Group 40">
            <a:extLst>
              <a:ext uri="{FF2B5EF4-FFF2-40B4-BE49-F238E27FC236}">
                <a16:creationId xmlns:a16="http://schemas.microsoft.com/office/drawing/2014/main" id="{9927853E-35DE-08B8-6507-C174497BFD9E}"/>
              </a:ext>
            </a:extLst>
          </p:cNvPr>
          <p:cNvGrpSpPr/>
          <p:nvPr/>
        </p:nvGrpSpPr>
        <p:grpSpPr>
          <a:xfrm>
            <a:off x="9016650" y="3589376"/>
            <a:ext cx="137160" cy="805272"/>
            <a:chOff x="4075113" y="7023503"/>
            <a:chExt cx="274320" cy="1610543"/>
          </a:xfrm>
        </p:grpSpPr>
        <p:cxnSp>
          <p:nvCxnSpPr>
            <p:cNvPr id="42" name="Straight Connector 41">
              <a:extLst>
                <a:ext uri="{FF2B5EF4-FFF2-40B4-BE49-F238E27FC236}">
                  <a16:creationId xmlns:a16="http://schemas.microsoft.com/office/drawing/2014/main" id="{624817F9-1BD8-4EED-8116-C25FB23564BF}"/>
                </a:ext>
              </a:extLst>
            </p:cNvPr>
            <p:cNvCxnSpPr>
              <a:cxnSpLocks/>
            </p:cNvCxnSpPr>
            <p:nvPr/>
          </p:nvCxnSpPr>
          <p:spPr>
            <a:xfrm>
              <a:off x="4212273" y="7280031"/>
              <a:ext cx="0" cy="1354015"/>
            </a:xfrm>
            <a:prstGeom prst="line">
              <a:avLst/>
            </a:prstGeom>
            <a:ln w="63500">
              <a:solidFill>
                <a:srgbClr val="0055A8"/>
              </a:solidFill>
              <a:tailEnd type="none" w="lg" len="lg"/>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1F4E5AFD-FB57-25FE-8718-E3F86F2E9F5F}"/>
                </a:ext>
              </a:extLst>
            </p:cNvPr>
            <p:cNvSpPr/>
            <p:nvPr/>
          </p:nvSpPr>
          <p:spPr>
            <a:xfrm>
              <a:off x="4075113" y="7023503"/>
              <a:ext cx="274320" cy="274320"/>
            </a:xfrm>
            <a:prstGeom prst="ellipse">
              <a:avLst/>
            </a:prstGeom>
            <a:solidFill>
              <a:srgbClr val="0055A8"/>
            </a:solid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grpSp>
        <p:nvGrpSpPr>
          <p:cNvPr id="44" name="Group 43">
            <a:extLst>
              <a:ext uri="{FF2B5EF4-FFF2-40B4-BE49-F238E27FC236}">
                <a16:creationId xmlns:a16="http://schemas.microsoft.com/office/drawing/2014/main" id="{ADA0F861-3771-21EB-D5A8-FEBF24DCAFEC}"/>
              </a:ext>
            </a:extLst>
          </p:cNvPr>
          <p:cNvGrpSpPr/>
          <p:nvPr/>
        </p:nvGrpSpPr>
        <p:grpSpPr>
          <a:xfrm>
            <a:off x="10761323" y="3589376"/>
            <a:ext cx="137160" cy="805272"/>
            <a:chOff x="4075113" y="7023503"/>
            <a:chExt cx="274320" cy="1610543"/>
          </a:xfrm>
        </p:grpSpPr>
        <p:cxnSp>
          <p:nvCxnSpPr>
            <p:cNvPr id="45" name="Straight Connector 44">
              <a:extLst>
                <a:ext uri="{FF2B5EF4-FFF2-40B4-BE49-F238E27FC236}">
                  <a16:creationId xmlns:a16="http://schemas.microsoft.com/office/drawing/2014/main" id="{61FD39AB-0ACC-1DCC-B823-240F64574126}"/>
                </a:ext>
              </a:extLst>
            </p:cNvPr>
            <p:cNvCxnSpPr>
              <a:cxnSpLocks/>
            </p:cNvCxnSpPr>
            <p:nvPr/>
          </p:nvCxnSpPr>
          <p:spPr>
            <a:xfrm>
              <a:off x="4212273" y="7280031"/>
              <a:ext cx="0" cy="1354015"/>
            </a:xfrm>
            <a:prstGeom prst="line">
              <a:avLst/>
            </a:prstGeom>
            <a:ln w="63500">
              <a:solidFill>
                <a:schemeClr val="accent1"/>
              </a:solidFill>
              <a:tailEnd type="none" w="lg" len="lg"/>
            </a:ln>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5D79595B-901D-7F40-124B-A878BD1D6F13}"/>
                </a:ext>
              </a:extLst>
            </p:cNvPr>
            <p:cNvSpPr/>
            <p:nvPr/>
          </p:nvSpPr>
          <p:spPr>
            <a:xfrm>
              <a:off x="4075113" y="7023503"/>
              <a:ext cx="274320" cy="274320"/>
            </a:xfrm>
            <a:prstGeom prst="ellipse">
              <a:avLst/>
            </a:prstGeom>
            <a:solidFill>
              <a:schemeClr val="accent1"/>
            </a:solidFill>
            <a:ln w="1079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lang="en-US" sz="1500">
                <a:solidFill>
                  <a:srgbClr val="5D6D78"/>
                </a:solidFill>
                <a:latin typeface="Helvetica Now Text" panose="020B0504030202020204" pitchFamily="34" charset="77"/>
              </a:endParaRPr>
            </a:p>
          </p:txBody>
        </p:sp>
      </p:grpSp>
      <p:sp>
        <p:nvSpPr>
          <p:cNvPr id="48" name="TextBox 47">
            <a:extLst>
              <a:ext uri="{FF2B5EF4-FFF2-40B4-BE49-F238E27FC236}">
                <a16:creationId xmlns:a16="http://schemas.microsoft.com/office/drawing/2014/main" id="{8D8D804C-004F-2E8B-666E-37DE8905ED23}"/>
              </a:ext>
            </a:extLst>
          </p:cNvPr>
          <p:cNvSpPr txBox="1"/>
          <p:nvPr/>
        </p:nvSpPr>
        <p:spPr>
          <a:xfrm>
            <a:off x="1362592" y="2458403"/>
            <a:ext cx="1508760" cy="1110713"/>
          </a:xfrm>
          <a:prstGeom prst="rect">
            <a:avLst/>
          </a:prstGeom>
          <a:noFill/>
        </p:spPr>
        <p:txBody>
          <a:bodyPr wrap="square" lIns="0" tIns="0" rIns="0" bIns="0" rtlCol="0" anchor="t">
            <a:noAutofit/>
          </a:bodyPr>
          <a:lstStyle/>
          <a:p>
            <a:pPr algn="ctr" defTabSz="914355">
              <a:lnSpc>
                <a:spcPct val="117000"/>
              </a:lnSpc>
              <a:spcAft>
                <a:spcPts val="150"/>
              </a:spcAft>
            </a:pPr>
            <a:r>
              <a:rPr lang="en-US" sz="1400" dirty="0">
                <a:latin typeface="Helvetica Now Text"/>
              </a:rPr>
              <a:t>Identify and prevent improper claims before service occurs</a:t>
            </a:r>
          </a:p>
        </p:txBody>
      </p:sp>
      <p:sp>
        <p:nvSpPr>
          <p:cNvPr id="49" name="TextBox 48">
            <a:extLst>
              <a:ext uri="{FF2B5EF4-FFF2-40B4-BE49-F238E27FC236}">
                <a16:creationId xmlns:a16="http://schemas.microsoft.com/office/drawing/2014/main" id="{78D2A635-43CE-1BAA-0FD6-37CCF8D90C69}"/>
              </a:ext>
            </a:extLst>
          </p:cNvPr>
          <p:cNvSpPr txBox="1"/>
          <p:nvPr/>
        </p:nvSpPr>
        <p:spPr>
          <a:xfrm>
            <a:off x="3086390" y="1967800"/>
            <a:ext cx="1529636" cy="1580440"/>
          </a:xfrm>
          <a:prstGeom prst="rect">
            <a:avLst/>
          </a:prstGeom>
          <a:noFill/>
        </p:spPr>
        <p:txBody>
          <a:bodyPr wrap="square" lIns="0" tIns="0" rIns="0" bIns="0" rtlCol="0" anchor="t">
            <a:noAutofit/>
          </a:bodyPr>
          <a:lstStyle/>
          <a:p>
            <a:pPr algn="ctr" defTabSz="914355">
              <a:lnSpc>
                <a:spcPct val="117000"/>
              </a:lnSpc>
              <a:spcAft>
                <a:spcPts val="150"/>
              </a:spcAft>
            </a:pPr>
            <a:r>
              <a:rPr lang="en-US" sz="1400" dirty="0">
                <a:solidFill>
                  <a:srgbClr val="000000"/>
                </a:solidFill>
                <a:latin typeface="Helvetica Now Text"/>
              </a:rPr>
              <a:t>Ensure claims are priced at contracted rates, services are grouped accurately</a:t>
            </a:r>
            <a:endParaRPr lang="en-US" sz="1400" dirty="0">
              <a:latin typeface="Helvetica Now Text"/>
            </a:endParaRPr>
          </a:p>
        </p:txBody>
      </p:sp>
      <p:sp>
        <p:nvSpPr>
          <p:cNvPr id="50" name="TextBox 49">
            <a:extLst>
              <a:ext uri="{FF2B5EF4-FFF2-40B4-BE49-F238E27FC236}">
                <a16:creationId xmlns:a16="http://schemas.microsoft.com/office/drawing/2014/main" id="{6EEFCE28-EB7F-3E6F-16AD-8B68548FC7A8}"/>
              </a:ext>
            </a:extLst>
          </p:cNvPr>
          <p:cNvSpPr txBox="1"/>
          <p:nvPr/>
        </p:nvSpPr>
        <p:spPr>
          <a:xfrm>
            <a:off x="10075523" y="2207882"/>
            <a:ext cx="1519198" cy="1329919"/>
          </a:xfrm>
          <a:prstGeom prst="rect">
            <a:avLst/>
          </a:prstGeom>
          <a:noFill/>
        </p:spPr>
        <p:txBody>
          <a:bodyPr wrap="square" lIns="0" tIns="0" rIns="0" bIns="0" rtlCol="0" anchor="t">
            <a:noAutofit/>
          </a:bodyPr>
          <a:lstStyle/>
          <a:p>
            <a:pPr algn="ctr" defTabSz="914355">
              <a:lnSpc>
                <a:spcPct val="117000"/>
              </a:lnSpc>
              <a:spcAft>
                <a:spcPts val="300"/>
              </a:spcAft>
            </a:pPr>
            <a:r>
              <a:rPr lang="en-US" sz="1400">
                <a:solidFill>
                  <a:srgbClr val="000000"/>
                </a:solidFill>
                <a:latin typeface="Helvetica Now Text"/>
              </a:rPr>
              <a:t>Reclaim funds that have been paid out incorrectly or in excess</a:t>
            </a:r>
            <a:endParaRPr lang="en-US"/>
          </a:p>
        </p:txBody>
      </p:sp>
      <p:sp>
        <p:nvSpPr>
          <p:cNvPr id="51" name="TextBox 50">
            <a:extLst>
              <a:ext uri="{FF2B5EF4-FFF2-40B4-BE49-F238E27FC236}">
                <a16:creationId xmlns:a16="http://schemas.microsoft.com/office/drawing/2014/main" id="{2D6493B5-331A-D8B4-FB40-920FEAD8E7BF}"/>
              </a:ext>
            </a:extLst>
          </p:cNvPr>
          <p:cNvSpPr txBox="1"/>
          <p:nvPr/>
        </p:nvSpPr>
        <p:spPr>
          <a:xfrm>
            <a:off x="8320412" y="1946923"/>
            <a:ext cx="1477445" cy="1580440"/>
          </a:xfrm>
          <a:prstGeom prst="rect">
            <a:avLst/>
          </a:prstGeom>
          <a:noFill/>
        </p:spPr>
        <p:txBody>
          <a:bodyPr wrap="square" lIns="0" tIns="0" rIns="0" bIns="0" rtlCol="0" anchor="t">
            <a:noAutofit/>
          </a:bodyPr>
          <a:lstStyle/>
          <a:p>
            <a:pPr algn="ctr" defTabSz="914355">
              <a:lnSpc>
                <a:spcPct val="117000"/>
              </a:lnSpc>
              <a:spcAft>
                <a:spcPts val="150"/>
              </a:spcAft>
            </a:pPr>
            <a:r>
              <a:rPr lang="en-US" sz="1400">
                <a:solidFill>
                  <a:srgbClr val="000000"/>
                </a:solidFill>
                <a:latin typeface="Helvetica Now Text"/>
              </a:rPr>
              <a:t>Recover costs from third parties who are responsible for the healthcare expenses</a:t>
            </a:r>
            <a:endParaRPr lang="en-US" sz="1400">
              <a:latin typeface="Helvetica Now Text"/>
            </a:endParaRPr>
          </a:p>
        </p:txBody>
      </p:sp>
      <p:sp>
        <p:nvSpPr>
          <p:cNvPr id="52" name="TextBox 51">
            <a:extLst>
              <a:ext uri="{FF2B5EF4-FFF2-40B4-BE49-F238E27FC236}">
                <a16:creationId xmlns:a16="http://schemas.microsoft.com/office/drawing/2014/main" id="{A870BDED-A06E-25AA-F8C3-E7BB88671BD5}"/>
              </a:ext>
            </a:extLst>
          </p:cNvPr>
          <p:cNvSpPr txBox="1"/>
          <p:nvPr/>
        </p:nvSpPr>
        <p:spPr>
          <a:xfrm>
            <a:off x="6586176" y="2187006"/>
            <a:ext cx="1519198" cy="1340357"/>
          </a:xfrm>
          <a:prstGeom prst="rect">
            <a:avLst/>
          </a:prstGeom>
          <a:noFill/>
        </p:spPr>
        <p:txBody>
          <a:bodyPr wrap="square" lIns="0" tIns="0" rIns="0" bIns="0" rtlCol="0" anchor="t">
            <a:noAutofit/>
          </a:bodyPr>
          <a:lstStyle/>
          <a:p>
            <a:pPr algn="ctr" defTabSz="914355">
              <a:lnSpc>
                <a:spcPct val="117000"/>
              </a:lnSpc>
              <a:spcAft>
                <a:spcPts val="150"/>
              </a:spcAft>
            </a:pPr>
            <a:r>
              <a:rPr lang="en-US" sz="1400">
                <a:solidFill>
                  <a:srgbClr val="000000"/>
                </a:solidFill>
                <a:latin typeface="Helvetica Now Text"/>
              </a:rPr>
              <a:t>Examine claims to ensure they meet plan's criteria for payment</a:t>
            </a:r>
            <a:endParaRPr lang="en-US" sz="1400">
              <a:latin typeface="Helvetica Now Text"/>
            </a:endParaRPr>
          </a:p>
        </p:txBody>
      </p:sp>
      <p:sp>
        <p:nvSpPr>
          <p:cNvPr id="53" name="TextBox 52">
            <a:extLst>
              <a:ext uri="{FF2B5EF4-FFF2-40B4-BE49-F238E27FC236}">
                <a16:creationId xmlns:a16="http://schemas.microsoft.com/office/drawing/2014/main" id="{7BC7E6A1-006C-D5DD-BF73-A51207B3030B}"/>
              </a:ext>
            </a:extLst>
          </p:cNvPr>
          <p:cNvSpPr txBox="1"/>
          <p:nvPr/>
        </p:nvSpPr>
        <p:spPr>
          <a:xfrm>
            <a:off x="4831064" y="2207882"/>
            <a:ext cx="1529636" cy="1329919"/>
          </a:xfrm>
          <a:prstGeom prst="rect">
            <a:avLst/>
          </a:prstGeom>
          <a:noFill/>
        </p:spPr>
        <p:txBody>
          <a:bodyPr wrap="square" lIns="0" tIns="0" rIns="0" bIns="0" rtlCol="0" anchor="t">
            <a:noAutofit/>
          </a:bodyPr>
          <a:lstStyle/>
          <a:p>
            <a:pPr algn="ctr" defTabSz="914355">
              <a:lnSpc>
                <a:spcPct val="117000"/>
              </a:lnSpc>
              <a:spcAft>
                <a:spcPts val="150"/>
              </a:spcAft>
            </a:pPr>
            <a:r>
              <a:rPr lang="en-US" sz="1400">
                <a:solidFill>
                  <a:srgbClr val="000000"/>
                </a:solidFill>
                <a:latin typeface="Helvetica Now Text"/>
              </a:rPr>
              <a:t>Check claims for errors/issues, verify coding accuracy and compliance</a:t>
            </a:r>
            <a:endParaRPr lang="en-US"/>
          </a:p>
        </p:txBody>
      </p:sp>
      <p:sp>
        <p:nvSpPr>
          <p:cNvPr id="3" name="Footer Placeholder 2">
            <a:extLst>
              <a:ext uri="{FF2B5EF4-FFF2-40B4-BE49-F238E27FC236}">
                <a16:creationId xmlns:a16="http://schemas.microsoft.com/office/drawing/2014/main" id="{54EE71BA-0E24-2058-29DF-65D67570BA6F}"/>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102724428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9281-38C1-85C5-22EC-D329158E9175}"/>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02958A42-21EF-E364-94B2-07C9CE1F0BA9}"/>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0A424237-887C-2E56-93C6-5B9615B9B82D}"/>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7</a:t>
            </a:fld>
            <a:endParaRPr lang="en-GB"/>
          </a:p>
        </p:txBody>
      </p:sp>
      <p:sp>
        <p:nvSpPr>
          <p:cNvPr id="8" name="Title 7">
            <a:extLst>
              <a:ext uri="{FF2B5EF4-FFF2-40B4-BE49-F238E27FC236}">
                <a16:creationId xmlns:a16="http://schemas.microsoft.com/office/drawing/2014/main" id="{B1FB3703-D6E0-0028-47F0-B9F4B1A98702}"/>
              </a:ext>
            </a:extLst>
          </p:cNvPr>
          <p:cNvSpPr>
            <a:spLocks noGrp="1"/>
          </p:cNvSpPr>
          <p:nvPr>
            <p:ph type="title"/>
          </p:nvPr>
        </p:nvSpPr>
        <p:spPr>
          <a:xfrm>
            <a:off x="713979" y="468192"/>
            <a:ext cx="10707133" cy="400110"/>
          </a:xfrm>
        </p:spPr>
        <p:txBody>
          <a:bodyPr/>
          <a:lstStyle/>
          <a:p>
            <a:r>
              <a:rPr lang="en-US">
                <a:latin typeface="Helvetica Now Text"/>
              </a:rPr>
              <a:t>Optimizing Other Percentage of Savings Program Fees</a:t>
            </a:r>
            <a:endParaRPr lang="en-US"/>
          </a:p>
        </p:txBody>
      </p:sp>
      <p:sp>
        <p:nvSpPr>
          <p:cNvPr id="25" name="Slide Number Placeholder 2">
            <a:extLst>
              <a:ext uri="{FF2B5EF4-FFF2-40B4-BE49-F238E27FC236}">
                <a16:creationId xmlns:a16="http://schemas.microsoft.com/office/drawing/2014/main" id="{32E9040B-A2D0-003A-F384-38CB38FCC4D2}"/>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7</a:t>
            </a:fld>
            <a:endParaRPr lang="en-GB" sz="800"/>
          </a:p>
        </p:txBody>
      </p:sp>
      <p:sp>
        <p:nvSpPr>
          <p:cNvPr id="3" name="TextBox 3">
            <a:extLst>
              <a:ext uri="{FF2B5EF4-FFF2-40B4-BE49-F238E27FC236}">
                <a16:creationId xmlns:a16="http://schemas.microsoft.com/office/drawing/2014/main" id="{5D4D11D3-7DB3-0B37-7364-2B8CA0F19378}"/>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D157B59B-E713-C366-8250-FFD122DFF6AF}"/>
              </a:ext>
            </a:extLst>
          </p:cNvPr>
          <p:cNvSpPr txBox="1"/>
          <p:nvPr/>
        </p:nvSpPr>
        <p:spPr>
          <a:xfrm>
            <a:off x="713979" y="1377464"/>
            <a:ext cx="10716022" cy="353943"/>
          </a:xfrm>
          <a:prstGeom prst="rect">
            <a:avLst/>
          </a:prstGeom>
          <a:noFill/>
        </p:spPr>
        <p:txBody>
          <a:bodyPr wrap="square" lIns="45720" tIns="22860" rIns="45720" bIns="22860" anchor="t">
            <a:spAutoFit/>
          </a:bodyPr>
          <a:lstStyle/>
          <a:p>
            <a:pPr>
              <a:defRPr/>
            </a:pPr>
            <a:r>
              <a:rPr lang="en-US" sz="2000">
                <a:latin typeface="Helvetica Now Text"/>
              </a:rPr>
              <a:t>Programs that are generally paid by percentage of savings fees include:</a:t>
            </a:r>
            <a:endParaRPr lang="en-US">
              <a:cs typeface="Arial" panose="020B0604020202020204"/>
            </a:endParaRPr>
          </a:p>
        </p:txBody>
      </p:sp>
      <p:sp>
        <p:nvSpPr>
          <p:cNvPr id="5" name="Oval 4">
            <a:extLst>
              <a:ext uri="{FF2B5EF4-FFF2-40B4-BE49-F238E27FC236}">
                <a16:creationId xmlns:a16="http://schemas.microsoft.com/office/drawing/2014/main" id="{8B53130B-D0E5-A47A-7472-2A1587E56477}"/>
              </a:ext>
            </a:extLst>
          </p:cNvPr>
          <p:cNvSpPr>
            <a:spLocks noChangeAspect="1"/>
          </p:cNvSpPr>
          <p:nvPr/>
        </p:nvSpPr>
        <p:spPr>
          <a:xfrm>
            <a:off x="516616" y="1925000"/>
            <a:ext cx="2354546" cy="25357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tx1"/>
                </a:solidFill>
                <a:latin typeface="Helvetica Now Text"/>
              </a:rPr>
              <a:t>Subrogation</a:t>
            </a:r>
            <a:endParaRPr lang="en-US">
              <a:solidFill>
                <a:schemeClr val="tx1"/>
              </a:solidFill>
              <a:cs typeface="Arial"/>
            </a:endParaRPr>
          </a:p>
        </p:txBody>
      </p:sp>
      <p:sp>
        <p:nvSpPr>
          <p:cNvPr id="6" name="Oval 5">
            <a:extLst>
              <a:ext uri="{FF2B5EF4-FFF2-40B4-BE49-F238E27FC236}">
                <a16:creationId xmlns:a16="http://schemas.microsoft.com/office/drawing/2014/main" id="{30954F92-7FCD-C053-D1E4-FA92C6EB8EF8}"/>
              </a:ext>
            </a:extLst>
          </p:cNvPr>
          <p:cNvSpPr>
            <a:spLocks noChangeAspect="1"/>
          </p:cNvSpPr>
          <p:nvPr/>
        </p:nvSpPr>
        <p:spPr>
          <a:xfrm>
            <a:off x="4754588" y="1924999"/>
            <a:ext cx="2323231" cy="25357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tx1"/>
                </a:solidFill>
                <a:latin typeface="Helvetica Now Text"/>
              </a:rPr>
              <a:t>Enhanced F/W/A Detection</a:t>
            </a:r>
            <a:endParaRPr lang="en-US">
              <a:solidFill>
                <a:schemeClr val="tx1"/>
              </a:solidFill>
            </a:endParaRPr>
          </a:p>
        </p:txBody>
      </p:sp>
      <p:sp>
        <p:nvSpPr>
          <p:cNvPr id="7" name="Oval 6">
            <a:extLst>
              <a:ext uri="{FF2B5EF4-FFF2-40B4-BE49-F238E27FC236}">
                <a16:creationId xmlns:a16="http://schemas.microsoft.com/office/drawing/2014/main" id="{05703383-EE35-3BB4-9424-3C46683A0997}"/>
              </a:ext>
            </a:extLst>
          </p:cNvPr>
          <p:cNvSpPr>
            <a:spLocks noChangeAspect="1"/>
          </p:cNvSpPr>
          <p:nvPr/>
        </p:nvSpPr>
        <p:spPr>
          <a:xfrm>
            <a:off x="6842259" y="3198478"/>
            <a:ext cx="2323231" cy="25357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tx1"/>
                </a:solidFill>
                <a:latin typeface="Helvetica Now Text"/>
              </a:rPr>
              <a:t>Hospital Bill Audit</a:t>
            </a:r>
            <a:endParaRPr lang="en-US">
              <a:solidFill>
                <a:schemeClr val="tx1"/>
              </a:solidFill>
            </a:endParaRPr>
          </a:p>
        </p:txBody>
      </p:sp>
      <p:sp>
        <p:nvSpPr>
          <p:cNvPr id="9" name="Oval 8">
            <a:extLst>
              <a:ext uri="{FF2B5EF4-FFF2-40B4-BE49-F238E27FC236}">
                <a16:creationId xmlns:a16="http://schemas.microsoft.com/office/drawing/2014/main" id="{785D62F9-7D25-8B30-617B-B1BDE6F66BC7}"/>
              </a:ext>
            </a:extLst>
          </p:cNvPr>
          <p:cNvSpPr>
            <a:spLocks noChangeAspect="1"/>
          </p:cNvSpPr>
          <p:nvPr/>
        </p:nvSpPr>
        <p:spPr>
          <a:xfrm>
            <a:off x="2656479" y="3188040"/>
            <a:ext cx="2323231" cy="25357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tx1"/>
                </a:solidFill>
                <a:latin typeface="Helvetica Now Text"/>
              </a:rPr>
              <a:t>Credit Balance Recovery</a:t>
            </a:r>
          </a:p>
        </p:txBody>
      </p:sp>
      <p:sp>
        <p:nvSpPr>
          <p:cNvPr id="10" name="Oval 9">
            <a:extLst>
              <a:ext uri="{FF2B5EF4-FFF2-40B4-BE49-F238E27FC236}">
                <a16:creationId xmlns:a16="http://schemas.microsoft.com/office/drawing/2014/main" id="{4F5881B3-3172-80BF-B56E-0F7D9E0A6AB2}"/>
              </a:ext>
            </a:extLst>
          </p:cNvPr>
          <p:cNvSpPr>
            <a:spLocks noChangeAspect="1"/>
          </p:cNvSpPr>
          <p:nvPr/>
        </p:nvSpPr>
        <p:spPr>
          <a:xfrm>
            <a:off x="8950805" y="1924998"/>
            <a:ext cx="2458929" cy="25357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tx1"/>
                </a:solidFill>
                <a:latin typeface="Helvetica Now Text"/>
              </a:rPr>
              <a:t>Other Coverage Identification</a:t>
            </a:r>
            <a:endParaRPr lang="en-US">
              <a:solidFill>
                <a:schemeClr val="tx1"/>
              </a:solidFill>
            </a:endParaRPr>
          </a:p>
        </p:txBody>
      </p:sp>
      <p:sp>
        <p:nvSpPr>
          <p:cNvPr id="11" name="TextBox 10">
            <a:extLst>
              <a:ext uri="{FF2B5EF4-FFF2-40B4-BE49-F238E27FC236}">
                <a16:creationId xmlns:a16="http://schemas.microsoft.com/office/drawing/2014/main" id="{A5E6D51B-B33E-614B-3868-E667B93CC1C2}"/>
              </a:ext>
            </a:extLst>
          </p:cNvPr>
          <p:cNvSpPr txBox="1"/>
          <p:nvPr/>
        </p:nvSpPr>
        <p:spPr>
          <a:xfrm>
            <a:off x="703540" y="5782449"/>
            <a:ext cx="10716022" cy="661720"/>
          </a:xfrm>
          <a:prstGeom prst="rect">
            <a:avLst/>
          </a:prstGeom>
          <a:noFill/>
        </p:spPr>
        <p:txBody>
          <a:bodyPr wrap="square" lIns="45720" tIns="22860" rIns="45720" bIns="22860" anchor="t">
            <a:spAutoFit/>
          </a:bodyPr>
          <a:lstStyle/>
          <a:p>
            <a:pPr algn="ctr">
              <a:defRPr/>
            </a:pPr>
            <a:r>
              <a:rPr lang="en-US" sz="2000">
                <a:solidFill>
                  <a:srgbClr val="FF0000"/>
                </a:solidFill>
                <a:latin typeface="Helvetica Now Text"/>
                <a:cs typeface="Arial"/>
              </a:rPr>
              <a:t>Get reporting to understand program performance – and consider third-party </a:t>
            </a:r>
            <a:br>
              <a:rPr lang="en-US" sz="2000">
                <a:solidFill>
                  <a:srgbClr val="FF0000"/>
                </a:solidFill>
                <a:latin typeface="Helvetica Now Text"/>
                <a:cs typeface="Arial"/>
              </a:rPr>
            </a:br>
            <a:r>
              <a:rPr lang="en-US" sz="2000">
                <a:solidFill>
                  <a:srgbClr val="FF0000"/>
                </a:solidFill>
                <a:latin typeface="Helvetica Now Text"/>
                <a:cs typeface="Arial"/>
              </a:rPr>
              <a:t>approaches as alternatives to carrier programs</a:t>
            </a:r>
            <a:endParaRPr lang="en-US">
              <a:solidFill>
                <a:srgbClr val="FF0000"/>
              </a:solidFill>
              <a:cs typeface="Arial" panose="020B0604020202020204"/>
            </a:endParaRPr>
          </a:p>
        </p:txBody>
      </p:sp>
      <p:sp>
        <p:nvSpPr>
          <p:cNvPr id="2" name="Footer Placeholder 1">
            <a:extLst>
              <a:ext uri="{FF2B5EF4-FFF2-40B4-BE49-F238E27FC236}">
                <a16:creationId xmlns:a16="http://schemas.microsoft.com/office/drawing/2014/main" id="{F47C531E-72D1-4F08-F33E-9C0B2337F14D}"/>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255555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F655F-FFA3-B10D-60DE-F473A3A531C4}"/>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76B9C4C5-23FB-3379-8B74-353898CCA111}"/>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968F3E96-F6E5-271B-9463-4F0DDEAE8776}"/>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8</a:t>
            </a:fld>
            <a:endParaRPr lang="en-GB"/>
          </a:p>
        </p:txBody>
      </p:sp>
      <p:sp>
        <p:nvSpPr>
          <p:cNvPr id="8" name="Title 7">
            <a:extLst>
              <a:ext uri="{FF2B5EF4-FFF2-40B4-BE49-F238E27FC236}">
                <a16:creationId xmlns:a16="http://schemas.microsoft.com/office/drawing/2014/main" id="{13FC168F-C3F8-A193-D628-327F96FA7B59}"/>
              </a:ext>
            </a:extLst>
          </p:cNvPr>
          <p:cNvSpPr>
            <a:spLocks noGrp="1"/>
          </p:cNvSpPr>
          <p:nvPr>
            <p:ph type="title"/>
          </p:nvPr>
        </p:nvSpPr>
        <p:spPr>
          <a:xfrm>
            <a:off x="713979" y="468192"/>
            <a:ext cx="10707133" cy="400110"/>
          </a:xfrm>
        </p:spPr>
        <p:txBody>
          <a:bodyPr/>
          <a:lstStyle/>
          <a:p>
            <a:r>
              <a:rPr lang="en-US">
                <a:latin typeface="Helvetica Now Text"/>
              </a:rPr>
              <a:t>Out-of-Network Price Negotiation Shared Savings Programs</a:t>
            </a:r>
            <a:endParaRPr lang="en-US"/>
          </a:p>
        </p:txBody>
      </p:sp>
      <p:sp>
        <p:nvSpPr>
          <p:cNvPr id="25" name="Slide Number Placeholder 2">
            <a:extLst>
              <a:ext uri="{FF2B5EF4-FFF2-40B4-BE49-F238E27FC236}">
                <a16:creationId xmlns:a16="http://schemas.microsoft.com/office/drawing/2014/main" id="{49C62661-5084-A84C-BA56-74C9707DA9EE}"/>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8</a:t>
            </a:fld>
            <a:endParaRPr lang="en-GB" sz="800"/>
          </a:p>
        </p:txBody>
      </p:sp>
      <p:sp>
        <p:nvSpPr>
          <p:cNvPr id="3" name="TextBox 3">
            <a:extLst>
              <a:ext uri="{FF2B5EF4-FFF2-40B4-BE49-F238E27FC236}">
                <a16:creationId xmlns:a16="http://schemas.microsoft.com/office/drawing/2014/main" id="{A872799D-2E1B-0CF9-2045-705D16FB9427}"/>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6" name="Oval 5">
            <a:extLst>
              <a:ext uri="{FF2B5EF4-FFF2-40B4-BE49-F238E27FC236}">
                <a16:creationId xmlns:a16="http://schemas.microsoft.com/office/drawing/2014/main" id="{A222AEEC-6CCA-D7CA-8E01-41847CE00356}"/>
              </a:ext>
            </a:extLst>
          </p:cNvPr>
          <p:cNvSpPr>
            <a:spLocks noChangeAspect="1"/>
          </p:cNvSpPr>
          <p:nvPr/>
        </p:nvSpPr>
        <p:spPr>
          <a:xfrm>
            <a:off x="714945" y="1183876"/>
            <a:ext cx="3022600" cy="3266440"/>
          </a:xfrm>
          <a:prstGeom prst="ellipse">
            <a:avLst/>
          </a:prstGeom>
          <a:solidFill>
            <a:srgbClr val="F25D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bg1"/>
                </a:solidFill>
                <a:latin typeface="Helvetica Now Text"/>
              </a:rPr>
              <a:t>Allowed Charges</a:t>
            </a:r>
            <a:endParaRPr lang="en-US" sz="2000" b="1">
              <a:solidFill>
                <a:schemeClr val="bg1"/>
              </a:solidFill>
              <a:latin typeface="Helvetica Now Text" panose="020B0504030202020204" pitchFamily="34" charset="77"/>
            </a:endParaRPr>
          </a:p>
        </p:txBody>
      </p:sp>
      <p:sp>
        <p:nvSpPr>
          <p:cNvPr id="7" name="Oval 6">
            <a:extLst>
              <a:ext uri="{FF2B5EF4-FFF2-40B4-BE49-F238E27FC236}">
                <a16:creationId xmlns:a16="http://schemas.microsoft.com/office/drawing/2014/main" id="{79C4B492-BDE1-FE49-F96D-804722549676}"/>
              </a:ext>
            </a:extLst>
          </p:cNvPr>
          <p:cNvSpPr>
            <a:spLocks noChangeAspect="1"/>
          </p:cNvSpPr>
          <p:nvPr/>
        </p:nvSpPr>
        <p:spPr>
          <a:xfrm>
            <a:off x="4545264" y="1153396"/>
            <a:ext cx="3032760" cy="3276600"/>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bg1"/>
                </a:solidFill>
                <a:latin typeface="Helvetica Now Text"/>
              </a:rPr>
              <a:t>Reasonable and Customary</a:t>
            </a:r>
            <a:endParaRPr lang="en-US" sz="2000">
              <a:solidFill>
                <a:schemeClr val="bg1"/>
              </a:solidFill>
              <a:cs typeface="Arial"/>
            </a:endParaRPr>
          </a:p>
        </p:txBody>
      </p:sp>
      <p:sp>
        <p:nvSpPr>
          <p:cNvPr id="11" name="Oval 10">
            <a:extLst>
              <a:ext uri="{FF2B5EF4-FFF2-40B4-BE49-F238E27FC236}">
                <a16:creationId xmlns:a16="http://schemas.microsoft.com/office/drawing/2014/main" id="{34FEB278-1173-6495-74F9-3D598DD6AB7B}"/>
              </a:ext>
            </a:extLst>
          </p:cNvPr>
          <p:cNvSpPr>
            <a:spLocks noChangeAspect="1"/>
          </p:cNvSpPr>
          <p:nvPr/>
        </p:nvSpPr>
        <p:spPr>
          <a:xfrm>
            <a:off x="8385743" y="1153396"/>
            <a:ext cx="3032760" cy="3276600"/>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55"/>
            <a:r>
              <a:rPr lang="en-US" sz="2000" b="1">
                <a:solidFill>
                  <a:schemeClr val="bg1"/>
                </a:solidFill>
                <a:latin typeface="Helvetica Now Text"/>
                <a:cs typeface="Arial"/>
              </a:rPr>
              <a:t>Negotiated via Shared Savings Program</a:t>
            </a:r>
          </a:p>
        </p:txBody>
      </p:sp>
      <p:sp>
        <p:nvSpPr>
          <p:cNvPr id="15" name="Title 7">
            <a:extLst>
              <a:ext uri="{FF2B5EF4-FFF2-40B4-BE49-F238E27FC236}">
                <a16:creationId xmlns:a16="http://schemas.microsoft.com/office/drawing/2014/main" id="{49A07B95-2DA4-F33F-D5AF-C7FC5E08BCFA}"/>
              </a:ext>
            </a:extLst>
          </p:cNvPr>
          <p:cNvSpPr txBox="1">
            <a:spLocks/>
          </p:cNvSpPr>
          <p:nvPr/>
        </p:nvSpPr>
        <p:spPr>
          <a:xfrm>
            <a:off x="6779499" y="5863152"/>
            <a:ext cx="4834653" cy="400110"/>
          </a:xfrm>
          <a:prstGeom prst="rect">
            <a:avLst/>
          </a:prstGeom>
        </p:spPr>
        <p:txBody>
          <a:bodyPr vert="horz" wrap="square" lIns="0" tIns="0" rIns="0" bIns="0" rtlCol="0" anchor="t">
            <a:spAutoFit/>
          </a:bodyPr>
          <a:lstStyle>
            <a:lvl1pPr algn="l" defTabSz="914310" rtl="0" eaLnBrk="1" latinLnBrk="0" hangingPunct="1">
              <a:lnSpc>
                <a:spcPct val="100000"/>
              </a:lnSpc>
              <a:spcBef>
                <a:spcPct val="0"/>
              </a:spcBef>
              <a:buNone/>
              <a:defRPr sz="2600" b="1" i="0" kern="1200" spc="-15" baseline="0">
                <a:solidFill>
                  <a:schemeClr val="tx1"/>
                </a:solidFill>
                <a:latin typeface="Helvetica Now Text" panose="020B0504030202020204" pitchFamily="34" charset="77"/>
                <a:ea typeface="+mj-ea"/>
                <a:cs typeface="+mj-cs"/>
              </a:defRPr>
            </a:lvl1pPr>
          </a:lstStyle>
          <a:p>
            <a:r>
              <a:rPr lang="en-US" b="0">
                <a:latin typeface="Helvetica Now Text"/>
              </a:rPr>
              <a:t>… but the devil is in the details!</a:t>
            </a:r>
            <a:endParaRPr lang="en-US" b="0"/>
          </a:p>
        </p:txBody>
      </p:sp>
      <p:pic>
        <p:nvPicPr>
          <p:cNvPr id="4" name="Graphic 3" descr="Nervous face outline with solid fill">
            <a:extLst>
              <a:ext uri="{FF2B5EF4-FFF2-40B4-BE49-F238E27FC236}">
                <a16:creationId xmlns:a16="http://schemas.microsoft.com/office/drawing/2014/main" id="{D08F47B3-FC29-CA94-BB6B-3D6CB1845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4444" y="4619649"/>
            <a:ext cx="914400" cy="914400"/>
          </a:xfrm>
          <a:prstGeom prst="rect">
            <a:avLst/>
          </a:prstGeom>
        </p:spPr>
      </p:pic>
      <p:pic>
        <p:nvPicPr>
          <p:cNvPr id="13" name="Graphic 12" descr="Sunglasses face outline with solid fill">
            <a:extLst>
              <a:ext uri="{FF2B5EF4-FFF2-40B4-BE49-F238E27FC236}">
                <a16:creationId xmlns:a16="http://schemas.microsoft.com/office/drawing/2014/main" id="{2EF15D4A-001F-F287-4B06-0881AC2384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4923" y="4619649"/>
            <a:ext cx="914400" cy="914400"/>
          </a:xfrm>
          <a:prstGeom prst="rect">
            <a:avLst/>
          </a:prstGeom>
        </p:spPr>
      </p:pic>
      <p:pic>
        <p:nvPicPr>
          <p:cNvPr id="16" name="Graphic 15" descr="Sad face outline with solid fill">
            <a:extLst>
              <a:ext uri="{FF2B5EF4-FFF2-40B4-BE49-F238E27FC236}">
                <a16:creationId xmlns:a16="http://schemas.microsoft.com/office/drawing/2014/main" id="{4046EB5B-FAA1-C1AF-C7FF-B4C2130437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9045" y="4619649"/>
            <a:ext cx="914400" cy="914400"/>
          </a:xfrm>
          <a:prstGeom prst="rect">
            <a:avLst/>
          </a:prstGeom>
        </p:spPr>
      </p:pic>
      <p:sp>
        <p:nvSpPr>
          <p:cNvPr id="2" name="Footer Placeholder 1">
            <a:extLst>
              <a:ext uri="{FF2B5EF4-FFF2-40B4-BE49-F238E27FC236}">
                <a16:creationId xmlns:a16="http://schemas.microsoft.com/office/drawing/2014/main" id="{5D584842-4561-B832-F495-546C765642DB}"/>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284824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DC103-A2FD-F3AE-65BF-37B4CAEE16B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E75C11C2-E236-763B-D970-D54DF052A0AA}"/>
              </a:ext>
            </a:extLst>
          </p:cNvPr>
          <p:cNvCxnSpPr/>
          <p:nvPr/>
        </p:nvCxnSpPr>
        <p:spPr>
          <a:xfrm>
            <a:off x="-1304775" y="125725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9EC46D72-D406-3131-481F-BF20C752ACEE}"/>
              </a:ext>
            </a:extLst>
          </p:cNvPr>
          <p:cNvSpPr>
            <a:spLocks noGrp="1"/>
          </p:cNvSpPr>
          <p:nvPr>
            <p:ph type="sldNum" sz="quarter" idx="12"/>
          </p:nvPr>
        </p:nvSpPr>
        <p:spPr>
          <a:xfrm>
            <a:off x="11409094" y="6261100"/>
            <a:ext cx="403789" cy="365125"/>
          </a:xfrm>
        </p:spPr>
        <p:txBody>
          <a:bodyPr/>
          <a:lstStyle/>
          <a:p>
            <a:fld id="{91D568E7-61F5-D04E-995D-81EF41C01A2A}" type="slidenum">
              <a:rPr lang="en-GB" smtClean="0"/>
              <a:pPr/>
              <a:t>9</a:t>
            </a:fld>
            <a:endParaRPr lang="en-GB"/>
          </a:p>
        </p:txBody>
      </p:sp>
      <p:sp>
        <p:nvSpPr>
          <p:cNvPr id="8" name="Title 7">
            <a:extLst>
              <a:ext uri="{FF2B5EF4-FFF2-40B4-BE49-F238E27FC236}">
                <a16:creationId xmlns:a16="http://schemas.microsoft.com/office/drawing/2014/main" id="{824F1EF4-1F50-BF22-0BEC-B13DF294235C}"/>
              </a:ext>
            </a:extLst>
          </p:cNvPr>
          <p:cNvSpPr>
            <a:spLocks noGrp="1"/>
          </p:cNvSpPr>
          <p:nvPr>
            <p:ph type="title"/>
          </p:nvPr>
        </p:nvSpPr>
        <p:spPr>
          <a:xfrm>
            <a:off x="713979" y="468192"/>
            <a:ext cx="10707133" cy="400110"/>
          </a:xfrm>
        </p:spPr>
        <p:txBody>
          <a:bodyPr/>
          <a:lstStyle/>
          <a:p>
            <a:r>
              <a:rPr lang="en-US">
                <a:latin typeface="Helvetica Now Text"/>
              </a:rPr>
              <a:t>Watch the Fees for Shared Savings Programs!</a:t>
            </a:r>
            <a:endParaRPr lang="en-US"/>
          </a:p>
        </p:txBody>
      </p:sp>
      <p:sp>
        <p:nvSpPr>
          <p:cNvPr id="25" name="Slide Number Placeholder 2">
            <a:extLst>
              <a:ext uri="{FF2B5EF4-FFF2-40B4-BE49-F238E27FC236}">
                <a16:creationId xmlns:a16="http://schemas.microsoft.com/office/drawing/2014/main" id="{523CF92C-D015-2CD4-7EBC-562F64A45EB5}"/>
              </a:ext>
            </a:extLst>
          </p:cNvPr>
          <p:cNvSpPr txBox="1">
            <a:spLocks/>
          </p:cNvSpPr>
          <p:nvPr/>
        </p:nvSpPr>
        <p:spPr>
          <a:xfrm>
            <a:off x="11409094" y="6261100"/>
            <a:ext cx="403789" cy="365125"/>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800"/>
              <a:pPr/>
              <a:t>9</a:t>
            </a:fld>
            <a:endParaRPr lang="en-GB" sz="800"/>
          </a:p>
        </p:txBody>
      </p:sp>
      <p:sp>
        <p:nvSpPr>
          <p:cNvPr id="3" name="TextBox 3">
            <a:extLst>
              <a:ext uri="{FF2B5EF4-FFF2-40B4-BE49-F238E27FC236}">
                <a16:creationId xmlns:a16="http://schemas.microsoft.com/office/drawing/2014/main" id="{1591A35B-A00D-8E38-A4FF-095B8A51D365}"/>
              </a:ext>
            </a:extLst>
          </p:cNvPr>
          <p:cNvSpPr txBox="1"/>
          <p:nvPr/>
        </p:nvSpPr>
        <p:spPr>
          <a:xfrm>
            <a:off x="397" y="0"/>
            <a:ext cx="0" cy="0"/>
          </a:xfrm>
          <a:prstGeom prst="rect">
            <a:avLst/>
          </a:prstGeom>
        </p:spPr>
        <p:txBody>
          <a:bodyPr rtlCol="0" anchor="t">
            <a:noAutofit/>
          </a:bodyPr>
          <a:lstStyle/>
          <a:p>
            <a:pPr algn="l">
              <a:defRPr/>
            </a:pPr>
            <a:endParaRPr lang="en-US" sz="550">
              <a:latin typeface="Helvetica Now Text" panose="020B0504030202020204" pitchFamily="34" charset="0"/>
            </a:endParaRPr>
          </a:p>
          <a:p>
            <a:r>
              <a:rPr lang="en-US" sz="100">
                <a:latin typeface="Helvetica Now Text" panose="020B0504030202020204" pitchFamily="34" charset="0"/>
              </a:rPr>
              <a:t>ADMASTER-STAMP!2962090-NRC</a:t>
            </a:r>
          </a:p>
        </p:txBody>
      </p:sp>
      <p:sp>
        <p:nvSpPr>
          <p:cNvPr id="13" name="TextBox 12">
            <a:extLst>
              <a:ext uri="{FF2B5EF4-FFF2-40B4-BE49-F238E27FC236}">
                <a16:creationId xmlns:a16="http://schemas.microsoft.com/office/drawing/2014/main" id="{EDA4C010-6EC2-9F4B-BF1B-4E1D50E6ABF8}"/>
              </a:ext>
            </a:extLst>
          </p:cNvPr>
          <p:cNvSpPr txBox="1"/>
          <p:nvPr/>
        </p:nvSpPr>
        <p:spPr>
          <a:xfrm>
            <a:off x="713979" y="1377464"/>
            <a:ext cx="10716022" cy="4355038"/>
          </a:xfrm>
          <a:prstGeom prst="rect">
            <a:avLst/>
          </a:prstGeom>
          <a:noFill/>
        </p:spPr>
        <p:txBody>
          <a:bodyPr wrap="square" lIns="45720" tIns="22860" rIns="45720" bIns="22860" anchor="t">
            <a:spAutoFit/>
          </a:bodyPr>
          <a:lstStyle/>
          <a:p>
            <a:pPr>
              <a:defRPr/>
            </a:pPr>
            <a:r>
              <a:rPr lang="en-US" sz="2000">
                <a:latin typeface="Helvetica Now Text"/>
              </a:rPr>
              <a:t>In 2024, </a:t>
            </a:r>
            <a:r>
              <a:rPr lang="en-US" sz="2000">
                <a:solidFill>
                  <a:schemeClr val="accent1"/>
                </a:solidFill>
                <a:latin typeface="Helvetica Now Text"/>
              </a:rPr>
              <a:t>                          </a:t>
            </a:r>
            <a:r>
              <a:rPr lang="en-US" sz="2000">
                <a:latin typeface="Helvetica Now Text"/>
              </a:rPr>
              <a:t>of every </a:t>
            </a:r>
            <a:r>
              <a:rPr lang="en-US" sz="2000">
                <a:solidFill>
                  <a:schemeClr val="accent1"/>
                </a:solidFill>
                <a:latin typeface="Helvetica Now Text"/>
              </a:rPr>
              <a:t>                        </a:t>
            </a:r>
            <a:r>
              <a:rPr lang="en-US" sz="2000">
                <a:latin typeface="Helvetica Now Text"/>
              </a:rPr>
              <a:t>in carrier/TPA fees were generated by out-of-network shared savings negotiation programs!</a:t>
            </a:r>
            <a:endParaRPr lang="en-US" sz="1600">
              <a:latin typeface="Arial" panose="020B0604020202020204"/>
              <a:cs typeface="Arial"/>
            </a:endParaRPr>
          </a:p>
          <a:p>
            <a:pPr>
              <a:defRPr/>
            </a:pPr>
            <a:endParaRPr lang="en-US" sz="2000">
              <a:latin typeface="Helvetica Now Text"/>
            </a:endParaRPr>
          </a:p>
          <a:p>
            <a:pPr>
              <a:defRPr/>
            </a:pPr>
            <a:r>
              <a:rPr lang="en-US" sz="2000">
                <a:latin typeface="Helvetica Now Text"/>
              </a:rPr>
              <a:t>How can you right-size shared savings program fees?</a:t>
            </a: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defRPr/>
            </a:pPr>
            <a:endParaRPr lang="en-US" sz="2000">
              <a:latin typeface="Helvetica Now Text"/>
              <a:cs typeface="Arial"/>
            </a:endParaRPr>
          </a:p>
          <a:p>
            <a:pPr algn="ctr">
              <a:defRPr/>
            </a:pPr>
            <a:r>
              <a:rPr lang="en-US" sz="4000">
                <a:solidFill>
                  <a:srgbClr val="007585"/>
                </a:solidFill>
                <a:latin typeface="Helvetica Now Text"/>
                <a:cs typeface="Arial"/>
              </a:rPr>
              <a:t>Audit, audit, audit!!</a:t>
            </a:r>
          </a:p>
        </p:txBody>
      </p:sp>
      <p:sp>
        <p:nvSpPr>
          <p:cNvPr id="4" name="Content Placeholder 4">
            <a:extLst>
              <a:ext uri="{FF2B5EF4-FFF2-40B4-BE49-F238E27FC236}">
                <a16:creationId xmlns:a16="http://schemas.microsoft.com/office/drawing/2014/main" id="{F248E5B4-402A-E69E-251E-AA7B9974D802}"/>
              </a:ext>
            </a:extLst>
          </p:cNvPr>
          <p:cNvSpPr txBox="1">
            <a:spLocks/>
          </p:cNvSpPr>
          <p:nvPr/>
        </p:nvSpPr>
        <p:spPr>
          <a:xfrm>
            <a:off x="711050" y="3006716"/>
            <a:ext cx="3192897" cy="1693508"/>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a:solidFill>
                  <a:schemeClr val="tx2"/>
                </a:solidFill>
                <a:latin typeface="Helvetica Now Text"/>
                <a:cs typeface="Times New Roman"/>
              </a:rPr>
              <a:t>Reduce the Shared Savings Percentage </a:t>
            </a:r>
            <a:r>
              <a:rPr lang="en-US" sz="1800" i="1">
                <a:solidFill>
                  <a:schemeClr val="tx2"/>
                </a:solidFill>
                <a:latin typeface="Helvetica Now Text"/>
                <a:cs typeface="Times New Roman"/>
              </a:rPr>
              <a:t>(15% to 20% Optimal)</a:t>
            </a:r>
            <a:endParaRPr lang="en-US" sz="1800" i="1">
              <a:solidFill>
                <a:schemeClr val="tx2"/>
              </a:solidFill>
              <a:latin typeface="Helvetica Now Text"/>
            </a:endParaRPr>
          </a:p>
          <a:p>
            <a:pPr marL="0" indent="0">
              <a:buNone/>
            </a:pPr>
            <a:endParaRPr lang="en-US" sz="2200" b="1">
              <a:latin typeface="Helvetica Now Text"/>
              <a:cs typeface="Times New Roman"/>
            </a:endParaRPr>
          </a:p>
        </p:txBody>
      </p:sp>
      <p:sp>
        <p:nvSpPr>
          <p:cNvPr id="5" name="Content Placeholder 4">
            <a:extLst>
              <a:ext uri="{FF2B5EF4-FFF2-40B4-BE49-F238E27FC236}">
                <a16:creationId xmlns:a16="http://schemas.microsoft.com/office/drawing/2014/main" id="{ED4AD3CA-D38A-D911-1E83-F56CEED047F1}"/>
              </a:ext>
            </a:extLst>
          </p:cNvPr>
          <p:cNvSpPr txBox="1">
            <a:spLocks/>
          </p:cNvSpPr>
          <p:nvPr/>
        </p:nvSpPr>
        <p:spPr>
          <a:xfrm>
            <a:off x="4267050" y="3006716"/>
            <a:ext cx="3192897" cy="1693508"/>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a:solidFill>
                  <a:schemeClr val="tx2"/>
                </a:solidFill>
                <a:latin typeface="Helvetica Now Text"/>
                <a:cs typeface="Times New Roman"/>
              </a:rPr>
              <a:t>Negotiate Fee Caps </a:t>
            </a:r>
            <a:r>
              <a:rPr lang="en-US" sz="1800" i="1">
                <a:solidFill>
                  <a:schemeClr val="tx2"/>
                </a:solidFill>
                <a:latin typeface="Helvetica Now Text"/>
                <a:cs typeface="Times New Roman"/>
              </a:rPr>
              <a:t>(PEPM and/or Per Claimant) </a:t>
            </a:r>
          </a:p>
          <a:p>
            <a:pPr marL="0" indent="0">
              <a:buNone/>
            </a:pPr>
            <a:endParaRPr lang="en-US" sz="2200" b="1">
              <a:latin typeface="Helvetica Now Text"/>
              <a:cs typeface="Times New Roman"/>
            </a:endParaRPr>
          </a:p>
        </p:txBody>
      </p:sp>
      <p:sp>
        <p:nvSpPr>
          <p:cNvPr id="6" name="Content Placeholder 4">
            <a:extLst>
              <a:ext uri="{FF2B5EF4-FFF2-40B4-BE49-F238E27FC236}">
                <a16:creationId xmlns:a16="http://schemas.microsoft.com/office/drawing/2014/main" id="{29F7F7BB-56FC-C3DA-63A8-82E189C39EB9}"/>
              </a:ext>
            </a:extLst>
          </p:cNvPr>
          <p:cNvSpPr txBox="1">
            <a:spLocks/>
          </p:cNvSpPr>
          <p:nvPr/>
        </p:nvSpPr>
        <p:spPr>
          <a:xfrm>
            <a:off x="7843370" y="3006716"/>
            <a:ext cx="3192897" cy="1693508"/>
          </a:xfrm>
          <a:prstGeom prst="rect">
            <a:avLst/>
          </a:prstGeom>
          <a:solidFill>
            <a:schemeClr val="bg1">
              <a:lumMod val="95000"/>
            </a:schemeClr>
          </a:solidFill>
        </p:spPr>
        <p:txBody>
          <a:bodyPr vert="horz" lIns="182844" tIns="182844" rIns="182844" bIns="182844"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200" b="1">
                <a:solidFill>
                  <a:schemeClr val="tx2"/>
                </a:solidFill>
                <a:latin typeface="Helvetica Now Text"/>
                <a:cs typeface="Times New Roman"/>
              </a:rPr>
              <a:t>Negotiate High-Spend OON Providers into Primary Network </a:t>
            </a:r>
          </a:p>
          <a:p>
            <a:pPr marL="0" indent="0">
              <a:buNone/>
            </a:pPr>
            <a:endParaRPr lang="en-US" sz="2200" b="1">
              <a:solidFill>
                <a:srgbClr val="000000"/>
              </a:solidFill>
              <a:latin typeface="Helvetica Now Text"/>
              <a:cs typeface="Times New Roman"/>
            </a:endParaRPr>
          </a:p>
        </p:txBody>
      </p:sp>
      <p:pic>
        <p:nvPicPr>
          <p:cNvPr id="7" name="Picture 6">
            <a:extLst>
              <a:ext uri="{FF2B5EF4-FFF2-40B4-BE49-F238E27FC236}">
                <a16:creationId xmlns:a16="http://schemas.microsoft.com/office/drawing/2014/main" id="{95A1C8AA-AC6A-EB96-58D9-7B8F0CE8FD5A}"/>
              </a:ext>
            </a:extLst>
          </p:cNvPr>
          <p:cNvPicPr>
            <a:picLocks noChangeAspect="1"/>
          </p:cNvPicPr>
          <p:nvPr/>
        </p:nvPicPr>
        <p:blipFill>
          <a:blip r:embed="rId3"/>
          <a:stretch>
            <a:fillRect/>
          </a:stretch>
        </p:blipFill>
        <p:spPr>
          <a:xfrm>
            <a:off x="1939236" y="1102347"/>
            <a:ext cx="1469677" cy="597835"/>
          </a:xfrm>
          <a:prstGeom prst="rect">
            <a:avLst/>
          </a:prstGeom>
        </p:spPr>
      </p:pic>
      <p:pic>
        <p:nvPicPr>
          <p:cNvPr id="10" name="Picture 9">
            <a:extLst>
              <a:ext uri="{FF2B5EF4-FFF2-40B4-BE49-F238E27FC236}">
                <a16:creationId xmlns:a16="http://schemas.microsoft.com/office/drawing/2014/main" id="{108FCFB6-0B44-4E13-460E-900E85C7A359}"/>
              </a:ext>
            </a:extLst>
          </p:cNvPr>
          <p:cNvPicPr>
            <a:picLocks noChangeAspect="1"/>
          </p:cNvPicPr>
          <p:nvPr/>
        </p:nvPicPr>
        <p:blipFill>
          <a:blip r:embed="rId4"/>
          <a:stretch>
            <a:fillRect/>
          </a:stretch>
        </p:blipFill>
        <p:spPr>
          <a:xfrm>
            <a:off x="4745620" y="1079915"/>
            <a:ext cx="1469677" cy="651062"/>
          </a:xfrm>
          <a:prstGeom prst="rect">
            <a:avLst/>
          </a:prstGeom>
        </p:spPr>
      </p:pic>
      <p:sp>
        <p:nvSpPr>
          <p:cNvPr id="2" name="Footer Placeholder 1">
            <a:extLst>
              <a:ext uri="{FF2B5EF4-FFF2-40B4-BE49-F238E27FC236}">
                <a16:creationId xmlns:a16="http://schemas.microsoft.com/office/drawing/2014/main" id="{71A782A5-0979-C668-0E8E-E1DE764F7C32}"/>
              </a:ext>
            </a:extLst>
          </p:cNvPr>
          <p:cNvSpPr>
            <a:spLocks noGrp="1"/>
          </p:cNvSpPr>
          <p:nvPr>
            <p:ph type="ftr" sz="quarter" idx="3"/>
          </p:nvPr>
        </p:nvSpPr>
        <p:spPr/>
        <p:txBody>
          <a:bodyPr/>
          <a:lstStyle/>
          <a:p>
            <a:r>
              <a:rPr lang="en-GB"/>
              <a:t>Proprietary and Confidential</a:t>
            </a:r>
          </a:p>
        </p:txBody>
      </p:sp>
    </p:spTree>
    <p:extLst>
      <p:ext uri="{BB962C8B-B14F-4D97-AF65-F5344CB8AC3E}">
        <p14:creationId xmlns:p14="http://schemas.microsoft.com/office/powerpoint/2010/main" val="2458306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_HEIGHT" val="232.8"/>
  <p:tag name="ORIGINAL_WIDTH" val="720.8571"/>
</p:tagLst>
</file>

<file path=ppt/tags/tag10.xml><?xml version="1.0" encoding="utf-8"?>
<p:tagLst xmlns:a="http://schemas.openxmlformats.org/drawingml/2006/main" xmlns:r="http://schemas.openxmlformats.org/officeDocument/2006/relationships" xmlns:p="http://schemas.openxmlformats.org/presentationml/2006/main">
  <p:tag name="ORIGINAL_HEIGHT" val="349.5"/>
  <p:tag name="ORIGINAL_WIDTH" val="839.9921"/>
</p:tagLst>
</file>

<file path=ppt/tags/tag11.xml><?xml version="1.0" encoding="utf-8"?>
<p:tagLst xmlns:a="http://schemas.openxmlformats.org/drawingml/2006/main" xmlns:r="http://schemas.openxmlformats.org/officeDocument/2006/relationships" xmlns:p="http://schemas.openxmlformats.org/presentationml/2006/main">
  <p:tag name="ORIGINAL_HEIGHT" val="104.5077"/>
  <p:tag name="ORIGINAL_WIDTH" val="840.0524"/>
</p:tagLst>
</file>

<file path=ppt/tags/tag12.xml><?xml version="1.0" encoding="utf-8"?>
<p:tagLst xmlns:a="http://schemas.openxmlformats.org/drawingml/2006/main" xmlns:r="http://schemas.openxmlformats.org/officeDocument/2006/relationships" xmlns:p="http://schemas.openxmlformats.org/presentationml/2006/main">
  <p:tag name="ORIGINAL_HEIGHT" val="285.6"/>
  <p:tag name="ORIGINAL_WIDTH" val="806.5717"/>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bbbbb3f9-6ccd-4786-87d0-64f9f44b56f3.jpeg"/>
</p:tagLst>
</file>

<file path=ppt/tags/tag14.xml><?xml version="1.0" encoding="utf-8"?>
<p:tagLst xmlns:a="http://schemas.openxmlformats.org/drawingml/2006/main" xmlns:r="http://schemas.openxmlformats.org/officeDocument/2006/relationships" xmlns:p="http://schemas.openxmlformats.org/presentationml/2006/main">
  <p:tag name="ORIGINAL_HEIGHT" val="28.75"/>
  <p:tag name="ORIGINAL_WIDTH" val="31.79646"/>
</p:tagLst>
</file>

<file path=ppt/tags/tag15.xml><?xml version="1.0" encoding="utf-8"?>
<p:tagLst xmlns:a="http://schemas.openxmlformats.org/drawingml/2006/main" xmlns:r="http://schemas.openxmlformats.org/officeDocument/2006/relationships" xmlns:p="http://schemas.openxmlformats.org/presentationml/2006/main">
  <p:tag name="ORIGINAL_HEIGHT" val="28.75"/>
  <p:tag name="ORIGINAL_WIDTH" val="396.7694"/>
</p:tagLst>
</file>

<file path=ppt/tags/tag16.xml><?xml version="1.0" encoding="utf-8"?>
<p:tagLst xmlns:a="http://schemas.openxmlformats.org/drawingml/2006/main" xmlns:r="http://schemas.openxmlformats.org/officeDocument/2006/relationships" xmlns:p="http://schemas.openxmlformats.org/presentationml/2006/main">
  <p:tag name="ORIGINAL_HEIGHT" val="31.50472"/>
  <p:tag name="ORIGINAL_WIDTH" val="541.4102"/>
</p:tagLst>
</file>

<file path=ppt/tags/tag17.xml><?xml version="1.0" encoding="utf-8"?>
<p:tagLst xmlns:a="http://schemas.openxmlformats.org/drawingml/2006/main" xmlns:r="http://schemas.openxmlformats.org/officeDocument/2006/relationships" xmlns:p="http://schemas.openxmlformats.org/presentationml/2006/main">
  <p:tag name="ORIGINAL_HEIGHT" val="292.7534"/>
  <p:tag name="ORIGINAL_WIDTH" val="225.131"/>
</p:tagLst>
</file>

<file path=ppt/tags/tag18.xml><?xml version="1.0" encoding="utf-8"?>
<p:tagLst xmlns:a="http://schemas.openxmlformats.org/drawingml/2006/main" xmlns:r="http://schemas.openxmlformats.org/officeDocument/2006/relationships" xmlns:p="http://schemas.openxmlformats.org/presentationml/2006/main">
  <p:tag name="ORIGINAL_HEIGHT" val="292.7534"/>
  <p:tag name="ORIGINAL_WIDTH" val="225.131"/>
</p:tagLst>
</file>

<file path=ppt/tags/tag19.xml><?xml version="1.0" encoding="utf-8"?>
<p:tagLst xmlns:a="http://schemas.openxmlformats.org/drawingml/2006/main" xmlns:r="http://schemas.openxmlformats.org/officeDocument/2006/relationships" xmlns:p="http://schemas.openxmlformats.org/presentationml/2006/main">
  <p:tag name="ORIGINAL_HEIGHT" val="57.5"/>
  <p:tag name="ORIGINAL_WIDTH" val="63.62496"/>
</p:tagLst>
</file>

<file path=ppt/tags/tag2.xml><?xml version="1.0" encoding="utf-8"?>
<p:tagLst xmlns:a="http://schemas.openxmlformats.org/drawingml/2006/main" xmlns:r="http://schemas.openxmlformats.org/officeDocument/2006/relationships" xmlns:p="http://schemas.openxmlformats.org/presentationml/2006/main">
  <p:tag name="ORIGINAL_HEIGHT" val="28.75"/>
  <p:tag name="ORIGINAL_WIDTH" val="31.79646"/>
</p:tagLst>
</file>

<file path=ppt/tags/tag20.xml><?xml version="1.0" encoding="utf-8"?>
<p:tagLst xmlns:a="http://schemas.openxmlformats.org/drawingml/2006/main" xmlns:r="http://schemas.openxmlformats.org/officeDocument/2006/relationships" xmlns:p="http://schemas.openxmlformats.org/presentationml/2006/main">
  <p:tag name="ORIGINAL_HEIGHT" val="57.5"/>
  <p:tag name="ORIGINAL_WIDTH" val="793.5"/>
</p:tagLst>
</file>

<file path=ppt/tags/tag21.xml><?xml version="1.0" encoding="utf-8"?>
<p:tagLst xmlns:a="http://schemas.openxmlformats.org/drawingml/2006/main" xmlns:r="http://schemas.openxmlformats.org/officeDocument/2006/relationships" xmlns:p="http://schemas.openxmlformats.org/presentationml/2006/main">
  <p:tag name="ORIGINAL_WIDTH" val="1682.875"/>
  <p:tag name="ORIGINAL_HEIGHT" val="63"/>
</p:tagLst>
</file>

<file path=ppt/tags/tag22.xml><?xml version="1.0" encoding="utf-8"?>
<p:tagLst xmlns:a="http://schemas.openxmlformats.org/drawingml/2006/main" xmlns:r="http://schemas.openxmlformats.org/officeDocument/2006/relationships" xmlns:p="http://schemas.openxmlformats.org/presentationml/2006/main">
  <p:tag name="ORIGINAL_HEIGHT" val="24.23441"/>
  <p:tag name="ORIGINAL_WIDTH" val="814.1026"/>
</p:tagLst>
</file>

<file path=ppt/tags/tag23.xml><?xml version="1.0" encoding="utf-8"?>
<p:tagLst xmlns:a="http://schemas.openxmlformats.org/drawingml/2006/main" xmlns:r="http://schemas.openxmlformats.org/officeDocument/2006/relationships" xmlns:p="http://schemas.openxmlformats.org/presentationml/2006/main">
  <p:tag name="ORIGINAL_HEIGHT" val="320.1428"/>
  <p:tag name="ORIGINAL_WIDTH" val="237.6"/>
</p:tagLst>
</file>

<file path=ppt/tags/tag24.xml><?xml version="1.0" encoding="utf-8"?>
<p:tagLst xmlns:a="http://schemas.openxmlformats.org/drawingml/2006/main" xmlns:r="http://schemas.openxmlformats.org/officeDocument/2006/relationships" xmlns:p="http://schemas.openxmlformats.org/presentationml/2006/main">
  <p:tag name="ORIGINAL_HEIGHT" val="320.1428"/>
  <p:tag name="ORIGINAL_WIDTH" val="237.6"/>
</p:tagLst>
</file>

<file path=ppt/tags/tag25.xml><?xml version="1.0" encoding="utf-8"?>
<p:tagLst xmlns:a="http://schemas.openxmlformats.org/drawingml/2006/main" xmlns:r="http://schemas.openxmlformats.org/officeDocument/2006/relationships" xmlns:p="http://schemas.openxmlformats.org/presentationml/2006/main">
  <p:tag name="ORIGINAL_HEIGHT" val="320.1428"/>
  <p:tag name="ORIGINAL_WIDTH" val="237.6"/>
</p:tagLst>
</file>

<file path=ppt/tags/tag26.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Teal - Medical 7 - Pills.png"/>
  <p:tag name="ORIGINAL_WIDTH" val="58.31709"/>
  <p:tag name="ORIGINAL_HEIGHT" val="58.31709"/>
</p:tagLst>
</file>

<file path=ppt/tags/tag27.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Teal - Legal - Regulatory 3 - Court.png"/>
  <p:tag name="ORIGINAL_WIDTH" val="54.85717"/>
  <p:tag name="ORIGINAL_HEIGHT" val="54.85717"/>
</p:tagLst>
</file>

<file path=ppt/tags/tag28.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Navy - Data Analysis - Financial 7 - Money.png"/>
  <p:tag name="ORIGINAL_WIDTH" val="112.2858"/>
  <p:tag name="ORIGINAL_HEIGHT" val="112.2858"/>
</p:tagLst>
</file>

<file path=ppt/tags/tag29.xml><?xml version="1.0" encoding="utf-8"?>
<p:tagLst xmlns:a="http://schemas.openxmlformats.org/drawingml/2006/main" xmlns:r="http://schemas.openxmlformats.org/officeDocument/2006/relationships" xmlns:p="http://schemas.openxmlformats.org/presentationml/2006/main">
  <p:tag name="ORIGINAL_HEIGHT" val="320.4"/>
  <p:tag name="ORIGINAL_WIDTH" val="9.428976"/>
</p:tagLst>
</file>

<file path=ppt/tags/tag3.xml><?xml version="1.0" encoding="utf-8"?>
<p:tagLst xmlns:a="http://schemas.openxmlformats.org/drawingml/2006/main" xmlns:r="http://schemas.openxmlformats.org/officeDocument/2006/relationships" xmlns:p="http://schemas.openxmlformats.org/presentationml/2006/main">
  <p:tag name="ORIGINAL_HEIGHT" val="28.75"/>
  <p:tag name="ORIGINAL_WIDTH" val="396.7694"/>
</p:tagLst>
</file>

<file path=ppt/tags/tag30.xml><?xml version="1.0" encoding="utf-8"?>
<p:tagLst xmlns:a="http://schemas.openxmlformats.org/drawingml/2006/main" xmlns:r="http://schemas.openxmlformats.org/officeDocument/2006/relationships" xmlns:p="http://schemas.openxmlformats.org/presentationml/2006/main">
  <p:tag name="ORIGINAL_HEIGHT" val="320.4"/>
  <p:tag name="ORIGINAL_WIDTH" val="9.428976"/>
</p:tagLst>
</file>

<file path=ppt/tags/tag31.xml><?xml version="1.0" encoding="utf-8"?>
<p:tagLst xmlns:a="http://schemas.openxmlformats.org/drawingml/2006/main" xmlns:r="http://schemas.openxmlformats.org/officeDocument/2006/relationships" xmlns:p="http://schemas.openxmlformats.org/presentationml/2006/main">
  <p:tag name="ORIGINAL_HEIGHT" val="320.4"/>
  <p:tag name="ORIGINAL_WIDTH" val="9.428976"/>
</p:tagLst>
</file>

<file path=ppt/tags/tag32.xml><?xml version="1.0" encoding="utf-8"?>
<p:tagLst xmlns:a="http://schemas.openxmlformats.org/drawingml/2006/main" xmlns:r="http://schemas.openxmlformats.org/officeDocument/2006/relationships" xmlns:p="http://schemas.openxmlformats.org/presentationml/2006/main">
  <p:tag name="ORIGINAL_HEIGHT" val="320.1428"/>
  <p:tag name="ORIGINAL_WIDTH" val="237.6"/>
</p:tagLst>
</file>

<file path=ppt/tags/tag33.xml><?xml version="1.0" encoding="utf-8"?>
<p:tagLst xmlns:a="http://schemas.openxmlformats.org/drawingml/2006/main" xmlns:r="http://schemas.openxmlformats.org/officeDocument/2006/relationships" xmlns:p="http://schemas.openxmlformats.org/presentationml/2006/main">
  <p:tag name="ORIGINAL_HEIGHT" val="320.4"/>
  <p:tag name="ORIGINAL_WIDTH" val="9.428976"/>
</p:tagLst>
</file>

<file path=ppt/tags/tag34.xml><?xml version="1.0" encoding="utf-8"?>
<p:tagLst xmlns:a="http://schemas.openxmlformats.org/drawingml/2006/main" xmlns:r="http://schemas.openxmlformats.org/officeDocument/2006/relationships" xmlns:p="http://schemas.openxmlformats.org/presentationml/2006/main">
  <p:tag name="ORIGINAL_HEIGHT" val="320.4"/>
  <p:tag name="ORIGINAL_WIDTH" val="9.428976"/>
</p:tagLst>
</file>

<file path=ppt/tags/tag35.xml><?xml version="1.0" encoding="utf-8"?>
<p:tagLst xmlns:a="http://schemas.openxmlformats.org/drawingml/2006/main" xmlns:r="http://schemas.openxmlformats.org/officeDocument/2006/relationships" xmlns:p="http://schemas.openxmlformats.org/presentationml/2006/main">
  <p:tag name="ORIGINAL_WIDTH" val="1630.435"/>
  <p:tag name="ORIGINAL_HEIGHT" val="65.66835"/>
</p:tagLst>
</file>

<file path=ppt/tags/tag36.xml><?xml version="1.0" encoding="utf-8"?>
<p:tagLst xmlns:a="http://schemas.openxmlformats.org/drawingml/2006/main" xmlns:r="http://schemas.openxmlformats.org/officeDocument/2006/relationships" xmlns:p="http://schemas.openxmlformats.org/presentationml/2006/main">
  <p:tag name="ORIGINAL_HEIGHT" val="57.5"/>
  <p:tag name="ORIGINAL_WIDTH" val="63.62496"/>
</p:tagLst>
</file>

<file path=ppt/tags/tag37.xml><?xml version="1.0" encoding="utf-8"?>
<p:tagLst xmlns:a="http://schemas.openxmlformats.org/drawingml/2006/main" xmlns:r="http://schemas.openxmlformats.org/officeDocument/2006/relationships" xmlns:p="http://schemas.openxmlformats.org/presentationml/2006/main">
  <p:tag name="ORIGINAL_HEIGHT" val="57.5"/>
  <p:tag name="ORIGINAL_WIDTH" val="793.5"/>
</p:tagLst>
</file>

<file path=ppt/tags/tag38.xml><?xml version="1.0" encoding="utf-8"?>
<p:tagLst xmlns:a="http://schemas.openxmlformats.org/drawingml/2006/main" xmlns:r="http://schemas.openxmlformats.org/officeDocument/2006/relationships" xmlns:p="http://schemas.openxmlformats.org/presentationml/2006/main">
  <p:tag name="ORIGINAL_WIDTH" val="1682.875"/>
  <p:tag name="ORIGINAL_HEIGHT" val="63"/>
</p:tagLst>
</file>

<file path=ppt/tags/tag39.xml><?xml version="1.0" encoding="utf-8"?>
<p:tagLst xmlns:a="http://schemas.openxmlformats.org/drawingml/2006/main" xmlns:r="http://schemas.openxmlformats.org/officeDocument/2006/relationships" xmlns:p="http://schemas.openxmlformats.org/presentationml/2006/main">
  <p:tag name="ORIGINAL_WIDTH" val="1679.875"/>
  <p:tag name="ORIGINAL_HEIGHT" val="634.8461"/>
</p:tagLst>
</file>

<file path=ppt/tags/tag4.xml><?xml version="1.0" encoding="utf-8"?>
<p:tagLst xmlns:a="http://schemas.openxmlformats.org/drawingml/2006/main" xmlns:r="http://schemas.openxmlformats.org/officeDocument/2006/relationships" xmlns:p="http://schemas.openxmlformats.org/presentationml/2006/main">
  <p:tag name="ORIGINAL_HEIGHT" val="31.50472"/>
  <p:tag name="ORIGINAL_WIDTH" val="841.4923"/>
</p:tagLst>
</file>

<file path=ppt/tags/tag40.xml><?xml version="1.0" encoding="utf-8"?>
<p:tagLst xmlns:a="http://schemas.openxmlformats.org/drawingml/2006/main" xmlns:r="http://schemas.openxmlformats.org/officeDocument/2006/relationships" xmlns:p="http://schemas.openxmlformats.org/presentationml/2006/main">
  <p:tag name="ORIGINAL_WIDTH" val="1682.875"/>
  <p:tag name="ORIGINAL_HEIGHT" val="79.97346"/>
</p:tagLst>
</file>

<file path=ppt/tags/tag41.xml><?xml version="1.0" encoding="utf-8"?>
<p:tagLst xmlns:a="http://schemas.openxmlformats.org/drawingml/2006/main" xmlns:r="http://schemas.openxmlformats.org/officeDocument/2006/relationships" xmlns:p="http://schemas.openxmlformats.org/presentationml/2006/main">
  <p:tag name="ORIGINAL_WIDTH" val="1679.875"/>
  <p:tag name="ORIGINAL_HEIGHT" val="75.67102"/>
</p:tagLst>
</file>

<file path=ppt/tags/tag42.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White - Data Analysis - Financial 4 - Cheque.png"/>
  <p:tag name="ORIGINAL_WIDTH" val="69.05921"/>
  <p:tag name="ORIGINAL_HEIGHT" val="69.05921"/>
</p:tagLst>
</file>

<file path=ppt/tags/tag43.xml><?xml version="1.0" encoding="utf-8"?>
<p:tagLst xmlns:a="http://schemas.openxmlformats.org/drawingml/2006/main" xmlns:r="http://schemas.openxmlformats.org/officeDocument/2006/relationships" xmlns:p="http://schemas.openxmlformats.org/presentationml/2006/main">
  <p:tag name="ORIGINAL_WIDTH" val="63.58874"/>
  <p:tag name="ORIGINAL_HEIGHT" val="57.5"/>
</p:tagLst>
</file>

<file path=ppt/tags/tag44.xml><?xml version="1.0" encoding="utf-8"?>
<p:tagLst xmlns:a="http://schemas.openxmlformats.org/drawingml/2006/main" xmlns:r="http://schemas.openxmlformats.org/officeDocument/2006/relationships" xmlns:p="http://schemas.openxmlformats.org/presentationml/2006/main">
  <p:tag name="ORIGINAL_WIDTH" val="1682.875"/>
  <p:tag name="ORIGINAL_HEIGHT" val="63.00937"/>
</p:tagLst>
</file>

<file path=ppt/tags/tag45.xml><?xml version="1.0" encoding="utf-8"?>
<p:tagLst xmlns:a="http://schemas.openxmlformats.org/drawingml/2006/main" xmlns:r="http://schemas.openxmlformats.org/officeDocument/2006/relationships" xmlns:p="http://schemas.openxmlformats.org/presentationml/2006/main">
  <p:tag name="ORIGINAL_WIDTH" val="1682.875"/>
  <p:tag name="ORIGINAL_HEIGHT" val="48.46874"/>
</p:tagLst>
</file>

<file path=ppt/tags/tag46.xml><?xml version="1.0" encoding="utf-8"?>
<p:tagLst xmlns:a="http://schemas.openxmlformats.org/drawingml/2006/main" xmlns:r="http://schemas.openxmlformats.org/officeDocument/2006/relationships" xmlns:p="http://schemas.openxmlformats.org/presentationml/2006/main">
  <p:tag name="ORIGINAL_WIDTH" val="793.4872"/>
  <p:tag name="ORIGINAL_HEIGHT" val="57.5"/>
</p:tagLst>
</file>

<file path=ppt/tags/tag47.xml><?xml version="1.0" encoding="utf-8"?>
<p:tagLst xmlns:a="http://schemas.openxmlformats.org/drawingml/2006/main" xmlns:r="http://schemas.openxmlformats.org/officeDocument/2006/relationships" xmlns:p="http://schemas.openxmlformats.org/presentationml/2006/main">
  <p:tag name="ORIGINAL_WIDTH" val="63.58874"/>
  <p:tag name="ORIGINAL_HEIGHT" val="57.5"/>
</p:tagLst>
</file>

<file path=ppt/tags/tag48.xml><?xml version="1.0" encoding="utf-8"?>
<p:tagLst xmlns:a="http://schemas.openxmlformats.org/drawingml/2006/main" xmlns:r="http://schemas.openxmlformats.org/officeDocument/2006/relationships" xmlns:p="http://schemas.openxmlformats.org/presentationml/2006/main">
  <p:tag name="ORIGINAL_WIDTH" val="1682.875"/>
  <p:tag name="ORIGINAL_HEIGHT" val="63.00937"/>
</p:tagLst>
</file>

<file path=ppt/tags/tag49.xml><?xml version="1.0" encoding="utf-8"?>
<p:tagLst xmlns:a="http://schemas.openxmlformats.org/drawingml/2006/main" xmlns:r="http://schemas.openxmlformats.org/officeDocument/2006/relationships" xmlns:p="http://schemas.openxmlformats.org/presentationml/2006/main">
  <p:tag name="ORIGINAL_WIDTH" val="1682.875"/>
  <p:tag name="ORIGINAL_HEIGHT" val="48.46874"/>
</p:tagLst>
</file>

<file path=ppt/tags/tag5.xml><?xml version="1.0" encoding="utf-8"?>
<p:tagLst xmlns:a="http://schemas.openxmlformats.org/drawingml/2006/main" xmlns:r="http://schemas.openxmlformats.org/officeDocument/2006/relationships" xmlns:p="http://schemas.openxmlformats.org/presentationml/2006/main">
  <p:tag name="ORIGINAL_HEIGHT" val="232.8"/>
  <p:tag name="ORIGINAL_WIDTH" val="720.8571"/>
</p:tagLst>
</file>

<file path=ppt/tags/tag50.xml><?xml version="1.0" encoding="utf-8"?>
<p:tagLst xmlns:a="http://schemas.openxmlformats.org/drawingml/2006/main" xmlns:r="http://schemas.openxmlformats.org/officeDocument/2006/relationships" xmlns:p="http://schemas.openxmlformats.org/presentationml/2006/main">
  <p:tag name="ORIGINAL_WIDTH" val="793.4872"/>
  <p:tag name="ORIGINAL_HEIGHT" val="57.5"/>
</p:tagLst>
</file>

<file path=ppt/tags/tag51.xml><?xml version="1.0" encoding="utf-8"?>
<p:tagLst xmlns:a="http://schemas.openxmlformats.org/drawingml/2006/main" xmlns:r="http://schemas.openxmlformats.org/officeDocument/2006/relationships" xmlns:p="http://schemas.openxmlformats.org/presentationml/2006/main">
  <p:tag name="ORIGINAL_HEIGHT" val="45.62"/>
  <p:tag name="ORIGINAL_WIDTH" val="1675.5"/>
</p:tagLst>
</file>

<file path=ppt/tags/tag52.xml><?xml version="1.0" encoding="utf-8"?>
<p:tagLst xmlns:a="http://schemas.openxmlformats.org/drawingml/2006/main" xmlns:r="http://schemas.openxmlformats.org/officeDocument/2006/relationships" xmlns:p="http://schemas.openxmlformats.org/presentationml/2006/main">
  <p:tag name="ORIGINAL_WIDTH" val="63.58874"/>
  <p:tag name="ORIGINAL_HEIGHT" val="57.5"/>
</p:tagLst>
</file>

<file path=ppt/tags/tag53.xml><?xml version="1.0" encoding="utf-8"?>
<p:tagLst xmlns:a="http://schemas.openxmlformats.org/drawingml/2006/main" xmlns:r="http://schemas.openxmlformats.org/officeDocument/2006/relationships" xmlns:p="http://schemas.openxmlformats.org/presentationml/2006/main">
  <p:tag name="ORIGINAL_WIDTH" val="1682.875"/>
  <p:tag name="ORIGINAL_HEIGHT" val="63.00937"/>
</p:tagLst>
</file>

<file path=ppt/tags/tag54.xml><?xml version="1.0" encoding="utf-8"?>
<p:tagLst xmlns:a="http://schemas.openxmlformats.org/drawingml/2006/main" xmlns:r="http://schemas.openxmlformats.org/officeDocument/2006/relationships" xmlns:p="http://schemas.openxmlformats.org/presentationml/2006/main">
  <p:tag name="ORIGINAL_WIDTH" val="1682.875"/>
  <p:tag name="ORIGINAL_HEIGHT" val="48.46874"/>
</p:tagLst>
</file>

<file path=ppt/tags/tag55.xml><?xml version="1.0" encoding="utf-8"?>
<p:tagLst xmlns:a="http://schemas.openxmlformats.org/drawingml/2006/main" xmlns:r="http://schemas.openxmlformats.org/officeDocument/2006/relationships" xmlns:p="http://schemas.openxmlformats.org/presentationml/2006/main">
  <p:tag name="ORIGINAL_WIDTH" val="1694.477"/>
  <p:tag name="ORIGINAL_HEIGHT" val="819.2634"/>
</p:tagLst>
</file>

<file path=ppt/tags/tag56.xml><?xml version="1.0" encoding="utf-8"?>
<p:tagLst xmlns:a="http://schemas.openxmlformats.org/drawingml/2006/main" xmlns:r="http://schemas.openxmlformats.org/officeDocument/2006/relationships" xmlns:p="http://schemas.openxmlformats.org/presentationml/2006/main">
  <p:tag name="ORIGINAL_WIDTH" val="793.4872"/>
  <p:tag name="ORIGINAL_HEIGHT" val="57.5"/>
</p:tagLst>
</file>

<file path=ppt/tags/tag57.xml><?xml version="1.0" encoding="utf-8"?>
<p:tagLst xmlns:a="http://schemas.openxmlformats.org/drawingml/2006/main" xmlns:r="http://schemas.openxmlformats.org/officeDocument/2006/relationships" xmlns:p="http://schemas.openxmlformats.org/presentationml/2006/main">
  <p:tag name="ORIGINAL_WIDTH" val="63.58874"/>
  <p:tag name="ORIGINAL_HEIGHT" val="57.5"/>
</p:tagLst>
</file>

<file path=ppt/tags/tag58.xml><?xml version="1.0" encoding="utf-8"?>
<p:tagLst xmlns:a="http://schemas.openxmlformats.org/drawingml/2006/main" xmlns:r="http://schemas.openxmlformats.org/officeDocument/2006/relationships" xmlns:p="http://schemas.openxmlformats.org/presentationml/2006/main">
  <p:tag name="ORIGINAL_WIDTH" val="1682.875"/>
  <p:tag name="ORIGINAL_HEIGHT" val="63.00937"/>
</p:tagLst>
</file>

<file path=ppt/tags/tag59.xml><?xml version="1.0" encoding="utf-8"?>
<p:tagLst xmlns:a="http://schemas.openxmlformats.org/drawingml/2006/main" xmlns:r="http://schemas.openxmlformats.org/officeDocument/2006/relationships" xmlns:p="http://schemas.openxmlformats.org/presentationml/2006/main">
  <p:tag name="ORIGINAL_WIDTH" val="1682.875"/>
  <p:tag name="ORIGINAL_HEIGHT" val="48.46874"/>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AH11728\AppData\Local\Templafy\AddIns\PowerPointVsto\White - Legal &amp; Regulatory 3 - Court.png"/>
  <p:tag name="ORIGINAL_WIDTH" val="38.83055"/>
  <p:tag name="ORIGINAL_HEIGHT" val="30.2015"/>
</p:tagLst>
</file>

<file path=ppt/tags/tag60.xml><?xml version="1.0" encoding="utf-8"?>
<p:tagLst xmlns:a="http://schemas.openxmlformats.org/drawingml/2006/main" xmlns:r="http://schemas.openxmlformats.org/officeDocument/2006/relationships" xmlns:p="http://schemas.openxmlformats.org/presentationml/2006/main">
  <p:tag name="ORIGINAL_WIDTH" val="793.4872"/>
  <p:tag name="ORIGINAL_HEIGHT" val="57.5"/>
</p:tagLst>
</file>

<file path=ppt/tags/tag61.xml><?xml version="1.0" encoding="utf-8"?>
<p:tagLst xmlns:a="http://schemas.openxmlformats.org/drawingml/2006/main" xmlns:r="http://schemas.openxmlformats.org/officeDocument/2006/relationships" xmlns:p="http://schemas.openxmlformats.org/presentationml/2006/main">
  <p:tag name="ORIGINAL_WIDTH" val="63.58874"/>
  <p:tag name="ORIGINAL_HEIGHT" val="57.5"/>
</p:tagLst>
</file>

<file path=ppt/tags/tag62.xml><?xml version="1.0" encoding="utf-8"?>
<p:tagLst xmlns:a="http://schemas.openxmlformats.org/drawingml/2006/main" xmlns:r="http://schemas.openxmlformats.org/officeDocument/2006/relationships" xmlns:p="http://schemas.openxmlformats.org/presentationml/2006/main">
  <p:tag name="ORIGINAL_WIDTH" val="1682.875"/>
  <p:tag name="ORIGINAL_HEIGHT" val="63.00937"/>
</p:tagLst>
</file>

<file path=ppt/tags/tag63.xml><?xml version="1.0" encoding="utf-8"?>
<p:tagLst xmlns:a="http://schemas.openxmlformats.org/drawingml/2006/main" xmlns:r="http://schemas.openxmlformats.org/officeDocument/2006/relationships" xmlns:p="http://schemas.openxmlformats.org/presentationml/2006/main">
  <p:tag name="ORIGINAL_WIDTH" val="1682.875"/>
  <p:tag name="ORIGINAL_HEIGHT" val="48.46874"/>
</p:tagLst>
</file>

<file path=ppt/tags/tag64.xml><?xml version="1.0" encoding="utf-8"?>
<p:tagLst xmlns:a="http://schemas.openxmlformats.org/drawingml/2006/main" xmlns:r="http://schemas.openxmlformats.org/officeDocument/2006/relationships" xmlns:p="http://schemas.openxmlformats.org/presentationml/2006/main">
  <p:tag name="ORIGINAL_WIDTH" val="793.4872"/>
  <p:tag name="ORIGINAL_HEIGHT" val="57.5"/>
</p:tagLst>
</file>

<file path=ppt/tags/tag7.xml><?xml version="1.0" encoding="utf-8"?>
<p:tagLst xmlns:a="http://schemas.openxmlformats.org/drawingml/2006/main" xmlns:r="http://schemas.openxmlformats.org/officeDocument/2006/relationships" xmlns:p="http://schemas.openxmlformats.org/presentationml/2006/main">
  <p:tag name="ORIGINAL_HEIGHT" val="28.75"/>
  <p:tag name="ORIGINAL_WIDTH" val="31.79646"/>
</p:tagLst>
</file>

<file path=ppt/tags/tag8.xml><?xml version="1.0" encoding="utf-8"?>
<p:tagLst xmlns:a="http://schemas.openxmlformats.org/drawingml/2006/main" xmlns:r="http://schemas.openxmlformats.org/officeDocument/2006/relationships" xmlns:p="http://schemas.openxmlformats.org/presentationml/2006/main">
  <p:tag name="ORIGINAL_HEIGHT" val="28.75"/>
  <p:tag name="ORIGINAL_WIDTH" val="396.7694"/>
</p:tagLst>
</file>

<file path=ppt/tags/tag9.xml><?xml version="1.0" encoding="utf-8"?>
<p:tagLst xmlns:a="http://schemas.openxmlformats.org/drawingml/2006/main" xmlns:r="http://schemas.openxmlformats.org/officeDocument/2006/relationships" xmlns:p="http://schemas.openxmlformats.org/presentationml/2006/main">
  <p:tag name="ORIGINAL_HEIGHT" val="31.50472"/>
  <p:tag name="ORIGINAL_WIDTH" val="841.4923"/>
</p:tagLst>
</file>

<file path=ppt/theme/theme1.xml><?xml version="1.0" encoding="utf-8"?>
<a:theme xmlns:a="http://schemas.openxmlformats.org/drawingml/2006/main" name="1_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Price Transparency_GCC Responses (1) vDM edits.potx" id="{EE7FCE0E-D2ED-4ABD-9ADD-BA7CE32C0B80}" vid="{D1979BC0-F9C5-4ED1-8351-C5AC5BD841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620391423d51ed6367e66cc783badd5d">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a22e5fa457c32bb7e726a27969dc803"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5F306-2BF9-459C-A041-506444B09ACE}">
  <ds:schemaRefs>
    <ds:schemaRef ds:uri="http://schemas.microsoft.com/office/2006/metadata/properties"/>
    <ds:schemaRef ds:uri="http://schemas.microsoft.com/office/infopath/2007/PartnerControls"/>
    <ds:schemaRef ds:uri="3311db4f-c83e-4f19-9b1a-85740e60a0ff"/>
    <ds:schemaRef ds:uri="d3176b68-ad26-48d2-8a37-5330accca0f9"/>
    <ds:schemaRef ds:uri="http://schemas.microsoft.com/sharepoint/v3"/>
  </ds:schemaRefs>
</ds:datastoreItem>
</file>

<file path=customXml/itemProps2.xml><?xml version="1.0" encoding="utf-8"?>
<ds:datastoreItem xmlns:ds="http://schemas.openxmlformats.org/officeDocument/2006/customXml" ds:itemID="{E4C4DF56-0721-40F3-82A2-BFDC18615E3B}">
  <ds:schemaRefs>
    <ds:schemaRef ds:uri="http://schemas.microsoft.com/sharepoint/v3/contenttype/forms"/>
  </ds:schemaRefs>
</ds:datastoreItem>
</file>

<file path=customXml/itemProps3.xml><?xml version="1.0" encoding="utf-8"?>
<ds:datastoreItem xmlns:ds="http://schemas.openxmlformats.org/officeDocument/2006/customXml" ds:itemID="{BB7E79E6-B39A-442E-BD84-76FE85498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TotalTime>
  <Words>9066</Words>
  <Application>Microsoft Office PowerPoint</Application>
  <PresentationFormat>Widescreen</PresentationFormat>
  <Paragraphs>965</Paragraphs>
  <Slides>44</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Arial</vt:lpstr>
      <vt:lpstr>Calibri</vt:lpstr>
      <vt:lpstr>Courier New</vt:lpstr>
      <vt:lpstr>Helvetica Neue Condensed Bold</vt:lpstr>
      <vt:lpstr>Helvetica Now Text</vt:lpstr>
      <vt:lpstr>Helvetica Now Text </vt:lpstr>
      <vt:lpstr>Helvetica Now Text Light</vt:lpstr>
      <vt:lpstr>System Font Regular</vt:lpstr>
      <vt:lpstr>Times New Roman</vt:lpstr>
      <vt:lpstr>1_Office Theme</vt:lpstr>
      <vt:lpstr>PowerPoint Presentation</vt:lpstr>
      <vt:lpstr>PowerPoint Presentation</vt:lpstr>
      <vt:lpstr>Underlying Health Care Trend Projected at 9.5% for 2026</vt:lpstr>
      <vt:lpstr>Addressing Lurking Costs In Your Current Health Plan Spend</vt:lpstr>
      <vt:lpstr>What is Claims Payment Integrity (CPI)?</vt:lpstr>
      <vt:lpstr>Lifecycle of CPI Programs</vt:lpstr>
      <vt:lpstr>Optimizing Other Percentage of Savings Program Fees</vt:lpstr>
      <vt:lpstr>Out-of-Network Price Negotiation Shared Savings Programs</vt:lpstr>
      <vt:lpstr>Watch the Fees for Shared Savings Programs!</vt:lpstr>
      <vt:lpstr>The No Surprises Act (NSA) Has a Surprise for Employers:  Higher Out-of-Network Cost!</vt:lpstr>
      <vt:lpstr>The Culprit: NSA’s Independent Dispute Resolution (IDR) Process</vt:lpstr>
      <vt:lpstr>IDR Settlement Amounts as High as 1,000% the Qualified Payment Amount (QPA) </vt:lpstr>
      <vt:lpstr>A Growing Number of IDR Disputes Are Increasingly Resolved in the Provider’s Favor </vt:lpstr>
      <vt:lpstr>Watch for Increasing Fees Due to IDR </vt:lpstr>
      <vt:lpstr>Network Considerations Given IDR Impacts </vt:lpstr>
      <vt:lpstr>AI-Driven Escalation of Service Intensity in Provider Claim Submissions</vt:lpstr>
      <vt:lpstr>AI-Driven Escalation of Service Intensity in Provider Claim Submissions</vt:lpstr>
      <vt:lpstr>Addressing AI-Driven Upcoding</vt:lpstr>
      <vt:lpstr>PowerPoint Presentation</vt:lpstr>
      <vt:lpstr>Future Employer-Provided Healthcare Costs</vt:lpstr>
      <vt:lpstr>GLP-1 Cost Projection</vt:lpstr>
      <vt:lpstr>Gene and Cell Therapy (GCT) Market</vt:lpstr>
      <vt:lpstr>Top Trends Fueling Increased Cancer Spend</vt:lpstr>
      <vt:lpstr>Trump Administration’s Executive Orders to Lower Prescription Drug Cost</vt:lpstr>
      <vt:lpstr>Trump Administration Begins to Implement Executive Order on MFN and Trump Rx through Negotiations </vt:lpstr>
      <vt:lpstr>Tariff Effects- Rising Costs and Supply Chain Disruption</vt:lpstr>
      <vt:lpstr>With September Pharma Tariff Announcement, Many Details Remain Undefined</vt:lpstr>
      <vt:lpstr> Implications on Medical / Pharmacy Trend</vt:lpstr>
      <vt:lpstr>119th Congress — Legislation </vt:lpstr>
      <vt:lpstr>Bi-Partisan Federal Legislation? Regulation? </vt:lpstr>
      <vt:lpstr>One Big Beautiful Bill Indirect Impacts- ACA marketplace</vt:lpstr>
      <vt:lpstr>ACA exchange enrollment</vt:lpstr>
      <vt:lpstr>One Big Beautiful Bill Indirect Impacts - Medicaid </vt:lpstr>
      <vt:lpstr>OBBBA Impact on Commercial Employer Sponsored Health Insurance</vt:lpstr>
      <vt:lpstr>Key Actions</vt:lpstr>
      <vt:lpstr>Thank you</vt:lpstr>
      <vt:lpstr>PowerPoint Presentation</vt:lpstr>
      <vt:lpstr>Inflation Reduction Act Overview</vt:lpstr>
      <vt:lpstr>What is an Executive Order? </vt:lpstr>
      <vt:lpstr>Executive Orders </vt:lpstr>
      <vt:lpstr>Executive Orders </vt:lpstr>
      <vt:lpstr>Executive Orders</vt:lpstr>
      <vt:lpstr>Executive Orders </vt:lpstr>
      <vt:lpstr>Executive Orders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Scarpinato</dc:creator>
  <cp:lastModifiedBy>Erin Peterson</cp:lastModifiedBy>
  <cp:revision>3</cp:revision>
  <dcterms:created xsi:type="dcterms:W3CDTF">2025-09-16T19:51:52Z</dcterms:created>
  <dcterms:modified xsi:type="dcterms:W3CDTF">2025-10-24T16:42:18Z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43f10a-881e-4653-a55e-02ca2cc829dc_Enabled">
    <vt:lpwstr>true</vt:lpwstr>
  </property>
  <property fmtid="{D5CDD505-2E9C-101B-9397-08002B2CF9AE}" pid="3" name="MSIP_Label_9043f10a-881e-4653-a55e-02ca2cc829dc_SetDate">
    <vt:lpwstr>2025-09-16T19:56:48Z</vt:lpwstr>
  </property>
  <property fmtid="{D5CDD505-2E9C-101B-9397-08002B2CF9AE}" pid="4" name="MSIP_Label_9043f10a-881e-4653-a55e-02ca2cc829dc_Method">
    <vt:lpwstr>Standard</vt:lpwstr>
  </property>
  <property fmtid="{D5CDD505-2E9C-101B-9397-08002B2CF9AE}" pid="5" name="MSIP_Label_9043f10a-881e-4653-a55e-02ca2cc829dc_Name">
    <vt:lpwstr>ADC_class_200</vt:lpwstr>
  </property>
  <property fmtid="{D5CDD505-2E9C-101B-9397-08002B2CF9AE}" pid="6" name="MSIP_Label_9043f10a-881e-4653-a55e-02ca2cc829dc_SiteId">
    <vt:lpwstr>94cfddbc-0627-494a-ad7a-29aea3aea832</vt:lpwstr>
  </property>
  <property fmtid="{D5CDD505-2E9C-101B-9397-08002B2CF9AE}" pid="7" name="MSIP_Label_9043f10a-881e-4653-a55e-02ca2cc829dc_ActionId">
    <vt:lpwstr>55b90ba4-b157-48b8-afa8-126e00a4d1db</vt:lpwstr>
  </property>
  <property fmtid="{D5CDD505-2E9C-101B-9397-08002B2CF9AE}" pid="8" name="MSIP_Label_9043f10a-881e-4653-a55e-02ca2cc829dc_ContentBits">
    <vt:lpwstr>0</vt:lpwstr>
  </property>
  <property fmtid="{D5CDD505-2E9C-101B-9397-08002B2CF9AE}" pid="9" name="MSIP_Label_9043f10a-881e-4653-a55e-02ca2cc829dc_Tag">
    <vt:lpwstr>10, 3, 0, 1</vt:lpwstr>
  </property>
  <property fmtid="{D5CDD505-2E9C-101B-9397-08002B2CF9AE}" pid="10" name="ContentTypeId">
    <vt:lpwstr>0x0101009C16E2FBB7F9D84FA6316A872BA0EAA1</vt:lpwstr>
  </property>
  <property fmtid="{D5CDD505-2E9C-101B-9397-08002B2CF9AE}" pid="11" name="MediaServiceImageTags">
    <vt:lpwstr/>
  </property>
</Properties>
</file>