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31"/>
  </p:notesMasterIdLst>
  <p:sldIdLst>
    <p:sldId id="294" r:id="rId6"/>
    <p:sldId id="798" r:id="rId7"/>
    <p:sldId id="692" r:id="rId8"/>
    <p:sldId id="805" r:id="rId9"/>
    <p:sldId id="801" r:id="rId10"/>
    <p:sldId id="749" r:id="rId11"/>
    <p:sldId id="748" r:id="rId12"/>
    <p:sldId id="806" r:id="rId13"/>
    <p:sldId id="807" r:id="rId14"/>
    <p:sldId id="808" r:id="rId15"/>
    <p:sldId id="812" r:id="rId16"/>
    <p:sldId id="369" r:id="rId17"/>
    <p:sldId id="763" r:id="rId18"/>
    <p:sldId id="824" r:id="rId19"/>
    <p:sldId id="797" r:id="rId20"/>
    <p:sldId id="816" r:id="rId21"/>
    <p:sldId id="827" r:id="rId22"/>
    <p:sldId id="826" r:id="rId23"/>
    <p:sldId id="825" r:id="rId24"/>
    <p:sldId id="820" r:id="rId25"/>
    <p:sldId id="821" r:id="rId26"/>
    <p:sldId id="822" r:id="rId27"/>
    <p:sldId id="823" r:id="rId28"/>
    <p:sldId id="828" r:id="rId29"/>
    <p:sldId id="741" r:id="rId30"/>
  </p:sldIdLst>
  <p:sldSz cx="12192000" cy="6858000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3A6A9A"/>
    <a:srgbClr val="81ADD7"/>
    <a:srgbClr val="F4C430"/>
    <a:srgbClr val="AF4C0F"/>
    <a:srgbClr val="AEABA3"/>
    <a:srgbClr val="A03658"/>
    <a:srgbClr val="993300"/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51F8F-713A-406C-9C34-286FC2DD9F43}" v="1" dt="2025-10-23T21:05:38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956" autoAdjust="0"/>
  </p:normalViewPr>
  <p:slideViewPr>
    <p:cSldViewPr snapToGrid="0">
      <p:cViewPr varScale="1">
        <p:scale>
          <a:sx n="87" d="100"/>
          <a:sy n="87" d="100"/>
        </p:scale>
        <p:origin x="139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6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5-10-23T21:06:36.228" v="49" actId="20577"/>
      <pc:docMkLst>
        <pc:docMk/>
      </pc:docMkLst>
      <pc:sldChg chg="modSp add mod">
        <pc:chgData name="Erin Peterson" userId="f7db407f-204f-45df-b879-31dfe1434a51" providerId="ADAL" clId="{1CDB0469-A65D-4EBB-91F1-537C7FB46BB0}" dt="2025-10-23T21:06:36.228" v="49" actId="20577"/>
        <pc:sldMkLst>
          <pc:docMk/>
          <pc:sldMk cId="1917002916" sldId="294"/>
        </pc:sldMkLst>
        <pc:spChg chg="mod">
          <ac:chgData name="Erin Peterson" userId="f7db407f-204f-45df-b879-31dfe1434a51" providerId="ADAL" clId="{1CDB0469-A65D-4EBB-91F1-537C7FB46BB0}" dt="2025-10-23T21:06:36.228" v="49" actId="20577"/>
          <ac:spMkLst>
            <pc:docMk/>
            <pc:sldMk cId="1917002916" sldId="294"/>
            <ac:spMk id="2" creationId="{33CE1731-DF73-F13D-7DE0-8E7DBBC8025D}"/>
          </ac:spMkLst>
        </pc:spChg>
        <pc:spChg chg="mod">
          <ac:chgData name="Erin Peterson" userId="f7db407f-204f-45df-b879-31dfe1434a51" providerId="ADAL" clId="{1CDB0469-A65D-4EBB-91F1-537C7FB46BB0}" dt="2025-10-23T21:05:59.595" v="32" actId="20577"/>
          <ac:spMkLst>
            <pc:docMk/>
            <pc:sldMk cId="1917002916" sldId="294"/>
            <ac:spMk id="5" creationId="{C3B109B3-35BF-CC49-8961-A8E00F6581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87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0"/>
            <a:ext cx="3024770" cy="4587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D397500-CF0D-4DE6-A510-3C2277222B4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43000"/>
            <a:ext cx="54879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400550"/>
            <a:ext cx="5584190" cy="3600450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3024770" cy="4587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4"/>
            <a:ext cx="3024770" cy="4587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351AA920-7423-4EB3-9D4F-D5462E3B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CCE0-3DA5-417A-BC62-D53E841C2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AA920-7423-4EB3-9D4F-D5462E3B7F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8EA1A-9370-6C3D-DDC3-1701FC602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E0B2A-F307-1FA7-C2A2-1B2C821C0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9252C-6C68-10FA-2A67-B821E7B7E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AA504-6A88-FB9B-BDAC-AFCD827F2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AA920-7423-4EB3-9D4F-D5462E3B7F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6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AA920-7423-4EB3-9D4F-D5462E3B7F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8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A6F0A-B861-04CB-E759-8437B2B50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957B0-720A-C3D4-C5CD-58A9FA0B9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FFD27-0049-4345-EF18-AB51A93AE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>
              <a:lnSpc>
                <a:spcPct val="125000"/>
              </a:lnSpc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E772E-C084-F386-B005-F2D5B1778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4B7D1-65BC-48A1-B423-DE26F08CD9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9268-F4B6-412F-BC5E-BEE65AED7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991A0-26E6-4F18-A73B-9F2AB8BAD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14CF9-9EEA-40E2-B39F-4A6C8BE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5F0AD-4DCB-436A-8178-7233A1C9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6BFF-8538-4BF6-84A4-6D33EA1B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6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87D7-BF6B-439C-873B-BA9B7BE4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54BF7-7A87-4F6B-8C6B-C0DF5B117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AC3AF-C0E0-4E99-BD2E-B9D9939A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EE924-7E09-4E0F-990A-535812B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C8D1-6622-4ABA-AC54-BBC684B7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6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0F681-56DF-43D8-B69E-972A7CB4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CA7CF-3D22-4644-87D2-89E144CB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D09EB-8AC4-4FAE-9F80-D2FF0A55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3F476-AEBE-4207-9DB0-F58195EF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361D7-032D-4878-8655-1EA20759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4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72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9268-F4B6-412F-BC5E-BEE65AED7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991A0-26E6-4F18-A73B-9F2AB8BAD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14CF9-9EEA-40E2-B39F-4A6C8BE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5F0AD-4DCB-436A-8178-7233A1C9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6BFF-8538-4BF6-84A4-6D33EA1B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2A99-33D0-4BC9-AE4A-82A85B111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7805-AFB5-44CC-8A5F-C544DFD89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1414E752-66E5-9A0A-182A-04598FE75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4" y="6177046"/>
            <a:ext cx="1464511" cy="4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60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18E5-2C4E-4194-AA16-9513C284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FE940-87AB-4D91-8E75-A717B2F1B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7B94-37B4-480D-BC9E-42E5E97E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0DE75-68F2-4377-9CA6-E1EEB535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4D210-EA8C-49FB-B3A3-279B4933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16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20B8-8AFD-4793-92A9-1F6FBAF1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E671-3BDF-49D1-90E9-1A61802D1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98968-EAB5-45F7-AC28-73855301F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EB53D-1892-4338-BFEA-2EFAD170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231DF-C0DE-4922-9DC7-57DB9718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B5110-42A3-45BD-949A-CB8CA851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62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FA84-A6F6-4910-8D42-48D2B5DFD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70A5E-7F43-401B-8F41-A19840C36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4A628-2A87-48AA-A160-FCB9AAFD5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8384B-F030-4A0F-8FDA-22C969D44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89390-5965-49BE-AA85-364F4FE05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0452C-4D38-47BC-894B-A7302BB8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1DCFB-C5D0-4FF5-81ED-CBACB5117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70A4D-C9E1-413F-8D63-ED3F51FB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78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204D-E30A-40D2-A87B-F9A7342E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7D384-6099-4B5E-997F-3FA767BE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B0AC0-991B-48AF-8CD9-D6F8567E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ECA18-A4A2-49DA-B864-BAEE7D4E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95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85597-4882-4C0E-B747-CD2C1916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385AE-F6BC-4FA5-A457-15525AF1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BE56-42C3-4151-8B11-3045FD36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4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2A99-33D0-4BC9-AE4A-82A85B111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7805-AFB5-44CC-8A5F-C544DFD89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1414E752-66E5-9A0A-182A-04598FE75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4" y="6310396"/>
            <a:ext cx="1464511" cy="4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85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683E5-5B58-4CC8-883A-D793728A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F8856-2F9A-4415-8AD1-222276B4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0E32C-5506-402D-BC30-FF950C8AC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CE6F0-28D5-482C-8A42-F0746E32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4C816-8C50-4C24-A032-5FA9B6CE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74EC-D6A2-4515-A8AE-2E3B11CF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46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019A-E132-474B-872D-C896D64F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B55034-C02F-484E-853C-E709EB44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2E11-0B8B-4E2A-9545-38D53433B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BEAF3-24DE-4C06-B88A-8912446A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E4D70-8142-4DF5-9031-864166EB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E82E9-C9B5-4324-8313-C90F5D9D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87D7-BF6B-439C-873B-BA9B7BE4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54BF7-7A87-4F6B-8C6B-C0DF5B117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AC3AF-C0E0-4E99-BD2E-B9D9939A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EE924-7E09-4E0F-990A-535812B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C8D1-6622-4ABA-AC54-BBC684B7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93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0F681-56DF-43D8-B69E-972A7CB4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CA7CF-3D22-4644-87D2-89E144CB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D09EB-8AC4-4FAE-9F80-D2FF0A55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3F476-AEBE-4207-9DB0-F58195EF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361D7-032D-4878-8655-1EA20759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18E5-2C4E-4194-AA16-9513C284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FE940-87AB-4D91-8E75-A717B2F1B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7B94-37B4-480D-BC9E-42E5E97E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0DE75-68F2-4377-9CA6-E1EEB535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4D210-EA8C-49FB-B3A3-279B4933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6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20B8-8AFD-4793-92A9-1F6FBAF1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E671-3BDF-49D1-90E9-1A61802D1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98968-EAB5-45F7-AC28-73855301F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EB53D-1892-4338-BFEA-2EFAD170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231DF-C0DE-4922-9DC7-57DB9718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B5110-42A3-45BD-949A-CB8CA851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5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FA84-A6F6-4910-8D42-48D2B5DFD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70A5E-7F43-401B-8F41-A19840C36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4A628-2A87-48AA-A160-FCB9AAFD5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8384B-F030-4A0F-8FDA-22C969D44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89390-5965-49BE-AA85-364F4FE05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0452C-4D38-47BC-894B-A7302BB8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1DCFB-C5D0-4FF5-81ED-CBACB5117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70A4D-C9E1-413F-8D63-ED3F51FB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9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204D-E30A-40D2-A87B-F9A7342E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7D384-6099-4B5E-997F-3FA767BE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B0AC0-991B-48AF-8CD9-D6F8567E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ECA18-A4A2-49DA-B864-BAEE7D4E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9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85597-4882-4C0E-B747-CD2C1916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385AE-F6BC-4FA5-A457-15525AF1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BE56-42C3-4151-8B11-3045FD36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1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683E5-5B58-4CC8-883A-D793728A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F8856-2F9A-4415-8AD1-222276B4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0E32C-5506-402D-BC30-FF950C8AC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CE6F0-28D5-482C-8A42-F0746E32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4C816-8C50-4C24-A032-5FA9B6CE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74EC-D6A2-4515-A8AE-2E3B11CF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5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019A-E132-474B-872D-C896D64F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B55034-C02F-484E-853C-E709EB44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2E11-0B8B-4E2A-9545-38D53433B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BEAF3-24DE-4C06-B88A-8912446A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E4D70-8142-4DF5-9031-864166EB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E82E9-C9B5-4324-8313-C90F5D9D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0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629199-4B08-41EA-8306-FA063628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9130-E2C5-45C3-BC31-E2A61E0A0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397B-1A22-41C7-887A-2329F24DA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0A75-CA2F-474D-803A-66E6670B5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BDA97-D8C3-45E2-BC33-71CC6D0B9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5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629199-4B08-41EA-8306-FA063628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9130-E2C5-45C3-BC31-E2A61E0A0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397B-1A22-41C7-887A-2329F24DA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DAFAF-81AD-4DEA-B6E8-585BF2557EF0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0A75-CA2F-474D-803A-66E6670B5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BDA97-D8C3-45E2-BC33-71CC6D0B9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12904-32EF-42C5-B5F9-47F78745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mueller@omag.or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hyperlink" Target="https://www.omag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4127F-EF01-FC36-E2D1-8E1BA7DFD1CD}"/>
              </a:ext>
            </a:extLst>
          </p:cNvPr>
          <p:cNvSpPr/>
          <p:nvPr/>
        </p:nvSpPr>
        <p:spPr>
          <a:xfrm>
            <a:off x="1588" y="-1"/>
            <a:ext cx="12188825" cy="6858001"/>
          </a:xfrm>
          <a:prstGeom prst="rect">
            <a:avLst/>
          </a:prstGeom>
          <a:solidFill>
            <a:srgbClr val="024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3B109B3-35BF-CC49-8961-A8E00F6581D8}"/>
              </a:ext>
            </a:extLst>
          </p:cNvPr>
          <p:cNvSpPr txBox="1">
            <a:spLocks/>
          </p:cNvSpPr>
          <p:nvPr/>
        </p:nvSpPr>
        <p:spPr>
          <a:xfrm>
            <a:off x="424313" y="4287078"/>
            <a:ext cx="11325235" cy="124346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From Peer to Leader:</a:t>
            </a:r>
            <a:r>
              <a:rPr lang="en-US" sz="4400" b="1" dirty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Strategies for a </a:t>
            </a:r>
          </a:p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Successful Transition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258DDC10-CF90-498F-E591-B68310CF3F16}"/>
              </a:ext>
            </a:extLst>
          </p:cNvPr>
          <p:cNvSpPr/>
          <p:nvPr/>
        </p:nvSpPr>
        <p:spPr>
          <a:xfrm flipV="1">
            <a:off x="1588" y="-1"/>
            <a:ext cx="8548255" cy="33112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E1731-DF73-F13D-7DE0-8E7DBBC8025D}"/>
              </a:ext>
            </a:extLst>
          </p:cNvPr>
          <p:cNvSpPr txBox="1"/>
          <p:nvPr/>
        </p:nvSpPr>
        <p:spPr>
          <a:xfrm>
            <a:off x="468348" y="5824940"/>
            <a:ext cx="861305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Tuesday, October 28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12:30 PM</a:t>
            </a:r>
          </a:p>
        </p:txBody>
      </p:sp>
      <p:pic>
        <p:nvPicPr>
          <p:cNvPr id="6" name="Picture 5" descr="A blue and grey logo&#10;&#10;AI-generated content may be incorrect.">
            <a:extLst>
              <a:ext uri="{FF2B5EF4-FFF2-40B4-BE49-F238E27FC236}">
                <a16:creationId xmlns:a16="http://schemas.microsoft.com/office/drawing/2014/main" id="{0AE2CD76-800F-0E68-12F4-A88F0151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" y="98323"/>
            <a:ext cx="3016469" cy="18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21942-6CD1-A177-AB35-58981A9F6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22D222-9D00-18A2-022C-C893FFA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OMAG </a:t>
            </a:r>
            <a:r>
              <a:rPr lang="en-US" sz="4000" b="1" dirty="0">
                <a:solidFill>
                  <a:srgbClr val="3A6A9A"/>
                </a:solidFill>
              </a:rPr>
              <a:t>LEADERSHIP </a:t>
            </a:r>
            <a:r>
              <a:rPr lang="en-US" sz="4000" b="1" dirty="0"/>
              <a:t>DEVELOPMENT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DB560D-A381-3698-0A1E-124BE94BB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lang="en-US" b="1" dirty="0"/>
              <a:t>OMAG Municipal Leader Academy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defRPr/>
            </a:pPr>
            <a:r>
              <a:rPr lang="en-US" dirty="0"/>
              <a:t>Seven-month cohort experience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defRPr/>
            </a:pPr>
            <a:r>
              <a:rPr lang="en-US" dirty="0"/>
              <a:t>Current and emerging municipal leaders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defRPr/>
            </a:pPr>
            <a:r>
              <a:rPr lang="en-US" dirty="0"/>
              <a:t>Builds confidence and competence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defRPr/>
            </a:pPr>
            <a:r>
              <a:rPr lang="en-US" dirty="0"/>
              <a:t>Hands-on, practical learning</a:t>
            </a:r>
          </a:p>
        </p:txBody>
      </p:sp>
      <p:pic>
        <p:nvPicPr>
          <p:cNvPr id="14" name="Picture 13" descr="A black and green logo&#10;&#10;AI-generated content may be incorrect.">
            <a:extLst>
              <a:ext uri="{FF2B5EF4-FFF2-40B4-BE49-F238E27FC236}">
                <a16:creationId xmlns:a16="http://schemas.microsoft.com/office/drawing/2014/main" id="{34A4DA0D-B315-4A4F-343C-1CDDC796B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99" y="5283174"/>
            <a:ext cx="2103120" cy="1285276"/>
          </a:xfrm>
          <a:prstGeom prst="rect">
            <a:avLst/>
          </a:prstGeom>
        </p:spPr>
      </p:pic>
      <p:pic>
        <p:nvPicPr>
          <p:cNvPr id="16" name="Picture 1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05CC737-30FB-DA82-272D-8BB93FC4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8737257" y="1509713"/>
            <a:ext cx="2743200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70F9841E-5B8E-F445-38CB-DCF479C2D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8906219" y="3449126"/>
            <a:ext cx="2743200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19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FFE02-B357-4946-6046-FEEB010D6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69A64C-7B39-7AB0-8DE0-8451E09D59E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OMAG </a:t>
            </a:r>
            <a:r>
              <a:rPr lang="en-US" sz="4000" b="1" dirty="0">
                <a:solidFill>
                  <a:srgbClr val="3A6A9A"/>
                </a:solidFill>
              </a:rPr>
              <a:t>LEADERSHIP </a:t>
            </a:r>
            <a:r>
              <a:rPr lang="en-US" sz="4000" b="1" dirty="0"/>
              <a:t>DEVELOPMENT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BCF7BE6-F05B-A5D9-0258-7BBAF9FDD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9842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lang="en-US" b="1" dirty="0"/>
              <a:t>Municipal Supervisor Bootcamp</a:t>
            </a:r>
          </a:p>
          <a:p>
            <a:pPr>
              <a:lnSpc>
                <a:spcPct val="200000"/>
              </a:lnSpc>
              <a:spcBef>
                <a:spcPts val="0"/>
              </a:spcBef>
              <a:defRPr/>
            </a:pPr>
            <a:r>
              <a:rPr lang="en-US" dirty="0"/>
              <a:t>two-day, interactive experience</a:t>
            </a:r>
          </a:p>
          <a:p>
            <a:pPr>
              <a:lnSpc>
                <a:spcPct val="200000"/>
              </a:lnSpc>
              <a:spcBef>
                <a:spcPts val="0"/>
              </a:spcBef>
              <a:defRPr/>
            </a:pPr>
            <a:r>
              <a:rPr lang="en-US" dirty="0"/>
              <a:t>equips supervisors with essential tools, strategies, and resources to lead their teams with clarity, accountability, and impact</a:t>
            </a:r>
          </a:p>
        </p:txBody>
      </p:sp>
      <p:pic>
        <p:nvPicPr>
          <p:cNvPr id="11" name="Picture 10" descr="A black and blue logo&#10;&#10;AI-generated content may be incorrect.">
            <a:extLst>
              <a:ext uri="{FF2B5EF4-FFF2-40B4-BE49-F238E27FC236}">
                <a16:creationId xmlns:a16="http://schemas.microsoft.com/office/drawing/2014/main" id="{301A848B-0CB2-D381-D426-508DEBDF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30" y="1990382"/>
            <a:ext cx="2017180" cy="18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D56C-60E8-245E-A236-E88D24E4C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46A074-A637-0032-F674-344D6E7C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730D0-03F2-438D-A4FE-BF3F7AED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688" y="1204111"/>
            <a:ext cx="5407074" cy="51300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>
                <a:effectLst/>
                <a:latin typeface="Montserrat" panose="00000500000000000000" pitchFamily="2" charset="0"/>
              </a:rPr>
              <a:t>Leadership is </a:t>
            </a:r>
            <a:r>
              <a:rPr lang="en-US" sz="3600" dirty="0">
                <a:latin typeface="Montserrat" panose="00000500000000000000" pitchFamily="2" charset="0"/>
              </a:rPr>
              <a:t>not about being in </a:t>
            </a:r>
            <a:r>
              <a:rPr lang="en-US" sz="3600" b="1" dirty="0">
                <a:solidFill>
                  <a:srgbClr val="3A6A9A"/>
                </a:solidFill>
                <a:latin typeface="Montserrat" panose="00000500000000000000" pitchFamily="2" charset="0"/>
              </a:rPr>
              <a:t>charge</a:t>
            </a:r>
            <a:r>
              <a:rPr lang="en-US" sz="3600" dirty="0">
                <a:effectLst/>
                <a:latin typeface="Montserrat" panose="00000500000000000000" pitchFamily="2" charset="0"/>
              </a:rPr>
              <a:t>. It’s about taking </a:t>
            </a:r>
            <a:r>
              <a:rPr lang="en-US" sz="3600" b="1" dirty="0">
                <a:solidFill>
                  <a:srgbClr val="3A6A9A"/>
                </a:solidFill>
                <a:latin typeface="Montserrat" panose="00000500000000000000" pitchFamily="2" charset="0"/>
              </a:rPr>
              <a:t>care</a:t>
            </a:r>
            <a:r>
              <a:rPr lang="en-US" sz="3600" dirty="0">
                <a:effectLst/>
                <a:latin typeface="Montserrat" panose="00000500000000000000" pitchFamily="2" charset="0"/>
              </a:rPr>
              <a:t> of those in your charge.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3A6A9A"/>
                </a:solidFill>
                <a:latin typeface="Montserrat" panose="00000500000000000000" pitchFamily="2" charset="0"/>
              </a:rPr>
              <a:t>Simon Sinek</a:t>
            </a:r>
          </a:p>
        </p:txBody>
      </p:sp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D5A2D369-7D4E-E0B4-AF32-418EE729C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0057" y="570931"/>
            <a:ext cx="1645920" cy="1645920"/>
          </a:xfrm>
          <a:prstGeom prst="rect">
            <a:avLst/>
          </a:prstGeom>
        </p:spPr>
      </p:pic>
      <p:pic>
        <p:nvPicPr>
          <p:cNvPr id="6" name="Picture 5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F941681E-DB97-E349-D513-148E67BA978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BB1B-6111-BE21-ABB4-F7FD59BAD0B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QUALITIES OF </a:t>
            </a:r>
            <a:r>
              <a:rPr lang="en-US" sz="4000" b="1" dirty="0">
                <a:solidFill>
                  <a:srgbClr val="3A6A9A"/>
                </a:solidFill>
                <a:latin typeface="Montserrat" panose="00000500000000000000" pitchFamily="2" charset="0"/>
              </a:rPr>
              <a:t>GREAT LEADERS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EC6F503-F57D-4900-6B7B-D89927C43E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597" cy="3938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55524291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01871004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505896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5400" b="1" dirty="0">
                          <a:latin typeface="Montserrat" panose="00000500000000000000" pitchFamily="2" charset="0"/>
                        </a:rPr>
                        <a:t>LOVE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endParaRPr lang="en-US" sz="5400" b="1" dirty="0">
                        <a:latin typeface="Montserrat" panose="00000500000000000000" pitchFamily="2" charset="0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b="0" dirty="0">
                          <a:latin typeface="Montserrat" panose="00000500000000000000" pitchFamily="2" charset="0"/>
                        </a:rPr>
                        <a:t>Love what you do, don’t settle</a:t>
                      </a:r>
                    </a:p>
                  </a:txBody>
                  <a:tcPr>
                    <a:solidFill>
                      <a:srgbClr val="3A6A9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</a:pPr>
                      <a:r>
                        <a:rPr lang="en-US" sz="5400" b="1" kern="1200" dirty="0">
                          <a:solidFill>
                            <a:schemeClr val="lt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Serve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</a:pPr>
                      <a:endParaRPr lang="en-US" sz="5400" b="1" kern="1200" dirty="0">
                        <a:solidFill>
                          <a:schemeClr val="lt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b="0" dirty="0">
                          <a:latin typeface="Montserrat" panose="00000500000000000000" pitchFamily="2" charset="0"/>
                        </a:rPr>
                        <a:t>Put the needs of your team before your own</a:t>
                      </a:r>
                    </a:p>
                  </a:txBody>
                  <a:tcPr>
                    <a:solidFill>
                      <a:srgbClr val="F4C4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</a:pPr>
                      <a:r>
                        <a:rPr lang="en-US" sz="5400" b="1" kern="1200" dirty="0">
                          <a:solidFill>
                            <a:schemeClr val="lt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Care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</a:pPr>
                      <a:endParaRPr lang="en-US" sz="5400" b="1" kern="1200" dirty="0">
                        <a:solidFill>
                          <a:schemeClr val="lt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b="0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Make people feel important and let them know that they matter </a:t>
                      </a:r>
                      <a:endParaRPr lang="en-US" sz="2400" b="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81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56083"/>
                  </a:ext>
                </a:extLst>
              </a:tr>
            </a:tbl>
          </a:graphicData>
        </a:graphic>
      </p:graphicFrame>
      <p:pic>
        <p:nvPicPr>
          <p:cNvPr id="8" name="Graphic 7" descr="Badge Heart with solid fill">
            <a:extLst>
              <a:ext uri="{FF2B5EF4-FFF2-40B4-BE49-F238E27FC236}">
                <a16:creationId xmlns:a16="http://schemas.microsoft.com/office/drawing/2014/main" id="{CB0A0DC6-5DAC-6A5B-021B-542603205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6584" y="2880550"/>
            <a:ext cx="914400" cy="914400"/>
          </a:xfrm>
          <a:prstGeom prst="rect">
            <a:avLst/>
          </a:prstGeom>
        </p:spPr>
      </p:pic>
      <p:pic>
        <p:nvPicPr>
          <p:cNvPr id="10" name="Graphic 9" descr="Medical with solid fill">
            <a:extLst>
              <a:ext uri="{FF2B5EF4-FFF2-40B4-BE49-F238E27FC236}">
                <a16:creationId xmlns:a16="http://schemas.microsoft.com/office/drawing/2014/main" id="{8071F53B-1DBF-C84C-9AE0-5061704F4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9795" y="2880550"/>
            <a:ext cx="914400" cy="914400"/>
          </a:xfrm>
          <a:prstGeom prst="rect">
            <a:avLst/>
          </a:prstGeom>
        </p:spPr>
      </p:pic>
      <p:pic>
        <p:nvPicPr>
          <p:cNvPr id="12" name="Graphic 11" descr="Construction worker male with solid fill">
            <a:extLst>
              <a:ext uri="{FF2B5EF4-FFF2-40B4-BE49-F238E27FC236}">
                <a16:creationId xmlns:a16="http://schemas.microsoft.com/office/drawing/2014/main" id="{34207D06-D53D-C673-15F1-00B91F22F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C1C4A-1413-8372-35A3-F86E05F20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3D90FD7-5604-9A83-40FA-0CAF43C2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0" r="21030"/>
          <a:stretch/>
        </p:blipFill>
        <p:spPr bwMode="auto">
          <a:xfrm>
            <a:off x="6388147" y="10"/>
            <a:ext cx="580385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D27D42-314F-7C34-C025-8B37E8E3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BUDDY TO </a:t>
            </a:r>
            <a:r>
              <a:rPr lang="en-US" sz="4000" b="1" dirty="0">
                <a:solidFill>
                  <a:srgbClr val="3A6A9A"/>
                </a:solidFill>
              </a:rPr>
              <a:t>BOSS</a:t>
            </a:r>
            <a:endParaRPr lang="en-US" sz="4000" b="1" dirty="0">
              <a:solidFill>
                <a:srgbClr val="3A6A9A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D705599-AFD9-4631-C67F-A0BFFE2BD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800" b="1" dirty="0">
                <a:effectLst/>
                <a:latin typeface="Montserrat" panose="00000500000000000000" pitchFamily="2" charset="0"/>
              </a:rPr>
              <a:t>Mindset Shifts:</a:t>
            </a:r>
            <a:endParaRPr lang="en-US" b="1" dirty="0"/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>
                <a:effectLst/>
                <a:latin typeface="Montserrat" panose="00000500000000000000" pitchFamily="2" charset="0"/>
              </a:rPr>
              <a:t>Emotional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Professional</a:t>
            </a:r>
          </a:p>
        </p:txBody>
      </p:sp>
      <p:pic>
        <p:nvPicPr>
          <p:cNvPr id="7" name="Picture 6" descr="A yellow speech bubble with black text&#10;&#10;AI-generated content may be incorrect.">
            <a:extLst>
              <a:ext uri="{FF2B5EF4-FFF2-40B4-BE49-F238E27FC236}">
                <a16:creationId xmlns:a16="http://schemas.microsoft.com/office/drawing/2014/main" id="{C2BAEDFA-BB5A-44B5-F463-2B2C9D45D4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4534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7133-D83B-A1D3-24C7-9C246C8011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BUDDY TO </a:t>
            </a:r>
            <a:r>
              <a:rPr lang="en-US" sz="4000" b="1" dirty="0">
                <a:solidFill>
                  <a:srgbClr val="3A6A9A"/>
                </a:solidFill>
                <a:latin typeface="Montserrat" panose="00000500000000000000" pitchFamily="2" charset="0"/>
              </a:rPr>
              <a:t>BOSS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E213B2-C2A7-896E-3B72-9F8E902EC5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598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892">
                  <a:extLst>
                    <a:ext uri="{9D8B030D-6E8A-4147-A177-3AD203B41FA5}">
                      <a16:colId xmlns:a16="http://schemas.microsoft.com/office/drawing/2014/main" val="1592750840"/>
                    </a:ext>
                  </a:extLst>
                </a:gridCol>
                <a:gridCol w="4222853">
                  <a:extLst>
                    <a:ext uri="{9D8B030D-6E8A-4147-A177-3AD203B41FA5}">
                      <a16:colId xmlns:a16="http://schemas.microsoft.com/office/drawing/2014/main" val="1986731159"/>
                    </a:ext>
                  </a:extLst>
                </a:gridCol>
                <a:gridCol w="4222853">
                  <a:extLst>
                    <a:ext uri="{9D8B030D-6E8A-4147-A177-3AD203B41FA5}">
                      <a16:colId xmlns:a16="http://schemas.microsoft.com/office/drawing/2014/main" val="437757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3A6A9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Buddy</a:t>
                      </a:r>
                    </a:p>
                  </a:txBody>
                  <a:tcPr>
                    <a:solidFill>
                      <a:srgbClr val="3A6A9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Boss</a:t>
                      </a:r>
                    </a:p>
                  </a:txBody>
                  <a:tcPr>
                    <a:solidFill>
                      <a:srgbClr val="3A6A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8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Information Sharing</a:t>
                      </a:r>
                    </a:p>
                  </a:txBody>
                  <a:tcPr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Peers gossip, make assumptions, question leadership decisions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Leaders maintain confidentiality, are impartial, don’t assume, support leadership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611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Performance Management</a:t>
                      </a:r>
                    </a:p>
                  </a:txBody>
                  <a:tcPr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Peers can turn a blind eye to poor performance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Leaders are consistent in  holding everyone accountable; maintaining performance standards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930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Conflict Resolution</a:t>
                      </a:r>
                    </a:p>
                  </a:txBody>
                  <a:tcPr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Peers can avoid conflict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Leaders resolve conflict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395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Professional Behavior</a:t>
                      </a:r>
                    </a:p>
                  </a:txBody>
                  <a:tcPr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Peers are more accepting of bad days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ontserrat" panose="00000500000000000000" pitchFamily="2" charset="0"/>
                        </a:rPr>
                        <a:t>Leaders handle stress professionally and model expected behaviors</a:t>
                      </a:r>
                    </a:p>
                  </a:txBody>
                  <a:tcPr>
                    <a:lnL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6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521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1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B36A0E1-C99F-EE62-290D-966A4253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 b="916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7567B-031A-CD39-D414-1738E1897B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EMOTIONAL</a:t>
            </a:r>
            <a:r>
              <a:rPr lang="en-US" sz="4000" b="1" dirty="0"/>
              <a:t> SHIFT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4E8AD-4DA7-3B2E-656D-7D9BCE38C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130" y="1825625"/>
            <a:ext cx="6361670" cy="4351338"/>
          </a:xfr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3A6A9A"/>
                </a:solidFill>
              </a:rPr>
              <a:t>Navigating Friendships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Be honest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Be direct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Overcommunicate approachability</a:t>
            </a:r>
          </a:p>
        </p:txBody>
      </p:sp>
      <p:pic>
        <p:nvPicPr>
          <p:cNvPr id="5" name="Picture 4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42AF20FC-B9FA-7450-EDEE-637F1C811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5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04610-43E9-C84C-4E44-A9D7A0196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erson walking on an ethereal bridge">
            <a:extLst>
              <a:ext uri="{FF2B5EF4-FFF2-40B4-BE49-F238E27FC236}">
                <a16:creationId xmlns:a16="http://schemas.microsoft.com/office/drawing/2014/main" id="{0CD82ABB-FA3D-A7B0-25C0-DEA2D5D6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r="2736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576A3-CE10-32C0-C610-8B68720CC81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EMOTIONAL</a:t>
            </a:r>
            <a:r>
              <a:rPr lang="en-US" sz="4000" b="1" dirty="0"/>
              <a:t> SHIFT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7948E-C8D9-5C49-79B3-5C78CE1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130" y="1825625"/>
            <a:ext cx="636167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3A6A9A"/>
                </a:solidFill>
              </a:rPr>
              <a:t>Feeling Isolated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Develop a leadership network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Find a mentor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Engage in learning, like </a:t>
            </a:r>
            <a:r>
              <a:rPr lang="en-US" sz="3000" dirty="0"/>
              <a:t>OMAG’s</a:t>
            </a:r>
            <a:r>
              <a:rPr lang="en-US" dirty="0"/>
              <a:t> </a:t>
            </a:r>
            <a:r>
              <a:rPr lang="en-US" sz="3000" dirty="0"/>
              <a:t>Municipal</a:t>
            </a:r>
            <a:r>
              <a:rPr lang="en-US" dirty="0"/>
              <a:t> Leadership Academy</a:t>
            </a:r>
          </a:p>
        </p:txBody>
      </p:sp>
      <p:pic>
        <p:nvPicPr>
          <p:cNvPr id="5" name="Picture 4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0B66D811-13F8-5121-32FD-332B4EC04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31E43-B7D5-B918-6A16-066773E5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D32DC1-DCF6-0512-150A-0651EECE8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755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B2C42-662E-DF5B-F454-81728C48E9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EMOTIONAL</a:t>
            </a:r>
            <a:r>
              <a:rPr lang="en-US" sz="4000" b="1" dirty="0"/>
              <a:t> SHIFT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B6E1F-CA08-60F1-524B-C51EF64F1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130" y="1825625"/>
            <a:ext cx="6361670" cy="4351338"/>
          </a:xfr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3A6A9A"/>
                </a:solidFill>
              </a:rPr>
              <a:t>Imposter Syndrome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Focus on learning and service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Replace “I don’t know” with “I am learning to lead”</a:t>
            </a:r>
          </a:p>
        </p:txBody>
      </p:sp>
      <p:pic>
        <p:nvPicPr>
          <p:cNvPr id="5" name="Picture 4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EC5292A3-D8B0-6710-03FD-F0A1817C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00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041A9-C25B-DA4F-E243-81554CD65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rt notification icon">
            <a:extLst>
              <a:ext uri="{FF2B5EF4-FFF2-40B4-BE49-F238E27FC236}">
                <a16:creationId xmlns:a16="http://schemas.microsoft.com/office/drawing/2014/main" id="{2A666E83-C013-9781-B7B4-029C80EB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r="1605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31DF8-BC68-34F9-5177-406C58A25E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EMOTIONAL</a:t>
            </a:r>
            <a:r>
              <a:rPr lang="en-US" sz="4000" b="1" dirty="0"/>
              <a:t> SHIFT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5FE01-23FE-3C9E-C8F1-F4F9E86F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130" y="1825625"/>
            <a:ext cx="6361670" cy="4351338"/>
          </a:xfr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3A6A9A"/>
                </a:solidFill>
              </a:rPr>
              <a:t>Being Liked vs. Leading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Shift your mindset from being liked to being trusted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Lead for outcomes, not approval</a:t>
            </a:r>
          </a:p>
        </p:txBody>
      </p:sp>
      <p:pic>
        <p:nvPicPr>
          <p:cNvPr id="5" name="Picture 4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8531334F-8564-DBBF-7C60-0D2D6B8F4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5D9167-E6F5-2180-94E0-909E98FB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362"/>
          <a:stretch/>
        </p:blipFill>
        <p:spPr bwMode="auto">
          <a:xfrm>
            <a:off x="-1" y="10"/>
            <a:ext cx="12192001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436820F2-5FA8-DEDB-287F-9662FE641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388" y="5561220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latin typeface="Montserrat" panose="00000500000000000000" pitchFamily="2" charset="0"/>
              </a:rPr>
              <a:t>Lori Mueller, OMAG People &amp; Culture Program Manager</a:t>
            </a:r>
          </a:p>
        </p:txBody>
      </p:sp>
      <p:pic>
        <p:nvPicPr>
          <p:cNvPr id="2" name="Picture 1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8C1BA09F-94BD-D483-400E-D820FDFCA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4" y="6177046"/>
            <a:ext cx="1464511" cy="4411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79B9D5-C05D-B91F-4D61-265FBFAE1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8" y="4314721"/>
            <a:ext cx="10592174" cy="1133237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b="1" dirty="0">
                <a:solidFill>
                  <a:srgbClr val="3A6A9A"/>
                </a:solidFill>
                <a:latin typeface="Montserrat" panose="00000500000000000000" pitchFamily="2" charset="0"/>
              </a:rPr>
              <a:t>FROM PEER TO LEADER:</a:t>
            </a:r>
            <a:br>
              <a:rPr lang="en-US" sz="4800" b="1" dirty="0">
                <a:solidFill>
                  <a:srgbClr val="3A6A9A"/>
                </a:solidFill>
                <a:latin typeface="Montserrat" panose="00000500000000000000" pitchFamily="2" charset="0"/>
              </a:rPr>
            </a:br>
            <a:r>
              <a:rPr lang="en-US" sz="3600" b="1" dirty="0">
                <a:solidFill>
                  <a:srgbClr val="3A6A9A"/>
                </a:solidFill>
                <a:latin typeface="Montserrat" panose="00000500000000000000" pitchFamily="2" charset="0"/>
              </a:rPr>
              <a:t>Strategies for a Successful Transition</a:t>
            </a:r>
            <a:endParaRPr lang="en-US" sz="4000" b="1" dirty="0">
              <a:solidFill>
                <a:srgbClr val="3A6A9A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46D28-C6AB-0904-4C5B-F89C153DE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53E4A4-DF3E-3FFF-ED1C-EAE24323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r="963"/>
          <a:stretch/>
        </p:blipFill>
        <p:spPr bwMode="auto">
          <a:xfrm>
            <a:off x="7253121" y="0"/>
            <a:ext cx="493888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E454D-0F42-1AE6-216E-657E86E8080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PROFESSIONAL </a:t>
            </a:r>
            <a:r>
              <a:rPr lang="en-US" sz="4000" b="1" dirty="0"/>
              <a:t>SHIFT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7191-8A8E-27B0-3C9D-AC4A7AB07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b="1" dirty="0">
                <a:solidFill>
                  <a:srgbClr val="3A6A9A"/>
                </a:solidFill>
              </a:rPr>
              <a:t>Setting and Enforcing Boundaries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Be clear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Be kind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Be consistent</a:t>
            </a: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39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C01B-A4E0-4B5A-2BEB-5651B6B49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435E5F7-F90B-F666-1DE9-CE93275C2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r="25995"/>
          <a:stretch/>
        </p:blipFill>
        <p:spPr bwMode="auto">
          <a:xfrm>
            <a:off x="7253121" y="0"/>
            <a:ext cx="493888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522BD-55BF-C054-78D4-42C1F26E662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PROFESSIONAL </a:t>
            </a:r>
            <a:r>
              <a:rPr lang="en-US" sz="4000" b="1" dirty="0"/>
              <a:t>SHIFT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94DE1-8DB3-C4F9-9FD7-2A91B308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4921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b="1" dirty="0">
                <a:solidFill>
                  <a:srgbClr val="3A6A9A"/>
                </a:solidFill>
              </a:rPr>
              <a:t>Leading Former Peers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Don’t pretend nothing has changed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Acknowledge the shift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Outline your expectations</a:t>
            </a: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60C4A-4A64-A69C-27BB-8A14DDDA6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209E9BB-C407-BD9D-D15E-DE77D55F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 r="13992"/>
          <a:stretch/>
        </p:blipFill>
        <p:spPr bwMode="auto">
          <a:xfrm>
            <a:off x="7253120" y="8240"/>
            <a:ext cx="493888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0ECFF0-3CC7-37FD-EF60-C42EA9E686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PROFESSIONAL </a:t>
            </a:r>
            <a:r>
              <a:rPr lang="en-US" sz="4000" b="1" dirty="0"/>
              <a:t>SHIFT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C2BB0-6AF7-8967-6617-3B921BC40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>
                <a:solidFill>
                  <a:srgbClr val="3A6A9A"/>
                </a:solidFill>
              </a:rPr>
              <a:t>Be the Example, Not the Exception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Lead Loudly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Mirror What You Expect </a:t>
            </a:r>
          </a:p>
          <a:p>
            <a:pPr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Own Your Mistakes Publicly</a:t>
            </a:r>
          </a:p>
        </p:txBody>
      </p:sp>
    </p:spTree>
    <p:extLst>
      <p:ext uri="{BB962C8B-B14F-4D97-AF65-F5344CB8AC3E}">
        <p14:creationId xmlns:p14="http://schemas.microsoft.com/office/powerpoint/2010/main" val="2359709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00B34-05CD-4D05-61BB-BCAA2115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77F13E3-9BC1-A83B-7BD9-C27A9E3E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1" r="23641"/>
          <a:stretch/>
        </p:blipFill>
        <p:spPr bwMode="auto">
          <a:xfrm>
            <a:off x="7253121" y="0"/>
            <a:ext cx="493888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0C54D-5296-D342-2C7E-7B111FA4A5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3A6A9A"/>
                </a:solidFill>
              </a:rPr>
              <a:t>PROFESSIONAL </a:t>
            </a:r>
            <a:r>
              <a:rPr lang="en-US" sz="4000" b="1" dirty="0"/>
              <a:t>SHIFT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01383-3D74-D1BF-D4B2-5C09590D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4921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>
                <a:solidFill>
                  <a:srgbClr val="3A6A9A"/>
                </a:solidFill>
              </a:rPr>
              <a:t>Giving Feedback and Discipline</a:t>
            </a:r>
          </a:p>
          <a:p>
            <a:pPr marL="0" lvl="0" indent="0" fontAlgn="base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Use the 3 C’s, be:</a:t>
            </a:r>
          </a:p>
          <a:p>
            <a:pPr lvl="0"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Clear </a:t>
            </a:r>
          </a:p>
          <a:p>
            <a:pPr lvl="0"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Calm </a:t>
            </a:r>
          </a:p>
          <a:p>
            <a:pPr lvl="0" fontAlgn="base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Constructive</a:t>
            </a:r>
            <a:endParaRPr lang="en-US" b="1" dirty="0">
              <a:solidFill>
                <a:srgbClr val="3A6A9A"/>
              </a:solidFill>
            </a:endParaRP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34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peech bubble with white text&#10;&#10;AI-generated content may be incorrect.">
            <a:extLst>
              <a:ext uri="{FF2B5EF4-FFF2-40B4-BE49-F238E27FC236}">
                <a16:creationId xmlns:a16="http://schemas.microsoft.com/office/drawing/2014/main" id="{BFF5482E-69BA-893C-09FC-83565D12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87" y="-413952"/>
            <a:ext cx="10247870" cy="76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6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60D4E92-BE91-45FA-339E-BFB4F5B8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r="1604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813118-06AE-401F-CB1F-51DBF50E9C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THANK YOU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446BFF-4A83-E239-0FA8-A4D47AE08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254" y="1825625"/>
            <a:ext cx="6107545" cy="43513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3A6A9A"/>
                </a:solidFill>
              </a:rPr>
              <a:t>QUESTIONS?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Contact Lori Mueller, OMAG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People &amp; Culture Program Manager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3A6A9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lmueller@omag.org</a:t>
            </a:r>
            <a:endParaRPr lang="en-US" sz="2400" dirty="0">
              <a:solidFill>
                <a:srgbClr val="3A6A9A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3A6A9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omag.org/</a:t>
            </a:r>
            <a:endParaRPr lang="en-US" sz="2400" dirty="0">
              <a:solidFill>
                <a:srgbClr val="3A6A9A"/>
              </a:solidFill>
            </a:endParaRPr>
          </a:p>
        </p:txBody>
      </p:sp>
      <p:pic>
        <p:nvPicPr>
          <p:cNvPr id="2" name="Picture 1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C0C60600-2D4F-F60C-730B-1A035F83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0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4CA38-034F-46B3-BE03-F8783616F13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WHAT’S IN IT FOR </a:t>
            </a:r>
            <a:r>
              <a:rPr lang="en-US" sz="4000" b="1" dirty="0">
                <a:solidFill>
                  <a:srgbClr val="3A6A9A"/>
                </a:solidFill>
                <a:latin typeface="Montserrat" panose="00000500000000000000" pitchFamily="2" charset="0"/>
              </a:rPr>
              <a:t>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419FA-1BAA-4C4E-AE37-D869DC8ED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en-US" sz="2000" dirty="0"/>
              <a:t>Learn why developing supervisors internally improves culture, retention, and risk outcomes, while modeling best practices for your member communities.</a:t>
            </a:r>
          </a:p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en-US" sz="2000" dirty="0"/>
              <a:t>Explore how to navigate the emotional and professional shift from peer to leader, balancing relationships with authority and setting clear boundaries.</a:t>
            </a:r>
          </a:p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en-US" sz="2000" dirty="0"/>
              <a:t>Identify skills critical to effective team leadership and risk mitigation.</a:t>
            </a:r>
          </a:p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en-US" sz="2000" dirty="0"/>
              <a:t>Discover replicable strategies your pool can share with member municipalities.</a:t>
            </a:r>
          </a:p>
        </p:txBody>
      </p:sp>
    </p:spTree>
    <p:extLst>
      <p:ext uri="{BB962C8B-B14F-4D97-AF65-F5344CB8AC3E}">
        <p14:creationId xmlns:p14="http://schemas.microsoft.com/office/powerpoint/2010/main" val="410238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wn wooden i love you letter">
            <a:extLst>
              <a:ext uri="{FF2B5EF4-FFF2-40B4-BE49-F238E27FC236}">
                <a16:creationId xmlns:a16="http://schemas.microsoft.com/office/drawing/2014/main" id="{510F899D-2B56-A7B6-36F0-1BA77E819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 b="19234"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85DA0F-9F92-A9B9-7EAA-A72C62E0F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MUNICIPAL </a:t>
            </a:r>
            <a:r>
              <a:rPr lang="en-US" sz="4000" b="1" dirty="0">
                <a:solidFill>
                  <a:srgbClr val="3A6A9A"/>
                </a:solidFill>
              </a:rPr>
              <a:t>CULTURE</a:t>
            </a:r>
          </a:p>
        </p:txBody>
      </p:sp>
      <p:pic>
        <p:nvPicPr>
          <p:cNvPr id="14" name="Picture 13" descr="A blue speech bubble with black text&#10;&#10;AI-generated content may be incorrect.">
            <a:extLst>
              <a:ext uri="{FF2B5EF4-FFF2-40B4-BE49-F238E27FC236}">
                <a16:creationId xmlns:a16="http://schemas.microsoft.com/office/drawing/2014/main" id="{5E2766C2-53FF-4FD7-6C83-C60226AAD5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0000">
            <a:off x="-62167" y="3163330"/>
            <a:ext cx="4572000" cy="3429000"/>
          </a:xfrm>
          <a:prstGeom prst="rect">
            <a:avLst/>
          </a:prstGeom>
        </p:spPr>
      </p:pic>
      <p:pic>
        <p:nvPicPr>
          <p:cNvPr id="16" name="Picture 15" descr="A yellow speech bubble with black text&#10;&#10;AI-generated content may be incorrect.">
            <a:extLst>
              <a:ext uri="{FF2B5EF4-FFF2-40B4-BE49-F238E27FC236}">
                <a16:creationId xmlns:a16="http://schemas.microsoft.com/office/drawing/2014/main" id="{43D69F13-6811-CE44-E853-4DDFFF0C4B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537621" y="72758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9EE88-625F-F9EE-FA3B-435E703E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D7993D3-3685-AE9B-52B9-81ED8920C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4990"/>
          <a:stretch/>
        </p:blipFill>
        <p:spPr bwMode="auto">
          <a:xfrm>
            <a:off x="7290699" y="10"/>
            <a:ext cx="490130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92D3BC-0C9F-4A0B-6FF8-157A95328A0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STRONG, EFFECTIVE </a:t>
            </a:r>
            <a:r>
              <a:rPr lang="en-US" sz="4000" b="1" dirty="0">
                <a:solidFill>
                  <a:srgbClr val="3A6A9A"/>
                </a:solidFill>
              </a:rPr>
              <a:t>LEADERS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DA414-62E4-10E1-3B75-C13B93E4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756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400" dirty="0"/>
              <a:t>Are </a:t>
            </a:r>
            <a:r>
              <a:rPr lang="en-US" sz="2400" b="1" dirty="0">
                <a:solidFill>
                  <a:srgbClr val="3A6A9A"/>
                </a:solidFill>
              </a:rPr>
              <a:t>culture carriers</a:t>
            </a:r>
            <a:r>
              <a:rPr lang="en-US" sz="2400" dirty="0"/>
              <a:t>, they: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 dirty="0"/>
              <a:t>Model effective communication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 dirty="0"/>
              <a:t>Hold themselves and others accountable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 dirty="0"/>
              <a:t>Lead with care and consistency</a:t>
            </a:r>
          </a:p>
        </p:txBody>
      </p:sp>
      <p:pic>
        <p:nvPicPr>
          <p:cNvPr id="2" name="Picture 1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1FA7386E-D9B6-17D5-D328-B7FE0334A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4" y="6310396"/>
            <a:ext cx="1464511" cy="4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72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ld railway bridge in black and white">
            <a:extLst>
              <a:ext uri="{FF2B5EF4-FFF2-40B4-BE49-F238E27FC236}">
                <a16:creationId xmlns:a16="http://schemas.microsoft.com/office/drawing/2014/main" id="{442765B5-8CC1-03E9-4986-3B4CBEDEC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 b="-15727"/>
          <a:stretch>
            <a:fillRect/>
          </a:stretch>
        </p:blipFill>
        <p:spPr>
          <a:xfrm>
            <a:off x="0" y="0"/>
            <a:ext cx="12192000" cy="81378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C962F07-A931-77E9-D937-65068C60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57" y="1371600"/>
            <a:ext cx="5029200" cy="4114800"/>
          </a:xfrm>
          <a:solidFill>
            <a:srgbClr val="E7E6E6">
              <a:alpha val="74902"/>
            </a:srgbClr>
          </a:solidFill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b="1"/>
              <a:t>EFFECTIVE </a:t>
            </a:r>
            <a:r>
              <a:rPr lang="en-US" sz="2800" b="1" dirty="0">
                <a:solidFill>
                  <a:srgbClr val="3A6A9A"/>
                </a:solidFill>
              </a:rPr>
              <a:t>LEADERS </a:t>
            </a:r>
            <a:r>
              <a:rPr lang="en-US" sz="2800" b="1" dirty="0"/>
              <a:t>BECOME THE </a:t>
            </a:r>
            <a:r>
              <a:rPr lang="en-US" sz="2800" b="1" dirty="0">
                <a:solidFill>
                  <a:srgbClr val="3A6A9A"/>
                </a:solidFill>
              </a:rPr>
              <a:t>BRIDGE</a:t>
            </a:r>
            <a:r>
              <a:rPr lang="en-US" sz="2800" b="1" dirty="0"/>
              <a:t> THAT PRESERVE YOUR </a:t>
            </a:r>
            <a:r>
              <a:rPr lang="en-US" sz="2800" b="1" dirty="0">
                <a:solidFill>
                  <a:srgbClr val="3A6A9A"/>
                </a:solidFill>
              </a:rPr>
              <a:t>CULTURE</a:t>
            </a:r>
          </a:p>
        </p:txBody>
      </p:sp>
      <p:pic>
        <p:nvPicPr>
          <p:cNvPr id="2" name="Picture 1" descr="A picture containing text, indoor, night sky&#10;&#10;Description automatically generated">
            <a:extLst>
              <a:ext uri="{FF2B5EF4-FFF2-40B4-BE49-F238E27FC236}">
                <a16:creationId xmlns:a16="http://schemas.microsoft.com/office/drawing/2014/main" id="{7D0564CC-93BD-87EA-33CC-5388BE3959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" y="6307096"/>
            <a:ext cx="15177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USA Map Pink Orange Teal Mint Girls Room Little Girls Room America US Map  Labeled States - Etsy">
            <a:extLst>
              <a:ext uri="{FF2B5EF4-FFF2-40B4-BE49-F238E27FC236}">
                <a16:creationId xmlns:a16="http://schemas.microsoft.com/office/drawing/2014/main" id="{46F6CFA6-924D-F74C-C678-E6986CCE8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20813" r="13078" b="21952"/>
          <a:stretch/>
        </p:blipFill>
        <p:spPr bwMode="auto">
          <a:xfrm>
            <a:off x="2759822" y="1780272"/>
            <a:ext cx="8593978" cy="48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6BFB8-2C6F-A61D-8123-62565984AB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THE </a:t>
            </a:r>
            <a:r>
              <a:rPr lang="en-US" sz="4000" b="1" dirty="0">
                <a:solidFill>
                  <a:srgbClr val="3A6A9A"/>
                </a:solidFill>
              </a:rPr>
              <a:t>COST</a:t>
            </a:r>
            <a:r>
              <a:rPr lang="en-US" sz="4000" b="1" dirty="0"/>
              <a:t> OF DISENGAGEMENT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21EA-7320-9314-9A11-D0CEEE6F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3768"/>
            <a:ext cx="2327787" cy="3972231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Between </a:t>
            </a:r>
            <a:r>
              <a:rPr lang="en-US" b="1" dirty="0">
                <a:solidFill>
                  <a:srgbClr val="3A6A9A"/>
                </a:solidFill>
                <a:effectLst/>
                <a:latin typeface="Montserrat" panose="00000500000000000000" pitchFamily="2" charset="0"/>
              </a:rPr>
              <a:t>$450 and $550 billion </a:t>
            </a:r>
            <a:r>
              <a:rPr lang="en-US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 the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7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DF871-433C-5678-D325-3D558DB90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4315-3A0E-08B4-FFB2-808C9B9B8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/>
              <a:t>Possess Critical Skills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Are consistent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Communicate clearly and confidently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Spot issues and act (early intervention)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E9E26D-9043-9490-6CB1-EA80AC2A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EFFECTIVE </a:t>
            </a:r>
            <a:r>
              <a:rPr lang="en-US" sz="4000" b="1" dirty="0">
                <a:solidFill>
                  <a:srgbClr val="3A6A9A"/>
                </a:solidFill>
              </a:rPr>
              <a:t>LEADERS</a:t>
            </a:r>
          </a:p>
        </p:txBody>
      </p:sp>
    </p:spTree>
    <p:extLst>
      <p:ext uri="{BB962C8B-B14F-4D97-AF65-F5344CB8AC3E}">
        <p14:creationId xmlns:p14="http://schemas.microsoft.com/office/powerpoint/2010/main" val="50530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8679B-2045-A1D7-A332-36724DE2B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wn metal chain on grey metal fence">
            <a:extLst>
              <a:ext uri="{FF2B5EF4-FFF2-40B4-BE49-F238E27FC236}">
                <a16:creationId xmlns:a16="http://schemas.microsoft.com/office/drawing/2014/main" id="{8C91179D-81F2-3C4E-FEB8-8C523B190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6" r="15626" b="19213"/>
          <a:stretch/>
        </p:blipFill>
        <p:spPr bwMode="auto">
          <a:xfrm>
            <a:off x="6388147" y="10"/>
            <a:ext cx="580385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6582C2-5995-B6E7-258C-AC2B2418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E7E6E6">
              <a:alpha val="4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RISK &amp; </a:t>
            </a:r>
            <a:r>
              <a:rPr lang="en-US" sz="4000" b="1" dirty="0"/>
              <a:t>EFFECTIVE </a:t>
            </a:r>
            <a:r>
              <a:rPr lang="en-US" sz="4000" b="1" dirty="0">
                <a:solidFill>
                  <a:srgbClr val="3A6A9A"/>
                </a:solidFill>
                <a:latin typeface="Montserrat" panose="00000500000000000000" pitchFamily="2" charset="0"/>
              </a:rPr>
              <a:t>LEADERS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71BA990-AE9F-6BD2-426C-BEF5899DC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>
                <a:effectLst/>
                <a:latin typeface="Montserrat" panose="00000500000000000000" pitchFamily="2" charset="0"/>
              </a:rPr>
              <a:t>Incidents go down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>
                <a:latin typeface="Montserrat" panose="00000500000000000000" pitchFamily="2" charset="0"/>
              </a:rPr>
              <a:t>Staff satisfaction goes up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>
                <a:latin typeface="Montserrat" panose="00000500000000000000" pitchFamily="2" charset="0"/>
              </a:rPr>
              <a:t>The member experience improves</a:t>
            </a:r>
          </a:p>
        </p:txBody>
      </p:sp>
    </p:spTree>
    <p:extLst>
      <p:ext uri="{BB962C8B-B14F-4D97-AF65-F5344CB8AC3E}">
        <p14:creationId xmlns:p14="http://schemas.microsoft.com/office/powerpoint/2010/main" val="1038697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b0b098300f41492892dd957f83ef29e9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888f201308f671ab26710fd958229ca5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910169-04AF-49D6-9960-1F37EE4D65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B9A8DC-F1B9-4DE7-92DF-C382114FA843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DE7FE3B-46C9-415D-83DA-6D5D549C86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567</Words>
  <Application>Microsoft Office PowerPoint</Application>
  <PresentationFormat>Widescreen</PresentationFormat>
  <Paragraphs>119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Montserrat</vt:lpstr>
      <vt:lpstr>Office Theme</vt:lpstr>
      <vt:lpstr>2_Office Theme</vt:lpstr>
      <vt:lpstr>PowerPoint Presentation</vt:lpstr>
      <vt:lpstr>FROM PEER TO LEADER: Strategies for a Successful Transition</vt:lpstr>
      <vt:lpstr>WHAT’S IN IT FOR YOU</vt:lpstr>
      <vt:lpstr>MUNICIPAL CULTURE</vt:lpstr>
      <vt:lpstr>STRONG, EFFECTIVE LEADERS</vt:lpstr>
      <vt:lpstr>EFFECTIVE LEADERS BECOME THE BRIDGE THAT PRESERVE YOUR CULTURE</vt:lpstr>
      <vt:lpstr>THE COST OF DISENGAGEMENT</vt:lpstr>
      <vt:lpstr>EFFECTIVE LEADERS</vt:lpstr>
      <vt:lpstr>RISK &amp; EFFECTIVE LEADERS</vt:lpstr>
      <vt:lpstr>OMAG LEADERSHIP DEVELOPMENT</vt:lpstr>
      <vt:lpstr>OMAG LEADERSHIP DEVELOPMENT</vt:lpstr>
      <vt:lpstr>PowerPoint Presentation</vt:lpstr>
      <vt:lpstr>QUALITIES OF GREAT LEADERS</vt:lpstr>
      <vt:lpstr>BUDDY TO BOSS</vt:lpstr>
      <vt:lpstr>BUDDY TO BOSS</vt:lpstr>
      <vt:lpstr>EMOTIONAL SHIFT #1</vt:lpstr>
      <vt:lpstr>EMOTIONAL SHIFT #2</vt:lpstr>
      <vt:lpstr>EMOTIONAL SHIFT #3</vt:lpstr>
      <vt:lpstr>EMOTIONAL SHIFT #4</vt:lpstr>
      <vt:lpstr>PROFESSIONAL SHIFT #1</vt:lpstr>
      <vt:lpstr>PROFESSIONAL SHIFT #2</vt:lpstr>
      <vt:lpstr>PROFESSIONAL SHIFT #3</vt:lpstr>
      <vt:lpstr>PROFESSIONAL SHIFT #4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to Overcome  Quiet Quitting</dc:title>
  <dc:creator>Lori Mueller</dc:creator>
  <cp:lastModifiedBy>Erin Peterson</cp:lastModifiedBy>
  <cp:revision>50</cp:revision>
  <cp:lastPrinted>2024-09-05T18:39:38Z</cp:lastPrinted>
  <dcterms:created xsi:type="dcterms:W3CDTF">2022-10-31T18:25:29Z</dcterms:created>
  <dcterms:modified xsi:type="dcterms:W3CDTF">2025-10-23T21:06:44Z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