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49"/>
  </p:notesMasterIdLst>
  <p:sldIdLst>
    <p:sldId id="294" r:id="rId5"/>
    <p:sldId id="256" r:id="rId6"/>
    <p:sldId id="453" r:id="rId7"/>
    <p:sldId id="291" r:id="rId8"/>
    <p:sldId id="292" r:id="rId9"/>
    <p:sldId id="298" r:id="rId10"/>
    <p:sldId id="357" r:id="rId11"/>
    <p:sldId id="370" r:id="rId12"/>
    <p:sldId id="371" r:id="rId13"/>
    <p:sldId id="372" r:id="rId14"/>
    <p:sldId id="373" r:id="rId15"/>
    <p:sldId id="367" r:id="rId16"/>
    <p:sldId id="296" r:id="rId17"/>
    <p:sldId id="358" r:id="rId18"/>
    <p:sldId id="308" r:id="rId19"/>
    <p:sldId id="309" r:id="rId20"/>
    <p:sldId id="313" r:id="rId21"/>
    <p:sldId id="320" r:id="rId22"/>
    <p:sldId id="355" r:id="rId23"/>
    <p:sldId id="310" r:id="rId24"/>
    <p:sldId id="311" r:id="rId25"/>
    <p:sldId id="321" r:id="rId26"/>
    <p:sldId id="319" r:id="rId27"/>
    <p:sldId id="322" r:id="rId28"/>
    <p:sldId id="323" r:id="rId29"/>
    <p:sldId id="325" r:id="rId30"/>
    <p:sldId id="324" r:id="rId31"/>
    <p:sldId id="314" r:id="rId32"/>
    <p:sldId id="336" r:id="rId33"/>
    <p:sldId id="327" r:id="rId34"/>
    <p:sldId id="318" r:id="rId35"/>
    <p:sldId id="317" r:id="rId36"/>
    <p:sldId id="362" r:id="rId37"/>
    <p:sldId id="333" r:id="rId38"/>
    <p:sldId id="316" r:id="rId39"/>
    <p:sldId id="359" r:id="rId40"/>
    <p:sldId id="345" r:id="rId41"/>
    <p:sldId id="365" r:id="rId42"/>
    <p:sldId id="344" r:id="rId43"/>
    <p:sldId id="337" r:id="rId44"/>
    <p:sldId id="366" r:id="rId45"/>
    <p:sldId id="331" r:id="rId46"/>
    <p:sldId id="329" r:id="rId47"/>
    <p:sldId id="354" r:id="rId48"/>
  </p:sldIdLst>
  <p:sldSz cx="12188825" cy="6858000"/>
  <p:notesSz cx="6858000" cy="9144000"/>
  <p:embeddedFontLst>
    <p:embeddedFont>
      <p:font typeface="Helvetica" panose="020B0604020202020204" pitchFamily="34" charset="0"/>
      <p:regular r:id="rId50"/>
      <p:bold r:id="rId51"/>
      <p:italic r:id="rId52"/>
      <p:boldItalic r:id="rId53"/>
    </p:embeddedFont>
    <p:embeddedFont>
      <p:font typeface="Helvetica Neue Light" panose="020B0604020202020204" charset="0"/>
      <p:regular r:id="rId54"/>
      <p:bold r:id="rId55"/>
      <p:italic r:id="rId56"/>
      <p:boldItalic r:id="rId57"/>
    </p:embeddedFont>
    <p:embeddedFont>
      <p:font typeface="Montserrat" panose="00000500000000000000" pitchFamily="2" charset="0"/>
      <p:regular r:id="rId58"/>
      <p:bold r:id="rId59"/>
      <p:italic r:id="rId60"/>
      <p:boldItalic r:id="rId61"/>
    </p:embeddedFont>
    <p:embeddedFont>
      <p:font typeface="Roboto" panose="02000000000000000000" pitchFamily="2" charset="0"/>
      <p:regular r:id="rId62"/>
      <p:bold r:id="rId63"/>
      <p:italic r:id="rId64"/>
      <p:boldItalic r:id="rId65"/>
    </p:embeddedFont>
    <p:embeddedFont>
      <p:font typeface="Roboto Black" panose="02000000000000000000" pitchFamily="2" charset="0"/>
      <p:bold r:id="rId66"/>
      <p:italic r:id="rId67"/>
      <p:boldItalic r:id="rId68"/>
    </p:embeddedFont>
    <p:embeddedFont>
      <p:font typeface="Roboto Medium" panose="02000000000000000000" pitchFamily="2" charset="0"/>
      <p:regular r:id="rId69"/>
      <p:italic r:id="rId70"/>
    </p:embeddedFont>
    <p:embeddedFont>
      <p:font typeface="Rubik" panose="020B0604020202020204" charset="-79"/>
      <p:regular r:id="rId71"/>
      <p:bold r:id="rId72"/>
      <p:italic r:id="rId73"/>
      <p:boldItalic r:id="rId74"/>
    </p:embeddedFont>
    <p:embeddedFont>
      <p:font typeface="Rubik Black" panose="020B0604020202020204" charset="-79"/>
      <p:bold r:id="rId75"/>
      <p:italic r:id="rId76"/>
      <p:boldItalic r:id="rId77"/>
    </p:embeddedFont>
    <p:embeddedFont>
      <p:font typeface="Segoe UI" panose="020B0502040204020203" pitchFamily="34" charset="0"/>
      <p:regular r:id="rId78"/>
      <p:bold r:id="rId79"/>
      <p:italic r:id="rId80"/>
      <p:boldItalic r:id="rId81"/>
    </p:embeddedFont>
    <p:embeddedFont>
      <p:font typeface="Times" panose="02020603050405020304" pitchFamily="18"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B8C1E-D08E-4729-8079-2606D32787F2}" v="1" dt="2025-10-23T21:20:41.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077"/>
    <p:restoredTop sz="66407"/>
  </p:normalViewPr>
  <p:slideViewPr>
    <p:cSldViewPr snapToGrid="0">
      <p:cViewPr varScale="1">
        <p:scale>
          <a:sx n="65" d="100"/>
          <a:sy n="65" d="100"/>
        </p:scale>
        <p:origin x="155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font" Target="fonts/font35.fntdata"/><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font" Target="fonts/font3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7.fntdata"/><Relationship Id="rId87" Type="http://schemas.openxmlformats.org/officeDocument/2006/relationships/viewProps" Target="viewProps.xml"/><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eterson" userId="f7db407f-204f-45df-b879-31dfe1434a51" providerId="ADAL" clId="{1CDB0469-A65D-4EBB-91F1-537C7FB46BB0}"/>
    <pc:docChg chg="addSld modSld">
      <pc:chgData name="Erin Peterson" userId="f7db407f-204f-45df-b879-31dfe1434a51" providerId="ADAL" clId="{1CDB0469-A65D-4EBB-91F1-537C7FB46BB0}" dt="2025-10-23T21:21:11.885" v="19" actId="20577"/>
      <pc:docMkLst>
        <pc:docMk/>
      </pc:docMkLst>
      <pc:sldChg chg="modSp add mod">
        <pc:chgData name="Erin Peterson" userId="f7db407f-204f-45df-b879-31dfe1434a51" providerId="ADAL" clId="{1CDB0469-A65D-4EBB-91F1-537C7FB46BB0}" dt="2025-10-23T21:21:11.885" v="19" actId="20577"/>
        <pc:sldMkLst>
          <pc:docMk/>
          <pc:sldMk cId="1917002916" sldId="294"/>
        </pc:sldMkLst>
        <pc:spChg chg="mod">
          <ac:chgData name="Erin Peterson" userId="f7db407f-204f-45df-b879-31dfe1434a51" providerId="ADAL" clId="{1CDB0469-A65D-4EBB-91F1-537C7FB46BB0}" dt="2025-10-23T21:21:11.885" v="19" actId="20577"/>
          <ac:spMkLst>
            <pc:docMk/>
            <pc:sldMk cId="1917002916" sldId="294"/>
            <ac:spMk id="2" creationId="{33CE1731-DF73-F13D-7DE0-8E7DBBC8025D}"/>
          </ac:spMkLst>
        </pc:spChg>
        <pc:spChg chg="mod">
          <ac:chgData name="Erin Peterson" userId="f7db407f-204f-45df-b879-31dfe1434a51" providerId="ADAL" clId="{1CDB0469-A65D-4EBB-91F1-537C7FB46BB0}" dt="2025-10-23T21:20:49.413" v="1"/>
          <ac:spMkLst>
            <pc:docMk/>
            <pc:sldMk cId="1917002916" sldId="294"/>
            <ac:spMk id="5" creationId="{C3B109B3-35BF-CC49-8961-A8E00F6581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F8CCE0-3DA5-417A-BC62-D53E841C2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6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D5216-959C-7D69-DEEF-0A6DFC863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06F45-6ABA-7C0F-44C9-33A2F7C5E9EB}"/>
              </a:ext>
            </a:extLst>
          </p:cNvPr>
          <p:cNvSpPr>
            <a:spLocks noGrp="1" noRot="1" noChangeAspect="1"/>
          </p:cNvSpPr>
          <p:nvPr>
            <p:ph type="sldImg"/>
          </p:nvPr>
        </p:nvSpPr>
        <p:spPr>
          <a:xfrm>
            <a:off x="685800" y="1143000"/>
            <a:ext cx="5484813" cy="3086100"/>
          </a:xfrm>
        </p:spPr>
        <p:txBody>
          <a:bodyPr/>
          <a:lstStyle/>
          <a:p>
            <a:endParaRPr lang="en-US"/>
          </a:p>
        </p:txBody>
      </p:sp>
      <p:sp>
        <p:nvSpPr>
          <p:cNvPr id="3" name="Notes Placeholder 2">
            <a:extLst>
              <a:ext uri="{FF2B5EF4-FFF2-40B4-BE49-F238E27FC236}">
                <a16:creationId xmlns:a16="http://schemas.microsoft.com/office/drawing/2014/main" id="{5BE83985-C20F-CC3F-F672-56EBF9311217}"/>
              </a:ext>
            </a:extLst>
          </p:cNvPr>
          <p:cNvSpPr>
            <a:spLocks noGrp="1"/>
          </p:cNvSpPr>
          <p:nvPr>
            <p:ph type="body" idx="1"/>
          </p:nvPr>
        </p:nvSpPr>
        <p:spPr/>
        <p:txBody>
          <a:bodyPr/>
          <a:lstStyle/>
          <a:p>
            <a:r>
              <a:rPr lang="en-US" sz="1800" dirty="0">
                <a:solidFill>
                  <a:srgbClr val="002060"/>
                </a:solidFill>
              </a:rPr>
              <a:t>Google's Project Aristotle was a research initiative launched in 2012 to identify what makes teams effective. </a:t>
            </a:r>
          </a:p>
          <a:p>
            <a:endParaRPr lang="en-US" sz="1800" dirty="0">
              <a:solidFill>
                <a:srgbClr val="002060"/>
              </a:solidFill>
            </a:endParaRPr>
          </a:p>
          <a:p>
            <a:r>
              <a:rPr lang="en-US" sz="1800" dirty="0">
                <a:solidFill>
                  <a:srgbClr val="002060"/>
                </a:solidFill>
              </a:rPr>
              <a:t>According to this research, </a:t>
            </a:r>
            <a:r>
              <a:rPr lang="en-US" sz="2000" b="1" dirty="0">
                <a:solidFill>
                  <a:srgbClr val="002060"/>
                </a:solidFill>
              </a:rPr>
              <a:t>psychological safety to be the #1 factor in high-performing teams</a:t>
            </a:r>
            <a:r>
              <a:rPr lang="en-US" sz="1800" dirty="0">
                <a:solidFill>
                  <a:srgbClr val="002060"/>
                </a:solidFill>
              </a:rPr>
              <a:t>.</a:t>
            </a:r>
            <a:endParaRPr lang="en-US" sz="2000" b="1" dirty="0">
              <a:solidFill>
                <a:srgbClr val="002060"/>
              </a:solidFill>
            </a:endParaRPr>
          </a:p>
          <a:p>
            <a:endParaRPr lang="en-US" sz="1800" dirty="0">
              <a:solidFill>
                <a:srgbClr val="002060"/>
              </a:solidFill>
            </a:endParaRPr>
          </a:p>
          <a:p>
            <a:r>
              <a:rPr lang="en-US" sz="1800" dirty="0">
                <a:solidFill>
                  <a:srgbClr val="002060"/>
                </a:solidFill>
              </a:rPr>
              <a:t>Teams need to feel they can speak up without fear of ridicule or punishment. This is where compassionate leadership plays a vital role.</a:t>
            </a:r>
          </a:p>
          <a:p>
            <a:endParaRPr lang="en-US" dirty="0"/>
          </a:p>
        </p:txBody>
      </p:sp>
      <p:sp>
        <p:nvSpPr>
          <p:cNvPr id="4" name="Slide Number Placeholder 3">
            <a:extLst>
              <a:ext uri="{FF2B5EF4-FFF2-40B4-BE49-F238E27FC236}">
                <a16:creationId xmlns:a16="http://schemas.microsoft.com/office/drawing/2014/main" id="{62CEB137-BA52-0795-79E9-FB843AD8FBA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125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5272A-C757-F1EE-F408-2D77D9A34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C6C53-35AF-88F7-6DEB-05AED21F7318}"/>
              </a:ext>
            </a:extLst>
          </p:cNvPr>
          <p:cNvSpPr>
            <a:spLocks noGrp="1" noRot="1" noChangeAspect="1"/>
          </p:cNvSpPr>
          <p:nvPr>
            <p:ph type="sldImg"/>
          </p:nvPr>
        </p:nvSpPr>
        <p:spPr>
          <a:xfrm>
            <a:off x="685800" y="1143000"/>
            <a:ext cx="5484813" cy="3086100"/>
          </a:xfrm>
        </p:spPr>
        <p:txBody>
          <a:bodyPr/>
          <a:lstStyle/>
          <a:p>
            <a:endParaRPr lang="en-US"/>
          </a:p>
        </p:txBody>
      </p:sp>
      <p:sp>
        <p:nvSpPr>
          <p:cNvPr id="3" name="Notes Placeholder 2">
            <a:extLst>
              <a:ext uri="{FF2B5EF4-FFF2-40B4-BE49-F238E27FC236}">
                <a16:creationId xmlns:a16="http://schemas.microsoft.com/office/drawing/2014/main" id="{36363652-762D-FF65-2344-73012B357B26}"/>
              </a:ext>
            </a:extLst>
          </p:cNvPr>
          <p:cNvSpPr>
            <a:spLocks noGrp="1"/>
          </p:cNvSpPr>
          <p:nvPr>
            <p:ph type="body" idx="1"/>
          </p:nvPr>
        </p:nvSpPr>
        <p:spPr/>
        <p:txBody>
          <a:bodyPr/>
          <a:lstStyle/>
          <a:p>
            <a:r>
              <a:rPr lang="en-US" sz="1800" dirty="0">
                <a:solidFill>
                  <a:srgbClr val="002060"/>
                </a:solidFill>
              </a:rPr>
              <a:t>Communication must be transparent and repeated across channels to reduce ambiguity.</a:t>
            </a:r>
          </a:p>
          <a:p>
            <a:endParaRPr lang="en-US" sz="1800" dirty="0">
              <a:solidFill>
                <a:srgbClr val="002060"/>
              </a:solidFill>
            </a:endParaRPr>
          </a:p>
          <a:p>
            <a:r>
              <a:rPr lang="en-US" sz="1800" dirty="0">
                <a:solidFill>
                  <a:srgbClr val="002060"/>
                </a:solidFill>
              </a:rPr>
              <a:t>Miscommunication often stems from unclear direction or misaligned values. Clarity enhances alignment, reduces rework, and fosters purpose-driven work. </a:t>
            </a:r>
          </a:p>
          <a:p>
            <a:endParaRPr lang="en-US" sz="1800" dirty="0">
              <a:solidFill>
                <a:srgbClr val="002060"/>
              </a:solidFill>
            </a:endParaRPr>
          </a:p>
          <a:p>
            <a:r>
              <a:rPr lang="en-US" sz="1800" dirty="0">
                <a:solidFill>
                  <a:srgbClr val="002060"/>
                </a:solidFill>
              </a:rPr>
              <a:t>Companies with effective communication programs are </a:t>
            </a:r>
            <a:r>
              <a:rPr lang="en-US" sz="2000" b="1" dirty="0">
                <a:solidFill>
                  <a:srgbClr val="002060"/>
                </a:solidFill>
              </a:rPr>
              <a:t>3.5 times more likely to outperform their peers.</a:t>
            </a:r>
          </a:p>
          <a:p>
            <a:endParaRPr lang="en-US" sz="1800" dirty="0">
              <a:solidFill>
                <a:srgbClr val="002060"/>
              </a:solidFill>
            </a:endParaRPr>
          </a:p>
          <a:p>
            <a:r>
              <a:rPr lang="en-US" sz="1800" dirty="0">
                <a:solidFill>
                  <a:srgbClr val="002060"/>
                </a:solidFill>
              </a:rPr>
              <a:t>Vision, mission and values must be communicated clearly and consistently to unify teams and guide action.</a:t>
            </a:r>
          </a:p>
          <a:p>
            <a:endParaRPr lang="en-US" dirty="0"/>
          </a:p>
        </p:txBody>
      </p:sp>
      <p:sp>
        <p:nvSpPr>
          <p:cNvPr id="4" name="Slide Number Placeholder 3">
            <a:extLst>
              <a:ext uri="{FF2B5EF4-FFF2-40B4-BE49-F238E27FC236}">
                <a16:creationId xmlns:a16="http://schemas.microsoft.com/office/drawing/2014/main" id="{AD301B14-F0FE-C4EA-68AB-DE002FFF31C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22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3C661732-41C7-BBB8-5623-4472128C1DFA}"/>
            </a:ext>
          </a:extLst>
        </p:cNvPr>
        <p:cNvGrpSpPr/>
        <p:nvPr/>
      </p:nvGrpSpPr>
      <p:grpSpPr>
        <a:xfrm>
          <a:off x="0" y="0"/>
          <a:ext cx="0" cy="0"/>
          <a:chOff x="0" y="0"/>
          <a:chExt cx="0" cy="0"/>
        </a:xfrm>
      </p:grpSpPr>
      <p:sp>
        <p:nvSpPr>
          <p:cNvPr id="180" name="Google Shape;180;p1:notes">
            <a:extLst>
              <a:ext uri="{FF2B5EF4-FFF2-40B4-BE49-F238E27FC236}">
                <a16:creationId xmlns:a16="http://schemas.microsoft.com/office/drawing/2014/main" id="{187D2761-33C2-7FDF-74AB-C9F37B638E08}"/>
              </a:ext>
            </a:extLst>
          </p:cNvPr>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a:extLst>
              <a:ext uri="{FF2B5EF4-FFF2-40B4-BE49-F238E27FC236}">
                <a16:creationId xmlns:a16="http://schemas.microsoft.com/office/drawing/2014/main" id="{99A3EC7F-0AD5-C9B2-59DD-AAEE7897C57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a:p>
            <a:pPr marL="0" marR="0" indent="0">
              <a:spcBef>
                <a:spcPts val="0"/>
              </a:spcBef>
              <a:spcAft>
                <a:spcPts val="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Now, let’s start by looking at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Behavioral Styles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100" dirty="0">
              <a:effectLst/>
              <a:latin typeface="Aptos" panose="020B0004020202020204" pitchFamily="34" charset="0"/>
              <a:cs typeface="Times New Roman" panose="02020603050405020304" pitchFamily="18" charset="0"/>
            </a:endParaRPr>
          </a:p>
          <a:p>
            <a:pPr marL="0" marR="0" indent="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indent="0"/>
            <a:r>
              <a:rPr lang="en-US" sz="1800" dirty="0">
                <a:effectLst/>
                <a:latin typeface="Aptos" panose="020B0004020202020204" pitchFamily="34" charset="0"/>
                <a:ea typeface="Aptos" panose="020B0004020202020204" pitchFamily="34" charset="0"/>
                <a:cs typeface="Times New Roman" panose="02020603050405020304" pitchFamily="18" charset="0"/>
              </a:rPr>
              <a:t>Each of us has a unique way of communicating, making decisions, and taking risks.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today, we’ll reference the Predictive Index (PI) framework. It breaks down behaviors into four key factors. Understanding these factors helps us recognize how individual differences can enhance or hinder team dynamics. </a:t>
            </a:r>
          </a:p>
          <a:p>
            <a:pPr indent="0"/>
            <a:endParaRPr lang="en-US" sz="1100" dirty="0"/>
          </a:p>
          <a:p>
            <a:pPr marL="0" lvl="0" indent="0" algn="l">
              <a:lnSpc>
                <a:spcPct val="114999"/>
              </a:lnSpc>
              <a:spcBef>
                <a:spcPts val="0"/>
              </a:spcBef>
              <a:spcAft>
                <a:spcPts val="0"/>
              </a:spcAft>
              <a:buNone/>
            </a:pPr>
            <a:endParaRPr sz="1100" dirty="0">
              <a:latin typeface="Roboto"/>
              <a:ea typeface="Roboto"/>
              <a:cs typeface="Roboto"/>
            </a:endParaRPr>
          </a:p>
        </p:txBody>
      </p:sp>
      <p:sp>
        <p:nvSpPr>
          <p:cNvPr id="182" name="Google Shape;182;p1:notes">
            <a:extLst>
              <a:ext uri="{FF2B5EF4-FFF2-40B4-BE49-F238E27FC236}">
                <a16:creationId xmlns:a16="http://schemas.microsoft.com/office/drawing/2014/main" id="{1DC9C522-CD11-C49D-BCAC-95DB438A020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73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Next, we'll have a closer look into what motivates and drives you as individual leaders. We'll go over your Predictive Index reference profiles, help you better understand the Four Factors – our motivational drivers  - and show you the importance of understanding your behavioral patterns.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852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8D116B7D-531A-FD58-F212-E2A3B99E0066}"/>
            </a:ext>
          </a:extLst>
        </p:cNvPr>
        <p:cNvGrpSpPr/>
        <p:nvPr/>
      </p:nvGrpSpPr>
      <p:grpSpPr>
        <a:xfrm>
          <a:off x="0" y="0"/>
          <a:ext cx="0" cy="0"/>
          <a:chOff x="0" y="0"/>
          <a:chExt cx="0" cy="0"/>
        </a:xfrm>
      </p:grpSpPr>
      <p:sp>
        <p:nvSpPr>
          <p:cNvPr id="180" name="Google Shape;180;p1:notes">
            <a:extLst>
              <a:ext uri="{FF2B5EF4-FFF2-40B4-BE49-F238E27FC236}">
                <a16:creationId xmlns:a16="http://schemas.microsoft.com/office/drawing/2014/main" id="{FDFB1B0A-F580-7ACC-95DD-99F1762438C0}"/>
              </a:ext>
            </a:extLst>
          </p:cNvPr>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a:extLst>
              <a:ext uri="{FF2B5EF4-FFF2-40B4-BE49-F238E27FC236}">
                <a16:creationId xmlns:a16="http://schemas.microsoft.com/office/drawing/2014/main" id="{85D46A88-145E-49A7-44F0-50DA5BEF2F2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Let's take a moment to have you identify what your reference profile is. Use the link to take a 3 to 5 minutes behavioral assessment: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https://</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assessment.predictiveindex.com</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bo</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/e8A/Event-BA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15000"/>
              </a:lnSpc>
              <a:spcBef>
                <a:spcPts val="0"/>
              </a:spcBef>
              <a:spcAft>
                <a:spcPts val="0"/>
              </a:spcAft>
              <a:buNone/>
            </a:pPr>
            <a:endParaRPr sz="1100" dirty="0">
              <a:latin typeface="Roboto"/>
              <a:ea typeface="Roboto"/>
              <a:cs typeface="Roboto"/>
              <a:sym typeface="Roboto"/>
            </a:endParaRPr>
          </a:p>
        </p:txBody>
      </p:sp>
      <p:sp>
        <p:nvSpPr>
          <p:cNvPr id="182" name="Google Shape;182;p1:notes">
            <a:extLst>
              <a:ext uri="{FF2B5EF4-FFF2-40B4-BE49-F238E27FC236}">
                <a16:creationId xmlns:a16="http://schemas.microsoft.com/office/drawing/2014/main" id="{C3126D9A-EF84-2660-AB92-8D805326AEB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7258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Whether you have taken PI's behavioral assessment or DISC, Strength Finders, Kolbe or others, the research comes from the same sources – their applications and the models developed from this research is what makes them different. We chose PI because of their validity – with over 300+ independent validity studies done – AND the fact that their model allows us to not only use it to coach individuals but also helps develop and coach teams. </a:t>
            </a:r>
          </a:p>
          <a:p>
            <a:r>
              <a:rPr lang="en-US" dirty="0"/>
              <a:t> </a:t>
            </a:r>
          </a:p>
          <a:p>
            <a:pPr marL="0" indent="0">
              <a:lnSpc>
                <a:spcPct val="114999"/>
              </a:lnSpc>
            </a:pPr>
            <a:r>
              <a:rPr lang="en-US" dirty="0"/>
              <a:t>There are 17 different reference profiles within the PI model. If  someone shares your same reference profile type, think of them as living in the same neighborhood as you, not necessarily in the same home. You will have the same zip code and natural tendencies but even those tendencies will be unique to you. Your reference profile will help you better understand your preferred workstyles related to how you communicate, make decisions and take risks. </a:t>
            </a:r>
          </a:p>
          <a:p>
            <a:pPr marL="0" indent="0">
              <a:lnSpc>
                <a:spcPct val="114999"/>
              </a:lnSpc>
            </a:pPr>
            <a:endParaRPr lang="en-US" dirty="0"/>
          </a:p>
          <a:p>
            <a:pPr marL="0" indent="0">
              <a:lnSpc>
                <a:spcPct val="114999"/>
              </a:lnSpc>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936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These reference profiles are used to align talent with roles that match their natural tendencies, enhancing engagement and productivity. These Reference Profiles are a set of behavioral archetypes used to describe how individuals typically respond to workplace environments and tasks. They help in understanding employee behavior, team dynamics, and leadership styles.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241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 The 17 profiles are grouped into four categories:</a:t>
            </a:r>
          </a:p>
          <a:p>
            <a:r>
              <a:rPr lang="en-US" dirty="0"/>
              <a:t> </a:t>
            </a:r>
          </a:p>
          <a:p>
            <a:pPr>
              <a:buChar char="•"/>
            </a:pPr>
            <a:r>
              <a:rPr lang="en-US" dirty="0"/>
              <a:t>Analytical Profiles: Include These individuals tend to focus on data, precision, and independent work. They prefer structure and are often problem-solvers.</a:t>
            </a:r>
          </a:p>
          <a:p>
            <a:pPr>
              <a:buChar char="•"/>
            </a:pPr>
            <a:r>
              <a:rPr lang="en-US" dirty="0"/>
              <a:t>Social Profiles: These individuals excel in roles that require teamwork, communication, and influencing others. They are often people-oriented and thrive in dynamic environments.</a:t>
            </a:r>
          </a:p>
          <a:p>
            <a:pPr>
              <a:buChar char="•"/>
            </a:pPr>
            <a:r>
              <a:rPr lang="en-US" dirty="0"/>
              <a:t>Stabilizing Profiles: These individuals value stability, consistency, and practical solutions. They prefer steady workflows and reliable processes.</a:t>
            </a:r>
          </a:p>
          <a:p>
            <a:pPr>
              <a:buChar char="•"/>
            </a:pPr>
            <a:r>
              <a:rPr lang="en-US" dirty="0"/>
              <a:t>Persistent Profiles: These individuals are typically self-motivated, goal-oriented, and driven by personal achievement. They enjoy working autonomously and influencing outcomes.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422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Let's take a moment to have you identify what your reference profile is. Use the link in the chat to take a 3 to 5 minutes behavioral assessment: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https://</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assessment.predictiveindex.com</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bo</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/e8A/Event-BA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15000"/>
              </a:lnSpc>
              <a:spcBef>
                <a:spcPts val="0"/>
              </a:spcBef>
              <a:spcAft>
                <a:spcPts val="0"/>
              </a:spcAft>
              <a:buNone/>
            </a:pPr>
            <a:endParaRPr sz="1100" dirty="0">
              <a:latin typeface="Roboto"/>
              <a:ea typeface="Roboto"/>
              <a:cs typeface="Roboto"/>
              <a:sym typeface="Roboto"/>
            </a:endParaRPr>
          </a:p>
        </p:txBody>
      </p:sp>
      <p:sp>
        <p:nvSpPr>
          <p:cNvPr id="182" name="Google Shape;18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361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D7FC16AC-2181-EC10-F872-A8C40543BB0A}"/>
            </a:ext>
          </a:extLst>
        </p:cNvPr>
        <p:cNvGrpSpPr/>
        <p:nvPr/>
      </p:nvGrpSpPr>
      <p:grpSpPr>
        <a:xfrm>
          <a:off x="0" y="0"/>
          <a:ext cx="0" cy="0"/>
          <a:chOff x="0" y="0"/>
          <a:chExt cx="0" cy="0"/>
        </a:xfrm>
      </p:grpSpPr>
      <p:sp>
        <p:nvSpPr>
          <p:cNvPr id="180" name="Google Shape;180;p1:notes">
            <a:extLst>
              <a:ext uri="{FF2B5EF4-FFF2-40B4-BE49-F238E27FC236}">
                <a16:creationId xmlns:a16="http://schemas.microsoft.com/office/drawing/2014/main" id="{3FB0FCC9-0959-A2E0-8D7F-00C90CCA17E9}"/>
              </a:ext>
            </a:extLst>
          </p:cNvPr>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a:extLst>
              <a:ext uri="{FF2B5EF4-FFF2-40B4-BE49-F238E27FC236}">
                <a16:creationId xmlns:a16="http://schemas.microsoft.com/office/drawing/2014/main" id="{A3DABF88-8FFD-6981-53E7-42B5A454EE9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Roboto"/>
                <a:ea typeface="Roboto"/>
                <a:cs typeface="Roboto"/>
                <a:sym typeface="Roboto"/>
              </a:rPr>
              <a:t>Let's explain the four factors and share why they matter when it comes to team cohesion and collaboration.</a:t>
            </a:r>
            <a:endParaRPr sz="1100" dirty="0">
              <a:latin typeface="Roboto"/>
              <a:ea typeface="Roboto"/>
              <a:cs typeface="Roboto"/>
              <a:sym typeface="Roboto"/>
            </a:endParaRPr>
          </a:p>
        </p:txBody>
      </p:sp>
      <p:sp>
        <p:nvSpPr>
          <p:cNvPr id="182" name="Google Shape;182;p1:notes">
            <a:extLst>
              <a:ext uri="{FF2B5EF4-FFF2-40B4-BE49-F238E27FC236}">
                <a16:creationId xmlns:a16="http://schemas.microsoft.com/office/drawing/2014/main" id="{81768500-7DCB-160B-A061-8E98A19356B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79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indent="0" algn="l"/>
            <a:r>
              <a:rPr lang="en-US" sz="1800" dirty="0">
                <a:effectLst/>
                <a:latin typeface="Aptos" panose="020B0004020202020204" pitchFamily="34" charset="0"/>
                <a:ea typeface="Aptos" panose="020B0004020202020204" pitchFamily="34" charset="0"/>
                <a:cs typeface="Times New Roman" panose="02020603050405020304" pitchFamily="18" charset="0"/>
              </a:rPr>
              <a:t>Hello everyone and thank you for joining us today! I’m excited to be here with you as we explore strategies toward effective communication to support your leadership and team alignment goals and  build cohesive, high-performing teams.</a:t>
            </a:r>
            <a:endParaRPr lang="en-US" dirty="0"/>
          </a:p>
        </p:txBody>
      </p:sp>
      <p:sp>
        <p:nvSpPr>
          <p:cNvPr id="182" name="Google Shape;18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We meet each other here (point at Behaviors) and we have a tendency to believe that how others show up behaviorally defines their identity when in actuality, our needs influence our behaviors. When our needs, including preferred workstyles and emotionally needs such as feeling seen, heard and valued are met, we may show up as open, warm, enthusiastic and even vulnerable. When such needs are not met, we may show up as being distant, short, uncaring or indifferent. So we often encourage our clients not to assign intention around a behavior but rather get curious!</a:t>
            </a:r>
          </a:p>
          <a:p>
            <a:pPr marL="0" indent="0"/>
            <a:endParaRPr lang="en-US" dirty="0"/>
          </a:p>
          <a:p>
            <a:pPr marL="0" indent="0"/>
            <a:r>
              <a:rPr lang="en-US" dirty="0"/>
              <a:t>So... what shapes our needs which then influences our behaviors? Our motivational drivers do! </a:t>
            </a:r>
          </a:p>
          <a:p>
            <a:pPr marL="0" indent="0"/>
            <a:endParaRPr lang="en-US" dirty="0"/>
          </a:p>
          <a:p>
            <a:pPr marL="0" indent="0"/>
            <a:r>
              <a:rPr lang="en-US" dirty="0"/>
              <a:t>Next, we'll look at the Four Factor – or motivational drivers.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4643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The four factors, or motivational drivers are Dominance represented by A, Extraversion, represented by B, Patience represented by C and Formality, represented by D. </a:t>
            </a:r>
          </a:p>
          <a:p>
            <a:pPr marL="0" indent="0"/>
            <a:endParaRPr lang="en-US" dirty="0"/>
          </a:p>
          <a:p>
            <a:pPr marL="171450" indent="-171450">
              <a:buChar char="•"/>
            </a:pPr>
            <a:r>
              <a:rPr lang="en-US" dirty="0"/>
              <a:t>When your "A" drive is high this means you care to exert your influence on people or events – you can move forward independently with your ideas to create impact and make a difference.</a:t>
            </a:r>
          </a:p>
          <a:p>
            <a:pPr marL="171450" indent="-171450">
              <a:buChar char="•"/>
            </a:pPr>
            <a:r>
              <a:rPr lang="en-US" dirty="0"/>
              <a:t>When your "B" drive is high, you gain energy from surrounding yourself with people and enjoy social interactions.</a:t>
            </a:r>
          </a:p>
          <a:p>
            <a:pPr marL="171450" indent="-171450">
              <a:buChar char="•"/>
            </a:pPr>
            <a:r>
              <a:rPr lang="en-US" dirty="0"/>
              <a:t>When your "C" drive is high, you prefer consistency and stability – you need familiar surrounding and have a certain pace and cadence that allows you to work effectively.</a:t>
            </a:r>
          </a:p>
          <a:p>
            <a:pPr marL="171450" indent="-171450">
              <a:buChar char="•"/>
            </a:pPr>
            <a:r>
              <a:rPr lang="en-US" dirty="0"/>
              <a:t>When your "D" drive is high, the more you prefer rules, policies, procedures and structure – your tolerance for error is low so having rules and structure allows you operate and complete tasks more effectively.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85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82" name="Google Shape;18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8786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This is a sample pattern to help you understand how to read your individual behavioral patterns based on your motivational drivers. </a:t>
            </a:r>
          </a:p>
          <a:p>
            <a:pPr marL="0" indent="0"/>
            <a:endParaRPr lang="en-US" dirty="0"/>
          </a:p>
          <a:p>
            <a:pPr marL="0" indent="0"/>
            <a:r>
              <a:rPr lang="en-US" dirty="0"/>
              <a:t>If your four factors fall between –1 delta and +1 delta, that's considered the MODERATE zone. Moving away from midpoint, if your factors fall between 1 and 2 delta on either side of the continuum, that's considered the VERY zones. As you move farthest away from the center, between 2 and 3 delta on either side, they would be considered the EXTREME zones.</a:t>
            </a:r>
          </a:p>
          <a:p>
            <a:pPr marL="0" indent="0"/>
            <a:endParaRPr lang="en-US" dirty="0"/>
          </a:p>
          <a:p>
            <a:pPr marL="0" indent="0"/>
            <a:r>
              <a:rPr lang="en-US" dirty="0"/>
              <a:t>Now let's have a look at what all of this actually means in the context of your NEEDS and BEHAVIORS.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240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a:t>If your Dominance drive is high – to the right of the continuum – your need is that you want to make an impact and have influence. Behaviorally, you will likely show up as determined and assertive.</a:t>
            </a:r>
          </a:p>
          <a:p>
            <a:pPr marL="0" indent="0"/>
            <a:endParaRPr lang="en-US"/>
          </a:p>
          <a:p>
            <a:pPr marL="0" indent="0"/>
            <a:r>
              <a:rPr lang="en-US"/>
              <a:t>If your Dominance drive is low – to the left of the continuum – your need is that you prefer to collaborate and allow others to be included in dialogue and decision-making, allowing others to influence outcomes. Behaviorally, you'll likely show up as supportive or agreeable.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7138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a:t>If your Extraversion drive is high – to the right of the continuum –  you need to talk things through with others.  Behaviorally, you will likely show up as sociable or influential.</a:t>
            </a:r>
          </a:p>
          <a:p>
            <a:pPr marL="0" indent="0"/>
            <a:endParaRPr lang="en-US"/>
          </a:p>
          <a:p>
            <a:pPr marL="0" indent="0"/>
            <a:r>
              <a:rPr lang="en-US"/>
              <a:t>If your Extraversion drive is low – to the left of the continuum – you need time to think things through and process information, first on your own. Behaviorally, you'll likely show up as reflective or private.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6193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a:t>If your Patience drive is high – to the right of the continuum – you are more comfortable with familiarity and have a thoughtful and patient approach to people and situations. Behaviorally, you will likely show up as composed or steady.</a:t>
            </a:r>
          </a:p>
          <a:p>
            <a:pPr marL="0" indent="0"/>
            <a:endParaRPr lang="en-US"/>
          </a:p>
          <a:p>
            <a:pPr marL="0" indent="0"/>
            <a:r>
              <a:rPr lang="en-US"/>
              <a:t>If your Patience drive is low – to the left of the continuum – you need variety and will respond positively to pressure, preferring to work at a faster than normal pace. Behaviorally, you'll likely show up as prompt or intense.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612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a:t>If your Formality drive is high – to the right of the continuum – you need more structure and good frameworks to guide your efforts. You prefer that strong policies and procedures are available to guide you and others. Behaviorally, you will likely show up as diligent and structured.</a:t>
            </a:r>
          </a:p>
          <a:p>
            <a:pPr marL="0" indent="0"/>
            <a:endParaRPr lang="en-US"/>
          </a:p>
          <a:p>
            <a:pPr marL="0" indent="0"/>
            <a:r>
              <a:rPr lang="en-US"/>
              <a:t>If your Formality drive is low – to the left of the continuum – you don't want to be confined to rules and structure and do not work well when you're being micromanaged. Behaviorally, you'll likely show up as flexible, spontaneous and less detailed oriented.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4379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a:t>Let's have a look at these two unique patterns. These patterns tell us a lot about a person's needs and behavioral tendencies. </a:t>
            </a:r>
          </a:p>
          <a:p>
            <a:pPr marL="0" indent="0"/>
            <a:r>
              <a:rPr lang="en-US"/>
              <a:t>Knowing your team members' or direct reports' needs will also help you set clearer accountability charts and delegate tasks and details appropriately.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1066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Measuring patterns can help you better communicate, interact, engage and motivate your team members, colleagues, direct reports and partners.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700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c04bf93e2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2c04bf93e2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36363"/>
              </a:lnSpc>
              <a:spcBef>
                <a:spcPts val="1000"/>
              </a:spcBef>
              <a:spcAft>
                <a:spcPts val="0"/>
              </a:spcAft>
              <a:buClr>
                <a:schemeClr val="dk1"/>
              </a:buClr>
              <a:buSzPts val="1100"/>
              <a:buFont typeface="Arial"/>
              <a:buNone/>
              <a:tabLst/>
              <a:defRPr/>
            </a:pPr>
            <a:r>
              <a:rPr lang="en" dirty="0">
                <a:solidFill>
                  <a:schemeClr val="dk1"/>
                </a:solidFill>
                <a:highlight>
                  <a:srgbClr val="FFFFFF"/>
                </a:highlight>
              </a:rPr>
              <a:t>SOAR works with Senior Leaders, Chief Human Capital, People, Talent, Culture and Learning and Development Officers to increase engagement and elevate employee experience using our C3 Culture Building Framework. </a:t>
            </a:r>
            <a:r>
              <a:rPr lang="en-US" sz="1200" dirty="0">
                <a:solidFill>
                  <a:srgbClr val="293375"/>
                </a:solidFill>
                <a:highlight>
                  <a:srgbClr val="FFFFFF"/>
                </a:highlight>
                <a:latin typeface="Rubik"/>
                <a:ea typeface="Rubik"/>
                <a:cs typeface="Rubik"/>
                <a:sym typeface="Rubik"/>
              </a:rPr>
              <a:t>We organizational leaders elevate employee experience through ongoing human, leadership and culture development programs to:</a:t>
            </a:r>
          </a:p>
          <a:p>
            <a:pPr marL="0" lvl="0" indent="0" algn="l" rtl="0">
              <a:lnSpc>
                <a:spcPct val="129545"/>
              </a:lnSpc>
              <a:spcBef>
                <a:spcPts val="1000"/>
              </a:spcBef>
              <a:spcAft>
                <a:spcPts val="0"/>
              </a:spcAft>
              <a:buClr>
                <a:schemeClr val="dk1"/>
              </a:buClr>
              <a:buSzPts val="1100"/>
              <a:buFont typeface="Arial"/>
              <a:buNone/>
            </a:pPr>
            <a:endParaRPr lang="en-US" dirty="0">
              <a:solidFill>
                <a:schemeClr val="dk1"/>
              </a:solidFill>
              <a:highlight>
                <a:srgbClr val="FFFFFF"/>
              </a:highlight>
            </a:endParaRPr>
          </a:p>
          <a:p>
            <a:pPr marL="596900" lvl="0" indent="-298450" algn="l" rtl="0">
              <a:lnSpc>
                <a:spcPct val="115000"/>
              </a:lnSpc>
              <a:spcBef>
                <a:spcPts val="1000"/>
              </a:spcBef>
              <a:spcAft>
                <a:spcPts val="0"/>
              </a:spcAft>
              <a:buClr>
                <a:srgbClr val="222222"/>
              </a:buClr>
              <a:buSzPts val="1100"/>
              <a:buChar char="●"/>
            </a:pPr>
            <a:r>
              <a:rPr lang="en" dirty="0">
                <a:solidFill>
                  <a:schemeClr val="dk1"/>
                </a:solidFill>
                <a:highlight>
                  <a:srgbClr val="FFFFFF"/>
                </a:highlight>
              </a:rPr>
              <a:t>Develop </a:t>
            </a:r>
            <a:r>
              <a:rPr lang="en" b="1" dirty="0">
                <a:solidFill>
                  <a:schemeClr val="dk1"/>
                </a:solidFill>
                <a:highlight>
                  <a:srgbClr val="FFFFFF"/>
                </a:highlight>
              </a:rPr>
              <a:t>Compassionate leaders</a:t>
            </a:r>
            <a:r>
              <a:rPr lang="en" dirty="0">
                <a:solidFill>
                  <a:schemeClr val="dk1"/>
                </a:solidFill>
                <a:highlight>
                  <a:srgbClr val="FFFFFF"/>
                </a:highlight>
              </a:rPr>
              <a:t> to thrive at every level of your organization</a:t>
            </a:r>
            <a:endParaRPr dirty="0">
              <a:solidFill>
                <a:schemeClr val="dk1"/>
              </a:solidFill>
              <a:highlight>
                <a:srgbClr val="FFFFFF"/>
              </a:highlight>
            </a:endParaRPr>
          </a:p>
          <a:p>
            <a:pPr marL="596900" lvl="0" indent="-298450" algn="l" rtl="0">
              <a:lnSpc>
                <a:spcPct val="115000"/>
              </a:lnSpc>
              <a:spcBef>
                <a:spcPts val="0"/>
              </a:spcBef>
              <a:spcAft>
                <a:spcPts val="0"/>
              </a:spcAft>
              <a:buClr>
                <a:srgbClr val="222222"/>
              </a:buClr>
              <a:buSzPts val="1100"/>
              <a:buChar char="●"/>
            </a:pPr>
            <a:r>
              <a:rPr lang="en" dirty="0">
                <a:solidFill>
                  <a:schemeClr val="dk1"/>
                </a:solidFill>
                <a:highlight>
                  <a:srgbClr val="FFFFFF"/>
                </a:highlight>
              </a:rPr>
              <a:t>Design</a:t>
            </a:r>
            <a:r>
              <a:rPr lang="en" b="1" dirty="0">
                <a:solidFill>
                  <a:schemeClr val="dk1"/>
                </a:solidFill>
                <a:highlight>
                  <a:srgbClr val="FFFFFF"/>
                </a:highlight>
              </a:rPr>
              <a:t> Cohesive teams</a:t>
            </a:r>
            <a:r>
              <a:rPr lang="en" dirty="0">
                <a:solidFill>
                  <a:schemeClr val="dk1"/>
                </a:solidFill>
                <a:highlight>
                  <a:srgbClr val="FFFFFF"/>
                </a:highlight>
              </a:rPr>
              <a:t> that are high performing, innovative and motivated to drive results</a:t>
            </a:r>
            <a:endParaRPr dirty="0">
              <a:solidFill>
                <a:schemeClr val="dk1"/>
              </a:solidFill>
              <a:highlight>
                <a:srgbClr val="FFFFFF"/>
              </a:highlight>
            </a:endParaRPr>
          </a:p>
          <a:p>
            <a:pPr marL="596900" lvl="0" indent="-298450" algn="l" rtl="0">
              <a:lnSpc>
                <a:spcPct val="115000"/>
              </a:lnSpc>
              <a:spcBef>
                <a:spcPts val="0"/>
              </a:spcBef>
              <a:spcAft>
                <a:spcPts val="0"/>
              </a:spcAft>
              <a:buClr>
                <a:srgbClr val="222222"/>
              </a:buClr>
              <a:buSzPts val="1100"/>
              <a:buChar char="●"/>
            </a:pPr>
            <a:r>
              <a:rPr lang="en" dirty="0">
                <a:solidFill>
                  <a:schemeClr val="dk1"/>
                </a:solidFill>
                <a:highlight>
                  <a:srgbClr val="FFFFFF"/>
                </a:highlight>
              </a:rPr>
              <a:t>Foster </a:t>
            </a:r>
            <a:r>
              <a:rPr lang="en" b="1" dirty="0">
                <a:solidFill>
                  <a:schemeClr val="dk1"/>
                </a:solidFill>
                <a:highlight>
                  <a:srgbClr val="FFFFFF"/>
                </a:highlight>
              </a:rPr>
              <a:t>Collaboration</a:t>
            </a:r>
            <a:r>
              <a:rPr lang="en" dirty="0">
                <a:solidFill>
                  <a:schemeClr val="dk1"/>
                </a:solidFill>
                <a:highlight>
                  <a:srgbClr val="FFFFFF"/>
                </a:highlight>
              </a:rPr>
              <a:t> as a consistent practice throughout the organization</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indent="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Moving on to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Team Collaboration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let’s explore how understanding these behavioral styles can lead to more effective teamwork.</a:t>
            </a:r>
          </a:p>
          <a:p>
            <a:pPr marL="0" marR="0" indent="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you know each person’s behavioral style, you can tap into their strengths and align team roles accordingly. For example, someone with high extraversion can take the lead in brainstorming sessions, while someone with high formality might excel in tasks requiring detailed planning and structure.</a:t>
            </a:r>
          </a:p>
          <a:p>
            <a:pPr marL="0" marR="0" indent="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acknowledging and respecting these differences, you can create an environment where every team member feels valued, which naturally reduces friction and boosts productivity.</a:t>
            </a:r>
          </a:p>
          <a:p>
            <a:pPr marL="0" marR="0" indent="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r>
              <a:rPr lang="en-US" sz="1800" dirty="0">
                <a:effectLst/>
                <a:latin typeface="Aptos" panose="020B0004020202020204" pitchFamily="34" charset="0"/>
                <a:ea typeface="Aptos" panose="020B0004020202020204" pitchFamily="34" charset="0"/>
                <a:cs typeface="Times New Roman" panose="02020603050405020304" pitchFamily="18" charset="0"/>
              </a:rPr>
              <a:t>Let’s consider a real-life scenario: Think about a time when a project went off track due to miscommunication or conflicting work styles. How could understanding your team’s behavioral dynamics have prevented that? Feel free to jot down any thoughts or share them in the chat.</a:t>
            </a:r>
            <a:r>
              <a:rPr lang="en-US" sz="1600" dirty="0">
                <a:effectLst/>
              </a:rPr>
              <a:t> </a:t>
            </a:r>
            <a:endParaRPr sz="1100" dirty="0">
              <a:latin typeface="Roboto"/>
              <a:ea typeface="Roboto"/>
              <a:cs typeface="Roboto"/>
              <a:sym typeface="Roboto"/>
            </a:endParaRPr>
          </a:p>
        </p:txBody>
      </p:sp>
      <p:sp>
        <p:nvSpPr>
          <p:cNvPr id="182" name="Google Shape;18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3860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r>
              <a:rPr lang="en-US" dirty="0"/>
              <a:t>When we go into organizations to help them design cohesive and high performing teams, we focus on helping them acknowledge individual strengths, highlight complimentary strengths and uncover the collective team strengths.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7337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r>
              <a:rPr lang="en-US" dirty="0"/>
              <a:t>People make decisions differently. They process ideas differently and they resolve conflict differently.  Just like we have different love languages - some prefer words of affirmation will others show their care through actions.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1352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FF0ADC4F-8ABE-1289-2332-C6538FEA339E}"/>
            </a:ext>
          </a:extLst>
        </p:cNvPr>
        <p:cNvGrpSpPr/>
        <p:nvPr/>
      </p:nvGrpSpPr>
      <p:grpSpPr>
        <a:xfrm>
          <a:off x="0" y="0"/>
          <a:ext cx="0" cy="0"/>
          <a:chOff x="0" y="0"/>
          <a:chExt cx="0" cy="0"/>
        </a:xfrm>
      </p:grpSpPr>
      <p:sp>
        <p:nvSpPr>
          <p:cNvPr id="180" name="Google Shape;180;p1:notes">
            <a:extLst>
              <a:ext uri="{FF2B5EF4-FFF2-40B4-BE49-F238E27FC236}">
                <a16:creationId xmlns:a16="http://schemas.microsoft.com/office/drawing/2014/main" id="{D5D0979A-504E-21E0-46CB-FDB7CD2F4D16}"/>
              </a:ext>
            </a:extLst>
          </p:cNvPr>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a:extLst>
              <a:ext uri="{FF2B5EF4-FFF2-40B4-BE49-F238E27FC236}">
                <a16:creationId xmlns:a16="http://schemas.microsoft.com/office/drawing/2014/main" id="{FC05B013-564E-DB1C-1E9F-84DB836A5BD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Let's take a moment to have you identify what your reference profile is. Use the link in the chat to take a 3 to 5 minutes behavioral assessment: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https://</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assessment.predictiveindex.com</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bo</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/e8A/Event-BA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15000"/>
              </a:lnSpc>
              <a:spcBef>
                <a:spcPts val="0"/>
              </a:spcBef>
              <a:spcAft>
                <a:spcPts val="0"/>
              </a:spcAft>
              <a:buNone/>
            </a:pPr>
            <a:endParaRPr sz="1100" dirty="0">
              <a:latin typeface="Roboto"/>
              <a:ea typeface="Roboto"/>
              <a:cs typeface="Roboto"/>
              <a:sym typeface="Roboto"/>
            </a:endParaRPr>
          </a:p>
        </p:txBody>
      </p:sp>
      <p:sp>
        <p:nvSpPr>
          <p:cNvPr id="182" name="Google Shape;182;p1:notes">
            <a:extLst>
              <a:ext uri="{FF2B5EF4-FFF2-40B4-BE49-F238E27FC236}">
                <a16:creationId xmlns:a16="http://schemas.microsoft.com/office/drawing/2014/main" id="{477B8DF3-A850-C728-7271-9BE719C4F26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7754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r>
              <a:rPr lang="en-US" dirty="0"/>
              <a:t>It's important to fully understand who's on your team and how they are motivated to drive results.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783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r>
              <a:rPr lang="en-US" dirty="0"/>
              <a:t>There will be contrasting styles and overlapping styles. </a:t>
            </a:r>
          </a:p>
          <a:p>
            <a:r>
              <a:rPr lang="en-US" dirty="0"/>
              <a:t>In this example, those in the, what we call, norther hemisphere of this work wheel typically prefer to talk their ideas through while those in the southern hemisphere prefer to reflect on their own first when processing and coming up with ideas.</a:t>
            </a:r>
          </a:p>
          <a:p>
            <a:endParaRPr lang="en-US" dirty="0"/>
          </a:p>
          <a:p>
            <a:r>
              <a:rPr lang="en-US" dirty="0"/>
              <a:t>Also, those two people, represented in purple, even though they are in the same quadrant, their similarities may also become tension points - such as talking over each other and not actively listening to one another.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6359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B0BEB58B-7A3B-9D9F-EA04-20013E333B5A}"/>
            </a:ext>
          </a:extLst>
        </p:cNvPr>
        <p:cNvGrpSpPr/>
        <p:nvPr/>
      </p:nvGrpSpPr>
      <p:grpSpPr>
        <a:xfrm>
          <a:off x="0" y="0"/>
          <a:ext cx="0" cy="0"/>
          <a:chOff x="0" y="0"/>
          <a:chExt cx="0" cy="0"/>
        </a:xfrm>
      </p:grpSpPr>
      <p:sp>
        <p:nvSpPr>
          <p:cNvPr id="252" name="Google Shape;252;g22cbc767c64_0_108:notes">
            <a:extLst>
              <a:ext uri="{FF2B5EF4-FFF2-40B4-BE49-F238E27FC236}">
                <a16:creationId xmlns:a16="http://schemas.microsoft.com/office/drawing/2014/main" id="{5882D90C-A18A-4637-9CBA-C6D1A4943697}"/>
              </a:ext>
            </a:extLst>
          </p:cNvPr>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53" name="Google Shape;253;g22cbc767c64_0_108:notes">
            <a:extLst>
              <a:ext uri="{FF2B5EF4-FFF2-40B4-BE49-F238E27FC236}">
                <a16:creationId xmlns:a16="http://schemas.microsoft.com/office/drawing/2014/main" id="{CC1AA8B3-C6AD-3AB5-96F2-A2DCACE77D9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1100" dirty="0">
                <a:highlight>
                  <a:srgbClr val="FFFFFF"/>
                </a:highlight>
                <a:latin typeface="Roboto"/>
                <a:ea typeface="Roboto"/>
                <a:cs typeface="Roboto"/>
                <a:sym typeface="Roboto"/>
              </a:rPr>
              <a:t>10 minutes</a:t>
            </a:r>
          </a:p>
          <a:p>
            <a:pPr marL="0" lvl="0" indent="0" algn="l" rtl="0">
              <a:lnSpc>
                <a:spcPct val="100000"/>
              </a:lnSpc>
              <a:spcBef>
                <a:spcPts val="1000"/>
              </a:spcBef>
              <a:spcAft>
                <a:spcPts val="0"/>
              </a:spcAft>
              <a:buClr>
                <a:schemeClr val="dk1"/>
              </a:buClr>
              <a:buSzPts val="1100"/>
              <a:buFont typeface="Arial"/>
              <a:buNone/>
            </a:pPr>
            <a:r>
              <a:rPr lang="en-US" sz="1100" dirty="0">
                <a:highlight>
                  <a:srgbClr val="FFFFFF"/>
                </a:highlight>
                <a:latin typeface="Roboto"/>
                <a:ea typeface="Roboto"/>
                <a:cs typeface="Roboto"/>
                <a:sym typeface="Roboto"/>
              </a:rPr>
              <a:t>The Predictive Index talent optimization model highlights the 4 quadrants of the World of Work Wheel.</a:t>
            </a:r>
          </a:p>
          <a:p>
            <a:r>
              <a:rPr lang="en-US" sz="1600" i="1" dirty="0">
                <a:effectLst/>
                <a:latin typeface="Helvetica" pitchFamily="2" charset="0"/>
              </a:rPr>
              <a:t>a. Innovation &amp; Agility is about creativity and risk</a:t>
            </a:r>
            <a:endParaRPr lang="en-US" sz="1600" dirty="0">
              <a:effectLst/>
              <a:latin typeface="Helvetica" pitchFamily="2" charset="0"/>
            </a:endParaRPr>
          </a:p>
          <a:p>
            <a:r>
              <a:rPr lang="en-US" sz="1600" i="1" dirty="0">
                <a:effectLst/>
                <a:latin typeface="Helvetica" pitchFamily="2" charset="0"/>
              </a:rPr>
              <a:t>b. Results &amp; Discipline is about competition and metrics</a:t>
            </a:r>
            <a:endParaRPr lang="en-US" sz="1600" dirty="0">
              <a:effectLst/>
              <a:latin typeface="Helvetica" pitchFamily="2" charset="0"/>
            </a:endParaRPr>
          </a:p>
          <a:p>
            <a:r>
              <a:rPr lang="en-US" sz="1600" i="1" dirty="0">
                <a:effectLst/>
                <a:latin typeface="Helvetica" pitchFamily="2" charset="0"/>
              </a:rPr>
              <a:t>c. Process &amp; Precision is about predictability and efficiency</a:t>
            </a:r>
            <a:endParaRPr lang="en-US" sz="1600" dirty="0">
              <a:effectLst/>
              <a:latin typeface="Helvetica" pitchFamily="2" charset="0"/>
            </a:endParaRPr>
          </a:p>
          <a:p>
            <a:r>
              <a:rPr lang="en-US" sz="1600" i="1" dirty="0">
                <a:effectLst/>
                <a:latin typeface="Helvetica" pitchFamily="2" charset="0"/>
              </a:rPr>
              <a:t>d. Teamwork &amp; Employee Experience is about engagement and commitment</a:t>
            </a:r>
            <a:endParaRPr lang="en-US" sz="1600" i="0" dirty="0">
              <a:effectLst/>
              <a:latin typeface="Helvetica" pitchFamily="2" charset="0"/>
            </a:endParaRPr>
          </a:p>
          <a:p>
            <a:endParaRPr lang="en-US" sz="1600" i="0" dirty="0">
              <a:effectLst/>
              <a:latin typeface="Helvetica" pitchFamily="2" charset="0"/>
            </a:endParaRPr>
          </a:p>
          <a:p>
            <a:endParaRPr lang="en-US" sz="1600" dirty="0">
              <a:effectLst/>
              <a:latin typeface="Helvetica" pitchFamily="2" charset="0"/>
            </a:endParaRPr>
          </a:p>
          <a:p>
            <a:pPr marL="0" lvl="0" indent="0" algn="l" rtl="0">
              <a:lnSpc>
                <a:spcPct val="100000"/>
              </a:lnSpc>
              <a:spcBef>
                <a:spcPts val="1000"/>
              </a:spcBef>
              <a:spcAft>
                <a:spcPts val="0"/>
              </a:spcAft>
              <a:buClr>
                <a:schemeClr val="dk1"/>
              </a:buClr>
              <a:buSzPts val="1100"/>
              <a:buFont typeface="Arial"/>
              <a:buNone/>
            </a:pPr>
            <a:endParaRPr sz="1100" b="1" dirty="0">
              <a:highlight>
                <a:schemeClr val="lt1"/>
              </a:highlight>
              <a:latin typeface="Roboto"/>
              <a:ea typeface="Roboto"/>
              <a:cs typeface="Roboto"/>
              <a:sym typeface="Roboto"/>
            </a:endParaRPr>
          </a:p>
        </p:txBody>
      </p:sp>
      <p:sp>
        <p:nvSpPr>
          <p:cNvPr id="254" name="Google Shape;254;g22cbc767c64_0_108:notes">
            <a:extLst>
              <a:ext uri="{FF2B5EF4-FFF2-40B4-BE49-F238E27FC236}">
                <a16:creationId xmlns:a16="http://schemas.microsoft.com/office/drawing/2014/main" id="{D0903B6D-3DBD-AD24-EFC8-E28D8CD2398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extLst>
      <p:ext uri="{BB962C8B-B14F-4D97-AF65-F5344CB8AC3E}">
        <p14:creationId xmlns:p14="http://schemas.microsoft.com/office/powerpoint/2010/main" val="4129176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8F329E22-C123-BAA1-76F0-95958A8A62AE}"/>
            </a:ext>
          </a:extLst>
        </p:cNvPr>
        <p:cNvGrpSpPr/>
        <p:nvPr/>
      </p:nvGrpSpPr>
      <p:grpSpPr>
        <a:xfrm>
          <a:off x="0" y="0"/>
          <a:ext cx="0" cy="0"/>
          <a:chOff x="0" y="0"/>
          <a:chExt cx="0" cy="0"/>
        </a:xfrm>
      </p:grpSpPr>
      <p:sp>
        <p:nvSpPr>
          <p:cNvPr id="252" name="Google Shape;252;g22cbc767c64_0_108:notes">
            <a:extLst>
              <a:ext uri="{FF2B5EF4-FFF2-40B4-BE49-F238E27FC236}">
                <a16:creationId xmlns:a16="http://schemas.microsoft.com/office/drawing/2014/main" id="{147D39EA-7B88-ED11-F86C-73837B4721CA}"/>
              </a:ext>
            </a:extLst>
          </p:cNvPr>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53" name="Google Shape;253;g22cbc767c64_0_108:notes">
            <a:extLst>
              <a:ext uri="{FF2B5EF4-FFF2-40B4-BE49-F238E27FC236}">
                <a16:creationId xmlns:a16="http://schemas.microsoft.com/office/drawing/2014/main" id="{3F5D4871-2653-7CF3-4F5C-428A6E31C58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1100" dirty="0">
                <a:highlight>
                  <a:srgbClr val="FFFFFF"/>
                </a:highlight>
                <a:latin typeface="Roboto"/>
                <a:ea typeface="Roboto"/>
                <a:cs typeface="Roboto"/>
                <a:sym typeface="Roboto"/>
              </a:rPr>
              <a:t>5 minutes</a:t>
            </a:r>
          </a:p>
          <a:p>
            <a:pPr marL="0" lvl="0" indent="0" algn="l" rtl="0">
              <a:lnSpc>
                <a:spcPct val="100000"/>
              </a:lnSpc>
              <a:spcBef>
                <a:spcPts val="1000"/>
              </a:spcBef>
              <a:spcAft>
                <a:spcPts val="0"/>
              </a:spcAft>
              <a:buClr>
                <a:schemeClr val="dk1"/>
              </a:buClr>
              <a:buSzPts val="1100"/>
              <a:buFont typeface="Arial"/>
              <a:buNone/>
            </a:pPr>
            <a:r>
              <a:rPr lang="en-US" sz="1100" dirty="0">
                <a:highlight>
                  <a:srgbClr val="FFFFFF"/>
                </a:highlight>
                <a:latin typeface="Roboto"/>
                <a:ea typeface="Roboto"/>
                <a:cs typeface="Roboto"/>
                <a:sym typeface="Roboto"/>
              </a:rPr>
              <a:t>Based on your reference profile type, locate where you are likely to sit within the work wheel. </a:t>
            </a:r>
          </a:p>
          <a:p>
            <a:pPr marL="0" lvl="0" indent="0" algn="l" rtl="0">
              <a:lnSpc>
                <a:spcPct val="100000"/>
              </a:lnSpc>
              <a:spcBef>
                <a:spcPts val="1000"/>
              </a:spcBef>
              <a:spcAft>
                <a:spcPts val="0"/>
              </a:spcAft>
              <a:buClr>
                <a:schemeClr val="dk1"/>
              </a:buClr>
              <a:buSzPts val="1100"/>
              <a:buFont typeface="Arial"/>
              <a:buNone/>
            </a:pPr>
            <a:r>
              <a:rPr lang="en-US" sz="1100" i="1" dirty="0">
                <a:effectLst/>
                <a:latin typeface="Helvetica" pitchFamily="2" charset="0"/>
              </a:rPr>
              <a:t>We are going to use these quadrants to better understand the individual strengths</a:t>
            </a:r>
            <a:r>
              <a:rPr lang="en-US" sz="1100" i="0" dirty="0">
                <a:effectLst/>
                <a:latin typeface="Helvetica" pitchFamily="2" charset="0"/>
              </a:rPr>
              <a:t> </a:t>
            </a:r>
            <a:r>
              <a:rPr lang="en-US" sz="1100" i="1" dirty="0">
                <a:effectLst/>
                <a:latin typeface="Helvetica" pitchFamily="2" charset="0"/>
              </a:rPr>
              <a:t>of the members of this team.</a:t>
            </a:r>
          </a:p>
          <a:p>
            <a:pPr marL="0" lvl="0" indent="0" algn="l" rtl="0">
              <a:lnSpc>
                <a:spcPct val="100000"/>
              </a:lnSpc>
              <a:spcBef>
                <a:spcPts val="1000"/>
              </a:spcBef>
              <a:spcAft>
                <a:spcPts val="0"/>
              </a:spcAft>
              <a:buClr>
                <a:schemeClr val="dk1"/>
              </a:buClr>
              <a:buSzPts val="1100"/>
              <a:buFont typeface="Arial"/>
              <a:buNone/>
            </a:pPr>
            <a:endParaRPr lang="en-US" sz="1100" i="1" dirty="0">
              <a:effectLst/>
              <a:latin typeface="Helvetica" pitchFamily="2" charset="0"/>
            </a:endParaRPr>
          </a:p>
          <a:p>
            <a:pPr marL="0" lvl="0" indent="0" algn="l" rtl="0">
              <a:lnSpc>
                <a:spcPct val="100000"/>
              </a:lnSpc>
              <a:spcBef>
                <a:spcPts val="1000"/>
              </a:spcBef>
              <a:spcAft>
                <a:spcPts val="0"/>
              </a:spcAft>
              <a:buClr>
                <a:schemeClr val="dk1"/>
              </a:buClr>
              <a:buSzPts val="1100"/>
              <a:buFont typeface="Arial"/>
              <a:buNone/>
            </a:pPr>
            <a:r>
              <a:rPr lang="en-US" sz="1100" i="1" dirty="0">
                <a:effectLst/>
                <a:latin typeface="Helvetica" pitchFamily="2" charset="0"/>
              </a:rPr>
              <a:t>Would you like to see how you all </a:t>
            </a:r>
            <a:r>
              <a:rPr lang="en-US" sz="1600" i="1" dirty="0">
                <a:effectLst/>
                <a:latin typeface="Helvetica" pitchFamily="2" charset="0"/>
              </a:rPr>
              <a:t>are plotted in these quadrants based on your</a:t>
            </a:r>
            <a:r>
              <a:rPr lang="en-US" sz="1600" i="0" dirty="0">
                <a:effectLst/>
                <a:latin typeface="Helvetica" pitchFamily="2" charset="0"/>
              </a:rPr>
              <a:t> </a:t>
            </a:r>
            <a:r>
              <a:rPr lang="en-US" sz="1600" i="1" dirty="0">
                <a:effectLst/>
                <a:latin typeface="Helvetica" pitchFamily="2" charset="0"/>
              </a:rPr>
              <a:t>Behavioral Assessment results?</a:t>
            </a:r>
            <a:endParaRPr lang="en-US" sz="1600" dirty="0">
              <a:effectLst/>
              <a:latin typeface="Helvetica" pitchFamily="2" charset="0"/>
            </a:endParaRPr>
          </a:p>
          <a:p>
            <a:pPr marL="0" lvl="0" indent="0" algn="l" rtl="0">
              <a:lnSpc>
                <a:spcPct val="100000"/>
              </a:lnSpc>
              <a:spcBef>
                <a:spcPts val="1000"/>
              </a:spcBef>
              <a:spcAft>
                <a:spcPts val="0"/>
              </a:spcAft>
              <a:buClr>
                <a:schemeClr val="dk1"/>
              </a:buClr>
              <a:buSzPts val="1100"/>
              <a:buFont typeface="Arial"/>
              <a:buNone/>
            </a:pPr>
            <a:endParaRPr sz="1100" b="1" dirty="0">
              <a:highlight>
                <a:schemeClr val="lt1"/>
              </a:highlight>
              <a:latin typeface="Roboto"/>
              <a:ea typeface="Roboto"/>
              <a:cs typeface="Roboto"/>
              <a:sym typeface="Roboto"/>
            </a:endParaRPr>
          </a:p>
        </p:txBody>
      </p:sp>
      <p:sp>
        <p:nvSpPr>
          <p:cNvPr id="254" name="Google Shape;254;g22cbc767c64_0_108:notes">
            <a:extLst>
              <a:ext uri="{FF2B5EF4-FFF2-40B4-BE49-F238E27FC236}">
                <a16:creationId xmlns:a16="http://schemas.microsoft.com/office/drawing/2014/main" id="{D16ACA0A-ED83-77E7-0EE4-3778205FD93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extLst>
      <p:ext uri="{BB962C8B-B14F-4D97-AF65-F5344CB8AC3E}">
        <p14:creationId xmlns:p14="http://schemas.microsoft.com/office/powerpoint/2010/main" val="3230016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29CFB8F5-11B1-0BF1-DB07-EAE9F8985933}"/>
            </a:ext>
          </a:extLst>
        </p:cNvPr>
        <p:cNvGrpSpPr/>
        <p:nvPr/>
      </p:nvGrpSpPr>
      <p:grpSpPr>
        <a:xfrm>
          <a:off x="0" y="0"/>
          <a:ext cx="0" cy="0"/>
          <a:chOff x="0" y="0"/>
          <a:chExt cx="0" cy="0"/>
        </a:xfrm>
      </p:grpSpPr>
      <p:sp>
        <p:nvSpPr>
          <p:cNvPr id="180" name="Google Shape;180;p1:notes">
            <a:extLst>
              <a:ext uri="{FF2B5EF4-FFF2-40B4-BE49-F238E27FC236}">
                <a16:creationId xmlns:a16="http://schemas.microsoft.com/office/drawing/2014/main" id="{1C0EB0FA-96DE-3E99-B3EF-AF8F16C9B69A}"/>
              </a:ext>
            </a:extLst>
          </p:cNvPr>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a:extLst>
              <a:ext uri="{FF2B5EF4-FFF2-40B4-BE49-F238E27FC236}">
                <a16:creationId xmlns:a16="http://schemas.microsoft.com/office/drawing/2014/main" id="{640D177F-46C3-53F5-586B-843EA140D36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Let's take a moment to have you identify what your reference profile is. Use the link in the chat to take a 3 to 5 minutes behavioral assessment: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https://</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assessment.predictiveindex.com</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bo</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/e8A/Event-BA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15000"/>
              </a:lnSpc>
              <a:spcBef>
                <a:spcPts val="0"/>
              </a:spcBef>
              <a:spcAft>
                <a:spcPts val="0"/>
              </a:spcAft>
              <a:buNone/>
            </a:pPr>
            <a:endParaRPr sz="1100" dirty="0">
              <a:latin typeface="Roboto"/>
              <a:ea typeface="Roboto"/>
              <a:cs typeface="Roboto"/>
              <a:sym typeface="Roboto"/>
            </a:endParaRPr>
          </a:p>
        </p:txBody>
      </p:sp>
      <p:sp>
        <p:nvSpPr>
          <p:cNvPr id="182" name="Google Shape;182;p1:notes">
            <a:extLst>
              <a:ext uri="{FF2B5EF4-FFF2-40B4-BE49-F238E27FC236}">
                <a16:creationId xmlns:a16="http://schemas.microsoft.com/office/drawing/2014/main" id="{FA4E470D-5661-D58F-9B1D-6619EBDCDC4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871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r>
              <a:rPr lang="en-US" dirty="0"/>
              <a:t>Here is an example of a real team. You just never know where each team member will fall in the work wheel, so we encourage leaders not to make assumptions when delegating work.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4171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Our C3 model to not only guide our team when working with clients but to also provide a framework for our clients and empower them to keep the work going once we've help them Map their purpose, diagnose their employee engagement and experience, prioritize their strategic objectives, align their employees using behavioral insights and provide ongoing resources and tools to operationalize their organizational values so that they can continue calibrating their organizational culture - as they grow and evolve. We use this framework to help shape and sustain healthy organizational teams and cultures. </a:t>
            </a:r>
          </a:p>
          <a:p>
            <a:pPr marL="0" indent="0"/>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022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Roboto"/>
                <a:ea typeface="Roboto"/>
                <a:cs typeface="Roboto"/>
                <a:sym typeface="Roboto"/>
              </a:rPr>
              <a:t>If you were to roll these behavioral assessments out for your team, these are some exercises that could help you better work together. </a:t>
            </a:r>
            <a:endParaRPr sz="1100" dirty="0">
              <a:latin typeface="Roboto"/>
              <a:ea typeface="Roboto"/>
              <a:cs typeface="Roboto"/>
              <a:sym typeface="Roboto"/>
            </a:endParaRPr>
          </a:p>
        </p:txBody>
      </p:sp>
      <p:sp>
        <p:nvSpPr>
          <p:cNvPr id="182" name="Google Shape;18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728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8345-F4EE-AAD3-7580-64EA9CB08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463BE-1EB5-B240-13A3-9C5506AAA808}"/>
              </a:ext>
            </a:extLst>
          </p:cNvPr>
          <p:cNvSpPr>
            <a:spLocks noGrp="1" noRot="1" noChangeAspect="1"/>
          </p:cNvSpPr>
          <p:nvPr>
            <p:ph type="sldImg"/>
          </p:nvPr>
        </p:nvSpPr>
        <p:spPr>
          <a:xfrm>
            <a:off x="685800" y="1143000"/>
            <a:ext cx="5484813" cy="3086100"/>
          </a:xfrm>
        </p:spPr>
        <p:txBody>
          <a:bodyPr/>
          <a:lstStyle/>
          <a:p>
            <a:endParaRPr lang="en-US"/>
          </a:p>
        </p:txBody>
      </p:sp>
      <p:sp>
        <p:nvSpPr>
          <p:cNvPr id="3" name="Notes Placeholder 2">
            <a:extLst>
              <a:ext uri="{FF2B5EF4-FFF2-40B4-BE49-F238E27FC236}">
                <a16:creationId xmlns:a16="http://schemas.microsoft.com/office/drawing/2014/main" id="{1BE8D498-4F73-A99C-4CD9-E515555090B6}"/>
              </a:ext>
            </a:extLst>
          </p:cNvPr>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resolve conflict effectively, it’s essential to recognize and adapt to the behavioral dynamics of your team. SHRM reports that 57% of employees prefer leaders who are transparent and address issues directly, but how you approach communication matters. For highly extroverted teams, open, verbal discussions work well, whereas for more introverted teams, written communication can give them time to reflect before responding.</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mediation is necessary, Harvard Law research shows that 80% of conflicts are resolved through this process. However, mediation isn’t one-size-fits-all. For someone with high dominance, ensure they feel their influence is acknowledged, but also guide them toward a collaborative solution. For those with high formality, providing a clear, structured mediation process will help them feel comfortable and in control.</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Finally, emotional intelligence is key. Leaders who understand both the emotional and behavioral drivers behind conflicts are far more effective at resolving issues and fostering an environment of collaboration.</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r>
              <a:rPr lang="en-US" sz="1800" dirty="0">
                <a:effectLst/>
                <a:latin typeface="Aptos" panose="020B0004020202020204" pitchFamily="34" charset="0"/>
                <a:ea typeface="Aptos" panose="020B0004020202020204" pitchFamily="34" charset="0"/>
                <a:cs typeface="Times New Roman" panose="02020603050405020304" pitchFamily="18" charset="0"/>
              </a:rPr>
              <a:t>By aligning your conflict resolution approach with team dynamics, you create a culture where conflicts are addressed constructively, and diverse behavioral styles are leveraged for the benefit of the team.</a:t>
            </a:r>
            <a:r>
              <a:rPr lang="en-US" sz="2800" dirty="0">
                <a:effectLst/>
              </a:rPr>
              <a:t> </a:t>
            </a:r>
            <a:endParaRPr lang="en-US" dirty="0"/>
          </a:p>
          <a:p>
            <a:endParaRPr lang="en-US" dirty="0"/>
          </a:p>
          <a:p>
            <a:endParaRPr lang="en-US" dirty="0"/>
          </a:p>
          <a:p>
            <a:pPr marL="0" indent="0"/>
            <a:endParaRPr lang="en-US" dirty="0"/>
          </a:p>
          <a:p>
            <a:endParaRPr lang="en-US" dirty="0"/>
          </a:p>
        </p:txBody>
      </p:sp>
      <p:sp>
        <p:nvSpPr>
          <p:cNvPr id="4" name="Slide Number Placeholder 3">
            <a:extLst>
              <a:ext uri="{FF2B5EF4-FFF2-40B4-BE49-F238E27FC236}">
                <a16:creationId xmlns:a16="http://schemas.microsoft.com/office/drawing/2014/main" id="{CACEF5EC-33D0-A434-2FF2-CA2085ADFED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957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9063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indent="0"/>
            <a:r>
              <a:rPr lang="en-US" dirty="0"/>
              <a:t>Thank you again for the opportunity to share with you today. Please reach out to us, schedule your complimentary Predictive Index read back, coaching session and let's explore ways of working together in future!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28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4813" cy="3086100"/>
          </a:xfrm>
        </p:spPr>
        <p:txBody>
          <a:bodyPr/>
          <a:lstStyle/>
          <a:p>
            <a:endParaRPr lang="en-US"/>
          </a:p>
        </p:txBody>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give you a quick overview of today’s webinar, we’ll focus on three main objectives:</a:t>
            </a:r>
          </a:p>
          <a:p>
            <a:pPr algn="l">
              <a:spcAft>
                <a:spcPts val="750"/>
              </a:spcAft>
              <a:buNone/>
            </a:pPr>
            <a:endParaRPr lang="en-US" sz="1800" b="1" i="0" dirty="0">
              <a:solidFill>
                <a:srgbClr val="BA372A"/>
              </a:solidFill>
              <a:effectLst/>
              <a:latin typeface="Montserrat" panose="020F0502020204030204" pitchFamily="34" charset="0"/>
            </a:endParaRPr>
          </a:p>
          <a:p>
            <a:pPr algn="l">
              <a:spcAft>
                <a:spcPts val="750"/>
              </a:spcAft>
              <a:buNone/>
            </a:pPr>
            <a:r>
              <a:rPr lang="en-US" sz="1800" b="1" i="0" dirty="0">
                <a:solidFill>
                  <a:srgbClr val="BA372A"/>
                </a:solidFill>
                <a:effectLst/>
                <a:latin typeface="Montserrat" panose="020F0502020204030204" pitchFamily="34" charset="0"/>
              </a:rPr>
              <a:t>What to Expect: </a:t>
            </a:r>
          </a:p>
          <a:p>
            <a:pPr algn="l">
              <a:spcAft>
                <a:spcPts val="750"/>
              </a:spcAft>
              <a:buNone/>
            </a:pPr>
            <a:endParaRPr lang="en-US" sz="2800" b="0" i="0" dirty="0">
              <a:solidFill>
                <a:srgbClr val="424242"/>
              </a:solidFill>
              <a:effectLst/>
              <a:latin typeface="Segoe UI" panose="020B0502040204020203" pitchFamily="34" charset="0"/>
            </a:endParaRPr>
          </a:p>
          <a:p>
            <a:pPr algn="l">
              <a:spcAft>
                <a:spcPts val="750"/>
              </a:spcAft>
              <a:buNone/>
            </a:pPr>
            <a:r>
              <a:rPr lang="en-US" sz="1800" b="0" i="0" dirty="0">
                <a:solidFill>
                  <a:srgbClr val="3C4144"/>
                </a:solidFill>
                <a:effectLst/>
                <a:latin typeface="Montserrat" panose="020F0502020204030204" pitchFamily="34" charset="0"/>
              </a:rPr>
              <a:t>In this engaging session, you’ll gain practical tools to:</a:t>
            </a:r>
            <a:endParaRPr lang="en-US" sz="2800" b="0" i="0" dirty="0">
              <a:solidFill>
                <a:srgbClr val="424242"/>
              </a:solidFill>
              <a:effectLst/>
              <a:latin typeface="Segoe UI" panose="020B0502040204020203" pitchFamily="34" charset="0"/>
            </a:endParaRPr>
          </a:p>
          <a:p>
            <a:pPr algn="l">
              <a:spcAft>
                <a:spcPts val="750"/>
              </a:spcAft>
              <a:buNone/>
            </a:pPr>
            <a:r>
              <a:rPr lang="en-US" sz="1800" b="0" i="0" dirty="0">
                <a:solidFill>
                  <a:srgbClr val="3C4144"/>
                </a:solidFill>
                <a:effectLst/>
                <a:latin typeface="Montserrat" panose="020F0502020204030204" pitchFamily="34" charset="0"/>
              </a:rPr>
              <a:t> </a:t>
            </a:r>
            <a:endParaRPr lang="en-US" sz="2800" b="0" i="0" dirty="0">
              <a:solidFill>
                <a:srgbClr val="424242"/>
              </a:solidFill>
              <a:effectLst/>
              <a:latin typeface="Segoe UI" panose="020B0502040204020203" pitchFamily="34" charset="0"/>
            </a:endParaRPr>
          </a:p>
          <a:p>
            <a:pPr algn="l">
              <a:spcAft>
                <a:spcPts val="750"/>
              </a:spcAft>
              <a:buFont typeface="Arial" panose="020B0604020202020204" pitchFamily="34" charset="0"/>
              <a:buChar char="•"/>
            </a:pPr>
            <a:r>
              <a:rPr lang="en-US" sz="2800" b="0" i="0" dirty="0">
                <a:solidFill>
                  <a:srgbClr val="3C4144"/>
                </a:solidFill>
                <a:effectLst/>
                <a:latin typeface="Montserrat" panose="020F0502020204030204" pitchFamily="34" charset="0"/>
              </a:rPr>
              <a:t>Learn the keys to Effective Communication</a:t>
            </a:r>
          </a:p>
          <a:p>
            <a:pPr algn="l">
              <a:spcAft>
                <a:spcPts val="750"/>
              </a:spcAft>
              <a:buFont typeface="Arial" panose="020B0604020202020204" pitchFamily="34" charset="0"/>
              <a:buChar char="•"/>
            </a:pPr>
            <a:endParaRPr lang="en-US" sz="2800" b="0" i="0" dirty="0">
              <a:solidFill>
                <a:srgbClr val="3C4144"/>
              </a:solidFill>
              <a:effectLst/>
              <a:latin typeface="Montserrat" panose="020F0502020204030204" pitchFamily="34" charset="0"/>
            </a:endParaRPr>
          </a:p>
          <a:p>
            <a:pPr algn="l">
              <a:spcAft>
                <a:spcPts val="750"/>
              </a:spcAft>
              <a:buFont typeface="Arial" panose="020B0604020202020204" pitchFamily="34" charset="0"/>
              <a:buChar char="•"/>
            </a:pPr>
            <a:r>
              <a:rPr lang="en-US" sz="2800" b="0" i="0" dirty="0">
                <a:solidFill>
                  <a:srgbClr val="3C4144"/>
                </a:solidFill>
                <a:effectLst/>
                <a:latin typeface="Montserrat" panose="020F0502020204030204" pitchFamily="34" charset="0"/>
              </a:rPr>
              <a:t>Identify and adapt your </a:t>
            </a:r>
            <a:r>
              <a:rPr lang="en-US" sz="2800" b="1" i="0" dirty="0">
                <a:solidFill>
                  <a:srgbClr val="BA372A"/>
                </a:solidFill>
                <a:effectLst/>
                <a:latin typeface="Montserrat" panose="020F0502020204030204" pitchFamily="34" charset="0"/>
              </a:rPr>
              <a:t>behavioral communication style</a:t>
            </a:r>
            <a:r>
              <a:rPr lang="en-US" sz="2800" b="0" i="0" dirty="0">
                <a:solidFill>
                  <a:srgbClr val="3C4144"/>
                </a:solidFill>
                <a:effectLst/>
                <a:latin typeface="Montserrat" panose="020F0502020204030204" pitchFamily="34" charset="0"/>
              </a:rPr>
              <a:t> to improve collaboration and trust.</a:t>
            </a:r>
          </a:p>
          <a:p>
            <a:pPr algn="l">
              <a:spcAft>
                <a:spcPts val="750"/>
              </a:spcAft>
              <a:buNone/>
            </a:pPr>
            <a:r>
              <a:rPr lang="en-US" sz="1800" b="0" i="0" dirty="0">
                <a:solidFill>
                  <a:srgbClr val="3C4144"/>
                </a:solidFill>
                <a:effectLst/>
                <a:latin typeface="Montserrat" panose="020F0502020204030204" pitchFamily="34" charset="0"/>
              </a:rPr>
              <a:t> </a:t>
            </a:r>
            <a:endParaRPr lang="en-US" sz="2800" b="0" i="0" dirty="0">
              <a:solidFill>
                <a:srgbClr val="424242"/>
              </a:solidFill>
              <a:effectLst/>
              <a:latin typeface="Segoe UI" panose="020B0502040204020203" pitchFamily="34" charset="0"/>
            </a:endParaRPr>
          </a:p>
          <a:p>
            <a:pPr algn="l">
              <a:spcAft>
                <a:spcPts val="750"/>
              </a:spcAft>
              <a:buFont typeface="Arial" panose="020B0604020202020204" pitchFamily="34" charset="0"/>
              <a:buChar char="•"/>
            </a:pPr>
            <a:r>
              <a:rPr lang="en-US" sz="2800" b="0" i="0" dirty="0">
                <a:solidFill>
                  <a:srgbClr val="3C4144"/>
                </a:solidFill>
                <a:effectLst/>
                <a:latin typeface="Montserrat" panose="020F0502020204030204" pitchFamily="34" charset="0"/>
              </a:rPr>
              <a:t>Strengthen </a:t>
            </a:r>
            <a:r>
              <a:rPr lang="en-US" sz="2800" b="1" i="0" dirty="0">
                <a:solidFill>
                  <a:srgbClr val="BA372A"/>
                </a:solidFill>
                <a:effectLst/>
                <a:latin typeface="Montserrat" panose="020F0502020204030204" pitchFamily="34" charset="0"/>
              </a:rPr>
              <a:t>team dynamics</a:t>
            </a:r>
            <a:r>
              <a:rPr lang="en-US" sz="2800" b="0" i="0" dirty="0">
                <a:solidFill>
                  <a:srgbClr val="3C4144"/>
                </a:solidFill>
                <a:effectLst/>
                <a:latin typeface="Montserrat" panose="020F0502020204030204" pitchFamily="34" charset="0"/>
              </a:rPr>
              <a:t> by fostering psychological safety and high performance.</a:t>
            </a:r>
          </a:p>
          <a:p>
            <a:pPr algn="l">
              <a:spcAft>
                <a:spcPts val="750"/>
              </a:spcAft>
              <a:buNone/>
            </a:pPr>
            <a:r>
              <a:rPr lang="en-US" sz="1800" b="0" i="0" dirty="0">
                <a:solidFill>
                  <a:srgbClr val="3C4144"/>
                </a:solidFill>
                <a:effectLst/>
                <a:latin typeface="Montserrat" panose="020F0502020204030204" pitchFamily="34" charset="0"/>
              </a:rPr>
              <a:t> </a:t>
            </a:r>
            <a:endParaRPr lang="en-US" sz="2800" b="0" i="0" dirty="0">
              <a:solidFill>
                <a:srgbClr val="424242"/>
              </a:solidFill>
              <a:effectLst/>
              <a:latin typeface="Segoe UI" panose="020B0502040204020203" pitchFamily="34" charset="0"/>
            </a:endParaRPr>
          </a:p>
          <a:p>
            <a:pPr algn="l">
              <a:spcAft>
                <a:spcPts val="750"/>
              </a:spcAft>
              <a:buFont typeface="Arial" panose="020B0604020202020204" pitchFamily="34" charset="0"/>
              <a:buChar char="•"/>
            </a:pPr>
            <a:r>
              <a:rPr lang="en-US" sz="2800" b="0" i="0" dirty="0">
                <a:solidFill>
                  <a:srgbClr val="3C4144"/>
                </a:solidFill>
                <a:effectLst/>
                <a:latin typeface="Montserrat" panose="020F0502020204030204" pitchFamily="34" charset="0"/>
              </a:rPr>
              <a:t>Enhance your skills in </a:t>
            </a:r>
            <a:r>
              <a:rPr lang="en-US" sz="2800" b="1" i="0" dirty="0">
                <a:solidFill>
                  <a:srgbClr val="BA372A"/>
                </a:solidFill>
                <a:effectLst/>
                <a:latin typeface="Montserrat" panose="020F0502020204030204" pitchFamily="34" charset="0"/>
              </a:rPr>
              <a:t>managing up</a:t>
            </a:r>
            <a:r>
              <a:rPr lang="en-US" sz="2800" b="0" i="0" dirty="0">
                <a:solidFill>
                  <a:srgbClr val="3C4144"/>
                </a:solidFill>
                <a:effectLst/>
                <a:latin typeface="Montserrat" panose="020F0502020204030204" pitchFamily="34" charset="0"/>
              </a:rPr>
              <a:t>, ensuring your insights align with leadership priorities.</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topics will not only help you understand your team better but also provide you with actionable insights to create a more harmonious and productive environment. By the end of this session, you’ll have practical tools to apply within your own teams. So, let’s dive in!"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324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1" name="Google Shape;18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a:p>
            <a:pPr marL="0" marR="0" indent="0">
              <a:spcBef>
                <a:spcPts val="0"/>
              </a:spcBef>
              <a:spcAft>
                <a:spcPts val="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Now, let’s start by looking at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Behavioral Styles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100" dirty="0">
              <a:effectLst/>
              <a:latin typeface="Aptos" panose="020B0004020202020204" pitchFamily="34" charset="0"/>
              <a:cs typeface="Times New Roman" panose="02020603050405020304" pitchFamily="18" charset="0"/>
            </a:endParaRPr>
          </a:p>
          <a:p>
            <a:pPr marL="0" marR="0" indent="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indent="0"/>
            <a:r>
              <a:rPr lang="en-US" sz="1800" dirty="0">
                <a:effectLst/>
                <a:latin typeface="Aptos" panose="020B0004020202020204" pitchFamily="34" charset="0"/>
                <a:ea typeface="Aptos" panose="020B0004020202020204" pitchFamily="34" charset="0"/>
                <a:cs typeface="Times New Roman" panose="02020603050405020304" pitchFamily="18" charset="0"/>
              </a:rPr>
              <a:t>Each of us has a unique way of communicating, making decisions, and taking risks.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today, we’ll reference the Predictive Index (PI) framework. It breaks down behaviors into four key factors. Understanding these factors helps us recognize how individual differences can enhance or hinder team dynamics. </a:t>
            </a:r>
          </a:p>
          <a:p>
            <a:pPr indent="0"/>
            <a:endParaRPr lang="en-US" sz="1100" dirty="0"/>
          </a:p>
          <a:p>
            <a:pPr marL="0" lvl="0" indent="0" algn="l">
              <a:lnSpc>
                <a:spcPct val="114999"/>
              </a:lnSpc>
              <a:spcBef>
                <a:spcPts val="0"/>
              </a:spcBef>
              <a:spcAft>
                <a:spcPts val="0"/>
              </a:spcAft>
              <a:buNone/>
            </a:pPr>
            <a:endParaRPr sz="1100" dirty="0">
              <a:latin typeface="Roboto"/>
              <a:ea typeface="Roboto"/>
              <a:cs typeface="Roboto"/>
            </a:endParaRPr>
          </a:p>
        </p:txBody>
      </p:sp>
      <p:sp>
        <p:nvSpPr>
          <p:cNvPr id="182" name="Google Shape;18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254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9DE-1F1D-A5D3-EE59-5EEB76029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42F8A-67EC-71C5-A244-AF5F9295400E}"/>
              </a:ext>
            </a:extLst>
          </p:cNvPr>
          <p:cNvSpPr>
            <a:spLocks noGrp="1" noRot="1" noChangeAspect="1"/>
          </p:cNvSpPr>
          <p:nvPr>
            <p:ph type="sldImg"/>
          </p:nvPr>
        </p:nvSpPr>
        <p:spPr>
          <a:xfrm>
            <a:off x="685800" y="1143000"/>
            <a:ext cx="5484813" cy="3086100"/>
          </a:xfrm>
        </p:spPr>
        <p:txBody>
          <a:bodyPr/>
          <a:lstStyle/>
          <a:p>
            <a:endParaRPr lang="en-US"/>
          </a:p>
        </p:txBody>
      </p:sp>
      <p:sp>
        <p:nvSpPr>
          <p:cNvPr id="3" name="Notes Placeholder 2">
            <a:extLst>
              <a:ext uri="{FF2B5EF4-FFF2-40B4-BE49-F238E27FC236}">
                <a16:creationId xmlns:a16="http://schemas.microsoft.com/office/drawing/2014/main" id="{80C65AC4-C5A5-200C-1954-B84BDDFA3E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Arial"/>
                <a:cs typeface="Arial"/>
                <a:sym typeface="Arial"/>
              </a:rPr>
              <a:t>Self-awareness is the foundation of communication. Leaders and team members must understand their own emotional and behavioral drivers, values, and communication styles before they can truly engage with others.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Arial"/>
                <a:cs typeface="Arial"/>
                <a:sym typeface="Arial"/>
              </a:rPr>
              <a:t>90% of top performers</a:t>
            </a:r>
            <a:r>
              <a:rPr kumimoji="0" lang="en-US" sz="2000" b="0" i="0" u="none" strike="noStrike" kern="0" cap="none" spc="0" normalizeH="0" baseline="0" noProof="0" dirty="0">
                <a:ln>
                  <a:noFill/>
                </a:ln>
                <a:solidFill>
                  <a:srgbClr val="002060"/>
                </a:solidFill>
                <a:effectLst/>
                <a:uLnTx/>
                <a:uFillTx/>
                <a:latin typeface="Arial"/>
                <a:cs typeface="Arial"/>
                <a:sym typeface="Arial"/>
              </a:rPr>
              <a:t> have high emotional intelligence, while just 20% of low performers do.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Arial"/>
                <a:cs typeface="Arial"/>
                <a:sym typeface="Arial"/>
              </a:rPr>
              <a:t>This means emotionally intelligent individuals are more likely to adapt communication styles, reduce misunderstandings, and foster stronger relationships.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i="1" dirty="0"/>
              <a:t>“Nurturing emotional intelligence allows leaders to connect with their team on a deeper level.”</a:t>
            </a:r>
            <a:r>
              <a:rPr lang="en-US" sz="2000" dirty="0"/>
              <a:t> — Mali Phonpadith</a:t>
            </a:r>
            <a:endParaRPr kumimoji="0" lang="en-US" sz="2000" b="0" i="0" u="none" strike="noStrike" kern="0" cap="none" spc="0" normalizeH="0" baseline="0" noProof="0" dirty="0">
              <a:ln>
                <a:noFill/>
              </a:ln>
              <a:solidFill>
                <a:srgbClr val="002060"/>
              </a:solidFill>
              <a:effectLst/>
              <a:uLnTx/>
              <a:uFillTx/>
              <a:latin typeface="Arial"/>
              <a:cs typeface="Arial"/>
              <a:sym typeface="Arial"/>
            </a:endParaRPr>
          </a:p>
          <a:p>
            <a:endParaRPr lang="en-US" dirty="0"/>
          </a:p>
        </p:txBody>
      </p:sp>
      <p:sp>
        <p:nvSpPr>
          <p:cNvPr id="4" name="Slide Number Placeholder 3">
            <a:extLst>
              <a:ext uri="{FF2B5EF4-FFF2-40B4-BE49-F238E27FC236}">
                <a16:creationId xmlns:a16="http://schemas.microsoft.com/office/drawing/2014/main" id="{60D22492-402D-2E54-8472-4195161808A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75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A35D-0544-1EBE-8E4F-C5047568E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BF4A3-1C04-D466-39D8-05F7C939875A}"/>
              </a:ext>
            </a:extLst>
          </p:cNvPr>
          <p:cNvSpPr>
            <a:spLocks noGrp="1" noRot="1" noChangeAspect="1"/>
          </p:cNvSpPr>
          <p:nvPr>
            <p:ph type="sldImg"/>
          </p:nvPr>
        </p:nvSpPr>
        <p:spPr>
          <a:xfrm>
            <a:off x="685800" y="1143000"/>
            <a:ext cx="5484813" cy="3086100"/>
          </a:xfrm>
        </p:spPr>
        <p:txBody>
          <a:bodyPr/>
          <a:lstStyle/>
          <a:p>
            <a:endParaRPr lang="en-US"/>
          </a:p>
        </p:txBody>
      </p:sp>
      <p:sp>
        <p:nvSpPr>
          <p:cNvPr id="3" name="Notes Placeholder 2">
            <a:extLst>
              <a:ext uri="{FF2B5EF4-FFF2-40B4-BE49-F238E27FC236}">
                <a16:creationId xmlns:a16="http://schemas.microsoft.com/office/drawing/2014/main" id="{6E88ACA2-27A1-F4B5-4303-44E3F82171BE}"/>
              </a:ext>
            </a:extLst>
          </p:cNvPr>
          <p:cNvSpPr>
            <a:spLocks noGrp="1"/>
          </p:cNvSpPr>
          <p:nvPr>
            <p:ph type="body" idx="1"/>
          </p:nvPr>
        </p:nvSpPr>
        <p:spPr/>
        <p:txBody>
          <a:bodyPr/>
          <a:lstStyle/>
          <a:p>
            <a:r>
              <a:rPr lang="en-US" dirty="0"/>
              <a:t>“Active listening is not just about hearing words—it’s about understanding the underlying emotions and motivations.” — Mali Phonpadith</a:t>
            </a:r>
          </a:p>
          <a:p>
            <a:endParaRPr lang="en-US" dirty="0"/>
          </a:p>
          <a:p>
            <a:r>
              <a:rPr lang="en-US" dirty="0"/>
              <a:t>True communication is a two-way street. Active listening shows care, builds trust, and ensures that each voice is valued.</a:t>
            </a:r>
          </a:p>
          <a:p>
            <a:endParaRPr lang="en-US" dirty="0"/>
          </a:p>
          <a:p>
            <a:r>
              <a:rPr lang="en-US" dirty="0"/>
              <a:t>Effective listening skills are the most important predictor of leadership success, cited by 74% of employees as essential to performance. (Forbes)</a:t>
            </a:r>
          </a:p>
          <a:p>
            <a:endParaRPr lang="en-US" dirty="0"/>
          </a:p>
          <a:p>
            <a:r>
              <a:rPr lang="en-US" dirty="0"/>
              <a:t>Teams that feel heard are more likely to contribute authentically, increasing collaboration and innovation.</a:t>
            </a:r>
          </a:p>
          <a:p>
            <a:endParaRPr lang="en-US" dirty="0"/>
          </a:p>
        </p:txBody>
      </p:sp>
      <p:sp>
        <p:nvSpPr>
          <p:cNvPr id="4" name="Slide Number Placeholder 3">
            <a:extLst>
              <a:ext uri="{FF2B5EF4-FFF2-40B4-BE49-F238E27FC236}">
                <a16:creationId xmlns:a16="http://schemas.microsoft.com/office/drawing/2014/main" id="{8429C561-53DE-04EB-69DE-8BD1CE6ECFD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001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B3CB0-CDF3-6381-A6CE-3D7490105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78610-AA3C-6D3B-1128-304597DC0838}"/>
              </a:ext>
            </a:extLst>
          </p:cNvPr>
          <p:cNvSpPr>
            <a:spLocks noGrp="1" noRot="1" noChangeAspect="1"/>
          </p:cNvSpPr>
          <p:nvPr>
            <p:ph type="sldImg"/>
          </p:nvPr>
        </p:nvSpPr>
        <p:spPr>
          <a:xfrm>
            <a:off x="685800" y="1143000"/>
            <a:ext cx="5484813" cy="3086100"/>
          </a:xfrm>
        </p:spPr>
        <p:txBody>
          <a:bodyPr/>
          <a:lstStyle/>
          <a:p>
            <a:endParaRPr lang="en-US"/>
          </a:p>
        </p:txBody>
      </p:sp>
      <p:sp>
        <p:nvSpPr>
          <p:cNvPr id="3" name="Notes Placeholder 2">
            <a:extLst>
              <a:ext uri="{FF2B5EF4-FFF2-40B4-BE49-F238E27FC236}">
                <a16:creationId xmlns:a16="http://schemas.microsoft.com/office/drawing/2014/main" id="{DCA0AA23-8063-BED0-A168-89BFF611A547}"/>
              </a:ext>
            </a:extLst>
          </p:cNvPr>
          <p:cNvSpPr>
            <a:spLocks noGrp="1"/>
          </p:cNvSpPr>
          <p:nvPr>
            <p:ph type="body" idx="1"/>
          </p:nvPr>
        </p:nvSpPr>
        <p:spPr/>
        <p:txBody>
          <a:bodyPr/>
          <a:lstStyle/>
          <a:p>
            <a:r>
              <a:rPr lang="en-US" sz="1800" dirty="0">
                <a:solidFill>
                  <a:srgbClr val="002060"/>
                </a:solidFill>
              </a:rPr>
              <a:t>Over 70% of communication is nonverbal. Eye contact, posture, tone, and facial expressions deeply influence how messages are received—even more than words themselves.</a:t>
            </a:r>
          </a:p>
          <a:p>
            <a:endParaRPr lang="en-US" sz="1800" dirty="0">
              <a:solidFill>
                <a:srgbClr val="002060"/>
              </a:solidFill>
            </a:endParaRPr>
          </a:p>
          <a:p>
            <a:r>
              <a:rPr lang="en-US" sz="1800" dirty="0">
                <a:solidFill>
                  <a:srgbClr val="002060"/>
                </a:solidFill>
              </a:rPr>
              <a:t>55% of communication is body language, 38% is tone of voice, and </a:t>
            </a:r>
            <a:r>
              <a:rPr lang="en-US" sz="2000" b="1" dirty="0">
                <a:solidFill>
                  <a:srgbClr val="002060"/>
                </a:solidFill>
              </a:rPr>
              <a:t>only 7% is the actual words we use.</a:t>
            </a:r>
          </a:p>
          <a:p>
            <a:endParaRPr lang="en-US" sz="1800" dirty="0">
              <a:solidFill>
                <a:srgbClr val="002060"/>
              </a:solidFill>
            </a:endParaRPr>
          </a:p>
          <a:p>
            <a:r>
              <a:rPr lang="en-US" sz="1800" dirty="0">
                <a:solidFill>
                  <a:srgbClr val="002060"/>
                </a:solidFill>
              </a:rPr>
              <a:t>Compassion is not just heard—it’s felt in your presence, your energy, and how you show up in a room.</a:t>
            </a:r>
          </a:p>
          <a:p>
            <a:endParaRPr lang="en-US" dirty="0"/>
          </a:p>
        </p:txBody>
      </p:sp>
      <p:sp>
        <p:nvSpPr>
          <p:cNvPr id="4" name="Slide Number Placeholder 3">
            <a:extLst>
              <a:ext uri="{FF2B5EF4-FFF2-40B4-BE49-F238E27FC236}">
                <a16:creationId xmlns:a16="http://schemas.microsoft.com/office/drawing/2014/main" id="{B345911E-2E99-B22A-4FB6-977E7A1A30C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90273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SOAR Inspire">
  <p:cSld name="Purple Title_2_1_1_1_2_1_1">
    <p:bg>
      <p:bgPr>
        <a:solidFill>
          <a:srgbClr val="293375"/>
        </a:soli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a:blip r:embed="rId2">
            <a:alphaModFix amt="5000"/>
          </a:blip>
          <a:stretch>
            <a:fillRect/>
          </a:stretch>
        </p:blipFill>
        <p:spPr>
          <a:xfrm>
            <a:off x="5485409" y="4568473"/>
            <a:ext cx="914399" cy="914399"/>
          </a:xfrm>
          <a:prstGeom prst="rect">
            <a:avLst/>
          </a:prstGeom>
          <a:noFill/>
          <a:ln>
            <a:noFill/>
          </a:ln>
        </p:spPr>
      </p:pic>
      <p:pic>
        <p:nvPicPr>
          <p:cNvPr id="12" name="Google Shape;12;p2"/>
          <p:cNvPicPr preferRelativeResize="0"/>
          <p:nvPr/>
        </p:nvPicPr>
        <p:blipFill>
          <a:blip r:embed="rId3">
            <a:alphaModFix amt="5000"/>
          </a:blip>
          <a:stretch>
            <a:fillRect/>
          </a:stretch>
        </p:blipFill>
        <p:spPr>
          <a:xfrm>
            <a:off x="2766482" y="312683"/>
            <a:ext cx="914399" cy="914401"/>
          </a:xfrm>
          <a:prstGeom prst="rect">
            <a:avLst/>
          </a:prstGeom>
          <a:noFill/>
          <a:ln>
            <a:noFill/>
          </a:ln>
        </p:spPr>
      </p:pic>
      <p:pic>
        <p:nvPicPr>
          <p:cNvPr id="13" name="Google Shape;13;p2"/>
          <p:cNvPicPr preferRelativeResize="0"/>
          <p:nvPr/>
        </p:nvPicPr>
        <p:blipFill>
          <a:blip r:embed="rId4">
            <a:alphaModFix amt="5000"/>
          </a:blip>
          <a:stretch>
            <a:fillRect/>
          </a:stretch>
        </p:blipFill>
        <p:spPr>
          <a:xfrm>
            <a:off x="6791717" y="625343"/>
            <a:ext cx="914399" cy="914401"/>
          </a:xfrm>
          <a:prstGeom prst="rect">
            <a:avLst/>
          </a:prstGeom>
          <a:noFill/>
          <a:ln>
            <a:noFill/>
          </a:ln>
        </p:spPr>
      </p:pic>
      <p:pic>
        <p:nvPicPr>
          <p:cNvPr id="14" name="Google Shape;14;p2"/>
          <p:cNvPicPr preferRelativeResize="0"/>
          <p:nvPr/>
        </p:nvPicPr>
        <p:blipFill>
          <a:blip r:embed="rId5">
            <a:alphaModFix amt="5000"/>
          </a:blip>
          <a:stretch>
            <a:fillRect/>
          </a:stretch>
        </p:blipFill>
        <p:spPr>
          <a:xfrm>
            <a:off x="8064887" y="1250689"/>
            <a:ext cx="914401" cy="914401"/>
          </a:xfrm>
          <a:prstGeom prst="rect">
            <a:avLst/>
          </a:prstGeom>
          <a:noFill/>
          <a:ln>
            <a:noFill/>
          </a:ln>
        </p:spPr>
      </p:pic>
      <p:pic>
        <p:nvPicPr>
          <p:cNvPr id="15" name="Google Shape;15;p2"/>
          <p:cNvPicPr preferRelativeResize="0"/>
          <p:nvPr/>
        </p:nvPicPr>
        <p:blipFill>
          <a:blip r:embed="rId6">
            <a:alphaModFix amt="5000"/>
          </a:blip>
          <a:stretch>
            <a:fillRect/>
          </a:stretch>
        </p:blipFill>
        <p:spPr>
          <a:xfrm>
            <a:off x="9732331" y="2312422"/>
            <a:ext cx="914399" cy="914401"/>
          </a:xfrm>
          <a:prstGeom prst="rect">
            <a:avLst/>
          </a:prstGeom>
          <a:noFill/>
          <a:ln>
            <a:noFill/>
          </a:ln>
        </p:spPr>
      </p:pic>
      <p:pic>
        <p:nvPicPr>
          <p:cNvPr id="16" name="Google Shape;16;p2"/>
          <p:cNvPicPr preferRelativeResize="0"/>
          <p:nvPr/>
        </p:nvPicPr>
        <p:blipFill>
          <a:blip r:embed="rId7">
            <a:alphaModFix amt="5000"/>
          </a:blip>
          <a:stretch>
            <a:fillRect/>
          </a:stretch>
        </p:blipFill>
        <p:spPr>
          <a:xfrm>
            <a:off x="4967662" y="550720"/>
            <a:ext cx="914401" cy="914399"/>
          </a:xfrm>
          <a:prstGeom prst="rect">
            <a:avLst/>
          </a:prstGeom>
          <a:noFill/>
          <a:ln>
            <a:noFill/>
          </a:ln>
        </p:spPr>
      </p:pic>
      <p:pic>
        <p:nvPicPr>
          <p:cNvPr id="17" name="Google Shape;17;p2"/>
          <p:cNvPicPr preferRelativeResize="0"/>
          <p:nvPr/>
        </p:nvPicPr>
        <p:blipFill>
          <a:blip r:embed="rId8">
            <a:alphaModFix amt="5000"/>
          </a:blip>
          <a:stretch>
            <a:fillRect/>
          </a:stretch>
        </p:blipFill>
        <p:spPr>
          <a:xfrm>
            <a:off x="5518548" y="2501379"/>
            <a:ext cx="914401" cy="914399"/>
          </a:xfrm>
          <a:prstGeom prst="rect">
            <a:avLst/>
          </a:prstGeom>
          <a:noFill/>
          <a:ln>
            <a:noFill/>
          </a:ln>
        </p:spPr>
      </p:pic>
      <p:pic>
        <p:nvPicPr>
          <p:cNvPr id="18" name="Google Shape;18;p2"/>
          <p:cNvPicPr preferRelativeResize="0"/>
          <p:nvPr/>
        </p:nvPicPr>
        <p:blipFill>
          <a:blip r:embed="rId9">
            <a:alphaModFix amt="5000"/>
          </a:blip>
          <a:stretch>
            <a:fillRect/>
          </a:stretch>
        </p:blipFill>
        <p:spPr>
          <a:xfrm>
            <a:off x="9098280" y="312673"/>
            <a:ext cx="914399" cy="914399"/>
          </a:xfrm>
          <a:prstGeom prst="rect">
            <a:avLst/>
          </a:prstGeom>
          <a:noFill/>
          <a:ln>
            <a:noFill/>
          </a:ln>
        </p:spPr>
      </p:pic>
      <p:pic>
        <p:nvPicPr>
          <p:cNvPr id="19" name="Google Shape;19;p2"/>
          <p:cNvPicPr preferRelativeResize="0"/>
          <p:nvPr/>
        </p:nvPicPr>
        <p:blipFill>
          <a:blip r:embed="rId10">
            <a:alphaModFix amt="5000"/>
          </a:blip>
          <a:stretch>
            <a:fillRect/>
          </a:stretch>
        </p:blipFill>
        <p:spPr>
          <a:xfrm>
            <a:off x="7428301" y="2920616"/>
            <a:ext cx="914401" cy="914399"/>
          </a:xfrm>
          <a:prstGeom prst="rect">
            <a:avLst/>
          </a:prstGeom>
          <a:noFill/>
          <a:ln>
            <a:noFill/>
          </a:ln>
        </p:spPr>
      </p:pic>
      <p:pic>
        <p:nvPicPr>
          <p:cNvPr id="20" name="Google Shape;20;p2"/>
          <p:cNvPicPr preferRelativeResize="0"/>
          <p:nvPr/>
        </p:nvPicPr>
        <p:blipFill>
          <a:blip r:embed="rId11">
            <a:alphaModFix amt="5000"/>
          </a:blip>
          <a:stretch>
            <a:fillRect/>
          </a:stretch>
        </p:blipFill>
        <p:spPr>
          <a:xfrm>
            <a:off x="3293901" y="3992087"/>
            <a:ext cx="914401" cy="914399"/>
          </a:xfrm>
          <a:prstGeom prst="rect">
            <a:avLst/>
          </a:prstGeom>
          <a:noFill/>
          <a:ln>
            <a:noFill/>
          </a:ln>
        </p:spPr>
      </p:pic>
      <p:pic>
        <p:nvPicPr>
          <p:cNvPr id="21" name="Google Shape;21;p2"/>
          <p:cNvPicPr preferRelativeResize="0"/>
          <p:nvPr/>
        </p:nvPicPr>
        <p:blipFill>
          <a:blip r:embed="rId12">
            <a:alphaModFix amt="5000"/>
          </a:blip>
          <a:stretch>
            <a:fillRect/>
          </a:stretch>
        </p:blipFill>
        <p:spPr>
          <a:xfrm>
            <a:off x="425868" y="0"/>
            <a:ext cx="914401" cy="914401"/>
          </a:xfrm>
          <a:prstGeom prst="rect">
            <a:avLst/>
          </a:prstGeom>
          <a:noFill/>
          <a:ln>
            <a:noFill/>
          </a:ln>
        </p:spPr>
      </p:pic>
      <p:pic>
        <p:nvPicPr>
          <p:cNvPr id="22" name="Google Shape;22;p2"/>
          <p:cNvPicPr preferRelativeResize="0"/>
          <p:nvPr/>
        </p:nvPicPr>
        <p:blipFill>
          <a:blip r:embed="rId13">
            <a:alphaModFix amt="5000"/>
          </a:blip>
          <a:stretch>
            <a:fillRect/>
          </a:stretch>
        </p:blipFill>
        <p:spPr>
          <a:xfrm>
            <a:off x="8701472" y="4377407"/>
            <a:ext cx="914399" cy="914399"/>
          </a:xfrm>
          <a:prstGeom prst="rect">
            <a:avLst/>
          </a:prstGeom>
          <a:noFill/>
          <a:ln>
            <a:noFill/>
          </a:ln>
        </p:spPr>
      </p:pic>
      <p:pic>
        <p:nvPicPr>
          <p:cNvPr id="23" name="Google Shape;23;p2"/>
          <p:cNvPicPr preferRelativeResize="0"/>
          <p:nvPr/>
        </p:nvPicPr>
        <p:blipFill>
          <a:blip r:embed="rId14">
            <a:alphaModFix amt="5000"/>
          </a:blip>
          <a:stretch>
            <a:fillRect/>
          </a:stretch>
        </p:blipFill>
        <p:spPr>
          <a:xfrm>
            <a:off x="1191025" y="5084377"/>
            <a:ext cx="914399" cy="914399"/>
          </a:xfrm>
          <a:prstGeom prst="rect">
            <a:avLst/>
          </a:prstGeom>
          <a:noFill/>
          <a:ln>
            <a:noFill/>
          </a:ln>
        </p:spPr>
      </p:pic>
      <p:pic>
        <p:nvPicPr>
          <p:cNvPr id="24" name="Google Shape;24;p2"/>
          <p:cNvPicPr preferRelativeResize="0"/>
          <p:nvPr/>
        </p:nvPicPr>
        <p:blipFill>
          <a:blip r:embed="rId15">
            <a:alphaModFix amt="5000"/>
          </a:blip>
          <a:stretch>
            <a:fillRect/>
          </a:stretch>
        </p:blipFill>
        <p:spPr>
          <a:xfrm>
            <a:off x="10319798" y="3696161"/>
            <a:ext cx="914399" cy="914399"/>
          </a:xfrm>
          <a:prstGeom prst="rect">
            <a:avLst/>
          </a:prstGeom>
          <a:noFill/>
          <a:ln>
            <a:noFill/>
          </a:ln>
        </p:spPr>
      </p:pic>
      <p:pic>
        <p:nvPicPr>
          <p:cNvPr id="25" name="Google Shape;25;p2"/>
          <p:cNvPicPr preferRelativeResize="0"/>
          <p:nvPr/>
        </p:nvPicPr>
        <p:blipFill>
          <a:blip r:embed="rId16">
            <a:alphaModFix amt="5000"/>
          </a:blip>
          <a:stretch>
            <a:fillRect/>
          </a:stretch>
        </p:blipFill>
        <p:spPr>
          <a:xfrm>
            <a:off x="895571" y="1539756"/>
            <a:ext cx="914401" cy="914401"/>
          </a:xfrm>
          <a:prstGeom prst="rect">
            <a:avLst/>
          </a:prstGeom>
          <a:noFill/>
          <a:ln>
            <a:noFill/>
          </a:ln>
        </p:spPr>
      </p:pic>
      <p:pic>
        <p:nvPicPr>
          <p:cNvPr id="26" name="Google Shape;26;p2"/>
          <p:cNvPicPr preferRelativeResize="0"/>
          <p:nvPr/>
        </p:nvPicPr>
        <p:blipFill>
          <a:blip r:embed="rId17">
            <a:alphaModFix amt="5000"/>
          </a:blip>
          <a:stretch>
            <a:fillRect/>
          </a:stretch>
        </p:blipFill>
        <p:spPr>
          <a:xfrm>
            <a:off x="3207053" y="2212316"/>
            <a:ext cx="914401" cy="914401"/>
          </a:xfrm>
          <a:prstGeom prst="rect">
            <a:avLst/>
          </a:prstGeom>
          <a:noFill/>
          <a:ln>
            <a:noFill/>
          </a:ln>
        </p:spPr>
      </p:pic>
      <p:pic>
        <p:nvPicPr>
          <p:cNvPr id="27" name="Google Shape;27;p2"/>
          <p:cNvPicPr preferRelativeResize="0"/>
          <p:nvPr/>
        </p:nvPicPr>
        <p:blipFill>
          <a:blip r:embed="rId18">
            <a:alphaModFix amt="5000"/>
          </a:blip>
          <a:stretch>
            <a:fillRect/>
          </a:stretch>
        </p:blipFill>
        <p:spPr>
          <a:xfrm>
            <a:off x="1191029" y="3654074"/>
            <a:ext cx="914399" cy="914401"/>
          </a:xfrm>
          <a:prstGeom prst="rect">
            <a:avLst/>
          </a:prstGeom>
          <a:noFill/>
          <a:ln>
            <a:noFill/>
          </a:ln>
        </p:spPr>
      </p:pic>
      <p:sp>
        <p:nvSpPr>
          <p:cNvPr id="28" name="Google Shape;28;p2"/>
          <p:cNvSpPr txBox="1">
            <a:spLocks noGrp="1"/>
          </p:cNvSpPr>
          <p:nvPr>
            <p:ph type="title"/>
          </p:nvPr>
        </p:nvSpPr>
        <p:spPr>
          <a:xfrm>
            <a:off x="1021550" y="1692700"/>
            <a:ext cx="7105500" cy="19674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FFFFFF"/>
              </a:buClr>
              <a:buSzPts val="6000"/>
              <a:buFont typeface="Roboto Black"/>
              <a:buNone/>
              <a:defRPr sz="60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9pPr>
          </a:lstStyle>
          <a:p>
            <a:endParaRPr/>
          </a:p>
        </p:txBody>
      </p:sp>
      <p:pic>
        <p:nvPicPr>
          <p:cNvPr id="29" name="Google Shape;29;p2"/>
          <p:cNvPicPr preferRelativeResize="0"/>
          <p:nvPr/>
        </p:nvPicPr>
        <p:blipFill rotWithShape="1">
          <a:blip r:embed="rId19">
            <a:alphaModFix/>
          </a:blip>
          <a:srcRect t="9"/>
          <a:stretch/>
        </p:blipFill>
        <p:spPr>
          <a:xfrm>
            <a:off x="10103275" y="5886249"/>
            <a:ext cx="1644649" cy="691550"/>
          </a:xfrm>
          <a:prstGeom prst="rect">
            <a:avLst/>
          </a:prstGeom>
          <a:noFill/>
          <a:ln>
            <a:noFill/>
          </a:ln>
        </p:spPr>
      </p:pic>
      <p:pic>
        <p:nvPicPr>
          <p:cNvPr id="30" name="Google Shape;30;p2"/>
          <p:cNvPicPr preferRelativeResize="0"/>
          <p:nvPr/>
        </p:nvPicPr>
        <p:blipFill rotWithShape="1">
          <a:blip r:embed="rId20">
            <a:alphaModFix/>
          </a:blip>
          <a:srcRect t="22449" b="25232"/>
          <a:stretch/>
        </p:blipFill>
        <p:spPr>
          <a:xfrm>
            <a:off x="7713400" y="5702575"/>
            <a:ext cx="1957851" cy="10252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heading Slide SOAR Inspire">
  <p:cSld name="Purple Title_2_1_1_1_2_1_1_1">
    <p:bg>
      <p:bgPr>
        <a:solidFill>
          <a:srgbClr val="293375"/>
        </a:solidFill>
        <a:effectLst/>
      </p:bgPr>
    </p:bg>
    <p:spTree>
      <p:nvGrpSpPr>
        <p:cNvPr id="1" name="Shape 31"/>
        <p:cNvGrpSpPr/>
        <p:nvPr/>
      </p:nvGrpSpPr>
      <p:grpSpPr>
        <a:xfrm>
          <a:off x="0" y="0"/>
          <a:ext cx="0" cy="0"/>
          <a:chOff x="0" y="0"/>
          <a:chExt cx="0" cy="0"/>
        </a:xfrm>
      </p:grpSpPr>
      <p:pic>
        <p:nvPicPr>
          <p:cNvPr id="32" name="Google Shape;32;p3"/>
          <p:cNvPicPr preferRelativeResize="0"/>
          <p:nvPr/>
        </p:nvPicPr>
        <p:blipFill>
          <a:blip r:embed="rId2">
            <a:alphaModFix amt="5000"/>
          </a:blip>
          <a:stretch>
            <a:fillRect/>
          </a:stretch>
        </p:blipFill>
        <p:spPr>
          <a:xfrm>
            <a:off x="5485409" y="4568473"/>
            <a:ext cx="914399" cy="914399"/>
          </a:xfrm>
          <a:prstGeom prst="rect">
            <a:avLst/>
          </a:prstGeom>
          <a:noFill/>
          <a:ln>
            <a:noFill/>
          </a:ln>
        </p:spPr>
      </p:pic>
      <p:pic>
        <p:nvPicPr>
          <p:cNvPr id="33" name="Google Shape;33;p3"/>
          <p:cNvPicPr preferRelativeResize="0"/>
          <p:nvPr/>
        </p:nvPicPr>
        <p:blipFill>
          <a:blip r:embed="rId3">
            <a:alphaModFix amt="5000"/>
          </a:blip>
          <a:stretch>
            <a:fillRect/>
          </a:stretch>
        </p:blipFill>
        <p:spPr>
          <a:xfrm>
            <a:off x="2766482" y="312683"/>
            <a:ext cx="914399" cy="914401"/>
          </a:xfrm>
          <a:prstGeom prst="rect">
            <a:avLst/>
          </a:prstGeom>
          <a:noFill/>
          <a:ln>
            <a:noFill/>
          </a:ln>
        </p:spPr>
      </p:pic>
      <p:pic>
        <p:nvPicPr>
          <p:cNvPr id="34" name="Google Shape;34;p3"/>
          <p:cNvPicPr preferRelativeResize="0"/>
          <p:nvPr/>
        </p:nvPicPr>
        <p:blipFill>
          <a:blip r:embed="rId4">
            <a:alphaModFix amt="5000"/>
          </a:blip>
          <a:stretch>
            <a:fillRect/>
          </a:stretch>
        </p:blipFill>
        <p:spPr>
          <a:xfrm>
            <a:off x="6791717" y="625343"/>
            <a:ext cx="914399" cy="914401"/>
          </a:xfrm>
          <a:prstGeom prst="rect">
            <a:avLst/>
          </a:prstGeom>
          <a:noFill/>
          <a:ln>
            <a:noFill/>
          </a:ln>
        </p:spPr>
      </p:pic>
      <p:pic>
        <p:nvPicPr>
          <p:cNvPr id="35" name="Google Shape;35;p3"/>
          <p:cNvPicPr preferRelativeResize="0"/>
          <p:nvPr/>
        </p:nvPicPr>
        <p:blipFill>
          <a:blip r:embed="rId5">
            <a:alphaModFix amt="5000"/>
          </a:blip>
          <a:stretch>
            <a:fillRect/>
          </a:stretch>
        </p:blipFill>
        <p:spPr>
          <a:xfrm>
            <a:off x="8064887" y="1250689"/>
            <a:ext cx="914401" cy="914401"/>
          </a:xfrm>
          <a:prstGeom prst="rect">
            <a:avLst/>
          </a:prstGeom>
          <a:noFill/>
          <a:ln>
            <a:noFill/>
          </a:ln>
        </p:spPr>
      </p:pic>
      <p:pic>
        <p:nvPicPr>
          <p:cNvPr id="36" name="Google Shape;36;p3"/>
          <p:cNvPicPr preferRelativeResize="0"/>
          <p:nvPr/>
        </p:nvPicPr>
        <p:blipFill>
          <a:blip r:embed="rId6">
            <a:alphaModFix amt="5000"/>
          </a:blip>
          <a:stretch>
            <a:fillRect/>
          </a:stretch>
        </p:blipFill>
        <p:spPr>
          <a:xfrm>
            <a:off x="9732331" y="2312422"/>
            <a:ext cx="914399" cy="914401"/>
          </a:xfrm>
          <a:prstGeom prst="rect">
            <a:avLst/>
          </a:prstGeom>
          <a:noFill/>
          <a:ln>
            <a:noFill/>
          </a:ln>
        </p:spPr>
      </p:pic>
      <p:pic>
        <p:nvPicPr>
          <p:cNvPr id="37" name="Google Shape;37;p3"/>
          <p:cNvPicPr preferRelativeResize="0"/>
          <p:nvPr/>
        </p:nvPicPr>
        <p:blipFill>
          <a:blip r:embed="rId7">
            <a:alphaModFix amt="5000"/>
          </a:blip>
          <a:stretch>
            <a:fillRect/>
          </a:stretch>
        </p:blipFill>
        <p:spPr>
          <a:xfrm>
            <a:off x="4967662" y="550720"/>
            <a:ext cx="914401" cy="914399"/>
          </a:xfrm>
          <a:prstGeom prst="rect">
            <a:avLst/>
          </a:prstGeom>
          <a:noFill/>
          <a:ln>
            <a:noFill/>
          </a:ln>
        </p:spPr>
      </p:pic>
      <p:pic>
        <p:nvPicPr>
          <p:cNvPr id="38" name="Google Shape;38;p3"/>
          <p:cNvPicPr preferRelativeResize="0"/>
          <p:nvPr/>
        </p:nvPicPr>
        <p:blipFill>
          <a:blip r:embed="rId8">
            <a:alphaModFix amt="5000"/>
          </a:blip>
          <a:stretch>
            <a:fillRect/>
          </a:stretch>
        </p:blipFill>
        <p:spPr>
          <a:xfrm>
            <a:off x="5518548" y="2501379"/>
            <a:ext cx="914401" cy="914399"/>
          </a:xfrm>
          <a:prstGeom prst="rect">
            <a:avLst/>
          </a:prstGeom>
          <a:noFill/>
          <a:ln>
            <a:noFill/>
          </a:ln>
        </p:spPr>
      </p:pic>
      <p:pic>
        <p:nvPicPr>
          <p:cNvPr id="39" name="Google Shape;39;p3"/>
          <p:cNvPicPr preferRelativeResize="0"/>
          <p:nvPr/>
        </p:nvPicPr>
        <p:blipFill>
          <a:blip r:embed="rId9">
            <a:alphaModFix amt="5000"/>
          </a:blip>
          <a:stretch>
            <a:fillRect/>
          </a:stretch>
        </p:blipFill>
        <p:spPr>
          <a:xfrm>
            <a:off x="9097989" y="312673"/>
            <a:ext cx="914399" cy="914399"/>
          </a:xfrm>
          <a:prstGeom prst="rect">
            <a:avLst/>
          </a:prstGeom>
          <a:noFill/>
          <a:ln>
            <a:noFill/>
          </a:ln>
        </p:spPr>
      </p:pic>
      <p:pic>
        <p:nvPicPr>
          <p:cNvPr id="40" name="Google Shape;40;p3"/>
          <p:cNvPicPr preferRelativeResize="0"/>
          <p:nvPr/>
        </p:nvPicPr>
        <p:blipFill>
          <a:blip r:embed="rId10">
            <a:alphaModFix amt="5000"/>
          </a:blip>
          <a:stretch>
            <a:fillRect/>
          </a:stretch>
        </p:blipFill>
        <p:spPr>
          <a:xfrm>
            <a:off x="7428301" y="2920616"/>
            <a:ext cx="914401" cy="914399"/>
          </a:xfrm>
          <a:prstGeom prst="rect">
            <a:avLst/>
          </a:prstGeom>
          <a:noFill/>
          <a:ln>
            <a:noFill/>
          </a:ln>
        </p:spPr>
      </p:pic>
      <p:pic>
        <p:nvPicPr>
          <p:cNvPr id="41" name="Google Shape;41;p3"/>
          <p:cNvPicPr preferRelativeResize="0"/>
          <p:nvPr/>
        </p:nvPicPr>
        <p:blipFill>
          <a:blip r:embed="rId11">
            <a:alphaModFix amt="5000"/>
          </a:blip>
          <a:stretch>
            <a:fillRect/>
          </a:stretch>
        </p:blipFill>
        <p:spPr>
          <a:xfrm>
            <a:off x="3293901" y="3992087"/>
            <a:ext cx="914401" cy="914399"/>
          </a:xfrm>
          <a:prstGeom prst="rect">
            <a:avLst/>
          </a:prstGeom>
          <a:noFill/>
          <a:ln>
            <a:noFill/>
          </a:ln>
        </p:spPr>
      </p:pic>
      <p:pic>
        <p:nvPicPr>
          <p:cNvPr id="42" name="Google Shape;42;p3"/>
          <p:cNvPicPr preferRelativeResize="0"/>
          <p:nvPr/>
        </p:nvPicPr>
        <p:blipFill>
          <a:blip r:embed="rId12">
            <a:alphaModFix amt="5000"/>
          </a:blip>
          <a:stretch>
            <a:fillRect/>
          </a:stretch>
        </p:blipFill>
        <p:spPr>
          <a:xfrm>
            <a:off x="425868" y="0"/>
            <a:ext cx="914401" cy="914401"/>
          </a:xfrm>
          <a:prstGeom prst="rect">
            <a:avLst/>
          </a:prstGeom>
          <a:noFill/>
          <a:ln>
            <a:noFill/>
          </a:ln>
        </p:spPr>
      </p:pic>
      <p:pic>
        <p:nvPicPr>
          <p:cNvPr id="43" name="Google Shape;43;p3"/>
          <p:cNvPicPr preferRelativeResize="0"/>
          <p:nvPr/>
        </p:nvPicPr>
        <p:blipFill>
          <a:blip r:embed="rId13">
            <a:alphaModFix amt="5000"/>
          </a:blip>
          <a:stretch>
            <a:fillRect/>
          </a:stretch>
        </p:blipFill>
        <p:spPr>
          <a:xfrm>
            <a:off x="8701472" y="4377407"/>
            <a:ext cx="914399" cy="914399"/>
          </a:xfrm>
          <a:prstGeom prst="rect">
            <a:avLst/>
          </a:prstGeom>
          <a:noFill/>
          <a:ln>
            <a:noFill/>
          </a:ln>
        </p:spPr>
      </p:pic>
      <p:pic>
        <p:nvPicPr>
          <p:cNvPr id="44" name="Google Shape;44;p3"/>
          <p:cNvPicPr preferRelativeResize="0"/>
          <p:nvPr/>
        </p:nvPicPr>
        <p:blipFill>
          <a:blip r:embed="rId14">
            <a:alphaModFix amt="5000"/>
          </a:blip>
          <a:stretch>
            <a:fillRect/>
          </a:stretch>
        </p:blipFill>
        <p:spPr>
          <a:xfrm>
            <a:off x="1191025" y="5084377"/>
            <a:ext cx="914399" cy="914399"/>
          </a:xfrm>
          <a:prstGeom prst="rect">
            <a:avLst/>
          </a:prstGeom>
          <a:noFill/>
          <a:ln>
            <a:noFill/>
          </a:ln>
        </p:spPr>
      </p:pic>
      <p:pic>
        <p:nvPicPr>
          <p:cNvPr id="45" name="Google Shape;45;p3"/>
          <p:cNvPicPr preferRelativeResize="0"/>
          <p:nvPr/>
        </p:nvPicPr>
        <p:blipFill>
          <a:blip r:embed="rId15">
            <a:alphaModFix amt="5000"/>
          </a:blip>
          <a:stretch>
            <a:fillRect/>
          </a:stretch>
        </p:blipFill>
        <p:spPr>
          <a:xfrm>
            <a:off x="10319798" y="3696161"/>
            <a:ext cx="914399" cy="914399"/>
          </a:xfrm>
          <a:prstGeom prst="rect">
            <a:avLst/>
          </a:prstGeom>
          <a:noFill/>
          <a:ln>
            <a:noFill/>
          </a:ln>
        </p:spPr>
      </p:pic>
      <p:pic>
        <p:nvPicPr>
          <p:cNvPr id="46" name="Google Shape;46;p3"/>
          <p:cNvPicPr preferRelativeResize="0"/>
          <p:nvPr/>
        </p:nvPicPr>
        <p:blipFill>
          <a:blip r:embed="rId16">
            <a:alphaModFix amt="5000"/>
          </a:blip>
          <a:stretch>
            <a:fillRect/>
          </a:stretch>
        </p:blipFill>
        <p:spPr>
          <a:xfrm>
            <a:off x="895571" y="1539756"/>
            <a:ext cx="914401" cy="914401"/>
          </a:xfrm>
          <a:prstGeom prst="rect">
            <a:avLst/>
          </a:prstGeom>
          <a:noFill/>
          <a:ln>
            <a:noFill/>
          </a:ln>
        </p:spPr>
      </p:pic>
      <p:pic>
        <p:nvPicPr>
          <p:cNvPr id="47" name="Google Shape;47;p3"/>
          <p:cNvPicPr preferRelativeResize="0"/>
          <p:nvPr/>
        </p:nvPicPr>
        <p:blipFill>
          <a:blip r:embed="rId17">
            <a:alphaModFix amt="5000"/>
          </a:blip>
          <a:stretch>
            <a:fillRect/>
          </a:stretch>
        </p:blipFill>
        <p:spPr>
          <a:xfrm>
            <a:off x="3207053" y="2212316"/>
            <a:ext cx="914401" cy="914401"/>
          </a:xfrm>
          <a:prstGeom prst="rect">
            <a:avLst/>
          </a:prstGeom>
          <a:noFill/>
          <a:ln>
            <a:noFill/>
          </a:ln>
        </p:spPr>
      </p:pic>
      <p:pic>
        <p:nvPicPr>
          <p:cNvPr id="48" name="Google Shape;48;p3"/>
          <p:cNvPicPr preferRelativeResize="0"/>
          <p:nvPr/>
        </p:nvPicPr>
        <p:blipFill>
          <a:blip r:embed="rId18">
            <a:alphaModFix amt="5000"/>
          </a:blip>
          <a:stretch>
            <a:fillRect/>
          </a:stretch>
        </p:blipFill>
        <p:spPr>
          <a:xfrm>
            <a:off x="1191029" y="3654074"/>
            <a:ext cx="914399" cy="914401"/>
          </a:xfrm>
          <a:prstGeom prst="rect">
            <a:avLst/>
          </a:prstGeom>
          <a:noFill/>
          <a:ln>
            <a:noFill/>
          </a:ln>
        </p:spPr>
      </p:pic>
      <p:sp>
        <p:nvSpPr>
          <p:cNvPr id="49" name="Google Shape;49;p3"/>
          <p:cNvSpPr txBox="1">
            <a:spLocks noGrp="1"/>
          </p:cNvSpPr>
          <p:nvPr>
            <p:ph type="title"/>
          </p:nvPr>
        </p:nvSpPr>
        <p:spPr>
          <a:xfrm>
            <a:off x="1021550" y="1692700"/>
            <a:ext cx="7105500" cy="19674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FFFFFF"/>
              </a:buClr>
              <a:buSzPts val="6000"/>
              <a:buFont typeface="Roboto Black"/>
              <a:buNone/>
              <a:defRPr sz="60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9pPr>
          </a:lstStyle>
          <a:p>
            <a:endParaRPr/>
          </a:p>
        </p:txBody>
      </p:sp>
      <p:pic>
        <p:nvPicPr>
          <p:cNvPr id="50" name="Google Shape;50;p3"/>
          <p:cNvPicPr preferRelativeResize="0"/>
          <p:nvPr/>
        </p:nvPicPr>
        <p:blipFill rotWithShape="1">
          <a:blip r:embed="rId19">
            <a:alphaModFix/>
          </a:blip>
          <a:srcRect t="9003" b="8995"/>
          <a:stretch/>
        </p:blipFill>
        <p:spPr>
          <a:xfrm>
            <a:off x="10469875" y="6"/>
            <a:ext cx="1719071" cy="694945"/>
          </a:xfrm>
          <a:prstGeom prst="rect">
            <a:avLst/>
          </a:prstGeom>
          <a:noFill/>
          <a:ln>
            <a:noFill/>
          </a:ln>
        </p:spPr>
      </p:pic>
      <p:pic>
        <p:nvPicPr>
          <p:cNvPr id="51" name="Google Shape;51;p3"/>
          <p:cNvPicPr preferRelativeResize="0"/>
          <p:nvPr/>
        </p:nvPicPr>
        <p:blipFill rotWithShape="1">
          <a:blip r:embed="rId20">
            <a:alphaModFix/>
          </a:blip>
          <a:srcRect l="3590" t="29842" r="69252" b="35015"/>
          <a:stretch/>
        </p:blipFill>
        <p:spPr>
          <a:xfrm>
            <a:off x="11470830" y="5933550"/>
            <a:ext cx="658203" cy="816866"/>
          </a:xfrm>
          <a:prstGeom prst="rect">
            <a:avLst/>
          </a:prstGeom>
          <a:noFill/>
          <a:ln>
            <a:noFill/>
          </a:ln>
        </p:spPr>
      </p:pic>
      <p:sp>
        <p:nvSpPr>
          <p:cNvPr id="52" name="Google Shape;52;p3"/>
          <p:cNvSpPr txBox="1"/>
          <p:nvPr/>
        </p:nvSpPr>
        <p:spPr>
          <a:xfrm>
            <a:off x="11397625" y="5838089"/>
            <a:ext cx="731400" cy="524700"/>
          </a:xfrm>
          <a:prstGeom prst="rect">
            <a:avLst/>
          </a:prstGeom>
          <a:noFill/>
          <a:ln>
            <a:noFill/>
          </a:ln>
        </p:spPr>
        <p:txBody>
          <a:bodyPr spcFirstLastPara="1" wrap="square" lIns="121875" tIns="121875" rIns="121875" bIns="121875" anchor="ctr" anchorCtr="0">
            <a:normAutofit/>
          </a:bodyPr>
          <a:lstStyle/>
          <a:p>
            <a:pPr marL="0" lvl="0" indent="0" algn="r" rtl="0">
              <a:spcBef>
                <a:spcPts val="0"/>
              </a:spcBef>
              <a:spcAft>
                <a:spcPts val="0"/>
              </a:spcAft>
              <a:buNone/>
            </a:pPr>
            <a:fld id="{00000000-1234-1234-1234-123412341234}" type="slidenum">
              <a:rPr lang="en-US" sz="1300">
                <a:solidFill>
                  <a:srgbClr val="293375"/>
                </a:solidFill>
              </a:rPr>
              <a:t>‹#›</a:t>
            </a:fld>
            <a:endParaRPr sz="1300">
              <a:solidFill>
                <a:srgbClr val="293375"/>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dy Dark">
  <p:cSld name="Basic Slide Green_1_1_1_2_1_2">
    <p:bg>
      <p:bgPr>
        <a:solidFill>
          <a:srgbClr val="1E1643"/>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766625" y="875075"/>
            <a:ext cx="10669800" cy="756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3600"/>
              <a:buFont typeface="Roboto Black"/>
              <a:buNone/>
              <a:defRPr sz="3600" b="0" i="0" u="none" strike="noStrike" cap="none">
                <a:solidFill>
                  <a:srgbClr val="FFFFFF"/>
                </a:solidFill>
                <a:latin typeface="Roboto Black"/>
                <a:ea typeface="Roboto Black"/>
                <a:cs typeface="Roboto Black"/>
                <a:sym typeface="Roboto Black"/>
              </a:defRPr>
            </a:lvl1pPr>
            <a:lvl2pPr marR="0" lvl="1"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9pPr>
          </a:lstStyle>
          <a:p>
            <a:endParaRPr/>
          </a:p>
        </p:txBody>
      </p:sp>
      <p:sp>
        <p:nvSpPr>
          <p:cNvPr id="62" name="Google Shape;62;p5"/>
          <p:cNvSpPr txBox="1">
            <a:spLocks noGrp="1"/>
          </p:cNvSpPr>
          <p:nvPr>
            <p:ph type="body" idx="1"/>
          </p:nvPr>
        </p:nvSpPr>
        <p:spPr>
          <a:xfrm>
            <a:off x="766630" y="1631968"/>
            <a:ext cx="10669800" cy="4464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15000"/>
              </a:lnSpc>
              <a:spcBef>
                <a:spcPts val="1100"/>
              </a:spcBef>
              <a:spcAft>
                <a:spcPts val="0"/>
              </a:spcAft>
              <a:buClr>
                <a:srgbClr val="FFFFFF"/>
              </a:buClr>
              <a:buSzPts val="2400"/>
              <a:buFont typeface="Roboto"/>
              <a:buChar char="•"/>
              <a:defRPr sz="2400" b="0" i="0" u="none" strike="noStrike" cap="none">
                <a:solidFill>
                  <a:srgbClr val="FFFFFF"/>
                </a:solidFill>
                <a:latin typeface="Roboto"/>
                <a:ea typeface="Roboto"/>
                <a:cs typeface="Roboto"/>
                <a:sym typeface="Roboto"/>
              </a:defRPr>
            </a:lvl1pPr>
            <a:lvl2pPr marL="914400" marR="0" lvl="1"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2pPr>
            <a:lvl3pPr marL="1371600" marR="0" lvl="2"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3pPr>
            <a:lvl4pPr marL="1828800" marR="0" lvl="3"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4pPr>
            <a:lvl5pPr marL="2286000" marR="0" lvl="4"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5pPr>
            <a:lvl6pPr marL="2743200" marR="0" lvl="5"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6pPr>
            <a:lvl7pPr marL="3200400" marR="0" lvl="6"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7pPr>
            <a:lvl8pPr marL="3657600" marR="0" lvl="7"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8pPr>
            <a:lvl9pPr marL="4114800" marR="0" lvl="8" indent="-349250" algn="l" rtl="0">
              <a:lnSpc>
                <a:spcPct val="115000"/>
              </a:lnSpc>
              <a:spcBef>
                <a:spcPts val="500"/>
              </a:spcBef>
              <a:spcAft>
                <a:spcPts val="0"/>
              </a:spcAft>
              <a:buClr>
                <a:srgbClr val="FFFFFF"/>
              </a:buClr>
              <a:buSzPts val="1900"/>
              <a:buFont typeface="Roboto"/>
              <a:buChar char="•"/>
              <a:defRPr sz="1900" b="0" i="0" u="none" strike="noStrike" cap="none">
                <a:solidFill>
                  <a:srgbClr val="FFFFFF"/>
                </a:solidFill>
                <a:latin typeface="Roboto"/>
                <a:ea typeface="Roboto"/>
                <a:cs typeface="Roboto"/>
                <a:sym typeface="Roboto"/>
              </a:defRPr>
            </a:lvl9pPr>
          </a:lstStyle>
          <a:p>
            <a:endParaRPr/>
          </a:p>
        </p:txBody>
      </p:sp>
      <p:sp>
        <p:nvSpPr>
          <p:cNvPr id="63" name="Google Shape;63;p5"/>
          <p:cNvSpPr txBox="1"/>
          <p:nvPr/>
        </p:nvSpPr>
        <p:spPr>
          <a:xfrm>
            <a:off x="381004" y="6397941"/>
            <a:ext cx="4225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sz="1000" b="0" i="0" u="none" strike="noStrike" cap="none">
                <a:solidFill>
                  <a:schemeClr val="lt1"/>
                </a:solidFill>
                <a:latin typeface="Roboto"/>
                <a:ea typeface="Roboto"/>
                <a:cs typeface="Roboto"/>
                <a:sym typeface="Roboto"/>
              </a:rPr>
              <a:t>High Performance Series</a:t>
            </a:r>
            <a:r>
              <a:rPr lang="en-US" sz="1000" b="0" i="0" u="none" strike="noStrike" cap="none">
                <a:solidFill>
                  <a:schemeClr val="dk1"/>
                </a:solidFill>
                <a:latin typeface="Roboto"/>
                <a:ea typeface="Roboto"/>
                <a:cs typeface="Roboto"/>
                <a:sym typeface="Roboto"/>
              </a:rPr>
              <a:t> </a:t>
            </a:r>
            <a:r>
              <a:rPr lang="en-US" sz="1000" b="0" i="0" u="none" strike="noStrike" cap="none">
                <a:solidFill>
                  <a:schemeClr val="accent5"/>
                </a:solidFill>
                <a:latin typeface="Roboto"/>
                <a:ea typeface="Roboto"/>
                <a:cs typeface="Roboto"/>
                <a:sym typeface="Roboto"/>
              </a:rPr>
              <a:t> </a:t>
            </a:r>
            <a:r>
              <a:rPr lang="en-US" sz="1000" b="1" i="0" u="none" strike="noStrike" cap="none">
                <a:solidFill>
                  <a:schemeClr val="accent3"/>
                </a:solidFill>
                <a:latin typeface="Roboto"/>
                <a:ea typeface="Roboto"/>
                <a:cs typeface="Roboto"/>
                <a:sym typeface="Roboto"/>
              </a:rPr>
              <a:t>|</a:t>
            </a:r>
            <a:r>
              <a:rPr lang="en-US" sz="1000" b="1" i="0" u="none" strike="noStrike" cap="none">
                <a:solidFill>
                  <a:srgbClr val="0092C8"/>
                </a:solidFill>
                <a:latin typeface="Roboto"/>
                <a:ea typeface="Roboto"/>
                <a:cs typeface="Roboto"/>
                <a:sym typeface="Roboto"/>
              </a:rPr>
              <a:t> </a:t>
            </a:r>
            <a:r>
              <a:rPr lang="en-US" sz="1000" b="1" i="0" u="none" strike="noStrike" cap="none">
                <a:solidFill>
                  <a:schemeClr val="lt1"/>
                </a:solidFill>
                <a:latin typeface="Roboto"/>
                <a:ea typeface="Roboto"/>
                <a:cs typeface="Roboto"/>
                <a:sym typeface="Roboto"/>
              </a:rPr>
              <a:t> Discovering Your Team Type</a:t>
            </a:r>
            <a:endParaRPr sz="1000" b="0" i="0" u="none" strike="noStrike" cap="none">
              <a:solidFill>
                <a:srgbClr val="FFFFFF"/>
              </a:solidFill>
              <a:latin typeface="Roboto"/>
              <a:ea typeface="Roboto"/>
              <a:cs typeface="Roboto"/>
              <a:sym typeface="Roboto"/>
            </a:endParaRPr>
          </a:p>
        </p:txBody>
      </p:sp>
      <p:pic>
        <p:nvPicPr>
          <p:cNvPr id="64" name="Google Shape;64;p5"/>
          <p:cNvPicPr preferRelativeResize="0"/>
          <p:nvPr/>
        </p:nvPicPr>
        <p:blipFill rotWithShape="1">
          <a:blip r:embed="rId2">
            <a:alphaModFix/>
          </a:blip>
          <a:srcRect l="3590" t="29842" r="69252" b="35015"/>
          <a:stretch/>
        </p:blipFill>
        <p:spPr>
          <a:xfrm>
            <a:off x="11393424" y="5833872"/>
            <a:ext cx="658203" cy="816866"/>
          </a:xfrm>
          <a:prstGeom prst="rect">
            <a:avLst/>
          </a:prstGeom>
          <a:noFill/>
          <a:ln>
            <a:noFill/>
          </a:ln>
        </p:spPr>
      </p:pic>
      <p:sp>
        <p:nvSpPr>
          <p:cNvPr id="65" name="Google Shape;65;p5"/>
          <p:cNvSpPr txBox="1"/>
          <p:nvPr/>
        </p:nvSpPr>
        <p:spPr>
          <a:xfrm>
            <a:off x="11606075" y="5833875"/>
            <a:ext cx="488700" cy="427800"/>
          </a:xfrm>
          <a:prstGeom prst="rect">
            <a:avLst/>
          </a:prstGeom>
          <a:noFill/>
          <a:ln>
            <a:noFill/>
          </a:ln>
        </p:spPr>
        <p:txBody>
          <a:bodyPr spcFirstLastPara="1" wrap="square" lIns="121875" tIns="121875" rIns="121875" bIns="121875" anchor="ctr" anchorCtr="0">
            <a:normAutofit lnSpcReduction="10000"/>
          </a:bodyPr>
          <a:lstStyle/>
          <a:p>
            <a:pPr marL="0" lvl="0" indent="0" algn="ctr" rtl="0">
              <a:spcBef>
                <a:spcPts val="0"/>
              </a:spcBef>
              <a:spcAft>
                <a:spcPts val="0"/>
              </a:spcAft>
              <a:buNone/>
            </a:pPr>
            <a:fld id="{00000000-1234-1234-1234-123412341234}" type="slidenum">
              <a:rPr lang="en-US" sz="1300">
                <a:solidFill>
                  <a:srgbClr val="293375"/>
                </a:solidFill>
              </a:rPr>
              <a:t>‹#›</a:t>
            </a:fld>
            <a:endParaRPr sz="1300">
              <a:solidFill>
                <a:srgbClr val="293375"/>
              </a:solidFill>
            </a:endParaRPr>
          </a:p>
        </p:txBody>
      </p:sp>
      <p:pic>
        <p:nvPicPr>
          <p:cNvPr id="66" name="Google Shape;66;p5"/>
          <p:cNvPicPr preferRelativeResize="0"/>
          <p:nvPr/>
        </p:nvPicPr>
        <p:blipFill rotWithShape="1">
          <a:blip r:embed="rId3">
            <a:alphaModFix/>
          </a:blip>
          <a:srcRect t="9003" b="8995"/>
          <a:stretch/>
        </p:blipFill>
        <p:spPr>
          <a:xfrm>
            <a:off x="10586725" y="219456"/>
            <a:ext cx="1371602" cy="5623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ext Steps">
  <p:cSld name="CUSTOM_1">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9"/>
          <p:cNvSpPr txBox="1">
            <a:spLocks noGrp="1"/>
          </p:cNvSpPr>
          <p:nvPr>
            <p:ph type="title"/>
          </p:nvPr>
        </p:nvSpPr>
        <p:spPr>
          <a:xfrm>
            <a:off x="766625" y="2436775"/>
            <a:ext cx="10669800" cy="11469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FFFFFF"/>
              </a:buClr>
              <a:buSzPts val="6000"/>
              <a:buFont typeface="Roboto Black"/>
              <a:buNone/>
              <a:defRPr sz="6000" b="0" i="0" u="none" strike="noStrike" cap="none">
                <a:solidFill>
                  <a:srgbClr val="FFFFFF"/>
                </a:solidFill>
                <a:latin typeface="Roboto Black"/>
                <a:ea typeface="Roboto Black"/>
                <a:cs typeface="Roboto Black"/>
                <a:sym typeface="Roboto Black"/>
              </a:defRPr>
            </a:lvl1pPr>
            <a:lvl2pPr marR="0" lvl="1"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1" name="Google Shape;101;p9"/>
          <p:cNvSpPr txBox="1">
            <a:spLocks noGrp="1"/>
          </p:cNvSpPr>
          <p:nvPr>
            <p:ph type="title" idx="2"/>
          </p:nvPr>
        </p:nvSpPr>
        <p:spPr>
          <a:xfrm>
            <a:off x="766625" y="3583675"/>
            <a:ext cx="10669800" cy="410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FFFFFF"/>
              </a:buClr>
              <a:buSzPts val="1800"/>
              <a:buFont typeface="Roboto"/>
              <a:buNone/>
              <a:defRPr sz="1800" b="0" i="0" u="none" strike="noStrike" cap="none">
                <a:solidFill>
                  <a:srgbClr val="FFFFFF"/>
                </a:solidFill>
                <a:latin typeface="Roboto"/>
                <a:ea typeface="Roboto"/>
                <a:cs typeface="Roboto"/>
                <a:sym typeface="Roboto"/>
              </a:defRPr>
            </a:lvl1pPr>
            <a:lvl2pPr marR="0" lvl="1"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102" name="Google Shape;102;p9"/>
          <p:cNvPicPr preferRelativeResize="0"/>
          <p:nvPr/>
        </p:nvPicPr>
        <p:blipFill rotWithShape="1">
          <a:blip r:embed="rId3">
            <a:alphaModFix/>
          </a:blip>
          <a:srcRect l="3590" t="29842" r="69252" b="35015"/>
          <a:stretch/>
        </p:blipFill>
        <p:spPr>
          <a:xfrm>
            <a:off x="11470830" y="5933550"/>
            <a:ext cx="658203" cy="816866"/>
          </a:xfrm>
          <a:prstGeom prst="rect">
            <a:avLst/>
          </a:prstGeom>
          <a:noFill/>
          <a:ln>
            <a:noFill/>
          </a:ln>
        </p:spPr>
      </p:pic>
      <p:sp>
        <p:nvSpPr>
          <p:cNvPr id="103" name="Google Shape;103;p9"/>
          <p:cNvSpPr txBox="1"/>
          <p:nvPr/>
        </p:nvSpPr>
        <p:spPr>
          <a:xfrm>
            <a:off x="11397625" y="5838089"/>
            <a:ext cx="731400" cy="524700"/>
          </a:xfrm>
          <a:prstGeom prst="rect">
            <a:avLst/>
          </a:prstGeom>
          <a:noFill/>
          <a:ln>
            <a:noFill/>
          </a:ln>
        </p:spPr>
        <p:txBody>
          <a:bodyPr spcFirstLastPara="1" wrap="square" lIns="121875" tIns="121875" rIns="121875" bIns="121875" anchor="ctr" anchorCtr="0">
            <a:normAutofit/>
          </a:bodyPr>
          <a:lstStyle/>
          <a:p>
            <a:pPr marL="0" lvl="0" indent="0" algn="r" rtl="0">
              <a:spcBef>
                <a:spcPts val="0"/>
              </a:spcBef>
              <a:spcAft>
                <a:spcPts val="0"/>
              </a:spcAft>
              <a:buNone/>
            </a:pPr>
            <a:fld id="{00000000-1234-1234-1234-123412341234}" type="slidenum">
              <a:rPr lang="en-US" sz="1300">
                <a:solidFill>
                  <a:srgbClr val="293375"/>
                </a:solidFill>
              </a:rPr>
              <a:t>‹#›</a:t>
            </a:fld>
            <a:endParaRPr sz="1300">
              <a:solidFill>
                <a:srgbClr val="293375"/>
              </a:solidFill>
            </a:endParaRPr>
          </a:p>
        </p:txBody>
      </p:sp>
      <p:pic>
        <p:nvPicPr>
          <p:cNvPr id="104" name="Google Shape;104;p9"/>
          <p:cNvPicPr preferRelativeResize="0"/>
          <p:nvPr/>
        </p:nvPicPr>
        <p:blipFill rotWithShape="1">
          <a:blip r:embed="rId4">
            <a:alphaModFix/>
          </a:blip>
          <a:srcRect t="9003" b="8995"/>
          <a:stretch/>
        </p:blipFill>
        <p:spPr>
          <a:xfrm>
            <a:off x="10586725" y="219456"/>
            <a:ext cx="1371602" cy="56235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s">
  <p:cSld name="contents">
    <p:bg>
      <p:bgPr>
        <a:solidFill>
          <a:srgbClr val="2E1F44"/>
        </a:solidFill>
        <a:effectLst/>
      </p:bgPr>
    </p:bg>
    <p:spTree>
      <p:nvGrpSpPr>
        <p:cNvPr id="1" name="Shape 118"/>
        <p:cNvGrpSpPr/>
        <p:nvPr/>
      </p:nvGrpSpPr>
      <p:grpSpPr>
        <a:xfrm>
          <a:off x="0" y="0"/>
          <a:ext cx="0" cy="0"/>
          <a:chOff x="0" y="0"/>
          <a:chExt cx="0" cy="0"/>
        </a:xfrm>
      </p:grpSpPr>
      <p:sp>
        <p:nvSpPr>
          <p:cNvPr id="119" name="Google Shape;119;p11"/>
          <p:cNvSpPr txBox="1">
            <a:spLocks noGrp="1"/>
          </p:cNvSpPr>
          <p:nvPr>
            <p:ph type="sldNum" idx="12"/>
          </p:nvPr>
        </p:nvSpPr>
        <p:spPr>
          <a:xfrm>
            <a:off x="5988589" y="6540500"/>
            <a:ext cx="205500" cy="205200"/>
          </a:xfrm>
          <a:prstGeom prst="rect">
            <a:avLst/>
          </a:prstGeom>
          <a:noFill/>
          <a:ln>
            <a:noFill/>
          </a:ln>
        </p:spPr>
        <p:txBody>
          <a:bodyPr spcFirstLastPara="1" wrap="square" lIns="25400" tIns="25400" rIns="25400" bIns="25400" anchor="t" anchorCtr="0">
            <a:spAutoFit/>
          </a:bodyPr>
          <a:lstStyle>
            <a:lvl1pPr marL="0" lvl="0" indent="0" algn="ctr" rtl="0">
              <a:lnSpc>
                <a:spcPct val="100000"/>
              </a:lnSpc>
              <a:spcBef>
                <a:spcPts val="0"/>
              </a:spcBef>
              <a:spcAft>
                <a:spcPts val="0"/>
              </a:spcAft>
              <a:buClr>
                <a:srgbClr val="1A2224"/>
              </a:buClr>
              <a:buSzPts val="1000"/>
              <a:buFont typeface="Helvetica Neue"/>
              <a:buNone/>
              <a:defRPr sz="1000">
                <a:solidFill>
                  <a:srgbClr val="1A2224"/>
                </a:solidFill>
              </a:defRPr>
            </a:lvl1pPr>
            <a:lvl2pPr marL="0" lvl="1" indent="0" algn="ctr" rtl="0">
              <a:lnSpc>
                <a:spcPct val="100000"/>
              </a:lnSpc>
              <a:spcBef>
                <a:spcPts val="0"/>
              </a:spcBef>
              <a:spcAft>
                <a:spcPts val="0"/>
              </a:spcAft>
              <a:buClr>
                <a:srgbClr val="1A2224"/>
              </a:buClr>
              <a:buSzPts val="1000"/>
              <a:buFont typeface="Helvetica Neue"/>
              <a:buNone/>
              <a:defRPr sz="1000">
                <a:solidFill>
                  <a:srgbClr val="1A2224"/>
                </a:solidFill>
              </a:defRPr>
            </a:lvl2pPr>
            <a:lvl3pPr marL="0" lvl="2" indent="0" algn="ctr" rtl="0">
              <a:lnSpc>
                <a:spcPct val="100000"/>
              </a:lnSpc>
              <a:spcBef>
                <a:spcPts val="0"/>
              </a:spcBef>
              <a:spcAft>
                <a:spcPts val="0"/>
              </a:spcAft>
              <a:buClr>
                <a:srgbClr val="1A2224"/>
              </a:buClr>
              <a:buSzPts val="1000"/>
              <a:buFont typeface="Helvetica Neue"/>
              <a:buNone/>
              <a:defRPr sz="1000">
                <a:solidFill>
                  <a:srgbClr val="1A2224"/>
                </a:solidFill>
              </a:defRPr>
            </a:lvl3pPr>
            <a:lvl4pPr marL="0" lvl="3" indent="0" algn="ctr" rtl="0">
              <a:lnSpc>
                <a:spcPct val="100000"/>
              </a:lnSpc>
              <a:spcBef>
                <a:spcPts val="0"/>
              </a:spcBef>
              <a:spcAft>
                <a:spcPts val="0"/>
              </a:spcAft>
              <a:buClr>
                <a:srgbClr val="1A2224"/>
              </a:buClr>
              <a:buSzPts val="1000"/>
              <a:buFont typeface="Helvetica Neue"/>
              <a:buNone/>
              <a:defRPr sz="1000">
                <a:solidFill>
                  <a:srgbClr val="1A2224"/>
                </a:solidFill>
              </a:defRPr>
            </a:lvl4pPr>
            <a:lvl5pPr marL="0" lvl="4" indent="0" algn="ctr" rtl="0">
              <a:lnSpc>
                <a:spcPct val="100000"/>
              </a:lnSpc>
              <a:spcBef>
                <a:spcPts val="0"/>
              </a:spcBef>
              <a:spcAft>
                <a:spcPts val="0"/>
              </a:spcAft>
              <a:buClr>
                <a:srgbClr val="1A2224"/>
              </a:buClr>
              <a:buSzPts val="1000"/>
              <a:buFont typeface="Helvetica Neue"/>
              <a:buNone/>
              <a:defRPr sz="1000">
                <a:solidFill>
                  <a:srgbClr val="1A2224"/>
                </a:solidFill>
              </a:defRPr>
            </a:lvl5pPr>
            <a:lvl6pPr marL="0" lvl="5" indent="0" algn="ctr" rtl="0">
              <a:lnSpc>
                <a:spcPct val="100000"/>
              </a:lnSpc>
              <a:spcBef>
                <a:spcPts val="0"/>
              </a:spcBef>
              <a:spcAft>
                <a:spcPts val="0"/>
              </a:spcAft>
              <a:buClr>
                <a:srgbClr val="1A2224"/>
              </a:buClr>
              <a:buSzPts val="1000"/>
              <a:buFont typeface="Helvetica Neue"/>
              <a:buNone/>
              <a:defRPr sz="1000">
                <a:solidFill>
                  <a:srgbClr val="1A2224"/>
                </a:solidFill>
              </a:defRPr>
            </a:lvl6pPr>
            <a:lvl7pPr marL="0" lvl="6" indent="0" algn="ctr" rtl="0">
              <a:lnSpc>
                <a:spcPct val="100000"/>
              </a:lnSpc>
              <a:spcBef>
                <a:spcPts val="0"/>
              </a:spcBef>
              <a:spcAft>
                <a:spcPts val="0"/>
              </a:spcAft>
              <a:buClr>
                <a:srgbClr val="1A2224"/>
              </a:buClr>
              <a:buSzPts val="1000"/>
              <a:buFont typeface="Helvetica Neue"/>
              <a:buNone/>
              <a:defRPr sz="1000">
                <a:solidFill>
                  <a:srgbClr val="1A2224"/>
                </a:solidFill>
              </a:defRPr>
            </a:lvl7pPr>
            <a:lvl8pPr marL="0" lvl="7" indent="0" algn="ctr" rtl="0">
              <a:lnSpc>
                <a:spcPct val="100000"/>
              </a:lnSpc>
              <a:spcBef>
                <a:spcPts val="0"/>
              </a:spcBef>
              <a:spcAft>
                <a:spcPts val="0"/>
              </a:spcAft>
              <a:buClr>
                <a:srgbClr val="1A2224"/>
              </a:buClr>
              <a:buSzPts val="1000"/>
              <a:buFont typeface="Helvetica Neue"/>
              <a:buNone/>
              <a:defRPr sz="1000">
                <a:solidFill>
                  <a:srgbClr val="1A2224"/>
                </a:solidFill>
              </a:defRPr>
            </a:lvl8pPr>
            <a:lvl9pPr marL="0" lvl="8" indent="0" algn="ctr" rtl="0">
              <a:lnSpc>
                <a:spcPct val="100000"/>
              </a:lnSpc>
              <a:spcBef>
                <a:spcPts val="0"/>
              </a:spcBef>
              <a:spcAft>
                <a:spcPts val="0"/>
              </a:spcAft>
              <a:buClr>
                <a:srgbClr val="1A2224"/>
              </a:buClr>
              <a:buSzPts val="1000"/>
              <a:buFont typeface="Helvetica Neue"/>
              <a:buNone/>
              <a:defRPr sz="1000">
                <a:solidFill>
                  <a:srgbClr val="1A2224"/>
                </a:solidFill>
              </a:defRPr>
            </a:lvl9pPr>
          </a:lstStyle>
          <a:p>
            <a:pPr marL="0" lvl="0" indent="0" algn="ctr" rtl="0">
              <a:spcBef>
                <a:spcPts val="0"/>
              </a:spcBef>
              <a:spcAft>
                <a:spcPts val="0"/>
              </a:spcAft>
              <a:buNone/>
            </a:pPr>
            <a:fld id="{00000000-1234-1234-1234-123412341234}" type="slidenum">
              <a:rPr lang="en-US"/>
              <a:t>‹#›</a:t>
            </a:fld>
            <a:endParaRPr sz="70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p:cSld name="Body">
    <p:bg>
      <p:bgPr>
        <a:solidFill>
          <a:schemeClr val="lt1"/>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10985550" y="223800"/>
            <a:ext cx="974556" cy="410422"/>
          </a:xfrm>
          <a:prstGeom prst="rect">
            <a:avLst/>
          </a:prstGeom>
          <a:noFill/>
          <a:ln>
            <a:noFill/>
          </a:ln>
        </p:spPr>
      </p:pic>
      <p:sp>
        <p:nvSpPr>
          <p:cNvPr id="17" name="Google Shape;17;p3"/>
          <p:cNvSpPr txBox="1">
            <a:spLocks noGrp="1"/>
          </p:cNvSpPr>
          <p:nvPr>
            <p:ph type="title"/>
          </p:nvPr>
        </p:nvSpPr>
        <p:spPr>
          <a:xfrm>
            <a:off x="766625" y="875075"/>
            <a:ext cx="10669800" cy="756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Roboto Black"/>
              <a:buNone/>
              <a:defRPr sz="3600" b="0" i="0" u="none" strike="noStrike" cap="none">
                <a:solidFill>
                  <a:schemeClr val="dk1"/>
                </a:solidFill>
                <a:latin typeface="Roboto Black"/>
                <a:ea typeface="Roboto Black"/>
                <a:cs typeface="Roboto Black"/>
                <a:sym typeface="Roboto Black"/>
              </a:defRPr>
            </a:lvl1pPr>
            <a:lvl2pPr marR="0" lvl="1"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body" idx="1"/>
          </p:nvPr>
        </p:nvSpPr>
        <p:spPr>
          <a:xfrm>
            <a:off x="766630" y="1631968"/>
            <a:ext cx="10669800" cy="4464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15000"/>
              </a:lnSpc>
              <a:spcBef>
                <a:spcPts val="1100"/>
              </a:spcBef>
              <a:spcAft>
                <a:spcPts val="0"/>
              </a:spcAft>
              <a:buClr>
                <a:schemeClr val="dk1"/>
              </a:buClr>
              <a:buSzPts val="2400"/>
              <a:buFont typeface="Roboto"/>
              <a:buChar char="•"/>
              <a:defRPr sz="2400" b="0" i="0" u="none" strike="noStrike" cap="none">
                <a:solidFill>
                  <a:schemeClr val="dk1"/>
                </a:solidFill>
                <a:latin typeface="Roboto"/>
                <a:ea typeface="Roboto"/>
                <a:cs typeface="Roboto"/>
                <a:sym typeface="Roboto"/>
              </a:defRPr>
            </a:lvl1pPr>
            <a:lvl2pPr marL="914400" marR="0" lvl="1"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2pPr>
            <a:lvl3pPr marL="1371600" marR="0" lvl="2"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3pPr>
            <a:lvl4pPr marL="1828800" marR="0" lvl="3"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4pPr>
            <a:lvl5pPr marL="2286000" marR="0" lvl="4"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5pPr>
            <a:lvl6pPr marL="2743200" marR="0" lvl="5"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6pPr>
            <a:lvl7pPr marL="3200400" marR="0" lvl="6"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7pPr>
            <a:lvl8pPr marL="3657600" marR="0" lvl="7"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8pPr>
            <a:lvl9pPr marL="4114800" marR="0" lvl="8" indent="-349250" algn="l" rtl="0">
              <a:lnSpc>
                <a:spcPct val="115000"/>
              </a:lnSpc>
              <a:spcBef>
                <a:spcPts val="50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9pPr>
          </a:lstStyle>
          <a:p>
            <a:endParaRPr/>
          </a:p>
        </p:txBody>
      </p:sp>
      <p:sp>
        <p:nvSpPr>
          <p:cNvPr id="19" name="Google Shape;19;p3"/>
          <p:cNvSpPr txBox="1"/>
          <p:nvPr/>
        </p:nvSpPr>
        <p:spPr>
          <a:xfrm>
            <a:off x="381004" y="6397941"/>
            <a:ext cx="4225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sz="1000" b="0" i="0" u="none" strike="noStrike" cap="none">
                <a:solidFill>
                  <a:schemeClr val="dk1"/>
                </a:solidFill>
                <a:latin typeface="Roboto"/>
                <a:ea typeface="Roboto"/>
                <a:cs typeface="Roboto"/>
                <a:sym typeface="Roboto"/>
              </a:rPr>
              <a:t>High Performance Series </a:t>
            </a:r>
            <a:r>
              <a:rPr lang="en-US" sz="1000" b="0" i="0" u="none" strike="noStrike" cap="none">
                <a:solidFill>
                  <a:schemeClr val="accent5"/>
                </a:solidFill>
                <a:latin typeface="Roboto"/>
                <a:ea typeface="Roboto"/>
                <a:cs typeface="Roboto"/>
                <a:sym typeface="Roboto"/>
              </a:rPr>
              <a:t> </a:t>
            </a:r>
            <a:r>
              <a:rPr lang="en-US" sz="1000" b="1" i="0" u="none" strike="noStrike" cap="none">
                <a:solidFill>
                  <a:schemeClr val="accent3"/>
                </a:solidFill>
                <a:latin typeface="Roboto"/>
                <a:ea typeface="Roboto"/>
                <a:cs typeface="Roboto"/>
                <a:sym typeface="Roboto"/>
              </a:rPr>
              <a:t>|</a:t>
            </a:r>
            <a:r>
              <a:rPr lang="en-US" sz="1000" b="1" i="0" u="none" strike="noStrike" cap="none">
                <a:solidFill>
                  <a:srgbClr val="0092C8"/>
                </a:solidFill>
                <a:latin typeface="Roboto"/>
                <a:ea typeface="Roboto"/>
                <a:cs typeface="Roboto"/>
                <a:sym typeface="Roboto"/>
              </a:rPr>
              <a:t> </a:t>
            </a:r>
            <a:r>
              <a:rPr lang="en-US" sz="1000" b="1" i="0" u="none" strike="noStrike" cap="none">
                <a:solidFill>
                  <a:schemeClr val="accent5"/>
                </a:solidFill>
                <a:latin typeface="Roboto"/>
                <a:ea typeface="Roboto"/>
                <a:cs typeface="Roboto"/>
                <a:sym typeface="Roboto"/>
              </a:rPr>
              <a:t> </a:t>
            </a:r>
            <a:r>
              <a:rPr lang="en-US" sz="1000" b="1" i="0" u="none" strike="noStrike" cap="none">
                <a:solidFill>
                  <a:schemeClr val="dk1"/>
                </a:solidFill>
                <a:latin typeface="Roboto"/>
                <a:ea typeface="Roboto"/>
                <a:cs typeface="Roboto"/>
                <a:sym typeface="Roboto"/>
              </a:rPr>
              <a:t>Discovering Your Team Type</a:t>
            </a:r>
            <a:endParaRPr sz="1000" b="0" i="0" u="none" strike="noStrike" cap="none">
              <a:solidFill>
                <a:schemeClr val="dk1"/>
              </a:solidFill>
              <a:latin typeface="Roboto"/>
              <a:ea typeface="Roboto"/>
              <a:cs typeface="Roboto"/>
              <a:sym typeface="Roboto"/>
            </a:endParaRPr>
          </a:p>
        </p:txBody>
      </p:sp>
      <p:pic>
        <p:nvPicPr>
          <p:cNvPr id="20" name="Google Shape;20;p3"/>
          <p:cNvPicPr preferRelativeResize="0"/>
          <p:nvPr/>
        </p:nvPicPr>
        <p:blipFill rotWithShape="1">
          <a:blip r:embed="rId3">
            <a:alphaModFix/>
          </a:blip>
          <a:srcRect l="1922" t="29187" r="68270" b="34067"/>
          <a:stretch/>
        </p:blipFill>
        <p:spPr>
          <a:xfrm>
            <a:off x="11486925" y="6091525"/>
            <a:ext cx="498201" cy="614226"/>
          </a:xfrm>
          <a:prstGeom prst="rect">
            <a:avLst/>
          </a:prstGeom>
          <a:noFill/>
          <a:ln>
            <a:noFill/>
          </a:ln>
        </p:spPr>
      </p:pic>
      <p:sp>
        <p:nvSpPr>
          <p:cNvPr id="21" name="Google Shape;21;p3"/>
          <p:cNvSpPr txBox="1"/>
          <p:nvPr/>
        </p:nvSpPr>
        <p:spPr>
          <a:xfrm>
            <a:off x="11436433" y="60406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000">
                <a:solidFill>
                  <a:srgbClr val="FFFFFF"/>
                </a:solidFill>
              </a:rPr>
              <a:t>‹#›</a:t>
            </a:fld>
            <a:endParaRPr sz="1000">
              <a:solidFill>
                <a:srgbClr val="FFFFFF"/>
              </a:solidFill>
            </a:endParaRPr>
          </a:p>
        </p:txBody>
      </p:sp>
      <p:pic>
        <p:nvPicPr>
          <p:cNvPr id="22" name="Google Shape;22;p3"/>
          <p:cNvPicPr preferRelativeResize="0"/>
          <p:nvPr/>
        </p:nvPicPr>
        <p:blipFill rotWithShape="1">
          <a:blip r:embed="rId3">
            <a:alphaModFix/>
          </a:blip>
          <a:srcRect t="23815" b="23820"/>
          <a:stretch/>
        </p:blipFill>
        <p:spPr>
          <a:xfrm>
            <a:off x="9399675" y="101650"/>
            <a:ext cx="1283151" cy="671925"/>
          </a:xfrm>
          <a:prstGeom prst="rect">
            <a:avLst/>
          </a:prstGeom>
          <a:noFill/>
          <a:ln>
            <a:noFill/>
          </a:ln>
        </p:spPr>
      </p:pic>
    </p:spTree>
    <p:extLst>
      <p:ext uri="{BB962C8B-B14F-4D97-AF65-F5344CB8AC3E}">
        <p14:creationId xmlns:p14="http://schemas.microsoft.com/office/powerpoint/2010/main" val="186800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44DA9B-C662-F7BE-907C-5DCA0B74A630}"/>
              </a:ext>
            </a:extLst>
          </p:cNvPr>
          <p:cNvSpPr>
            <a:spLocks noGrp="1"/>
          </p:cNvSpPr>
          <p:nvPr>
            <p:ph type="dt" sz="half" idx="10"/>
          </p:nvPr>
        </p:nvSpPr>
        <p:spPr/>
        <p:txBody>
          <a:bodyPr/>
          <a:lstStyle/>
          <a:p>
            <a:fld id="{8822C133-0420-6B42-9DBB-D71908D46672}" type="datetimeFigureOut">
              <a:rPr lang="en-US" smtClean="0"/>
              <a:t>10/23/2025</a:t>
            </a:fld>
            <a:endParaRPr lang="en-US"/>
          </a:p>
        </p:txBody>
      </p:sp>
      <p:sp>
        <p:nvSpPr>
          <p:cNvPr id="3" name="Footer Placeholder 2">
            <a:extLst>
              <a:ext uri="{FF2B5EF4-FFF2-40B4-BE49-F238E27FC236}">
                <a16:creationId xmlns:a16="http://schemas.microsoft.com/office/drawing/2014/main" id="{8A0570C0-F32E-E2C4-6B4E-7247BE331C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33C71F-5A9E-C2EC-0110-177137E7F290}"/>
              </a:ext>
            </a:extLst>
          </p:cNvPr>
          <p:cNvSpPr>
            <a:spLocks noGrp="1"/>
          </p:cNvSpPr>
          <p:nvPr>
            <p:ph type="sldNum" sz="quarter" idx="12"/>
          </p:nvPr>
        </p:nvSpPr>
        <p:spPr/>
        <p:txBody>
          <a:bodyPr/>
          <a:lstStyle/>
          <a:p>
            <a:fld id="{71B7A801-020F-0B4B-BAC4-C32F469A2BB9}" type="slidenum">
              <a:rPr lang="en-US" smtClean="0"/>
              <a:t>‹#›</a:t>
            </a:fld>
            <a:endParaRPr lang="en-US"/>
          </a:p>
        </p:txBody>
      </p:sp>
    </p:spTree>
    <p:extLst>
      <p:ext uri="{BB962C8B-B14F-4D97-AF65-F5344CB8AC3E}">
        <p14:creationId xmlns:p14="http://schemas.microsoft.com/office/powerpoint/2010/main" val="280011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04721" y="183092"/>
            <a:ext cx="5484971"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04720" y="4237567"/>
            <a:ext cx="142203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2082258" y="4237567"/>
            <a:ext cx="1929897"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4367662" y="4237567"/>
            <a:ext cx="142203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58119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5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72" r:id="rId6"/>
    <p:sldLayoutId id="2147483673" r:id="rId7"/>
    <p:sldLayoutId id="2147483674" r:id="rId8"/>
    <p:sldLayoutId id="214748367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5.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3.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hyperlink" Target="mailto:mali@soarcommunitynetwork.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24127F-EF01-FC36-E2D1-8E1BA7DFD1CD}"/>
              </a:ext>
            </a:extLst>
          </p:cNvPr>
          <p:cNvSpPr/>
          <p:nvPr/>
        </p:nvSpPr>
        <p:spPr>
          <a:xfrm>
            <a:off x="1587" y="893"/>
            <a:ext cx="12185651" cy="6856215"/>
          </a:xfrm>
          <a:prstGeom prst="rect">
            <a:avLst/>
          </a:prstGeom>
          <a:solidFill>
            <a:srgbClr val="024E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buClrTx/>
              <a:defRPr/>
            </a:pPr>
            <a:endParaRPr lang="en-US" sz="900" kern="1200">
              <a:solidFill>
                <a:prstClr val="white"/>
              </a:solidFill>
              <a:latin typeface="Calibri" panose="020F0502020204030204"/>
            </a:endParaRPr>
          </a:p>
        </p:txBody>
      </p:sp>
      <p:sp>
        <p:nvSpPr>
          <p:cNvPr id="5" name="Title 2">
            <a:extLst>
              <a:ext uri="{FF2B5EF4-FFF2-40B4-BE49-F238E27FC236}">
                <a16:creationId xmlns:a16="http://schemas.microsoft.com/office/drawing/2014/main" id="{C3B109B3-35BF-CC49-8961-A8E00F6581D8}"/>
              </a:ext>
            </a:extLst>
          </p:cNvPr>
          <p:cNvSpPr txBox="1">
            <a:spLocks/>
          </p:cNvSpPr>
          <p:nvPr/>
        </p:nvSpPr>
        <p:spPr>
          <a:xfrm>
            <a:off x="424202" y="4286855"/>
            <a:ext cx="11322286" cy="1243142"/>
          </a:xfrm>
          <a:prstGeom prst="rect">
            <a:avLst/>
          </a:prstGeom>
        </p:spPr>
        <p:txBody>
          <a:bodyPr lIns="91416" tIns="45708" rIns="91416" bIns="45708" anchor="t"/>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defTabSz="1827794">
              <a:buClrTx/>
              <a:defRPr/>
            </a:pPr>
            <a:r>
              <a:rPr lang="en-US" sz="4399" b="1" dirty="0">
                <a:solidFill>
                  <a:prstClr val="white"/>
                </a:solidFill>
                <a:latin typeface="Calibri"/>
                <a:cs typeface="Calibri"/>
              </a:rPr>
              <a:t>Effective Communication for Leadership and Team Alignment</a:t>
            </a:r>
          </a:p>
        </p:txBody>
      </p:sp>
      <p:sp>
        <p:nvSpPr>
          <p:cNvPr id="3" name="Right Triangle 2">
            <a:extLst>
              <a:ext uri="{FF2B5EF4-FFF2-40B4-BE49-F238E27FC236}">
                <a16:creationId xmlns:a16="http://schemas.microsoft.com/office/drawing/2014/main" id="{258DDC10-CF90-498F-E591-B68310CF3F16}"/>
              </a:ext>
            </a:extLst>
          </p:cNvPr>
          <p:cNvSpPr/>
          <p:nvPr/>
        </p:nvSpPr>
        <p:spPr>
          <a:xfrm flipV="1">
            <a:off x="1588" y="892"/>
            <a:ext cx="8546029" cy="33103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buClrTx/>
              <a:defRPr/>
            </a:pPr>
            <a:endParaRPr lang="en-US" sz="90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33CE1731-DF73-F13D-7DE0-8E7DBBC8025D}"/>
              </a:ext>
            </a:extLst>
          </p:cNvPr>
          <p:cNvSpPr txBox="1"/>
          <p:nvPr/>
        </p:nvSpPr>
        <p:spPr>
          <a:xfrm>
            <a:off x="468226" y="5824316"/>
            <a:ext cx="8610815" cy="369236"/>
          </a:xfrm>
          <a:prstGeom prst="rect">
            <a:avLst/>
          </a:prstGeom>
          <a:noFill/>
        </p:spPr>
        <p:txBody>
          <a:bodyPr wrap="square" lIns="91416" tIns="45708" rIns="91416" bIns="45708" rtlCol="0" anchor="t">
            <a:spAutoFit/>
          </a:bodyPr>
          <a:lstStyle/>
          <a:p>
            <a:pPr defTabSz="914126">
              <a:buClrTx/>
              <a:defRPr/>
            </a:pPr>
            <a:r>
              <a:rPr lang="en-US" sz="1799" kern="1200" dirty="0">
                <a:solidFill>
                  <a:prstClr val="white"/>
                </a:solidFill>
                <a:latin typeface="Calibri" panose="020F0502020204030204"/>
                <a:ea typeface="+mn-ea"/>
                <a:cs typeface="+mn-cs"/>
              </a:rPr>
              <a:t>Monday, October 27</a:t>
            </a:r>
            <a:r>
              <a:rPr lang="en-US" sz="1799" kern="1200" baseline="30000" dirty="0">
                <a:solidFill>
                  <a:prstClr val="white"/>
                </a:solidFill>
                <a:latin typeface="Calibri" panose="020F0502020204030204"/>
                <a:ea typeface="+mn-ea"/>
                <a:cs typeface="+mn-cs"/>
              </a:rPr>
              <a:t>th</a:t>
            </a:r>
            <a:r>
              <a:rPr lang="en-US" sz="1799" kern="1200" dirty="0">
                <a:solidFill>
                  <a:prstClr val="white"/>
                </a:solidFill>
                <a:latin typeface="Calibri" panose="020F0502020204030204"/>
                <a:ea typeface="+mn-ea"/>
                <a:cs typeface="+mn-cs"/>
              </a:rPr>
              <a:t> | 11:00 AM </a:t>
            </a:r>
          </a:p>
        </p:txBody>
      </p:sp>
      <p:pic>
        <p:nvPicPr>
          <p:cNvPr id="6" name="Picture 5" descr="A blue and grey logo&#10;&#10;AI-generated content may be incorrect.">
            <a:extLst>
              <a:ext uri="{FF2B5EF4-FFF2-40B4-BE49-F238E27FC236}">
                <a16:creationId xmlns:a16="http://schemas.microsoft.com/office/drawing/2014/main" id="{0AE2CD76-800F-0E68-12F4-A88F01510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58" y="99191"/>
            <a:ext cx="3015683" cy="1809410"/>
          </a:xfrm>
          <a:prstGeom prst="rect">
            <a:avLst/>
          </a:prstGeom>
        </p:spPr>
      </p:pic>
    </p:spTree>
    <p:extLst>
      <p:ext uri="{BB962C8B-B14F-4D97-AF65-F5344CB8AC3E}">
        <p14:creationId xmlns:p14="http://schemas.microsoft.com/office/powerpoint/2010/main" val="191700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F725EB2-7206-5EFD-7928-EF8D7183FB7B}"/>
            </a:ext>
          </a:extLst>
        </p:cNvPr>
        <p:cNvGrpSpPr/>
        <p:nvPr/>
      </p:nvGrpSpPr>
      <p:grpSpPr>
        <a:xfrm>
          <a:off x="0" y="0"/>
          <a:ext cx="0" cy="0"/>
          <a:chOff x="0" y="0"/>
          <a:chExt cx="0" cy="0"/>
        </a:xfrm>
      </p:grpSpPr>
      <p:sp>
        <p:nvSpPr>
          <p:cNvPr id="2" name="Google Shape;226;p29">
            <a:extLst>
              <a:ext uri="{FF2B5EF4-FFF2-40B4-BE49-F238E27FC236}">
                <a16:creationId xmlns:a16="http://schemas.microsoft.com/office/drawing/2014/main" id="{19983AD3-FE95-5CF7-4092-D1676EF7E197}"/>
              </a:ext>
            </a:extLst>
          </p:cNvPr>
          <p:cNvSpPr txBox="1"/>
          <p:nvPr/>
        </p:nvSpPr>
        <p:spPr>
          <a:xfrm>
            <a:off x="725946" y="680011"/>
            <a:ext cx="8722139" cy="482183"/>
          </a:xfrm>
          <a:prstGeom prst="rect">
            <a:avLst/>
          </a:prstGeom>
          <a:noFill/>
          <a:ln>
            <a:noFill/>
          </a:ln>
        </p:spPr>
        <p:txBody>
          <a:bodyPr spcFirstLastPara="1" wrap="square" lIns="25400" tIns="25400" rIns="25400" bIns="25400" anchor="ctr" anchorCtr="0">
            <a:spAutoFit/>
          </a:bodyPr>
          <a:lstStyle/>
          <a:p>
            <a:r>
              <a:rPr lang="en-US" sz="2800" b="1" dirty="0">
                <a:solidFill>
                  <a:srgbClr val="002060"/>
                </a:solidFill>
              </a:rPr>
              <a:t>4. Psychological Safety and Trust</a:t>
            </a:r>
          </a:p>
        </p:txBody>
      </p:sp>
      <p:sp>
        <p:nvSpPr>
          <p:cNvPr id="3" name="Google Shape;226;p29">
            <a:extLst>
              <a:ext uri="{FF2B5EF4-FFF2-40B4-BE49-F238E27FC236}">
                <a16:creationId xmlns:a16="http://schemas.microsoft.com/office/drawing/2014/main" id="{AD130A69-3808-E53B-7883-0BF2D596B6CB}"/>
              </a:ext>
            </a:extLst>
          </p:cNvPr>
          <p:cNvSpPr txBox="1"/>
          <p:nvPr/>
        </p:nvSpPr>
        <p:spPr>
          <a:xfrm>
            <a:off x="725946" y="1524162"/>
            <a:ext cx="5888214" cy="3867725"/>
          </a:xfrm>
          <a:prstGeom prst="rect">
            <a:avLst/>
          </a:prstGeom>
          <a:noFill/>
          <a:ln>
            <a:noFill/>
          </a:ln>
        </p:spPr>
        <p:txBody>
          <a:bodyPr spcFirstLastPara="1" wrap="square" lIns="25400" tIns="25400" rIns="25400" bIns="25400" anchor="ctr" anchorCtr="0">
            <a:spAutoFit/>
          </a:bodyPr>
          <a:lstStyle/>
          <a:p>
            <a:endParaRPr lang="en-US" sz="1600" b="1" dirty="0">
              <a:solidFill>
                <a:srgbClr val="002060"/>
              </a:solidFill>
            </a:endParaRPr>
          </a:p>
          <a:p>
            <a:r>
              <a:rPr lang="en-US" sz="2000" dirty="0">
                <a:solidFill>
                  <a:srgbClr val="002060"/>
                </a:solidFill>
              </a:rPr>
              <a:t>Google's Project Aristotle was a research initiative launched in 2012 to identify what makes teams effective. </a:t>
            </a:r>
          </a:p>
          <a:p>
            <a:endParaRPr lang="en-US" sz="2000" dirty="0">
              <a:solidFill>
                <a:srgbClr val="002060"/>
              </a:solidFill>
            </a:endParaRPr>
          </a:p>
          <a:p>
            <a:r>
              <a:rPr lang="en-US" sz="2000" dirty="0">
                <a:solidFill>
                  <a:srgbClr val="002060"/>
                </a:solidFill>
              </a:rPr>
              <a:t>According to this research, </a:t>
            </a:r>
            <a:r>
              <a:rPr lang="en-US" sz="2400" b="1" dirty="0">
                <a:solidFill>
                  <a:srgbClr val="002060"/>
                </a:solidFill>
              </a:rPr>
              <a:t>psychological safety is the #1 factor in fostering high-performing teams</a:t>
            </a:r>
            <a:r>
              <a:rPr lang="en-US" sz="2000" dirty="0">
                <a:solidFill>
                  <a:srgbClr val="002060"/>
                </a:solidFill>
              </a:rPr>
              <a:t>.</a:t>
            </a:r>
            <a:endParaRPr lang="en-US" sz="2400" b="1" dirty="0">
              <a:solidFill>
                <a:srgbClr val="002060"/>
              </a:solidFill>
            </a:endParaRPr>
          </a:p>
          <a:p>
            <a:endParaRPr lang="en-US" sz="2000" dirty="0">
              <a:solidFill>
                <a:srgbClr val="002060"/>
              </a:solidFill>
            </a:endParaRPr>
          </a:p>
          <a:p>
            <a:r>
              <a:rPr lang="en-US" sz="2000" dirty="0">
                <a:solidFill>
                  <a:srgbClr val="002060"/>
                </a:solidFill>
              </a:rPr>
              <a:t>Team members need to feel they can speak up without fear of ridicule or punishment. This is where compassionate leadership plays a vital role.</a:t>
            </a:r>
          </a:p>
        </p:txBody>
      </p:sp>
      <p:pic>
        <p:nvPicPr>
          <p:cNvPr id="4" name="Picture 3" descr="A logo on a black background&#10;&#10;Description automatically generated">
            <a:extLst>
              <a:ext uri="{FF2B5EF4-FFF2-40B4-BE49-F238E27FC236}">
                <a16:creationId xmlns:a16="http://schemas.microsoft.com/office/drawing/2014/main" id="{8AB21C29-03BB-11B4-800D-6BECC7288AB9}"/>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6" name="TextBox 5">
            <a:extLst>
              <a:ext uri="{FF2B5EF4-FFF2-40B4-BE49-F238E27FC236}">
                <a16:creationId xmlns:a16="http://schemas.microsoft.com/office/drawing/2014/main" id="{3DA5C8CC-7B5E-ADA2-58F1-DA6B5794206C}"/>
              </a:ext>
            </a:extLst>
          </p:cNvPr>
          <p:cNvSpPr txBox="1"/>
          <p:nvPr/>
        </p:nvSpPr>
        <p:spPr>
          <a:xfrm>
            <a:off x="725946" y="6030722"/>
            <a:ext cx="6096000" cy="307777"/>
          </a:xfrm>
          <a:prstGeom prst="rect">
            <a:avLst/>
          </a:prstGeom>
          <a:noFill/>
        </p:spPr>
        <p:txBody>
          <a:bodyPr wrap="square">
            <a:spAutoFit/>
          </a:bodyPr>
          <a:lstStyle/>
          <a:p>
            <a:r>
              <a:rPr lang="en-US" i="1" dirty="0"/>
              <a:t>Source: </a:t>
            </a:r>
            <a:r>
              <a:rPr lang="en-US" dirty="0"/>
              <a:t>Google Project Aristotle. Image from https://</a:t>
            </a:r>
            <a:r>
              <a:rPr lang="en-US" dirty="0" err="1"/>
              <a:t>www.patkua.com</a:t>
            </a:r>
            <a:r>
              <a:rPr lang="en-US" dirty="0"/>
              <a:t>/blog.</a:t>
            </a:r>
            <a:endParaRPr lang="en-US" sz="1400" i="1" dirty="0"/>
          </a:p>
        </p:txBody>
      </p:sp>
      <p:pic>
        <p:nvPicPr>
          <p:cNvPr id="8" name="Picture 7" descr="A yellow and blue triangle with white text&#10;&#10;AI-generated content may be incorrect.">
            <a:extLst>
              <a:ext uri="{FF2B5EF4-FFF2-40B4-BE49-F238E27FC236}">
                <a16:creationId xmlns:a16="http://schemas.microsoft.com/office/drawing/2014/main" id="{0DA93622-F4B6-3ED3-9AE3-F40D1785B2C2}"/>
              </a:ext>
            </a:extLst>
          </p:cNvPr>
          <p:cNvPicPr>
            <a:picLocks noChangeAspect="1"/>
          </p:cNvPicPr>
          <p:nvPr/>
        </p:nvPicPr>
        <p:blipFill>
          <a:blip r:embed="rId4"/>
          <a:srcRect r="1086"/>
          <a:stretch>
            <a:fillRect/>
          </a:stretch>
        </p:blipFill>
        <p:spPr>
          <a:xfrm>
            <a:off x="6821946" y="2070202"/>
            <a:ext cx="4868915" cy="3125202"/>
          </a:xfrm>
          <a:prstGeom prst="rect">
            <a:avLst/>
          </a:prstGeom>
        </p:spPr>
      </p:pic>
    </p:spTree>
    <p:extLst>
      <p:ext uri="{BB962C8B-B14F-4D97-AF65-F5344CB8AC3E}">
        <p14:creationId xmlns:p14="http://schemas.microsoft.com/office/powerpoint/2010/main" val="3617105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7E3EF75-880A-D6E8-0CF7-7F44EB3BCDDD}"/>
            </a:ext>
          </a:extLst>
        </p:cNvPr>
        <p:cNvGrpSpPr/>
        <p:nvPr/>
      </p:nvGrpSpPr>
      <p:grpSpPr>
        <a:xfrm>
          <a:off x="0" y="0"/>
          <a:ext cx="0" cy="0"/>
          <a:chOff x="0" y="0"/>
          <a:chExt cx="0" cy="0"/>
        </a:xfrm>
      </p:grpSpPr>
      <p:sp>
        <p:nvSpPr>
          <p:cNvPr id="2" name="Google Shape;226;p29">
            <a:extLst>
              <a:ext uri="{FF2B5EF4-FFF2-40B4-BE49-F238E27FC236}">
                <a16:creationId xmlns:a16="http://schemas.microsoft.com/office/drawing/2014/main" id="{E8873F7D-EE3F-33C7-C800-9470A8005C1D}"/>
              </a:ext>
            </a:extLst>
          </p:cNvPr>
          <p:cNvSpPr txBox="1"/>
          <p:nvPr/>
        </p:nvSpPr>
        <p:spPr>
          <a:xfrm>
            <a:off x="725946" y="680011"/>
            <a:ext cx="8722139" cy="482183"/>
          </a:xfrm>
          <a:prstGeom prst="rect">
            <a:avLst/>
          </a:prstGeom>
          <a:noFill/>
          <a:ln>
            <a:noFill/>
          </a:ln>
        </p:spPr>
        <p:txBody>
          <a:bodyPr spcFirstLastPara="1" wrap="square" lIns="25400" tIns="25400" rIns="25400" bIns="25400" anchor="ctr" anchorCtr="0">
            <a:spAutoFit/>
          </a:bodyPr>
          <a:lstStyle/>
          <a:p>
            <a:r>
              <a:rPr lang="en-US" sz="2800" b="1" dirty="0">
                <a:solidFill>
                  <a:srgbClr val="002060"/>
                </a:solidFill>
              </a:rPr>
              <a:t>5. Clarity and Consistency in Messaging</a:t>
            </a:r>
          </a:p>
        </p:txBody>
      </p:sp>
      <p:sp>
        <p:nvSpPr>
          <p:cNvPr id="3" name="Google Shape;226;p29">
            <a:extLst>
              <a:ext uri="{FF2B5EF4-FFF2-40B4-BE49-F238E27FC236}">
                <a16:creationId xmlns:a16="http://schemas.microsoft.com/office/drawing/2014/main" id="{AC610F4C-42F6-84FD-B06E-CAA87C65E92E}"/>
              </a:ext>
            </a:extLst>
          </p:cNvPr>
          <p:cNvSpPr txBox="1"/>
          <p:nvPr/>
        </p:nvSpPr>
        <p:spPr>
          <a:xfrm>
            <a:off x="725946" y="1401052"/>
            <a:ext cx="6955966" cy="4113947"/>
          </a:xfrm>
          <a:prstGeom prst="rect">
            <a:avLst/>
          </a:prstGeom>
          <a:noFill/>
          <a:ln>
            <a:noFill/>
          </a:ln>
        </p:spPr>
        <p:txBody>
          <a:bodyPr spcFirstLastPara="1" wrap="square" lIns="25400" tIns="25400" rIns="25400" bIns="25400" anchor="ctr" anchorCtr="0">
            <a:spAutoFit/>
          </a:bodyPr>
          <a:lstStyle/>
          <a:p>
            <a:endParaRPr lang="en-US" sz="1600" b="1" dirty="0">
              <a:solidFill>
                <a:srgbClr val="002060"/>
              </a:solidFill>
            </a:endParaRPr>
          </a:p>
          <a:p>
            <a:r>
              <a:rPr lang="en-US" sz="2000" dirty="0">
                <a:solidFill>
                  <a:srgbClr val="002060"/>
                </a:solidFill>
              </a:rPr>
              <a:t>Communication must be transparent and repeated across channels to reduce ambiguity.</a:t>
            </a:r>
          </a:p>
          <a:p>
            <a:endParaRPr lang="en-US" sz="2000" dirty="0">
              <a:solidFill>
                <a:srgbClr val="002060"/>
              </a:solidFill>
            </a:endParaRPr>
          </a:p>
          <a:p>
            <a:r>
              <a:rPr lang="en-US" sz="2000" dirty="0">
                <a:solidFill>
                  <a:srgbClr val="002060"/>
                </a:solidFill>
              </a:rPr>
              <a:t>Miscommunication often stems from unclear direction or misaligned values. Clarity enhances alignment, reduces rework, and fosters purpose-driven work. </a:t>
            </a:r>
          </a:p>
          <a:p>
            <a:endParaRPr lang="en-US" sz="2000" dirty="0">
              <a:solidFill>
                <a:srgbClr val="002060"/>
              </a:solidFill>
            </a:endParaRPr>
          </a:p>
          <a:p>
            <a:r>
              <a:rPr lang="en-US" sz="2000" dirty="0">
                <a:solidFill>
                  <a:srgbClr val="002060"/>
                </a:solidFill>
              </a:rPr>
              <a:t>Companies with effective communication programs are </a:t>
            </a:r>
          </a:p>
          <a:p>
            <a:r>
              <a:rPr lang="en-US" sz="2400" b="1" dirty="0">
                <a:solidFill>
                  <a:srgbClr val="002060"/>
                </a:solidFill>
              </a:rPr>
              <a:t>3.5 times more likely to outperform their peers.</a:t>
            </a:r>
          </a:p>
          <a:p>
            <a:endParaRPr lang="en-US" sz="2000" dirty="0">
              <a:solidFill>
                <a:srgbClr val="002060"/>
              </a:solidFill>
            </a:endParaRPr>
          </a:p>
          <a:p>
            <a:r>
              <a:rPr lang="en-US" sz="2000" dirty="0">
                <a:solidFill>
                  <a:srgbClr val="002060"/>
                </a:solidFill>
              </a:rPr>
              <a:t>Vision, mission and values must be communicated clearly and consistently to unify teams and guide action.</a:t>
            </a:r>
          </a:p>
        </p:txBody>
      </p:sp>
      <p:pic>
        <p:nvPicPr>
          <p:cNvPr id="4" name="Picture 3" descr="A logo on a black background&#10;&#10;Description automatically generated">
            <a:extLst>
              <a:ext uri="{FF2B5EF4-FFF2-40B4-BE49-F238E27FC236}">
                <a16:creationId xmlns:a16="http://schemas.microsoft.com/office/drawing/2014/main" id="{AB36CB5F-A734-DBF3-4B0E-FD2224915AF9}"/>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6" name="TextBox 5">
            <a:extLst>
              <a:ext uri="{FF2B5EF4-FFF2-40B4-BE49-F238E27FC236}">
                <a16:creationId xmlns:a16="http://schemas.microsoft.com/office/drawing/2014/main" id="{E8C20903-4663-461C-31BA-95C949E5D34D}"/>
              </a:ext>
            </a:extLst>
          </p:cNvPr>
          <p:cNvSpPr txBox="1"/>
          <p:nvPr/>
        </p:nvSpPr>
        <p:spPr>
          <a:xfrm>
            <a:off x="725946" y="6030722"/>
            <a:ext cx="6096000" cy="307777"/>
          </a:xfrm>
          <a:prstGeom prst="rect">
            <a:avLst/>
          </a:prstGeom>
          <a:noFill/>
        </p:spPr>
        <p:txBody>
          <a:bodyPr wrap="square">
            <a:spAutoFit/>
          </a:bodyPr>
          <a:lstStyle/>
          <a:p>
            <a:r>
              <a:rPr lang="en-US" i="1" dirty="0"/>
              <a:t>Source: </a:t>
            </a:r>
            <a:r>
              <a:rPr lang="en-US" dirty="0"/>
              <a:t>Towers Watson Research</a:t>
            </a:r>
            <a:endParaRPr lang="en-US" sz="1400" i="1" dirty="0"/>
          </a:p>
        </p:txBody>
      </p:sp>
      <p:pic>
        <p:nvPicPr>
          <p:cNvPr id="7" name="Picture 6" descr="A person standing in front of a whiteboard&#10;&#10;AI-generated content may be incorrect.">
            <a:extLst>
              <a:ext uri="{FF2B5EF4-FFF2-40B4-BE49-F238E27FC236}">
                <a16:creationId xmlns:a16="http://schemas.microsoft.com/office/drawing/2014/main" id="{98A90CB8-576E-C8D1-068A-4FD9F961282C}"/>
              </a:ext>
            </a:extLst>
          </p:cNvPr>
          <p:cNvPicPr>
            <a:picLocks noChangeAspect="1"/>
          </p:cNvPicPr>
          <p:nvPr/>
        </p:nvPicPr>
        <p:blipFill>
          <a:blip r:embed="rId4"/>
          <a:srcRect l="6032"/>
          <a:stretch>
            <a:fillRect/>
          </a:stretch>
        </p:blipFill>
        <p:spPr>
          <a:xfrm>
            <a:off x="7935687" y="1895310"/>
            <a:ext cx="4033670" cy="3125430"/>
          </a:xfrm>
          <a:prstGeom prst="rect">
            <a:avLst/>
          </a:prstGeom>
        </p:spPr>
      </p:pic>
    </p:spTree>
    <p:extLst>
      <p:ext uri="{BB962C8B-B14F-4D97-AF65-F5344CB8AC3E}">
        <p14:creationId xmlns:p14="http://schemas.microsoft.com/office/powerpoint/2010/main" val="77386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6E4F9742-D4C8-BD81-9DA9-B8105A57971F}"/>
            </a:ext>
          </a:extLst>
        </p:cNvPr>
        <p:cNvGrpSpPr/>
        <p:nvPr/>
      </p:nvGrpSpPr>
      <p:grpSpPr>
        <a:xfrm>
          <a:off x="0" y="0"/>
          <a:ext cx="0" cy="0"/>
          <a:chOff x="0" y="0"/>
          <a:chExt cx="0" cy="0"/>
        </a:xfrm>
      </p:grpSpPr>
      <p:sp>
        <p:nvSpPr>
          <p:cNvPr id="184" name="Google Shape;184;p25">
            <a:extLst>
              <a:ext uri="{FF2B5EF4-FFF2-40B4-BE49-F238E27FC236}">
                <a16:creationId xmlns:a16="http://schemas.microsoft.com/office/drawing/2014/main" id="{680A63AA-9BAB-27E4-4A45-71C909C3EDBA}"/>
              </a:ext>
            </a:extLst>
          </p:cNvPr>
          <p:cNvSpPr txBox="1">
            <a:spLocks noGrp="1"/>
          </p:cNvSpPr>
          <p:nvPr>
            <p:ph type="title"/>
          </p:nvPr>
        </p:nvSpPr>
        <p:spPr>
          <a:xfrm>
            <a:off x="975025" y="1023900"/>
            <a:ext cx="7105500" cy="1967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000"/>
              <a:buNone/>
            </a:pPr>
            <a:r>
              <a:rPr lang="en-US" sz="7200"/>
              <a:t>Understanding</a:t>
            </a:r>
            <a:br>
              <a:rPr lang="en-US" sz="7200"/>
            </a:br>
            <a:r>
              <a:rPr lang="en-US" sz="7200"/>
              <a:t>Behavioral Styles</a:t>
            </a:r>
            <a:endParaRPr sz="7200">
              <a:solidFill>
                <a:srgbClr val="FFFFFF"/>
              </a:solidFill>
            </a:endParaRPr>
          </a:p>
        </p:txBody>
      </p:sp>
    </p:spTree>
    <p:extLst>
      <p:ext uri="{BB962C8B-B14F-4D97-AF65-F5344CB8AC3E}">
        <p14:creationId xmlns:p14="http://schemas.microsoft.com/office/powerpoint/2010/main" val="4046959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272;p30">
            <a:extLst>
              <a:ext uri="{FF2B5EF4-FFF2-40B4-BE49-F238E27FC236}">
                <a16:creationId xmlns:a16="http://schemas.microsoft.com/office/drawing/2014/main" id="{1F4FCD99-FADE-A812-6641-A3E1103827DF}"/>
              </a:ext>
            </a:extLst>
          </p:cNvPr>
          <p:cNvSpPr/>
          <p:nvPr/>
        </p:nvSpPr>
        <p:spPr>
          <a:xfrm>
            <a:off x="616241" y="3512621"/>
            <a:ext cx="3004182" cy="10647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800">
                <a:solidFill>
                  <a:srgbClr val="073763"/>
                </a:solidFill>
                <a:latin typeface="Roboto"/>
                <a:ea typeface="Roboto"/>
                <a:cs typeface="Roboto"/>
                <a:sym typeface="Roboto"/>
              </a:rPr>
              <a:t>Gain insight into individual work styles such as communication, decision making and risk taking.</a:t>
            </a:r>
            <a:endParaRPr sz="1800" b="0" i="0" u="none" strike="noStrike" cap="none">
              <a:solidFill>
                <a:srgbClr val="073763"/>
              </a:solidFill>
              <a:latin typeface="Roboto"/>
              <a:ea typeface="Roboto"/>
              <a:cs typeface="Roboto"/>
              <a:sym typeface="Roboto"/>
            </a:endParaRPr>
          </a:p>
        </p:txBody>
      </p:sp>
      <p:sp>
        <p:nvSpPr>
          <p:cNvPr id="4" name="Google Shape;273;p30">
            <a:extLst>
              <a:ext uri="{FF2B5EF4-FFF2-40B4-BE49-F238E27FC236}">
                <a16:creationId xmlns:a16="http://schemas.microsoft.com/office/drawing/2014/main" id="{FEC9CC96-2530-A6E8-972E-0B0FC6147087}"/>
              </a:ext>
            </a:extLst>
          </p:cNvPr>
          <p:cNvSpPr/>
          <p:nvPr/>
        </p:nvSpPr>
        <p:spPr>
          <a:xfrm>
            <a:off x="607514" y="2562290"/>
            <a:ext cx="3480598" cy="2874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800" b="1">
                <a:solidFill>
                  <a:srgbClr val="073763"/>
                </a:solidFill>
                <a:latin typeface="Roboto"/>
                <a:ea typeface="Roboto"/>
                <a:cs typeface="Roboto"/>
                <a:sym typeface="Roboto"/>
              </a:rPr>
              <a:t>Reference Profiles</a:t>
            </a:r>
            <a:endParaRPr sz="2800" b="1" i="0" u="none" strike="noStrike" cap="none">
              <a:solidFill>
                <a:srgbClr val="073763"/>
              </a:solidFill>
              <a:latin typeface="Roboto"/>
              <a:ea typeface="Roboto"/>
              <a:cs typeface="Roboto"/>
              <a:sym typeface="Roboto"/>
            </a:endParaRPr>
          </a:p>
        </p:txBody>
      </p:sp>
      <p:sp>
        <p:nvSpPr>
          <p:cNvPr id="5" name="Google Shape;274;p30">
            <a:extLst>
              <a:ext uri="{FF2B5EF4-FFF2-40B4-BE49-F238E27FC236}">
                <a16:creationId xmlns:a16="http://schemas.microsoft.com/office/drawing/2014/main" id="{D5CEE7C3-E18C-C3DE-BF4C-B63492CC806C}"/>
              </a:ext>
            </a:extLst>
          </p:cNvPr>
          <p:cNvSpPr/>
          <p:nvPr/>
        </p:nvSpPr>
        <p:spPr>
          <a:xfrm rot="16200000">
            <a:off x="5726210" y="2188718"/>
            <a:ext cx="45720" cy="1966799"/>
          </a:xfrm>
          <a:prstGeom prst="rect">
            <a:avLst/>
          </a:prstGeom>
          <a:gradFill>
            <a:gsLst>
              <a:gs pos="0">
                <a:schemeClr val="accent3"/>
              </a:gs>
              <a:gs pos="100000">
                <a:srgbClr val="4A7ECA"/>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6" name="Google Shape;275;p30">
            <a:extLst>
              <a:ext uri="{FF2B5EF4-FFF2-40B4-BE49-F238E27FC236}">
                <a16:creationId xmlns:a16="http://schemas.microsoft.com/office/drawing/2014/main" id="{3FBE6225-6F1B-CDD6-7B39-36BD6603BC8E}"/>
              </a:ext>
            </a:extLst>
          </p:cNvPr>
          <p:cNvSpPr/>
          <p:nvPr/>
        </p:nvSpPr>
        <p:spPr>
          <a:xfrm>
            <a:off x="4745710" y="3569478"/>
            <a:ext cx="3252867" cy="12414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800">
                <a:solidFill>
                  <a:srgbClr val="073763"/>
                </a:solidFill>
                <a:latin typeface="Roboto"/>
                <a:ea typeface="Roboto"/>
                <a:cs typeface="Roboto"/>
                <a:sym typeface="Roboto"/>
              </a:rPr>
              <a:t>Describe preferences for how a person communicates, makes decisions, delegates, regards rules and takes action.</a:t>
            </a:r>
            <a:endParaRPr sz="1800" b="0" i="0" u="none" strike="noStrike" cap="none">
              <a:solidFill>
                <a:srgbClr val="073763"/>
              </a:solidFill>
              <a:latin typeface="Roboto"/>
              <a:ea typeface="Roboto"/>
              <a:cs typeface="Roboto"/>
              <a:sym typeface="Roboto"/>
            </a:endParaRPr>
          </a:p>
        </p:txBody>
      </p:sp>
      <p:sp>
        <p:nvSpPr>
          <p:cNvPr id="7" name="Google Shape;276;p30">
            <a:extLst>
              <a:ext uri="{FF2B5EF4-FFF2-40B4-BE49-F238E27FC236}">
                <a16:creationId xmlns:a16="http://schemas.microsoft.com/office/drawing/2014/main" id="{B5F2ECB6-1CB7-512C-3AB3-82911532019F}"/>
              </a:ext>
            </a:extLst>
          </p:cNvPr>
          <p:cNvSpPr/>
          <p:nvPr/>
        </p:nvSpPr>
        <p:spPr>
          <a:xfrm>
            <a:off x="4765671" y="2558229"/>
            <a:ext cx="2866620" cy="2874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800" b="1">
                <a:solidFill>
                  <a:srgbClr val="073763"/>
                </a:solidFill>
                <a:latin typeface="Roboto"/>
                <a:ea typeface="Roboto"/>
                <a:cs typeface="Roboto"/>
                <a:sym typeface="Roboto"/>
              </a:rPr>
              <a:t>Four Factors</a:t>
            </a:r>
            <a:endParaRPr sz="2800" b="1" i="0" u="none" strike="noStrike" cap="none">
              <a:solidFill>
                <a:srgbClr val="073763"/>
              </a:solidFill>
              <a:latin typeface="Roboto"/>
              <a:ea typeface="Roboto"/>
              <a:cs typeface="Roboto"/>
              <a:sym typeface="Roboto"/>
            </a:endParaRPr>
          </a:p>
        </p:txBody>
      </p:sp>
      <p:sp>
        <p:nvSpPr>
          <p:cNvPr id="8" name="Google Shape;277;p30">
            <a:extLst>
              <a:ext uri="{FF2B5EF4-FFF2-40B4-BE49-F238E27FC236}">
                <a16:creationId xmlns:a16="http://schemas.microsoft.com/office/drawing/2014/main" id="{CBA15E71-A12C-D5D7-D5A8-4F6561BC48A8}"/>
              </a:ext>
            </a:extLst>
          </p:cNvPr>
          <p:cNvSpPr/>
          <p:nvPr/>
        </p:nvSpPr>
        <p:spPr>
          <a:xfrm rot="16200000" flipH="1">
            <a:off x="9392343" y="2470891"/>
            <a:ext cx="45719" cy="1577863"/>
          </a:xfrm>
          <a:prstGeom prst="rect">
            <a:avLst/>
          </a:prstGeom>
          <a:gradFill>
            <a:gsLst>
              <a:gs pos="0">
                <a:srgbClr val="4A7ECA"/>
              </a:gs>
              <a:gs pos="100000">
                <a:srgbClr val="6056C1"/>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9" name="Google Shape;278;p30">
            <a:extLst>
              <a:ext uri="{FF2B5EF4-FFF2-40B4-BE49-F238E27FC236}">
                <a16:creationId xmlns:a16="http://schemas.microsoft.com/office/drawing/2014/main" id="{0591DF0D-F10E-DE73-0785-3FF764A702C8}"/>
              </a:ext>
            </a:extLst>
          </p:cNvPr>
          <p:cNvSpPr/>
          <p:nvPr/>
        </p:nvSpPr>
        <p:spPr>
          <a:xfrm>
            <a:off x="8596198" y="3626337"/>
            <a:ext cx="3004182" cy="10647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800">
                <a:solidFill>
                  <a:srgbClr val="073763"/>
                </a:solidFill>
                <a:latin typeface="Roboto"/>
                <a:ea typeface="Roboto"/>
                <a:cs typeface="Roboto"/>
                <a:sym typeface="Roboto"/>
              </a:rPr>
              <a:t>Interpret factors based on how far away they are located from the midpoint.</a:t>
            </a:r>
            <a:r>
              <a:rPr lang="en-US" sz="1800" b="0" i="0" u="none" strike="noStrike" cap="none">
                <a:solidFill>
                  <a:srgbClr val="073763"/>
                </a:solidFill>
                <a:latin typeface="Roboto"/>
                <a:ea typeface="Roboto"/>
                <a:cs typeface="Roboto"/>
                <a:sym typeface="Roboto"/>
              </a:rPr>
              <a:t> </a:t>
            </a:r>
            <a:endParaRPr sz="1800" b="0" i="0" u="none" strike="noStrike" cap="none">
              <a:solidFill>
                <a:srgbClr val="073763"/>
              </a:solidFill>
              <a:latin typeface="Roboto"/>
              <a:ea typeface="Roboto"/>
              <a:cs typeface="Roboto"/>
              <a:sym typeface="Roboto"/>
            </a:endParaRPr>
          </a:p>
        </p:txBody>
      </p:sp>
      <p:sp>
        <p:nvSpPr>
          <p:cNvPr id="10" name="Google Shape;279;p30">
            <a:extLst>
              <a:ext uri="{FF2B5EF4-FFF2-40B4-BE49-F238E27FC236}">
                <a16:creationId xmlns:a16="http://schemas.microsoft.com/office/drawing/2014/main" id="{63B94B10-A249-F501-ED7E-FE040797E219}"/>
              </a:ext>
            </a:extLst>
          </p:cNvPr>
          <p:cNvSpPr/>
          <p:nvPr/>
        </p:nvSpPr>
        <p:spPr>
          <a:xfrm rot="16200000">
            <a:off x="2091108" y="1667256"/>
            <a:ext cx="45720" cy="3012909"/>
          </a:xfrm>
          <a:prstGeom prst="rect">
            <a:avLst/>
          </a:prstGeom>
          <a:gradFill>
            <a:gsLst>
              <a:gs pos="0">
                <a:srgbClr val="6056C1"/>
              </a:gs>
              <a:gs pos="100000">
                <a:schemeClr val="accen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1" name="Google Shape;280;p30">
            <a:extLst>
              <a:ext uri="{FF2B5EF4-FFF2-40B4-BE49-F238E27FC236}">
                <a16:creationId xmlns:a16="http://schemas.microsoft.com/office/drawing/2014/main" id="{B223E7C0-4C65-4AA5-3B32-5A01244BA339}"/>
              </a:ext>
            </a:extLst>
          </p:cNvPr>
          <p:cNvSpPr/>
          <p:nvPr/>
        </p:nvSpPr>
        <p:spPr>
          <a:xfrm>
            <a:off x="8589937" y="2615087"/>
            <a:ext cx="2611818" cy="2874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800" b="1">
                <a:solidFill>
                  <a:srgbClr val="073763"/>
                </a:solidFill>
                <a:latin typeface="Roboto"/>
                <a:ea typeface="Roboto"/>
                <a:cs typeface="Roboto"/>
                <a:sym typeface="Roboto"/>
              </a:rPr>
              <a:t>Patterns</a:t>
            </a:r>
            <a:r>
              <a:rPr lang="en-US" sz="2000" b="1" i="0" u="none" strike="noStrike" cap="none">
                <a:solidFill>
                  <a:srgbClr val="073763"/>
                </a:solidFill>
                <a:latin typeface="Roboto"/>
                <a:ea typeface="Roboto"/>
                <a:cs typeface="Roboto"/>
                <a:sym typeface="Roboto"/>
              </a:rPr>
              <a:t> </a:t>
            </a:r>
            <a:endParaRPr sz="2000" b="1" i="0" u="none" strike="noStrike" cap="none">
              <a:solidFill>
                <a:srgbClr val="073763"/>
              </a:solidFill>
              <a:latin typeface="Roboto"/>
              <a:ea typeface="Roboto"/>
              <a:cs typeface="Roboto"/>
              <a:sym typeface="Roboto"/>
            </a:endParaRPr>
          </a:p>
        </p:txBody>
      </p:sp>
      <p:sp>
        <p:nvSpPr>
          <p:cNvPr id="12" name="Google Shape;281;p30">
            <a:extLst>
              <a:ext uri="{FF2B5EF4-FFF2-40B4-BE49-F238E27FC236}">
                <a16:creationId xmlns:a16="http://schemas.microsoft.com/office/drawing/2014/main" id="{27271E36-F3E1-708C-681C-2A09F97D2D4A}"/>
              </a:ext>
            </a:extLst>
          </p:cNvPr>
          <p:cNvSpPr txBox="1">
            <a:spLocks noGrp="1"/>
          </p:cNvSpPr>
          <p:nvPr>
            <p:ph type="title"/>
          </p:nvPr>
        </p:nvSpPr>
        <p:spPr>
          <a:xfrm>
            <a:off x="695995" y="519225"/>
            <a:ext cx="8454300" cy="81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000" b="1">
                <a:solidFill>
                  <a:srgbClr val="073763"/>
                </a:solidFill>
              </a:rPr>
              <a:t>Understanding Behavioral Styles</a:t>
            </a:r>
            <a:endParaRPr sz="4000" b="1">
              <a:solidFill>
                <a:srgbClr val="073763"/>
              </a:solidFill>
            </a:endParaRPr>
          </a:p>
        </p:txBody>
      </p:sp>
    </p:spTree>
    <p:extLst>
      <p:ext uri="{BB962C8B-B14F-4D97-AF65-F5344CB8AC3E}">
        <p14:creationId xmlns:p14="http://schemas.microsoft.com/office/powerpoint/2010/main" val="262559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18381823-FC9A-909D-650C-45A7DA0A85D2}"/>
            </a:ext>
          </a:extLst>
        </p:cNvPr>
        <p:cNvGrpSpPr/>
        <p:nvPr/>
      </p:nvGrpSpPr>
      <p:grpSpPr>
        <a:xfrm>
          <a:off x="0" y="0"/>
          <a:ext cx="0" cy="0"/>
          <a:chOff x="0" y="0"/>
          <a:chExt cx="0" cy="0"/>
        </a:xfrm>
      </p:grpSpPr>
      <p:sp>
        <p:nvSpPr>
          <p:cNvPr id="184" name="Google Shape;184;p25">
            <a:extLst>
              <a:ext uri="{FF2B5EF4-FFF2-40B4-BE49-F238E27FC236}">
                <a16:creationId xmlns:a16="http://schemas.microsoft.com/office/drawing/2014/main" id="{027E531B-D13F-1E33-A330-CD08DC42D2C1}"/>
              </a:ext>
            </a:extLst>
          </p:cNvPr>
          <p:cNvSpPr txBox="1">
            <a:spLocks noGrp="1"/>
          </p:cNvSpPr>
          <p:nvPr>
            <p:ph type="title"/>
          </p:nvPr>
        </p:nvSpPr>
        <p:spPr>
          <a:xfrm>
            <a:off x="6646936" y="2103150"/>
            <a:ext cx="4857492" cy="1967400"/>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SzPts val="6000"/>
            </a:pPr>
            <a:r>
              <a:rPr lang="en-US" sz="4800" dirty="0"/>
              <a:t>Take the</a:t>
            </a:r>
            <a:br>
              <a:rPr lang="en-US" sz="4800" dirty="0"/>
            </a:br>
            <a:r>
              <a:rPr lang="en-US" sz="4800" dirty="0"/>
              <a:t>PI Assessment</a:t>
            </a:r>
            <a:br>
              <a:rPr lang="en-US" sz="4800" dirty="0"/>
            </a:br>
            <a:br>
              <a:rPr lang="en-US" sz="4800" dirty="0"/>
            </a:br>
            <a:endParaRPr sz="4800" dirty="0">
              <a:solidFill>
                <a:srgbClr val="FFFFFF"/>
              </a:solidFill>
            </a:endParaRPr>
          </a:p>
        </p:txBody>
      </p:sp>
      <p:pic>
        <p:nvPicPr>
          <p:cNvPr id="3" name="Picture 2" descr="A qr code with dots&#10;&#10;AI-generated content may be incorrect.">
            <a:extLst>
              <a:ext uri="{FF2B5EF4-FFF2-40B4-BE49-F238E27FC236}">
                <a16:creationId xmlns:a16="http://schemas.microsoft.com/office/drawing/2014/main" id="{C7817D4E-D1BE-5656-E3FC-EA83D04B762B}"/>
              </a:ext>
            </a:extLst>
          </p:cNvPr>
          <p:cNvPicPr>
            <a:picLocks noChangeAspect="1"/>
          </p:cNvPicPr>
          <p:nvPr/>
        </p:nvPicPr>
        <p:blipFill>
          <a:blip r:embed="rId3"/>
          <a:stretch>
            <a:fillRect/>
          </a:stretch>
        </p:blipFill>
        <p:spPr>
          <a:xfrm>
            <a:off x="486092" y="624840"/>
            <a:ext cx="5608320" cy="5608320"/>
          </a:xfrm>
          <a:prstGeom prst="rect">
            <a:avLst/>
          </a:prstGeom>
        </p:spPr>
      </p:pic>
    </p:spTree>
    <p:extLst>
      <p:ext uri="{BB962C8B-B14F-4D97-AF65-F5344CB8AC3E}">
        <p14:creationId xmlns:p14="http://schemas.microsoft.com/office/powerpoint/2010/main" val="1778980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293;p32">
            <a:extLst>
              <a:ext uri="{FF2B5EF4-FFF2-40B4-BE49-F238E27FC236}">
                <a16:creationId xmlns:a16="http://schemas.microsoft.com/office/drawing/2014/main" id="{39C33B6E-D841-DC2F-9B16-A7A7D274EB75}"/>
              </a:ext>
            </a:extLst>
          </p:cNvPr>
          <p:cNvSpPr txBox="1">
            <a:spLocks noGrp="1"/>
          </p:cNvSpPr>
          <p:nvPr>
            <p:ph type="title"/>
          </p:nvPr>
        </p:nvSpPr>
        <p:spPr>
          <a:xfrm>
            <a:off x="729930" y="899299"/>
            <a:ext cx="10669800" cy="756900"/>
          </a:xfrm>
          <a:prstGeom prst="rect">
            <a:avLst/>
          </a:prstGeom>
          <a:noFill/>
          <a:ln>
            <a:noFill/>
          </a:ln>
        </p:spPr>
        <p:txBody>
          <a:bodyPr spcFirstLastPara="1" wrap="square" lIns="91425" tIns="91425" rIns="91425" bIns="91425" anchor="t" anchorCtr="0">
            <a:noAutofit/>
          </a:bodyPr>
          <a:lstStyle/>
          <a:p>
            <a:pPr>
              <a:lnSpc>
                <a:spcPct val="100000"/>
              </a:lnSpc>
              <a:buSzPts val="3600"/>
            </a:pPr>
            <a:r>
              <a:rPr lang="en-US" sz="4000" dirty="0">
                <a:solidFill>
                  <a:srgbClr val="002060"/>
                </a:solidFill>
              </a:rPr>
              <a:t>Understanding Your Reference Profiles</a:t>
            </a:r>
          </a:p>
        </p:txBody>
      </p:sp>
      <p:sp>
        <p:nvSpPr>
          <p:cNvPr id="4" name="Google Shape;294;p32">
            <a:extLst>
              <a:ext uri="{FF2B5EF4-FFF2-40B4-BE49-F238E27FC236}">
                <a16:creationId xmlns:a16="http://schemas.microsoft.com/office/drawing/2014/main" id="{DFA4679D-89D2-541C-4516-7F7673BDA5EA}"/>
              </a:ext>
            </a:extLst>
          </p:cNvPr>
          <p:cNvSpPr txBox="1">
            <a:spLocks/>
          </p:cNvSpPr>
          <p:nvPr/>
        </p:nvSpPr>
        <p:spPr>
          <a:xfrm>
            <a:off x="738441" y="1941281"/>
            <a:ext cx="10669800" cy="4464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1100"/>
              </a:spcBef>
              <a:buClr>
                <a:schemeClr val="dk1"/>
              </a:buClr>
              <a:buSzPts val="1100"/>
            </a:pPr>
            <a:r>
              <a:rPr lang="en-US" sz="2000" dirty="0"/>
              <a:t>Once you know someone’s Reference Profile, you gain insight into their </a:t>
            </a:r>
            <a:r>
              <a:rPr lang="en-US" sz="2000" b="1" dirty="0">
                <a:solidFill>
                  <a:srgbClr val="293375"/>
                </a:solidFill>
              </a:rPr>
              <a:t>work styles</a:t>
            </a:r>
            <a:r>
              <a:rPr lang="en-US" sz="2000" dirty="0"/>
              <a:t> such as </a:t>
            </a:r>
            <a:r>
              <a:rPr lang="en-US" sz="2000" b="1" dirty="0">
                <a:solidFill>
                  <a:srgbClr val="293375"/>
                </a:solidFill>
              </a:rPr>
              <a:t>communication</a:t>
            </a:r>
            <a:r>
              <a:rPr lang="en-US" sz="2000" dirty="0"/>
              <a:t>, </a:t>
            </a:r>
            <a:r>
              <a:rPr lang="en-US" sz="2000" b="1" dirty="0">
                <a:solidFill>
                  <a:srgbClr val="293375"/>
                </a:solidFill>
              </a:rPr>
              <a:t>decision making</a:t>
            </a:r>
            <a:r>
              <a:rPr lang="en-US" sz="2000" dirty="0"/>
              <a:t>, and </a:t>
            </a:r>
            <a:r>
              <a:rPr lang="en-US" sz="2000" b="1" dirty="0">
                <a:solidFill>
                  <a:srgbClr val="293375"/>
                </a:solidFill>
              </a:rPr>
              <a:t>risk taking</a:t>
            </a:r>
            <a:r>
              <a:rPr lang="en-US" sz="2000" dirty="0"/>
              <a:t>. This quick understanding allows people to work with each other more effectively.</a:t>
            </a:r>
          </a:p>
          <a:p>
            <a:pPr>
              <a:lnSpc>
                <a:spcPct val="115000"/>
              </a:lnSpc>
              <a:spcBef>
                <a:spcPts val="1100"/>
              </a:spcBef>
              <a:buSzPts val="2400"/>
            </a:pPr>
            <a:endParaRPr lang="en-US" sz="2000" dirty="0"/>
          </a:p>
        </p:txBody>
      </p:sp>
      <p:grpSp>
        <p:nvGrpSpPr>
          <p:cNvPr id="5" name="Google Shape;295;p32">
            <a:extLst>
              <a:ext uri="{FF2B5EF4-FFF2-40B4-BE49-F238E27FC236}">
                <a16:creationId xmlns:a16="http://schemas.microsoft.com/office/drawing/2014/main" id="{0FF6F0A9-4FA0-0894-3944-F84C0D714604}"/>
              </a:ext>
            </a:extLst>
          </p:cNvPr>
          <p:cNvGrpSpPr/>
          <p:nvPr/>
        </p:nvGrpSpPr>
        <p:grpSpPr>
          <a:xfrm>
            <a:off x="1112814" y="3716081"/>
            <a:ext cx="9921053" cy="2238464"/>
            <a:chOff x="1133949" y="2971800"/>
            <a:chExt cx="9921053" cy="2238464"/>
          </a:xfrm>
        </p:grpSpPr>
        <p:pic>
          <p:nvPicPr>
            <p:cNvPr id="6" name="Google Shape;296;p32">
              <a:extLst>
                <a:ext uri="{FF2B5EF4-FFF2-40B4-BE49-F238E27FC236}">
                  <a16:creationId xmlns:a16="http://schemas.microsoft.com/office/drawing/2014/main" id="{A686212C-1A7A-2A43-BBED-9563B711D427}"/>
                </a:ext>
              </a:extLst>
            </p:cNvPr>
            <p:cNvPicPr preferRelativeResize="0"/>
            <p:nvPr/>
          </p:nvPicPr>
          <p:blipFill>
            <a:blip r:embed="rId4">
              <a:alphaModFix amt="94000"/>
            </a:blip>
            <a:stretch>
              <a:fillRect/>
            </a:stretch>
          </p:blipFill>
          <p:spPr>
            <a:xfrm>
              <a:off x="3385612" y="2971801"/>
              <a:ext cx="914399" cy="914399"/>
            </a:xfrm>
            <a:prstGeom prst="rect">
              <a:avLst/>
            </a:prstGeom>
            <a:noFill/>
            <a:ln>
              <a:noFill/>
            </a:ln>
          </p:spPr>
        </p:pic>
        <p:pic>
          <p:nvPicPr>
            <p:cNvPr id="7" name="Google Shape;297;p32">
              <a:extLst>
                <a:ext uri="{FF2B5EF4-FFF2-40B4-BE49-F238E27FC236}">
                  <a16:creationId xmlns:a16="http://schemas.microsoft.com/office/drawing/2014/main" id="{E6FEE195-145B-AAB3-FCE2-23AEB6E0E8A4}"/>
                </a:ext>
              </a:extLst>
            </p:cNvPr>
            <p:cNvPicPr preferRelativeResize="0"/>
            <p:nvPr/>
          </p:nvPicPr>
          <p:blipFill>
            <a:blip r:embed="rId5">
              <a:alphaModFix amt="94000"/>
            </a:blip>
            <a:stretch>
              <a:fillRect/>
            </a:stretch>
          </p:blipFill>
          <p:spPr>
            <a:xfrm>
              <a:off x="10140603" y="2981875"/>
              <a:ext cx="914399" cy="914401"/>
            </a:xfrm>
            <a:prstGeom prst="rect">
              <a:avLst/>
            </a:prstGeom>
            <a:noFill/>
            <a:ln>
              <a:noFill/>
            </a:ln>
          </p:spPr>
        </p:pic>
        <p:pic>
          <p:nvPicPr>
            <p:cNvPr id="8" name="Google Shape;298;p32">
              <a:extLst>
                <a:ext uri="{FF2B5EF4-FFF2-40B4-BE49-F238E27FC236}">
                  <a16:creationId xmlns:a16="http://schemas.microsoft.com/office/drawing/2014/main" id="{8368DB63-EEF6-8E83-AF63-940F2EBAFD23}"/>
                </a:ext>
              </a:extLst>
            </p:cNvPr>
            <p:cNvPicPr preferRelativeResize="0"/>
            <p:nvPr/>
          </p:nvPicPr>
          <p:blipFill>
            <a:blip r:embed="rId6">
              <a:alphaModFix amt="94000"/>
            </a:blip>
            <a:stretch>
              <a:fillRect/>
            </a:stretch>
          </p:blipFill>
          <p:spPr>
            <a:xfrm>
              <a:off x="2259782" y="2971800"/>
              <a:ext cx="914399" cy="914401"/>
            </a:xfrm>
            <a:prstGeom prst="rect">
              <a:avLst/>
            </a:prstGeom>
            <a:noFill/>
            <a:ln>
              <a:noFill/>
            </a:ln>
          </p:spPr>
        </p:pic>
        <p:pic>
          <p:nvPicPr>
            <p:cNvPr id="9" name="Google Shape;299;p32">
              <a:extLst>
                <a:ext uri="{FF2B5EF4-FFF2-40B4-BE49-F238E27FC236}">
                  <a16:creationId xmlns:a16="http://schemas.microsoft.com/office/drawing/2014/main" id="{D02ED455-4707-7DF5-EAE1-592BAA12F4BF}"/>
                </a:ext>
              </a:extLst>
            </p:cNvPr>
            <p:cNvPicPr preferRelativeResize="0"/>
            <p:nvPr/>
          </p:nvPicPr>
          <p:blipFill>
            <a:blip r:embed="rId7">
              <a:alphaModFix amt="94000"/>
            </a:blip>
            <a:stretch>
              <a:fillRect/>
            </a:stretch>
          </p:blipFill>
          <p:spPr>
            <a:xfrm>
              <a:off x="4511443" y="2971800"/>
              <a:ext cx="914401" cy="914401"/>
            </a:xfrm>
            <a:prstGeom prst="rect">
              <a:avLst/>
            </a:prstGeom>
            <a:noFill/>
            <a:ln>
              <a:noFill/>
            </a:ln>
          </p:spPr>
        </p:pic>
        <p:pic>
          <p:nvPicPr>
            <p:cNvPr id="10" name="Google Shape;300;p32">
              <a:extLst>
                <a:ext uri="{FF2B5EF4-FFF2-40B4-BE49-F238E27FC236}">
                  <a16:creationId xmlns:a16="http://schemas.microsoft.com/office/drawing/2014/main" id="{4D7A28CB-C305-2737-EDC1-123003E8C860}"/>
                </a:ext>
              </a:extLst>
            </p:cNvPr>
            <p:cNvPicPr preferRelativeResize="0"/>
            <p:nvPr/>
          </p:nvPicPr>
          <p:blipFill>
            <a:blip r:embed="rId8">
              <a:alphaModFix amt="94000"/>
            </a:blip>
            <a:stretch>
              <a:fillRect/>
            </a:stretch>
          </p:blipFill>
          <p:spPr>
            <a:xfrm>
              <a:off x="1696878" y="4295862"/>
              <a:ext cx="914399" cy="914401"/>
            </a:xfrm>
            <a:prstGeom prst="rect">
              <a:avLst/>
            </a:prstGeom>
            <a:noFill/>
            <a:ln>
              <a:noFill/>
            </a:ln>
          </p:spPr>
        </p:pic>
        <p:pic>
          <p:nvPicPr>
            <p:cNvPr id="11" name="Google Shape;301;p32">
              <a:extLst>
                <a:ext uri="{FF2B5EF4-FFF2-40B4-BE49-F238E27FC236}">
                  <a16:creationId xmlns:a16="http://schemas.microsoft.com/office/drawing/2014/main" id="{50F49E1E-E6BC-F745-4489-C8479792CB83}"/>
                </a:ext>
              </a:extLst>
            </p:cNvPr>
            <p:cNvPicPr preferRelativeResize="0"/>
            <p:nvPr/>
          </p:nvPicPr>
          <p:blipFill>
            <a:blip r:embed="rId9">
              <a:alphaModFix amt="94000"/>
            </a:blip>
            <a:stretch>
              <a:fillRect/>
            </a:stretch>
          </p:blipFill>
          <p:spPr>
            <a:xfrm>
              <a:off x="5074360" y="4295864"/>
              <a:ext cx="914401" cy="914399"/>
            </a:xfrm>
            <a:prstGeom prst="rect">
              <a:avLst/>
            </a:prstGeom>
            <a:noFill/>
            <a:ln>
              <a:noFill/>
            </a:ln>
          </p:spPr>
        </p:pic>
        <p:pic>
          <p:nvPicPr>
            <p:cNvPr id="12" name="Google Shape;302;p32">
              <a:extLst>
                <a:ext uri="{FF2B5EF4-FFF2-40B4-BE49-F238E27FC236}">
                  <a16:creationId xmlns:a16="http://schemas.microsoft.com/office/drawing/2014/main" id="{1E9DA5BA-2064-4BE1-D962-5109AE195431}"/>
                </a:ext>
              </a:extLst>
            </p:cNvPr>
            <p:cNvPicPr preferRelativeResize="0"/>
            <p:nvPr/>
          </p:nvPicPr>
          <p:blipFill>
            <a:blip r:embed="rId10">
              <a:alphaModFix amt="94000"/>
            </a:blip>
            <a:stretch>
              <a:fillRect/>
            </a:stretch>
          </p:blipFill>
          <p:spPr>
            <a:xfrm>
              <a:off x="9577670" y="4295864"/>
              <a:ext cx="914401" cy="914399"/>
            </a:xfrm>
            <a:prstGeom prst="rect">
              <a:avLst/>
            </a:prstGeom>
            <a:noFill/>
            <a:ln>
              <a:noFill/>
            </a:ln>
          </p:spPr>
        </p:pic>
        <p:pic>
          <p:nvPicPr>
            <p:cNvPr id="13" name="Google Shape;303;p32">
              <a:extLst>
                <a:ext uri="{FF2B5EF4-FFF2-40B4-BE49-F238E27FC236}">
                  <a16:creationId xmlns:a16="http://schemas.microsoft.com/office/drawing/2014/main" id="{CB60773F-A2F0-DCDC-FA31-82CA21EB5FA3}"/>
                </a:ext>
              </a:extLst>
            </p:cNvPr>
            <p:cNvPicPr preferRelativeResize="0"/>
            <p:nvPr/>
          </p:nvPicPr>
          <p:blipFill>
            <a:blip r:embed="rId11">
              <a:alphaModFix amt="94000"/>
            </a:blip>
            <a:stretch>
              <a:fillRect/>
            </a:stretch>
          </p:blipFill>
          <p:spPr>
            <a:xfrm>
              <a:off x="6763109" y="2971801"/>
              <a:ext cx="914399" cy="914399"/>
            </a:xfrm>
            <a:prstGeom prst="rect">
              <a:avLst/>
            </a:prstGeom>
            <a:noFill/>
            <a:ln>
              <a:noFill/>
            </a:ln>
          </p:spPr>
        </p:pic>
        <p:pic>
          <p:nvPicPr>
            <p:cNvPr id="14" name="Google Shape;304;p32">
              <a:extLst>
                <a:ext uri="{FF2B5EF4-FFF2-40B4-BE49-F238E27FC236}">
                  <a16:creationId xmlns:a16="http://schemas.microsoft.com/office/drawing/2014/main" id="{6178E344-7053-5C42-9A58-B77F6AAF0560}"/>
                </a:ext>
              </a:extLst>
            </p:cNvPr>
            <p:cNvPicPr preferRelativeResize="0"/>
            <p:nvPr/>
          </p:nvPicPr>
          <p:blipFill>
            <a:blip r:embed="rId12">
              <a:alphaModFix amt="94000"/>
            </a:blip>
            <a:stretch>
              <a:fillRect/>
            </a:stretch>
          </p:blipFill>
          <p:spPr>
            <a:xfrm>
              <a:off x="7326011" y="4295864"/>
              <a:ext cx="914401" cy="914399"/>
            </a:xfrm>
            <a:prstGeom prst="rect">
              <a:avLst/>
            </a:prstGeom>
            <a:noFill/>
            <a:ln>
              <a:noFill/>
            </a:ln>
          </p:spPr>
        </p:pic>
        <p:pic>
          <p:nvPicPr>
            <p:cNvPr id="15" name="Google Shape;305;p32">
              <a:extLst>
                <a:ext uri="{FF2B5EF4-FFF2-40B4-BE49-F238E27FC236}">
                  <a16:creationId xmlns:a16="http://schemas.microsoft.com/office/drawing/2014/main" id="{35AE3B03-AA31-FAC4-779B-45785EC9C643}"/>
                </a:ext>
              </a:extLst>
            </p:cNvPr>
            <p:cNvPicPr preferRelativeResize="0"/>
            <p:nvPr/>
          </p:nvPicPr>
          <p:blipFill>
            <a:blip r:embed="rId13">
              <a:alphaModFix amt="94000"/>
            </a:blip>
            <a:stretch>
              <a:fillRect/>
            </a:stretch>
          </p:blipFill>
          <p:spPr>
            <a:xfrm>
              <a:off x="7888939" y="2971801"/>
              <a:ext cx="914401" cy="914399"/>
            </a:xfrm>
            <a:prstGeom prst="rect">
              <a:avLst/>
            </a:prstGeom>
            <a:noFill/>
            <a:ln>
              <a:noFill/>
            </a:ln>
          </p:spPr>
        </p:pic>
        <p:pic>
          <p:nvPicPr>
            <p:cNvPr id="16" name="Google Shape;306;p32">
              <a:extLst>
                <a:ext uri="{FF2B5EF4-FFF2-40B4-BE49-F238E27FC236}">
                  <a16:creationId xmlns:a16="http://schemas.microsoft.com/office/drawing/2014/main" id="{A132ED66-8ED6-E66C-81CC-846B20058132}"/>
                </a:ext>
              </a:extLst>
            </p:cNvPr>
            <p:cNvPicPr preferRelativeResize="0"/>
            <p:nvPr/>
          </p:nvPicPr>
          <p:blipFill>
            <a:blip r:embed="rId14">
              <a:alphaModFix amt="94000"/>
            </a:blip>
            <a:stretch>
              <a:fillRect/>
            </a:stretch>
          </p:blipFill>
          <p:spPr>
            <a:xfrm>
              <a:off x="3948516" y="4256662"/>
              <a:ext cx="914401" cy="914401"/>
            </a:xfrm>
            <a:prstGeom prst="rect">
              <a:avLst/>
            </a:prstGeom>
            <a:noFill/>
            <a:ln>
              <a:noFill/>
            </a:ln>
          </p:spPr>
        </p:pic>
        <p:pic>
          <p:nvPicPr>
            <p:cNvPr id="17" name="Google Shape;307;p32">
              <a:extLst>
                <a:ext uri="{FF2B5EF4-FFF2-40B4-BE49-F238E27FC236}">
                  <a16:creationId xmlns:a16="http://schemas.microsoft.com/office/drawing/2014/main" id="{AE57909E-854B-5088-E1FB-A83085E79839}"/>
                </a:ext>
              </a:extLst>
            </p:cNvPr>
            <p:cNvPicPr preferRelativeResize="0"/>
            <p:nvPr/>
          </p:nvPicPr>
          <p:blipFill>
            <a:blip r:embed="rId15">
              <a:alphaModFix amt="94000"/>
            </a:blip>
            <a:stretch>
              <a:fillRect/>
            </a:stretch>
          </p:blipFill>
          <p:spPr>
            <a:xfrm>
              <a:off x="8451845" y="4295864"/>
              <a:ext cx="914399" cy="914399"/>
            </a:xfrm>
            <a:prstGeom prst="rect">
              <a:avLst/>
            </a:prstGeom>
            <a:noFill/>
            <a:ln>
              <a:noFill/>
            </a:ln>
          </p:spPr>
        </p:pic>
        <p:pic>
          <p:nvPicPr>
            <p:cNvPr id="18" name="Google Shape;308;p32">
              <a:extLst>
                <a:ext uri="{FF2B5EF4-FFF2-40B4-BE49-F238E27FC236}">
                  <a16:creationId xmlns:a16="http://schemas.microsoft.com/office/drawing/2014/main" id="{BDB565BF-61C2-D70A-83BB-D3E06284EE17}"/>
                </a:ext>
              </a:extLst>
            </p:cNvPr>
            <p:cNvPicPr preferRelativeResize="0"/>
            <p:nvPr/>
          </p:nvPicPr>
          <p:blipFill>
            <a:blip r:embed="rId16">
              <a:alphaModFix amt="94000"/>
            </a:blip>
            <a:stretch>
              <a:fillRect/>
            </a:stretch>
          </p:blipFill>
          <p:spPr>
            <a:xfrm>
              <a:off x="9014772" y="2981876"/>
              <a:ext cx="914399" cy="914399"/>
            </a:xfrm>
            <a:prstGeom prst="rect">
              <a:avLst/>
            </a:prstGeom>
            <a:noFill/>
            <a:ln>
              <a:noFill/>
            </a:ln>
          </p:spPr>
        </p:pic>
        <p:pic>
          <p:nvPicPr>
            <p:cNvPr id="19" name="Google Shape;309;p32">
              <a:extLst>
                <a:ext uri="{FF2B5EF4-FFF2-40B4-BE49-F238E27FC236}">
                  <a16:creationId xmlns:a16="http://schemas.microsoft.com/office/drawing/2014/main" id="{B9FC1F49-A93A-D453-0D63-89E60636C109}"/>
                </a:ext>
              </a:extLst>
            </p:cNvPr>
            <p:cNvPicPr preferRelativeResize="0"/>
            <p:nvPr/>
          </p:nvPicPr>
          <p:blipFill>
            <a:blip r:embed="rId17">
              <a:alphaModFix amt="94000"/>
            </a:blip>
            <a:stretch>
              <a:fillRect/>
            </a:stretch>
          </p:blipFill>
          <p:spPr>
            <a:xfrm>
              <a:off x="6200195" y="4256664"/>
              <a:ext cx="914399" cy="914399"/>
            </a:xfrm>
            <a:prstGeom prst="rect">
              <a:avLst/>
            </a:prstGeom>
            <a:noFill/>
            <a:ln>
              <a:noFill/>
            </a:ln>
          </p:spPr>
        </p:pic>
        <p:pic>
          <p:nvPicPr>
            <p:cNvPr id="20" name="Google Shape;310;p32">
              <a:extLst>
                <a:ext uri="{FF2B5EF4-FFF2-40B4-BE49-F238E27FC236}">
                  <a16:creationId xmlns:a16="http://schemas.microsoft.com/office/drawing/2014/main" id="{13295F41-C825-DAC9-27CC-D4BB1946BC40}"/>
                </a:ext>
              </a:extLst>
            </p:cNvPr>
            <p:cNvPicPr preferRelativeResize="0"/>
            <p:nvPr/>
          </p:nvPicPr>
          <p:blipFill>
            <a:blip r:embed="rId18">
              <a:alphaModFix amt="94000"/>
            </a:blip>
            <a:stretch>
              <a:fillRect/>
            </a:stretch>
          </p:blipFill>
          <p:spPr>
            <a:xfrm>
              <a:off x="5637276" y="2971800"/>
              <a:ext cx="914401" cy="914401"/>
            </a:xfrm>
            <a:prstGeom prst="rect">
              <a:avLst/>
            </a:prstGeom>
            <a:noFill/>
            <a:ln>
              <a:noFill/>
            </a:ln>
          </p:spPr>
        </p:pic>
        <p:pic>
          <p:nvPicPr>
            <p:cNvPr id="21" name="Google Shape;311;p32">
              <a:extLst>
                <a:ext uri="{FF2B5EF4-FFF2-40B4-BE49-F238E27FC236}">
                  <a16:creationId xmlns:a16="http://schemas.microsoft.com/office/drawing/2014/main" id="{D0796383-E75F-652C-361F-F0EF9C973BA2}"/>
                </a:ext>
              </a:extLst>
            </p:cNvPr>
            <p:cNvPicPr preferRelativeResize="0"/>
            <p:nvPr/>
          </p:nvPicPr>
          <p:blipFill>
            <a:blip r:embed="rId19">
              <a:alphaModFix amt="94000"/>
            </a:blip>
            <a:stretch>
              <a:fillRect/>
            </a:stretch>
          </p:blipFill>
          <p:spPr>
            <a:xfrm>
              <a:off x="1133949" y="2971800"/>
              <a:ext cx="914401" cy="914401"/>
            </a:xfrm>
            <a:prstGeom prst="rect">
              <a:avLst/>
            </a:prstGeom>
            <a:noFill/>
            <a:ln>
              <a:noFill/>
            </a:ln>
          </p:spPr>
        </p:pic>
        <p:pic>
          <p:nvPicPr>
            <p:cNvPr id="22" name="Google Shape;312;p32">
              <a:extLst>
                <a:ext uri="{FF2B5EF4-FFF2-40B4-BE49-F238E27FC236}">
                  <a16:creationId xmlns:a16="http://schemas.microsoft.com/office/drawing/2014/main" id="{D2359638-0F0A-D32F-9767-5C5B7C594591}"/>
                </a:ext>
              </a:extLst>
            </p:cNvPr>
            <p:cNvPicPr preferRelativeResize="0"/>
            <p:nvPr/>
          </p:nvPicPr>
          <p:blipFill>
            <a:blip r:embed="rId20">
              <a:alphaModFix amt="94000"/>
            </a:blip>
            <a:stretch>
              <a:fillRect/>
            </a:stretch>
          </p:blipFill>
          <p:spPr>
            <a:xfrm>
              <a:off x="2822702" y="4256662"/>
              <a:ext cx="914399" cy="914401"/>
            </a:xfrm>
            <a:prstGeom prst="rect">
              <a:avLst/>
            </a:prstGeom>
            <a:noFill/>
            <a:ln>
              <a:noFill/>
            </a:ln>
          </p:spPr>
        </p:pic>
      </p:grpSp>
    </p:spTree>
    <p:extLst>
      <p:ext uri="{BB962C8B-B14F-4D97-AF65-F5344CB8AC3E}">
        <p14:creationId xmlns:p14="http://schemas.microsoft.com/office/powerpoint/2010/main" val="2275354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6" name="Picture 5" descr="A group of people standing in a line&#10;&#10;Description automatically generated">
            <a:extLst>
              <a:ext uri="{FF2B5EF4-FFF2-40B4-BE49-F238E27FC236}">
                <a16:creationId xmlns:a16="http://schemas.microsoft.com/office/drawing/2014/main" id="{4078CBFA-D7C6-FD85-E2DA-A1B8EE14839D}"/>
              </a:ext>
            </a:extLst>
          </p:cNvPr>
          <p:cNvPicPr>
            <a:picLocks noChangeAspect="1"/>
          </p:cNvPicPr>
          <p:nvPr/>
        </p:nvPicPr>
        <p:blipFill>
          <a:blip r:embed="rId3"/>
          <a:stretch>
            <a:fillRect/>
          </a:stretch>
        </p:blipFill>
        <p:spPr>
          <a:xfrm>
            <a:off x="-488180" y="-223289"/>
            <a:ext cx="13089755" cy="7081289"/>
          </a:xfrm>
          <a:prstGeom prst="rect">
            <a:avLst/>
          </a:prstGeom>
        </p:spPr>
      </p:pic>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4"/>
          <a:stretch>
            <a:fillRect/>
          </a:stretch>
        </p:blipFill>
        <p:spPr>
          <a:xfrm>
            <a:off x="9952522" y="-168538"/>
            <a:ext cx="1738339" cy="1738339"/>
          </a:xfrm>
          <a:prstGeom prst="rect">
            <a:avLst/>
          </a:prstGeom>
        </p:spPr>
      </p:pic>
    </p:spTree>
    <p:extLst>
      <p:ext uri="{BB962C8B-B14F-4D97-AF65-F5344CB8AC3E}">
        <p14:creationId xmlns:p14="http://schemas.microsoft.com/office/powerpoint/2010/main" val="3102434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pic>
        <p:nvPicPr>
          <p:cNvPr id="4" name="Picture 3" descr="A diagram of different types of icons&#10;&#10;Description automatically generated with medium confidence">
            <a:extLst>
              <a:ext uri="{FF2B5EF4-FFF2-40B4-BE49-F238E27FC236}">
                <a16:creationId xmlns:a16="http://schemas.microsoft.com/office/drawing/2014/main" id="{761BE906-1782-B780-1D6E-C6C34CD15DE5}"/>
              </a:ext>
            </a:extLst>
          </p:cNvPr>
          <p:cNvPicPr>
            <a:picLocks noChangeAspect="1"/>
          </p:cNvPicPr>
          <p:nvPr/>
        </p:nvPicPr>
        <p:blipFill>
          <a:blip r:embed="rId4"/>
          <a:stretch>
            <a:fillRect/>
          </a:stretch>
        </p:blipFill>
        <p:spPr>
          <a:xfrm>
            <a:off x="840864" y="1001294"/>
            <a:ext cx="10303385" cy="5785268"/>
          </a:xfrm>
          <a:prstGeom prst="rect">
            <a:avLst/>
          </a:prstGeom>
        </p:spPr>
      </p:pic>
    </p:spTree>
    <p:extLst>
      <p:ext uri="{BB962C8B-B14F-4D97-AF65-F5344CB8AC3E}">
        <p14:creationId xmlns:p14="http://schemas.microsoft.com/office/powerpoint/2010/main" val="3116125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962102" y="340660"/>
            <a:ext cx="9883475" cy="1967400"/>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SzPts val="6000"/>
            </a:pPr>
            <a:r>
              <a:rPr lang="en-US" sz="6600" dirty="0"/>
              <a:t>What is your PI Reference Profile?</a:t>
            </a:r>
            <a:br>
              <a:rPr lang="en-US" sz="7200" dirty="0"/>
            </a:br>
            <a:br>
              <a:rPr lang="en-US" sz="7200" dirty="0"/>
            </a:br>
            <a:endParaRPr sz="3200" dirty="0">
              <a:solidFill>
                <a:srgbClr val="FFFFFF"/>
              </a:solidFill>
            </a:endParaRPr>
          </a:p>
        </p:txBody>
      </p:sp>
      <p:sp>
        <p:nvSpPr>
          <p:cNvPr id="2" name="TextBox 1">
            <a:extLst>
              <a:ext uri="{FF2B5EF4-FFF2-40B4-BE49-F238E27FC236}">
                <a16:creationId xmlns:a16="http://schemas.microsoft.com/office/drawing/2014/main" id="{269754D3-4A71-2322-4FB0-837DD27975ED}"/>
              </a:ext>
            </a:extLst>
          </p:cNvPr>
          <p:cNvSpPr txBox="1"/>
          <p:nvPr/>
        </p:nvSpPr>
        <p:spPr>
          <a:xfrm>
            <a:off x="1133056" y="2537344"/>
            <a:ext cx="9541565" cy="2677656"/>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1) Take the 5-minute assessment by using the QR code</a:t>
            </a:r>
            <a:b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2) Submit your responses</a:t>
            </a:r>
            <a:b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3) Check your email</a:t>
            </a:r>
            <a:b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4) What is your reference profile?</a:t>
            </a:r>
          </a:p>
          <a:p>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5) Which category  are you in? (Analytical, Social, Stabilizing or Persistent)</a:t>
            </a:r>
          </a:p>
        </p:txBody>
      </p:sp>
    </p:spTree>
    <p:extLst>
      <p:ext uri="{BB962C8B-B14F-4D97-AF65-F5344CB8AC3E}">
        <p14:creationId xmlns:p14="http://schemas.microsoft.com/office/powerpoint/2010/main" val="3432616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ABB22363-8B9C-E388-FE7A-70CAC0C4EC0D}"/>
            </a:ext>
          </a:extLst>
        </p:cNvPr>
        <p:cNvGrpSpPr/>
        <p:nvPr/>
      </p:nvGrpSpPr>
      <p:grpSpPr>
        <a:xfrm>
          <a:off x="0" y="0"/>
          <a:ext cx="0" cy="0"/>
          <a:chOff x="0" y="0"/>
          <a:chExt cx="0" cy="0"/>
        </a:xfrm>
      </p:grpSpPr>
      <p:sp>
        <p:nvSpPr>
          <p:cNvPr id="184" name="Google Shape;184;p25">
            <a:extLst>
              <a:ext uri="{FF2B5EF4-FFF2-40B4-BE49-F238E27FC236}">
                <a16:creationId xmlns:a16="http://schemas.microsoft.com/office/drawing/2014/main" id="{2D270168-AD65-5DAD-DDA3-8DBAA5E4CD39}"/>
              </a:ext>
            </a:extLst>
          </p:cNvPr>
          <p:cNvSpPr txBox="1">
            <a:spLocks noGrp="1"/>
          </p:cNvSpPr>
          <p:nvPr>
            <p:ph type="title"/>
          </p:nvPr>
        </p:nvSpPr>
        <p:spPr>
          <a:xfrm>
            <a:off x="975024" y="1023900"/>
            <a:ext cx="9883475" cy="1967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000"/>
              <a:buNone/>
            </a:pPr>
            <a:r>
              <a:rPr lang="en-US" sz="7200"/>
              <a:t>Understanding</a:t>
            </a:r>
            <a:br>
              <a:rPr lang="en-US" sz="7200"/>
            </a:br>
            <a:r>
              <a:rPr lang="en-US" sz="7200"/>
              <a:t>the Four Factors</a:t>
            </a:r>
            <a:endParaRPr sz="7200">
              <a:solidFill>
                <a:srgbClr val="FFFFFF"/>
              </a:solidFill>
            </a:endParaRPr>
          </a:p>
        </p:txBody>
      </p:sp>
    </p:spTree>
    <p:extLst>
      <p:ext uri="{BB962C8B-B14F-4D97-AF65-F5344CB8AC3E}">
        <p14:creationId xmlns:p14="http://schemas.microsoft.com/office/powerpoint/2010/main" val="308300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975025" y="1023899"/>
            <a:ext cx="10250894" cy="3828019"/>
          </a:xfrm>
          <a:prstGeom prst="rect">
            <a:avLst/>
          </a:prstGeom>
          <a:noFill/>
          <a:ln>
            <a:noFill/>
          </a:ln>
        </p:spPr>
        <p:txBody>
          <a:bodyPr spcFirstLastPara="1" wrap="square" lIns="91425" tIns="91425" rIns="91425" bIns="91425" anchor="t" anchorCtr="0">
            <a:noAutofit/>
          </a:bodyPr>
          <a:lstStyle/>
          <a:p>
            <a:r>
              <a:rPr lang="en-US" sz="2800" dirty="0"/>
              <a:t>NLC-RISC STAFF CONFERENCE</a:t>
            </a:r>
            <a:br>
              <a:rPr lang="en-US" sz="2800" dirty="0"/>
            </a:br>
            <a:br>
              <a:rPr lang="en-US" sz="4800" dirty="0"/>
            </a:br>
            <a:r>
              <a:rPr lang="en-US" sz="4800" dirty="0"/>
              <a:t>Effective Communication for Leadership and Team Alignment</a:t>
            </a:r>
            <a:br>
              <a:rPr lang="en-US" sz="4800" dirty="0"/>
            </a:br>
            <a:br>
              <a:rPr lang="en-US" sz="4800" dirty="0"/>
            </a:br>
            <a:r>
              <a:rPr lang="en-US" sz="2800" dirty="0"/>
              <a:t>October 27, 2025</a:t>
            </a:r>
            <a:endParaRPr lang="en-US" sz="2800" dirty="0">
              <a:solidFill>
                <a:srgbClr val="FFFFFF"/>
              </a:solidFill>
            </a:endParaRPr>
          </a:p>
        </p:txBody>
      </p:sp>
      <p:sp>
        <p:nvSpPr>
          <p:cNvPr id="185" name="Google Shape;185;p25"/>
          <p:cNvSpPr txBox="1"/>
          <p:nvPr/>
        </p:nvSpPr>
        <p:spPr>
          <a:xfrm>
            <a:off x="1637350" y="5352187"/>
            <a:ext cx="37731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1">
                <a:solidFill>
                  <a:srgbClr val="FFFFFF"/>
                </a:solidFill>
                <a:latin typeface="Roboto"/>
                <a:ea typeface="Roboto"/>
                <a:cs typeface="Roboto"/>
                <a:sym typeface="Roboto"/>
              </a:rPr>
              <a:t>Facilitated by Mali Phonpadith</a:t>
            </a:r>
            <a:endParaRPr sz="2000" b="1" i="0" u="none" strike="noStrike" cap="none">
              <a:solidFill>
                <a:srgbClr val="FFFFFF"/>
              </a:solidFill>
              <a:latin typeface="Roboto"/>
              <a:ea typeface="Roboto"/>
              <a:cs typeface="Roboto"/>
              <a:sym typeface="Roboto"/>
            </a:endParaRPr>
          </a:p>
        </p:txBody>
      </p:sp>
      <p:sp>
        <p:nvSpPr>
          <p:cNvPr id="186" name="Google Shape;186;p25"/>
          <p:cNvSpPr/>
          <p:nvPr/>
        </p:nvSpPr>
        <p:spPr>
          <a:xfrm>
            <a:off x="1618698" y="5651853"/>
            <a:ext cx="5461337" cy="18901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2000">
                <a:solidFill>
                  <a:srgbClr val="FFFFFF"/>
                </a:solidFill>
                <a:latin typeface="Roboto"/>
                <a:ea typeface="Roboto"/>
                <a:cs typeface="Roboto"/>
                <a:sym typeface="Roboto"/>
              </a:rPr>
              <a:t>Founder &amp; CEO, SOAR Community Network</a:t>
            </a:r>
            <a:endParaRPr sz="2000" b="0" i="0" u="none" strike="noStrike" cap="none">
              <a:solidFill>
                <a:srgbClr val="FFFFFF"/>
              </a:solidFill>
              <a:latin typeface="Roboto"/>
              <a:ea typeface="Roboto"/>
              <a:cs typeface="Roboto"/>
              <a:sym typeface="Roboto"/>
            </a:endParaRPr>
          </a:p>
        </p:txBody>
      </p:sp>
      <p:pic>
        <p:nvPicPr>
          <p:cNvPr id="187" name="Google Shape;187;p25"/>
          <p:cNvPicPr preferRelativeResize="0"/>
          <p:nvPr/>
        </p:nvPicPr>
        <p:blipFill rotWithShape="1">
          <a:blip r:embed="rId3">
            <a:alphaModFix/>
          </a:blip>
          <a:srcRect/>
          <a:stretch/>
        </p:blipFill>
        <p:spPr>
          <a:xfrm>
            <a:off x="975025" y="5397967"/>
            <a:ext cx="705843" cy="641667"/>
          </a:xfrm>
          <a:prstGeom prst="rect">
            <a:avLst/>
          </a:prstGeom>
          <a:noFill/>
          <a:ln>
            <a:noFill/>
          </a:ln>
        </p:spPr>
      </p:pic>
      <p:sp>
        <p:nvSpPr>
          <p:cNvPr id="188" name="Google Shape;188;p25"/>
          <p:cNvSpPr/>
          <p:nvPr/>
        </p:nvSpPr>
        <p:spPr>
          <a:xfrm>
            <a:off x="1618698" y="5953872"/>
            <a:ext cx="4287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2000">
                <a:solidFill>
                  <a:srgbClr val="FFFFFF"/>
                </a:solidFill>
                <a:latin typeface="Roboto"/>
                <a:ea typeface="Roboto"/>
                <a:cs typeface="Roboto"/>
                <a:sym typeface="Roboto"/>
              </a:rPr>
              <a:t>Certified Talent Optimization Leader</a:t>
            </a:r>
            <a:endParaRPr sz="2000" b="0" i="0" u="none" strike="noStrike" cap="none">
              <a:solidFill>
                <a:srgbClr val="FFFFFF"/>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340;p35">
            <a:extLst>
              <a:ext uri="{FF2B5EF4-FFF2-40B4-BE49-F238E27FC236}">
                <a16:creationId xmlns:a16="http://schemas.microsoft.com/office/drawing/2014/main" id="{A7DCAD7A-4885-98BA-361E-F4A001CCABCD}"/>
              </a:ext>
            </a:extLst>
          </p:cNvPr>
          <p:cNvSpPr txBox="1">
            <a:spLocks noGrp="1"/>
          </p:cNvSpPr>
          <p:nvPr>
            <p:ph type="title"/>
          </p:nvPr>
        </p:nvSpPr>
        <p:spPr>
          <a:xfrm>
            <a:off x="759575" y="1399918"/>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2200" dirty="0">
                <a:solidFill>
                  <a:srgbClr val="002060"/>
                </a:solidFill>
                <a:latin typeface="Rubik Black"/>
                <a:ea typeface="Rubik Black"/>
                <a:cs typeface="Rubik Black"/>
                <a:sym typeface="Rubik Black"/>
              </a:rPr>
              <a:t>These Drives, or Factors, provide insight into how someone will behave.</a:t>
            </a:r>
            <a:endParaRPr sz="2200" dirty="0">
              <a:solidFill>
                <a:srgbClr val="002060"/>
              </a:solidFill>
              <a:latin typeface="Rubik Black"/>
              <a:ea typeface="Rubik Black"/>
              <a:cs typeface="Rubik Black"/>
              <a:sym typeface="Rubik Black"/>
            </a:endParaRPr>
          </a:p>
        </p:txBody>
      </p:sp>
      <p:grpSp>
        <p:nvGrpSpPr>
          <p:cNvPr id="4" name="Google Shape;341;p35">
            <a:extLst>
              <a:ext uri="{FF2B5EF4-FFF2-40B4-BE49-F238E27FC236}">
                <a16:creationId xmlns:a16="http://schemas.microsoft.com/office/drawing/2014/main" id="{5823D965-FCB0-600D-55C2-0A0DB7EB3D17}"/>
              </a:ext>
            </a:extLst>
          </p:cNvPr>
          <p:cNvGrpSpPr/>
          <p:nvPr/>
        </p:nvGrpSpPr>
        <p:grpSpPr>
          <a:xfrm>
            <a:off x="379975" y="2505625"/>
            <a:ext cx="3394201" cy="2229900"/>
            <a:chOff x="516275" y="2505625"/>
            <a:chExt cx="3394201" cy="2229900"/>
          </a:xfrm>
        </p:grpSpPr>
        <p:sp>
          <p:nvSpPr>
            <p:cNvPr id="5" name="Google Shape;342;p35">
              <a:extLst>
                <a:ext uri="{FF2B5EF4-FFF2-40B4-BE49-F238E27FC236}">
                  <a16:creationId xmlns:a16="http://schemas.microsoft.com/office/drawing/2014/main" id="{C57164FA-C4B9-0F82-996C-379CCB61C693}"/>
                </a:ext>
              </a:extLst>
            </p:cNvPr>
            <p:cNvSpPr/>
            <p:nvPr/>
          </p:nvSpPr>
          <p:spPr>
            <a:xfrm>
              <a:off x="1292376" y="2505625"/>
              <a:ext cx="2618100" cy="2229900"/>
            </a:xfrm>
            <a:prstGeom prst="rightArrow">
              <a:avLst>
                <a:gd name="adj1" fmla="val 69782"/>
                <a:gd name="adj2" fmla="val 50000"/>
              </a:avLst>
            </a:prstGeom>
            <a:solidFill>
              <a:srgbClr val="2933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914400" lvl="0" indent="0" algn="l" rtl="0">
                <a:spcBef>
                  <a:spcPts val="0"/>
                </a:spcBef>
                <a:spcAft>
                  <a:spcPts val="0"/>
                </a:spcAft>
                <a:buNone/>
              </a:pPr>
              <a:r>
                <a:rPr lang="en-US" sz="1600" b="1">
                  <a:solidFill>
                    <a:schemeClr val="lt1"/>
                  </a:solidFill>
                  <a:latin typeface="Rubik"/>
                  <a:ea typeface="Rubik"/>
                  <a:cs typeface="Rubik"/>
                  <a:sym typeface="Rubik"/>
                </a:rPr>
                <a:t>People</a:t>
              </a:r>
              <a:endParaRPr sz="1600" b="1">
                <a:solidFill>
                  <a:schemeClr val="lt1"/>
                </a:solidFill>
                <a:latin typeface="Rubik"/>
                <a:ea typeface="Rubik"/>
                <a:cs typeface="Rubik"/>
                <a:sym typeface="Rubik"/>
              </a:endParaRPr>
            </a:p>
            <a:p>
              <a:pPr marL="914400" lvl="0" indent="0" algn="l" rtl="0">
                <a:spcBef>
                  <a:spcPts val="0"/>
                </a:spcBef>
                <a:spcAft>
                  <a:spcPts val="0"/>
                </a:spcAft>
                <a:buNone/>
              </a:pPr>
              <a:r>
                <a:rPr lang="en-US" sz="1600" b="1">
                  <a:solidFill>
                    <a:schemeClr val="lt1"/>
                  </a:solidFill>
                  <a:latin typeface="Rubik"/>
                  <a:ea typeface="Rubik"/>
                  <a:cs typeface="Rubik"/>
                  <a:sym typeface="Rubik"/>
                </a:rPr>
                <a:t>have</a:t>
              </a:r>
              <a:endParaRPr sz="1600" b="1">
                <a:solidFill>
                  <a:schemeClr val="lt1"/>
                </a:solidFill>
                <a:latin typeface="Rubik"/>
                <a:ea typeface="Rubik"/>
                <a:cs typeface="Rubik"/>
                <a:sym typeface="Rubik"/>
              </a:endParaRPr>
            </a:p>
            <a:p>
              <a:pPr marL="914400" lvl="0" indent="0" algn="l" rtl="0">
                <a:spcBef>
                  <a:spcPts val="0"/>
                </a:spcBef>
                <a:spcAft>
                  <a:spcPts val="0"/>
                </a:spcAft>
                <a:buNone/>
              </a:pPr>
              <a:r>
                <a:rPr lang="en-US" sz="1600" b="1">
                  <a:solidFill>
                    <a:schemeClr val="lt1"/>
                  </a:solidFill>
                  <a:latin typeface="Rubik"/>
                  <a:ea typeface="Rubik"/>
                  <a:cs typeface="Rubik"/>
                  <a:sym typeface="Rubik"/>
                </a:rPr>
                <a:t>drives</a:t>
              </a:r>
              <a:endParaRPr sz="1600" b="1">
                <a:solidFill>
                  <a:schemeClr val="lt1"/>
                </a:solidFill>
                <a:latin typeface="Rubik"/>
                <a:ea typeface="Rubik"/>
                <a:cs typeface="Rubik"/>
                <a:sym typeface="Rubik"/>
              </a:endParaRPr>
            </a:p>
          </p:txBody>
        </p:sp>
        <p:sp>
          <p:nvSpPr>
            <p:cNvPr id="6" name="Google Shape;343;p35">
              <a:extLst>
                <a:ext uri="{FF2B5EF4-FFF2-40B4-BE49-F238E27FC236}">
                  <a16:creationId xmlns:a16="http://schemas.microsoft.com/office/drawing/2014/main" id="{9BFB5EB8-C673-341A-B1B6-9343934EBD2A}"/>
                </a:ext>
              </a:extLst>
            </p:cNvPr>
            <p:cNvSpPr/>
            <p:nvPr/>
          </p:nvSpPr>
          <p:spPr>
            <a:xfrm>
              <a:off x="516275" y="2889504"/>
              <a:ext cx="1463100" cy="1463100"/>
            </a:xfrm>
            <a:prstGeom prst="ellipse">
              <a:avLst/>
            </a:prstGeom>
            <a:solidFill>
              <a:srgbClr val="C35D5E"/>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b="1">
                  <a:solidFill>
                    <a:schemeClr val="lt1"/>
                  </a:solidFill>
                  <a:latin typeface="Rubik"/>
                  <a:ea typeface="Rubik"/>
                  <a:cs typeface="Rubik"/>
                  <a:sym typeface="Rubik"/>
                </a:rPr>
                <a:t>DRIVES</a:t>
              </a:r>
              <a:endParaRPr sz="1300" b="1">
                <a:solidFill>
                  <a:schemeClr val="lt1"/>
                </a:solidFill>
                <a:latin typeface="Rubik"/>
                <a:ea typeface="Rubik"/>
                <a:cs typeface="Rubik"/>
                <a:sym typeface="Rubik"/>
              </a:endParaRPr>
            </a:p>
          </p:txBody>
        </p:sp>
      </p:grpSp>
      <p:grpSp>
        <p:nvGrpSpPr>
          <p:cNvPr id="7" name="Google Shape;344;p35">
            <a:extLst>
              <a:ext uri="{FF2B5EF4-FFF2-40B4-BE49-F238E27FC236}">
                <a16:creationId xmlns:a16="http://schemas.microsoft.com/office/drawing/2014/main" id="{9DB8D306-72B7-5D84-5AF1-097C96A7000F}"/>
              </a:ext>
            </a:extLst>
          </p:cNvPr>
          <p:cNvGrpSpPr/>
          <p:nvPr/>
        </p:nvGrpSpPr>
        <p:grpSpPr>
          <a:xfrm>
            <a:off x="4442625" y="2505625"/>
            <a:ext cx="3394201" cy="2229900"/>
            <a:chOff x="4578925" y="2505625"/>
            <a:chExt cx="3394201" cy="2229900"/>
          </a:xfrm>
        </p:grpSpPr>
        <p:sp>
          <p:nvSpPr>
            <p:cNvPr id="8" name="Google Shape;345;p35">
              <a:extLst>
                <a:ext uri="{FF2B5EF4-FFF2-40B4-BE49-F238E27FC236}">
                  <a16:creationId xmlns:a16="http://schemas.microsoft.com/office/drawing/2014/main" id="{53519B21-56B3-19B4-A43C-81668D0D1095}"/>
                </a:ext>
              </a:extLst>
            </p:cNvPr>
            <p:cNvSpPr/>
            <p:nvPr/>
          </p:nvSpPr>
          <p:spPr>
            <a:xfrm>
              <a:off x="5355026" y="2505625"/>
              <a:ext cx="2618100" cy="2229900"/>
            </a:xfrm>
            <a:prstGeom prst="rightArrow">
              <a:avLst>
                <a:gd name="adj1" fmla="val 69782"/>
                <a:gd name="adj2" fmla="val 50000"/>
              </a:avLst>
            </a:prstGeom>
            <a:solidFill>
              <a:srgbClr val="2933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914400" lvl="0" indent="0" algn="l" rtl="0">
                <a:spcBef>
                  <a:spcPts val="0"/>
                </a:spcBef>
                <a:spcAft>
                  <a:spcPts val="0"/>
                </a:spcAft>
                <a:buNone/>
              </a:pPr>
              <a:r>
                <a:rPr lang="en-US" sz="1600" b="1">
                  <a:solidFill>
                    <a:schemeClr val="lt1"/>
                  </a:solidFill>
                  <a:latin typeface="Rubik"/>
                  <a:ea typeface="Rubik"/>
                  <a:cs typeface="Rubik"/>
                  <a:sym typeface="Rubik"/>
                </a:rPr>
                <a:t>Drives create needs</a:t>
              </a:r>
              <a:endParaRPr sz="1600" b="1">
                <a:solidFill>
                  <a:schemeClr val="lt1"/>
                </a:solidFill>
                <a:latin typeface="Rubik"/>
                <a:ea typeface="Rubik"/>
                <a:cs typeface="Rubik"/>
                <a:sym typeface="Rubik"/>
              </a:endParaRPr>
            </a:p>
          </p:txBody>
        </p:sp>
        <p:sp>
          <p:nvSpPr>
            <p:cNvPr id="9" name="Google Shape;346;p35">
              <a:extLst>
                <a:ext uri="{FF2B5EF4-FFF2-40B4-BE49-F238E27FC236}">
                  <a16:creationId xmlns:a16="http://schemas.microsoft.com/office/drawing/2014/main" id="{1DA3304A-E06A-EF9C-D2C1-3BD77C87AFA6}"/>
                </a:ext>
              </a:extLst>
            </p:cNvPr>
            <p:cNvSpPr/>
            <p:nvPr/>
          </p:nvSpPr>
          <p:spPr>
            <a:xfrm>
              <a:off x="4578925" y="2889504"/>
              <a:ext cx="1463100" cy="1463100"/>
            </a:xfrm>
            <a:prstGeom prst="ellipse">
              <a:avLst/>
            </a:prstGeom>
            <a:solidFill>
              <a:srgbClr val="C35D5E"/>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lt1"/>
                  </a:solidFill>
                  <a:latin typeface="Rubik"/>
                  <a:ea typeface="Rubik"/>
                  <a:cs typeface="Rubik"/>
                  <a:sym typeface="Rubik"/>
                </a:rPr>
                <a:t>NEEDS</a:t>
              </a:r>
              <a:endParaRPr sz="1200" b="1">
                <a:solidFill>
                  <a:schemeClr val="lt1"/>
                </a:solidFill>
                <a:latin typeface="Rubik"/>
                <a:ea typeface="Rubik"/>
                <a:cs typeface="Rubik"/>
                <a:sym typeface="Rubik"/>
              </a:endParaRPr>
            </a:p>
          </p:txBody>
        </p:sp>
      </p:grpSp>
      <p:grpSp>
        <p:nvGrpSpPr>
          <p:cNvPr id="10" name="Google Shape;347;p35">
            <a:extLst>
              <a:ext uri="{FF2B5EF4-FFF2-40B4-BE49-F238E27FC236}">
                <a16:creationId xmlns:a16="http://schemas.microsoft.com/office/drawing/2014/main" id="{37DD0C59-EB4E-7898-2B03-1A4E8DC564FD}"/>
              </a:ext>
            </a:extLst>
          </p:cNvPr>
          <p:cNvGrpSpPr/>
          <p:nvPr/>
        </p:nvGrpSpPr>
        <p:grpSpPr>
          <a:xfrm>
            <a:off x="8428875" y="2505625"/>
            <a:ext cx="3394201" cy="2229900"/>
            <a:chOff x="8565175" y="2505625"/>
            <a:chExt cx="3394201" cy="2229900"/>
          </a:xfrm>
        </p:grpSpPr>
        <p:sp>
          <p:nvSpPr>
            <p:cNvPr id="11" name="Google Shape;348;p35">
              <a:extLst>
                <a:ext uri="{FF2B5EF4-FFF2-40B4-BE49-F238E27FC236}">
                  <a16:creationId xmlns:a16="http://schemas.microsoft.com/office/drawing/2014/main" id="{A9F3EB26-873B-F3FA-246A-0B61A6DD67BC}"/>
                </a:ext>
              </a:extLst>
            </p:cNvPr>
            <p:cNvSpPr/>
            <p:nvPr/>
          </p:nvSpPr>
          <p:spPr>
            <a:xfrm>
              <a:off x="9341276" y="2505625"/>
              <a:ext cx="2618100" cy="2229900"/>
            </a:xfrm>
            <a:prstGeom prst="rightArrow">
              <a:avLst>
                <a:gd name="adj1" fmla="val 69782"/>
                <a:gd name="adj2" fmla="val 50000"/>
              </a:avLst>
            </a:prstGeom>
            <a:solidFill>
              <a:srgbClr val="2933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914400" lvl="0" indent="0" algn="l" rtl="0">
                <a:spcBef>
                  <a:spcPts val="0"/>
                </a:spcBef>
                <a:spcAft>
                  <a:spcPts val="0"/>
                </a:spcAft>
                <a:buNone/>
              </a:pPr>
              <a:r>
                <a:rPr lang="en-US" sz="1200" b="1">
                  <a:solidFill>
                    <a:schemeClr val="lt1"/>
                  </a:solidFill>
                  <a:latin typeface="Rubik"/>
                  <a:ea typeface="Rubik"/>
                  <a:cs typeface="Rubik"/>
                  <a:sym typeface="Rubik"/>
                </a:rPr>
                <a:t>Behavior is a response to needs</a:t>
              </a:r>
              <a:endParaRPr sz="1200" b="1">
                <a:solidFill>
                  <a:schemeClr val="lt1"/>
                </a:solidFill>
                <a:latin typeface="Rubik"/>
                <a:ea typeface="Rubik"/>
                <a:cs typeface="Rubik"/>
                <a:sym typeface="Rubik"/>
              </a:endParaRPr>
            </a:p>
          </p:txBody>
        </p:sp>
        <p:sp>
          <p:nvSpPr>
            <p:cNvPr id="12" name="Google Shape;349;p35">
              <a:extLst>
                <a:ext uri="{FF2B5EF4-FFF2-40B4-BE49-F238E27FC236}">
                  <a16:creationId xmlns:a16="http://schemas.microsoft.com/office/drawing/2014/main" id="{3376A9FB-DD59-B486-A907-F786B36AABB2}"/>
                </a:ext>
              </a:extLst>
            </p:cNvPr>
            <p:cNvSpPr/>
            <p:nvPr/>
          </p:nvSpPr>
          <p:spPr>
            <a:xfrm>
              <a:off x="8565175" y="2889020"/>
              <a:ext cx="1463100" cy="1463100"/>
            </a:xfrm>
            <a:prstGeom prst="ellipse">
              <a:avLst/>
            </a:prstGeom>
            <a:solidFill>
              <a:srgbClr val="C35D5E"/>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chemeClr val="lt1"/>
                  </a:solidFill>
                  <a:latin typeface="Rubik"/>
                  <a:ea typeface="Rubik"/>
                  <a:cs typeface="Rubik"/>
                  <a:sym typeface="Rubik"/>
                </a:rPr>
                <a:t>BEHAVIOR</a:t>
              </a:r>
              <a:endParaRPr sz="1200" b="1">
                <a:solidFill>
                  <a:schemeClr val="lt1"/>
                </a:solidFill>
                <a:latin typeface="Rubik"/>
                <a:ea typeface="Rubik"/>
                <a:cs typeface="Rubik"/>
                <a:sym typeface="Rubik"/>
              </a:endParaRPr>
            </a:p>
          </p:txBody>
        </p:sp>
      </p:grpSp>
      <p:sp>
        <p:nvSpPr>
          <p:cNvPr id="13" name="Google Shape;340;p35">
            <a:extLst>
              <a:ext uri="{FF2B5EF4-FFF2-40B4-BE49-F238E27FC236}">
                <a16:creationId xmlns:a16="http://schemas.microsoft.com/office/drawing/2014/main" id="{801804F4-2BDD-BB87-B482-533A8F012B9A}"/>
              </a:ext>
            </a:extLst>
          </p:cNvPr>
          <p:cNvSpPr txBox="1">
            <a:spLocks/>
          </p:cNvSpPr>
          <p:nvPr/>
        </p:nvSpPr>
        <p:spPr>
          <a:xfrm>
            <a:off x="759575" y="5526639"/>
            <a:ext cx="10669800" cy="756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6000"/>
              <a:buFont typeface="Roboto Black"/>
              <a:buNone/>
              <a:defRPr sz="60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9pPr>
          </a:lstStyle>
          <a:p>
            <a:pPr>
              <a:lnSpc>
                <a:spcPct val="100000"/>
              </a:lnSpc>
              <a:buSzPts val="3600"/>
            </a:pPr>
            <a:r>
              <a:rPr lang="en-US" sz="2200" dirty="0">
                <a:solidFill>
                  <a:srgbClr val="002060"/>
                </a:solidFill>
                <a:latin typeface="Rubik Black"/>
                <a:ea typeface="Rubik Black"/>
                <a:cs typeface="Rubik Black"/>
                <a:sym typeface="Rubik Black"/>
              </a:rPr>
              <a:t>Before assigning intention, let’s first get curious.</a:t>
            </a:r>
          </a:p>
        </p:txBody>
      </p:sp>
    </p:spTree>
    <p:extLst>
      <p:ext uri="{BB962C8B-B14F-4D97-AF65-F5344CB8AC3E}">
        <p14:creationId xmlns:p14="http://schemas.microsoft.com/office/powerpoint/2010/main" val="92696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355;p36">
            <a:extLst>
              <a:ext uri="{FF2B5EF4-FFF2-40B4-BE49-F238E27FC236}">
                <a16:creationId xmlns:a16="http://schemas.microsoft.com/office/drawing/2014/main" id="{9F359CB8-D026-2890-DFFA-66FC83D148C0}"/>
              </a:ext>
            </a:extLst>
          </p:cNvPr>
          <p:cNvSpPr txBox="1">
            <a:spLocks noGrp="1"/>
          </p:cNvSpPr>
          <p:nvPr>
            <p:ph type="title"/>
          </p:nvPr>
        </p:nvSpPr>
        <p:spPr>
          <a:xfrm>
            <a:off x="766625" y="875075"/>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solidFill>
                  <a:srgbClr val="002060"/>
                </a:solidFill>
              </a:rPr>
              <a:t>Four Factors</a:t>
            </a:r>
            <a:endParaRPr>
              <a:solidFill>
                <a:srgbClr val="002060"/>
              </a:solidFill>
            </a:endParaRPr>
          </a:p>
        </p:txBody>
      </p:sp>
      <p:pic>
        <p:nvPicPr>
          <p:cNvPr id="4" name="Google Shape;356;p36">
            <a:extLst>
              <a:ext uri="{FF2B5EF4-FFF2-40B4-BE49-F238E27FC236}">
                <a16:creationId xmlns:a16="http://schemas.microsoft.com/office/drawing/2014/main" id="{7631FBA4-2BDE-4D6D-C282-A4F462A7FBD7}"/>
              </a:ext>
            </a:extLst>
          </p:cNvPr>
          <p:cNvPicPr preferRelativeResize="0"/>
          <p:nvPr/>
        </p:nvPicPr>
        <p:blipFill rotWithShape="1">
          <a:blip r:embed="rId4">
            <a:alphaModFix/>
          </a:blip>
          <a:srcRect b="72865"/>
          <a:stretch/>
        </p:blipFill>
        <p:spPr>
          <a:xfrm>
            <a:off x="878425" y="2122400"/>
            <a:ext cx="10027374" cy="999725"/>
          </a:xfrm>
          <a:prstGeom prst="rect">
            <a:avLst/>
          </a:prstGeom>
          <a:noFill/>
          <a:ln>
            <a:noFill/>
          </a:ln>
        </p:spPr>
      </p:pic>
      <p:pic>
        <p:nvPicPr>
          <p:cNvPr id="5" name="Google Shape;357;p36">
            <a:extLst>
              <a:ext uri="{FF2B5EF4-FFF2-40B4-BE49-F238E27FC236}">
                <a16:creationId xmlns:a16="http://schemas.microsoft.com/office/drawing/2014/main" id="{C6F30C0C-E143-F1D6-BB0C-78A697254868}"/>
              </a:ext>
            </a:extLst>
          </p:cNvPr>
          <p:cNvPicPr preferRelativeResize="0"/>
          <p:nvPr/>
        </p:nvPicPr>
        <p:blipFill rotWithShape="1">
          <a:blip r:embed="rId4">
            <a:alphaModFix/>
          </a:blip>
          <a:srcRect t="28032" b="48300"/>
          <a:stretch/>
        </p:blipFill>
        <p:spPr>
          <a:xfrm>
            <a:off x="878425" y="3155181"/>
            <a:ext cx="10027374" cy="871926"/>
          </a:xfrm>
          <a:prstGeom prst="rect">
            <a:avLst/>
          </a:prstGeom>
          <a:noFill/>
          <a:ln>
            <a:noFill/>
          </a:ln>
        </p:spPr>
      </p:pic>
      <p:pic>
        <p:nvPicPr>
          <p:cNvPr id="6" name="Google Shape;358;p36">
            <a:extLst>
              <a:ext uri="{FF2B5EF4-FFF2-40B4-BE49-F238E27FC236}">
                <a16:creationId xmlns:a16="http://schemas.microsoft.com/office/drawing/2014/main" id="{93219751-AB14-FDC9-3139-E03F6388477F}"/>
              </a:ext>
            </a:extLst>
          </p:cNvPr>
          <p:cNvPicPr preferRelativeResize="0"/>
          <p:nvPr/>
        </p:nvPicPr>
        <p:blipFill rotWithShape="1">
          <a:blip r:embed="rId4">
            <a:alphaModFix/>
          </a:blip>
          <a:srcRect t="51695" b="23519"/>
          <a:stretch/>
        </p:blipFill>
        <p:spPr>
          <a:xfrm>
            <a:off x="878425" y="4027100"/>
            <a:ext cx="10027374" cy="913200"/>
          </a:xfrm>
          <a:prstGeom prst="rect">
            <a:avLst/>
          </a:prstGeom>
          <a:noFill/>
          <a:ln>
            <a:noFill/>
          </a:ln>
        </p:spPr>
      </p:pic>
      <p:pic>
        <p:nvPicPr>
          <p:cNvPr id="7" name="Google Shape;359;p36">
            <a:extLst>
              <a:ext uri="{FF2B5EF4-FFF2-40B4-BE49-F238E27FC236}">
                <a16:creationId xmlns:a16="http://schemas.microsoft.com/office/drawing/2014/main" id="{DA2D3887-4A43-249A-FE57-0E7F420F1331}"/>
              </a:ext>
            </a:extLst>
          </p:cNvPr>
          <p:cNvPicPr preferRelativeResize="0"/>
          <p:nvPr/>
        </p:nvPicPr>
        <p:blipFill rotWithShape="1">
          <a:blip r:embed="rId4">
            <a:alphaModFix/>
          </a:blip>
          <a:srcRect t="77467"/>
          <a:stretch/>
        </p:blipFill>
        <p:spPr>
          <a:xfrm>
            <a:off x="878425" y="5037225"/>
            <a:ext cx="10027374" cy="830150"/>
          </a:xfrm>
          <a:prstGeom prst="rect">
            <a:avLst/>
          </a:prstGeom>
          <a:noFill/>
          <a:ln>
            <a:noFill/>
          </a:ln>
        </p:spPr>
      </p:pic>
    </p:spTree>
    <p:extLst>
      <p:ext uri="{BB962C8B-B14F-4D97-AF65-F5344CB8AC3E}">
        <p14:creationId xmlns:p14="http://schemas.microsoft.com/office/powerpoint/2010/main" val="27357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975024" y="1023900"/>
            <a:ext cx="9883475" cy="1967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000"/>
              <a:buNone/>
            </a:pPr>
            <a:r>
              <a:rPr lang="en-US" sz="7200"/>
              <a:t>Understanding</a:t>
            </a:r>
            <a:br>
              <a:rPr lang="en-US" sz="7200"/>
            </a:br>
            <a:r>
              <a:rPr lang="en-US" sz="7200"/>
              <a:t>Your Patterns</a:t>
            </a:r>
            <a:endParaRPr sz="7200">
              <a:solidFill>
                <a:srgbClr val="FFFFFF"/>
              </a:solidFill>
            </a:endParaRPr>
          </a:p>
        </p:txBody>
      </p:sp>
    </p:spTree>
    <p:extLst>
      <p:ext uri="{BB962C8B-B14F-4D97-AF65-F5344CB8AC3E}">
        <p14:creationId xmlns:p14="http://schemas.microsoft.com/office/powerpoint/2010/main" val="1488945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388;p39">
            <a:extLst>
              <a:ext uri="{FF2B5EF4-FFF2-40B4-BE49-F238E27FC236}">
                <a16:creationId xmlns:a16="http://schemas.microsoft.com/office/drawing/2014/main" id="{066E1366-5FF5-37E8-5223-57DBA8D50268}"/>
              </a:ext>
            </a:extLst>
          </p:cNvPr>
          <p:cNvSpPr txBox="1">
            <a:spLocks noGrp="1"/>
          </p:cNvSpPr>
          <p:nvPr>
            <p:ph type="title"/>
          </p:nvPr>
        </p:nvSpPr>
        <p:spPr>
          <a:xfrm>
            <a:off x="497964" y="1096450"/>
            <a:ext cx="12188825"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5400">
                <a:solidFill>
                  <a:srgbClr val="002060"/>
                </a:solidFill>
              </a:rPr>
              <a:t>Pattern Intensity in the Continuum</a:t>
            </a:r>
            <a:endParaRPr sz="5400">
              <a:solidFill>
                <a:srgbClr val="002060"/>
              </a:solidFill>
            </a:endParaRPr>
          </a:p>
        </p:txBody>
      </p:sp>
      <p:pic>
        <p:nvPicPr>
          <p:cNvPr id="4" name="Google Shape;389;p39">
            <a:extLst>
              <a:ext uri="{FF2B5EF4-FFF2-40B4-BE49-F238E27FC236}">
                <a16:creationId xmlns:a16="http://schemas.microsoft.com/office/drawing/2014/main" id="{3EC094EB-A2DD-44C8-FAA6-1EED99D8BD3B}"/>
              </a:ext>
            </a:extLst>
          </p:cNvPr>
          <p:cNvPicPr preferRelativeResize="0"/>
          <p:nvPr/>
        </p:nvPicPr>
        <p:blipFill rotWithShape="1">
          <a:blip r:embed="rId4">
            <a:alphaModFix/>
          </a:blip>
          <a:srcRect/>
          <a:stretch/>
        </p:blipFill>
        <p:spPr>
          <a:xfrm>
            <a:off x="382662" y="2357275"/>
            <a:ext cx="11423499" cy="3404275"/>
          </a:xfrm>
          <a:prstGeom prst="rect">
            <a:avLst/>
          </a:prstGeom>
          <a:noFill/>
          <a:ln>
            <a:noFill/>
          </a:ln>
        </p:spPr>
      </p:pic>
    </p:spTree>
    <p:extLst>
      <p:ext uri="{BB962C8B-B14F-4D97-AF65-F5344CB8AC3E}">
        <p14:creationId xmlns:p14="http://schemas.microsoft.com/office/powerpoint/2010/main" val="839763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394;p40">
            <a:extLst>
              <a:ext uri="{FF2B5EF4-FFF2-40B4-BE49-F238E27FC236}">
                <a16:creationId xmlns:a16="http://schemas.microsoft.com/office/drawing/2014/main" id="{81732798-05F0-590D-66E8-199EDD9BBB50}"/>
              </a:ext>
            </a:extLst>
          </p:cNvPr>
          <p:cNvSpPr txBox="1">
            <a:spLocks noGrp="1"/>
          </p:cNvSpPr>
          <p:nvPr>
            <p:ph type="title"/>
          </p:nvPr>
        </p:nvSpPr>
        <p:spPr>
          <a:xfrm>
            <a:off x="766625" y="875075"/>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solidFill>
                  <a:srgbClr val="002060"/>
                </a:solidFill>
              </a:rPr>
              <a:t>Factor A Pattern (Dominance)</a:t>
            </a:r>
            <a:endParaRPr>
              <a:solidFill>
                <a:srgbClr val="002060"/>
              </a:solidFill>
            </a:endParaRPr>
          </a:p>
        </p:txBody>
      </p:sp>
      <p:pic>
        <p:nvPicPr>
          <p:cNvPr id="4" name="Google Shape;395;p40">
            <a:extLst>
              <a:ext uri="{FF2B5EF4-FFF2-40B4-BE49-F238E27FC236}">
                <a16:creationId xmlns:a16="http://schemas.microsoft.com/office/drawing/2014/main" id="{BA1ACDE9-D757-5CFA-24DB-3CB8E3EAFFA9}"/>
              </a:ext>
            </a:extLst>
          </p:cNvPr>
          <p:cNvPicPr preferRelativeResize="0"/>
          <p:nvPr/>
        </p:nvPicPr>
        <p:blipFill>
          <a:blip r:embed="rId4">
            <a:alphaModFix/>
          </a:blip>
          <a:stretch>
            <a:fillRect/>
          </a:stretch>
        </p:blipFill>
        <p:spPr>
          <a:xfrm>
            <a:off x="768096" y="2118360"/>
            <a:ext cx="10552177" cy="4110760"/>
          </a:xfrm>
          <a:prstGeom prst="rect">
            <a:avLst/>
          </a:prstGeom>
          <a:noFill/>
          <a:ln>
            <a:noFill/>
          </a:ln>
        </p:spPr>
      </p:pic>
    </p:spTree>
    <p:extLst>
      <p:ext uri="{BB962C8B-B14F-4D97-AF65-F5344CB8AC3E}">
        <p14:creationId xmlns:p14="http://schemas.microsoft.com/office/powerpoint/2010/main" val="2212379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400;p41">
            <a:extLst>
              <a:ext uri="{FF2B5EF4-FFF2-40B4-BE49-F238E27FC236}">
                <a16:creationId xmlns:a16="http://schemas.microsoft.com/office/drawing/2014/main" id="{0B38209D-B3C7-FFE5-1FCF-F06ECEE3DDC2}"/>
              </a:ext>
            </a:extLst>
          </p:cNvPr>
          <p:cNvSpPr txBox="1">
            <a:spLocks noGrp="1"/>
          </p:cNvSpPr>
          <p:nvPr>
            <p:ph type="title"/>
          </p:nvPr>
        </p:nvSpPr>
        <p:spPr>
          <a:xfrm>
            <a:off x="766625" y="875075"/>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5400">
                <a:solidFill>
                  <a:srgbClr val="002060"/>
                </a:solidFill>
              </a:rPr>
              <a:t>Factor B Pattern (Extraversion)</a:t>
            </a:r>
            <a:endParaRPr sz="5400">
              <a:solidFill>
                <a:srgbClr val="002060"/>
              </a:solidFill>
            </a:endParaRPr>
          </a:p>
        </p:txBody>
      </p:sp>
      <p:pic>
        <p:nvPicPr>
          <p:cNvPr id="4" name="Google Shape;401;p41">
            <a:extLst>
              <a:ext uri="{FF2B5EF4-FFF2-40B4-BE49-F238E27FC236}">
                <a16:creationId xmlns:a16="http://schemas.microsoft.com/office/drawing/2014/main" id="{54214C82-585C-4E7F-83BB-FD795C3B04E0}"/>
              </a:ext>
            </a:extLst>
          </p:cNvPr>
          <p:cNvPicPr preferRelativeResize="0"/>
          <p:nvPr/>
        </p:nvPicPr>
        <p:blipFill>
          <a:blip r:embed="rId4">
            <a:alphaModFix/>
          </a:blip>
          <a:stretch>
            <a:fillRect/>
          </a:stretch>
        </p:blipFill>
        <p:spPr>
          <a:xfrm>
            <a:off x="766625" y="2067376"/>
            <a:ext cx="10551572" cy="4276274"/>
          </a:xfrm>
          <a:prstGeom prst="rect">
            <a:avLst/>
          </a:prstGeom>
          <a:noFill/>
          <a:ln>
            <a:noFill/>
          </a:ln>
        </p:spPr>
      </p:pic>
    </p:spTree>
    <p:extLst>
      <p:ext uri="{BB962C8B-B14F-4D97-AF65-F5344CB8AC3E}">
        <p14:creationId xmlns:p14="http://schemas.microsoft.com/office/powerpoint/2010/main" val="1356218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406;p42">
            <a:extLst>
              <a:ext uri="{FF2B5EF4-FFF2-40B4-BE49-F238E27FC236}">
                <a16:creationId xmlns:a16="http://schemas.microsoft.com/office/drawing/2014/main" id="{0C0DC998-8AF7-9275-CADB-81EE7002D4CA}"/>
              </a:ext>
            </a:extLst>
          </p:cNvPr>
          <p:cNvSpPr txBox="1">
            <a:spLocks noGrp="1"/>
          </p:cNvSpPr>
          <p:nvPr>
            <p:ph type="title"/>
          </p:nvPr>
        </p:nvSpPr>
        <p:spPr>
          <a:xfrm>
            <a:off x="766625" y="875075"/>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5400">
                <a:solidFill>
                  <a:srgbClr val="002060"/>
                </a:solidFill>
              </a:rPr>
              <a:t>Factor C Pattern (Patience)</a:t>
            </a:r>
            <a:endParaRPr sz="5400">
              <a:solidFill>
                <a:srgbClr val="002060"/>
              </a:solidFill>
            </a:endParaRPr>
          </a:p>
        </p:txBody>
      </p:sp>
      <p:pic>
        <p:nvPicPr>
          <p:cNvPr id="4" name="Google Shape;407;p42">
            <a:extLst>
              <a:ext uri="{FF2B5EF4-FFF2-40B4-BE49-F238E27FC236}">
                <a16:creationId xmlns:a16="http://schemas.microsoft.com/office/drawing/2014/main" id="{FEE4A20D-3943-6082-7D45-46ACB150E6A0}"/>
              </a:ext>
            </a:extLst>
          </p:cNvPr>
          <p:cNvPicPr preferRelativeResize="0"/>
          <p:nvPr/>
        </p:nvPicPr>
        <p:blipFill rotWithShape="1">
          <a:blip r:embed="rId4">
            <a:alphaModFix/>
          </a:blip>
          <a:srcRect l="3315" r="852"/>
          <a:stretch/>
        </p:blipFill>
        <p:spPr>
          <a:xfrm>
            <a:off x="766625" y="1963925"/>
            <a:ext cx="10830177" cy="4276276"/>
          </a:xfrm>
          <a:prstGeom prst="rect">
            <a:avLst/>
          </a:prstGeom>
          <a:noFill/>
          <a:ln>
            <a:noFill/>
          </a:ln>
        </p:spPr>
      </p:pic>
    </p:spTree>
    <p:extLst>
      <p:ext uri="{BB962C8B-B14F-4D97-AF65-F5344CB8AC3E}">
        <p14:creationId xmlns:p14="http://schemas.microsoft.com/office/powerpoint/2010/main" val="1676978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412;p43">
            <a:extLst>
              <a:ext uri="{FF2B5EF4-FFF2-40B4-BE49-F238E27FC236}">
                <a16:creationId xmlns:a16="http://schemas.microsoft.com/office/drawing/2014/main" id="{1A017AFF-62A9-9055-6132-677E3B680094}"/>
              </a:ext>
            </a:extLst>
          </p:cNvPr>
          <p:cNvSpPr txBox="1">
            <a:spLocks noGrp="1"/>
          </p:cNvSpPr>
          <p:nvPr>
            <p:ph type="title"/>
          </p:nvPr>
        </p:nvSpPr>
        <p:spPr>
          <a:xfrm>
            <a:off x="766625" y="875075"/>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5400">
                <a:solidFill>
                  <a:srgbClr val="002060"/>
                </a:solidFill>
              </a:rPr>
              <a:t>Factor D Pattern (Formality)</a:t>
            </a:r>
            <a:endParaRPr sz="5400">
              <a:solidFill>
                <a:srgbClr val="002060"/>
              </a:solidFill>
            </a:endParaRPr>
          </a:p>
        </p:txBody>
      </p:sp>
      <p:pic>
        <p:nvPicPr>
          <p:cNvPr id="4" name="Google Shape;413;p43">
            <a:extLst>
              <a:ext uri="{FF2B5EF4-FFF2-40B4-BE49-F238E27FC236}">
                <a16:creationId xmlns:a16="http://schemas.microsoft.com/office/drawing/2014/main" id="{26F6B675-E5A9-48B8-3D30-E997A7080CF0}"/>
              </a:ext>
            </a:extLst>
          </p:cNvPr>
          <p:cNvPicPr preferRelativeResize="0"/>
          <p:nvPr/>
        </p:nvPicPr>
        <p:blipFill rotWithShape="1">
          <a:blip r:embed="rId4">
            <a:alphaModFix/>
          </a:blip>
          <a:srcRect l="719" r="729"/>
          <a:stretch/>
        </p:blipFill>
        <p:spPr>
          <a:xfrm>
            <a:off x="766625" y="1906775"/>
            <a:ext cx="10551572" cy="4276275"/>
          </a:xfrm>
          <a:prstGeom prst="rect">
            <a:avLst/>
          </a:prstGeom>
          <a:noFill/>
          <a:ln>
            <a:noFill/>
          </a:ln>
        </p:spPr>
      </p:pic>
    </p:spTree>
    <p:extLst>
      <p:ext uri="{BB962C8B-B14F-4D97-AF65-F5344CB8AC3E}">
        <p14:creationId xmlns:p14="http://schemas.microsoft.com/office/powerpoint/2010/main" val="2239126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1" name="Google Shape;445;p46">
            <a:extLst>
              <a:ext uri="{FF2B5EF4-FFF2-40B4-BE49-F238E27FC236}">
                <a16:creationId xmlns:a16="http://schemas.microsoft.com/office/drawing/2014/main" id="{1B808D2C-DC8E-34FC-36F9-A224DD4C661D}"/>
              </a:ext>
            </a:extLst>
          </p:cNvPr>
          <p:cNvPicPr preferRelativeResize="0"/>
          <p:nvPr/>
        </p:nvPicPr>
        <p:blipFill>
          <a:blip r:embed="rId3">
            <a:alphaModFix/>
          </a:blip>
          <a:stretch>
            <a:fillRect/>
          </a:stretch>
        </p:blipFill>
        <p:spPr>
          <a:xfrm>
            <a:off x="2663513" y="1616146"/>
            <a:ext cx="3150000" cy="3152001"/>
          </a:xfrm>
          <a:prstGeom prst="rect">
            <a:avLst/>
          </a:prstGeom>
          <a:noFill/>
          <a:ln>
            <a:noFill/>
          </a:ln>
        </p:spPr>
      </p:pic>
      <p:pic>
        <p:nvPicPr>
          <p:cNvPr id="12" name="Google Shape;446;p46">
            <a:extLst>
              <a:ext uri="{FF2B5EF4-FFF2-40B4-BE49-F238E27FC236}">
                <a16:creationId xmlns:a16="http://schemas.microsoft.com/office/drawing/2014/main" id="{55F80C96-8059-0A51-6E73-3939F174CC66}"/>
              </a:ext>
            </a:extLst>
          </p:cNvPr>
          <p:cNvPicPr preferRelativeResize="0"/>
          <p:nvPr/>
        </p:nvPicPr>
        <p:blipFill>
          <a:blip r:embed="rId4">
            <a:alphaModFix/>
          </a:blip>
          <a:stretch>
            <a:fillRect/>
          </a:stretch>
        </p:blipFill>
        <p:spPr>
          <a:xfrm>
            <a:off x="6375438" y="1616146"/>
            <a:ext cx="3150000" cy="3152001"/>
          </a:xfrm>
          <a:prstGeom prst="rect">
            <a:avLst/>
          </a:prstGeom>
          <a:noFill/>
          <a:ln>
            <a:noFill/>
          </a:ln>
        </p:spPr>
      </p:pic>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5"/>
          <a:stretch>
            <a:fillRect/>
          </a:stretch>
        </p:blipFill>
        <p:spPr>
          <a:xfrm>
            <a:off x="9952522" y="-168538"/>
            <a:ext cx="1738339" cy="1738339"/>
          </a:xfrm>
          <a:prstGeom prst="rect">
            <a:avLst/>
          </a:prstGeom>
        </p:spPr>
      </p:pic>
      <p:sp>
        <p:nvSpPr>
          <p:cNvPr id="3" name="Google Shape;444;p46">
            <a:extLst>
              <a:ext uri="{FF2B5EF4-FFF2-40B4-BE49-F238E27FC236}">
                <a16:creationId xmlns:a16="http://schemas.microsoft.com/office/drawing/2014/main" id="{E5BE285F-E3FB-6085-4A4A-6F7CCC61DBA4}"/>
              </a:ext>
            </a:extLst>
          </p:cNvPr>
          <p:cNvSpPr txBox="1">
            <a:spLocks noGrp="1"/>
          </p:cNvSpPr>
          <p:nvPr>
            <p:ph type="title"/>
          </p:nvPr>
        </p:nvSpPr>
        <p:spPr>
          <a:xfrm>
            <a:off x="497964" y="322181"/>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4800">
                <a:solidFill>
                  <a:srgbClr val="002060"/>
                </a:solidFill>
              </a:rPr>
              <a:t>Pattern Descriptions and Needs</a:t>
            </a:r>
            <a:endParaRPr sz="4800">
              <a:solidFill>
                <a:srgbClr val="002060"/>
              </a:solidFill>
            </a:endParaRPr>
          </a:p>
        </p:txBody>
      </p:sp>
      <p:grpSp>
        <p:nvGrpSpPr>
          <p:cNvPr id="4" name="Google Shape;449;p46">
            <a:extLst>
              <a:ext uri="{FF2B5EF4-FFF2-40B4-BE49-F238E27FC236}">
                <a16:creationId xmlns:a16="http://schemas.microsoft.com/office/drawing/2014/main" id="{346A46A2-2746-294C-7A33-04138D25287B}"/>
              </a:ext>
            </a:extLst>
          </p:cNvPr>
          <p:cNvGrpSpPr/>
          <p:nvPr/>
        </p:nvGrpSpPr>
        <p:grpSpPr>
          <a:xfrm>
            <a:off x="338924" y="1616146"/>
            <a:ext cx="11513247" cy="3152000"/>
            <a:chOff x="338924" y="2010050"/>
            <a:chExt cx="11513247" cy="3152000"/>
          </a:xfrm>
        </p:grpSpPr>
        <p:grpSp>
          <p:nvGrpSpPr>
            <p:cNvPr id="5" name="Google Shape;450;p46">
              <a:extLst>
                <a:ext uri="{FF2B5EF4-FFF2-40B4-BE49-F238E27FC236}">
                  <a16:creationId xmlns:a16="http://schemas.microsoft.com/office/drawing/2014/main" id="{261F793D-B029-1B24-C79B-F6953690438D}"/>
                </a:ext>
              </a:extLst>
            </p:cNvPr>
            <p:cNvGrpSpPr/>
            <p:nvPr/>
          </p:nvGrpSpPr>
          <p:grpSpPr>
            <a:xfrm>
              <a:off x="338924" y="2010050"/>
              <a:ext cx="2780148" cy="3152000"/>
              <a:chOff x="1236200" y="2010050"/>
              <a:chExt cx="1726800" cy="3152000"/>
            </a:xfrm>
          </p:grpSpPr>
          <p:sp>
            <p:nvSpPr>
              <p:cNvPr id="9" name="Google Shape;451;p46">
                <a:extLst>
                  <a:ext uri="{FF2B5EF4-FFF2-40B4-BE49-F238E27FC236}">
                    <a16:creationId xmlns:a16="http://schemas.microsoft.com/office/drawing/2014/main" id="{CEDF7E5F-B767-3741-7971-95B1B259F4BD}"/>
                  </a:ext>
                </a:extLst>
              </p:cNvPr>
              <p:cNvSpPr/>
              <p:nvPr/>
            </p:nvSpPr>
            <p:spPr>
              <a:xfrm>
                <a:off x="1236200" y="2010050"/>
                <a:ext cx="1726800" cy="1147800"/>
              </a:xfrm>
              <a:prstGeom prst="flowChartAlternateProcess">
                <a:avLst/>
              </a:prstGeom>
              <a:solidFill>
                <a:srgbClr val="293375">
                  <a:alpha val="690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b="1">
                    <a:solidFill>
                      <a:schemeClr val="lt1"/>
                    </a:solidFill>
                  </a:rPr>
                  <a:t>Is very…</a:t>
                </a:r>
                <a:endParaRPr b="1">
                  <a:solidFill>
                    <a:schemeClr val="lt1"/>
                  </a:solidFill>
                </a:endParaRPr>
              </a:p>
              <a:p>
                <a:pPr marL="0" lvl="0" indent="0" algn="l" rtl="0">
                  <a:spcBef>
                    <a:spcPts val="0"/>
                  </a:spcBef>
                  <a:spcAft>
                    <a:spcPts val="0"/>
                  </a:spcAft>
                  <a:buClr>
                    <a:schemeClr val="dk1"/>
                  </a:buClr>
                  <a:buSzPts val="1100"/>
                  <a:buFont typeface="Arial"/>
                  <a:buNone/>
                </a:pPr>
                <a:r>
                  <a:rPr lang="en-US">
                    <a:solidFill>
                      <a:schemeClr val="lt1"/>
                    </a:solidFill>
                  </a:rPr>
                  <a:t>Independent</a:t>
                </a:r>
                <a:endParaRPr>
                  <a:solidFill>
                    <a:schemeClr val="lt1"/>
                  </a:solidFill>
                </a:endParaRPr>
              </a:p>
              <a:p>
                <a:pPr marL="0" lvl="0" indent="0" algn="l" rtl="0">
                  <a:spcBef>
                    <a:spcPts val="0"/>
                  </a:spcBef>
                  <a:spcAft>
                    <a:spcPts val="0"/>
                  </a:spcAft>
                  <a:buClr>
                    <a:schemeClr val="dk1"/>
                  </a:buClr>
                  <a:buSzPts val="1100"/>
                  <a:buFont typeface="Arial"/>
                  <a:buNone/>
                </a:pPr>
                <a:r>
                  <a:rPr lang="en-US">
                    <a:solidFill>
                      <a:schemeClr val="lt1"/>
                    </a:solidFill>
                  </a:rPr>
                  <a:t>Assertive</a:t>
                </a:r>
                <a:endParaRPr>
                  <a:solidFill>
                    <a:schemeClr val="lt1"/>
                  </a:solidFill>
                </a:endParaRPr>
              </a:p>
              <a:p>
                <a:pPr marL="0" lvl="0" indent="0" algn="l" rtl="0">
                  <a:spcBef>
                    <a:spcPts val="0"/>
                  </a:spcBef>
                  <a:spcAft>
                    <a:spcPts val="0"/>
                  </a:spcAft>
                  <a:buClr>
                    <a:schemeClr val="dk1"/>
                  </a:buClr>
                  <a:buSzPts val="1100"/>
                  <a:buFont typeface="Arial"/>
                  <a:buNone/>
                </a:pPr>
                <a:r>
                  <a:rPr lang="en-US">
                    <a:solidFill>
                      <a:schemeClr val="lt1"/>
                    </a:solidFill>
                  </a:rPr>
                  <a:t>Self-confident</a:t>
                </a:r>
                <a:endParaRPr>
                  <a:solidFill>
                    <a:schemeClr val="lt1"/>
                  </a:solidFill>
                </a:endParaRPr>
              </a:p>
            </p:txBody>
          </p:sp>
          <p:sp>
            <p:nvSpPr>
              <p:cNvPr id="10" name="Google Shape;452;p46">
                <a:extLst>
                  <a:ext uri="{FF2B5EF4-FFF2-40B4-BE49-F238E27FC236}">
                    <a16:creationId xmlns:a16="http://schemas.microsoft.com/office/drawing/2014/main" id="{F6629609-2324-B904-2F42-8C03459B74C1}"/>
                  </a:ext>
                </a:extLst>
              </p:cNvPr>
              <p:cNvSpPr/>
              <p:nvPr/>
            </p:nvSpPr>
            <p:spPr>
              <a:xfrm>
                <a:off x="1236200" y="4014250"/>
                <a:ext cx="1726800" cy="1147800"/>
              </a:xfrm>
              <a:prstGeom prst="flowChartAlternateProcess">
                <a:avLst/>
              </a:prstGeom>
              <a:solidFill>
                <a:srgbClr val="293375">
                  <a:alpha val="690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lt1"/>
                    </a:solidFill>
                  </a:rPr>
                  <a:t>Needs lots of…</a:t>
                </a:r>
                <a:endParaRPr b="1">
                  <a:solidFill>
                    <a:schemeClr val="lt1"/>
                  </a:solidFill>
                </a:endParaRPr>
              </a:p>
              <a:p>
                <a:pPr marL="0" lvl="0" indent="0" algn="l" rtl="0">
                  <a:spcBef>
                    <a:spcPts val="0"/>
                  </a:spcBef>
                  <a:spcAft>
                    <a:spcPts val="0"/>
                  </a:spcAft>
                  <a:buNone/>
                </a:pPr>
                <a:r>
                  <a:rPr lang="en-US">
                    <a:solidFill>
                      <a:schemeClr val="lt1"/>
                    </a:solidFill>
                  </a:rPr>
                  <a:t>Independence</a:t>
                </a:r>
                <a:endParaRPr>
                  <a:solidFill>
                    <a:schemeClr val="lt1"/>
                  </a:solidFill>
                </a:endParaRPr>
              </a:p>
              <a:p>
                <a:pPr marL="0" lvl="0" indent="0" algn="l" rtl="0">
                  <a:spcBef>
                    <a:spcPts val="0"/>
                  </a:spcBef>
                  <a:spcAft>
                    <a:spcPts val="0"/>
                  </a:spcAft>
                  <a:buNone/>
                </a:pPr>
                <a:r>
                  <a:rPr lang="en-US">
                    <a:solidFill>
                      <a:schemeClr val="lt1"/>
                    </a:solidFill>
                  </a:rPr>
                  <a:t>Control of own activities</a:t>
                </a:r>
                <a:endParaRPr>
                  <a:solidFill>
                    <a:schemeClr val="lt1"/>
                  </a:solidFill>
                </a:endParaRPr>
              </a:p>
              <a:p>
                <a:pPr marL="0" lvl="0" indent="0" algn="l" rtl="0">
                  <a:spcBef>
                    <a:spcPts val="0"/>
                  </a:spcBef>
                  <a:spcAft>
                    <a:spcPts val="0"/>
                  </a:spcAft>
                  <a:buNone/>
                </a:pPr>
                <a:r>
                  <a:rPr lang="en-US">
                    <a:solidFill>
                      <a:schemeClr val="lt1"/>
                    </a:solidFill>
                  </a:rPr>
                  <a:t>To be challenged</a:t>
                </a:r>
                <a:endParaRPr b="1">
                  <a:solidFill>
                    <a:schemeClr val="lt1"/>
                  </a:solidFill>
                </a:endParaRPr>
              </a:p>
            </p:txBody>
          </p:sp>
        </p:grpSp>
        <p:grpSp>
          <p:nvGrpSpPr>
            <p:cNvPr id="6" name="Google Shape;453;p46">
              <a:extLst>
                <a:ext uri="{FF2B5EF4-FFF2-40B4-BE49-F238E27FC236}">
                  <a16:creationId xmlns:a16="http://schemas.microsoft.com/office/drawing/2014/main" id="{1F9FDE81-972E-3602-BD1E-C15247744ED4}"/>
                </a:ext>
              </a:extLst>
            </p:cNvPr>
            <p:cNvGrpSpPr/>
            <p:nvPr/>
          </p:nvGrpSpPr>
          <p:grpSpPr>
            <a:xfrm>
              <a:off x="9072023" y="2010050"/>
              <a:ext cx="2780148" cy="3152000"/>
              <a:chOff x="8913750" y="2010050"/>
              <a:chExt cx="1726800" cy="3152000"/>
            </a:xfrm>
          </p:grpSpPr>
          <p:sp>
            <p:nvSpPr>
              <p:cNvPr id="7" name="Google Shape;454;p46">
                <a:extLst>
                  <a:ext uri="{FF2B5EF4-FFF2-40B4-BE49-F238E27FC236}">
                    <a16:creationId xmlns:a16="http://schemas.microsoft.com/office/drawing/2014/main" id="{F3EF3A5B-13BF-2F3A-8E37-9978FA476004}"/>
                  </a:ext>
                </a:extLst>
              </p:cNvPr>
              <p:cNvSpPr/>
              <p:nvPr/>
            </p:nvSpPr>
            <p:spPr>
              <a:xfrm>
                <a:off x="8913750" y="2010050"/>
                <a:ext cx="1726800" cy="1147800"/>
              </a:xfrm>
              <a:prstGeom prst="flowChartAlternateProcess">
                <a:avLst/>
              </a:prstGeom>
              <a:solidFill>
                <a:srgbClr val="293375">
                  <a:alpha val="690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lt1"/>
                    </a:solidFill>
                  </a:rPr>
                  <a:t>Is very…</a:t>
                </a:r>
                <a:endParaRPr b="1">
                  <a:solidFill>
                    <a:schemeClr val="lt1"/>
                  </a:solidFill>
                </a:endParaRPr>
              </a:p>
              <a:p>
                <a:pPr marL="0" lvl="0" indent="0" algn="l" rtl="0">
                  <a:spcBef>
                    <a:spcPts val="0"/>
                  </a:spcBef>
                  <a:spcAft>
                    <a:spcPts val="0"/>
                  </a:spcAft>
                  <a:buNone/>
                </a:pPr>
                <a:r>
                  <a:rPr lang="en-US">
                    <a:solidFill>
                      <a:schemeClr val="lt1"/>
                    </a:solidFill>
                  </a:rPr>
                  <a:t>Cooperative</a:t>
                </a:r>
                <a:endParaRPr>
                  <a:solidFill>
                    <a:schemeClr val="lt1"/>
                  </a:solidFill>
                </a:endParaRPr>
              </a:p>
              <a:p>
                <a:pPr marL="0" lvl="0" indent="0" algn="l" rtl="0">
                  <a:spcBef>
                    <a:spcPts val="0"/>
                  </a:spcBef>
                  <a:spcAft>
                    <a:spcPts val="0"/>
                  </a:spcAft>
                  <a:buNone/>
                </a:pPr>
                <a:r>
                  <a:rPr lang="en-US">
                    <a:solidFill>
                      <a:schemeClr val="lt1"/>
                    </a:solidFill>
                  </a:rPr>
                  <a:t>Accepting of company policies</a:t>
                </a:r>
                <a:endParaRPr>
                  <a:solidFill>
                    <a:schemeClr val="lt1"/>
                  </a:solidFill>
                </a:endParaRPr>
              </a:p>
              <a:p>
                <a:pPr marL="0" lvl="0" indent="0" algn="l" rtl="0">
                  <a:spcBef>
                    <a:spcPts val="0"/>
                  </a:spcBef>
                  <a:spcAft>
                    <a:spcPts val="0"/>
                  </a:spcAft>
                  <a:buNone/>
                </a:pPr>
                <a:r>
                  <a:rPr lang="en-US">
                    <a:solidFill>
                      <a:schemeClr val="lt1"/>
                    </a:solidFill>
                  </a:rPr>
                  <a:t>Accommodating</a:t>
                </a:r>
                <a:endParaRPr>
                  <a:solidFill>
                    <a:schemeClr val="lt1"/>
                  </a:solidFill>
                </a:endParaRPr>
              </a:p>
            </p:txBody>
          </p:sp>
          <p:sp>
            <p:nvSpPr>
              <p:cNvPr id="8" name="Google Shape;455;p46">
                <a:extLst>
                  <a:ext uri="{FF2B5EF4-FFF2-40B4-BE49-F238E27FC236}">
                    <a16:creationId xmlns:a16="http://schemas.microsoft.com/office/drawing/2014/main" id="{623DFFDB-C27B-49FE-EAAE-6A69B6403435}"/>
                  </a:ext>
                </a:extLst>
              </p:cNvPr>
              <p:cNvSpPr/>
              <p:nvPr/>
            </p:nvSpPr>
            <p:spPr>
              <a:xfrm>
                <a:off x="8913750" y="4014250"/>
                <a:ext cx="1726800" cy="1147800"/>
              </a:xfrm>
              <a:prstGeom prst="flowChartAlternateProcess">
                <a:avLst/>
              </a:prstGeom>
              <a:solidFill>
                <a:srgbClr val="293375">
                  <a:alpha val="690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lt1"/>
                    </a:solidFill>
                  </a:rPr>
                  <a:t>Needs lots of…</a:t>
                </a:r>
                <a:endParaRPr b="1">
                  <a:solidFill>
                    <a:schemeClr val="lt1"/>
                  </a:solidFill>
                </a:endParaRPr>
              </a:p>
              <a:p>
                <a:pPr marL="0" lvl="0" indent="0" algn="l" rtl="0">
                  <a:spcBef>
                    <a:spcPts val="0"/>
                  </a:spcBef>
                  <a:spcAft>
                    <a:spcPts val="0"/>
                  </a:spcAft>
                  <a:buNone/>
                </a:pPr>
                <a:r>
                  <a:rPr lang="en-US">
                    <a:solidFill>
                      <a:schemeClr val="lt1"/>
                    </a:solidFill>
                  </a:rPr>
                  <a:t>Encouragement</a:t>
                </a:r>
                <a:endParaRPr>
                  <a:solidFill>
                    <a:schemeClr val="lt1"/>
                  </a:solidFill>
                </a:endParaRPr>
              </a:p>
              <a:p>
                <a:pPr marL="0" lvl="0" indent="0" algn="l" rtl="0">
                  <a:spcBef>
                    <a:spcPts val="0"/>
                  </a:spcBef>
                  <a:spcAft>
                    <a:spcPts val="0"/>
                  </a:spcAft>
                  <a:buNone/>
                </a:pPr>
                <a:r>
                  <a:rPr lang="en-US">
                    <a:solidFill>
                      <a:schemeClr val="lt1"/>
                    </a:solidFill>
                  </a:rPr>
                  <a:t>Reassurance</a:t>
                </a:r>
                <a:endParaRPr>
                  <a:solidFill>
                    <a:schemeClr val="lt1"/>
                  </a:solidFill>
                </a:endParaRPr>
              </a:p>
              <a:p>
                <a:pPr marL="0" lvl="0" indent="0" algn="l" rtl="0">
                  <a:spcBef>
                    <a:spcPts val="0"/>
                  </a:spcBef>
                  <a:spcAft>
                    <a:spcPts val="0"/>
                  </a:spcAft>
                  <a:buNone/>
                </a:pPr>
                <a:r>
                  <a:rPr lang="en-US">
                    <a:solidFill>
                      <a:schemeClr val="lt1"/>
                    </a:solidFill>
                  </a:rPr>
                  <a:t>Harmony</a:t>
                </a:r>
                <a:endParaRPr b="1">
                  <a:solidFill>
                    <a:schemeClr val="lt1"/>
                  </a:solidFill>
                </a:endParaRPr>
              </a:p>
            </p:txBody>
          </p:sp>
        </p:grpSp>
      </p:grpSp>
      <p:pic>
        <p:nvPicPr>
          <p:cNvPr id="13" name="Google Shape;447;p46">
            <a:extLst>
              <a:ext uri="{FF2B5EF4-FFF2-40B4-BE49-F238E27FC236}">
                <a16:creationId xmlns:a16="http://schemas.microsoft.com/office/drawing/2014/main" id="{F4C52ABD-7D72-68DD-1687-317AF3B3C0EE}"/>
              </a:ext>
            </a:extLst>
          </p:cNvPr>
          <p:cNvPicPr preferRelativeResize="0"/>
          <p:nvPr/>
        </p:nvPicPr>
        <p:blipFill>
          <a:blip r:embed="rId6">
            <a:alphaModFix/>
          </a:blip>
          <a:stretch>
            <a:fillRect/>
          </a:stretch>
        </p:blipFill>
        <p:spPr>
          <a:xfrm>
            <a:off x="6453299" y="5241854"/>
            <a:ext cx="4244350" cy="1293965"/>
          </a:xfrm>
          <a:prstGeom prst="rect">
            <a:avLst/>
          </a:prstGeom>
          <a:noFill/>
          <a:ln>
            <a:noFill/>
          </a:ln>
        </p:spPr>
      </p:pic>
      <p:pic>
        <p:nvPicPr>
          <p:cNvPr id="14" name="Google Shape;448;p46">
            <a:extLst>
              <a:ext uri="{FF2B5EF4-FFF2-40B4-BE49-F238E27FC236}">
                <a16:creationId xmlns:a16="http://schemas.microsoft.com/office/drawing/2014/main" id="{5401C10F-7A18-8415-F44B-AB0809D7BCF9}"/>
              </a:ext>
            </a:extLst>
          </p:cNvPr>
          <p:cNvPicPr preferRelativeResize="0"/>
          <p:nvPr/>
        </p:nvPicPr>
        <p:blipFill>
          <a:blip r:embed="rId7">
            <a:alphaModFix/>
          </a:blip>
          <a:stretch>
            <a:fillRect/>
          </a:stretch>
        </p:blipFill>
        <p:spPr>
          <a:xfrm>
            <a:off x="1491176" y="5241854"/>
            <a:ext cx="4322338" cy="1293965"/>
          </a:xfrm>
          <a:prstGeom prst="rect">
            <a:avLst/>
          </a:prstGeom>
          <a:noFill/>
          <a:ln>
            <a:noFill/>
          </a:ln>
        </p:spPr>
      </p:pic>
    </p:spTree>
    <p:extLst>
      <p:ext uri="{BB962C8B-B14F-4D97-AF65-F5344CB8AC3E}">
        <p14:creationId xmlns:p14="http://schemas.microsoft.com/office/powerpoint/2010/main" val="4580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460;p47">
            <a:extLst>
              <a:ext uri="{FF2B5EF4-FFF2-40B4-BE49-F238E27FC236}">
                <a16:creationId xmlns:a16="http://schemas.microsoft.com/office/drawing/2014/main" id="{4C662A0F-355B-58C6-E95B-91D8838C1BD8}"/>
              </a:ext>
            </a:extLst>
          </p:cNvPr>
          <p:cNvSpPr txBox="1">
            <a:spLocks noGrp="1"/>
          </p:cNvSpPr>
          <p:nvPr>
            <p:ph type="title"/>
          </p:nvPr>
        </p:nvSpPr>
        <p:spPr>
          <a:xfrm>
            <a:off x="766613" y="288000"/>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5400">
                <a:solidFill>
                  <a:srgbClr val="002060"/>
                </a:solidFill>
              </a:rPr>
              <a:t>Why measure patterns?</a:t>
            </a:r>
            <a:br>
              <a:rPr lang="en-US" sz="5400">
                <a:solidFill>
                  <a:srgbClr val="002060"/>
                </a:solidFill>
              </a:rPr>
            </a:br>
            <a:r>
              <a:rPr lang="en-US" sz="2800">
                <a:solidFill>
                  <a:srgbClr val="002060"/>
                </a:solidFill>
              </a:rPr>
              <a:t>Fosters greater self-awareness and team awareness</a:t>
            </a:r>
            <a:endParaRPr sz="2800">
              <a:solidFill>
                <a:srgbClr val="002060"/>
              </a:solidFill>
            </a:endParaRPr>
          </a:p>
        </p:txBody>
      </p:sp>
      <p:pic>
        <p:nvPicPr>
          <p:cNvPr id="4" name="Google Shape;461;p47">
            <a:extLst>
              <a:ext uri="{FF2B5EF4-FFF2-40B4-BE49-F238E27FC236}">
                <a16:creationId xmlns:a16="http://schemas.microsoft.com/office/drawing/2014/main" id="{F587E482-2A43-5C71-28DB-4FCAB6B93D38}"/>
              </a:ext>
            </a:extLst>
          </p:cNvPr>
          <p:cNvPicPr preferRelativeResize="0"/>
          <p:nvPr/>
        </p:nvPicPr>
        <p:blipFill>
          <a:blip r:embed="rId4">
            <a:alphaModFix/>
          </a:blip>
          <a:stretch>
            <a:fillRect/>
          </a:stretch>
        </p:blipFill>
        <p:spPr>
          <a:xfrm>
            <a:off x="766613" y="2494968"/>
            <a:ext cx="3150000" cy="3152001"/>
          </a:xfrm>
          <a:prstGeom prst="rect">
            <a:avLst/>
          </a:prstGeom>
          <a:noFill/>
          <a:ln>
            <a:noFill/>
          </a:ln>
        </p:spPr>
      </p:pic>
      <p:pic>
        <p:nvPicPr>
          <p:cNvPr id="5" name="Google Shape;462;p47">
            <a:extLst>
              <a:ext uri="{FF2B5EF4-FFF2-40B4-BE49-F238E27FC236}">
                <a16:creationId xmlns:a16="http://schemas.microsoft.com/office/drawing/2014/main" id="{D5680850-2ED1-C8A7-8AA8-5365B4816903}"/>
              </a:ext>
            </a:extLst>
          </p:cNvPr>
          <p:cNvPicPr preferRelativeResize="0"/>
          <p:nvPr/>
        </p:nvPicPr>
        <p:blipFill>
          <a:blip r:embed="rId5">
            <a:alphaModFix/>
          </a:blip>
          <a:stretch>
            <a:fillRect/>
          </a:stretch>
        </p:blipFill>
        <p:spPr>
          <a:xfrm>
            <a:off x="8286413" y="2494968"/>
            <a:ext cx="3150000" cy="3152001"/>
          </a:xfrm>
          <a:prstGeom prst="rect">
            <a:avLst/>
          </a:prstGeom>
          <a:noFill/>
          <a:ln>
            <a:noFill/>
          </a:ln>
        </p:spPr>
      </p:pic>
      <p:grpSp>
        <p:nvGrpSpPr>
          <p:cNvPr id="6" name="Google Shape;463;p47">
            <a:extLst>
              <a:ext uri="{FF2B5EF4-FFF2-40B4-BE49-F238E27FC236}">
                <a16:creationId xmlns:a16="http://schemas.microsoft.com/office/drawing/2014/main" id="{9F5A340D-252A-45EA-FF62-11FD9828F780}"/>
              </a:ext>
            </a:extLst>
          </p:cNvPr>
          <p:cNvGrpSpPr/>
          <p:nvPr/>
        </p:nvGrpSpPr>
        <p:grpSpPr>
          <a:xfrm>
            <a:off x="3916625" y="2676143"/>
            <a:ext cx="4369800" cy="2760000"/>
            <a:chOff x="3916625" y="2191225"/>
            <a:chExt cx="4369800" cy="2760000"/>
          </a:xfrm>
        </p:grpSpPr>
        <p:sp>
          <p:nvSpPr>
            <p:cNvPr id="7" name="Google Shape;464;p47">
              <a:extLst>
                <a:ext uri="{FF2B5EF4-FFF2-40B4-BE49-F238E27FC236}">
                  <a16:creationId xmlns:a16="http://schemas.microsoft.com/office/drawing/2014/main" id="{A437CC48-1EA0-5D46-AD05-8A587CE8AC6F}"/>
                </a:ext>
              </a:extLst>
            </p:cNvPr>
            <p:cNvSpPr/>
            <p:nvPr/>
          </p:nvSpPr>
          <p:spPr>
            <a:xfrm>
              <a:off x="5877725" y="2191225"/>
              <a:ext cx="2408700" cy="2760000"/>
            </a:xfrm>
            <a:prstGeom prst="rightArrowCallout">
              <a:avLst>
                <a:gd name="adj1" fmla="val 25000"/>
                <a:gd name="adj2" fmla="val 25000"/>
                <a:gd name="adj3" fmla="val 25000"/>
                <a:gd name="adj4" fmla="val 64977"/>
              </a:avLst>
            </a:prstGeom>
            <a:solidFill>
              <a:srgbClr val="293375"/>
            </a:solidFill>
            <a:ln w="9525" cap="flat" cmpd="sng">
              <a:solidFill>
                <a:srgbClr val="2933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65;p47">
              <a:extLst>
                <a:ext uri="{FF2B5EF4-FFF2-40B4-BE49-F238E27FC236}">
                  <a16:creationId xmlns:a16="http://schemas.microsoft.com/office/drawing/2014/main" id="{0385C566-1CF3-A75F-DD6A-06B151D184A2}"/>
                </a:ext>
              </a:extLst>
            </p:cNvPr>
            <p:cNvSpPr/>
            <p:nvPr/>
          </p:nvSpPr>
          <p:spPr>
            <a:xfrm flipH="1">
              <a:off x="3916625" y="2191225"/>
              <a:ext cx="2408700" cy="2760000"/>
            </a:xfrm>
            <a:prstGeom prst="rightArrowCallout">
              <a:avLst>
                <a:gd name="adj1" fmla="val 25000"/>
                <a:gd name="adj2" fmla="val 25000"/>
                <a:gd name="adj3" fmla="val 25000"/>
                <a:gd name="adj4" fmla="val 64977"/>
              </a:avLst>
            </a:prstGeom>
            <a:solidFill>
              <a:srgbClr val="293375"/>
            </a:solidFill>
            <a:ln w="9525" cap="flat" cmpd="sng">
              <a:solidFill>
                <a:srgbClr val="2933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6;p47">
              <a:extLst>
                <a:ext uri="{FF2B5EF4-FFF2-40B4-BE49-F238E27FC236}">
                  <a16:creationId xmlns:a16="http://schemas.microsoft.com/office/drawing/2014/main" id="{4151BE37-F7F0-0F6C-17EA-FF3C04EE7019}"/>
                </a:ext>
              </a:extLst>
            </p:cNvPr>
            <p:cNvSpPr/>
            <p:nvPr/>
          </p:nvSpPr>
          <p:spPr>
            <a:xfrm>
              <a:off x="4783875" y="2207950"/>
              <a:ext cx="2642700" cy="2709900"/>
            </a:xfrm>
            <a:prstGeom prst="rect">
              <a:avLst/>
            </a:prstGeom>
            <a:solidFill>
              <a:srgbClr val="2933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467;p47">
            <a:extLst>
              <a:ext uri="{FF2B5EF4-FFF2-40B4-BE49-F238E27FC236}">
                <a16:creationId xmlns:a16="http://schemas.microsoft.com/office/drawing/2014/main" id="{826D17A6-AC92-5F89-0CCB-66270C440B18}"/>
              </a:ext>
            </a:extLst>
          </p:cNvPr>
          <p:cNvSpPr txBox="1"/>
          <p:nvPr/>
        </p:nvSpPr>
        <p:spPr>
          <a:xfrm>
            <a:off x="4996200" y="2928718"/>
            <a:ext cx="2220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lt1"/>
                </a:solidFill>
              </a:rPr>
              <a:t>Communicate</a:t>
            </a:r>
            <a:endParaRPr sz="2400">
              <a:solidFill>
                <a:schemeClr val="lt1"/>
              </a:solidFill>
            </a:endParaRPr>
          </a:p>
        </p:txBody>
      </p:sp>
      <p:sp>
        <p:nvSpPr>
          <p:cNvPr id="11" name="Google Shape;468;p47">
            <a:extLst>
              <a:ext uri="{FF2B5EF4-FFF2-40B4-BE49-F238E27FC236}">
                <a16:creationId xmlns:a16="http://schemas.microsoft.com/office/drawing/2014/main" id="{F297D58F-FCB4-4763-B8F0-D21B3CACF34F}"/>
              </a:ext>
            </a:extLst>
          </p:cNvPr>
          <p:cNvSpPr txBox="1"/>
          <p:nvPr/>
        </p:nvSpPr>
        <p:spPr>
          <a:xfrm>
            <a:off x="4985950" y="3421318"/>
            <a:ext cx="2220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lt1"/>
                </a:solidFill>
              </a:rPr>
              <a:t>Interact</a:t>
            </a:r>
            <a:endParaRPr sz="2400">
              <a:solidFill>
                <a:schemeClr val="lt1"/>
              </a:solidFill>
            </a:endParaRPr>
          </a:p>
        </p:txBody>
      </p:sp>
      <p:sp>
        <p:nvSpPr>
          <p:cNvPr id="12" name="Google Shape;469;p47">
            <a:extLst>
              <a:ext uri="{FF2B5EF4-FFF2-40B4-BE49-F238E27FC236}">
                <a16:creationId xmlns:a16="http://schemas.microsoft.com/office/drawing/2014/main" id="{B95782CB-119C-D567-0096-ED5B7E1A6E4C}"/>
              </a:ext>
            </a:extLst>
          </p:cNvPr>
          <p:cNvSpPr txBox="1"/>
          <p:nvPr/>
        </p:nvSpPr>
        <p:spPr>
          <a:xfrm>
            <a:off x="4985950" y="3913918"/>
            <a:ext cx="2220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lt1"/>
                </a:solidFill>
              </a:rPr>
              <a:t>Engage</a:t>
            </a:r>
            <a:endParaRPr sz="2400">
              <a:solidFill>
                <a:schemeClr val="lt1"/>
              </a:solidFill>
            </a:endParaRPr>
          </a:p>
        </p:txBody>
      </p:sp>
      <p:sp>
        <p:nvSpPr>
          <p:cNvPr id="13" name="Google Shape;470;p47">
            <a:extLst>
              <a:ext uri="{FF2B5EF4-FFF2-40B4-BE49-F238E27FC236}">
                <a16:creationId xmlns:a16="http://schemas.microsoft.com/office/drawing/2014/main" id="{FEE9198E-E5A2-57F5-9B8B-5C5BCFCA2F89}"/>
              </a:ext>
            </a:extLst>
          </p:cNvPr>
          <p:cNvSpPr txBox="1"/>
          <p:nvPr/>
        </p:nvSpPr>
        <p:spPr>
          <a:xfrm>
            <a:off x="4985950" y="4406518"/>
            <a:ext cx="2220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lt1"/>
                </a:solidFill>
              </a:rPr>
              <a:t>Motivate</a:t>
            </a:r>
            <a:endParaRPr sz="2400">
              <a:solidFill>
                <a:schemeClr val="lt1"/>
              </a:solidFill>
            </a:endParaRPr>
          </a:p>
        </p:txBody>
      </p:sp>
    </p:spTree>
    <p:extLst>
      <p:ext uri="{BB962C8B-B14F-4D97-AF65-F5344CB8AC3E}">
        <p14:creationId xmlns:p14="http://schemas.microsoft.com/office/powerpoint/2010/main" val="13218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62" name="Google Shape;162;p28"/>
          <p:cNvPicPr preferRelativeResize="0"/>
          <p:nvPr/>
        </p:nvPicPr>
        <p:blipFill rotWithShape="1">
          <a:blip r:embed="rId3">
            <a:alphaModFix/>
          </a:blip>
          <a:srcRect l="1922" t="29187" r="68270" b="34067"/>
          <a:stretch/>
        </p:blipFill>
        <p:spPr>
          <a:xfrm>
            <a:off x="11464814" y="5905222"/>
            <a:ext cx="664095" cy="818755"/>
          </a:xfrm>
          <a:prstGeom prst="rect">
            <a:avLst/>
          </a:prstGeom>
          <a:noFill/>
          <a:ln>
            <a:noFill/>
          </a:ln>
        </p:spPr>
      </p:pic>
      <p:sp>
        <p:nvSpPr>
          <p:cNvPr id="163" name="Google Shape;163;p28"/>
          <p:cNvSpPr txBox="1">
            <a:spLocks noGrp="1"/>
          </p:cNvSpPr>
          <p:nvPr>
            <p:ph type="sldNum" idx="12"/>
          </p:nvPr>
        </p:nvSpPr>
        <p:spPr>
          <a:xfrm>
            <a:off x="11397508" y="5837462"/>
            <a:ext cx="731409" cy="524663"/>
          </a:xfrm>
          <a:prstGeom prst="rect">
            <a:avLst/>
          </a:prstGeom>
        </p:spPr>
        <p:txBody>
          <a:bodyPr spcFirstLastPara="1" wrap="square" lIns="121868" tIns="121868" rIns="121868" bIns="121868" anchor="ctr" anchorCtr="0">
            <a:normAutofit/>
          </a:bodyPr>
          <a:lstStyle/>
          <a:p>
            <a:fld id="{00000000-1234-1234-1234-123412341234}" type="slidenum">
              <a:rPr lang="en" dirty="0">
                <a:solidFill>
                  <a:schemeClr val="bg1"/>
                </a:solidFill>
              </a:rPr>
              <a:pPr/>
              <a:t>3</a:t>
            </a:fld>
            <a:endParaRPr lang="en-US">
              <a:solidFill>
                <a:schemeClr val="bg1"/>
              </a:solidFill>
            </a:endParaRPr>
          </a:p>
        </p:txBody>
      </p:sp>
      <p:pic>
        <p:nvPicPr>
          <p:cNvPr id="2" name="Picture 1" descr="A collage of people&amp;#39;s faces&#10;&#10;Description automatically generated">
            <a:extLst>
              <a:ext uri="{FF2B5EF4-FFF2-40B4-BE49-F238E27FC236}">
                <a16:creationId xmlns:a16="http://schemas.microsoft.com/office/drawing/2014/main" id="{B5091CCF-AC54-EB09-7627-73B885ECF98C}"/>
              </a:ext>
            </a:extLst>
          </p:cNvPr>
          <p:cNvPicPr>
            <a:picLocks noChangeAspect="1"/>
          </p:cNvPicPr>
          <p:nvPr/>
        </p:nvPicPr>
        <p:blipFill>
          <a:blip r:embed="rId4"/>
          <a:stretch>
            <a:fillRect/>
          </a:stretch>
        </p:blipFill>
        <p:spPr>
          <a:xfrm>
            <a:off x="3044912" y="1118355"/>
            <a:ext cx="8400315" cy="5614079"/>
          </a:xfrm>
          <a:prstGeom prst="rect">
            <a:avLst/>
          </a:prstGeom>
          <a:ln>
            <a:noFill/>
          </a:ln>
        </p:spPr>
      </p:pic>
      <p:pic>
        <p:nvPicPr>
          <p:cNvPr id="3" name="Picture 2" descr="A close-up of two people&#10;&#10;Description automatically generated">
            <a:extLst>
              <a:ext uri="{FF2B5EF4-FFF2-40B4-BE49-F238E27FC236}">
                <a16:creationId xmlns:a16="http://schemas.microsoft.com/office/drawing/2014/main" id="{83672104-4DE7-9F5A-68CE-0DA1BC83684D}"/>
              </a:ext>
            </a:extLst>
          </p:cNvPr>
          <p:cNvPicPr>
            <a:picLocks noChangeAspect="1"/>
          </p:cNvPicPr>
          <p:nvPr/>
        </p:nvPicPr>
        <p:blipFill>
          <a:blip r:embed="rId5"/>
          <a:stretch>
            <a:fillRect/>
          </a:stretch>
        </p:blipFill>
        <p:spPr>
          <a:xfrm>
            <a:off x="142264" y="3823669"/>
            <a:ext cx="2561213" cy="2900506"/>
          </a:xfrm>
          <a:prstGeom prst="rect">
            <a:avLst/>
          </a:prstGeom>
          <a:ln>
            <a:noFill/>
          </a:ln>
        </p:spPr>
      </p:pic>
      <p:pic>
        <p:nvPicPr>
          <p:cNvPr id="4" name="Picture 3" descr="A close-up of two people&#10;&#10;Description automatically generated">
            <a:extLst>
              <a:ext uri="{FF2B5EF4-FFF2-40B4-BE49-F238E27FC236}">
                <a16:creationId xmlns:a16="http://schemas.microsoft.com/office/drawing/2014/main" id="{1468A988-3958-71CC-54C6-3287C5C6635C}"/>
              </a:ext>
            </a:extLst>
          </p:cNvPr>
          <p:cNvPicPr>
            <a:picLocks noChangeAspect="1"/>
          </p:cNvPicPr>
          <p:nvPr/>
        </p:nvPicPr>
        <p:blipFill>
          <a:blip r:embed="rId6"/>
          <a:stretch>
            <a:fillRect/>
          </a:stretch>
        </p:blipFill>
        <p:spPr>
          <a:xfrm>
            <a:off x="139970" y="1049517"/>
            <a:ext cx="2561213" cy="2875112"/>
          </a:xfrm>
          <a:prstGeom prst="rect">
            <a:avLst/>
          </a:prstGeom>
          <a:ln>
            <a:noFill/>
          </a:ln>
        </p:spPr>
      </p:pic>
      <p:pic>
        <p:nvPicPr>
          <p:cNvPr id="5" name="Picture 4" descr="A close-up of a person&#10;&#10;AI-generated content may be incorrect.">
            <a:extLst>
              <a:ext uri="{FF2B5EF4-FFF2-40B4-BE49-F238E27FC236}">
                <a16:creationId xmlns:a16="http://schemas.microsoft.com/office/drawing/2014/main" id="{D7A97A70-F18E-F2E1-1DED-6311629E5C58}"/>
              </a:ext>
            </a:extLst>
          </p:cNvPr>
          <p:cNvPicPr>
            <a:picLocks noChangeAspect="1"/>
          </p:cNvPicPr>
          <p:nvPr/>
        </p:nvPicPr>
        <p:blipFill>
          <a:blip r:embed="rId7"/>
          <a:srcRect l="4418" t="5403" r="4819" b="1240"/>
          <a:stretch>
            <a:fillRect/>
          </a:stretch>
        </p:blipFill>
        <p:spPr>
          <a:xfrm>
            <a:off x="342810" y="1156883"/>
            <a:ext cx="2152106" cy="2151377"/>
          </a:xfrm>
          <a:prstGeom prst="rect">
            <a:avLst/>
          </a:prstGeom>
          <a:ln>
            <a:noFill/>
          </a:ln>
        </p:spPr>
      </p:pic>
      <p:pic>
        <p:nvPicPr>
          <p:cNvPr id="6" name="Picture 5" descr="A person smiling for a picture&#10;&#10;AI-generated content may be incorrect.">
            <a:extLst>
              <a:ext uri="{FF2B5EF4-FFF2-40B4-BE49-F238E27FC236}">
                <a16:creationId xmlns:a16="http://schemas.microsoft.com/office/drawing/2014/main" id="{D7BCF00B-E0A5-CB8F-EB30-27DCCEE39B75}"/>
              </a:ext>
            </a:extLst>
          </p:cNvPr>
          <p:cNvPicPr>
            <a:picLocks noChangeAspect="1"/>
          </p:cNvPicPr>
          <p:nvPr/>
        </p:nvPicPr>
        <p:blipFill>
          <a:blip r:embed="rId8"/>
          <a:srcRect l="1961" t="1992" r="2745" b="2198"/>
          <a:stretch>
            <a:fillRect/>
          </a:stretch>
        </p:blipFill>
        <p:spPr>
          <a:xfrm>
            <a:off x="266627" y="3819426"/>
            <a:ext cx="2304904" cy="2289999"/>
          </a:xfrm>
          <a:prstGeom prst="rect">
            <a:avLst/>
          </a:prstGeom>
          <a:ln>
            <a:noFill/>
          </a:ln>
        </p:spPr>
      </p:pic>
      <p:sp>
        <p:nvSpPr>
          <p:cNvPr id="7" name="Google Shape;158;p28">
            <a:extLst>
              <a:ext uri="{FF2B5EF4-FFF2-40B4-BE49-F238E27FC236}">
                <a16:creationId xmlns:a16="http://schemas.microsoft.com/office/drawing/2014/main" id="{63A272D9-FEBA-8F9A-C659-B26829C8081A}"/>
              </a:ext>
            </a:extLst>
          </p:cNvPr>
          <p:cNvSpPr txBox="1">
            <a:spLocks noGrp="1"/>
          </p:cNvSpPr>
          <p:nvPr>
            <p:ph type="title"/>
          </p:nvPr>
        </p:nvSpPr>
        <p:spPr>
          <a:xfrm>
            <a:off x="-12072" y="12765"/>
            <a:ext cx="12182968" cy="984943"/>
          </a:xfrm>
          <a:prstGeom prst="rect">
            <a:avLst/>
          </a:prstGeom>
          <a:solidFill>
            <a:srgbClr val="293375"/>
          </a:solidFill>
        </p:spPr>
        <p:txBody>
          <a:bodyPr spcFirstLastPara="1" wrap="square" lIns="121868" tIns="121868" rIns="121868" bIns="121868" anchor="ctr" anchorCtr="0">
            <a:normAutofit/>
          </a:bodyPr>
          <a:lstStyle/>
          <a:p>
            <a:pPr algn="ctr"/>
            <a:r>
              <a:rPr lang="en" sz="3200" dirty="0">
                <a:solidFill>
                  <a:schemeClr val="lt1"/>
                </a:solidFill>
                <a:latin typeface="Rubik"/>
                <a:ea typeface="Rubik"/>
                <a:cs typeface="Rubik"/>
                <a:sym typeface="Rubik"/>
              </a:rPr>
              <a:t>SOAR Team</a:t>
            </a:r>
            <a:endParaRPr sz="3200" dirty="0">
              <a:solidFill>
                <a:schemeClr val="lt1"/>
              </a:solidFill>
              <a:latin typeface="Rubik"/>
              <a:ea typeface="Rubik"/>
              <a:cs typeface="Rubik"/>
              <a:sym typeface="Rubi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975024" y="1023899"/>
            <a:ext cx="9883475" cy="4064935"/>
          </a:xfrm>
          <a:prstGeom prst="rect">
            <a:avLst/>
          </a:prstGeom>
          <a:noFill/>
          <a:ln>
            <a:noFill/>
          </a:ln>
        </p:spPr>
        <p:txBody>
          <a:bodyPr spcFirstLastPara="1" wrap="square" lIns="91425" tIns="91425" rIns="91425" bIns="91425" anchor="t" anchorCtr="0">
            <a:noAutofit/>
          </a:bodyPr>
          <a:lstStyle/>
          <a:p>
            <a:r>
              <a:rPr lang="en-US" sz="7200" b="1" dirty="0">
                <a:solidFill>
                  <a:schemeClr val="bg1"/>
                </a:solidFill>
                <a:sym typeface="Rubik"/>
              </a:rPr>
              <a:t>Strengthening Communication, </a:t>
            </a:r>
            <a:br>
              <a:rPr lang="en-US" sz="7200" b="1" dirty="0">
                <a:solidFill>
                  <a:schemeClr val="bg1"/>
                </a:solidFill>
                <a:sym typeface="Rubik"/>
              </a:rPr>
            </a:br>
            <a:r>
              <a:rPr lang="en-US" sz="7200" b="1" dirty="0">
                <a:solidFill>
                  <a:schemeClr val="bg1"/>
                </a:solidFill>
                <a:sym typeface="Rubik"/>
              </a:rPr>
              <a:t>Team Dynamics and Collaboration</a:t>
            </a:r>
            <a:endParaRPr lang="en-US" sz="7200" b="1" dirty="0">
              <a:solidFill>
                <a:schemeClr val="bg1"/>
              </a:solidFill>
              <a:ea typeface="Roboto"/>
            </a:endParaRPr>
          </a:p>
        </p:txBody>
      </p:sp>
    </p:spTree>
    <p:extLst>
      <p:ext uri="{BB962C8B-B14F-4D97-AF65-F5344CB8AC3E}">
        <p14:creationId xmlns:p14="http://schemas.microsoft.com/office/powerpoint/2010/main" val="112714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pic>
        <p:nvPicPr>
          <p:cNvPr id="1030" name="Picture 6">
            <a:extLst>
              <a:ext uri="{FF2B5EF4-FFF2-40B4-BE49-F238E27FC236}">
                <a16:creationId xmlns:a16="http://schemas.microsoft.com/office/drawing/2014/main" id="{84681188-3B18-4903-7A4F-5CC23438F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2011090"/>
            <a:ext cx="3003550" cy="220530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B2B54782-259A-D43E-D6EC-4F74459AA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746" y="2011090"/>
            <a:ext cx="3010315" cy="2205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BCD3B02-3D30-6A00-6BC7-D63470A8F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6626" y="2011089"/>
            <a:ext cx="3003550" cy="2205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9D0114-51B5-8CCC-93AE-E2D4EDDA80D7}"/>
              </a:ext>
            </a:extLst>
          </p:cNvPr>
          <p:cNvSpPr txBox="1"/>
          <p:nvPr/>
        </p:nvSpPr>
        <p:spPr>
          <a:xfrm>
            <a:off x="628650" y="728616"/>
            <a:ext cx="8782050" cy="707886"/>
          </a:xfrm>
          <a:prstGeom prst="rect">
            <a:avLst/>
          </a:prstGeom>
          <a:noFill/>
        </p:spPr>
        <p:txBody>
          <a:bodyPr wrap="square">
            <a:spAutoFit/>
          </a:bodyPr>
          <a:lstStyle/>
          <a:p>
            <a:r>
              <a:rPr lang="en-US" sz="4000" b="1" i="0">
                <a:solidFill>
                  <a:srgbClr val="002060"/>
                </a:solidFill>
                <a:effectLst/>
                <a:latin typeface="Roboto" panose="02000000000000000000" pitchFamily="2" charset="0"/>
                <a:ea typeface="Roboto" panose="02000000000000000000" pitchFamily="2" charset="0"/>
                <a:cs typeface="Roboto" panose="02000000000000000000" pitchFamily="2" charset="0"/>
              </a:rPr>
              <a:t> Using a Common Language</a:t>
            </a:r>
            <a:endParaRPr lang="en-US" sz="4000" b="1">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EE670684-293C-45A6-3D07-8EEB1BA3E0FF}"/>
              </a:ext>
            </a:extLst>
          </p:cNvPr>
          <p:cNvSpPr txBox="1"/>
          <p:nvPr/>
        </p:nvSpPr>
        <p:spPr>
          <a:xfrm>
            <a:off x="466725" y="4437044"/>
            <a:ext cx="3327400" cy="707886"/>
          </a:xfrm>
          <a:prstGeom prst="rect">
            <a:avLst/>
          </a:prstGeom>
          <a:noFill/>
        </p:spPr>
        <p:txBody>
          <a:bodyPr wrap="square">
            <a:spAutoFit/>
          </a:bodyPr>
          <a:lstStyle/>
          <a:p>
            <a:pPr algn="ctr"/>
            <a:r>
              <a:rPr lang="en-US" b="0" i="0">
                <a:solidFill>
                  <a:srgbClr val="000000"/>
                </a:solidFill>
                <a:effectLst/>
                <a:latin typeface="Times"/>
              </a:rPr>
              <a:t> </a:t>
            </a:r>
            <a:r>
              <a:rPr lang="en-US" sz="2000" b="0" i="0">
                <a:solidFill>
                  <a:srgbClr val="000000"/>
                </a:solidFill>
                <a:effectLst/>
                <a:latin typeface="Roboto" panose="02000000000000000000" pitchFamily="2" charset="0"/>
                <a:ea typeface="Roboto" panose="02000000000000000000" pitchFamily="2" charset="0"/>
                <a:cs typeface="Roboto" panose="02000000000000000000" pitchFamily="2" charset="0"/>
              </a:rPr>
              <a:t>Individual Strengths</a:t>
            </a:r>
          </a:p>
          <a:p>
            <a:pPr algn="ctr"/>
            <a:r>
              <a:rPr lang="en-US" sz="2000">
                <a:latin typeface="Roboto" panose="02000000000000000000" pitchFamily="2" charset="0"/>
                <a:ea typeface="Roboto" panose="02000000000000000000" pitchFamily="2" charset="0"/>
                <a:cs typeface="Roboto" panose="02000000000000000000" pitchFamily="2" charset="0"/>
              </a:rPr>
              <a:t>What you bring to the team.</a:t>
            </a:r>
          </a:p>
        </p:txBody>
      </p:sp>
      <p:sp>
        <p:nvSpPr>
          <p:cNvPr id="7" name="TextBox 6">
            <a:extLst>
              <a:ext uri="{FF2B5EF4-FFF2-40B4-BE49-F238E27FC236}">
                <a16:creationId xmlns:a16="http://schemas.microsoft.com/office/drawing/2014/main" id="{7F48CD23-664C-A618-419F-C33B77A87860}"/>
              </a:ext>
            </a:extLst>
          </p:cNvPr>
          <p:cNvSpPr txBox="1"/>
          <p:nvPr/>
        </p:nvSpPr>
        <p:spPr>
          <a:xfrm>
            <a:off x="4302203" y="4437044"/>
            <a:ext cx="3327400" cy="707886"/>
          </a:xfrm>
          <a:prstGeom prst="rect">
            <a:avLst/>
          </a:prstGeom>
          <a:noFill/>
        </p:spPr>
        <p:txBody>
          <a:bodyPr wrap="square">
            <a:spAutoFit/>
          </a:bodyPr>
          <a:lstStyle/>
          <a:p>
            <a:pPr algn="ctr"/>
            <a:r>
              <a:rPr lang="en-US" sz="2000">
                <a:latin typeface="Roboto" panose="02000000000000000000" pitchFamily="2" charset="0"/>
                <a:ea typeface="Roboto" panose="02000000000000000000" pitchFamily="2" charset="0"/>
                <a:cs typeface="Roboto" panose="02000000000000000000" pitchFamily="2" charset="0"/>
              </a:rPr>
              <a:t>Complimentary Strengths</a:t>
            </a:r>
            <a:endParaRPr lang="en-US" sz="2000" b="0" i="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algn="ctr"/>
            <a:r>
              <a:rPr lang="en-US" sz="2000">
                <a:latin typeface="Roboto" panose="02000000000000000000" pitchFamily="2" charset="0"/>
                <a:ea typeface="Roboto" panose="02000000000000000000" pitchFamily="2" charset="0"/>
                <a:cs typeface="Roboto" panose="02000000000000000000" pitchFamily="2" charset="0"/>
              </a:rPr>
              <a:t>From 1:1 Relationships</a:t>
            </a:r>
          </a:p>
        </p:txBody>
      </p:sp>
      <p:sp>
        <p:nvSpPr>
          <p:cNvPr id="8" name="TextBox 7">
            <a:extLst>
              <a:ext uri="{FF2B5EF4-FFF2-40B4-BE49-F238E27FC236}">
                <a16:creationId xmlns:a16="http://schemas.microsoft.com/office/drawing/2014/main" id="{F0E1A11B-965D-7E53-24F3-3240A5393309}"/>
              </a:ext>
            </a:extLst>
          </p:cNvPr>
          <p:cNvSpPr txBox="1"/>
          <p:nvPr/>
        </p:nvSpPr>
        <p:spPr>
          <a:xfrm>
            <a:off x="8266191" y="4437044"/>
            <a:ext cx="3584419" cy="707886"/>
          </a:xfrm>
          <a:prstGeom prst="rect">
            <a:avLst/>
          </a:prstGeom>
          <a:noFill/>
        </p:spPr>
        <p:txBody>
          <a:bodyPr wrap="square">
            <a:spAutoFit/>
          </a:bodyPr>
          <a:lstStyle/>
          <a:p>
            <a:pPr algn="ctr"/>
            <a:r>
              <a:rPr lang="en-US" sz="2000" dirty="0">
                <a:latin typeface="Roboto" panose="02000000000000000000" pitchFamily="2" charset="0"/>
                <a:ea typeface="Roboto" panose="02000000000000000000" pitchFamily="2" charset="0"/>
                <a:cs typeface="Roboto" panose="02000000000000000000" pitchFamily="2" charset="0"/>
              </a:rPr>
              <a:t>Team Strengths</a:t>
            </a:r>
            <a:endParaRPr lang="en-US" sz="20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algn="ctr"/>
            <a:r>
              <a:rPr lang="en-US" sz="2000" dirty="0">
                <a:latin typeface="Roboto" panose="02000000000000000000" pitchFamily="2" charset="0"/>
                <a:ea typeface="Roboto" panose="02000000000000000000" pitchFamily="2" charset="0"/>
                <a:cs typeface="Roboto" panose="02000000000000000000" pitchFamily="2" charset="0"/>
              </a:rPr>
              <a:t>Combination of the full group</a:t>
            </a:r>
          </a:p>
        </p:txBody>
      </p:sp>
    </p:spTree>
    <p:extLst>
      <p:ext uri="{BB962C8B-B14F-4D97-AF65-F5344CB8AC3E}">
        <p14:creationId xmlns:p14="http://schemas.microsoft.com/office/powerpoint/2010/main" val="349829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4" name="TextBox 3">
            <a:extLst>
              <a:ext uri="{FF2B5EF4-FFF2-40B4-BE49-F238E27FC236}">
                <a16:creationId xmlns:a16="http://schemas.microsoft.com/office/drawing/2014/main" id="{76CA67D6-23D7-7A8C-DF9F-12348F9264F2}"/>
              </a:ext>
            </a:extLst>
          </p:cNvPr>
          <p:cNvSpPr txBox="1"/>
          <p:nvPr/>
        </p:nvSpPr>
        <p:spPr>
          <a:xfrm>
            <a:off x="811243" y="513893"/>
            <a:ext cx="8550623" cy="707886"/>
          </a:xfrm>
          <a:prstGeom prst="rect">
            <a:avLst/>
          </a:prstGeom>
          <a:noFill/>
        </p:spPr>
        <p:txBody>
          <a:bodyPr wrap="square">
            <a:spAutoFit/>
          </a:bodyPr>
          <a:lstStyle/>
          <a:p>
            <a:r>
              <a:rPr lang="en-US" sz="4000" b="0" i="0" u="none" strike="noStrike">
                <a:solidFill>
                  <a:srgbClr val="002060"/>
                </a:solidFill>
                <a:effectLst/>
                <a:latin typeface="Roboto Black" panose="020F0502020204030204" pitchFamily="34" charset="0"/>
              </a:rPr>
              <a:t>Work styles in relationships</a:t>
            </a:r>
            <a:endParaRPr lang="en-US" sz="4000">
              <a:solidFill>
                <a:srgbClr val="002060"/>
              </a:solidFill>
            </a:endParaRPr>
          </a:p>
        </p:txBody>
      </p:sp>
      <p:pic>
        <p:nvPicPr>
          <p:cNvPr id="2050" name="Picture 2">
            <a:extLst>
              <a:ext uri="{FF2B5EF4-FFF2-40B4-BE49-F238E27FC236}">
                <a16:creationId xmlns:a16="http://schemas.microsoft.com/office/drawing/2014/main" id="{CB3E42B5-0A62-FA0B-BE20-415AB4187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827" y="1908909"/>
            <a:ext cx="2934836" cy="34735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AE07A0D6-3829-C879-255A-46E67B7AD7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8394" y="1927484"/>
            <a:ext cx="3232035" cy="34549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898D4DC-E5CB-B508-2810-306614B332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634" y="1927484"/>
            <a:ext cx="2470464" cy="3454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9EE003-A3F1-DFF3-BF16-C4341AED845F}"/>
              </a:ext>
            </a:extLst>
          </p:cNvPr>
          <p:cNvSpPr txBox="1"/>
          <p:nvPr/>
        </p:nvSpPr>
        <p:spPr>
          <a:xfrm>
            <a:off x="1715145" y="2977842"/>
            <a:ext cx="2875345" cy="1354217"/>
          </a:xfrm>
          <a:prstGeom prst="rect">
            <a:avLst/>
          </a:prstGeom>
          <a:noFill/>
        </p:spPr>
        <p:txBody>
          <a:bodyPr wrap="square" rtlCol="0">
            <a:spAutoFit/>
          </a:bodyPr>
          <a:lstStyle/>
          <a:p>
            <a:r>
              <a:rPr lang="en-US" sz="2800">
                <a:solidFill>
                  <a:srgbClr val="0070C0"/>
                </a:solidFill>
                <a:latin typeface="Roboto" panose="02000000000000000000" pitchFamily="2" charset="0"/>
                <a:ea typeface="Roboto" panose="02000000000000000000" pitchFamily="2" charset="0"/>
                <a:cs typeface="Roboto" panose="02000000000000000000" pitchFamily="2" charset="0"/>
              </a:rPr>
              <a:t>Decisions</a:t>
            </a:r>
          </a:p>
          <a:p>
            <a:endParaRPr lang="en-US"/>
          </a:p>
          <a:p>
            <a:pPr marL="285750" indent="-285750">
              <a:buFont typeface="Arial" panose="020B0604020202020204" pitchFamily="34" charset="0"/>
              <a:buChar char="•"/>
            </a:pPr>
            <a:r>
              <a:rPr lang="en-US" sz="2000"/>
              <a:t>Collaboration</a:t>
            </a:r>
          </a:p>
          <a:p>
            <a:pPr marL="285750" indent="-285750">
              <a:buFont typeface="Arial" panose="020B0604020202020204" pitchFamily="34" charset="0"/>
              <a:buChar char="•"/>
            </a:pPr>
            <a:r>
              <a:rPr lang="en-US" sz="2000"/>
              <a:t>Independence</a:t>
            </a:r>
          </a:p>
        </p:txBody>
      </p:sp>
      <p:sp>
        <p:nvSpPr>
          <p:cNvPr id="6" name="TextBox 5">
            <a:extLst>
              <a:ext uri="{FF2B5EF4-FFF2-40B4-BE49-F238E27FC236}">
                <a16:creationId xmlns:a16="http://schemas.microsoft.com/office/drawing/2014/main" id="{045E72BA-4C74-C6BE-CC20-171776121858}"/>
              </a:ext>
            </a:extLst>
          </p:cNvPr>
          <p:cNvSpPr txBox="1"/>
          <p:nvPr/>
        </p:nvSpPr>
        <p:spPr>
          <a:xfrm>
            <a:off x="5389162" y="2983340"/>
            <a:ext cx="2875345" cy="1354217"/>
          </a:xfrm>
          <a:prstGeom prst="rect">
            <a:avLst/>
          </a:prstGeom>
          <a:noFill/>
        </p:spPr>
        <p:txBody>
          <a:bodyPr wrap="square" rtlCol="0">
            <a:spAutoFit/>
          </a:bodyPr>
          <a:lstStyle/>
          <a:p>
            <a:r>
              <a:rPr lang="en-US" sz="2800">
                <a:solidFill>
                  <a:schemeClr val="accent2">
                    <a:lumMod val="75000"/>
                    <a:lumOff val="25000"/>
                  </a:schemeClr>
                </a:solidFill>
                <a:latin typeface="Roboto" panose="02000000000000000000" pitchFamily="2" charset="0"/>
                <a:ea typeface="Roboto" panose="02000000000000000000" pitchFamily="2" charset="0"/>
                <a:cs typeface="Roboto" panose="02000000000000000000" pitchFamily="2" charset="0"/>
              </a:rPr>
              <a:t>Ideas</a:t>
            </a:r>
          </a:p>
          <a:p>
            <a:endParaRPr lang="en-US"/>
          </a:p>
          <a:p>
            <a:pPr marL="285750" indent="-285750">
              <a:buFont typeface="Arial" panose="020B0604020202020204" pitchFamily="34" charset="0"/>
              <a:buChar char="•"/>
            </a:pPr>
            <a:r>
              <a:rPr lang="en-US" sz="2000"/>
              <a:t>Talk it through</a:t>
            </a:r>
          </a:p>
          <a:p>
            <a:pPr marL="285750" indent="-285750">
              <a:buFont typeface="Arial" panose="020B0604020202020204" pitchFamily="34" charset="0"/>
              <a:buChar char="•"/>
            </a:pPr>
            <a:r>
              <a:rPr lang="en-US" sz="2000"/>
              <a:t>Reflect</a:t>
            </a:r>
          </a:p>
        </p:txBody>
      </p:sp>
      <p:sp>
        <p:nvSpPr>
          <p:cNvPr id="7" name="TextBox 6">
            <a:extLst>
              <a:ext uri="{FF2B5EF4-FFF2-40B4-BE49-F238E27FC236}">
                <a16:creationId xmlns:a16="http://schemas.microsoft.com/office/drawing/2014/main" id="{C3B9E040-BBEB-33E0-F3DA-3BCA895B3E7A}"/>
              </a:ext>
            </a:extLst>
          </p:cNvPr>
          <p:cNvSpPr txBox="1"/>
          <p:nvPr/>
        </p:nvSpPr>
        <p:spPr>
          <a:xfrm>
            <a:off x="8294154" y="2968555"/>
            <a:ext cx="4632355" cy="1354217"/>
          </a:xfrm>
          <a:prstGeom prst="rect">
            <a:avLst/>
          </a:prstGeom>
          <a:noFill/>
        </p:spPr>
        <p:txBody>
          <a:bodyPr wrap="square" rtlCol="0">
            <a:spAutoFit/>
          </a:bodyPr>
          <a:lstStyle/>
          <a:p>
            <a:r>
              <a:rPr lang="en-US" sz="2800">
                <a:solidFill>
                  <a:schemeClr val="accent4">
                    <a:lumMod val="75000"/>
                  </a:schemeClr>
                </a:solidFill>
                <a:latin typeface="Roboto" panose="02000000000000000000" pitchFamily="2" charset="0"/>
                <a:ea typeface="Roboto" panose="02000000000000000000" pitchFamily="2" charset="0"/>
                <a:cs typeface="Roboto" panose="02000000000000000000" pitchFamily="2" charset="0"/>
              </a:rPr>
              <a:t>Conflict</a:t>
            </a:r>
          </a:p>
          <a:p>
            <a:endParaRPr lang="en-US"/>
          </a:p>
          <a:p>
            <a:pPr marL="285750" indent="-285750">
              <a:buFont typeface="Arial" panose="020B0604020202020204" pitchFamily="34" charset="0"/>
              <a:buChar char="•"/>
            </a:pPr>
            <a:r>
              <a:rPr lang="en-US" sz="2000"/>
              <a:t>Task focused approach</a:t>
            </a:r>
          </a:p>
          <a:p>
            <a:pPr marL="285750" indent="-285750">
              <a:buFont typeface="Arial" panose="020B0604020202020204" pitchFamily="34" charset="0"/>
              <a:buChar char="•"/>
            </a:pPr>
            <a:r>
              <a:rPr lang="en-US" sz="2000"/>
              <a:t>People focused approach</a:t>
            </a:r>
          </a:p>
        </p:txBody>
      </p:sp>
    </p:spTree>
    <p:extLst>
      <p:ext uri="{BB962C8B-B14F-4D97-AF65-F5344CB8AC3E}">
        <p14:creationId xmlns:p14="http://schemas.microsoft.com/office/powerpoint/2010/main" val="1797291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FD1A38C9-2EAB-640F-6E13-F0742B173B9B}"/>
            </a:ext>
          </a:extLst>
        </p:cNvPr>
        <p:cNvGrpSpPr/>
        <p:nvPr/>
      </p:nvGrpSpPr>
      <p:grpSpPr>
        <a:xfrm>
          <a:off x="0" y="0"/>
          <a:ext cx="0" cy="0"/>
          <a:chOff x="0" y="0"/>
          <a:chExt cx="0" cy="0"/>
        </a:xfrm>
      </p:grpSpPr>
      <p:sp>
        <p:nvSpPr>
          <p:cNvPr id="184" name="Google Shape;184;p25">
            <a:extLst>
              <a:ext uri="{FF2B5EF4-FFF2-40B4-BE49-F238E27FC236}">
                <a16:creationId xmlns:a16="http://schemas.microsoft.com/office/drawing/2014/main" id="{6AD6D236-CAC4-49E9-BA8C-57C02FDB706B}"/>
              </a:ext>
            </a:extLst>
          </p:cNvPr>
          <p:cNvSpPr txBox="1">
            <a:spLocks noGrp="1"/>
          </p:cNvSpPr>
          <p:nvPr>
            <p:ph type="title"/>
          </p:nvPr>
        </p:nvSpPr>
        <p:spPr>
          <a:xfrm>
            <a:off x="1459841" y="165111"/>
            <a:ext cx="9883475" cy="1967400"/>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SzPts val="6000"/>
            </a:pPr>
            <a:r>
              <a:rPr lang="en-US" sz="5400" dirty="0"/>
              <a:t>The “World of Work” Wheel</a:t>
            </a:r>
            <a:br>
              <a:rPr lang="en-US" sz="7200" dirty="0"/>
            </a:br>
            <a:br>
              <a:rPr lang="en-US" sz="7200" dirty="0"/>
            </a:br>
            <a:endParaRPr sz="3200" dirty="0">
              <a:solidFill>
                <a:srgbClr val="FFFFFF"/>
              </a:solidFill>
            </a:endParaRPr>
          </a:p>
        </p:txBody>
      </p:sp>
      <p:sp>
        <p:nvSpPr>
          <p:cNvPr id="2" name="TextBox 1">
            <a:extLst>
              <a:ext uri="{FF2B5EF4-FFF2-40B4-BE49-F238E27FC236}">
                <a16:creationId xmlns:a16="http://schemas.microsoft.com/office/drawing/2014/main" id="{54851069-3101-683D-CE94-085C2CFB772C}"/>
              </a:ext>
            </a:extLst>
          </p:cNvPr>
          <p:cNvSpPr txBox="1"/>
          <p:nvPr/>
        </p:nvSpPr>
        <p:spPr>
          <a:xfrm>
            <a:off x="2274406" y="940583"/>
            <a:ext cx="9541565"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In which quadrant would you place yourself?</a:t>
            </a:r>
          </a:p>
        </p:txBody>
      </p:sp>
      <p:pic>
        <p:nvPicPr>
          <p:cNvPr id="3" name="Picture 2">
            <a:extLst>
              <a:ext uri="{FF2B5EF4-FFF2-40B4-BE49-F238E27FC236}">
                <a16:creationId xmlns:a16="http://schemas.microsoft.com/office/drawing/2014/main" id="{155B6320-32F5-70A8-3DEF-2AA76C95003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56910" y="1463803"/>
            <a:ext cx="5293853" cy="5067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41BEB0-9D87-C7E5-3E6B-56FFD1BB5531}"/>
              </a:ext>
            </a:extLst>
          </p:cNvPr>
          <p:cNvSpPr txBox="1"/>
          <p:nvPr/>
        </p:nvSpPr>
        <p:spPr>
          <a:xfrm>
            <a:off x="4459705" y="2676236"/>
            <a:ext cx="1300086" cy="1169551"/>
          </a:xfrm>
          <a:prstGeom prst="rect">
            <a:avLst/>
          </a:prstGeom>
          <a:noFill/>
        </p:spPr>
        <p:txBody>
          <a:bodyPr wrap="square" rtlCol="0">
            <a:spAutoFit/>
          </a:bodyPr>
          <a:lstStyle/>
          <a:p>
            <a:pPr algn="ctr"/>
            <a:r>
              <a:rPr lang="en-US" dirty="0"/>
              <a:t>Teamwork and Employee Experience</a:t>
            </a:r>
          </a:p>
          <a:p>
            <a:endParaRPr lang="en-US" dirty="0"/>
          </a:p>
        </p:txBody>
      </p:sp>
      <p:sp>
        <p:nvSpPr>
          <p:cNvPr id="5" name="TextBox 4">
            <a:extLst>
              <a:ext uri="{FF2B5EF4-FFF2-40B4-BE49-F238E27FC236}">
                <a16:creationId xmlns:a16="http://schemas.microsoft.com/office/drawing/2014/main" id="{61EE06EE-6F8C-99B4-55FE-C8A6F731F76D}"/>
              </a:ext>
            </a:extLst>
          </p:cNvPr>
          <p:cNvSpPr txBox="1"/>
          <p:nvPr/>
        </p:nvSpPr>
        <p:spPr>
          <a:xfrm>
            <a:off x="6401579" y="4518654"/>
            <a:ext cx="1287220" cy="738664"/>
          </a:xfrm>
          <a:prstGeom prst="rect">
            <a:avLst/>
          </a:prstGeom>
          <a:noFill/>
        </p:spPr>
        <p:txBody>
          <a:bodyPr wrap="square" rtlCol="0">
            <a:spAutoFit/>
          </a:bodyPr>
          <a:lstStyle/>
          <a:p>
            <a:r>
              <a:rPr lang="en-US" dirty="0"/>
              <a:t>Results</a:t>
            </a:r>
          </a:p>
          <a:p>
            <a:r>
              <a:rPr lang="en-US" dirty="0"/>
              <a:t>and Discipline</a:t>
            </a:r>
          </a:p>
        </p:txBody>
      </p:sp>
      <p:sp>
        <p:nvSpPr>
          <p:cNvPr id="6" name="TextBox 5">
            <a:extLst>
              <a:ext uri="{FF2B5EF4-FFF2-40B4-BE49-F238E27FC236}">
                <a16:creationId xmlns:a16="http://schemas.microsoft.com/office/drawing/2014/main" id="{690BED00-600A-D90B-3603-15272FB6F64A}"/>
              </a:ext>
            </a:extLst>
          </p:cNvPr>
          <p:cNvSpPr txBox="1"/>
          <p:nvPr/>
        </p:nvSpPr>
        <p:spPr>
          <a:xfrm>
            <a:off x="6290373" y="2714180"/>
            <a:ext cx="1059906" cy="523220"/>
          </a:xfrm>
          <a:prstGeom prst="rect">
            <a:avLst/>
          </a:prstGeom>
          <a:noFill/>
        </p:spPr>
        <p:txBody>
          <a:bodyPr wrap="none" rtlCol="0">
            <a:spAutoFit/>
          </a:bodyPr>
          <a:lstStyle/>
          <a:p>
            <a:r>
              <a:rPr lang="en-US" dirty="0"/>
              <a:t>Innovation </a:t>
            </a:r>
          </a:p>
          <a:p>
            <a:r>
              <a:rPr lang="en-US" dirty="0"/>
              <a:t>and Agility</a:t>
            </a:r>
          </a:p>
        </p:txBody>
      </p:sp>
      <p:sp>
        <p:nvSpPr>
          <p:cNvPr id="7" name="TextBox 6">
            <a:extLst>
              <a:ext uri="{FF2B5EF4-FFF2-40B4-BE49-F238E27FC236}">
                <a16:creationId xmlns:a16="http://schemas.microsoft.com/office/drawing/2014/main" id="{94F649E5-C24A-A673-394A-CEDA77046931}"/>
              </a:ext>
            </a:extLst>
          </p:cNvPr>
          <p:cNvSpPr txBox="1"/>
          <p:nvPr/>
        </p:nvSpPr>
        <p:spPr>
          <a:xfrm>
            <a:off x="4403310" y="4518654"/>
            <a:ext cx="1269899" cy="523220"/>
          </a:xfrm>
          <a:prstGeom prst="rect">
            <a:avLst/>
          </a:prstGeom>
          <a:noFill/>
        </p:spPr>
        <p:txBody>
          <a:bodyPr wrap="none" rtlCol="0">
            <a:spAutoFit/>
          </a:bodyPr>
          <a:lstStyle/>
          <a:p>
            <a:r>
              <a:rPr lang="en-US" dirty="0"/>
              <a:t>Process</a:t>
            </a:r>
          </a:p>
          <a:p>
            <a:r>
              <a:rPr lang="en-US" dirty="0"/>
              <a:t>and Precision</a:t>
            </a:r>
          </a:p>
        </p:txBody>
      </p:sp>
    </p:spTree>
    <p:extLst>
      <p:ext uri="{BB962C8B-B14F-4D97-AF65-F5344CB8AC3E}">
        <p14:creationId xmlns:p14="http://schemas.microsoft.com/office/powerpoint/2010/main" val="1276618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pic>
        <p:nvPicPr>
          <p:cNvPr id="4" name="Picture 3" descr="A screen shot of a diagram&#10;&#10;Description automatically generated">
            <a:extLst>
              <a:ext uri="{FF2B5EF4-FFF2-40B4-BE49-F238E27FC236}">
                <a16:creationId xmlns:a16="http://schemas.microsoft.com/office/drawing/2014/main" id="{4CC3D738-DA4D-B94B-1628-099E2F357218}"/>
              </a:ext>
            </a:extLst>
          </p:cNvPr>
          <p:cNvPicPr>
            <a:picLocks noChangeAspect="1"/>
          </p:cNvPicPr>
          <p:nvPr/>
        </p:nvPicPr>
        <p:blipFill rotWithShape="1">
          <a:blip r:embed="rId4"/>
          <a:srcRect t="8431" r="10099" b="5606"/>
          <a:stretch/>
        </p:blipFill>
        <p:spPr>
          <a:xfrm>
            <a:off x="745200" y="1569801"/>
            <a:ext cx="10076491" cy="4732525"/>
          </a:xfrm>
          <a:prstGeom prst="rect">
            <a:avLst/>
          </a:prstGeom>
        </p:spPr>
      </p:pic>
      <p:sp>
        <p:nvSpPr>
          <p:cNvPr id="5" name="Google Shape;552;p57">
            <a:extLst>
              <a:ext uri="{FF2B5EF4-FFF2-40B4-BE49-F238E27FC236}">
                <a16:creationId xmlns:a16="http://schemas.microsoft.com/office/drawing/2014/main" id="{0C29BE43-A0E3-A446-0F42-D7B9A4439B3C}"/>
              </a:ext>
            </a:extLst>
          </p:cNvPr>
          <p:cNvSpPr txBox="1">
            <a:spLocks noGrp="1"/>
          </p:cNvSpPr>
          <p:nvPr>
            <p:ph type="title"/>
          </p:nvPr>
        </p:nvSpPr>
        <p:spPr>
          <a:xfrm>
            <a:off x="759512" y="275851"/>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solidFill>
                  <a:srgbClr val="002060"/>
                </a:solidFill>
              </a:rPr>
              <a:t>Who’s on my team?</a:t>
            </a:r>
            <a:endParaRPr>
              <a:solidFill>
                <a:srgbClr val="002060"/>
              </a:solidFill>
            </a:endParaRPr>
          </a:p>
        </p:txBody>
      </p:sp>
    </p:spTree>
    <p:extLst>
      <p:ext uri="{BB962C8B-B14F-4D97-AF65-F5344CB8AC3E}">
        <p14:creationId xmlns:p14="http://schemas.microsoft.com/office/powerpoint/2010/main" val="336442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pic>
        <p:nvPicPr>
          <p:cNvPr id="4" name="Picture 3" descr="A diagram of different styles of people&#10;&#10;Description automatically generated">
            <a:extLst>
              <a:ext uri="{FF2B5EF4-FFF2-40B4-BE49-F238E27FC236}">
                <a16:creationId xmlns:a16="http://schemas.microsoft.com/office/drawing/2014/main" id="{CC5D2A9D-B07B-C331-1C05-F6B3CF9FB695}"/>
              </a:ext>
            </a:extLst>
          </p:cNvPr>
          <p:cNvPicPr>
            <a:picLocks noChangeAspect="1"/>
          </p:cNvPicPr>
          <p:nvPr/>
        </p:nvPicPr>
        <p:blipFill rotWithShape="1">
          <a:blip r:embed="rId4"/>
          <a:srcRect t="3667" b="1912"/>
          <a:stretch/>
        </p:blipFill>
        <p:spPr>
          <a:xfrm>
            <a:off x="1017587" y="1123950"/>
            <a:ext cx="10153650" cy="5276850"/>
          </a:xfrm>
          <a:prstGeom prst="rect">
            <a:avLst/>
          </a:prstGeom>
        </p:spPr>
      </p:pic>
    </p:spTree>
    <p:extLst>
      <p:ext uri="{BB962C8B-B14F-4D97-AF65-F5344CB8AC3E}">
        <p14:creationId xmlns:p14="http://schemas.microsoft.com/office/powerpoint/2010/main" val="351620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349C5D52-D8A1-8AE1-77FD-E6FBA1917F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519081-5B99-19D6-5BEC-B36F4543B8F0}"/>
              </a:ext>
            </a:extLst>
          </p:cNvPr>
          <p:cNvSpPr txBox="1"/>
          <p:nvPr/>
        </p:nvSpPr>
        <p:spPr>
          <a:xfrm>
            <a:off x="531229" y="193410"/>
            <a:ext cx="7529405" cy="646331"/>
          </a:xfrm>
          <a:prstGeom prst="rect">
            <a:avLst/>
          </a:prstGeom>
          <a:noFill/>
        </p:spPr>
        <p:txBody>
          <a:bodyPr wrap="square">
            <a:spAutoFit/>
          </a:bodyPr>
          <a:lstStyle/>
          <a:p>
            <a:r>
              <a:rPr lang="en-US" sz="3600" dirty="0">
                <a:solidFill>
                  <a:srgbClr val="002060"/>
                </a:solidFill>
                <a:latin typeface="Roboto Black" panose="020F0502020204030204" pitchFamily="34" charset="0"/>
              </a:rPr>
              <a:t>The World of Work Wheel</a:t>
            </a:r>
            <a:endParaRPr lang="en-US" sz="3600" dirty="0"/>
          </a:p>
        </p:txBody>
      </p:sp>
      <p:pic>
        <p:nvPicPr>
          <p:cNvPr id="22530" name="Picture 2">
            <a:extLst>
              <a:ext uri="{FF2B5EF4-FFF2-40B4-BE49-F238E27FC236}">
                <a16:creationId xmlns:a16="http://schemas.microsoft.com/office/drawing/2014/main" id="{7E1E64E8-1A6F-D99E-FE3A-50F6DDAC1F9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3447485" y="1097281"/>
            <a:ext cx="5293853" cy="52132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5AE868-1F14-AC87-9DD8-06A897959226}"/>
              </a:ext>
            </a:extLst>
          </p:cNvPr>
          <p:cNvSpPr txBox="1"/>
          <p:nvPr/>
        </p:nvSpPr>
        <p:spPr>
          <a:xfrm>
            <a:off x="665019" y="1303995"/>
            <a:ext cx="4887884" cy="2127890"/>
          </a:xfrm>
          <a:prstGeom prst="rect">
            <a:avLst/>
          </a:prstGeom>
          <a:noFill/>
        </p:spPr>
        <p:txBody>
          <a:bodyPr wrap="square">
            <a:spAutoFit/>
          </a:bodyPr>
          <a:lstStyle/>
          <a:p>
            <a:pPr algn="l" rtl="0" fontAlgn="base">
              <a:lnSpc>
                <a:spcPts val="1575"/>
              </a:lnSpc>
            </a:pPr>
            <a:r>
              <a:rPr lang="en-US" sz="1600" b="1" i="0" u="none" strike="noStrike" dirty="0">
                <a:solidFill>
                  <a:srgbClr val="00B0F0"/>
                </a:solidFill>
                <a:effectLst/>
                <a:latin typeface="Arial" panose="020B0604020202020204" pitchFamily="34" charset="0"/>
              </a:rPr>
              <a:t>TEAMWORK &amp; EMPLOYEE EXPERIENCE</a:t>
            </a:r>
          </a:p>
          <a:p>
            <a:pPr algn="l" rtl="0" fontAlgn="base">
              <a:lnSpc>
                <a:spcPts val="1575"/>
              </a:lnSpc>
            </a:pPr>
            <a:endParaRPr lang="en-US" sz="800" b="1" i="0" u="none" strike="noStrike" dirty="0">
              <a:solidFill>
                <a:srgbClr val="000000"/>
              </a:solidFill>
              <a:effectLst/>
              <a:latin typeface="Arial" panose="020B0604020202020204" pitchFamily="34" charset="0"/>
            </a:endParaRPr>
          </a:p>
          <a:p>
            <a:pPr algn="l" rtl="0" fontAlgn="base">
              <a:lnSpc>
                <a:spcPts val="1575"/>
              </a:lnSpc>
            </a:pPr>
            <a:r>
              <a:rPr lang="en-US" sz="1200" b="1" i="0" u="none" strike="noStrike" dirty="0">
                <a:solidFill>
                  <a:srgbClr val="000000"/>
                </a:solidFill>
                <a:effectLst/>
                <a:latin typeface="Arial" panose="020B0604020202020204" pitchFamily="34" charset="0"/>
              </a:rPr>
              <a:t>TEAM MEMBERS TEND TO:</a:t>
            </a:r>
            <a:r>
              <a:rPr lang="en-US" sz="1200" b="0" i="0" dirty="0">
                <a:solidFill>
                  <a:srgbClr val="000000"/>
                </a:solidFill>
                <a:effectLst/>
                <a:latin typeface="Arial" panose="020B0604020202020204" pitchFamily="34" charset="0"/>
              </a:rPr>
              <a:t>​</a:t>
            </a:r>
            <a:endParaRPr lang="en-US" sz="1200" b="0" i="0" dirty="0">
              <a:solidFill>
                <a:srgbClr val="000000"/>
              </a:solidFill>
              <a:effectLst/>
              <a:latin typeface="Segoe UI" panose="020B0502040204020203" pitchFamily="34" charset="0"/>
            </a:endParaRPr>
          </a:p>
          <a:p>
            <a:pPr marL="171450" indent="-1714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Focus on collaboration and relationship building</a:t>
            </a:r>
            <a:r>
              <a:rPr lang="en-US" sz="1200" b="0" i="0" dirty="0">
                <a:solidFill>
                  <a:srgbClr val="000000"/>
                </a:solidFill>
                <a:effectLst/>
                <a:latin typeface="Arial" panose="020B0604020202020204" pitchFamily="34" charset="0"/>
              </a:rPr>
              <a:t>​</a:t>
            </a:r>
          </a:p>
          <a:p>
            <a:pPr marL="171450" indent="-1714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 socially and interpersonally sensitive</a:t>
            </a:r>
            <a:r>
              <a:rPr lang="en-US" sz="1200" b="0" i="0" dirty="0">
                <a:solidFill>
                  <a:srgbClr val="000000"/>
                </a:solidFill>
                <a:effectLst/>
                <a:latin typeface="Arial" panose="020B0604020202020204" pitchFamily="34" charset="0"/>
              </a:rPr>
              <a:t>​</a:t>
            </a:r>
          </a:p>
          <a:p>
            <a:pPr marL="171450" indent="-1714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Prefer to support others to grow and develop</a:t>
            </a:r>
            <a:r>
              <a:rPr lang="en-US" sz="1200" b="0" i="0" dirty="0">
                <a:solidFill>
                  <a:srgbClr val="000000"/>
                </a:solidFill>
                <a:effectLst/>
                <a:latin typeface="Arial" panose="020B0604020202020204" pitchFamily="34" charset="0"/>
              </a:rPr>
              <a:t>​</a:t>
            </a:r>
          </a:p>
          <a:p>
            <a:pPr marL="171450" indent="-1714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Communicate by talking things through and brainstorming out loud</a:t>
            </a:r>
            <a:r>
              <a:rPr lang="en-US" sz="1200" b="0" i="0" dirty="0">
                <a:solidFill>
                  <a:srgbClr val="000000"/>
                </a:solidFill>
                <a:effectLst/>
                <a:latin typeface="Arial" panose="020B0604020202020204" pitchFamily="34" charset="0"/>
              </a:rPr>
              <a:t>​</a:t>
            </a:r>
          </a:p>
          <a:p>
            <a:pPr marL="171450" indent="-1714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Make decisions collaboratively, seeking input from each involved team member</a:t>
            </a:r>
            <a:r>
              <a:rPr lang="en-US" sz="1200" b="0" i="0" dirty="0">
                <a:solidFill>
                  <a:srgbClr val="000000"/>
                </a:solidFill>
                <a:effectLst/>
                <a:latin typeface="Arial" panose="020B0604020202020204" pitchFamily="34" charset="0"/>
              </a:rPr>
              <a:t>​</a:t>
            </a:r>
          </a:p>
          <a:p>
            <a:pPr marL="171450" indent="-1714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Resolve conflict by focusing on the people involved</a:t>
            </a:r>
            <a:endParaRPr lang="en-US" sz="1200" b="0" i="0" dirty="0">
              <a:solidFill>
                <a:srgbClr val="000000"/>
              </a:solidFill>
              <a:effectLst/>
              <a:latin typeface="Arial" panose="020B0604020202020204" pitchFamily="34" charset="0"/>
            </a:endParaRPr>
          </a:p>
        </p:txBody>
      </p:sp>
      <p:sp>
        <p:nvSpPr>
          <p:cNvPr id="7" name="TextBox 6">
            <a:extLst>
              <a:ext uri="{FF2B5EF4-FFF2-40B4-BE49-F238E27FC236}">
                <a16:creationId xmlns:a16="http://schemas.microsoft.com/office/drawing/2014/main" id="{4B5757B0-0940-6948-75E1-3EF507CF707D}"/>
              </a:ext>
            </a:extLst>
          </p:cNvPr>
          <p:cNvSpPr txBox="1"/>
          <p:nvPr/>
        </p:nvSpPr>
        <p:spPr>
          <a:xfrm>
            <a:off x="665018" y="3807272"/>
            <a:ext cx="5153891" cy="2127890"/>
          </a:xfrm>
          <a:prstGeom prst="rect">
            <a:avLst/>
          </a:prstGeom>
          <a:noFill/>
        </p:spPr>
        <p:txBody>
          <a:bodyPr wrap="square">
            <a:spAutoFit/>
          </a:bodyPr>
          <a:lstStyle/>
          <a:p>
            <a:pPr algn="l" rtl="0" fontAlgn="base">
              <a:lnSpc>
                <a:spcPts val="1575"/>
              </a:lnSpc>
            </a:pPr>
            <a:r>
              <a:rPr lang="en-US" sz="1600" b="1" i="0" u="none" strike="noStrike" dirty="0">
                <a:solidFill>
                  <a:srgbClr val="00B0F0"/>
                </a:solidFill>
                <a:effectLst/>
                <a:latin typeface="Arial" panose="020B0604020202020204" pitchFamily="34" charset="0"/>
              </a:rPr>
              <a:t>PROCESS &amp; PROCESSION</a:t>
            </a:r>
          </a:p>
          <a:p>
            <a:pPr algn="l" rtl="0" fontAlgn="base">
              <a:lnSpc>
                <a:spcPts val="1575"/>
              </a:lnSpc>
            </a:pPr>
            <a:endParaRPr lang="en-US" sz="800" b="1" i="0" u="none" strike="noStrike" dirty="0">
              <a:solidFill>
                <a:srgbClr val="000000"/>
              </a:solidFill>
              <a:effectLst/>
              <a:latin typeface="Arial" panose="020B0604020202020204" pitchFamily="34" charset="0"/>
            </a:endParaRPr>
          </a:p>
          <a:p>
            <a:pPr algn="l" rtl="0" fontAlgn="base">
              <a:lnSpc>
                <a:spcPts val="1575"/>
              </a:lnSpc>
            </a:pPr>
            <a:r>
              <a:rPr lang="en-US" sz="1200" b="1" i="0" u="none" strike="noStrike" dirty="0">
                <a:solidFill>
                  <a:srgbClr val="000000"/>
                </a:solidFill>
                <a:effectLst/>
                <a:latin typeface="Arial" panose="020B0604020202020204" pitchFamily="34" charset="0"/>
              </a:rPr>
              <a:t>TEAM MEMBERS TEND TO:</a:t>
            </a:r>
            <a:r>
              <a:rPr lang="en-US" sz="1200" b="0" i="0" dirty="0">
                <a:solidFill>
                  <a:srgbClr val="000000"/>
                </a:solidFill>
                <a:effectLst/>
                <a:latin typeface="Arial" panose="020B0604020202020204" pitchFamily="34" charset="0"/>
              </a:rPr>
              <a:t>​</a:t>
            </a:r>
            <a:endParaRPr lang="en-US" sz="1200" b="0" i="0" dirty="0">
              <a:solidFill>
                <a:srgbClr val="000000"/>
              </a:solidFill>
              <a:effectLst/>
              <a:latin typeface="Segoe UI" panose="020B0502040204020203" pitchFamily="34" charset="0"/>
            </a:endParaRP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Focus on process and predictability</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 well-organized and efficient</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Prefer analytical decision making</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Communicate concisely, after thorough reflection on their own</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Make decisions collaboratively, seeking input from each involved team member</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Resolve conflict by focusing on the task involved</a:t>
            </a:r>
            <a:endParaRPr lang="en-US" sz="1200" b="0" i="0" dirty="0">
              <a:solidFill>
                <a:srgbClr val="000000"/>
              </a:solidFill>
              <a:effectLst/>
              <a:latin typeface="Arial" panose="020B0604020202020204" pitchFamily="34" charset="0"/>
            </a:endParaRPr>
          </a:p>
        </p:txBody>
      </p:sp>
      <p:sp>
        <p:nvSpPr>
          <p:cNvPr id="8" name="TextBox 7">
            <a:extLst>
              <a:ext uri="{FF2B5EF4-FFF2-40B4-BE49-F238E27FC236}">
                <a16:creationId xmlns:a16="http://schemas.microsoft.com/office/drawing/2014/main" id="{B81C4F30-69E6-2854-9E53-9B718AA27D1C}"/>
              </a:ext>
            </a:extLst>
          </p:cNvPr>
          <p:cNvSpPr txBox="1"/>
          <p:nvPr/>
        </p:nvSpPr>
        <p:spPr>
          <a:xfrm>
            <a:off x="6768926" y="1311205"/>
            <a:ext cx="5153891" cy="1922706"/>
          </a:xfrm>
          <a:prstGeom prst="rect">
            <a:avLst/>
          </a:prstGeom>
          <a:noFill/>
        </p:spPr>
        <p:txBody>
          <a:bodyPr wrap="square">
            <a:spAutoFit/>
          </a:bodyPr>
          <a:lstStyle/>
          <a:p>
            <a:pPr algn="l" rtl="0" fontAlgn="base">
              <a:lnSpc>
                <a:spcPts val="1575"/>
              </a:lnSpc>
            </a:pPr>
            <a:r>
              <a:rPr lang="en-US" sz="1600" b="1" dirty="0">
                <a:solidFill>
                  <a:srgbClr val="00B0F0"/>
                </a:solidFill>
                <a:latin typeface="Arial" panose="020B0604020202020204" pitchFamily="34" charset="0"/>
              </a:rPr>
              <a:t>INNOVATION &amp; AGILITY</a:t>
            </a:r>
            <a:endParaRPr lang="en-US" sz="1600" b="1" i="0" u="none" strike="noStrike" dirty="0">
              <a:solidFill>
                <a:srgbClr val="00B0F0"/>
              </a:solidFill>
              <a:effectLst/>
              <a:latin typeface="Arial" panose="020B0604020202020204" pitchFamily="34" charset="0"/>
            </a:endParaRPr>
          </a:p>
          <a:p>
            <a:pPr algn="l" rtl="0" fontAlgn="base">
              <a:lnSpc>
                <a:spcPts val="1575"/>
              </a:lnSpc>
            </a:pPr>
            <a:endParaRPr lang="en-US" sz="800" b="1" i="0" u="none" strike="noStrike" dirty="0">
              <a:solidFill>
                <a:srgbClr val="000000"/>
              </a:solidFill>
              <a:effectLst/>
              <a:latin typeface="Arial" panose="020B0604020202020204" pitchFamily="34" charset="0"/>
            </a:endParaRPr>
          </a:p>
          <a:p>
            <a:pPr algn="l" rtl="0" fontAlgn="base">
              <a:lnSpc>
                <a:spcPts val="1575"/>
              </a:lnSpc>
            </a:pPr>
            <a:r>
              <a:rPr lang="en-US" sz="1200" b="1" i="0" u="none" strike="noStrike" dirty="0">
                <a:solidFill>
                  <a:srgbClr val="000000"/>
                </a:solidFill>
                <a:effectLst/>
                <a:latin typeface="Arial" panose="020B0604020202020204" pitchFamily="34" charset="0"/>
              </a:rPr>
              <a:t>TEAM MEMBERS TEND TO:</a:t>
            </a:r>
            <a:r>
              <a:rPr lang="en-US" sz="1200" b="0" i="0" dirty="0">
                <a:solidFill>
                  <a:srgbClr val="000000"/>
                </a:solidFill>
                <a:effectLst/>
                <a:latin typeface="Arial" panose="020B0604020202020204" pitchFamily="34" charset="0"/>
              </a:rPr>
              <a:t>​</a:t>
            </a:r>
            <a:endParaRPr lang="en-US" sz="1200" b="0" i="0" dirty="0">
              <a:solidFill>
                <a:srgbClr val="000000"/>
              </a:solidFill>
              <a:effectLst/>
              <a:latin typeface="Segoe UI" panose="020B0502040204020203" pitchFamily="34" charset="0"/>
            </a:endParaRP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Focus on pursuing new innovations</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 open to risk and experimentation</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Prefer to act quickly and assertively</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Communicate by talking things through and brainstorming out loud</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Make decisions independently, without waiting for consensus</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Resolve conflict by focusing on the people involved</a:t>
            </a:r>
            <a:r>
              <a:rPr lang="en-US" sz="1200" b="0" i="0" dirty="0">
                <a:solidFill>
                  <a:srgbClr val="000000"/>
                </a:solidFill>
                <a:effectLst/>
                <a:latin typeface="Arial" panose="020B0604020202020204" pitchFamily="34" charset="0"/>
              </a:rPr>
              <a:t>​</a:t>
            </a:r>
          </a:p>
        </p:txBody>
      </p:sp>
      <p:sp>
        <p:nvSpPr>
          <p:cNvPr id="9" name="TextBox 8">
            <a:extLst>
              <a:ext uri="{FF2B5EF4-FFF2-40B4-BE49-F238E27FC236}">
                <a16:creationId xmlns:a16="http://schemas.microsoft.com/office/drawing/2014/main" id="{084E9A48-ECD3-4863-5660-8A08AE81CE17}"/>
              </a:ext>
            </a:extLst>
          </p:cNvPr>
          <p:cNvSpPr txBox="1"/>
          <p:nvPr/>
        </p:nvSpPr>
        <p:spPr>
          <a:xfrm>
            <a:off x="6768926" y="3823940"/>
            <a:ext cx="5153891" cy="1922706"/>
          </a:xfrm>
          <a:prstGeom prst="rect">
            <a:avLst/>
          </a:prstGeom>
          <a:noFill/>
        </p:spPr>
        <p:txBody>
          <a:bodyPr wrap="square">
            <a:spAutoFit/>
          </a:bodyPr>
          <a:lstStyle/>
          <a:p>
            <a:pPr algn="l" rtl="0" fontAlgn="base">
              <a:lnSpc>
                <a:spcPts val="1575"/>
              </a:lnSpc>
            </a:pPr>
            <a:r>
              <a:rPr lang="en-US" sz="1600" b="1" i="0" u="none" strike="noStrike" dirty="0">
                <a:solidFill>
                  <a:srgbClr val="00B0F0"/>
                </a:solidFill>
                <a:effectLst/>
                <a:latin typeface="Arial" panose="020B0604020202020204" pitchFamily="34" charset="0"/>
              </a:rPr>
              <a:t>RESULTS &amp; DISCIPLINE</a:t>
            </a:r>
          </a:p>
          <a:p>
            <a:pPr algn="l" rtl="0" fontAlgn="base">
              <a:lnSpc>
                <a:spcPts val="1575"/>
              </a:lnSpc>
            </a:pPr>
            <a:endParaRPr lang="en-US" sz="800" b="1" i="0" u="none" strike="noStrike" dirty="0">
              <a:solidFill>
                <a:srgbClr val="000000"/>
              </a:solidFill>
              <a:effectLst/>
              <a:latin typeface="Arial" panose="020B0604020202020204" pitchFamily="34" charset="0"/>
            </a:endParaRPr>
          </a:p>
          <a:p>
            <a:pPr algn="l" rtl="0" fontAlgn="base">
              <a:lnSpc>
                <a:spcPts val="1575"/>
              </a:lnSpc>
            </a:pPr>
            <a:r>
              <a:rPr lang="en-US" sz="1200" b="1" i="0" u="none" strike="noStrike" dirty="0">
                <a:solidFill>
                  <a:srgbClr val="000000"/>
                </a:solidFill>
                <a:effectLst/>
                <a:latin typeface="Arial" panose="020B0604020202020204" pitchFamily="34" charset="0"/>
              </a:rPr>
              <a:t>TEAM MEMBERS TEND TO:</a:t>
            </a:r>
            <a:r>
              <a:rPr lang="en-US" sz="1200" b="0" i="0" dirty="0">
                <a:solidFill>
                  <a:srgbClr val="000000"/>
                </a:solidFill>
                <a:effectLst/>
                <a:latin typeface="Arial" panose="020B0604020202020204" pitchFamily="34" charset="0"/>
              </a:rPr>
              <a:t>​</a:t>
            </a:r>
            <a:endParaRPr lang="en-US" sz="1200" b="0" i="0" dirty="0">
              <a:solidFill>
                <a:srgbClr val="000000"/>
              </a:solidFill>
              <a:effectLst/>
              <a:latin typeface="Segoe UI" panose="020B0502040204020203" pitchFamily="34" charset="0"/>
            </a:endParaRP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Focus on results and goal achievement</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 driven and competitive</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Prefer a focus on tasks and execution</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Communicate concisely, after thorough reflection on their own</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Make decisions independently, without waiting for consensus</a:t>
            </a:r>
            <a:r>
              <a:rPr lang="en-US" sz="1200" b="0" i="0" dirty="0">
                <a:solidFill>
                  <a:srgbClr val="000000"/>
                </a:solidFill>
                <a:effectLst/>
                <a:latin typeface="Arial" panose="020B0604020202020204" pitchFamily="34" charset="0"/>
              </a:rPr>
              <a:t>​</a:t>
            </a:r>
          </a:p>
          <a:p>
            <a:pPr marL="285750" indent="-285750" algn="l" rtl="0" fontAlgn="base">
              <a:lnSpc>
                <a:spcPts val="1575"/>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Resolve conflict by focusing on the task involved</a:t>
            </a:r>
            <a:endParaRPr lang="en-US"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36892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
          <a:extLst>
            <a:ext uri="{FF2B5EF4-FFF2-40B4-BE49-F238E27FC236}">
              <a16:creationId xmlns:a16="http://schemas.microsoft.com/office/drawing/2014/main" id="{860463BA-6170-41AC-8BD6-6937BC3622F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877622-EB81-4784-C271-286C594BC134}"/>
              </a:ext>
            </a:extLst>
          </p:cNvPr>
          <p:cNvSpPr txBox="1"/>
          <p:nvPr/>
        </p:nvSpPr>
        <p:spPr>
          <a:xfrm>
            <a:off x="664035" y="715049"/>
            <a:ext cx="10353339" cy="523220"/>
          </a:xfrm>
          <a:prstGeom prst="rect">
            <a:avLst/>
          </a:prstGeom>
          <a:noFill/>
        </p:spPr>
        <p:txBody>
          <a:bodyPr wrap="square">
            <a:spAutoFit/>
          </a:bodyPr>
          <a:lstStyle/>
          <a:p>
            <a:r>
              <a:rPr lang="en-US" sz="2800" dirty="0">
                <a:solidFill>
                  <a:srgbClr val="002060"/>
                </a:solidFill>
                <a:latin typeface="Roboto Black" panose="020F0502020204030204" pitchFamily="34" charset="0"/>
              </a:rPr>
              <a:t>Where does your PI reference profile fall on the 4 quadrants?</a:t>
            </a:r>
            <a:endParaRPr lang="en-US" sz="2800" dirty="0"/>
          </a:p>
        </p:txBody>
      </p:sp>
      <p:pic>
        <p:nvPicPr>
          <p:cNvPr id="10" name="Picture 9" descr="A diagram of a company's company's company's company's company's company's company's company's company's company's company's company'&#10;&#10;Description automatically generated">
            <a:extLst>
              <a:ext uri="{FF2B5EF4-FFF2-40B4-BE49-F238E27FC236}">
                <a16:creationId xmlns:a16="http://schemas.microsoft.com/office/drawing/2014/main" id="{CEC89FEF-F0A8-FB33-3748-8BDE64CC0219}"/>
              </a:ext>
            </a:extLst>
          </p:cNvPr>
          <p:cNvPicPr>
            <a:picLocks noChangeAspect="1"/>
          </p:cNvPicPr>
          <p:nvPr/>
        </p:nvPicPr>
        <p:blipFill>
          <a:blip r:embed="rId3"/>
          <a:stretch>
            <a:fillRect/>
          </a:stretch>
        </p:blipFill>
        <p:spPr>
          <a:xfrm>
            <a:off x="1219200" y="1350564"/>
            <a:ext cx="9243010" cy="5035007"/>
          </a:xfrm>
          <a:prstGeom prst="rect">
            <a:avLst/>
          </a:prstGeom>
        </p:spPr>
      </p:pic>
    </p:spTree>
    <p:extLst>
      <p:ext uri="{BB962C8B-B14F-4D97-AF65-F5344CB8AC3E}">
        <p14:creationId xmlns:p14="http://schemas.microsoft.com/office/powerpoint/2010/main" val="2234467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778E9DC1-117F-F7C9-E28A-9EF704F8C62A}"/>
            </a:ext>
          </a:extLst>
        </p:cNvPr>
        <p:cNvGrpSpPr/>
        <p:nvPr/>
      </p:nvGrpSpPr>
      <p:grpSpPr>
        <a:xfrm>
          <a:off x="0" y="0"/>
          <a:ext cx="0" cy="0"/>
          <a:chOff x="0" y="0"/>
          <a:chExt cx="0" cy="0"/>
        </a:xfrm>
      </p:grpSpPr>
      <p:sp>
        <p:nvSpPr>
          <p:cNvPr id="184" name="Google Shape;184;p25">
            <a:extLst>
              <a:ext uri="{FF2B5EF4-FFF2-40B4-BE49-F238E27FC236}">
                <a16:creationId xmlns:a16="http://schemas.microsoft.com/office/drawing/2014/main" id="{3B5547E1-4F70-C849-7898-962082A7C441}"/>
              </a:ext>
            </a:extLst>
          </p:cNvPr>
          <p:cNvSpPr txBox="1">
            <a:spLocks noGrp="1"/>
          </p:cNvSpPr>
          <p:nvPr>
            <p:ph type="title"/>
          </p:nvPr>
        </p:nvSpPr>
        <p:spPr>
          <a:xfrm>
            <a:off x="1410855" y="1461599"/>
            <a:ext cx="9883475" cy="3779871"/>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SzPts val="6000"/>
            </a:pPr>
            <a:r>
              <a:rPr lang="en-US" sz="5400" dirty="0"/>
              <a:t>Utilizing Evidence-Based and Validated Behavioral Models Improves Leadership and Team Development Outcomes</a:t>
            </a:r>
            <a:br>
              <a:rPr lang="en-US" sz="5400" dirty="0"/>
            </a:br>
            <a:br>
              <a:rPr lang="en-US" sz="2800" dirty="0"/>
            </a:br>
            <a:r>
              <a:rPr lang="en-US" sz="2800" dirty="0">
                <a:latin typeface="Arial" panose="020B0604020202020204" pitchFamily="34" charset="0"/>
                <a:cs typeface="Arial" panose="020B0604020202020204" pitchFamily="34" charset="0"/>
              </a:rPr>
              <a:t>Preview of Sample Team</a:t>
            </a:r>
            <a:br>
              <a:rPr lang="en-US" sz="7200" dirty="0"/>
            </a:br>
            <a:br>
              <a:rPr lang="en-US" sz="7200" dirty="0"/>
            </a:br>
            <a:endParaRPr sz="3200" dirty="0">
              <a:solidFill>
                <a:srgbClr val="FFFFFF"/>
              </a:solidFill>
            </a:endParaRPr>
          </a:p>
        </p:txBody>
      </p:sp>
    </p:spTree>
    <p:extLst>
      <p:ext uri="{BB962C8B-B14F-4D97-AF65-F5344CB8AC3E}">
        <p14:creationId xmlns:p14="http://schemas.microsoft.com/office/powerpoint/2010/main" val="3654759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450;p51">
            <a:extLst>
              <a:ext uri="{FF2B5EF4-FFF2-40B4-BE49-F238E27FC236}">
                <a16:creationId xmlns:a16="http://schemas.microsoft.com/office/drawing/2014/main" id="{079BE0EC-3F69-FE9B-2752-7653087BE9F1}"/>
              </a:ext>
            </a:extLst>
          </p:cNvPr>
          <p:cNvSpPr txBox="1">
            <a:spLocks noGrp="1"/>
          </p:cNvSpPr>
          <p:nvPr>
            <p:ph type="title"/>
          </p:nvPr>
        </p:nvSpPr>
        <p:spPr>
          <a:xfrm>
            <a:off x="2877070" y="83357"/>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5400" dirty="0">
                <a:solidFill>
                  <a:srgbClr val="002060"/>
                </a:solidFill>
              </a:rPr>
              <a:t>The World of Work</a:t>
            </a:r>
            <a:endParaRPr sz="5400" dirty="0">
              <a:solidFill>
                <a:srgbClr val="002060"/>
              </a:solidFill>
            </a:endParaRPr>
          </a:p>
        </p:txBody>
      </p:sp>
      <p:pic>
        <p:nvPicPr>
          <p:cNvPr id="27" name="Picture 26" descr="A screenshot of a computer&#10;&#10;Description automatically generated">
            <a:extLst>
              <a:ext uri="{FF2B5EF4-FFF2-40B4-BE49-F238E27FC236}">
                <a16:creationId xmlns:a16="http://schemas.microsoft.com/office/drawing/2014/main" id="{3158442B-942A-CF27-2CD5-CF760329FF95}"/>
              </a:ext>
            </a:extLst>
          </p:cNvPr>
          <p:cNvPicPr>
            <a:picLocks noChangeAspect="1"/>
          </p:cNvPicPr>
          <p:nvPr/>
        </p:nvPicPr>
        <p:blipFill>
          <a:blip r:embed="rId4"/>
          <a:srcRect b="34293"/>
          <a:stretch/>
        </p:blipFill>
        <p:spPr>
          <a:xfrm>
            <a:off x="1436671" y="1092152"/>
            <a:ext cx="9299783" cy="5378097"/>
          </a:xfrm>
          <a:prstGeom prst="rect">
            <a:avLst/>
          </a:prstGeom>
        </p:spPr>
      </p:pic>
    </p:spTree>
    <p:extLst>
      <p:ext uri="{BB962C8B-B14F-4D97-AF65-F5344CB8AC3E}">
        <p14:creationId xmlns:p14="http://schemas.microsoft.com/office/powerpoint/2010/main" val="273569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Google Shape;216;p28">
            <a:extLst>
              <a:ext uri="{FF2B5EF4-FFF2-40B4-BE49-F238E27FC236}">
                <a16:creationId xmlns:a16="http://schemas.microsoft.com/office/drawing/2014/main" id="{42F844DC-E83C-8165-FA8A-07C9A250235D}"/>
              </a:ext>
            </a:extLst>
          </p:cNvPr>
          <p:cNvSpPr txBox="1">
            <a:spLocks noGrp="1"/>
          </p:cNvSpPr>
          <p:nvPr>
            <p:ph type="title"/>
          </p:nvPr>
        </p:nvSpPr>
        <p:spPr>
          <a:xfrm>
            <a:off x="759512" y="365487"/>
            <a:ext cx="10669800" cy="7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2060"/>
                </a:solidFill>
              </a:rPr>
              <a:t>SOAR’s C3 Framework</a:t>
            </a:r>
            <a:endParaRPr>
              <a:solidFill>
                <a:srgbClr val="002060"/>
              </a:solidFill>
            </a:endParaRPr>
          </a:p>
        </p:txBody>
      </p:sp>
      <p:sp>
        <p:nvSpPr>
          <p:cNvPr id="9" name="Google Shape;217;p28">
            <a:extLst>
              <a:ext uri="{FF2B5EF4-FFF2-40B4-BE49-F238E27FC236}">
                <a16:creationId xmlns:a16="http://schemas.microsoft.com/office/drawing/2014/main" id="{3C937751-7F81-3F87-8D7D-173A1ADD0AAA}"/>
              </a:ext>
            </a:extLst>
          </p:cNvPr>
          <p:cNvSpPr/>
          <p:nvPr/>
        </p:nvSpPr>
        <p:spPr>
          <a:xfrm>
            <a:off x="6489612" y="2736550"/>
            <a:ext cx="3255261" cy="236625"/>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293375"/>
                </a:solidFill>
                <a:latin typeface="Rubik"/>
              </a:rPr>
              <a:t>Compassionate Leaders</a:t>
            </a:r>
          </a:p>
        </p:txBody>
      </p:sp>
      <p:sp>
        <p:nvSpPr>
          <p:cNvPr id="10" name="Google Shape;218;p28">
            <a:extLst>
              <a:ext uri="{FF2B5EF4-FFF2-40B4-BE49-F238E27FC236}">
                <a16:creationId xmlns:a16="http://schemas.microsoft.com/office/drawing/2014/main" id="{36CD3B01-7339-8060-9FD4-3BE8EDFFBF50}"/>
              </a:ext>
            </a:extLst>
          </p:cNvPr>
          <p:cNvSpPr/>
          <p:nvPr/>
        </p:nvSpPr>
        <p:spPr>
          <a:xfrm>
            <a:off x="6489612" y="3476389"/>
            <a:ext cx="2166450" cy="18971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293375"/>
                </a:solidFill>
                <a:latin typeface="Rubik"/>
              </a:rPr>
              <a:t>Cohesive Teams</a:t>
            </a:r>
          </a:p>
        </p:txBody>
      </p:sp>
      <p:sp>
        <p:nvSpPr>
          <p:cNvPr id="11" name="Google Shape;219;p28">
            <a:extLst>
              <a:ext uri="{FF2B5EF4-FFF2-40B4-BE49-F238E27FC236}">
                <a16:creationId xmlns:a16="http://schemas.microsoft.com/office/drawing/2014/main" id="{DCC23BA6-98DC-F27A-0BD5-D186801AEFDA}"/>
              </a:ext>
            </a:extLst>
          </p:cNvPr>
          <p:cNvSpPr/>
          <p:nvPr/>
        </p:nvSpPr>
        <p:spPr>
          <a:xfrm>
            <a:off x="6489612" y="4277325"/>
            <a:ext cx="2842436" cy="18971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293375"/>
                </a:solidFill>
                <a:latin typeface="Rubik"/>
              </a:rPr>
              <a:t>Collaborative Culture</a:t>
            </a:r>
          </a:p>
        </p:txBody>
      </p:sp>
      <p:pic>
        <p:nvPicPr>
          <p:cNvPr id="13" name="Google Shape;221;p28">
            <a:extLst>
              <a:ext uri="{FF2B5EF4-FFF2-40B4-BE49-F238E27FC236}">
                <a16:creationId xmlns:a16="http://schemas.microsoft.com/office/drawing/2014/main" id="{BB6FF97B-7FEE-99F5-2B3C-9EFD27A6FA2F}"/>
              </a:ext>
            </a:extLst>
          </p:cNvPr>
          <p:cNvPicPr preferRelativeResize="0"/>
          <p:nvPr/>
        </p:nvPicPr>
        <p:blipFill>
          <a:blip r:embed="rId3">
            <a:alphaModFix/>
          </a:blip>
          <a:stretch>
            <a:fillRect/>
          </a:stretch>
        </p:blipFill>
        <p:spPr>
          <a:xfrm>
            <a:off x="759512" y="1571625"/>
            <a:ext cx="4444251" cy="4486274"/>
          </a:xfrm>
          <a:prstGeom prst="rect">
            <a:avLst/>
          </a:prstGeom>
          <a:noFill/>
          <a:ln>
            <a:noFill/>
          </a:ln>
        </p:spPr>
      </p:pic>
    </p:spTree>
    <p:extLst>
      <p:ext uri="{BB962C8B-B14F-4D97-AF65-F5344CB8AC3E}">
        <p14:creationId xmlns:p14="http://schemas.microsoft.com/office/powerpoint/2010/main" val="1996860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789710" y="506883"/>
            <a:ext cx="10756996" cy="1321918"/>
          </a:xfrm>
          <a:prstGeom prst="rect">
            <a:avLst/>
          </a:prstGeom>
          <a:noFill/>
          <a:ln>
            <a:noFill/>
          </a:ln>
        </p:spPr>
        <p:txBody>
          <a:bodyPr spcFirstLastPara="1" wrap="square" lIns="91425" tIns="91425" rIns="91425" bIns="91425" anchor="t" anchorCtr="0">
            <a:noAutofit/>
          </a:bodyPr>
          <a:lstStyle/>
          <a:p>
            <a:r>
              <a:rPr lang="en-US" sz="7200" dirty="0"/>
              <a:t>Group Discussion</a:t>
            </a:r>
            <a:br>
              <a:rPr lang="en-US" sz="3600" dirty="0"/>
            </a:br>
            <a:r>
              <a:rPr lang="en-US" sz="3600" dirty="0"/>
              <a:t> </a:t>
            </a:r>
            <a:br>
              <a:rPr lang="en-US" sz="3600" dirty="0"/>
            </a:br>
            <a:br>
              <a:rPr lang="en-US" sz="2400" dirty="0"/>
            </a:br>
            <a:r>
              <a:rPr lang="en-US" sz="2400" dirty="0"/>
              <a:t>1. </a:t>
            </a:r>
            <a:r>
              <a:rPr lang="en-US" sz="2400" b="1" dirty="0"/>
              <a:t>Review the Sample Team’s PI Work Wheel.</a:t>
            </a:r>
            <a:br>
              <a:rPr lang="en-US" sz="2400" b="1" dirty="0"/>
            </a:br>
            <a:br>
              <a:rPr lang="en-US" sz="2400" b="1" dirty="0"/>
            </a:br>
            <a:r>
              <a:rPr lang="en-US" sz="2400" b="1" dirty="0"/>
              <a:t>2. What stands out to you about this team?</a:t>
            </a:r>
            <a:br>
              <a:rPr lang="en-US" sz="2400" b="1" dirty="0"/>
            </a:br>
            <a:br>
              <a:rPr lang="en-US" sz="2400" b="1" dirty="0"/>
            </a:br>
            <a:r>
              <a:rPr lang="en-US" sz="2400" b="1" dirty="0"/>
              <a:t>3. What are possible strengths? </a:t>
            </a:r>
            <a:br>
              <a:rPr lang="en-US" sz="2400" b="1" dirty="0"/>
            </a:br>
            <a:br>
              <a:rPr lang="en-US" sz="2400" b="1" dirty="0"/>
            </a:br>
            <a:r>
              <a:rPr lang="en-US" sz="2400" b="1" dirty="0"/>
              <a:t>4. What might be some caution areas or tension points?</a:t>
            </a:r>
            <a:br>
              <a:rPr lang="en-US" sz="2400" b="1" dirty="0"/>
            </a:br>
            <a:endParaRPr sz="2400" b="1" dirty="0">
              <a:solidFill>
                <a:srgbClr val="FFFFFF"/>
              </a:solidFill>
            </a:endParaRPr>
          </a:p>
        </p:txBody>
      </p:sp>
      <p:sp>
        <p:nvSpPr>
          <p:cNvPr id="2" name="Google Shape;184;p25">
            <a:extLst>
              <a:ext uri="{FF2B5EF4-FFF2-40B4-BE49-F238E27FC236}">
                <a16:creationId xmlns:a16="http://schemas.microsoft.com/office/drawing/2014/main" id="{80794417-B576-A4A3-26AF-3FB4BDFF4C6A}"/>
              </a:ext>
            </a:extLst>
          </p:cNvPr>
          <p:cNvSpPr txBox="1">
            <a:spLocks/>
          </p:cNvSpPr>
          <p:nvPr/>
        </p:nvSpPr>
        <p:spPr>
          <a:xfrm>
            <a:off x="642119" y="374385"/>
            <a:ext cx="2001069" cy="11829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6000"/>
              <a:buFont typeface="Roboto Black"/>
              <a:buNone/>
              <a:defRPr sz="60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500"/>
              <a:buFont typeface="Arial"/>
              <a:buNone/>
              <a:defRPr sz="1900" b="0" i="0" u="none" strike="noStrike" cap="none">
                <a:solidFill>
                  <a:srgbClr val="FFFFFF"/>
                </a:solidFill>
                <a:latin typeface="Arial"/>
                <a:ea typeface="Arial"/>
                <a:cs typeface="Arial"/>
                <a:sym typeface="Arial"/>
              </a:defRPr>
            </a:lvl9pPr>
          </a:lstStyle>
          <a:p>
            <a:endParaRPr lang="en-US"/>
          </a:p>
        </p:txBody>
      </p:sp>
    </p:spTree>
    <p:extLst>
      <p:ext uri="{BB962C8B-B14F-4D97-AF65-F5344CB8AC3E}">
        <p14:creationId xmlns:p14="http://schemas.microsoft.com/office/powerpoint/2010/main" val="422444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855E6AC-561B-B136-6B5C-BE697F49D568}"/>
            </a:ext>
          </a:extLst>
        </p:cNvPr>
        <p:cNvGrpSpPr/>
        <p:nvPr/>
      </p:nvGrpSpPr>
      <p:grpSpPr>
        <a:xfrm>
          <a:off x="0" y="0"/>
          <a:ext cx="0" cy="0"/>
          <a:chOff x="0" y="0"/>
          <a:chExt cx="0" cy="0"/>
        </a:xfrm>
      </p:grpSpPr>
      <p:sp>
        <p:nvSpPr>
          <p:cNvPr id="2" name="Google Shape;226;p29">
            <a:extLst>
              <a:ext uri="{FF2B5EF4-FFF2-40B4-BE49-F238E27FC236}">
                <a16:creationId xmlns:a16="http://schemas.microsoft.com/office/drawing/2014/main" id="{C2ABD7D0-52EC-6B94-28FF-8774C7460C87}"/>
              </a:ext>
            </a:extLst>
          </p:cNvPr>
          <p:cNvSpPr txBox="1"/>
          <p:nvPr/>
        </p:nvSpPr>
        <p:spPr>
          <a:xfrm>
            <a:off x="497964" y="700631"/>
            <a:ext cx="8722139" cy="913070"/>
          </a:xfrm>
          <a:prstGeom prst="rect">
            <a:avLst/>
          </a:prstGeom>
          <a:noFill/>
          <a:ln>
            <a:noFill/>
          </a:ln>
        </p:spPr>
        <p:txBody>
          <a:bodyPr spcFirstLastPara="1" wrap="square" lIns="25400" tIns="25400" rIns="25400" bIns="25400" anchor="ctr" anchorCtr="0">
            <a:spAutoFit/>
          </a:bodyPr>
          <a:lstStyle/>
          <a:p>
            <a:r>
              <a:rPr lang="en-US" sz="2800" b="1" dirty="0">
                <a:solidFill>
                  <a:srgbClr val="002060"/>
                </a:solidFill>
              </a:rPr>
              <a:t>Considerations to help improve communication for leadership alignment and team collaboration</a:t>
            </a:r>
          </a:p>
        </p:txBody>
      </p:sp>
      <p:sp>
        <p:nvSpPr>
          <p:cNvPr id="3" name="Google Shape;226;p29">
            <a:extLst>
              <a:ext uri="{FF2B5EF4-FFF2-40B4-BE49-F238E27FC236}">
                <a16:creationId xmlns:a16="http://schemas.microsoft.com/office/drawing/2014/main" id="{7B73A110-5855-DBD5-F0B4-A64592A73526}"/>
              </a:ext>
            </a:extLst>
          </p:cNvPr>
          <p:cNvSpPr txBox="1"/>
          <p:nvPr/>
        </p:nvSpPr>
        <p:spPr>
          <a:xfrm>
            <a:off x="521251" y="1735137"/>
            <a:ext cx="11169610" cy="4360168"/>
          </a:xfrm>
          <a:prstGeom prst="rect">
            <a:avLst/>
          </a:prstGeom>
          <a:noFill/>
          <a:ln>
            <a:noFill/>
          </a:ln>
        </p:spPr>
        <p:txBody>
          <a:bodyPr spcFirstLastPara="1" wrap="square" lIns="25400" tIns="25400" rIns="25400" bIns="25400" anchor="ctr" anchorCtr="0">
            <a:spAutoFit/>
          </a:bodyPr>
          <a:lstStyle/>
          <a:p>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Is there clarity and consistency in how the organization’s mission, vision, and values are communicated at every level?</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Are individual goals regularly aligned and realigned with organizational values and strategic objectives?</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How does your organization ensure upward feedback is safe, welcomed, and acted upon?</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How are cross-functional teams encouraged and supported in solving complex challenges?</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How do your leaders actively demonstrate empathy and compassion in daily operations and decision-making?</a:t>
            </a:r>
          </a:p>
          <a:p>
            <a:endParaRPr lang="en-US" sz="2000" dirty="0">
              <a:solidFill>
                <a:srgbClr val="002060"/>
              </a:solidFill>
            </a:endParaRPr>
          </a:p>
        </p:txBody>
      </p:sp>
      <p:pic>
        <p:nvPicPr>
          <p:cNvPr id="4" name="Picture 3" descr="A logo on a black background&#10;&#10;Description automatically generated">
            <a:extLst>
              <a:ext uri="{FF2B5EF4-FFF2-40B4-BE49-F238E27FC236}">
                <a16:creationId xmlns:a16="http://schemas.microsoft.com/office/drawing/2014/main" id="{AE61376F-6474-E9C3-D8D4-6919BC031B1E}"/>
              </a:ext>
            </a:extLst>
          </p:cNvPr>
          <p:cNvPicPr>
            <a:picLocks noChangeAspect="1"/>
          </p:cNvPicPr>
          <p:nvPr/>
        </p:nvPicPr>
        <p:blipFill>
          <a:blip r:embed="rId3"/>
          <a:stretch>
            <a:fillRect/>
          </a:stretch>
        </p:blipFill>
        <p:spPr>
          <a:xfrm>
            <a:off x="9952522" y="-168538"/>
            <a:ext cx="1738339" cy="1738339"/>
          </a:xfrm>
          <a:prstGeom prst="rect">
            <a:avLst/>
          </a:prstGeom>
        </p:spPr>
      </p:pic>
    </p:spTree>
    <p:extLst>
      <p:ext uri="{BB962C8B-B14F-4D97-AF65-F5344CB8AC3E}">
        <p14:creationId xmlns:p14="http://schemas.microsoft.com/office/powerpoint/2010/main" val="1121801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3" name="Google Shape;496;p50">
            <a:extLst>
              <a:ext uri="{FF2B5EF4-FFF2-40B4-BE49-F238E27FC236}">
                <a16:creationId xmlns:a16="http://schemas.microsoft.com/office/drawing/2014/main" id="{BFAE8F37-8ABA-B1B3-57F4-71DD25524DCE}"/>
              </a:ext>
            </a:extLst>
          </p:cNvPr>
          <p:cNvSpPr txBox="1">
            <a:spLocks noGrp="1"/>
          </p:cNvSpPr>
          <p:nvPr>
            <p:ph type="title"/>
          </p:nvPr>
        </p:nvSpPr>
        <p:spPr>
          <a:xfrm>
            <a:off x="877879" y="556158"/>
            <a:ext cx="10669800" cy="75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4800">
                <a:solidFill>
                  <a:srgbClr val="002060"/>
                </a:solidFill>
              </a:rPr>
              <a:t>What you learned today!</a:t>
            </a:r>
            <a:endParaRPr sz="4800" i="1">
              <a:solidFill>
                <a:srgbClr val="002060"/>
              </a:solidFill>
            </a:endParaRPr>
          </a:p>
        </p:txBody>
      </p:sp>
      <p:sp>
        <p:nvSpPr>
          <p:cNvPr id="4" name="Google Shape;497;p50">
            <a:extLst>
              <a:ext uri="{FF2B5EF4-FFF2-40B4-BE49-F238E27FC236}">
                <a16:creationId xmlns:a16="http://schemas.microsoft.com/office/drawing/2014/main" id="{42984828-F47E-32D4-32A4-2830AC544472}"/>
              </a:ext>
            </a:extLst>
          </p:cNvPr>
          <p:cNvSpPr txBox="1"/>
          <p:nvPr/>
        </p:nvSpPr>
        <p:spPr>
          <a:xfrm>
            <a:off x="4715303" y="3993737"/>
            <a:ext cx="2516259" cy="1179228"/>
          </a:xfrm>
          <a:prstGeom prst="rect">
            <a:avLst/>
          </a:prstGeom>
          <a:noFill/>
          <a:ln>
            <a:noFill/>
          </a:ln>
        </p:spPr>
        <p:txBody>
          <a:bodyPr spcFirstLastPara="1" wrap="square" lIns="91425" tIns="91425" rIns="91425" bIns="91425" anchor="t" anchorCtr="0">
            <a:noAutofit/>
          </a:bodyPr>
          <a:lstStyle/>
          <a:p>
            <a:pPr algn="ctr"/>
            <a:r>
              <a:rPr lang="en-US" sz="2000" b="1" dirty="0">
                <a:solidFill>
                  <a:srgbClr val="293375"/>
                </a:solidFill>
                <a:latin typeface="Roboto"/>
                <a:ea typeface="Roboto"/>
                <a:cs typeface="Roboto"/>
                <a:sym typeface="Roboto"/>
              </a:rPr>
              <a:t>Understanding Behavioral Styles</a:t>
            </a:r>
            <a:endParaRPr lang="en-US" sz="2000"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293375"/>
              </a:solidFill>
              <a:latin typeface="Roboto"/>
              <a:ea typeface="Roboto"/>
              <a:cs typeface="Roboto"/>
              <a:sym typeface="Roboto"/>
            </a:endParaRPr>
          </a:p>
        </p:txBody>
      </p:sp>
      <p:sp>
        <p:nvSpPr>
          <p:cNvPr id="5" name="Google Shape;498;p50">
            <a:extLst>
              <a:ext uri="{FF2B5EF4-FFF2-40B4-BE49-F238E27FC236}">
                <a16:creationId xmlns:a16="http://schemas.microsoft.com/office/drawing/2014/main" id="{5D035C23-A8B6-D748-F772-3AB2EAE593E7}"/>
              </a:ext>
            </a:extLst>
          </p:cNvPr>
          <p:cNvSpPr txBox="1"/>
          <p:nvPr/>
        </p:nvSpPr>
        <p:spPr>
          <a:xfrm>
            <a:off x="1106044" y="3988245"/>
            <a:ext cx="2516259" cy="1152249"/>
          </a:xfrm>
          <a:prstGeom prst="rect">
            <a:avLst/>
          </a:prstGeom>
          <a:noFill/>
          <a:ln>
            <a:noFill/>
          </a:ln>
        </p:spPr>
        <p:txBody>
          <a:bodyPr spcFirstLastPara="1" wrap="square" lIns="91425" tIns="91425" rIns="91425" bIns="91425" anchor="t" anchorCtr="0">
            <a:noAutofit/>
          </a:bodyPr>
          <a:lstStyle/>
          <a:p>
            <a:pPr algn="ctr"/>
            <a:r>
              <a:rPr lang="en-US" sz="2000" b="1" dirty="0">
                <a:solidFill>
                  <a:srgbClr val="293375"/>
                </a:solidFill>
                <a:latin typeface="Roboto"/>
                <a:ea typeface="Roboto"/>
                <a:cs typeface="Roboto"/>
                <a:sym typeface="Roboto"/>
              </a:rPr>
              <a:t>Key Components of Effective Communication</a:t>
            </a:r>
            <a:endParaRPr lang="en-US"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293375"/>
              </a:solidFill>
              <a:latin typeface="Roboto"/>
              <a:ea typeface="Roboto"/>
              <a:cs typeface="Roboto"/>
              <a:sym typeface="Roboto"/>
            </a:endParaRPr>
          </a:p>
        </p:txBody>
      </p:sp>
      <p:sp>
        <p:nvSpPr>
          <p:cNvPr id="6" name="Google Shape;499;p50">
            <a:extLst>
              <a:ext uri="{FF2B5EF4-FFF2-40B4-BE49-F238E27FC236}">
                <a16:creationId xmlns:a16="http://schemas.microsoft.com/office/drawing/2014/main" id="{71EA4FD5-BF9E-9978-42BB-6ABD9313B5D3}"/>
              </a:ext>
            </a:extLst>
          </p:cNvPr>
          <p:cNvSpPr txBox="1"/>
          <p:nvPr/>
        </p:nvSpPr>
        <p:spPr>
          <a:xfrm>
            <a:off x="7967788" y="3907715"/>
            <a:ext cx="3252484" cy="980279"/>
          </a:xfrm>
          <a:prstGeom prst="rect">
            <a:avLst/>
          </a:prstGeom>
          <a:noFill/>
          <a:ln>
            <a:noFill/>
          </a:ln>
        </p:spPr>
        <p:txBody>
          <a:bodyPr spcFirstLastPara="1" wrap="square" lIns="91425" tIns="91425" rIns="91425" bIns="91425" anchor="t" anchorCtr="0">
            <a:noAutofit/>
          </a:bodyPr>
          <a:lstStyle/>
          <a:p>
            <a:pPr algn="ctr"/>
            <a:r>
              <a:rPr lang="en-US" sz="2000" b="1" dirty="0">
                <a:solidFill>
                  <a:srgbClr val="293375"/>
                </a:solidFill>
                <a:latin typeface="Roboto"/>
                <a:ea typeface="Roboto"/>
                <a:cs typeface="Roboto"/>
                <a:sym typeface="Roboto"/>
              </a:rPr>
              <a:t>Enhancing Team Communication, Cohesion and  Collaboration</a:t>
            </a:r>
            <a:endParaRPr lang="en-US" sz="2000" dirty="0"/>
          </a:p>
        </p:txBody>
      </p:sp>
      <p:grpSp>
        <p:nvGrpSpPr>
          <p:cNvPr id="7" name="Google Shape;500;p50">
            <a:extLst>
              <a:ext uri="{FF2B5EF4-FFF2-40B4-BE49-F238E27FC236}">
                <a16:creationId xmlns:a16="http://schemas.microsoft.com/office/drawing/2014/main" id="{249406C6-747A-3102-7078-03B174690584}"/>
              </a:ext>
            </a:extLst>
          </p:cNvPr>
          <p:cNvGrpSpPr/>
          <p:nvPr/>
        </p:nvGrpSpPr>
        <p:grpSpPr>
          <a:xfrm>
            <a:off x="1245103" y="5284474"/>
            <a:ext cx="2377200" cy="437400"/>
            <a:chOff x="1368025" y="4683225"/>
            <a:chExt cx="2377200" cy="437400"/>
          </a:xfrm>
        </p:grpSpPr>
        <p:sp>
          <p:nvSpPr>
            <p:cNvPr id="8" name="Google Shape;501;p50">
              <a:extLst>
                <a:ext uri="{FF2B5EF4-FFF2-40B4-BE49-F238E27FC236}">
                  <a16:creationId xmlns:a16="http://schemas.microsoft.com/office/drawing/2014/main" id="{B63BAE5E-A172-CEDD-8A92-7399BAE634CC}"/>
                </a:ext>
              </a:extLst>
            </p:cNvPr>
            <p:cNvSpPr/>
            <p:nvPr/>
          </p:nvSpPr>
          <p:spPr>
            <a:xfrm rot="-5400000">
              <a:off x="2529175" y="3713325"/>
              <a:ext cx="54900" cy="2377200"/>
            </a:xfrm>
            <a:prstGeom prst="rect">
              <a:avLst/>
            </a:prstGeom>
            <a:solidFill>
              <a:srgbClr val="293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9" name="Google Shape;502;p50">
              <a:extLst>
                <a:ext uri="{FF2B5EF4-FFF2-40B4-BE49-F238E27FC236}">
                  <a16:creationId xmlns:a16="http://schemas.microsoft.com/office/drawing/2014/main" id="{0B6691E4-8E8C-4B8A-8176-CC1EA434E0ED}"/>
                </a:ext>
              </a:extLst>
            </p:cNvPr>
            <p:cNvSpPr/>
            <p:nvPr/>
          </p:nvSpPr>
          <p:spPr>
            <a:xfrm>
              <a:off x="2320825" y="4683225"/>
              <a:ext cx="437400" cy="437400"/>
            </a:xfrm>
            <a:prstGeom prst="roundRect">
              <a:avLst>
                <a:gd name="adj" fmla="val 16667"/>
              </a:avLst>
            </a:prstGeom>
            <a:solidFill>
              <a:srgbClr val="FFFFFF"/>
            </a:solidFill>
            <a:ln w="38100" cap="flat" cmpd="sng">
              <a:solidFill>
                <a:srgbClr val="29337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503;p50">
              <a:extLst>
                <a:ext uri="{FF2B5EF4-FFF2-40B4-BE49-F238E27FC236}">
                  <a16:creationId xmlns:a16="http://schemas.microsoft.com/office/drawing/2014/main" id="{B3DC9EEA-BAC5-2742-3E76-AA3B47B8BB71}"/>
                </a:ext>
              </a:extLst>
            </p:cNvPr>
            <p:cNvSpPr/>
            <p:nvPr/>
          </p:nvSpPr>
          <p:spPr>
            <a:xfrm>
              <a:off x="2409220" y="4784105"/>
              <a:ext cx="260609" cy="235639"/>
            </a:xfrm>
            <a:custGeom>
              <a:avLst/>
              <a:gdLst/>
              <a:ahLst/>
              <a:cxnLst/>
              <a:rect l="l" t="t" r="r" b="b"/>
              <a:pathLst>
                <a:path w="367" h="295" extrusionOk="0">
                  <a:moveTo>
                    <a:pt x="104" y="295"/>
                  </a:moveTo>
                  <a:lnTo>
                    <a:pt x="104" y="295"/>
                  </a:lnTo>
                  <a:lnTo>
                    <a:pt x="97" y="293"/>
                  </a:lnTo>
                  <a:lnTo>
                    <a:pt x="91" y="293"/>
                  </a:lnTo>
                  <a:lnTo>
                    <a:pt x="85" y="292"/>
                  </a:lnTo>
                  <a:lnTo>
                    <a:pt x="81" y="288"/>
                  </a:lnTo>
                  <a:lnTo>
                    <a:pt x="81" y="288"/>
                  </a:lnTo>
                  <a:lnTo>
                    <a:pt x="10" y="213"/>
                  </a:lnTo>
                  <a:lnTo>
                    <a:pt x="10" y="213"/>
                  </a:lnTo>
                  <a:lnTo>
                    <a:pt x="5" y="209"/>
                  </a:lnTo>
                  <a:lnTo>
                    <a:pt x="1" y="203"/>
                  </a:lnTo>
                  <a:lnTo>
                    <a:pt x="0" y="199"/>
                  </a:lnTo>
                  <a:lnTo>
                    <a:pt x="0" y="193"/>
                  </a:lnTo>
                  <a:lnTo>
                    <a:pt x="0" y="187"/>
                  </a:lnTo>
                  <a:lnTo>
                    <a:pt x="1" y="182"/>
                  </a:lnTo>
                  <a:lnTo>
                    <a:pt x="5" y="177"/>
                  </a:lnTo>
                  <a:lnTo>
                    <a:pt x="10" y="173"/>
                  </a:lnTo>
                  <a:lnTo>
                    <a:pt x="10" y="173"/>
                  </a:lnTo>
                  <a:lnTo>
                    <a:pt x="13" y="169"/>
                  </a:lnTo>
                  <a:lnTo>
                    <a:pt x="18" y="166"/>
                  </a:lnTo>
                  <a:lnTo>
                    <a:pt x="23" y="165"/>
                  </a:lnTo>
                  <a:lnTo>
                    <a:pt x="28" y="163"/>
                  </a:lnTo>
                  <a:lnTo>
                    <a:pt x="34" y="165"/>
                  </a:lnTo>
                  <a:lnTo>
                    <a:pt x="40" y="166"/>
                  </a:lnTo>
                  <a:lnTo>
                    <a:pt x="44" y="169"/>
                  </a:lnTo>
                  <a:lnTo>
                    <a:pt x="48" y="173"/>
                  </a:lnTo>
                  <a:lnTo>
                    <a:pt x="48" y="173"/>
                  </a:lnTo>
                  <a:lnTo>
                    <a:pt x="104" y="226"/>
                  </a:lnTo>
                  <a:lnTo>
                    <a:pt x="104" y="226"/>
                  </a:lnTo>
                  <a:lnTo>
                    <a:pt x="318" y="10"/>
                  </a:lnTo>
                  <a:lnTo>
                    <a:pt x="318" y="10"/>
                  </a:lnTo>
                  <a:lnTo>
                    <a:pt x="321" y="6"/>
                  </a:lnTo>
                  <a:lnTo>
                    <a:pt x="327" y="3"/>
                  </a:lnTo>
                  <a:lnTo>
                    <a:pt x="331" y="2"/>
                  </a:lnTo>
                  <a:lnTo>
                    <a:pt x="337" y="0"/>
                  </a:lnTo>
                  <a:lnTo>
                    <a:pt x="343" y="2"/>
                  </a:lnTo>
                  <a:lnTo>
                    <a:pt x="349" y="3"/>
                  </a:lnTo>
                  <a:lnTo>
                    <a:pt x="353" y="6"/>
                  </a:lnTo>
                  <a:lnTo>
                    <a:pt x="357" y="10"/>
                  </a:lnTo>
                  <a:lnTo>
                    <a:pt x="357" y="10"/>
                  </a:lnTo>
                  <a:lnTo>
                    <a:pt x="361" y="14"/>
                  </a:lnTo>
                  <a:lnTo>
                    <a:pt x="364" y="20"/>
                  </a:lnTo>
                  <a:lnTo>
                    <a:pt x="366" y="24"/>
                  </a:lnTo>
                  <a:lnTo>
                    <a:pt x="367" y="30"/>
                  </a:lnTo>
                  <a:lnTo>
                    <a:pt x="366" y="36"/>
                  </a:lnTo>
                  <a:lnTo>
                    <a:pt x="364" y="42"/>
                  </a:lnTo>
                  <a:lnTo>
                    <a:pt x="361" y="47"/>
                  </a:lnTo>
                  <a:lnTo>
                    <a:pt x="357" y="53"/>
                  </a:lnTo>
                  <a:lnTo>
                    <a:pt x="357" y="53"/>
                  </a:lnTo>
                  <a:lnTo>
                    <a:pt x="123" y="288"/>
                  </a:lnTo>
                  <a:lnTo>
                    <a:pt x="123" y="288"/>
                  </a:lnTo>
                  <a:lnTo>
                    <a:pt x="118" y="292"/>
                  </a:lnTo>
                  <a:lnTo>
                    <a:pt x="113" y="293"/>
                  </a:lnTo>
                  <a:lnTo>
                    <a:pt x="104" y="295"/>
                  </a:lnTo>
                  <a:lnTo>
                    <a:pt x="104" y="295"/>
                  </a:lnTo>
                  <a:close/>
                </a:path>
              </a:pathLst>
            </a:custGeom>
            <a:solidFill>
              <a:srgbClr val="29337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nvGrpSpPr>
          <p:cNvPr id="11" name="Google Shape;504;p50">
            <a:extLst>
              <a:ext uri="{FF2B5EF4-FFF2-40B4-BE49-F238E27FC236}">
                <a16:creationId xmlns:a16="http://schemas.microsoft.com/office/drawing/2014/main" id="{AF8C4601-9C87-4B24-482D-4575D936D36D}"/>
              </a:ext>
            </a:extLst>
          </p:cNvPr>
          <p:cNvGrpSpPr/>
          <p:nvPr/>
        </p:nvGrpSpPr>
        <p:grpSpPr>
          <a:xfrm>
            <a:off x="4725775" y="5272900"/>
            <a:ext cx="2377200" cy="437400"/>
            <a:chOff x="1368025" y="4683225"/>
            <a:chExt cx="2377200" cy="437400"/>
          </a:xfrm>
        </p:grpSpPr>
        <p:sp>
          <p:nvSpPr>
            <p:cNvPr id="12" name="Google Shape;505;p50">
              <a:extLst>
                <a:ext uri="{FF2B5EF4-FFF2-40B4-BE49-F238E27FC236}">
                  <a16:creationId xmlns:a16="http://schemas.microsoft.com/office/drawing/2014/main" id="{C9DA6EB8-C660-0888-13AC-038B8C19CA3B}"/>
                </a:ext>
              </a:extLst>
            </p:cNvPr>
            <p:cNvSpPr/>
            <p:nvPr/>
          </p:nvSpPr>
          <p:spPr>
            <a:xfrm rot="-5400000">
              <a:off x="2529175" y="3713325"/>
              <a:ext cx="54900" cy="2377200"/>
            </a:xfrm>
            <a:prstGeom prst="rect">
              <a:avLst/>
            </a:prstGeom>
            <a:solidFill>
              <a:srgbClr val="293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3" name="Google Shape;506;p50">
              <a:extLst>
                <a:ext uri="{FF2B5EF4-FFF2-40B4-BE49-F238E27FC236}">
                  <a16:creationId xmlns:a16="http://schemas.microsoft.com/office/drawing/2014/main" id="{D6D48348-636A-BA1A-065D-9BC0F35B8091}"/>
                </a:ext>
              </a:extLst>
            </p:cNvPr>
            <p:cNvSpPr/>
            <p:nvPr/>
          </p:nvSpPr>
          <p:spPr>
            <a:xfrm>
              <a:off x="2320825" y="4683225"/>
              <a:ext cx="437400" cy="437400"/>
            </a:xfrm>
            <a:prstGeom prst="roundRect">
              <a:avLst>
                <a:gd name="adj" fmla="val 16667"/>
              </a:avLst>
            </a:prstGeom>
            <a:solidFill>
              <a:srgbClr val="FFFFFF"/>
            </a:solidFill>
            <a:ln w="38100" cap="flat" cmpd="sng">
              <a:solidFill>
                <a:srgbClr val="29337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507;p50">
              <a:extLst>
                <a:ext uri="{FF2B5EF4-FFF2-40B4-BE49-F238E27FC236}">
                  <a16:creationId xmlns:a16="http://schemas.microsoft.com/office/drawing/2014/main" id="{4B0C6714-69A4-61BA-38FF-3103773D7BB5}"/>
                </a:ext>
              </a:extLst>
            </p:cNvPr>
            <p:cNvSpPr/>
            <p:nvPr/>
          </p:nvSpPr>
          <p:spPr>
            <a:xfrm>
              <a:off x="2409220" y="4784105"/>
              <a:ext cx="260609" cy="235639"/>
            </a:xfrm>
            <a:custGeom>
              <a:avLst/>
              <a:gdLst/>
              <a:ahLst/>
              <a:cxnLst/>
              <a:rect l="l" t="t" r="r" b="b"/>
              <a:pathLst>
                <a:path w="367" h="295" extrusionOk="0">
                  <a:moveTo>
                    <a:pt x="104" y="295"/>
                  </a:moveTo>
                  <a:lnTo>
                    <a:pt x="104" y="295"/>
                  </a:lnTo>
                  <a:lnTo>
                    <a:pt x="97" y="293"/>
                  </a:lnTo>
                  <a:lnTo>
                    <a:pt x="91" y="293"/>
                  </a:lnTo>
                  <a:lnTo>
                    <a:pt x="85" y="292"/>
                  </a:lnTo>
                  <a:lnTo>
                    <a:pt x="81" y="288"/>
                  </a:lnTo>
                  <a:lnTo>
                    <a:pt x="81" y="288"/>
                  </a:lnTo>
                  <a:lnTo>
                    <a:pt x="10" y="213"/>
                  </a:lnTo>
                  <a:lnTo>
                    <a:pt x="10" y="213"/>
                  </a:lnTo>
                  <a:lnTo>
                    <a:pt x="5" y="209"/>
                  </a:lnTo>
                  <a:lnTo>
                    <a:pt x="1" y="203"/>
                  </a:lnTo>
                  <a:lnTo>
                    <a:pt x="0" y="199"/>
                  </a:lnTo>
                  <a:lnTo>
                    <a:pt x="0" y="193"/>
                  </a:lnTo>
                  <a:lnTo>
                    <a:pt x="0" y="187"/>
                  </a:lnTo>
                  <a:lnTo>
                    <a:pt x="1" y="182"/>
                  </a:lnTo>
                  <a:lnTo>
                    <a:pt x="5" y="177"/>
                  </a:lnTo>
                  <a:lnTo>
                    <a:pt x="10" y="173"/>
                  </a:lnTo>
                  <a:lnTo>
                    <a:pt x="10" y="173"/>
                  </a:lnTo>
                  <a:lnTo>
                    <a:pt x="13" y="169"/>
                  </a:lnTo>
                  <a:lnTo>
                    <a:pt x="18" y="166"/>
                  </a:lnTo>
                  <a:lnTo>
                    <a:pt x="23" y="165"/>
                  </a:lnTo>
                  <a:lnTo>
                    <a:pt x="28" y="163"/>
                  </a:lnTo>
                  <a:lnTo>
                    <a:pt x="34" y="165"/>
                  </a:lnTo>
                  <a:lnTo>
                    <a:pt x="40" y="166"/>
                  </a:lnTo>
                  <a:lnTo>
                    <a:pt x="44" y="169"/>
                  </a:lnTo>
                  <a:lnTo>
                    <a:pt x="48" y="173"/>
                  </a:lnTo>
                  <a:lnTo>
                    <a:pt x="48" y="173"/>
                  </a:lnTo>
                  <a:lnTo>
                    <a:pt x="104" y="226"/>
                  </a:lnTo>
                  <a:lnTo>
                    <a:pt x="104" y="226"/>
                  </a:lnTo>
                  <a:lnTo>
                    <a:pt x="318" y="10"/>
                  </a:lnTo>
                  <a:lnTo>
                    <a:pt x="318" y="10"/>
                  </a:lnTo>
                  <a:lnTo>
                    <a:pt x="321" y="6"/>
                  </a:lnTo>
                  <a:lnTo>
                    <a:pt x="327" y="3"/>
                  </a:lnTo>
                  <a:lnTo>
                    <a:pt x="331" y="2"/>
                  </a:lnTo>
                  <a:lnTo>
                    <a:pt x="337" y="0"/>
                  </a:lnTo>
                  <a:lnTo>
                    <a:pt x="343" y="2"/>
                  </a:lnTo>
                  <a:lnTo>
                    <a:pt x="349" y="3"/>
                  </a:lnTo>
                  <a:lnTo>
                    <a:pt x="353" y="6"/>
                  </a:lnTo>
                  <a:lnTo>
                    <a:pt x="357" y="10"/>
                  </a:lnTo>
                  <a:lnTo>
                    <a:pt x="357" y="10"/>
                  </a:lnTo>
                  <a:lnTo>
                    <a:pt x="361" y="14"/>
                  </a:lnTo>
                  <a:lnTo>
                    <a:pt x="364" y="20"/>
                  </a:lnTo>
                  <a:lnTo>
                    <a:pt x="366" y="24"/>
                  </a:lnTo>
                  <a:lnTo>
                    <a:pt x="367" y="30"/>
                  </a:lnTo>
                  <a:lnTo>
                    <a:pt x="366" y="36"/>
                  </a:lnTo>
                  <a:lnTo>
                    <a:pt x="364" y="42"/>
                  </a:lnTo>
                  <a:lnTo>
                    <a:pt x="361" y="47"/>
                  </a:lnTo>
                  <a:lnTo>
                    <a:pt x="357" y="53"/>
                  </a:lnTo>
                  <a:lnTo>
                    <a:pt x="357" y="53"/>
                  </a:lnTo>
                  <a:lnTo>
                    <a:pt x="123" y="288"/>
                  </a:lnTo>
                  <a:lnTo>
                    <a:pt x="123" y="288"/>
                  </a:lnTo>
                  <a:lnTo>
                    <a:pt x="118" y="292"/>
                  </a:lnTo>
                  <a:lnTo>
                    <a:pt x="113" y="293"/>
                  </a:lnTo>
                  <a:lnTo>
                    <a:pt x="104" y="295"/>
                  </a:lnTo>
                  <a:lnTo>
                    <a:pt x="104" y="295"/>
                  </a:lnTo>
                  <a:close/>
                </a:path>
              </a:pathLst>
            </a:custGeom>
            <a:solidFill>
              <a:srgbClr val="29337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sp>
        <p:nvSpPr>
          <p:cNvPr id="15" name="Google Shape;508;p50">
            <a:extLst>
              <a:ext uri="{FF2B5EF4-FFF2-40B4-BE49-F238E27FC236}">
                <a16:creationId xmlns:a16="http://schemas.microsoft.com/office/drawing/2014/main" id="{483D21AC-642D-1513-ED93-949CD8EB2C43}"/>
              </a:ext>
            </a:extLst>
          </p:cNvPr>
          <p:cNvSpPr/>
          <p:nvPr/>
        </p:nvSpPr>
        <p:spPr>
          <a:xfrm>
            <a:off x="1709282" y="2029359"/>
            <a:ext cx="1405500" cy="1405800"/>
          </a:xfrm>
          <a:prstGeom prst="ellipse">
            <a:avLst/>
          </a:prstGeom>
          <a:solidFill>
            <a:srgbClr val="C35D5E"/>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6000" b="1">
                <a:solidFill>
                  <a:srgbClr val="FFFFFF"/>
                </a:solidFill>
                <a:latin typeface="Roboto"/>
                <a:ea typeface="Roboto"/>
                <a:cs typeface="Roboto"/>
                <a:sym typeface="Roboto"/>
              </a:rPr>
              <a:t>1</a:t>
            </a:r>
            <a:endParaRPr sz="6000">
              <a:latin typeface="Roboto"/>
              <a:ea typeface="Roboto"/>
              <a:cs typeface="Roboto"/>
              <a:sym typeface="Roboto"/>
            </a:endParaRPr>
          </a:p>
        </p:txBody>
      </p:sp>
      <p:sp>
        <p:nvSpPr>
          <p:cNvPr id="16" name="Google Shape;509;p50">
            <a:extLst>
              <a:ext uri="{FF2B5EF4-FFF2-40B4-BE49-F238E27FC236}">
                <a16:creationId xmlns:a16="http://schemas.microsoft.com/office/drawing/2014/main" id="{486E82BC-3684-6ACA-4AC1-9A7CE830137A}"/>
              </a:ext>
            </a:extLst>
          </p:cNvPr>
          <p:cNvSpPr/>
          <p:nvPr/>
        </p:nvSpPr>
        <p:spPr>
          <a:xfrm>
            <a:off x="5264232" y="2052521"/>
            <a:ext cx="1405500" cy="1405800"/>
          </a:xfrm>
          <a:prstGeom prst="ellipse">
            <a:avLst/>
          </a:prstGeom>
          <a:solidFill>
            <a:srgbClr val="C35D5E"/>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6000" b="1">
                <a:solidFill>
                  <a:srgbClr val="FFFFFF"/>
                </a:solidFill>
                <a:latin typeface="Roboto"/>
                <a:ea typeface="Roboto"/>
                <a:cs typeface="Roboto"/>
                <a:sym typeface="Roboto"/>
              </a:rPr>
              <a:t>2</a:t>
            </a:r>
            <a:endParaRPr sz="6000">
              <a:latin typeface="Roboto"/>
              <a:ea typeface="Roboto"/>
              <a:cs typeface="Roboto"/>
              <a:sym typeface="Roboto"/>
            </a:endParaRPr>
          </a:p>
        </p:txBody>
      </p:sp>
      <p:sp>
        <p:nvSpPr>
          <p:cNvPr id="17" name="Google Shape;510;p50">
            <a:extLst>
              <a:ext uri="{FF2B5EF4-FFF2-40B4-BE49-F238E27FC236}">
                <a16:creationId xmlns:a16="http://schemas.microsoft.com/office/drawing/2014/main" id="{1445386E-57B7-7E92-CF08-C7082F1F2F14}"/>
              </a:ext>
            </a:extLst>
          </p:cNvPr>
          <p:cNvSpPr/>
          <p:nvPr/>
        </p:nvSpPr>
        <p:spPr>
          <a:xfrm>
            <a:off x="8739832" y="2098818"/>
            <a:ext cx="1405500" cy="1405800"/>
          </a:xfrm>
          <a:prstGeom prst="ellipse">
            <a:avLst/>
          </a:prstGeom>
          <a:solidFill>
            <a:srgbClr val="C35D5E"/>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6000" b="1">
                <a:solidFill>
                  <a:srgbClr val="FFFFFF"/>
                </a:solidFill>
                <a:latin typeface="Roboto"/>
                <a:ea typeface="Roboto"/>
                <a:cs typeface="Roboto"/>
                <a:sym typeface="Roboto"/>
              </a:rPr>
              <a:t>3</a:t>
            </a:r>
            <a:endParaRPr sz="6000">
              <a:latin typeface="Roboto"/>
              <a:ea typeface="Roboto"/>
              <a:cs typeface="Roboto"/>
              <a:sym typeface="Roboto"/>
            </a:endParaRPr>
          </a:p>
        </p:txBody>
      </p:sp>
      <p:sp>
        <p:nvSpPr>
          <p:cNvPr id="18" name="Google Shape;511;p50">
            <a:extLst>
              <a:ext uri="{FF2B5EF4-FFF2-40B4-BE49-F238E27FC236}">
                <a16:creationId xmlns:a16="http://schemas.microsoft.com/office/drawing/2014/main" id="{1137BA1E-40E8-5771-4FBC-DB8BD896519F}"/>
              </a:ext>
            </a:extLst>
          </p:cNvPr>
          <p:cNvSpPr/>
          <p:nvPr/>
        </p:nvSpPr>
        <p:spPr>
          <a:xfrm>
            <a:off x="923147" y="4355647"/>
            <a:ext cx="3252485" cy="10647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lang="en-US" sz="1300" b="0" i="0" u="none" strike="noStrike" cap="none">
              <a:solidFill>
                <a:schemeClr val="dk1"/>
              </a:solidFill>
              <a:latin typeface="Roboto"/>
              <a:ea typeface="Roboto"/>
              <a:cs typeface="Roboto"/>
            </a:endParaRPr>
          </a:p>
        </p:txBody>
      </p:sp>
      <p:sp>
        <p:nvSpPr>
          <p:cNvPr id="19" name="Google Shape;512;p50">
            <a:extLst>
              <a:ext uri="{FF2B5EF4-FFF2-40B4-BE49-F238E27FC236}">
                <a16:creationId xmlns:a16="http://schemas.microsoft.com/office/drawing/2014/main" id="{FA82AC86-84AA-E850-DB78-204A0D6F4339}"/>
              </a:ext>
            </a:extLst>
          </p:cNvPr>
          <p:cNvSpPr/>
          <p:nvPr/>
        </p:nvSpPr>
        <p:spPr>
          <a:xfrm>
            <a:off x="4433104" y="4344071"/>
            <a:ext cx="3252485" cy="12414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lang="en-US" sz="1300" b="0" i="0" u="none" strike="noStrike" cap="none">
              <a:solidFill>
                <a:schemeClr val="dk1"/>
              </a:solidFill>
              <a:latin typeface="Roboto"/>
              <a:ea typeface="Roboto"/>
              <a:cs typeface="Roboto"/>
            </a:endParaRPr>
          </a:p>
        </p:txBody>
      </p:sp>
      <p:sp>
        <p:nvSpPr>
          <p:cNvPr id="20" name="Google Shape;513;p50">
            <a:extLst>
              <a:ext uri="{FF2B5EF4-FFF2-40B4-BE49-F238E27FC236}">
                <a16:creationId xmlns:a16="http://schemas.microsoft.com/office/drawing/2014/main" id="{66334B80-C847-A79C-031B-AF59B8E2C5CB}"/>
              </a:ext>
            </a:extLst>
          </p:cNvPr>
          <p:cNvSpPr/>
          <p:nvPr/>
        </p:nvSpPr>
        <p:spPr>
          <a:xfrm>
            <a:off x="7997799" y="4355644"/>
            <a:ext cx="3549879" cy="10647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50800" tIns="50800" rIns="50800" bIns="50800"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lang="en-US" sz="1300" b="0" i="0" u="none" strike="noStrike" cap="none">
              <a:solidFill>
                <a:schemeClr val="dk1"/>
              </a:solidFill>
              <a:latin typeface="Roboto"/>
              <a:ea typeface="Roboto"/>
              <a:cs typeface="Roboto"/>
            </a:endParaRPr>
          </a:p>
        </p:txBody>
      </p:sp>
      <p:grpSp>
        <p:nvGrpSpPr>
          <p:cNvPr id="21" name="Google Shape;514;p50">
            <a:extLst>
              <a:ext uri="{FF2B5EF4-FFF2-40B4-BE49-F238E27FC236}">
                <a16:creationId xmlns:a16="http://schemas.microsoft.com/office/drawing/2014/main" id="{4257E746-DD9C-9438-0102-475B00F431C5}"/>
              </a:ext>
            </a:extLst>
          </p:cNvPr>
          <p:cNvGrpSpPr/>
          <p:nvPr/>
        </p:nvGrpSpPr>
        <p:grpSpPr>
          <a:xfrm>
            <a:off x="8254200" y="5296042"/>
            <a:ext cx="2377200" cy="437400"/>
            <a:chOff x="1368025" y="4683225"/>
            <a:chExt cx="2377200" cy="437400"/>
          </a:xfrm>
        </p:grpSpPr>
        <p:sp>
          <p:nvSpPr>
            <p:cNvPr id="22" name="Google Shape;515;p50">
              <a:extLst>
                <a:ext uri="{FF2B5EF4-FFF2-40B4-BE49-F238E27FC236}">
                  <a16:creationId xmlns:a16="http://schemas.microsoft.com/office/drawing/2014/main" id="{2897D41E-C76E-D9E7-FFD4-1FBD5A04C443}"/>
                </a:ext>
              </a:extLst>
            </p:cNvPr>
            <p:cNvSpPr/>
            <p:nvPr/>
          </p:nvSpPr>
          <p:spPr>
            <a:xfrm rot="-5400000">
              <a:off x="2529175" y="3713325"/>
              <a:ext cx="54900" cy="2377200"/>
            </a:xfrm>
            <a:prstGeom prst="rect">
              <a:avLst/>
            </a:prstGeom>
            <a:solidFill>
              <a:srgbClr val="293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3" name="Google Shape;516;p50">
              <a:extLst>
                <a:ext uri="{FF2B5EF4-FFF2-40B4-BE49-F238E27FC236}">
                  <a16:creationId xmlns:a16="http://schemas.microsoft.com/office/drawing/2014/main" id="{B7654D66-F0EA-6D0F-62ED-CE1EAE308E5C}"/>
                </a:ext>
              </a:extLst>
            </p:cNvPr>
            <p:cNvSpPr/>
            <p:nvPr/>
          </p:nvSpPr>
          <p:spPr>
            <a:xfrm>
              <a:off x="2320825" y="4683225"/>
              <a:ext cx="437400" cy="437400"/>
            </a:xfrm>
            <a:prstGeom prst="roundRect">
              <a:avLst>
                <a:gd name="adj" fmla="val 16667"/>
              </a:avLst>
            </a:prstGeom>
            <a:solidFill>
              <a:srgbClr val="FFFFFF"/>
            </a:solidFill>
            <a:ln w="38100" cap="flat" cmpd="sng">
              <a:solidFill>
                <a:srgbClr val="29337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517;p50">
              <a:extLst>
                <a:ext uri="{FF2B5EF4-FFF2-40B4-BE49-F238E27FC236}">
                  <a16:creationId xmlns:a16="http://schemas.microsoft.com/office/drawing/2014/main" id="{E42E4028-1816-3586-3E2F-C2AAF6EBCEA5}"/>
                </a:ext>
              </a:extLst>
            </p:cNvPr>
            <p:cNvSpPr/>
            <p:nvPr/>
          </p:nvSpPr>
          <p:spPr>
            <a:xfrm>
              <a:off x="2409220" y="4784105"/>
              <a:ext cx="260609" cy="235639"/>
            </a:xfrm>
            <a:custGeom>
              <a:avLst/>
              <a:gdLst/>
              <a:ahLst/>
              <a:cxnLst/>
              <a:rect l="l" t="t" r="r" b="b"/>
              <a:pathLst>
                <a:path w="367" h="295" extrusionOk="0">
                  <a:moveTo>
                    <a:pt x="104" y="295"/>
                  </a:moveTo>
                  <a:lnTo>
                    <a:pt x="104" y="295"/>
                  </a:lnTo>
                  <a:lnTo>
                    <a:pt x="97" y="293"/>
                  </a:lnTo>
                  <a:lnTo>
                    <a:pt x="91" y="293"/>
                  </a:lnTo>
                  <a:lnTo>
                    <a:pt x="85" y="292"/>
                  </a:lnTo>
                  <a:lnTo>
                    <a:pt x="81" y="288"/>
                  </a:lnTo>
                  <a:lnTo>
                    <a:pt x="81" y="288"/>
                  </a:lnTo>
                  <a:lnTo>
                    <a:pt x="10" y="213"/>
                  </a:lnTo>
                  <a:lnTo>
                    <a:pt x="10" y="213"/>
                  </a:lnTo>
                  <a:lnTo>
                    <a:pt x="5" y="209"/>
                  </a:lnTo>
                  <a:lnTo>
                    <a:pt x="1" y="203"/>
                  </a:lnTo>
                  <a:lnTo>
                    <a:pt x="0" y="199"/>
                  </a:lnTo>
                  <a:lnTo>
                    <a:pt x="0" y="193"/>
                  </a:lnTo>
                  <a:lnTo>
                    <a:pt x="0" y="187"/>
                  </a:lnTo>
                  <a:lnTo>
                    <a:pt x="1" y="182"/>
                  </a:lnTo>
                  <a:lnTo>
                    <a:pt x="5" y="177"/>
                  </a:lnTo>
                  <a:lnTo>
                    <a:pt x="10" y="173"/>
                  </a:lnTo>
                  <a:lnTo>
                    <a:pt x="10" y="173"/>
                  </a:lnTo>
                  <a:lnTo>
                    <a:pt x="13" y="169"/>
                  </a:lnTo>
                  <a:lnTo>
                    <a:pt x="18" y="166"/>
                  </a:lnTo>
                  <a:lnTo>
                    <a:pt x="23" y="165"/>
                  </a:lnTo>
                  <a:lnTo>
                    <a:pt x="28" y="163"/>
                  </a:lnTo>
                  <a:lnTo>
                    <a:pt x="34" y="165"/>
                  </a:lnTo>
                  <a:lnTo>
                    <a:pt x="40" y="166"/>
                  </a:lnTo>
                  <a:lnTo>
                    <a:pt x="44" y="169"/>
                  </a:lnTo>
                  <a:lnTo>
                    <a:pt x="48" y="173"/>
                  </a:lnTo>
                  <a:lnTo>
                    <a:pt x="48" y="173"/>
                  </a:lnTo>
                  <a:lnTo>
                    <a:pt x="104" y="226"/>
                  </a:lnTo>
                  <a:lnTo>
                    <a:pt x="104" y="226"/>
                  </a:lnTo>
                  <a:lnTo>
                    <a:pt x="318" y="10"/>
                  </a:lnTo>
                  <a:lnTo>
                    <a:pt x="318" y="10"/>
                  </a:lnTo>
                  <a:lnTo>
                    <a:pt x="321" y="6"/>
                  </a:lnTo>
                  <a:lnTo>
                    <a:pt x="327" y="3"/>
                  </a:lnTo>
                  <a:lnTo>
                    <a:pt x="331" y="2"/>
                  </a:lnTo>
                  <a:lnTo>
                    <a:pt x="337" y="0"/>
                  </a:lnTo>
                  <a:lnTo>
                    <a:pt x="343" y="2"/>
                  </a:lnTo>
                  <a:lnTo>
                    <a:pt x="349" y="3"/>
                  </a:lnTo>
                  <a:lnTo>
                    <a:pt x="353" y="6"/>
                  </a:lnTo>
                  <a:lnTo>
                    <a:pt x="357" y="10"/>
                  </a:lnTo>
                  <a:lnTo>
                    <a:pt x="357" y="10"/>
                  </a:lnTo>
                  <a:lnTo>
                    <a:pt x="361" y="14"/>
                  </a:lnTo>
                  <a:lnTo>
                    <a:pt x="364" y="20"/>
                  </a:lnTo>
                  <a:lnTo>
                    <a:pt x="366" y="24"/>
                  </a:lnTo>
                  <a:lnTo>
                    <a:pt x="367" y="30"/>
                  </a:lnTo>
                  <a:lnTo>
                    <a:pt x="366" y="36"/>
                  </a:lnTo>
                  <a:lnTo>
                    <a:pt x="364" y="42"/>
                  </a:lnTo>
                  <a:lnTo>
                    <a:pt x="361" y="47"/>
                  </a:lnTo>
                  <a:lnTo>
                    <a:pt x="357" y="53"/>
                  </a:lnTo>
                  <a:lnTo>
                    <a:pt x="357" y="53"/>
                  </a:lnTo>
                  <a:lnTo>
                    <a:pt x="123" y="288"/>
                  </a:lnTo>
                  <a:lnTo>
                    <a:pt x="123" y="288"/>
                  </a:lnTo>
                  <a:lnTo>
                    <a:pt x="118" y="292"/>
                  </a:lnTo>
                  <a:lnTo>
                    <a:pt x="113" y="293"/>
                  </a:lnTo>
                  <a:lnTo>
                    <a:pt x="104" y="295"/>
                  </a:lnTo>
                  <a:lnTo>
                    <a:pt x="104" y="295"/>
                  </a:lnTo>
                  <a:close/>
                </a:path>
              </a:pathLst>
            </a:custGeom>
            <a:solidFill>
              <a:srgbClr val="29337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spTree>
    <p:extLst>
      <p:ext uri="{BB962C8B-B14F-4D97-AF65-F5344CB8AC3E}">
        <p14:creationId xmlns:p14="http://schemas.microsoft.com/office/powerpoint/2010/main" val="3864554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logo on a black background&#10;&#10;Description automatically generated">
            <a:extLst>
              <a:ext uri="{FF2B5EF4-FFF2-40B4-BE49-F238E27FC236}">
                <a16:creationId xmlns:a16="http://schemas.microsoft.com/office/drawing/2014/main" id="{3C5FB0D9-F6FD-483F-FCF9-FB30B4343168}"/>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4" name="TextBox 3">
            <a:extLst>
              <a:ext uri="{FF2B5EF4-FFF2-40B4-BE49-F238E27FC236}">
                <a16:creationId xmlns:a16="http://schemas.microsoft.com/office/drawing/2014/main" id="{62B0A44C-F064-B115-61FD-C70A393ED882}"/>
              </a:ext>
            </a:extLst>
          </p:cNvPr>
          <p:cNvSpPr txBox="1"/>
          <p:nvPr/>
        </p:nvSpPr>
        <p:spPr>
          <a:xfrm>
            <a:off x="836520" y="4083750"/>
            <a:ext cx="5257892" cy="1846659"/>
          </a:xfrm>
          <a:prstGeom prst="rect">
            <a:avLst/>
          </a:prstGeom>
          <a:noFill/>
        </p:spPr>
        <p:txBody>
          <a:bodyPr wrap="square">
            <a:spAutoFit/>
          </a:bodyPr>
          <a:lstStyle/>
          <a:p>
            <a:pPr algn="l" rtl="0" fontAlgn="base"/>
            <a:r>
              <a:rPr lang="en-US" sz="2400" b="1" i="0" u="none" strike="noStrike" dirty="0">
                <a:solidFill>
                  <a:srgbClr val="293375"/>
                </a:solidFill>
                <a:effectLst/>
                <a:highlight>
                  <a:srgbClr val="F5F5F5"/>
                </a:highlight>
                <a:latin typeface="Roboto" panose="02000000000000000000" pitchFamily="2" charset="0"/>
              </a:rPr>
              <a:t>Book your complimentary strategy session to unlock a free team demo site and a mini coaching session</a:t>
            </a:r>
            <a:r>
              <a:rPr lang="en-US" sz="2400" b="1" dirty="0">
                <a:solidFill>
                  <a:srgbClr val="293375"/>
                </a:solidFill>
                <a:highlight>
                  <a:srgbClr val="F5F5F5"/>
                </a:highlight>
                <a:latin typeface="Roboto" panose="02000000000000000000" pitchFamily="2" charset="0"/>
              </a:rPr>
              <a:t> with your behavioral reports.</a:t>
            </a:r>
            <a:endParaRPr lang="en-US" sz="2400" b="0" i="0" dirty="0">
              <a:solidFill>
                <a:srgbClr val="000000"/>
              </a:solidFill>
              <a:effectLst/>
              <a:highlight>
                <a:srgbClr val="F5F5F5"/>
              </a:highlight>
              <a:latin typeface="Segoe UI" panose="020B0502040204020203" pitchFamily="34" charset="0"/>
            </a:endParaRPr>
          </a:p>
          <a:p>
            <a:pPr algn="l" rtl="0" fontAlgn="base"/>
            <a:endParaRPr lang="en-US" sz="1800" b="0" i="0" dirty="0">
              <a:solidFill>
                <a:srgbClr val="000000"/>
              </a:solidFill>
              <a:effectLst/>
              <a:highlight>
                <a:srgbClr val="F5F5F5"/>
              </a:highlight>
              <a:latin typeface="Segoe UI" panose="020B0502040204020203" pitchFamily="34" charset="0"/>
            </a:endParaRPr>
          </a:p>
        </p:txBody>
      </p:sp>
      <p:pic>
        <p:nvPicPr>
          <p:cNvPr id="5" name="Google Shape;541;p53">
            <a:extLst>
              <a:ext uri="{FF2B5EF4-FFF2-40B4-BE49-F238E27FC236}">
                <a16:creationId xmlns:a16="http://schemas.microsoft.com/office/drawing/2014/main" id="{4A72B057-C4AE-355E-8763-28CF18BEC147}"/>
              </a:ext>
            </a:extLst>
          </p:cNvPr>
          <p:cNvPicPr preferRelativeResize="0"/>
          <p:nvPr/>
        </p:nvPicPr>
        <p:blipFill rotWithShape="1">
          <a:blip r:embed="rId4">
            <a:alphaModFix/>
          </a:blip>
          <a:srcRect t="3712" b="3712"/>
          <a:stretch/>
        </p:blipFill>
        <p:spPr>
          <a:xfrm>
            <a:off x="836519" y="1808150"/>
            <a:ext cx="3712331" cy="1932199"/>
          </a:xfrm>
          <a:prstGeom prst="rect">
            <a:avLst/>
          </a:prstGeom>
          <a:noFill/>
          <a:ln>
            <a:noFill/>
          </a:ln>
        </p:spPr>
      </p:pic>
      <p:sp>
        <p:nvSpPr>
          <p:cNvPr id="6" name="Google Shape;545;p53">
            <a:extLst>
              <a:ext uri="{FF2B5EF4-FFF2-40B4-BE49-F238E27FC236}">
                <a16:creationId xmlns:a16="http://schemas.microsoft.com/office/drawing/2014/main" id="{E46FE29E-2999-24CC-CAF4-FC493437DB67}"/>
              </a:ext>
            </a:extLst>
          </p:cNvPr>
          <p:cNvSpPr txBox="1">
            <a:spLocks noGrp="1"/>
          </p:cNvSpPr>
          <p:nvPr>
            <p:ph type="title"/>
          </p:nvPr>
        </p:nvSpPr>
        <p:spPr>
          <a:xfrm>
            <a:off x="836520" y="1140333"/>
            <a:ext cx="3473647" cy="64883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rgbClr val="293375"/>
                </a:solidFill>
              </a:rPr>
              <a:t>Thank You!</a:t>
            </a:r>
            <a:endParaRPr sz="4800">
              <a:solidFill>
                <a:srgbClr val="293375"/>
              </a:solidFill>
            </a:endParaRPr>
          </a:p>
        </p:txBody>
      </p:sp>
      <p:pic>
        <p:nvPicPr>
          <p:cNvPr id="7" name="Picture 6" descr="A qr code with dots&#10;&#10;AI-generated content may be incorrect.">
            <a:extLst>
              <a:ext uri="{FF2B5EF4-FFF2-40B4-BE49-F238E27FC236}">
                <a16:creationId xmlns:a16="http://schemas.microsoft.com/office/drawing/2014/main" id="{62344650-39ED-816C-8AE7-A6903053CD8D}"/>
              </a:ext>
            </a:extLst>
          </p:cNvPr>
          <p:cNvPicPr>
            <a:picLocks noChangeAspect="1"/>
          </p:cNvPicPr>
          <p:nvPr/>
        </p:nvPicPr>
        <p:blipFill>
          <a:blip r:embed="rId5"/>
          <a:stretch>
            <a:fillRect/>
          </a:stretch>
        </p:blipFill>
        <p:spPr>
          <a:xfrm>
            <a:off x="6503394" y="1339273"/>
            <a:ext cx="4904145" cy="4885846"/>
          </a:xfrm>
          <a:prstGeom prst="rect">
            <a:avLst/>
          </a:prstGeom>
        </p:spPr>
      </p:pic>
    </p:spTree>
    <p:extLst>
      <p:ext uri="{BB962C8B-B14F-4D97-AF65-F5344CB8AC3E}">
        <p14:creationId xmlns:p14="http://schemas.microsoft.com/office/powerpoint/2010/main" val="2380781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A6A0B-AE2F-ED14-7FEE-5777E2E97A26}"/>
              </a:ext>
            </a:extLst>
          </p:cNvPr>
          <p:cNvPicPr>
            <a:picLocks noChangeAspect="1"/>
          </p:cNvPicPr>
          <p:nvPr/>
        </p:nvPicPr>
        <p:blipFill>
          <a:blip r:embed="rId2"/>
          <a:stretch>
            <a:fillRect/>
          </a:stretch>
        </p:blipFill>
        <p:spPr>
          <a:xfrm>
            <a:off x="409037" y="1082352"/>
            <a:ext cx="4573510" cy="4478694"/>
          </a:xfrm>
          <a:prstGeom prst="rect">
            <a:avLst/>
          </a:prstGeom>
        </p:spPr>
      </p:pic>
      <p:pic>
        <p:nvPicPr>
          <p:cNvPr id="3" name="Picture 2" descr="A logo on a black background&#10;&#10;Description automatically generated">
            <a:extLst>
              <a:ext uri="{FF2B5EF4-FFF2-40B4-BE49-F238E27FC236}">
                <a16:creationId xmlns:a16="http://schemas.microsoft.com/office/drawing/2014/main" id="{E8DD7B5F-F555-9E00-BD12-3B6A2A228F9A}"/>
              </a:ext>
            </a:extLst>
          </p:cNvPr>
          <p:cNvPicPr>
            <a:picLocks noChangeAspect="1"/>
          </p:cNvPicPr>
          <p:nvPr/>
        </p:nvPicPr>
        <p:blipFill>
          <a:blip r:embed="rId3"/>
          <a:stretch>
            <a:fillRect/>
          </a:stretch>
        </p:blipFill>
        <p:spPr>
          <a:xfrm>
            <a:off x="9626789" y="61168"/>
            <a:ext cx="2152999" cy="2152999"/>
          </a:xfrm>
          <a:prstGeom prst="rect">
            <a:avLst/>
          </a:prstGeom>
        </p:spPr>
      </p:pic>
      <p:sp>
        <p:nvSpPr>
          <p:cNvPr id="6" name="TextBox 5">
            <a:extLst>
              <a:ext uri="{FF2B5EF4-FFF2-40B4-BE49-F238E27FC236}">
                <a16:creationId xmlns:a16="http://schemas.microsoft.com/office/drawing/2014/main" id="{C64FF357-DD7E-D3CD-A834-B4F17EC95A69}"/>
              </a:ext>
            </a:extLst>
          </p:cNvPr>
          <p:cNvSpPr txBox="1"/>
          <p:nvPr/>
        </p:nvSpPr>
        <p:spPr>
          <a:xfrm>
            <a:off x="5262464" y="941768"/>
            <a:ext cx="6517323" cy="5855064"/>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Mali Phonpadith</a:t>
            </a:r>
          </a:p>
          <a:p>
            <a:r>
              <a:rPr lang="en-US" sz="2000" dirty="0">
                <a:solidFill>
                  <a:srgbClr val="002060"/>
                </a:solidFill>
                <a:latin typeface="Arial" panose="020B0604020202020204" pitchFamily="34" charset="0"/>
                <a:cs typeface="Arial" panose="020B0604020202020204" pitchFamily="34" charset="0"/>
              </a:rPr>
              <a:t>CEO, SOAR Community Network</a:t>
            </a:r>
          </a:p>
          <a:p>
            <a:r>
              <a:rPr lang="en-US" sz="2000" b="1" dirty="0">
                <a:solidFill>
                  <a:srgbClr val="002060"/>
                </a:solidFill>
                <a:latin typeface="Arial" panose="020B0604020202020204" pitchFamily="34" charset="0"/>
                <a:cs typeface="Arial" panose="020B0604020202020204" pitchFamily="34" charset="0"/>
              </a:rPr>
              <a:t>Mali@soarcommunitynetwork.com</a:t>
            </a:r>
          </a:p>
          <a:p>
            <a:r>
              <a:rPr lang="en-US" sz="2000" b="1" dirty="0">
                <a:solidFill>
                  <a:schemeClr val="tx2">
                    <a:lumMod val="50000"/>
                    <a:lumOff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mali@soarcommunitynetwork.com</a:t>
            </a:r>
            <a:endParaRPr lang="en-US" sz="2000" b="1" dirty="0">
              <a:solidFill>
                <a:schemeClr val="tx2">
                  <a:lumMod val="50000"/>
                  <a:lumOff val="50000"/>
                </a:schemeClr>
              </a:solidFill>
              <a:latin typeface="Arial" panose="020B0604020202020204" pitchFamily="34" charset="0"/>
              <a:cs typeface="Arial" panose="020B0604020202020204" pitchFamily="34" charset="0"/>
            </a:endParaRPr>
          </a:p>
          <a:p>
            <a:endParaRPr lang="en-US" sz="1050" dirty="0">
              <a:solidFill>
                <a:srgbClr val="002060"/>
              </a:solidFill>
              <a:latin typeface="Arial" panose="020B0604020202020204" pitchFamily="34" charset="0"/>
              <a:cs typeface="Arial" panose="020B0604020202020204" pitchFamily="34" charset="0"/>
            </a:endParaRPr>
          </a:p>
          <a:p>
            <a:r>
              <a:rPr lang="en-US" sz="2000" b="1" dirty="0">
                <a:solidFill>
                  <a:srgbClr val="002060"/>
                </a:solidFill>
                <a:latin typeface="Arial" panose="020B0604020202020204" pitchFamily="34" charset="0"/>
                <a:cs typeface="Arial" panose="020B0604020202020204" pitchFamily="34" charset="0"/>
              </a:rPr>
              <a:t>Contact me to learn more about SOAR’s:</a:t>
            </a:r>
          </a:p>
          <a:p>
            <a:endParaRPr lang="en-US" sz="1050" dirty="0">
              <a:solidFill>
                <a:srgbClr val="002060"/>
              </a:solidFill>
              <a:latin typeface="Arial" panose="020B0604020202020204" pitchFamily="34" charset="0"/>
              <a:cs typeface="Arial" panose="020B0604020202020204" pitchFamily="34" charset="0"/>
            </a:endParaRPr>
          </a:p>
          <a:p>
            <a:pPr marL="342797" indent="-342797">
              <a:buFont typeface="Wingdings" pitchFamily="2" charset="2"/>
              <a:buChar char="§"/>
            </a:pPr>
            <a:r>
              <a:rPr lang="en-US" sz="2000" b="1" dirty="0">
                <a:solidFill>
                  <a:srgbClr val="002060"/>
                </a:solidFill>
                <a:latin typeface="Arial" panose="020B0604020202020204" pitchFamily="34" charset="0"/>
                <a:cs typeface="Arial" panose="020B0604020202020204" pitchFamily="34" charset="0"/>
              </a:rPr>
              <a:t>Purpose Mapping Process </a:t>
            </a:r>
            <a:r>
              <a:rPr lang="en-US" sz="2000" dirty="0">
                <a:solidFill>
                  <a:srgbClr val="002060"/>
                </a:solidFill>
                <a:latin typeface="Arial" panose="020B0604020202020204" pitchFamily="34" charset="0"/>
                <a:cs typeface="Arial" panose="020B0604020202020204" pitchFamily="34" charset="0"/>
              </a:rPr>
              <a:t>for Executives, Teams or Individuals</a:t>
            </a:r>
          </a:p>
          <a:p>
            <a:pPr marL="342797" indent="-342797">
              <a:buFont typeface="Wingdings" pitchFamily="2" charset="2"/>
              <a:buChar char="§"/>
            </a:pPr>
            <a:r>
              <a:rPr lang="en-US" sz="2000" b="1" dirty="0">
                <a:solidFill>
                  <a:srgbClr val="002060"/>
                </a:solidFill>
                <a:latin typeface="Arial" panose="020B0604020202020204" pitchFamily="34" charset="0"/>
                <a:cs typeface="Arial" panose="020B0604020202020204" pitchFamily="34" charset="0"/>
              </a:rPr>
              <a:t>C3 Framework: </a:t>
            </a:r>
            <a:r>
              <a:rPr lang="en-US" sz="2000" dirty="0">
                <a:solidFill>
                  <a:srgbClr val="002060"/>
                </a:solidFill>
                <a:latin typeface="Arial" panose="020B0604020202020204" pitchFamily="34" charset="0"/>
                <a:cs typeface="Arial" panose="020B0604020202020204" pitchFamily="34" charset="0"/>
              </a:rPr>
              <a:t>Develop</a:t>
            </a:r>
            <a:r>
              <a:rPr lang="en-US" sz="2000" b="1"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compassionate, cohesive and collaborative organizations and teams</a:t>
            </a:r>
          </a:p>
          <a:p>
            <a:pPr marL="342797" indent="-342797">
              <a:buFont typeface="Wingdings" pitchFamily="2" charset="2"/>
              <a:buChar char="§"/>
            </a:pPr>
            <a:r>
              <a:rPr lang="en-US" sz="2000" b="1" dirty="0">
                <a:solidFill>
                  <a:srgbClr val="002060"/>
                </a:solidFill>
                <a:latin typeface="Arial" panose="020B0604020202020204" pitchFamily="34" charset="0"/>
                <a:cs typeface="Arial" panose="020B0604020202020204" pitchFamily="34" charset="0"/>
              </a:rPr>
              <a:t>Coaching Programs for Executives and Groups</a:t>
            </a:r>
            <a:endParaRPr lang="en-US" sz="2000" dirty="0">
              <a:solidFill>
                <a:srgbClr val="002060"/>
              </a:solidFill>
              <a:latin typeface="Arial" panose="020B0604020202020204" pitchFamily="34" charset="0"/>
              <a:cs typeface="Arial" panose="020B0604020202020204" pitchFamily="34" charset="0"/>
            </a:endParaRPr>
          </a:p>
          <a:p>
            <a:pPr marL="342797" indent="-342797">
              <a:buFont typeface="Wingdings" pitchFamily="2" charset="2"/>
              <a:buChar char="§"/>
            </a:pPr>
            <a:r>
              <a:rPr lang="en-US" sz="2000" b="1" dirty="0">
                <a:solidFill>
                  <a:srgbClr val="002060"/>
                </a:solidFill>
                <a:latin typeface="Arial" panose="020B0604020202020204" pitchFamily="34" charset="0"/>
                <a:cs typeface="Arial" panose="020B0604020202020204" pitchFamily="34" charset="0"/>
              </a:rPr>
              <a:t>Workshops and Retreats </a:t>
            </a:r>
            <a:r>
              <a:rPr lang="en-US" sz="2000" dirty="0">
                <a:solidFill>
                  <a:srgbClr val="002060"/>
                </a:solidFill>
                <a:latin typeface="Arial" panose="020B0604020202020204" pitchFamily="34" charset="0"/>
                <a:cs typeface="Arial" panose="020B0604020202020204" pitchFamily="34" charset="0"/>
              </a:rPr>
              <a:t>- strategic mapping, team building, leadership development, effective communication, etc. </a:t>
            </a:r>
          </a:p>
          <a:p>
            <a:pPr marL="342797" indent="-342797">
              <a:buFont typeface="Wingdings" pitchFamily="2" charset="2"/>
              <a:buChar char="§"/>
            </a:pPr>
            <a:r>
              <a:rPr lang="en-US" sz="2000" b="1" dirty="0">
                <a:solidFill>
                  <a:srgbClr val="002060"/>
                </a:solidFill>
                <a:latin typeface="Arial" panose="020B0604020202020204" pitchFamily="34" charset="0"/>
                <a:cs typeface="Arial" panose="020B0604020202020204" pitchFamily="34" charset="0"/>
              </a:rPr>
              <a:t>Small Business/Entrepreneur Support Programs</a:t>
            </a:r>
          </a:p>
          <a:p>
            <a:endParaRPr lang="en-US" sz="1999" dirty="0">
              <a:solidFill>
                <a:srgbClr val="002060"/>
              </a:solidFill>
              <a:latin typeface="Arial" panose="020B0604020202020204" pitchFamily="34" charset="0"/>
              <a:cs typeface="Arial" panose="020B0604020202020204" pitchFamily="34" charset="0"/>
            </a:endParaRPr>
          </a:p>
          <a:p>
            <a:r>
              <a:rPr lang="en-US" sz="1999" b="1" dirty="0">
                <a:solidFill>
                  <a:schemeClr val="tx2">
                    <a:lumMod val="50000"/>
                    <a:lumOff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soarcommunitynetwork.com</a:t>
            </a:r>
            <a:endParaRPr lang="en-US" sz="1999" b="1" dirty="0">
              <a:solidFill>
                <a:schemeClr val="tx2">
                  <a:lumMod val="50000"/>
                  <a:lumOff val="50000"/>
                </a:schemeClr>
              </a:solidFill>
              <a:latin typeface="Arial" panose="020B0604020202020204" pitchFamily="34" charset="0"/>
              <a:cs typeface="Arial" panose="020B0604020202020204" pitchFamily="34" charset="0"/>
            </a:endParaRPr>
          </a:p>
          <a:p>
            <a:endParaRPr lang="en-US" sz="1999"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53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cxnSp>
        <p:nvCxnSpPr>
          <p:cNvPr id="37" name="Google Shape;283;p28">
            <a:extLst>
              <a:ext uri="{FF2B5EF4-FFF2-40B4-BE49-F238E27FC236}">
                <a16:creationId xmlns:a16="http://schemas.microsoft.com/office/drawing/2014/main" id="{C7FE32C4-C5D7-25C4-792D-7E4F9B9613CE}"/>
              </a:ext>
            </a:extLst>
          </p:cNvPr>
          <p:cNvCxnSpPr>
            <a:cxnSpLocks/>
            <a:endCxn id="19" idx="4"/>
          </p:cNvCxnSpPr>
          <p:nvPr/>
        </p:nvCxnSpPr>
        <p:spPr>
          <a:xfrm flipH="1" flipV="1">
            <a:off x="5320618" y="1615724"/>
            <a:ext cx="8669" cy="5266815"/>
          </a:xfrm>
          <a:prstGeom prst="straightConnector1">
            <a:avLst/>
          </a:prstGeom>
          <a:noFill/>
          <a:ln w="76200" cap="flat" cmpd="sng">
            <a:solidFill>
              <a:srgbClr val="2E1F44"/>
            </a:solidFill>
            <a:prstDash val="solid"/>
            <a:miter lim="400000"/>
            <a:headEnd type="none" w="sm" len="sm"/>
            <a:tailEnd type="none" w="sm" len="sm"/>
          </a:ln>
        </p:spPr>
      </p:cxnSp>
      <p:sp>
        <p:nvSpPr>
          <p:cNvPr id="14" name="Google Shape;279;p28">
            <a:extLst>
              <a:ext uri="{FF2B5EF4-FFF2-40B4-BE49-F238E27FC236}">
                <a16:creationId xmlns:a16="http://schemas.microsoft.com/office/drawing/2014/main" id="{A4726A71-DC1B-AFE2-685E-22C886995F23}"/>
              </a:ext>
            </a:extLst>
          </p:cNvPr>
          <p:cNvSpPr txBox="1"/>
          <p:nvPr/>
        </p:nvSpPr>
        <p:spPr>
          <a:xfrm>
            <a:off x="674759" y="1352725"/>
            <a:ext cx="4265589" cy="1738200"/>
          </a:xfrm>
          <a:prstGeom prst="rect">
            <a:avLst/>
          </a:prstGeom>
          <a:noFill/>
          <a:ln>
            <a:noFill/>
          </a:ln>
        </p:spPr>
        <p:txBody>
          <a:bodyPr spcFirstLastPara="1" wrap="square" lIns="25400" tIns="25400" rIns="25400" bIns="25400" anchor="t" anchorCtr="0">
            <a:spAutoFit/>
          </a:bodyPr>
          <a:lstStyle/>
          <a:p>
            <a:pPr marL="0" marR="0" lvl="0" indent="0" algn="l" rtl="0">
              <a:lnSpc>
                <a:spcPct val="80000"/>
              </a:lnSpc>
              <a:spcBef>
                <a:spcPts val="0"/>
              </a:spcBef>
              <a:spcAft>
                <a:spcPts val="0"/>
              </a:spcAft>
              <a:buClr>
                <a:srgbClr val="F0F0F0"/>
              </a:buClr>
              <a:buSzPts val="6500"/>
              <a:buFont typeface="Helvetica Neue"/>
              <a:buNone/>
            </a:pPr>
            <a:r>
              <a:rPr lang="en-US" sz="6500" b="1">
                <a:solidFill>
                  <a:srgbClr val="2E1F44"/>
                </a:solidFill>
                <a:latin typeface="Rubik"/>
                <a:ea typeface="Rubik"/>
                <a:cs typeface="Rubik"/>
                <a:sym typeface="Rubik"/>
              </a:rPr>
              <a:t>Today’s roadmap</a:t>
            </a:r>
            <a:br>
              <a:rPr lang="en-US" sz="6500" b="1">
                <a:solidFill>
                  <a:srgbClr val="2E1F44"/>
                </a:solidFill>
                <a:latin typeface="Roboto"/>
                <a:ea typeface="Roboto"/>
                <a:cs typeface="Roboto"/>
                <a:sym typeface="Roboto"/>
              </a:rPr>
            </a:br>
            <a:endParaRPr sz="700">
              <a:solidFill>
                <a:srgbClr val="2E1F44"/>
              </a:solidFill>
              <a:latin typeface="Roboto"/>
              <a:ea typeface="Roboto"/>
              <a:cs typeface="Roboto"/>
              <a:sym typeface="Roboto"/>
            </a:endParaRPr>
          </a:p>
        </p:txBody>
      </p:sp>
      <p:sp>
        <p:nvSpPr>
          <p:cNvPr id="15" name="Google Shape;280;p28">
            <a:extLst>
              <a:ext uri="{FF2B5EF4-FFF2-40B4-BE49-F238E27FC236}">
                <a16:creationId xmlns:a16="http://schemas.microsoft.com/office/drawing/2014/main" id="{DB5509DC-F8ED-194E-E4F7-3DE6BDEAE26E}"/>
              </a:ext>
            </a:extLst>
          </p:cNvPr>
          <p:cNvSpPr txBox="1"/>
          <p:nvPr/>
        </p:nvSpPr>
        <p:spPr>
          <a:xfrm>
            <a:off x="5859724" y="1277655"/>
            <a:ext cx="5300700" cy="3744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None/>
            </a:pPr>
            <a:r>
              <a:rPr lang="en-US" sz="2100" b="1">
                <a:solidFill>
                  <a:srgbClr val="58A6CF"/>
                </a:solidFill>
                <a:latin typeface="Rubik"/>
                <a:ea typeface="Rubik"/>
                <a:cs typeface="Rubik"/>
                <a:sym typeface="Rubik"/>
              </a:rPr>
              <a:t>Welcome and Introduction</a:t>
            </a:r>
            <a:endParaRPr sz="900" b="1">
              <a:solidFill>
                <a:srgbClr val="58A6CF"/>
              </a:solidFill>
              <a:latin typeface="Rubik"/>
              <a:ea typeface="Rubik"/>
              <a:cs typeface="Rubik"/>
              <a:sym typeface="Rubik"/>
            </a:endParaRPr>
          </a:p>
        </p:txBody>
      </p:sp>
      <p:sp>
        <p:nvSpPr>
          <p:cNvPr id="16" name="Google Shape;281;p28">
            <a:extLst>
              <a:ext uri="{FF2B5EF4-FFF2-40B4-BE49-F238E27FC236}">
                <a16:creationId xmlns:a16="http://schemas.microsoft.com/office/drawing/2014/main" id="{2CC7D504-C055-DBF4-C98C-3A784A98C9BA}"/>
              </a:ext>
            </a:extLst>
          </p:cNvPr>
          <p:cNvSpPr txBox="1"/>
          <p:nvPr/>
        </p:nvSpPr>
        <p:spPr>
          <a:xfrm>
            <a:off x="5859723" y="3217578"/>
            <a:ext cx="5532300" cy="1159292"/>
          </a:xfrm>
          <a:prstGeom prst="rect">
            <a:avLst/>
          </a:prstGeom>
          <a:noFill/>
          <a:ln>
            <a:noFill/>
          </a:ln>
        </p:spPr>
        <p:txBody>
          <a:bodyPr spcFirstLastPara="1" wrap="square" lIns="25400" tIns="25400" rIns="25400" bIns="25400" anchor="ctr" anchorCtr="0">
            <a:spAutoFit/>
          </a:bodyPr>
          <a:lstStyle/>
          <a:p>
            <a:r>
              <a:rPr lang="en-US" sz="2100" b="1" dirty="0">
                <a:solidFill>
                  <a:srgbClr val="6B37B2"/>
                </a:solidFill>
                <a:sym typeface="Rubik"/>
              </a:rPr>
              <a:t>Understanding Your Behavioral Drivers, Strengths and Caution Areas</a:t>
            </a:r>
            <a:endParaRPr lang="en-US" sz="2100" b="1" dirty="0">
              <a:solidFill>
                <a:srgbClr val="6B37B2"/>
              </a:solidFill>
              <a:ea typeface="Roboto"/>
            </a:endParaRPr>
          </a:p>
          <a:p>
            <a:pPr marL="0" marR="0" lvl="0" indent="0" algn="l" rtl="0">
              <a:lnSpc>
                <a:spcPct val="100000"/>
              </a:lnSpc>
              <a:spcBef>
                <a:spcPts val="0"/>
              </a:spcBef>
              <a:spcAft>
                <a:spcPts val="0"/>
              </a:spcAft>
              <a:buClr>
                <a:srgbClr val="F0F0F0"/>
              </a:buClr>
              <a:buSzPts val="1900"/>
              <a:buFont typeface="Helvetica Neue"/>
              <a:buNone/>
            </a:pPr>
            <a:endParaRPr sz="2100" b="1" dirty="0">
              <a:solidFill>
                <a:srgbClr val="6B37B2"/>
              </a:solidFill>
              <a:latin typeface="Roboto"/>
              <a:ea typeface="Roboto"/>
              <a:cs typeface="Roboto"/>
              <a:sym typeface="Roboto"/>
            </a:endParaRPr>
          </a:p>
          <a:p>
            <a:pPr marL="0" marR="0" lvl="0" indent="0" algn="l" rtl="0">
              <a:lnSpc>
                <a:spcPct val="100000"/>
              </a:lnSpc>
              <a:spcBef>
                <a:spcPts val="0"/>
              </a:spcBef>
              <a:spcAft>
                <a:spcPts val="0"/>
              </a:spcAft>
              <a:buClr>
                <a:srgbClr val="F0F0F0"/>
              </a:buClr>
              <a:buSzPts val="1900"/>
              <a:buFont typeface="Helvetica Neue"/>
              <a:buNone/>
            </a:pPr>
            <a:endParaRPr sz="900" dirty="0">
              <a:solidFill>
                <a:srgbClr val="C6ACF5"/>
              </a:solidFill>
              <a:latin typeface="Roboto Medium"/>
              <a:ea typeface="Roboto Medium"/>
              <a:cs typeface="Roboto Medium"/>
              <a:sym typeface="Roboto Medium"/>
            </a:endParaRPr>
          </a:p>
        </p:txBody>
      </p:sp>
      <p:sp>
        <p:nvSpPr>
          <p:cNvPr id="17" name="Google Shape;282;p28">
            <a:extLst>
              <a:ext uri="{FF2B5EF4-FFF2-40B4-BE49-F238E27FC236}">
                <a16:creationId xmlns:a16="http://schemas.microsoft.com/office/drawing/2014/main" id="{013EECF0-043D-31F4-3883-35FACCDC9400}"/>
              </a:ext>
            </a:extLst>
          </p:cNvPr>
          <p:cNvSpPr txBox="1"/>
          <p:nvPr/>
        </p:nvSpPr>
        <p:spPr>
          <a:xfrm>
            <a:off x="5859723" y="2259693"/>
            <a:ext cx="6104499" cy="374461"/>
          </a:xfrm>
          <a:prstGeom prst="rect">
            <a:avLst/>
          </a:prstGeom>
          <a:noFill/>
          <a:ln>
            <a:noFill/>
          </a:ln>
        </p:spPr>
        <p:txBody>
          <a:bodyPr spcFirstLastPara="1" wrap="square" lIns="25400" tIns="25400" rIns="25400" bIns="25400" anchor="ctr" anchorCtr="0">
            <a:spAutoFit/>
          </a:bodyPr>
          <a:lstStyle/>
          <a:p>
            <a:r>
              <a:rPr lang="en-US" sz="2100" b="1" dirty="0">
                <a:solidFill>
                  <a:srgbClr val="E78F5D"/>
                </a:solidFill>
                <a:sym typeface="Rubik"/>
              </a:rPr>
              <a:t>Key Components to Effective Communication</a:t>
            </a:r>
            <a:endParaRPr lang="en-US" b="1" dirty="0"/>
          </a:p>
        </p:txBody>
      </p:sp>
      <p:grpSp>
        <p:nvGrpSpPr>
          <p:cNvPr id="18" name="Google Shape;285;p28">
            <a:extLst>
              <a:ext uri="{FF2B5EF4-FFF2-40B4-BE49-F238E27FC236}">
                <a16:creationId xmlns:a16="http://schemas.microsoft.com/office/drawing/2014/main" id="{3E263159-7EAB-DE90-468B-B776575B14B7}"/>
              </a:ext>
            </a:extLst>
          </p:cNvPr>
          <p:cNvGrpSpPr/>
          <p:nvPr/>
        </p:nvGrpSpPr>
        <p:grpSpPr>
          <a:xfrm>
            <a:off x="5148677" y="1271774"/>
            <a:ext cx="343881" cy="343950"/>
            <a:chOff x="0" y="0"/>
            <a:chExt cx="687900" cy="687900"/>
          </a:xfrm>
        </p:grpSpPr>
        <p:sp>
          <p:nvSpPr>
            <p:cNvPr id="19" name="Google Shape;286;p28">
              <a:extLst>
                <a:ext uri="{FF2B5EF4-FFF2-40B4-BE49-F238E27FC236}">
                  <a16:creationId xmlns:a16="http://schemas.microsoft.com/office/drawing/2014/main" id="{D77731B3-A924-D8FF-05AA-E53DCF8DBF9F}"/>
                </a:ext>
              </a:extLst>
            </p:cNvPr>
            <p:cNvSpPr/>
            <p:nvPr/>
          </p:nvSpPr>
          <p:spPr>
            <a:xfrm>
              <a:off x="0" y="0"/>
              <a:ext cx="687900" cy="687900"/>
            </a:xfrm>
            <a:prstGeom prst="ellipse">
              <a:avLst/>
            </a:prstGeom>
            <a:solidFill>
              <a:srgbClr val="2E1F44"/>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sp>
          <p:nvSpPr>
            <p:cNvPr id="20" name="Google Shape;284;p28">
              <a:extLst>
                <a:ext uri="{FF2B5EF4-FFF2-40B4-BE49-F238E27FC236}">
                  <a16:creationId xmlns:a16="http://schemas.microsoft.com/office/drawing/2014/main" id="{970E34EB-45B6-AEA9-20E9-01DD1984482D}"/>
                </a:ext>
              </a:extLst>
            </p:cNvPr>
            <p:cNvSpPr/>
            <p:nvPr/>
          </p:nvSpPr>
          <p:spPr>
            <a:xfrm>
              <a:off x="181890" y="181890"/>
              <a:ext cx="324000" cy="324000"/>
            </a:xfrm>
            <a:prstGeom prst="ellipse">
              <a:avLst/>
            </a:prstGeom>
            <a:solidFill>
              <a:srgbClr val="58A6C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grpSp>
      <p:grpSp>
        <p:nvGrpSpPr>
          <p:cNvPr id="21" name="Google Shape;287;p28">
            <a:extLst>
              <a:ext uri="{FF2B5EF4-FFF2-40B4-BE49-F238E27FC236}">
                <a16:creationId xmlns:a16="http://schemas.microsoft.com/office/drawing/2014/main" id="{EA15A56A-2F18-DBD7-7CC6-C7B7D23EE027}"/>
              </a:ext>
            </a:extLst>
          </p:cNvPr>
          <p:cNvGrpSpPr/>
          <p:nvPr/>
        </p:nvGrpSpPr>
        <p:grpSpPr>
          <a:xfrm>
            <a:off x="5150230" y="2275809"/>
            <a:ext cx="343881" cy="343950"/>
            <a:chOff x="0" y="0"/>
            <a:chExt cx="687900" cy="687900"/>
          </a:xfrm>
        </p:grpSpPr>
        <p:sp>
          <p:nvSpPr>
            <p:cNvPr id="22" name="Google Shape;288;p28">
              <a:extLst>
                <a:ext uri="{FF2B5EF4-FFF2-40B4-BE49-F238E27FC236}">
                  <a16:creationId xmlns:a16="http://schemas.microsoft.com/office/drawing/2014/main" id="{E82C2B02-B16F-F332-42AB-9F7DAD060201}"/>
                </a:ext>
              </a:extLst>
            </p:cNvPr>
            <p:cNvSpPr/>
            <p:nvPr/>
          </p:nvSpPr>
          <p:spPr>
            <a:xfrm>
              <a:off x="0" y="0"/>
              <a:ext cx="687900" cy="687900"/>
            </a:xfrm>
            <a:prstGeom prst="ellipse">
              <a:avLst/>
            </a:prstGeom>
            <a:solidFill>
              <a:srgbClr val="2E1F44"/>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sp>
          <p:nvSpPr>
            <p:cNvPr id="23" name="Google Shape;289;p28">
              <a:extLst>
                <a:ext uri="{FF2B5EF4-FFF2-40B4-BE49-F238E27FC236}">
                  <a16:creationId xmlns:a16="http://schemas.microsoft.com/office/drawing/2014/main" id="{379DB82B-25ED-6016-7E46-CDE332593E41}"/>
                </a:ext>
              </a:extLst>
            </p:cNvPr>
            <p:cNvSpPr/>
            <p:nvPr/>
          </p:nvSpPr>
          <p:spPr>
            <a:xfrm>
              <a:off x="181890" y="181890"/>
              <a:ext cx="324000" cy="324000"/>
            </a:xfrm>
            <a:prstGeom prst="ellipse">
              <a:avLst/>
            </a:prstGeom>
            <a:solidFill>
              <a:srgbClr val="E78F5D"/>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grpSp>
      <p:grpSp>
        <p:nvGrpSpPr>
          <p:cNvPr id="24" name="Google Shape;290;p28">
            <a:extLst>
              <a:ext uri="{FF2B5EF4-FFF2-40B4-BE49-F238E27FC236}">
                <a16:creationId xmlns:a16="http://schemas.microsoft.com/office/drawing/2014/main" id="{E5DD50C6-B5EC-7FE9-BE60-EA777F2F870D}"/>
              </a:ext>
            </a:extLst>
          </p:cNvPr>
          <p:cNvGrpSpPr/>
          <p:nvPr/>
        </p:nvGrpSpPr>
        <p:grpSpPr>
          <a:xfrm>
            <a:off x="5150229" y="3356043"/>
            <a:ext cx="343881" cy="343950"/>
            <a:chOff x="0" y="0"/>
            <a:chExt cx="687900" cy="687900"/>
          </a:xfrm>
        </p:grpSpPr>
        <p:sp>
          <p:nvSpPr>
            <p:cNvPr id="25" name="Google Shape;291;p28">
              <a:extLst>
                <a:ext uri="{FF2B5EF4-FFF2-40B4-BE49-F238E27FC236}">
                  <a16:creationId xmlns:a16="http://schemas.microsoft.com/office/drawing/2014/main" id="{86A8B496-C4F6-1636-C593-2661D762CB09}"/>
                </a:ext>
              </a:extLst>
            </p:cNvPr>
            <p:cNvSpPr/>
            <p:nvPr/>
          </p:nvSpPr>
          <p:spPr>
            <a:xfrm>
              <a:off x="0" y="0"/>
              <a:ext cx="687900" cy="687900"/>
            </a:xfrm>
            <a:prstGeom prst="ellipse">
              <a:avLst/>
            </a:prstGeom>
            <a:solidFill>
              <a:srgbClr val="2E1F44"/>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sp>
          <p:nvSpPr>
            <p:cNvPr id="26" name="Google Shape;292;p28">
              <a:extLst>
                <a:ext uri="{FF2B5EF4-FFF2-40B4-BE49-F238E27FC236}">
                  <a16:creationId xmlns:a16="http://schemas.microsoft.com/office/drawing/2014/main" id="{57A4611B-E8AE-D8E6-D4BC-E6457E1C10A4}"/>
                </a:ext>
              </a:extLst>
            </p:cNvPr>
            <p:cNvSpPr/>
            <p:nvPr/>
          </p:nvSpPr>
          <p:spPr>
            <a:xfrm>
              <a:off x="181890" y="181890"/>
              <a:ext cx="324000" cy="324000"/>
            </a:xfrm>
            <a:prstGeom prst="ellipse">
              <a:avLst/>
            </a:prstGeom>
            <a:solidFill>
              <a:srgbClr val="C6ACF5"/>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grpSp>
      <p:grpSp>
        <p:nvGrpSpPr>
          <p:cNvPr id="27" name="Google Shape;293;p28">
            <a:extLst>
              <a:ext uri="{FF2B5EF4-FFF2-40B4-BE49-F238E27FC236}">
                <a16:creationId xmlns:a16="http://schemas.microsoft.com/office/drawing/2014/main" id="{C1C49762-3A27-B185-3D29-916D481CED8A}"/>
              </a:ext>
            </a:extLst>
          </p:cNvPr>
          <p:cNvGrpSpPr/>
          <p:nvPr/>
        </p:nvGrpSpPr>
        <p:grpSpPr>
          <a:xfrm>
            <a:off x="5148664" y="4488669"/>
            <a:ext cx="343881" cy="343950"/>
            <a:chOff x="0" y="0"/>
            <a:chExt cx="687900" cy="687900"/>
          </a:xfrm>
        </p:grpSpPr>
        <p:sp>
          <p:nvSpPr>
            <p:cNvPr id="28" name="Google Shape;294;p28">
              <a:extLst>
                <a:ext uri="{FF2B5EF4-FFF2-40B4-BE49-F238E27FC236}">
                  <a16:creationId xmlns:a16="http://schemas.microsoft.com/office/drawing/2014/main" id="{AB596E79-00C4-F59C-C489-52337E64CD37}"/>
                </a:ext>
              </a:extLst>
            </p:cNvPr>
            <p:cNvSpPr/>
            <p:nvPr/>
          </p:nvSpPr>
          <p:spPr>
            <a:xfrm>
              <a:off x="0" y="0"/>
              <a:ext cx="687900" cy="687900"/>
            </a:xfrm>
            <a:prstGeom prst="ellipse">
              <a:avLst/>
            </a:prstGeom>
            <a:solidFill>
              <a:srgbClr val="2E1F44"/>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sp>
          <p:nvSpPr>
            <p:cNvPr id="29" name="Google Shape;295;p28">
              <a:extLst>
                <a:ext uri="{FF2B5EF4-FFF2-40B4-BE49-F238E27FC236}">
                  <a16:creationId xmlns:a16="http://schemas.microsoft.com/office/drawing/2014/main" id="{328E7A1C-AE5E-8457-403B-2FB0E53D0D24}"/>
                </a:ext>
              </a:extLst>
            </p:cNvPr>
            <p:cNvSpPr/>
            <p:nvPr/>
          </p:nvSpPr>
          <p:spPr>
            <a:xfrm>
              <a:off x="181890" y="181890"/>
              <a:ext cx="324000" cy="324000"/>
            </a:xfrm>
            <a:prstGeom prst="ellipse">
              <a:avLst/>
            </a:prstGeom>
            <a:solidFill>
              <a:srgbClr val="58A6C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grpSp>
      <p:sp>
        <p:nvSpPr>
          <p:cNvPr id="30" name="Google Shape;296;p28">
            <a:extLst>
              <a:ext uri="{FF2B5EF4-FFF2-40B4-BE49-F238E27FC236}">
                <a16:creationId xmlns:a16="http://schemas.microsoft.com/office/drawing/2014/main" id="{16CD7FC0-722F-3618-7C9C-09E8753B555C}"/>
              </a:ext>
            </a:extLst>
          </p:cNvPr>
          <p:cNvSpPr txBox="1"/>
          <p:nvPr/>
        </p:nvSpPr>
        <p:spPr>
          <a:xfrm>
            <a:off x="5859725" y="4341326"/>
            <a:ext cx="5742600" cy="697627"/>
          </a:xfrm>
          <a:prstGeom prst="rect">
            <a:avLst/>
          </a:prstGeom>
          <a:noFill/>
          <a:ln>
            <a:noFill/>
          </a:ln>
        </p:spPr>
        <p:txBody>
          <a:bodyPr spcFirstLastPara="1" wrap="square" lIns="25400" tIns="25400" rIns="25400" bIns="25400" anchor="ctr" anchorCtr="0">
            <a:spAutoFit/>
          </a:bodyPr>
          <a:lstStyle/>
          <a:p>
            <a:r>
              <a:rPr lang="en-US" sz="2100" b="1" dirty="0">
                <a:solidFill>
                  <a:schemeClr val="accent3"/>
                </a:solidFill>
                <a:sym typeface="Rubik"/>
              </a:rPr>
              <a:t>Strengthening Communication, Team Dynamics and Collaboration</a:t>
            </a:r>
            <a:endParaRPr lang="en-US" sz="2100" b="1" dirty="0">
              <a:solidFill>
                <a:schemeClr val="accent3"/>
              </a:solidFill>
              <a:ea typeface="Roboto"/>
            </a:endParaRPr>
          </a:p>
        </p:txBody>
      </p:sp>
      <p:grpSp>
        <p:nvGrpSpPr>
          <p:cNvPr id="31" name="Google Shape;297;p28">
            <a:extLst>
              <a:ext uri="{FF2B5EF4-FFF2-40B4-BE49-F238E27FC236}">
                <a16:creationId xmlns:a16="http://schemas.microsoft.com/office/drawing/2014/main" id="{02A187DF-2C74-D1D2-A80A-24600723DB33}"/>
              </a:ext>
            </a:extLst>
          </p:cNvPr>
          <p:cNvGrpSpPr/>
          <p:nvPr/>
        </p:nvGrpSpPr>
        <p:grpSpPr>
          <a:xfrm>
            <a:off x="5150217" y="5699934"/>
            <a:ext cx="343881" cy="343950"/>
            <a:chOff x="0" y="0"/>
            <a:chExt cx="687900" cy="687900"/>
          </a:xfrm>
        </p:grpSpPr>
        <p:sp>
          <p:nvSpPr>
            <p:cNvPr id="32" name="Google Shape;298;p28">
              <a:extLst>
                <a:ext uri="{FF2B5EF4-FFF2-40B4-BE49-F238E27FC236}">
                  <a16:creationId xmlns:a16="http://schemas.microsoft.com/office/drawing/2014/main" id="{1130DD15-AD67-6124-C969-1347681223A9}"/>
                </a:ext>
              </a:extLst>
            </p:cNvPr>
            <p:cNvSpPr/>
            <p:nvPr/>
          </p:nvSpPr>
          <p:spPr>
            <a:xfrm>
              <a:off x="0" y="0"/>
              <a:ext cx="687900" cy="687900"/>
            </a:xfrm>
            <a:prstGeom prst="ellipse">
              <a:avLst/>
            </a:prstGeom>
            <a:solidFill>
              <a:srgbClr val="2E1F44"/>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sp>
          <p:nvSpPr>
            <p:cNvPr id="33" name="Google Shape;299;p28">
              <a:extLst>
                <a:ext uri="{FF2B5EF4-FFF2-40B4-BE49-F238E27FC236}">
                  <a16:creationId xmlns:a16="http://schemas.microsoft.com/office/drawing/2014/main" id="{9A64A452-B5D5-D0B1-96D1-A276D8084E35}"/>
                </a:ext>
              </a:extLst>
            </p:cNvPr>
            <p:cNvSpPr/>
            <p:nvPr/>
          </p:nvSpPr>
          <p:spPr>
            <a:xfrm>
              <a:off x="181890" y="181890"/>
              <a:ext cx="324000" cy="324000"/>
            </a:xfrm>
            <a:prstGeom prst="ellipse">
              <a:avLst/>
            </a:prstGeom>
            <a:solidFill>
              <a:srgbClr val="E78F5D"/>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rgbClr val="FFFFFF"/>
                </a:solidFill>
                <a:latin typeface="Helvetica Neue Light"/>
                <a:ea typeface="Helvetica Neue Light"/>
                <a:cs typeface="Helvetica Neue Light"/>
                <a:sym typeface="Helvetica Neue Light"/>
              </a:endParaRPr>
            </a:p>
          </p:txBody>
        </p:sp>
      </p:grpSp>
      <p:sp>
        <p:nvSpPr>
          <p:cNvPr id="34" name="Google Shape;300;p28">
            <a:extLst>
              <a:ext uri="{FF2B5EF4-FFF2-40B4-BE49-F238E27FC236}">
                <a16:creationId xmlns:a16="http://schemas.microsoft.com/office/drawing/2014/main" id="{9AC98EBE-40DC-6A02-42F0-389045B4226B}"/>
              </a:ext>
            </a:extLst>
          </p:cNvPr>
          <p:cNvSpPr txBox="1"/>
          <p:nvPr/>
        </p:nvSpPr>
        <p:spPr>
          <a:xfrm>
            <a:off x="5859731" y="5736825"/>
            <a:ext cx="5831129" cy="37446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0F0F0"/>
              </a:buClr>
              <a:buSzPts val="1900"/>
              <a:buFont typeface="Helvetica Neue"/>
              <a:buNone/>
            </a:pPr>
            <a:r>
              <a:rPr lang="en-US" sz="2100" b="1" dirty="0">
                <a:solidFill>
                  <a:srgbClr val="E78F5D"/>
                </a:solidFill>
                <a:latin typeface="Rubik"/>
                <a:ea typeface="Rubik"/>
                <a:cs typeface="Rubik"/>
                <a:sym typeface="Rubik"/>
              </a:rPr>
              <a:t>Closing – Key Takeaways – Next Steps</a:t>
            </a:r>
            <a:endParaRPr sz="900" b="1" dirty="0">
              <a:solidFill>
                <a:srgbClr val="E78F5D"/>
              </a:solidFill>
              <a:latin typeface="Rubik"/>
              <a:ea typeface="Rubik"/>
              <a:cs typeface="Rubik"/>
              <a:sym typeface="Rubik"/>
            </a:endParaRPr>
          </a:p>
        </p:txBody>
      </p:sp>
      <p:pic>
        <p:nvPicPr>
          <p:cNvPr id="42" name="Picture 41" descr="A logo on a black background&#10;&#10;Description automatically generated">
            <a:extLst>
              <a:ext uri="{FF2B5EF4-FFF2-40B4-BE49-F238E27FC236}">
                <a16:creationId xmlns:a16="http://schemas.microsoft.com/office/drawing/2014/main" id="{4C2C13A7-BD56-5B87-E656-B7F0D1B14EB1}"/>
              </a:ext>
            </a:extLst>
          </p:cNvPr>
          <p:cNvPicPr>
            <a:picLocks noChangeAspect="1"/>
          </p:cNvPicPr>
          <p:nvPr/>
        </p:nvPicPr>
        <p:blipFill>
          <a:blip r:embed="rId3"/>
          <a:stretch>
            <a:fillRect/>
          </a:stretch>
        </p:blipFill>
        <p:spPr>
          <a:xfrm>
            <a:off x="9952522" y="-168538"/>
            <a:ext cx="1738339" cy="1738339"/>
          </a:xfrm>
          <a:prstGeom prst="rect">
            <a:avLst/>
          </a:prstGeom>
        </p:spPr>
      </p:pic>
    </p:spTree>
    <p:extLst>
      <p:ext uri="{BB962C8B-B14F-4D97-AF65-F5344CB8AC3E}">
        <p14:creationId xmlns:p14="http://schemas.microsoft.com/office/powerpoint/2010/main" val="102285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975024" y="1023900"/>
            <a:ext cx="9068135" cy="1967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000"/>
              <a:buNone/>
            </a:pPr>
            <a:r>
              <a:rPr lang="en-US" sz="7200" dirty="0"/>
              <a:t>Key Components of Effective Communication</a:t>
            </a:r>
            <a:endParaRPr sz="7200" dirty="0">
              <a:solidFill>
                <a:srgbClr val="FFFFFF"/>
              </a:solidFill>
            </a:endParaRPr>
          </a:p>
        </p:txBody>
      </p:sp>
    </p:spTree>
    <p:extLst>
      <p:ext uri="{BB962C8B-B14F-4D97-AF65-F5344CB8AC3E}">
        <p14:creationId xmlns:p14="http://schemas.microsoft.com/office/powerpoint/2010/main" val="2538878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8686BD2-611A-F67B-394E-CA488CB7A70E}"/>
            </a:ext>
          </a:extLst>
        </p:cNvPr>
        <p:cNvGrpSpPr/>
        <p:nvPr/>
      </p:nvGrpSpPr>
      <p:grpSpPr>
        <a:xfrm>
          <a:off x="0" y="0"/>
          <a:ext cx="0" cy="0"/>
          <a:chOff x="0" y="0"/>
          <a:chExt cx="0" cy="0"/>
        </a:xfrm>
      </p:grpSpPr>
      <p:sp>
        <p:nvSpPr>
          <p:cNvPr id="2" name="Google Shape;226;p29">
            <a:extLst>
              <a:ext uri="{FF2B5EF4-FFF2-40B4-BE49-F238E27FC236}">
                <a16:creationId xmlns:a16="http://schemas.microsoft.com/office/drawing/2014/main" id="{0AC963BA-2D71-9F51-0A55-04238A619909}"/>
              </a:ext>
            </a:extLst>
          </p:cNvPr>
          <p:cNvSpPr txBox="1"/>
          <p:nvPr/>
        </p:nvSpPr>
        <p:spPr>
          <a:xfrm>
            <a:off x="725946" y="680011"/>
            <a:ext cx="8722139" cy="482183"/>
          </a:xfrm>
          <a:prstGeom prst="rect">
            <a:avLst/>
          </a:prstGeom>
          <a:noFill/>
          <a:ln>
            <a:noFill/>
          </a:ln>
        </p:spPr>
        <p:txBody>
          <a:bodyPr spcFirstLastPara="1" wrap="square" lIns="25400" tIns="25400" rIns="25400" bIns="25400" anchor="ctr" anchorCtr="0">
            <a:spAutoFit/>
          </a:bodyPr>
          <a:lstStyle/>
          <a:p>
            <a:r>
              <a:rPr lang="en-US" sz="2800" b="1" dirty="0">
                <a:solidFill>
                  <a:srgbClr val="002060"/>
                </a:solidFill>
              </a:rPr>
              <a:t>1. Self Awareness and Emotional Intelligence</a:t>
            </a:r>
          </a:p>
        </p:txBody>
      </p:sp>
      <p:sp>
        <p:nvSpPr>
          <p:cNvPr id="3" name="Google Shape;226;p29">
            <a:extLst>
              <a:ext uri="{FF2B5EF4-FFF2-40B4-BE49-F238E27FC236}">
                <a16:creationId xmlns:a16="http://schemas.microsoft.com/office/drawing/2014/main" id="{6F2FE125-F0C9-E9BC-4000-CC7025A0D22A}"/>
              </a:ext>
            </a:extLst>
          </p:cNvPr>
          <p:cNvSpPr txBox="1"/>
          <p:nvPr/>
        </p:nvSpPr>
        <p:spPr>
          <a:xfrm>
            <a:off x="725946" y="1444123"/>
            <a:ext cx="6096000" cy="4852610"/>
          </a:xfrm>
          <a:prstGeom prst="rect">
            <a:avLst/>
          </a:prstGeom>
          <a:noFill/>
          <a:ln>
            <a:noFill/>
          </a:ln>
        </p:spPr>
        <p:txBody>
          <a:bodyPr spcFirstLastPara="1" wrap="square" lIns="25400" tIns="25400" rIns="25400" bIns="25400" anchor="ctr" anchorCtr="0">
            <a:spAutoFit/>
          </a:bodyPr>
          <a:lstStyle/>
          <a:p>
            <a:endParaRPr lang="en-US" sz="1600" b="1" dirty="0">
              <a:solidFill>
                <a:srgbClr val="002060"/>
              </a:solidFill>
            </a:endParaRPr>
          </a:p>
          <a:p>
            <a:r>
              <a:rPr lang="en-US" sz="2000" dirty="0">
                <a:solidFill>
                  <a:srgbClr val="002060"/>
                </a:solidFill>
              </a:rPr>
              <a:t>Self-awareness is the foundation of communication. Leaders and team members must understand their own emotional and behavioral drivers, values, and communication styles before they can truly engage with others.</a:t>
            </a:r>
          </a:p>
          <a:p>
            <a:endParaRPr lang="en-US" sz="2800" dirty="0">
              <a:solidFill>
                <a:srgbClr val="002060"/>
              </a:solidFill>
            </a:endParaRPr>
          </a:p>
          <a:p>
            <a:r>
              <a:rPr lang="en-US" sz="2000" b="1" dirty="0">
                <a:solidFill>
                  <a:srgbClr val="002060"/>
                </a:solidFill>
              </a:rPr>
              <a:t>90% of top performers</a:t>
            </a:r>
            <a:r>
              <a:rPr lang="en-US" sz="2000" dirty="0">
                <a:solidFill>
                  <a:srgbClr val="002060"/>
                </a:solidFill>
              </a:rPr>
              <a:t> have high emotional intelligence, while just 20% of low performers do. </a:t>
            </a:r>
          </a:p>
          <a:p>
            <a:endParaRPr lang="en-US" sz="2800" dirty="0">
              <a:solidFill>
                <a:srgbClr val="002060"/>
              </a:solidFill>
            </a:endParaRPr>
          </a:p>
          <a:p>
            <a:r>
              <a:rPr lang="en-US" sz="2000" dirty="0">
                <a:solidFill>
                  <a:srgbClr val="002060"/>
                </a:solidFill>
              </a:rPr>
              <a:t>This means emotionally intelligent individuals are more likely to adapt communication styles, reduce misunderstandings, and foster stronger relationships.</a:t>
            </a:r>
          </a:p>
          <a:p>
            <a:endParaRPr lang="en-US" sz="2000" dirty="0">
              <a:solidFill>
                <a:srgbClr val="002060"/>
              </a:solidFill>
            </a:endParaRPr>
          </a:p>
          <a:p>
            <a:pPr marL="285750" indent="-285750">
              <a:buFont typeface="Arial" panose="020B0604020202020204" pitchFamily="34" charset="0"/>
              <a:buChar char="•"/>
            </a:pPr>
            <a:endParaRPr lang="en-US" sz="2000" dirty="0">
              <a:solidFill>
                <a:srgbClr val="002060"/>
              </a:solidFill>
            </a:endParaRPr>
          </a:p>
        </p:txBody>
      </p:sp>
      <p:pic>
        <p:nvPicPr>
          <p:cNvPr id="4" name="Picture 3" descr="A logo on a black background&#10;&#10;Description automatically generated">
            <a:extLst>
              <a:ext uri="{FF2B5EF4-FFF2-40B4-BE49-F238E27FC236}">
                <a16:creationId xmlns:a16="http://schemas.microsoft.com/office/drawing/2014/main" id="{929EA4D4-57D2-0252-235C-5C43CC6956FE}"/>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6" name="TextBox 5">
            <a:extLst>
              <a:ext uri="{FF2B5EF4-FFF2-40B4-BE49-F238E27FC236}">
                <a16:creationId xmlns:a16="http://schemas.microsoft.com/office/drawing/2014/main" id="{CEE46DE3-75BE-190E-5DCE-E942B24A73C3}"/>
              </a:ext>
            </a:extLst>
          </p:cNvPr>
          <p:cNvSpPr txBox="1"/>
          <p:nvPr/>
        </p:nvSpPr>
        <p:spPr>
          <a:xfrm>
            <a:off x="725946" y="6030722"/>
            <a:ext cx="6096000" cy="307777"/>
          </a:xfrm>
          <a:prstGeom prst="rect">
            <a:avLst/>
          </a:prstGeom>
          <a:noFill/>
        </p:spPr>
        <p:txBody>
          <a:bodyPr wrap="square">
            <a:spAutoFit/>
          </a:bodyPr>
          <a:lstStyle/>
          <a:p>
            <a:r>
              <a:rPr lang="en-US" i="1" dirty="0"/>
              <a:t>Source: </a:t>
            </a:r>
            <a:r>
              <a:rPr lang="en-US" sz="1400" i="1" dirty="0"/>
              <a:t>TalentSmartEQ, 2023</a:t>
            </a:r>
          </a:p>
        </p:txBody>
      </p:sp>
      <p:pic>
        <p:nvPicPr>
          <p:cNvPr id="9" name="Picture 8" descr="A person in a suit pointing his fingers to his temples&#10;&#10;AI-generated content may be incorrect.">
            <a:extLst>
              <a:ext uri="{FF2B5EF4-FFF2-40B4-BE49-F238E27FC236}">
                <a16:creationId xmlns:a16="http://schemas.microsoft.com/office/drawing/2014/main" id="{6991E16E-3392-ABA1-C4FE-F834A8F8D037}"/>
              </a:ext>
            </a:extLst>
          </p:cNvPr>
          <p:cNvPicPr>
            <a:picLocks noChangeAspect="1"/>
          </p:cNvPicPr>
          <p:nvPr/>
        </p:nvPicPr>
        <p:blipFill>
          <a:blip r:embed="rId4"/>
          <a:stretch>
            <a:fillRect/>
          </a:stretch>
        </p:blipFill>
        <p:spPr>
          <a:xfrm>
            <a:off x="7194653" y="1881999"/>
            <a:ext cx="4733742" cy="3436761"/>
          </a:xfrm>
          <a:prstGeom prst="rect">
            <a:avLst/>
          </a:prstGeom>
        </p:spPr>
      </p:pic>
    </p:spTree>
    <p:extLst>
      <p:ext uri="{BB962C8B-B14F-4D97-AF65-F5344CB8AC3E}">
        <p14:creationId xmlns:p14="http://schemas.microsoft.com/office/powerpoint/2010/main" val="368260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E2DC67-BD8E-1C85-F067-796EE1E98909}"/>
            </a:ext>
          </a:extLst>
        </p:cNvPr>
        <p:cNvGrpSpPr/>
        <p:nvPr/>
      </p:nvGrpSpPr>
      <p:grpSpPr>
        <a:xfrm>
          <a:off x="0" y="0"/>
          <a:ext cx="0" cy="0"/>
          <a:chOff x="0" y="0"/>
          <a:chExt cx="0" cy="0"/>
        </a:xfrm>
      </p:grpSpPr>
      <p:sp>
        <p:nvSpPr>
          <p:cNvPr id="2" name="Google Shape;226;p29">
            <a:extLst>
              <a:ext uri="{FF2B5EF4-FFF2-40B4-BE49-F238E27FC236}">
                <a16:creationId xmlns:a16="http://schemas.microsoft.com/office/drawing/2014/main" id="{63E269BD-863E-22A9-96B1-B3ACC2D54385}"/>
              </a:ext>
            </a:extLst>
          </p:cNvPr>
          <p:cNvSpPr txBox="1"/>
          <p:nvPr/>
        </p:nvSpPr>
        <p:spPr>
          <a:xfrm>
            <a:off x="725946" y="680011"/>
            <a:ext cx="8722139" cy="482183"/>
          </a:xfrm>
          <a:prstGeom prst="rect">
            <a:avLst/>
          </a:prstGeom>
          <a:noFill/>
          <a:ln>
            <a:noFill/>
          </a:ln>
        </p:spPr>
        <p:txBody>
          <a:bodyPr spcFirstLastPara="1" wrap="square" lIns="25400" tIns="25400" rIns="25400" bIns="25400" anchor="ctr" anchorCtr="0">
            <a:spAutoFit/>
          </a:bodyPr>
          <a:lstStyle/>
          <a:p>
            <a:r>
              <a:rPr lang="en-US" sz="2800" b="1" dirty="0">
                <a:solidFill>
                  <a:srgbClr val="002060"/>
                </a:solidFill>
              </a:rPr>
              <a:t>2. Active Listening</a:t>
            </a:r>
          </a:p>
        </p:txBody>
      </p:sp>
      <p:sp>
        <p:nvSpPr>
          <p:cNvPr id="3" name="Google Shape;226;p29">
            <a:extLst>
              <a:ext uri="{FF2B5EF4-FFF2-40B4-BE49-F238E27FC236}">
                <a16:creationId xmlns:a16="http://schemas.microsoft.com/office/drawing/2014/main" id="{FDC9CFA5-9B68-F51D-2A2A-BEB52E932371}"/>
              </a:ext>
            </a:extLst>
          </p:cNvPr>
          <p:cNvSpPr txBox="1"/>
          <p:nvPr/>
        </p:nvSpPr>
        <p:spPr>
          <a:xfrm>
            <a:off x="725946" y="1433582"/>
            <a:ext cx="6284454" cy="3990836"/>
          </a:xfrm>
          <a:prstGeom prst="rect">
            <a:avLst/>
          </a:prstGeom>
          <a:noFill/>
          <a:ln>
            <a:noFill/>
          </a:ln>
        </p:spPr>
        <p:txBody>
          <a:bodyPr spcFirstLastPara="1" wrap="square" lIns="25400" tIns="25400" rIns="25400" bIns="25400" anchor="ctr" anchorCtr="0">
            <a:spAutoFit/>
          </a:bodyPr>
          <a:lstStyle/>
          <a:p>
            <a:endParaRPr lang="en-US" sz="1600" b="1" dirty="0">
              <a:solidFill>
                <a:srgbClr val="002060"/>
              </a:solidFill>
            </a:endParaRPr>
          </a:p>
          <a:p>
            <a:r>
              <a:rPr lang="en-US" sz="2000" dirty="0">
                <a:solidFill>
                  <a:srgbClr val="002060"/>
                </a:solidFill>
              </a:rPr>
              <a:t>Active listening is not just about hearing words—it’s about understanding the underlying emotions and motivations.</a:t>
            </a:r>
          </a:p>
          <a:p>
            <a:endParaRPr lang="en-US" sz="2000" dirty="0">
              <a:solidFill>
                <a:srgbClr val="002060"/>
              </a:solidFill>
            </a:endParaRPr>
          </a:p>
          <a:p>
            <a:r>
              <a:rPr lang="en-US" sz="2000" dirty="0">
                <a:solidFill>
                  <a:srgbClr val="002060"/>
                </a:solidFill>
              </a:rPr>
              <a:t>Effective listening skills are the most important predictor of leadership success, cited by 74% of employees as essential to performance. </a:t>
            </a:r>
          </a:p>
          <a:p>
            <a:endParaRPr lang="en-US" sz="2000" dirty="0">
              <a:solidFill>
                <a:srgbClr val="002060"/>
              </a:solidFill>
            </a:endParaRPr>
          </a:p>
          <a:p>
            <a:r>
              <a:rPr lang="en-US" sz="2000" dirty="0">
                <a:solidFill>
                  <a:srgbClr val="002060"/>
                </a:solidFill>
              </a:rPr>
              <a:t>True communication is a </a:t>
            </a:r>
            <a:r>
              <a:rPr lang="en-US" sz="2000" b="1" dirty="0">
                <a:solidFill>
                  <a:srgbClr val="002060"/>
                </a:solidFill>
              </a:rPr>
              <a:t>two-way street</a:t>
            </a:r>
            <a:r>
              <a:rPr lang="en-US" sz="2000" dirty="0">
                <a:solidFill>
                  <a:srgbClr val="002060"/>
                </a:solidFill>
              </a:rPr>
              <a:t>. Active listening shows care, builds trust, and ensures that each voice is valued.</a:t>
            </a:r>
          </a:p>
          <a:p>
            <a:pPr marL="285750" indent="-285750">
              <a:buFont typeface="Arial" panose="020B0604020202020204" pitchFamily="34" charset="0"/>
              <a:buChar char="•"/>
            </a:pPr>
            <a:endParaRPr lang="en-US" sz="2000" dirty="0">
              <a:solidFill>
                <a:srgbClr val="002060"/>
              </a:solidFill>
            </a:endParaRPr>
          </a:p>
        </p:txBody>
      </p:sp>
      <p:pic>
        <p:nvPicPr>
          <p:cNvPr id="4" name="Picture 3" descr="A logo on a black background&#10;&#10;Description automatically generated">
            <a:extLst>
              <a:ext uri="{FF2B5EF4-FFF2-40B4-BE49-F238E27FC236}">
                <a16:creationId xmlns:a16="http://schemas.microsoft.com/office/drawing/2014/main" id="{973E9A49-9A9C-D1F3-B3DD-3E05DA931334}"/>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6" name="TextBox 5">
            <a:extLst>
              <a:ext uri="{FF2B5EF4-FFF2-40B4-BE49-F238E27FC236}">
                <a16:creationId xmlns:a16="http://schemas.microsoft.com/office/drawing/2014/main" id="{17893B13-9ED6-0D5F-B1B6-077C5809E757}"/>
              </a:ext>
            </a:extLst>
          </p:cNvPr>
          <p:cNvSpPr txBox="1"/>
          <p:nvPr/>
        </p:nvSpPr>
        <p:spPr>
          <a:xfrm>
            <a:off x="725946" y="6030722"/>
            <a:ext cx="6096000" cy="307777"/>
          </a:xfrm>
          <a:prstGeom prst="rect">
            <a:avLst/>
          </a:prstGeom>
          <a:noFill/>
        </p:spPr>
        <p:txBody>
          <a:bodyPr wrap="square">
            <a:spAutoFit/>
          </a:bodyPr>
          <a:lstStyle/>
          <a:p>
            <a:r>
              <a:rPr lang="en-US" i="1" dirty="0"/>
              <a:t>Source: </a:t>
            </a:r>
            <a:r>
              <a:rPr lang="en-US" sz="1400" i="1" dirty="0"/>
              <a:t>Forbes, 2024</a:t>
            </a:r>
          </a:p>
        </p:txBody>
      </p:sp>
      <p:pic>
        <p:nvPicPr>
          <p:cNvPr id="8" name="Picture 7" descr="A person sitting at a table with a pen and a person looking at her&#10;&#10;AI-generated content may be incorrect.">
            <a:extLst>
              <a:ext uri="{FF2B5EF4-FFF2-40B4-BE49-F238E27FC236}">
                <a16:creationId xmlns:a16="http://schemas.microsoft.com/office/drawing/2014/main" id="{D42A3964-D903-FD34-51A1-D544BF50F1B4}"/>
              </a:ext>
            </a:extLst>
          </p:cNvPr>
          <p:cNvPicPr>
            <a:picLocks noChangeAspect="1"/>
          </p:cNvPicPr>
          <p:nvPr/>
        </p:nvPicPr>
        <p:blipFill>
          <a:blip r:embed="rId4"/>
          <a:stretch>
            <a:fillRect/>
          </a:stretch>
        </p:blipFill>
        <p:spPr>
          <a:xfrm>
            <a:off x="7052128" y="1922145"/>
            <a:ext cx="4791914" cy="3013710"/>
          </a:xfrm>
          <a:prstGeom prst="rect">
            <a:avLst/>
          </a:prstGeom>
        </p:spPr>
      </p:pic>
    </p:spTree>
    <p:extLst>
      <p:ext uri="{BB962C8B-B14F-4D97-AF65-F5344CB8AC3E}">
        <p14:creationId xmlns:p14="http://schemas.microsoft.com/office/powerpoint/2010/main" val="3442442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4F13771-9453-B92C-95E7-4276BB1C2BA1}"/>
            </a:ext>
          </a:extLst>
        </p:cNvPr>
        <p:cNvGrpSpPr/>
        <p:nvPr/>
      </p:nvGrpSpPr>
      <p:grpSpPr>
        <a:xfrm>
          <a:off x="0" y="0"/>
          <a:ext cx="0" cy="0"/>
          <a:chOff x="0" y="0"/>
          <a:chExt cx="0" cy="0"/>
        </a:xfrm>
      </p:grpSpPr>
      <p:sp>
        <p:nvSpPr>
          <p:cNvPr id="2" name="Google Shape;226;p29">
            <a:extLst>
              <a:ext uri="{FF2B5EF4-FFF2-40B4-BE49-F238E27FC236}">
                <a16:creationId xmlns:a16="http://schemas.microsoft.com/office/drawing/2014/main" id="{2756FEFE-C9CA-1BD7-F93F-4E00316F22E4}"/>
              </a:ext>
            </a:extLst>
          </p:cNvPr>
          <p:cNvSpPr txBox="1"/>
          <p:nvPr/>
        </p:nvSpPr>
        <p:spPr>
          <a:xfrm>
            <a:off x="725946" y="680011"/>
            <a:ext cx="8722139" cy="482183"/>
          </a:xfrm>
          <a:prstGeom prst="rect">
            <a:avLst/>
          </a:prstGeom>
          <a:noFill/>
          <a:ln>
            <a:noFill/>
          </a:ln>
        </p:spPr>
        <p:txBody>
          <a:bodyPr spcFirstLastPara="1" wrap="square" lIns="25400" tIns="25400" rIns="25400" bIns="25400" anchor="ctr" anchorCtr="0">
            <a:spAutoFit/>
          </a:bodyPr>
          <a:lstStyle/>
          <a:p>
            <a:r>
              <a:rPr lang="en-US" sz="2800" b="1" dirty="0">
                <a:solidFill>
                  <a:srgbClr val="002060"/>
                </a:solidFill>
              </a:rPr>
              <a:t>3. Nonverbal Communication and Body Language</a:t>
            </a:r>
          </a:p>
        </p:txBody>
      </p:sp>
      <p:sp>
        <p:nvSpPr>
          <p:cNvPr id="3" name="Google Shape;226;p29">
            <a:extLst>
              <a:ext uri="{FF2B5EF4-FFF2-40B4-BE49-F238E27FC236}">
                <a16:creationId xmlns:a16="http://schemas.microsoft.com/office/drawing/2014/main" id="{9C973C38-985B-75AE-5006-F0379ED462C7}"/>
              </a:ext>
            </a:extLst>
          </p:cNvPr>
          <p:cNvSpPr txBox="1"/>
          <p:nvPr/>
        </p:nvSpPr>
        <p:spPr>
          <a:xfrm>
            <a:off x="725946" y="1864469"/>
            <a:ext cx="7366494" cy="3129062"/>
          </a:xfrm>
          <a:prstGeom prst="rect">
            <a:avLst/>
          </a:prstGeom>
          <a:noFill/>
          <a:ln>
            <a:noFill/>
          </a:ln>
        </p:spPr>
        <p:txBody>
          <a:bodyPr spcFirstLastPara="1" wrap="square" lIns="25400" tIns="25400" rIns="25400" bIns="25400" anchor="ctr" anchorCtr="0">
            <a:spAutoFit/>
          </a:bodyPr>
          <a:lstStyle/>
          <a:p>
            <a:endParaRPr lang="en-US" sz="1600" b="1" dirty="0">
              <a:solidFill>
                <a:srgbClr val="002060"/>
              </a:solidFill>
            </a:endParaRPr>
          </a:p>
          <a:p>
            <a:r>
              <a:rPr lang="en-US" sz="2000" dirty="0">
                <a:solidFill>
                  <a:srgbClr val="002060"/>
                </a:solidFill>
              </a:rPr>
              <a:t>Over 70% of communication is nonverbal. Eye contact, posture, tone, and facial expressions deeply influence how messages are received—even more than words themselves.</a:t>
            </a:r>
          </a:p>
          <a:p>
            <a:endParaRPr lang="en-US" sz="2000" dirty="0">
              <a:solidFill>
                <a:srgbClr val="002060"/>
              </a:solidFill>
            </a:endParaRPr>
          </a:p>
          <a:p>
            <a:r>
              <a:rPr lang="en-US" sz="2000" dirty="0">
                <a:solidFill>
                  <a:srgbClr val="002060"/>
                </a:solidFill>
              </a:rPr>
              <a:t>55% of communication is body language, 38% is tone of voice, and </a:t>
            </a:r>
            <a:r>
              <a:rPr lang="en-US" sz="2400" b="1" dirty="0">
                <a:solidFill>
                  <a:srgbClr val="002060"/>
                </a:solidFill>
              </a:rPr>
              <a:t>only 7% is the actual words we use.</a:t>
            </a:r>
          </a:p>
          <a:p>
            <a:endParaRPr lang="en-US" sz="2000" dirty="0">
              <a:solidFill>
                <a:srgbClr val="002060"/>
              </a:solidFill>
            </a:endParaRPr>
          </a:p>
          <a:p>
            <a:r>
              <a:rPr lang="en-US" sz="2000" dirty="0">
                <a:solidFill>
                  <a:srgbClr val="002060"/>
                </a:solidFill>
              </a:rPr>
              <a:t>Compassion is not just heard—it’s felt in your presence, your energy, and how you show up in a room.</a:t>
            </a:r>
          </a:p>
        </p:txBody>
      </p:sp>
      <p:pic>
        <p:nvPicPr>
          <p:cNvPr id="4" name="Picture 3" descr="A logo on a black background&#10;&#10;Description automatically generated">
            <a:extLst>
              <a:ext uri="{FF2B5EF4-FFF2-40B4-BE49-F238E27FC236}">
                <a16:creationId xmlns:a16="http://schemas.microsoft.com/office/drawing/2014/main" id="{9FDED99B-8CC9-F99B-81C6-8A35DF158402}"/>
              </a:ext>
            </a:extLst>
          </p:cNvPr>
          <p:cNvPicPr>
            <a:picLocks noChangeAspect="1"/>
          </p:cNvPicPr>
          <p:nvPr/>
        </p:nvPicPr>
        <p:blipFill>
          <a:blip r:embed="rId3"/>
          <a:stretch>
            <a:fillRect/>
          </a:stretch>
        </p:blipFill>
        <p:spPr>
          <a:xfrm>
            <a:off x="9952522" y="-168538"/>
            <a:ext cx="1738339" cy="1738339"/>
          </a:xfrm>
          <a:prstGeom prst="rect">
            <a:avLst/>
          </a:prstGeom>
        </p:spPr>
      </p:pic>
      <p:sp>
        <p:nvSpPr>
          <p:cNvPr id="6" name="TextBox 5">
            <a:extLst>
              <a:ext uri="{FF2B5EF4-FFF2-40B4-BE49-F238E27FC236}">
                <a16:creationId xmlns:a16="http://schemas.microsoft.com/office/drawing/2014/main" id="{43DF892E-01E9-3994-9BF3-E092F0054743}"/>
              </a:ext>
            </a:extLst>
          </p:cNvPr>
          <p:cNvSpPr txBox="1"/>
          <p:nvPr/>
        </p:nvSpPr>
        <p:spPr>
          <a:xfrm>
            <a:off x="725946" y="6030722"/>
            <a:ext cx="6096000" cy="307777"/>
          </a:xfrm>
          <a:prstGeom prst="rect">
            <a:avLst/>
          </a:prstGeom>
          <a:noFill/>
        </p:spPr>
        <p:txBody>
          <a:bodyPr wrap="square">
            <a:spAutoFit/>
          </a:bodyPr>
          <a:lstStyle/>
          <a:p>
            <a:r>
              <a:rPr lang="en-US" i="1" dirty="0"/>
              <a:t>Source: </a:t>
            </a:r>
            <a:r>
              <a:rPr lang="en-US" dirty="0"/>
              <a:t>Albert Mehrabian’s Communication Theory</a:t>
            </a:r>
            <a:endParaRPr lang="en-US" sz="1400" i="1" dirty="0"/>
          </a:p>
        </p:txBody>
      </p:sp>
      <p:pic>
        <p:nvPicPr>
          <p:cNvPr id="8" name="Picture 7" descr="A person with red hair and a white jacket&#10;&#10;AI-generated content may be incorrect.">
            <a:extLst>
              <a:ext uri="{FF2B5EF4-FFF2-40B4-BE49-F238E27FC236}">
                <a16:creationId xmlns:a16="http://schemas.microsoft.com/office/drawing/2014/main" id="{BE5B697D-D71E-3294-4008-82A80D9B068A}"/>
              </a:ext>
            </a:extLst>
          </p:cNvPr>
          <p:cNvPicPr>
            <a:picLocks noChangeAspect="1"/>
          </p:cNvPicPr>
          <p:nvPr/>
        </p:nvPicPr>
        <p:blipFill>
          <a:blip r:embed="rId4"/>
          <a:stretch>
            <a:fillRect/>
          </a:stretch>
        </p:blipFill>
        <p:spPr>
          <a:xfrm>
            <a:off x="8625840" y="1494352"/>
            <a:ext cx="3202799" cy="4872505"/>
          </a:xfrm>
          <a:prstGeom prst="rect">
            <a:avLst/>
          </a:prstGeom>
        </p:spPr>
      </p:pic>
    </p:spTree>
    <p:extLst>
      <p:ext uri="{BB962C8B-B14F-4D97-AF65-F5344CB8AC3E}">
        <p14:creationId xmlns:p14="http://schemas.microsoft.com/office/powerpoint/2010/main" val="2759018516"/>
      </p:ext>
    </p:extLst>
  </p:cSld>
  <p:clrMapOvr>
    <a:masterClrMapping/>
  </p:clrMapOvr>
</p:sld>
</file>

<file path=ppt/theme/theme1.xml><?xml version="1.0" encoding="utf-8"?>
<a:theme xmlns:a="http://schemas.openxmlformats.org/drawingml/2006/main" name="2020 Predictive Index Theme">
  <a:themeElements>
    <a:clrScheme name="PI TEMPLATE">
      <a:dk1>
        <a:srgbClr val="000000"/>
      </a:dk1>
      <a:lt1>
        <a:srgbClr val="FFFFFF"/>
      </a:lt1>
      <a:dk2>
        <a:srgbClr val="2E1F44"/>
      </a:dk2>
      <a:lt2>
        <a:srgbClr val="F2F2F2"/>
      </a:lt2>
      <a:accent1>
        <a:srgbClr val="F4162C"/>
      </a:accent1>
      <a:accent2>
        <a:srgbClr val="20124D"/>
      </a:accent2>
      <a:accent3>
        <a:srgbClr val="33A8D3"/>
      </a:accent3>
      <a:accent4>
        <a:srgbClr val="F84568"/>
      </a:accent4>
      <a:accent5>
        <a:srgbClr val="F58A51"/>
      </a:accent5>
      <a:accent6>
        <a:srgbClr val="3D1C70"/>
      </a:accent6>
      <a:hlink>
        <a:srgbClr val="5000A8"/>
      </a:hlink>
      <a:folHlink>
        <a:srgbClr val="0076E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11db4f-c83e-4f19-9b1a-85740e60a0ff">
      <Terms xmlns="http://schemas.microsoft.com/office/infopath/2007/PartnerControls"/>
    </lcf76f155ced4ddcb4097134ff3c332f>
    <TaxCatchAll xmlns="d3176b68-ad26-48d2-8a37-5330accca0f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b0b098300f41492892dd957f83ef29e9">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888f201308f671ab26710fd958229ca5"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ED1BCA-8A05-4E27-9692-1CD1F0E157D9}">
  <ds:schemaRefs>
    <ds:schemaRef ds:uri="http://schemas.microsoft.com/office/2006/metadata/properties"/>
    <ds:schemaRef ds:uri="http://schemas.microsoft.com/office/infopath/2007/PartnerControls"/>
    <ds:schemaRef ds:uri="3311db4f-c83e-4f19-9b1a-85740e60a0ff"/>
    <ds:schemaRef ds:uri="d3176b68-ad26-48d2-8a37-5330accca0f9"/>
    <ds:schemaRef ds:uri="http://schemas.microsoft.com/sharepoint/v3"/>
  </ds:schemaRefs>
</ds:datastoreItem>
</file>

<file path=customXml/itemProps2.xml><?xml version="1.0" encoding="utf-8"?>
<ds:datastoreItem xmlns:ds="http://schemas.openxmlformats.org/officeDocument/2006/customXml" ds:itemID="{4D7C3F35-B04E-4B51-907A-BF86BDD539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716B62-E166-458B-9FBE-FDCE76551F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3630</TotalTime>
  <Words>4533</Words>
  <Application>Microsoft Office PowerPoint</Application>
  <PresentationFormat>Custom</PresentationFormat>
  <Paragraphs>420</Paragraphs>
  <Slides>44</Slides>
  <Notes>43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Helvetica</vt:lpstr>
      <vt:lpstr>Aptos</vt:lpstr>
      <vt:lpstr>Helvetica Neue Light</vt:lpstr>
      <vt:lpstr>Rubik Black</vt:lpstr>
      <vt:lpstr>Times</vt:lpstr>
      <vt:lpstr>Roboto Black</vt:lpstr>
      <vt:lpstr>Segoe UI</vt:lpstr>
      <vt:lpstr>Calibri</vt:lpstr>
      <vt:lpstr>Roboto</vt:lpstr>
      <vt:lpstr>Helvetica Neue</vt:lpstr>
      <vt:lpstr>Roboto Medium</vt:lpstr>
      <vt:lpstr>Arial</vt:lpstr>
      <vt:lpstr>Montserrat</vt:lpstr>
      <vt:lpstr>Rubik</vt:lpstr>
      <vt:lpstr>Wingdings</vt:lpstr>
      <vt:lpstr>2020 Predictive Index Theme</vt:lpstr>
      <vt:lpstr>PowerPoint Presentation</vt:lpstr>
      <vt:lpstr>NLC-RISC STAFF CONFERENCE  Effective Communication for Leadership and Team Alignment  October 27, 2025</vt:lpstr>
      <vt:lpstr>SOAR Team</vt:lpstr>
      <vt:lpstr>SOAR’s C3 Framework</vt:lpstr>
      <vt:lpstr>PowerPoint Presentation</vt:lpstr>
      <vt:lpstr>Key Components of Effective Communication</vt:lpstr>
      <vt:lpstr>PowerPoint Presentation</vt:lpstr>
      <vt:lpstr>PowerPoint Presentation</vt:lpstr>
      <vt:lpstr>PowerPoint Presentation</vt:lpstr>
      <vt:lpstr>PowerPoint Presentation</vt:lpstr>
      <vt:lpstr>PowerPoint Presentation</vt:lpstr>
      <vt:lpstr>Understanding Behavioral Styles</vt:lpstr>
      <vt:lpstr>Understanding Behavioral Styles</vt:lpstr>
      <vt:lpstr>Take the PI Assessment  </vt:lpstr>
      <vt:lpstr>Understanding Your Reference Profiles</vt:lpstr>
      <vt:lpstr>PowerPoint Presentation</vt:lpstr>
      <vt:lpstr>PowerPoint Presentation</vt:lpstr>
      <vt:lpstr>What is your PI Reference Profile?  </vt:lpstr>
      <vt:lpstr>Understanding the Four Factors</vt:lpstr>
      <vt:lpstr>These Drives, or Factors, provide insight into how someone will behave.</vt:lpstr>
      <vt:lpstr>Four Factors</vt:lpstr>
      <vt:lpstr>Understanding Your Patterns</vt:lpstr>
      <vt:lpstr>Pattern Intensity in the Continuum</vt:lpstr>
      <vt:lpstr>Factor A Pattern (Dominance)</vt:lpstr>
      <vt:lpstr>Factor B Pattern (Extraversion)</vt:lpstr>
      <vt:lpstr>Factor C Pattern (Patience)</vt:lpstr>
      <vt:lpstr>Factor D Pattern (Formality)</vt:lpstr>
      <vt:lpstr>Pattern Descriptions and Needs</vt:lpstr>
      <vt:lpstr>Why measure patterns? Fosters greater self-awareness and team awareness</vt:lpstr>
      <vt:lpstr>Strengthening Communication,  Team Dynamics and Collaboration</vt:lpstr>
      <vt:lpstr>PowerPoint Presentation</vt:lpstr>
      <vt:lpstr>PowerPoint Presentation</vt:lpstr>
      <vt:lpstr>The “World of Work” Wheel  </vt:lpstr>
      <vt:lpstr>Who’s on my team?</vt:lpstr>
      <vt:lpstr>PowerPoint Presentation</vt:lpstr>
      <vt:lpstr>PowerPoint Presentation</vt:lpstr>
      <vt:lpstr>PowerPoint Presentation</vt:lpstr>
      <vt:lpstr>Utilizing Evidence-Based and Validated Behavioral Models Improves Leadership and Team Development Outcomes  Preview of Sample Team  </vt:lpstr>
      <vt:lpstr>The World of Work</vt:lpstr>
      <vt:lpstr>Group Discussion    1. Review the Sample Team’s PI Work Wheel.  2. What stands out to you about this team?  3. What are possible strengths?   4. What might be some caution areas or tension points? </vt:lpstr>
      <vt:lpstr>PowerPoint Presentation</vt:lpstr>
      <vt:lpstr>What you learned today!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Behavioral Styles</dc:title>
  <cp:lastModifiedBy>Erin Peterson</cp:lastModifiedBy>
  <cp:revision>20</cp:revision>
  <dcterms:modified xsi:type="dcterms:W3CDTF">2025-10-23T21:21:17Z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