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303" r:id="rId5"/>
    <p:sldId id="256" r:id="rId6"/>
    <p:sldId id="273" r:id="rId7"/>
    <p:sldId id="290" r:id="rId8"/>
    <p:sldId id="269" r:id="rId9"/>
    <p:sldId id="275" r:id="rId10"/>
    <p:sldId id="268" r:id="rId11"/>
    <p:sldId id="259" r:id="rId12"/>
    <p:sldId id="276" r:id="rId13"/>
    <p:sldId id="278" r:id="rId14"/>
    <p:sldId id="291" r:id="rId15"/>
    <p:sldId id="288" r:id="rId16"/>
    <p:sldId id="289" r:id="rId17"/>
    <p:sldId id="292" r:id="rId18"/>
    <p:sldId id="293" r:id="rId19"/>
    <p:sldId id="296" r:id="rId20"/>
    <p:sldId id="295" r:id="rId21"/>
    <p:sldId id="294" r:id="rId22"/>
    <p:sldId id="297" r:id="rId23"/>
    <p:sldId id="301" r:id="rId24"/>
    <p:sldId id="300" r:id="rId25"/>
    <p:sldId id="298" r:id="rId26"/>
    <p:sldId id="302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23C6AB-00A8-4DC5-8D27-B29F1221CA62}" v="1" dt="2025-10-24T18:32:49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8" autoAdjust="0"/>
    <p:restoredTop sz="94671" autoAdjust="0"/>
  </p:normalViewPr>
  <p:slideViewPr>
    <p:cSldViewPr snapToGrid="0">
      <p:cViewPr varScale="1">
        <p:scale>
          <a:sx n="97" d="100"/>
          <a:sy n="97" d="100"/>
        </p:scale>
        <p:origin x="882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modSld">
      <pc:chgData name="Erin Peterson" userId="f7db407f-204f-45df-b879-31dfe1434a51" providerId="ADAL" clId="{1CDB0469-A65D-4EBB-91F1-537C7FB46BB0}" dt="2025-10-24T18:33:55.016" v="10" actId="20577"/>
      <pc:docMkLst>
        <pc:docMk/>
      </pc:docMkLst>
      <pc:sldChg chg="modSp add mod">
        <pc:chgData name="Erin Peterson" userId="f7db407f-204f-45df-b879-31dfe1434a51" providerId="ADAL" clId="{1CDB0469-A65D-4EBB-91F1-537C7FB46BB0}" dt="2025-10-24T18:33:55.016" v="10" actId="20577"/>
        <pc:sldMkLst>
          <pc:docMk/>
          <pc:sldMk cId="1917002916" sldId="303"/>
        </pc:sldMkLst>
        <pc:spChg chg="mod">
          <ac:chgData name="Erin Peterson" userId="f7db407f-204f-45df-b879-31dfe1434a51" providerId="ADAL" clId="{1CDB0469-A65D-4EBB-91F1-537C7FB46BB0}" dt="2025-10-24T18:33:55.016" v="10" actId="20577"/>
          <ac:spMkLst>
            <pc:docMk/>
            <pc:sldMk cId="1917002916" sldId="303"/>
            <ac:spMk id="2" creationId="{33CE1731-DF73-F13D-7DE0-8E7DBBC8025D}"/>
          </ac:spMkLst>
        </pc:spChg>
        <pc:spChg chg="mod">
          <ac:chgData name="Erin Peterson" userId="f7db407f-204f-45df-b879-31dfe1434a51" providerId="ADAL" clId="{1CDB0469-A65D-4EBB-91F1-537C7FB46BB0}" dt="2025-10-24T18:33:23.401" v="3" actId="20577"/>
          <ac:spMkLst>
            <pc:docMk/>
            <pc:sldMk cId="1917002916" sldId="303"/>
            <ac:spMk id="5" creationId="{C3B109B3-35BF-CC49-8961-A8E00F6581D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Sheet1!$H$21</c:f>
              <c:strCache>
                <c:ptCount val="1"/>
              </c:strCache>
            </c:strRef>
          </c:tx>
          <c:spPr>
            <a:solidFill>
              <a:sysClr val="window" lastClr="FFFFFF">
                <a:alpha val="0"/>
              </a:sysClr>
            </a:solidFill>
            <a:ln>
              <a:noFill/>
            </a:ln>
            <a:effectLst/>
          </c:spP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Sheet1!$H$22:$H$33</c:f>
              <c:numCache>
                <c:formatCode>"$"#,##0</c:formatCode>
                <c:ptCount val="12"/>
                <c:pt idx="0">
                  <c:v>2934212.49</c:v>
                </c:pt>
                <c:pt idx="1">
                  <c:v>8346507.5466666669</c:v>
                </c:pt>
                <c:pt idx="2">
                  <c:v>13392624.813333333</c:v>
                </c:pt>
                <c:pt idx="3">
                  <c:v>20132159.923333332</c:v>
                </c:pt>
                <c:pt idx="4">
                  <c:v>25392746.143333331</c:v>
                </c:pt>
                <c:pt idx="5">
                  <c:v>33098183.923333332</c:v>
                </c:pt>
                <c:pt idx="6">
                  <c:v>41983701.756666668</c:v>
                </c:pt>
                <c:pt idx="7">
                  <c:v>53621479.436666667</c:v>
                </c:pt>
                <c:pt idx="8">
                  <c:v>70602969.890000001</c:v>
                </c:pt>
                <c:pt idx="9">
                  <c:v>85245888.066666663</c:v>
                </c:pt>
                <c:pt idx="10">
                  <c:v>93783632.039999992</c:v>
                </c:pt>
                <c:pt idx="11">
                  <c:v>101343228.48999999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341743"/>
        <c:axId val="137350863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Sheet1!$G$21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Sheet1!$G$22:$G$33</c:f>
              <c:numCache>
                <c:formatCode>"$"#,##0</c:formatCode>
                <c:ptCount val="12"/>
                <c:pt idx="0">
                  <c:v>2934212.49</c:v>
                </c:pt>
                <c:pt idx="1">
                  <c:v>5412295.0566666666</c:v>
                </c:pt>
                <c:pt idx="2">
                  <c:v>5046117.2666666666</c:v>
                </c:pt>
                <c:pt idx="3">
                  <c:v>6739535.1099999994</c:v>
                </c:pt>
                <c:pt idx="4">
                  <c:v>5260586.22</c:v>
                </c:pt>
                <c:pt idx="5">
                  <c:v>7705437.7800000003</c:v>
                </c:pt>
                <c:pt idx="6">
                  <c:v>8885517.833333334</c:v>
                </c:pt>
                <c:pt idx="7">
                  <c:v>11637777.68</c:v>
                </c:pt>
                <c:pt idx="8">
                  <c:v>16981490.453333333</c:v>
                </c:pt>
                <c:pt idx="9">
                  <c:v>14642918.176666668</c:v>
                </c:pt>
                <c:pt idx="10">
                  <c:v>8537743.9733333346</c:v>
                </c:pt>
                <c:pt idx="11">
                  <c:v>7559596.4500000002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40"/>
        <c:axId val="137341743"/>
        <c:axId val="137350863"/>
      </c:barChart>
      <c:catAx>
        <c:axId val="13734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50863"/>
        <c:crosses val="autoZero"/>
        <c:auto val="1"/>
        <c:lblAlgn val="ctr"/>
        <c:lblOffset val="100"/>
        <c:noMultiLvlLbl val="0"/>
      </c:catAx>
      <c:valAx>
        <c:axId val="137350863"/>
        <c:scaling>
          <c:orientation val="minMax"/>
          <c:max val="105000000"/>
          <c:min val="0"/>
        </c:scaling>
        <c:delete val="0"/>
        <c:axPos val="l"/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4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ptos" panose="020B00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Sheet1!$H$21</c:f>
              <c:strCache>
                <c:ptCount val="1"/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Sheet1!$H$22:$H$33</c:f>
              <c:numCache>
                <c:formatCode>"$"#,##0</c:formatCode>
                <c:ptCount val="12"/>
                <c:pt idx="0">
                  <c:v>2934212.49</c:v>
                </c:pt>
                <c:pt idx="1">
                  <c:v>8346507.5466666669</c:v>
                </c:pt>
                <c:pt idx="2">
                  <c:v>13392624.813333333</c:v>
                </c:pt>
                <c:pt idx="3">
                  <c:v>20132159.923333332</c:v>
                </c:pt>
                <c:pt idx="4">
                  <c:v>25392746.143333331</c:v>
                </c:pt>
                <c:pt idx="5">
                  <c:v>33098183.923333332</c:v>
                </c:pt>
                <c:pt idx="6">
                  <c:v>41983701.756666668</c:v>
                </c:pt>
                <c:pt idx="7">
                  <c:v>53621479.436666667</c:v>
                </c:pt>
                <c:pt idx="8">
                  <c:v>70602969.890000001</c:v>
                </c:pt>
                <c:pt idx="9">
                  <c:v>85245888.066666663</c:v>
                </c:pt>
                <c:pt idx="10">
                  <c:v>93783632.039999992</c:v>
                </c:pt>
                <c:pt idx="11">
                  <c:v>101343228.48999999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341743"/>
        <c:axId val="137350863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Sheet1!$G$21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Sheet1!$G$22:$G$33</c:f>
              <c:numCache>
                <c:formatCode>"$"#,##0</c:formatCode>
                <c:ptCount val="12"/>
                <c:pt idx="0">
                  <c:v>2934212.49</c:v>
                </c:pt>
                <c:pt idx="1">
                  <c:v>5412295.0566666666</c:v>
                </c:pt>
                <c:pt idx="2">
                  <c:v>5046117.2666666666</c:v>
                </c:pt>
                <c:pt idx="3">
                  <c:v>6739535.1099999994</c:v>
                </c:pt>
                <c:pt idx="4">
                  <c:v>5260586.22</c:v>
                </c:pt>
                <c:pt idx="5">
                  <c:v>7705437.7800000003</c:v>
                </c:pt>
                <c:pt idx="6">
                  <c:v>8885517.833333334</c:v>
                </c:pt>
                <c:pt idx="7">
                  <c:v>11637777.68</c:v>
                </c:pt>
                <c:pt idx="8">
                  <c:v>16981490.453333333</c:v>
                </c:pt>
                <c:pt idx="9">
                  <c:v>14642918.176666668</c:v>
                </c:pt>
                <c:pt idx="10">
                  <c:v>8537743.9733333346</c:v>
                </c:pt>
                <c:pt idx="11">
                  <c:v>7559596.4500000002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40"/>
        <c:axId val="137341743"/>
        <c:axId val="137350863"/>
      </c:barChart>
      <c:lineChart>
        <c:grouping val="standard"/>
        <c:varyColors val="0"/>
        <c:ser>
          <c:idx val="3"/>
          <c:order val="2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Sheet1!$N$22:$N$33</c:f>
              <c:numCache>
                <c:formatCode>"$"#,##0</c:formatCode>
                <c:ptCount val="12"/>
                <c:pt idx="0">
                  <c:v>101343228.49000001</c:v>
                </c:pt>
                <c:pt idx="1">
                  <c:v>101343228.49000001</c:v>
                </c:pt>
                <c:pt idx="2">
                  <c:v>101343228.49000001</c:v>
                </c:pt>
                <c:pt idx="3">
                  <c:v>101343228.49000001</c:v>
                </c:pt>
                <c:pt idx="4">
                  <c:v>101343228.49000001</c:v>
                </c:pt>
                <c:pt idx="5">
                  <c:v>101343228.49000001</c:v>
                </c:pt>
                <c:pt idx="6">
                  <c:v>101343228.49000001</c:v>
                </c:pt>
                <c:pt idx="7">
                  <c:v>101343228.49000001</c:v>
                </c:pt>
                <c:pt idx="8">
                  <c:v>101343228.49000001</c:v>
                </c:pt>
                <c:pt idx="9">
                  <c:v>101343228.49000001</c:v>
                </c:pt>
                <c:pt idx="10">
                  <c:v>101343228.49000001</c:v>
                </c:pt>
                <c:pt idx="11">
                  <c:v>101343228.49000001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341743"/>
        <c:axId val="137350863"/>
      </c:lineChart>
      <c:catAx>
        <c:axId val="13734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50863"/>
        <c:crosses val="autoZero"/>
        <c:auto val="1"/>
        <c:lblAlgn val="ctr"/>
        <c:lblOffset val="100"/>
        <c:noMultiLvlLbl val="0"/>
      </c:catAx>
      <c:valAx>
        <c:axId val="137350863"/>
        <c:scaling>
          <c:orientation val="minMax"/>
          <c:max val="105000000"/>
          <c:min val="0"/>
        </c:scaling>
        <c:delete val="0"/>
        <c:axPos val="l"/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4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ptos" panose="020B000402020202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Sheet1!$H$21</c:f>
              <c:strCache>
                <c:ptCount val="1"/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Sheet1!$H$22:$H$33</c:f>
              <c:numCache>
                <c:formatCode>"$"#,##0</c:formatCode>
                <c:ptCount val="12"/>
                <c:pt idx="0">
                  <c:v>2934212.49</c:v>
                </c:pt>
                <c:pt idx="1">
                  <c:v>8346507.5466666669</c:v>
                </c:pt>
                <c:pt idx="2">
                  <c:v>13392624.813333333</c:v>
                </c:pt>
                <c:pt idx="3">
                  <c:v>20132159.923333332</c:v>
                </c:pt>
                <c:pt idx="4">
                  <c:v>25392746.143333331</c:v>
                </c:pt>
                <c:pt idx="5">
                  <c:v>33098183.923333332</c:v>
                </c:pt>
                <c:pt idx="6">
                  <c:v>41983701.756666668</c:v>
                </c:pt>
                <c:pt idx="7">
                  <c:v>53621479.436666667</c:v>
                </c:pt>
                <c:pt idx="8">
                  <c:v>70602969.890000001</c:v>
                </c:pt>
                <c:pt idx="9">
                  <c:v>85245888.066666663</c:v>
                </c:pt>
                <c:pt idx="10">
                  <c:v>93783632.039999992</c:v>
                </c:pt>
                <c:pt idx="11">
                  <c:v>101343228.48999999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341743"/>
        <c:axId val="137350863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Sheet1!$G$21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Sheet1!$G$22:$G$33</c:f>
              <c:numCache>
                <c:formatCode>"$"#,##0</c:formatCode>
                <c:ptCount val="12"/>
                <c:pt idx="0">
                  <c:v>2934212.49</c:v>
                </c:pt>
                <c:pt idx="1">
                  <c:v>5412295.0566666666</c:v>
                </c:pt>
                <c:pt idx="2">
                  <c:v>5046117.2666666666</c:v>
                </c:pt>
                <c:pt idx="3">
                  <c:v>6739535.1099999994</c:v>
                </c:pt>
                <c:pt idx="4">
                  <c:v>5260586.22</c:v>
                </c:pt>
                <c:pt idx="5">
                  <c:v>7705437.7800000003</c:v>
                </c:pt>
                <c:pt idx="6">
                  <c:v>8885517.833333334</c:v>
                </c:pt>
                <c:pt idx="7">
                  <c:v>11637777.68</c:v>
                </c:pt>
                <c:pt idx="8">
                  <c:v>16981490.453333333</c:v>
                </c:pt>
                <c:pt idx="9">
                  <c:v>14642918.176666668</c:v>
                </c:pt>
                <c:pt idx="10">
                  <c:v>8537743.9733333346</c:v>
                </c:pt>
                <c:pt idx="11">
                  <c:v>7559596.4500000002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40"/>
        <c:axId val="137341743"/>
        <c:axId val="137350863"/>
      </c:barChart>
      <c:lineChart>
        <c:grouping val="standard"/>
        <c:varyColors val="0"/>
        <c:ser>
          <c:idx val="3"/>
          <c:order val="2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Sheet1!$N$22:$N$33</c:f>
              <c:numCache>
                <c:formatCode>"$"#,##0</c:formatCode>
                <c:ptCount val="12"/>
                <c:pt idx="0">
                  <c:v>101343228.49000001</c:v>
                </c:pt>
                <c:pt idx="1">
                  <c:v>101343228.49000001</c:v>
                </c:pt>
                <c:pt idx="2">
                  <c:v>101343228.49000001</c:v>
                </c:pt>
                <c:pt idx="3">
                  <c:v>101343228.49000001</c:v>
                </c:pt>
                <c:pt idx="4">
                  <c:v>101343228.49000001</c:v>
                </c:pt>
                <c:pt idx="5">
                  <c:v>101343228.49000001</c:v>
                </c:pt>
                <c:pt idx="6">
                  <c:v>101343228.49000001</c:v>
                </c:pt>
                <c:pt idx="7">
                  <c:v>101343228.49000001</c:v>
                </c:pt>
                <c:pt idx="8">
                  <c:v>101343228.49000001</c:v>
                </c:pt>
                <c:pt idx="9">
                  <c:v>101343228.49000001</c:v>
                </c:pt>
                <c:pt idx="10">
                  <c:v>101343228.49000001</c:v>
                </c:pt>
                <c:pt idx="11">
                  <c:v>101343228.49000001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DB-4A70-908D-B4D9A68FEC4A}"/>
            </c:ext>
          </c:extLst>
        </c:ser>
        <c:ser>
          <c:idx val="4"/>
          <c:order val="3"/>
          <c:spPr>
            <a:ln w="28575" cap="rnd">
              <a:solidFill>
                <a:srgbClr val="E97132"/>
              </a:solidFill>
              <a:round/>
            </a:ln>
            <a:effectLst/>
          </c:spPr>
          <c:marker>
            <c:symbol val="none"/>
          </c:marke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Sheet1!$M$22:$M$33</c:f>
              <c:numCache>
                <c:formatCode>"$"#,##0</c:formatCode>
                <c:ptCount val="12"/>
                <c:pt idx="0">
                  <c:v>35210549.880000003</c:v>
                </c:pt>
                <c:pt idx="1">
                  <c:v>50079045.280000001</c:v>
                </c:pt>
                <c:pt idx="2">
                  <c:v>53570499.25333333</c:v>
                </c:pt>
                <c:pt idx="3">
                  <c:v>60396479.769999996</c:v>
                </c:pt>
                <c:pt idx="4">
                  <c:v>60942590.743999995</c:v>
                </c:pt>
                <c:pt idx="5">
                  <c:v>66196367.846666664</c:v>
                </c:pt>
                <c:pt idx="6">
                  <c:v>71972060.154285714</c:v>
                </c:pt>
                <c:pt idx="7">
                  <c:v>80432219.155000001</c:v>
                </c:pt>
                <c:pt idx="8">
                  <c:v>94137293.186666667</c:v>
                </c:pt>
                <c:pt idx="9">
                  <c:v>102295065.67999999</c:v>
                </c:pt>
                <c:pt idx="10">
                  <c:v>102309416.77090909</c:v>
                </c:pt>
                <c:pt idx="11">
                  <c:v>101343228.48999999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341743"/>
        <c:axId val="137350863"/>
      </c:lineChart>
      <c:catAx>
        <c:axId val="13734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50863"/>
        <c:crosses val="autoZero"/>
        <c:auto val="1"/>
        <c:lblAlgn val="ctr"/>
        <c:lblOffset val="100"/>
        <c:noMultiLvlLbl val="0"/>
      </c:catAx>
      <c:valAx>
        <c:axId val="137350863"/>
        <c:scaling>
          <c:orientation val="minMax"/>
          <c:max val="105000000"/>
          <c:min val="0"/>
        </c:scaling>
        <c:delete val="0"/>
        <c:axPos val="l"/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4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ptos" panose="020B00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Sheet1!$H$21</c:f>
              <c:strCache>
                <c:ptCount val="1"/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Sheet1!$H$22:$H$33</c:f>
              <c:numCache>
                <c:formatCode>"$"#,##0</c:formatCode>
                <c:ptCount val="12"/>
                <c:pt idx="0">
                  <c:v>2934212.49</c:v>
                </c:pt>
                <c:pt idx="1">
                  <c:v>8346507.5466666669</c:v>
                </c:pt>
                <c:pt idx="2">
                  <c:v>13392624.813333333</c:v>
                </c:pt>
                <c:pt idx="3">
                  <c:v>20132159.923333332</c:v>
                </c:pt>
                <c:pt idx="4">
                  <c:v>25392746.143333331</c:v>
                </c:pt>
                <c:pt idx="5">
                  <c:v>33098183.923333332</c:v>
                </c:pt>
                <c:pt idx="6">
                  <c:v>41983701.756666668</c:v>
                </c:pt>
                <c:pt idx="7">
                  <c:v>53621479.436666667</c:v>
                </c:pt>
                <c:pt idx="8">
                  <c:v>70602969.890000001</c:v>
                </c:pt>
                <c:pt idx="9">
                  <c:v>85245888.066666663</c:v>
                </c:pt>
                <c:pt idx="10">
                  <c:v>93783632.039999992</c:v>
                </c:pt>
                <c:pt idx="11">
                  <c:v>101343228.48999999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341743"/>
        <c:axId val="137350863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Sheet1!$G$21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Sheet1!$G$22:$G$33</c:f>
              <c:numCache>
                <c:formatCode>"$"#,##0</c:formatCode>
                <c:ptCount val="12"/>
                <c:pt idx="0">
                  <c:v>2934212.49</c:v>
                </c:pt>
                <c:pt idx="1">
                  <c:v>5412295.0566666666</c:v>
                </c:pt>
                <c:pt idx="2">
                  <c:v>5046117.2666666666</c:v>
                </c:pt>
                <c:pt idx="3">
                  <c:v>6739535.1099999994</c:v>
                </c:pt>
                <c:pt idx="4">
                  <c:v>5260586.22</c:v>
                </c:pt>
                <c:pt idx="5">
                  <c:v>7705437.7800000003</c:v>
                </c:pt>
                <c:pt idx="6">
                  <c:v>8885517.833333334</c:v>
                </c:pt>
                <c:pt idx="7">
                  <c:v>11637777.68</c:v>
                </c:pt>
                <c:pt idx="8">
                  <c:v>16981490.453333333</c:v>
                </c:pt>
                <c:pt idx="9">
                  <c:v>14642918.176666668</c:v>
                </c:pt>
                <c:pt idx="10">
                  <c:v>8537743.9733333346</c:v>
                </c:pt>
                <c:pt idx="11">
                  <c:v>7559596.4500000002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40"/>
        <c:axId val="137341743"/>
        <c:axId val="137350863"/>
      </c:barChart>
      <c:lineChart>
        <c:grouping val="standard"/>
        <c:varyColors val="0"/>
        <c:ser>
          <c:idx val="2"/>
          <c:order val="2"/>
          <c:tx>
            <c:strRef>
              <c:f>Sheet1!$I$21</c:f>
              <c:strCache>
                <c:ptCount val="1"/>
              </c:strCache>
            </c:strRef>
          </c:tx>
          <c:spPr>
            <a:ln w="381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Sheet1!$I$22:$I$33</c:f>
              <c:numCache>
                <c:formatCode>"$"#,##0</c:formatCode>
                <c:ptCount val="12"/>
                <c:pt idx="0">
                  <c:v>8445269.0408333335</c:v>
                </c:pt>
                <c:pt idx="1">
                  <c:v>16890538.081666667</c:v>
                </c:pt>
                <c:pt idx="2">
                  <c:v>25335807.122500002</c:v>
                </c:pt>
                <c:pt idx="3">
                  <c:v>33781076.163333334</c:v>
                </c:pt>
                <c:pt idx="4">
                  <c:v>42226345.204166666</c:v>
                </c:pt>
                <c:pt idx="5">
                  <c:v>50671614.244999997</c:v>
                </c:pt>
                <c:pt idx="6">
                  <c:v>59116883.285833329</c:v>
                </c:pt>
                <c:pt idx="7">
                  <c:v>67562152.326666668</c:v>
                </c:pt>
                <c:pt idx="8">
                  <c:v>76007421.367500007</c:v>
                </c:pt>
                <c:pt idx="9">
                  <c:v>84452690.408333346</c:v>
                </c:pt>
                <c:pt idx="10">
                  <c:v>92897959.449166685</c:v>
                </c:pt>
                <c:pt idx="11">
                  <c:v>101343228.49000002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DB-4A70-908D-B4D9A68FEC4A}"/>
            </c:ext>
          </c:extLst>
        </c:ser>
        <c:ser>
          <c:idx val="3"/>
          <c:order val="3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Sheet1!$N$22:$N$33</c:f>
              <c:numCache>
                <c:formatCode>"$"#,##0</c:formatCode>
                <c:ptCount val="12"/>
                <c:pt idx="0">
                  <c:v>101343228.49000001</c:v>
                </c:pt>
                <c:pt idx="1">
                  <c:v>101343228.49000001</c:v>
                </c:pt>
                <c:pt idx="2">
                  <c:v>101343228.49000001</c:v>
                </c:pt>
                <c:pt idx="3">
                  <c:v>101343228.49000001</c:v>
                </c:pt>
                <c:pt idx="4">
                  <c:v>101343228.49000001</c:v>
                </c:pt>
                <c:pt idx="5">
                  <c:v>101343228.49000001</c:v>
                </c:pt>
                <c:pt idx="6">
                  <c:v>101343228.49000001</c:v>
                </c:pt>
                <c:pt idx="7">
                  <c:v>101343228.49000001</c:v>
                </c:pt>
                <c:pt idx="8">
                  <c:v>101343228.49000001</c:v>
                </c:pt>
                <c:pt idx="9">
                  <c:v>101343228.49000001</c:v>
                </c:pt>
                <c:pt idx="10">
                  <c:v>101343228.49000001</c:v>
                </c:pt>
                <c:pt idx="11">
                  <c:v>101343228.49000001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DB-4A70-908D-B4D9A68FEC4A}"/>
            </c:ext>
          </c:extLst>
        </c:ser>
        <c:ser>
          <c:idx val="4"/>
          <c:order val="4"/>
          <c:spPr>
            <a:ln w="28575" cap="rnd">
              <a:solidFill>
                <a:srgbClr val="E97132">
                  <a:lumMod val="40000"/>
                  <a:lumOff val="60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Sheet1!$B$22:$B$33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Sheet1!$M$22:$M$33</c:f>
              <c:numCache>
                <c:formatCode>"$"#,##0</c:formatCode>
                <c:ptCount val="12"/>
                <c:pt idx="0">
                  <c:v>35210549.880000003</c:v>
                </c:pt>
                <c:pt idx="1">
                  <c:v>50079045.280000001</c:v>
                </c:pt>
                <c:pt idx="2">
                  <c:v>53570499.25333333</c:v>
                </c:pt>
                <c:pt idx="3">
                  <c:v>60396479.769999996</c:v>
                </c:pt>
                <c:pt idx="4">
                  <c:v>60942590.743999995</c:v>
                </c:pt>
                <c:pt idx="5">
                  <c:v>66196367.846666664</c:v>
                </c:pt>
                <c:pt idx="6">
                  <c:v>71972060.154285714</c:v>
                </c:pt>
                <c:pt idx="7">
                  <c:v>80432219.155000001</c:v>
                </c:pt>
                <c:pt idx="8">
                  <c:v>94137293.186666667</c:v>
                </c:pt>
                <c:pt idx="9">
                  <c:v>102295065.67999999</c:v>
                </c:pt>
                <c:pt idx="10">
                  <c:v>102309416.77090909</c:v>
                </c:pt>
                <c:pt idx="11">
                  <c:v>101343228.48999999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ADB-4A70-908D-B4D9A68F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341743"/>
        <c:axId val="137350863"/>
      </c:lineChart>
      <c:catAx>
        <c:axId val="13734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50863"/>
        <c:crosses val="autoZero"/>
        <c:auto val="1"/>
        <c:lblAlgn val="ctr"/>
        <c:lblOffset val="100"/>
        <c:noMultiLvlLbl val="0"/>
      </c:catAx>
      <c:valAx>
        <c:axId val="137350863"/>
        <c:scaling>
          <c:orientation val="minMax"/>
          <c:max val="105000000"/>
          <c:min val="0"/>
        </c:scaling>
        <c:delete val="0"/>
        <c:axPos val="l"/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734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ptos" panose="020B00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A9287-9F9E-4E6E-8AFB-61D61F37CC1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604AE-3240-49A3-A054-C6EB8F20B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4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CCE0-3DA5-417A-BC62-D53E841C2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604AE-3240-49A3-A054-C6EB8F20B9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2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03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4127F-EF01-FC36-E2D1-8E1BA7DFD1CD}"/>
              </a:ext>
            </a:extLst>
          </p:cNvPr>
          <p:cNvSpPr/>
          <p:nvPr/>
        </p:nvSpPr>
        <p:spPr>
          <a:xfrm>
            <a:off x="1588" y="-1"/>
            <a:ext cx="12188825" cy="6858001"/>
          </a:xfrm>
          <a:prstGeom prst="rect">
            <a:avLst/>
          </a:prstGeom>
          <a:solidFill>
            <a:srgbClr val="024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3B109B3-35BF-CC49-8961-A8E00F6581D8}"/>
              </a:ext>
            </a:extLst>
          </p:cNvPr>
          <p:cNvSpPr txBox="1">
            <a:spLocks/>
          </p:cNvSpPr>
          <p:nvPr/>
        </p:nvSpPr>
        <p:spPr>
          <a:xfrm>
            <a:off x="424313" y="4287078"/>
            <a:ext cx="11325235" cy="124346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Curious About Financial Reporting? Explore the Power of Interim Reporting 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258DDC10-CF90-498F-E591-B68310CF3F16}"/>
              </a:ext>
            </a:extLst>
          </p:cNvPr>
          <p:cNvSpPr/>
          <p:nvPr/>
        </p:nvSpPr>
        <p:spPr>
          <a:xfrm flipV="1">
            <a:off x="1588" y="-1"/>
            <a:ext cx="8548255" cy="33112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E1731-DF73-F13D-7DE0-8E7DBBC8025D}"/>
              </a:ext>
            </a:extLst>
          </p:cNvPr>
          <p:cNvSpPr txBox="1"/>
          <p:nvPr/>
        </p:nvSpPr>
        <p:spPr>
          <a:xfrm>
            <a:off x="468348" y="5824940"/>
            <a:ext cx="861305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Tuesday, October 28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12:30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 </a:t>
            </a:r>
          </a:p>
        </p:txBody>
      </p:sp>
      <p:pic>
        <p:nvPicPr>
          <p:cNvPr id="6" name="Picture 5" descr="A blue and grey logo&#10;&#10;AI-generated content may be incorrect.">
            <a:extLst>
              <a:ext uri="{FF2B5EF4-FFF2-40B4-BE49-F238E27FC236}">
                <a16:creationId xmlns:a16="http://schemas.microsoft.com/office/drawing/2014/main" id="{0AE2CD76-800F-0E68-12F4-A88F0151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3" y="98323"/>
            <a:ext cx="3016469" cy="18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6D0F6-345C-34F8-6093-CD2BCCFBD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0B3BEA4-A403-68E3-D214-08F9D36C2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D9D2AB-B404-020F-CA9E-9202E8BD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sky, outdoor, building, old&#10;&#10;AI-generated content may be incorrect.">
            <a:extLst>
              <a:ext uri="{FF2B5EF4-FFF2-40B4-BE49-F238E27FC236}">
                <a16:creationId xmlns:a16="http://schemas.microsoft.com/office/drawing/2014/main" id="{69A5B061-610F-CBF5-259E-DC88DB29D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0" y="-2"/>
            <a:ext cx="1219200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32785A-4D2C-A62F-D64F-D7ECA16E61A8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ADC186-51D7-46E1-21F2-F6BBB844D564}"/>
              </a:ext>
            </a:extLst>
          </p:cNvPr>
          <p:cNvSpPr txBox="1"/>
          <p:nvPr/>
        </p:nvSpPr>
        <p:spPr>
          <a:xfrm>
            <a:off x="268514" y="194128"/>
            <a:ext cx="720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Income Statement Variations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9193D5-4937-DA5D-06D9-45514E64A961}"/>
              </a:ext>
            </a:extLst>
          </p:cNvPr>
          <p:cNvCxnSpPr/>
          <p:nvPr/>
        </p:nvCxnSpPr>
        <p:spPr>
          <a:xfrm flipV="1">
            <a:off x="4849586" y="3208564"/>
            <a:ext cx="2625271" cy="282484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66E1EE-A78E-9017-2144-0B00F3859FDA}"/>
              </a:ext>
            </a:extLst>
          </p:cNvPr>
          <p:cNvCxnSpPr>
            <a:cxnSpLocks/>
          </p:cNvCxnSpPr>
          <p:nvPr/>
        </p:nvCxnSpPr>
        <p:spPr>
          <a:xfrm>
            <a:off x="8252570" y="3148692"/>
            <a:ext cx="2540616" cy="288471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E22960-04FA-C988-32AD-489C9B096080}"/>
              </a:ext>
            </a:extLst>
          </p:cNvPr>
          <p:cNvCxnSpPr>
            <a:cxnSpLocks/>
          </p:cNvCxnSpPr>
          <p:nvPr/>
        </p:nvCxnSpPr>
        <p:spPr>
          <a:xfrm>
            <a:off x="8252570" y="3160923"/>
            <a:ext cx="622009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8BA76B1-1118-F4C5-22E2-3A04329ED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22" y="1164772"/>
            <a:ext cx="95504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03122-D794-76FD-F569-8C6BB0ED1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F36B58F-F94F-2C18-015D-69C5E3099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4A52E6-3512-D0DE-ACFF-CEECF0EC6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sky, outdoor, building, old&#10;&#10;AI-generated content may be incorrect.">
            <a:extLst>
              <a:ext uri="{FF2B5EF4-FFF2-40B4-BE49-F238E27FC236}">
                <a16:creationId xmlns:a16="http://schemas.microsoft.com/office/drawing/2014/main" id="{B2B18608-A073-EE73-9F36-78A1A033D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0" y="-2"/>
            <a:ext cx="1219200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9868A7-BF68-866C-0F19-3D398C0DB36B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CB9D2-76CB-F64B-D96B-19EF0C894B79}"/>
              </a:ext>
            </a:extLst>
          </p:cNvPr>
          <p:cNvSpPr txBox="1"/>
          <p:nvPr/>
        </p:nvSpPr>
        <p:spPr>
          <a:xfrm>
            <a:off x="268514" y="194128"/>
            <a:ext cx="720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Balance Sheet Variations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C915B-C474-85FF-9FFF-280925BE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465" y="1661426"/>
            <a:ext cx="7035800" cy="4686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60FEB3-0BCF-7A54-8600-52A0F6F4E948}"/>
              </a:ext>
            </a:extLst>
          </p:cNvPr>
          <p:cNvSpPr/>
          <p:nvPr/>
        </p:nvSpPr>
        <p:spPr>
          <a:xfrm>
            <a:off x="5708106" y="5605236"/>
            <a:ext cx="3263174" cy="26416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F7CB-E1C8-65F8-992F-D20446A16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0E6C00-3491-927A-4A69-9DE3F940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507" y="338592"/>
            <a:ext cx="9144000" cy="105750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Rule of Conservatism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27E32CB-A11D-03E1-F22E-C401B4E49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136" y="1502229"/>
            <a:ext cx="10116830" cy="95522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Accountants apply this rule to avoid overstating net income or net position.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D34DE-008B-5803-6030-93E8129FD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89" y="2628901"/>
            <a:ext cx="8594462" cy="2922813"/>
          </a:xfrm>
          <a:prstGeom prst="rect">
            <a:avLst/>
          </a:prstGeom>
        </p:spPr>
      </p:pic>
      <p:pic>
        <p:nvPicPr>
          <p:cNvPr id="3" name="Picture 2" descr="A path with palm trees on either side of it&#10;&#10;AI-generated content may be incorrect.">
            <a:extLst>
              <a:ext uri="{FF2B5EF4-FFF2-40B4-BE49-F238E27FC236}">
                <a16:creationId xmlns:a16="http://schemas.microsoft.com/office/drawing/2014/main" id="{420A466D-3D43-F6BC-3B87-3ABD8A95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19106"/>
            <a:ext cx="12191999" cy="16096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3CBED-B450-1A92-9F37-30686F6990C7}"/>
              </a:ext>
            </a:extLst>
          </p:cNvPr>
          <p:cNvSpPr txBox="1"/>
          <p:nvPr/>
        </p:nvSpPr>
        <p:spPr>
          <a:xfrm>
            <a:off x="128016" y="2134285"/>
            <a:ext cx="269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Beverly Hills, California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56388A2-4BB1-A921-439D-F3B12ED4B9CD}"/>
              </a:ext>
            </a:extLst>
          </p:cNvPr>
          <p:cNvSpPr txBox="1">
            <a:spLocks/>
          </p:cNvSpPr>
          <p:nvPr/>
        </p:nvSpPr>
        <p:spPr>
          <a:xfrm>
            <a:off x="276320" y="4783366"/>
            <a:ext cx="9144000" cy="1568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Rule of Conservatism 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2F86C670-CC43-C28D-FC29-624B06790099}"/>
              </a:ext>
            </a:extLst>
          </p:cNvPr>
          <p:cNvSpPr txBox="1">
            <a:spLocks/>
          </p:cNvSpPr>
          <p:nvPr/>
        </p:nvSpPr>
        <p:spPr>
          <a:xfrm>
            <a:off x="8248074" y="5723164"/>
            <a:ext cx="3315854" cy="9552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Is </a:t>
            </a:r>
            <a:r>
              <a:rPr lang="en-US" sz="3200" b="1" dirty="0">
                <a:solidFill>
                  <a:srgbClr val="FFFF00"/>
                </a:solidFill>
              </a:rPr>
              <a:t>not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the middle of the road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71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1459D-814D-91A5-F34B-08EC67644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F296D-C22C-E7FA-D358-A5BDEA3C0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507" y="338592"/>
            <a:ext cx="9144000" cy="105750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Rule of Conservatism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6BD416E-6EA3-C11B-1058-490F38755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136" y="1502229"/>
            <a:ext cx="10116830" cy="95522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Accountants apply this rule to avoid overstating net income or net position.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91BC9-E11D-A9F0-E957-FB8BEF70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89" y="2628901"/>
            <a:ext cx="8594462" cy="2922813"/>
          </a:xfrm>
          <a:prstGeom prst="rect">
            <a:avLst/>
          </a:prstGeom>
        </p:spPr>
      </p:pic>
      <p:pic>
        <p:nvPicPr>
          <p:cNvPr id="3" name="Picture 2" descr="A path with palm trees on either side of it&#10;&#10;AI-generated content may be incorrect.">
            <a:extLst>
              <a:ext uri="{FF2B5EF4-FFF2-40B4-BE49-F238E27FC236}">
                <a16:creationId xmlns:a16="http://schemas.microsoft.com/office/drawing/2014/main" id="{8595430C-9AC4-BE02-8984-1841E380C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19106"/>
            <a:ext cx="12191999" cy="16096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50D92F-E87A-48D9-F4DF-7AE5FF6CCDE8}"/>
              </a:ext>
            </a:extLst>
          </p:cNvPr>
          <p:cNvSpPr txBox="1"/>
          <p:nvPr/>
        </p:nvSpPr>
        <p:spPr>
          <a:xfrm>
            <a:off x="9540601" y="414351"/>
            <a:ext cx="269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Beverly Hills, California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BA77BB7-40A5-1C64-AA35-5CB0E9173DAB}"/>
              </a:ext>
            </a:extLst>
          </p:cNvPr>
          <p:cNvSpPr txBox="1">
            <a:spLocks/>
          </p:cNvSpPr>
          <p:nvPr/>
        </p:nvSpPr>
        <p:spPr>
          <a:xfrm>
            <a:off x="276320" y="-445701"/>
            <a:ext cx="9144000" cy="1568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Rule of Conservatism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DE5D-AB13-352C-7727-65436D636F47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089CE8F0-9595-D381-1CD4-081F387226CA}"/>
              </a:ext>
            </a:extLst>
          </p:cNvPr>
          <p:cNvSpPr txBox="1">
            <a:spLocks/>
          </p:cNvSpPr>
          <p:nvPr/>
        </p:nvSpPr>
        <p:spPr>
          <a:xfrm>
            <a:off x="1849537" y="2403998"/>
            <a:ext cx="10116830" cy="555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Accountants apply this rule to avoid overstating net income or net position.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BB935D-1367-C946-CB44-DB1383BAA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37" y="3192050"/>
            <a:ext cx="8594459" cy="29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73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8ECF6-0C69-04F5-BE02-C50F4D6D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E30E3C2C-058F-3A0C-4A44-614EA6CA7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C46DBC-9F91-2874-A8D6-8C1812745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5668166"/>
            <a:ext cx="9144000" cy="1041173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Interim Reporting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1EA23-A2B9-A7D6-B5BF-0B85EAEEECAE}"/>
              </a:ext>
            </a:extLst>
          </p:cNvPr>
          <p:cNvSpPr txBox="1"/>
          <p:nvPr/>
        </p:nvSpPr>
        <p:spPr>
          <a:xfrm>
            <a:off x="9264073" y="414351"/>
            <a:ext cx="2968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Mauna Lani, Hawaii Island</a:t>
            </a:r>
          </a:p>
          <a:p>
            <a:r>
              <a:rPr lang="en-US" dirty="0">
                <a:solidFill>
                  <a:schemeClr val="bg1"/>
                </a:solidFill>
              </a:rPr>
              <a:t>South Course, Hole 15</a:t>
            </a:r>
          </a:p>
        </p:txBody>
      </p:sp>
    </p:spTree>
    <p:extLst>
      <p:ext uri="{BB962C8B-B14F-4D97-AF65-F5344CB8AC3E}">
        <p14:creationId xmlns:p14="http://schemas.microsoft.com/office/powerpoint/2010/main" val="3063116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23A8E-17F3-3EED-22E4-4309EB123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1B2E01BE-BCE6-ED4A-DACE-F81EEA741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7B07630-CDF2-F065-1A21-F3FE656A4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144000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8C23E04-B7B5-4464-35E7-B37374AA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746" y="3057237"/>
            <a:ext cx="11231418" cy="3452319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Emphasis on providing timely information for decision making.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Condensed – fewer disclosures and more summarized.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More use of estimates and approximations.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Unaudited with primarily internal distribution.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Dashboards are another form of real-time interim reporting.</a:t>
            </a:r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FB99F-6DD4-9B4A-C923-0F0F28EEDD95}"/>
              </a:ext>
            </a:extLst>
          </p:cNvPr>
          <p:cNvSpPr txBox="1"/>
          <p:nvPr/>
        </p:nvSpPr>
        <p:spPr>
          <a:xfrm>
            <a:off x="9264073" y="414351"/>
            <a:ext cx="2968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Mauna Lani, Hawaii Island</a:t>
            </a:r>
          </a:p>
          <a:p>
            <a:r>
              <a:rPr lang="en-US" dirty="0">
                <a:solidFill>
                  <a:schemeClr val="bg1"/>
                </a:solidFill>
              </a:rPr>
              <a:t>South Course, Hole 15</a:t>
            </a:r>
          </a:p>
        </p:txBody>
      </p:sp>
    </p:spTree>
    <p:extLst>
      <p:ext uri="{BB962C8B-B14F-4D97-AF65-F5344CB8AC3E}">
        <p14:creationId xmlns:p14="http://schemas.microsoft.com/office/powerpoint/2010/main" val="1914211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DFC20-EDDB-E381-42C4-ADA8EC76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21EFD2-4568-53A6-2BBA-2791129C5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36" y="1210116"/>
            <a:ext cx="7493000" cy="5499100"/>
          </a:xfrm>
          <a:prstGeom prst="rect">
            <a:avLst/>
          </a:prstGeom>
        </p:spPr>
      </p:pic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DE6031D3-150C-0804-11BD-393E703C4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AEFD8C4-FB20-61BC-0384-412D55A8C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144000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- Extrapolating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E2B0BA-5313-EE98-41D2-6E0F814E017D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DFF65E-3CEE-A2B4-4093-6FCAE4B45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555" y="1210116"/>
            <a:ext cx="74930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2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FDE21-EE02-59B8-87C6-ABC7CA35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7265BAF9-1E9B-B755-465E-9AF931AEB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7B45388-4B5F-D484-E258-DE2A3391D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144000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- Extrapolating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D98B8A-7B4E-F00C-E8EF-8FBEFF40D543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81851A-108E-93BF-6304-A9396C018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36" y="1210104"/>
            <a:ext cx="74930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9098B-51DD-2EAC-28AA-AB2C9DE43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CDC827E8-53FD-F522-29AB-24074029B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1DD95D2-FDFF-AF4B-70A9-C8184EC84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144000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- </a:t>
            </a:r>
            <a:r>
              <a:rPr lang="en-US" sz="4800" dirty="0"/>
              <a:t>Recognition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329567-6AD4-973D-04CE-35F9EE53F3EF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1903F-768F-C892-279A-5896BF3D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95" y="1185611"/>
            <a:ext cx="4743450" cy="5499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10E9E9-8AF5-E211-9BAB-08C0CF8F8501}"/>
              </a:ext>
            </a:extLst>
          </p:cNvPr>
          <p:cNvSpPr txBox="1"/>
          <p:nvPr/>
        </p:nvSpPr>
        <p:spPr>
          <a:xfrm>
            <a:off x="6214382" y="3780064"/>
            <a:ext cx="4743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interim reporting of claim losses just reported losses, or do they also include some adjustment for IBNR (incurred but not reported) losses?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1CEABEA-D613-A39A-1B4C-020AF4813E18}"/>
              </a:ext>
            </a:extLst>
          </p:cNvPr>
          <p:cNvSpPr/>
          <p:nvPr/>
        </p:nvSpPr>
        <p:spPr>
          <a:xfrm>
            <a:off x="5677890" y="4140200"/>
            <a:ext cx="341745" cy="20089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72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391F-95EE-56A5-C45F-A49488D1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6E718385-5C60-D59C-9BD3-F793AFD56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AED5B0-2B98-3B3C-0CA5-98F83DDE9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542236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– Seasonal Variation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DCC3E-7AAC-8D3F-62A2-F43EFCC1BA7D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A659219-1F62-D994-5A74-A0B53F92BF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304432"/>
              </p:ext>
            </p:extLst>
          </p:nvPr>
        </p:nvGraphicFramePr>
        <p:xfrm>
          <a:off x="1528037" y="2438748"/>
          <a:ext cx="6753760" cy="413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ADB388-C86A-747F-9357-4D7859B76C10}"/>
              </a:ext>
            </a:extLst>
          </p:cNvPr>
          <p:cNvSpPr txBox="1"/>
          <p:nvPr/>
        </p:nvSpPr>
        <p:spPr>
          <a:xfrm>
            <a:off x="3166820" y="2069404"/>
            <a:ext cx="341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Texas Property Reported Losses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783AE1-9F7E-D872-E862-0806EADA02E4}"/>
              </a:ext>
            </a:extLst>
          </p:cNvPr>
          <p:cNvSpPr txBox="1"/>
          <p:nvPr/>
        </p:nvSpPr>
        <p:spPr>
          <a:xfrm>
            <a:off x="5464250" y="3921776"/>
            <a:ext cx="187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Most hail-storms occur in late spring and early summer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E95E9784-8F4B-7A60-FD0A-6AB68DE2A15C}"/>
              </a:ext>
            </a:extLst>
          </p:cNvPr>
          <p:cNvSpPr/>
          <p:nvPr/>
        </p:nvSpPr>
        <p:spPr>
          <a:xfrm rot="16200000">
            <a:off x="6193484" y="4430577"/>
            <a:ext cx="420624" cy="18790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9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F695A-85E4-CC39-0D2E-CD8BF2574B49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Curious about Financial Reporting?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1507" y="387224"/>
            <a:ext cx="3044939" cy="83045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</a:rPr>
              <a:t>Michael R. Raigosa</a:t>
            </a:r>
          </a:p>
          <a:p>
            <a:pPr algn="l"/>
            <a:r>
              <a:rPr lang="en-US" sz="1600" dirty="0">
                <a:solidFill>
                  <a:srgbClr val="FFFFFF"/>
                </a:solidFill>
              </a:rPr>
              <a:t>Deputy Chief Financial Officer &amp; Chief Analytics Officer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7202D-884E-2A34-8229-7AB10F22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679402"/>
            <a:ext cx="5131088" cy="3001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57465-40F6-B914-B16C-BDD896B4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217815"/>
            <a:ext cx="3967847" cy="3997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56A79-6EBF-6FF5-895A-12328724C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0162FD8F-8461-6D7E-842D-90DA7B6D8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CAC141-D5A2-2AF8-D1C3-85A74EF8D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542236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– Seasonal Variation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FF3CD7-2317-7615-729F-12F1EF16A5CC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4B98AA3-983C-5129-5F03-56ACE0229D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8037" y="2438748"/>
          <a:ext cx="6753760" cy="413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DC7515-9AE4-0B0D-5083-6F3A863C3657}"/>
              </a:ext>
            </a:extLst>
          </p:cNvPr>
          <p:cNvSpPr txBox="1"/>
          <p:nvPr/>
        </p:nvSpPr>
        <p:spPr>
          <a:xfrm>
            <a:off x="3166820" y="2069404"/>
            <a:ext cx="341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Texas Property Reported Losses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404A2-D4CD-A81D-626E-8F7BAD0AE6B4}"/>
              </a:ext>
            </a:extLst>
          </p:cNvPr>
          <p:cNvSpPr txBox="1"/>
          <p:nvPr/>
        </p:nvSpPr>
        <p:spPr>
          <a:xfrm>
            <a:off x="6762052" y="3589077"/>
            <a:ext cx="1301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Cumulative Reported Loss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3B372-75A2-5BF5-A0DA-3E7A7BF67314}"/>
              </a:ext>
            </a:extLst>
          </p:cNvPr>
          <p:cNvSpPr txBox="1"/>
          <p:nvPr/>
        </p:nvSpPr>
        <p:spPr>
          <a:xfrm>
            <a:off x="7994449" y="2505664"/>
            <a:ext cx="3648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$101.3 million estimate for year end</a:t>
            </a:r>
          </a:p>
        </p:txBody>
      </p:sp>
    </p:spTree>
    <p:extLst>
      <p:ext uri="{BB962C8B-B14F-4D97-AF65-F5344CB8AC3E}">
        <p14:creationId xmlns:p14="http://schemas.microsoft.com/office/powerpoint/2010/main" val="6278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300A9-7B81-46CF-BB74-F25E6D7A7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7FAE0787-4883-54EF-930D-FB4E56BDB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1787FC-73F4-991A-6D3D-2BDE9053E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542236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– Seasonal Variation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58C393-A1BE-0620-3947-258043CD6090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11FA012-EF5A-A6BD-5540-82250A22D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8037" y="2438748"/>
          <a:ext cx="6753760" cy="413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A0517F-72B1-4DD2-A8BE-58357734A5A8}"/>
              </a:ext>
            </a:extLst>
          </p:cNvPr>
          <p:cNvSpPr txBox="1"/>
          <p:nvPr/>
        </p:nvSpPr>
        <p:spPr>
          <a:xfrm>
            <a:off x="3166820" y="2069404"/>
            <a:ext cx="341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Texas Property Reported Losses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5415E4-D6EC-3142-EA42-06E566898A78}"/>
              </a:ext>
            </a:extLst>
          </p:cNvPr>
          <p:cNvSpPr txBox="1"/>
          <p:nvPr/>
        </p:nvSpPr>
        <p:spPr>
          <a:xfrm>
            <a:off x="6762052" y="3589077"/>
            <a:ext cx="1301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Cumulative Reported Loss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5F37-B51B-0C0D-AB3F-C2FE125031EF}"/>
              </a:ext>
            </a:extLst>
          </p:cNvPr>
          <p:cNvSpPr txBox="1"/>
          <p:nvPr/>
        </p:nvSpPr>
        <p:spPr>
          <a:xfrm>
            <a:off x="7994449" y="2505664"/>
            <a:ext cx="3648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$101.3 million estimate for year end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F5E707-C047-C3F5-6485-9BB8D74FA073}"/>
              </a:ext>
            </a:extLst>
          </p:cNvPr>
          <p:cNvCxnSpPr>
            <a:cxnSpLocks/>
          </p:cNvCxnSpPr>
          <p:nvPr/>
        </p:nvCxnSpPr>
        <p:spPr>
          <a:xfrm>
            <a:off x="3927302" y="4373894"/>
            <a:ext cx="0" cy="1307186"/>
          </a:xfrm>
          <a:prstGeom prst="straightConnector1">
            <a:avLst/>
          </a:prstGeom>
          <a:ln w="31750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4F42A2E-DB4F-F195-7DF4-24F999495E22}"/>
              </a:ext>
            </a:extLst>
          </p:cNvPr>
          <p:cNvSpPr txBox="1"/>
          <p:nvPr/>
        </p:nvSpPr>
        <p:spPr>
          <a:xfrm>
            <a:off x="3981780" y="4420074"/>
            <a:ext cx="1807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3 mos. cumulative $13 .4 million total extrapolated to $53.6 million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197D93-43C1-C837-DFD1-ED946D24753E}"/>
              </a:ext>
            </a:extLst>
          </p:cNvPr>
          <p:cNvCxnSpPr>
            <a:cxnSpLocks/>
          </p:cNvCxnSpPr>
          <p:nvPr/>
        </p:nvCxnSpPr>
        <p:spPr>
          <a:xfrm>
            <a:off x="3918009" y="2807274"/>
            <a:ext cx="0" cy="144263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4B73DC-85EB-8C6C-7754-41BF66D31CF1}"/>
              </a:ext>
            </a:extLst>
          </p:cNvPr>
          <p:cNvSpPr txBox="1"/>
          <p:nvPr/>
        </p:nvSpPr>
        <p:spPr>
          <a:xfrm>
            <a:off x="3927302" y="2783857"/>
            <a:ext cx="1807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 mos. cumulative extrapolated total is $47.8 million below year end estimate</a:t>
            </a:r>
          </a:p>
        </p:txBody>
      </p:sp>
    </p:spTree>
    <p:extLst>
      <p:ext uri="{BB962C8B-B14F-4D97-AF65-F5344CB8AC3E}">
        <p14:creationId xmlns:p14="http://schemas.microsoft.com/office/powerpoint/2010/main" val="903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363B3-2B7D-2059-8DD9-5965CEA8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039AB3B4-64F3-CE04-80A1-2810A3152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97B7BB7-14FF-25BB-B6CD-7FF0DC6D4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542236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– Seasonal Variation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5BC777-3EB6-7671-1F82-2ADB8400901F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4BFE3A2-0BF2-66C1-3E92-1F6D9783EF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8037" y="2438748"/>
          <a:ext cx="6753760" cy="413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6E1FCAA-36E3-A71E-F7DB-5D7AE8A3395C}"/>
              </a:ext>
            </a:extLst>
          </p:cNvPr>
          <p:cNvSpPr txBox="1"/>
          <p:nvPr/>
        </p:nvSpPr>
        <p:spPr>
          <a:xfrm>
            <a:off x="3166820" y="2069404"/>
            <a:ext cx="341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Texas Property Reported Losses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9384D-E1E3-A6A8-21FE-DD1707018101}"/>
              </a:ext>
            </a:extLst>
          </p:cNvPr>
          <p:cNvSpPr txBox="1"/>
          <p:nvPr/>
        </p:nvSpPr>
        <p:spPr>
          <a:xfrm>
            <a:off x="6762052" y="3589077"/>
            <a:ext cx="1301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Cumulative Reported Loss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0A512-67A3-E516-154A-2821FCA81F98}"/>
              </a:ext>
            </a:extLst>
          </p:cNvPr>
          <p:cNvSpPr txBox="1"/>
          <p:nvPr/>
        </p:nvSpPr>
        <p:spPr>
          <a:xfrm>
            <a:off x="7994449" y="2505664"/>
            <a:ext cx="3648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$101.3 million estimate for year end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F1FADA6-3258-3784-6C2B-BC12105591E3}"/>
              </a:ext>
            </a:extLst>
          </p:cNvPr>
          <p:cNvSpPr/>
          <p:nvPr/>
        </p:nvSpPr>
        <p:spPr>
          <a:xfrm>
            <a:off x="8358983" y="4860759"/>
            <a:ext cx="3648569" cy="150849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253B2-1AFC-DD08-615E-865FAE92CA89}"/>
              </a:ext>
            </a:extLst>
          </p:cNvPr>
          <p:cNvSpPr txBox="1"/>
          <p:nvPr/>
        </p:nvSpPr>
        <p:spPr>
          <a:xfrm>
            <a:off x="8484145" y="4953287"/>
            <a:ext cx="3398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Stright-line recognition of a $101.3 interim ultimate loss estimate would result in a IBNR reserve of $12 million resulting in a total loss of $25.3 at 3 months into the fiscal year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D8CED2-C456-2C67-B274-37B261D271D7}"/>
              </a:ext>
            </a:extLst>
          </p:cNvPr>
          <p:cNvCxnSpPr>
            <a:cxnSpLocks/>
          </p:cNvCxnSpPr>
          <p:nvPr/>
        </p:nvCxnSpPr>
        <p:spPr>
          <a:xfrm>
            <a:off x="3927302" y="5322520"/>
            <a:ext cx="0" cy="404740"/>
          </a:xfrm>
          <a:prstGeom prst="straightConnector1">
            <a:avLst/>
          </a:prstGeom>
          <a:ln w="31750">
            <a:solidFill>
              <a:schemeClr val="accent4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AD72D7F-554B-FA50-EA61-2D052CDF8D62}"/>
              </a:ext>
            </a:extLst>
          </p:cNvPr>
          <p:cNvSpPr txBox="1"/>
          <p:nvPr/>
        </p:nvSpPr>
        <p:spPr>
          <a:xfrm>
            <a:off x="3927302" y="5342947"/>
            <a:ext cx="87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IBNR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9731C6-C7C9-C060-118B-A5D9A790DC1D}"/>
              </a:ext>
            </a:extLst>
          </p:cNvPr>
          <p:cNvCxnSpPr>
            <a:cxnSpLocks/>
          </p:cNvCxnSpPr>
          <p:nvPr/>
        </p:nvCxnSpPr>
        <p:spPr>
          <a:xfrm flipV="1">
            <a:off x="3927302" y="2760089"/>
            <a:ext cx="0" cy="2451080"/>
          </a:xfrm>
          <a:prstGeom prst="straightConnector1">
            <a:avLst/>
          </a:prstGeom>
          <a:ln w="317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97FF5E4-4C67-14DF-C1B7-47BDE5599410}"/>
              </a:ext>
            </a:extLst>
          </p:cNvPr>
          <p:cNvSpPr txBox="1"/>
          <p:nvPr/>
        </p:nvSpPr>
        <p:spPr>
          <a:xfrm>
            <a:off x="3925121" y="2927990"/>
            <a:ext cx="2066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3 mos. total loss of $25.3 extrapolates to $101.3 million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F1A9B7-7CE4-4D58-6E9A-643F871C787F}"/>
              </a:ext>
            </a:extLst>
          </p:cNvPr>
          <p:cNvSpPr txBox="1"/>
          <p:nvPr/>
        </p:nvSpPr>
        <p:spPr>
          <a:xfrm>
            <a:off x="1248589" y="1176129"/>
            <a:ext cx="975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Year End IBNR = Incurred But Not Reported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Interim IBNR = Interim adjustment for straight line recognition ultimate loss estimate </a:t>
            </a:r>
          </a:p>
        </p:txBody>
      </p:sp>
    </p:spTree>
    <p:extLst>
      <p:ext uri="{BB962C8B-B14F-4D97-AF65-F5344CB8AC3E}">
        <p14:creationId xmlns:p14="http://schemas.microsoft.com/office/powerpoint/2010/main" val="40460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3FB06-45F2-536F-942A-E9E9A02B3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rocks around it&#10;&#10;AI-generated content may be incorrect.">
            <a:extLst>
              <a:ext uri="{FF2B5EF4-FFF2-40B4-BE49-F238E27FC236}">
                <a16:creationId xmlns:a16="http://schemas.microsoft.com/office/drawing/2014/main" id="{83C349D0-F6D9-7AB7-BEAA-71DA50A17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" y="0"/>
            <a:ext cx="1219026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726DC31-5920-9903-486D-C467B6354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6" y="246411"/>
            <a:ext cx="9542236" cy="1041173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Interim Reporting – Seasonal Variation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15CB05-E192-3C46-AAEA-5846216D29EC}"/>
              </a:ext>
            </a:extLst>
          </p:cNvPr>
          <p:cNvSpPr/>
          <p:nvPr/>
        </p:nvSpPr>
        <p:spPr>
          <a:xfrm>
            <a:off x="1191986" y="1151164"/>
            <a:ext cx="10996966" cy="57068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1C3869-04C9-351E-97E4-16CD8E5D0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392" y="1151152"/>
            <a:ext cx="7778750" cy="5499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84C48C-2E5D-0C99-A95C-06786D7A5E9D}"/>
              </a:ext>
            </a:extLst>
          </p:cNvPr>
          <p:cNvSpPr/>
          <p:nvPr/>
        </p:nvSpPr>
        <p:spPr>
          <a:xfrm>
            <a:off x="2028573" y="3976868"/>
            <a:ext cx="7863572" cy="428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8F646-94F7-C449-9988-53A3E0206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D2C57-46B5-DF0F-D2FB-11F19C54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313" y="0"/>
            <a:ext cx="13076492" cy="7549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559D73-AE36-14B5-A5CF-35452EA23A9A}"/>
              </a:ext>
            </a:extLst>
          </p:cNvPr>
          <p:cNvSpPr txBox="1"/>
          <p:nvPr/>
        </p:nvSpPr>
        <p:spPr>
          <a:xfrm>
            <a:off x="253368" y="5911421"/>
            <a:ext cx="456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Near Southern Most Point in United States </a:t>
            </a:r>
          </a:p>
          <a:p>
            <a:r>
              <a:rPr lang="en-US" dirty="0">
                <a:solidFill>
                  <a:schemeClr val="bg1"/>
                </a:solidFill>
              </a:rPr>
              <a:t>Island of Hawaii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0B3692-420D-C0BA-DA8F-9877D325AC4C}"/>
              </a:ext>
            </a:extLst>
          </p:cNvPr>
          <p:cNvSpPr txBox="1">
            <a:spLocks/>
          </p:cNvSpPr>
          <p:nvPr/>
        </p:nvSpPr>
        <p:spPr>
          <a:xfrm>
            <a:off x="8135580" y="4161456"/>
            <a:ext cx="3921857" cy="207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Now Go</a:t>
            </a:r>
          </a:p>
          <a:p>
            <a:r>
              <a:rPr lang="en-US" sz="5400" dirty="0">
                <a:solidFill>
                  <a:schemeClr val="bg1"/>
                </a:solidFill>
              </a:rPr>
              <a:t>Be Curious</a:t>
            </a:r>
          </a:p>
        </p:txBody>
      </p:sp>
    </p:spTree>
    <p:extLst>
      <p:ext uri="{BB962C8B-B14F-4D97-AF65-F5344CB8AC3E}">
        <p14:creationId xmlns:p14="http://schemas.microsoft.com/office/powerpoint/2010/main" val="3642160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511B1-DE9B-D2B9-B764-73DA34E0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river, outdoor&#10;&#10;AI-generated content may be incorrect.">
            <a:extLst>
              <a:ext uri="{FF2B5EF4-FFF2-40B4-BE49-F238E27FC236}">
                <a16:creationId xmlns:a16="http://schemas.microsoft.com/office/drawing/2014/main" id="{E8ACC510-20C9-C42B-CA0C-8A4D62D6E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747"/>
            <a:ext cx="12192000" cy="91414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2F51929-1146-74CF-772C-6F1299DC5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61" y="518859"/>
            <a:ext cx="9144000" cy="953180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Influences and References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4B83D-FE08-72CD-2C2A-0A4CD634104D}"/>
              </a:ext>
            </a:extLst>
          </p:cNvPr>
          <p:cNvSpPr txBox="1"/>
          <p:nvPr/>
        </p:nvSpPr>
        <p:spPr>
          <a:xfrm>
            <a:off x="10331334" y="708859"/>
            <a:ext cx="295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Austin, Texas</a:t>
            </a:r>
          </a:p>
        </p:txBody>
      </p:sp>
    </p:spTree>
    <p:extLst>
      <p:ext uri="{BB962C8B-B14F-4D97-AF65-F5344CB8AC3E}">
        <p14:creationId xmlns:p14="http://schemas.microsoft.com/office/powerpoint/2010/main" val="25075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7BCE8-E01E-D03B-4BEB-8441D3519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river, outdoor&#10;&#10;AI-generated content may be incorrect.">
            <a:extLst>
              <a:ext uri="{FF2B5EF4-FFF2-40B4-BE49-F238E27FC236}">
                <a16:creationId xmlns:a16="http://schemas.microsoft.com/office/drawing/2014/main" id="{4C1D08C0-5FCC-7F83-AE0C-F10528B19B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747"/>
            <a:ext cx="12192000" cy="9141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9597E-52BB-95BB-280B-988A0DC22EFE}"/>
              </a:ext>
            </a:extLst>
          </p:cNvPr>
          <p:cNvSpPr txBox="1"/>
          <p:nvPr/>
        </p:nvSpPr>
        <p:spPr>
          <a:xfrm>
            <a:off x="636161" y="2939473"/>
            <a:ext cx="1118638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Pool Finance, Tigers and Bears…Oh My!, </a:t>
            </a:r>
            <a:r>
              <a:rPr lang="en-US" sz="2800" dirty="0">
                <a:solidFill>
                  <a:schemeClr val="bg1"/>
                </a:solidFill>
              </a:rPr>
              <a:t>Presentation by Chris </a:t>
            </a:r>
            <a:r>
              <a:rPr lang="en-US" sz="2800" dirty="0" err="1">
                <a:solidFill>
                  <a:schemeClr val="bg1"/>
                </a:solidFill>
              </a:rPr>
              <a:t>Krepcho</a:t>
            </a:r>
            <a:r>
              <a:rPr lang="en-US" sz="2800" dirty="0">
                <a:solidFill>
                  <a:schemeClr val="bg1"/>
                </a:solidFill>
              </a:rPr>
              <a:t> at May 2025 NLC-RISC Trustees Conference.  Excellent primer on Finance at Risk Pools.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Viking Cruises Commercial – Be Curious Travel Theme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My journey over 32 years – from reinsurance accountant to data guy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9157C1-9F3B-E942-CBA6-DFE968582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61" y="518859"/>
            <a:ext cx="9144000" cy="953180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Influences and References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0679B-A2AD-5E56-381B-45C731330E2B}"/>
              </a:ext>
            </a:extLst>
          </p:cNvPr>
          <p:cNvSpPr txBox="1"/>
          <p:nvPr/>
        </p:nvSpPr>
        <p:spPr>
          <a:xfrm>
            <a:off x="10331334" y="708859"/>
            <a:ext cx="295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Austin, Texas</a:t>
            </a:r>
          </a:p>
        </p:txBody>
      </p:sp>
    </p:spTree>
    <p:extLst>
      <p:ext uri="{BB962C8B-B14F-4D97-AF65-F5344CB8AC3E}">
        <p14:creationId xmlns:p14="http://schemas.microsoft.com/office/powerpoint/2010/main" val="344344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7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614D0-A1BC-3A85-60E8-4E6CD5128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FC4C13A-E84F-4C37-BB7E-A581B321C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E212E7-238A-4F81-A7D5-1873B4938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B2071-622C-54F1-1869-F4121AE5A2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38E58-A0E5-3DC5-FE71-7A27A4F18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523878"/>
            <a:ext cx="7955671" cy="38102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Be Curious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36D5C-74AE-FEF1-7F4F-D65EB1F66C70}"/>
              </a:ext>
            </a:extLst>
          </p:cNvPr>
          <p:cNvSpPr txBox="1"/>
          <p:nvPr/>
        </p:nvSpPr>
        <p:spPr>
          <a:xfrm>
            <a:off x="9572382" y="284018"/>
            <a:ext cx="295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Klementinum Library</a:t>
            </a:r>
          </a:p>
          <a:p>
            <a:r>
              <a:rPr lang="en-US" dirty="0">
                <a:solidFill>
                  <a:schemeClr val="bg1"/>
                </a:solidFill>
              </a:rPr>
              <a:t>Prague,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9858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9470C3-E74E-C94A-9869-11CD47660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27AD907-D2F3-4AD6-6524-85168EBD1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17B07A-D3F0-5356-B6DA-C99490496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5310E-FE92-919F-7EF7-97E5F215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67F541-9616-0FD5-6522-DD2680358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523878"/>
            <a:ext cx="7955671" cy="38102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Be Curious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8A0BA-65C4-BBF8-836C-32B234E36E71}"/>
              </a:ext>
            </a:extLst>
          </p:cNvPr>
          <p:cNvSpPr txBox="1"/>
          <p:nvPr/>
        </p:nvSpPr>
        <p:spPr>
          <a:xfrm>
            <a:off x="9572382" y="284018"/>
            <a:ext cx="295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Klementinum Library</a:t>
            </a:r>
          </a:p>
          <a:p>
            <a:r>
              <a:rPr lang="en-US" dirty="0">
                <a:solidFill>
                  <a:schemeClr val="bg1"/>
                </a:solidFill>
              </a:rPr>
              <a:t>Prague, Czech Republic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1DAC7-C626-BDEA-223A-7BBC212E61AC}"/>
              </a:ext>
            </a:extLst>
          </p:cNvPr>
          <p:cNvSpPr txBox="1"/>
          <p:nvPr/>
        </p:nvSpPr>
        <p:spPr>
          <a:xfrm>
            <a:off x="5272895" y="2667338"/>
            <a:ext cx="69160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does my role influence financial reporting?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Curiosity is viewed as initiative leading to career growth and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More insights positively impact Pool’s success.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0"/>
              </a:schemeClr>
            </a:gs>
            <a:gs pos="70000">
              <a:schemeClr val="bg1">
                <a:alpha val="0"/>
              </a:schemeClr>
            </a:gs>
            <a:gs pos="85000">
              <a:schemeClr val="bg1">
                <a:alpha val="50000"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D56F6-2F2B-1A82-CC11-D4ED76AA7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FFECB7-A4B7-80A7-467B-B7760AE2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784" b="13024"/>
          <a:stretch>
            <a:fillRect/>
          </a:stretch>
        </p:blipFill>
        <p:spPr>
          <a:xfrm>
            <a:off x="0" y="8878"/>
            <a:ext cx="9669642" cy="6857990"/>
          </a:xfrm>
          <a:prstGeom prst="rect">
            <a:avLst/>
          </a:prstGeom>
        </p:spPr>
      </p:pic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2DF108-7FE2-9A1F-1714-8F1620D9B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6" y="160502"/>
            <a:ext cx="3445765" cy="1485319"/>
          </a:xfrm>
          <a:noFill/>
        </p:spPr>
        <p:txBody>
          <a:bodyPr anchor="t">
            <a:normAutofit fontScale="90000"/>
          </a:bodyPr>
          <a:lstStyle/>
          <a:p>
            <a:pPr algn="l"/>
            <a:r>
              <a:rPr lang="en-US" sz="5200" dirty="0"/>
              <a:t>Topics / Roadmap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0978019-2412-A5E5-DE74-87155AA33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986" y="1806322"/>
            <a:ext cx="3771129" cy="4739551"/>
          </a:xfrm>
          <a:noFill/>
        </p:spPr>
        <p:txBody>
          <a:bodyPr>
            <a:normAutofit/>
          </a:bodyPr>
          <a:lstStyle/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Financial Reports (Balance Sheet &amp; Income Statement)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Annual Reporting vs. Interim Reporting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Rule of Conservatism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Types of Interim Reporting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Challenges with Interim Reporting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 Investment Income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Seasonal Reported Losses</a:t>
            </a:r>
          </a:p>
          <a:p>
            <a:pPr algn="l">
              <a:spcBef>
                <a:spcPts val="1800"/>
              </a:spcBef>
            </a:pPr>
            <a:endParaRPr lang="en-US" dirty="0"/>
          </a:p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CD55C-444F-3A80-D3DC-C3E26F024EC2}"/>
              </a:ext>
            </a:extLst>
          </p:cNvPr>
          <p:cNvSpPr txBox="1"/>
          <p:nvPr/>
        </p:nvSpPr>
        <p:spPr>
          <a:xfrm>
            <a:off x="235428" y="2892792"/>
            <a:ext cx="348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Rowena Crest Loops</a:t>
            </a:r>
          </a:p>
          <a:p>
            <a:r>
              <a:rPr lang="en-US" dirty="0">
                <a:solidFill>
                  <a:schemeClr val="bg1"/>
                </a:solidFill>
              </a:rPr>
              <a:t>Columbia River Gorge, Oregon</a:t>
            </a:r>
          </a:p>
        </p:txBody>
      </p:sp>
    </p:spTree>
    <p:extLst>
      <p:ext uri="{BB962C8B-B14F-4D97-AF65-F5344CB8AC3E}">
        <p14:creationId xmlns:p14="http://schemas.microsoft.com/office/powerpoint/2010/main" val="216850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161FFC-D862-6D1F-0841-FA0263D97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C4C13A-E84F-4C37-BB7E-A581B321C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E212E7-238A-4F81-A7D5-1873B4938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sky, outdoor, building, old&#10;&#10;AI-generated content may be incorrect.">
            <a:extLst>
              <a:ext uri="{FF2B5EF4-FFF2-40B4-BE49-F238E27FC236}">
                <a16:creationId xmlns:a16="http://schemas.microsoft.com/office/drawing/2014/main" id="{E244C100-6B98-6906-3FD6-E3DD6A055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-3049" y="-2"/>
            <a:ext cx="12192001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59D4E7F-60B1-0E45-F846-6A7CD8A95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523878"/>
            <a:ext cx="7955671" cy="3810245"/>
          </a:xfrm>
        </p:spPr>
        <p:txBody>
          <a:bodyPr anchor="ctr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Financial Reporting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E4395-D54A-F1DF-BFF7-07492326A74E}"/>
              </a:ext>
            </a:extLst>
          </p:cNvPr>
          <p:cNvSpPr txBox="1"/>
          <p:nvPr/>
        </p:nvSpPr>
        <p:spPr>
          <a:xfrm>
            <a:off x="7612445" y="161775"/>
            <a:ext cx="457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Milan Cathedral</a:t>
            </a:r>
          </a:p>
          <a:p>
            <a:r>
              <a:rPr lang="en-US" dirty="0">
                <a:solidFill>
                  <a:schemeClr val="bg1"/>
                </a:solidFill>
              </a:rPr>
              <a:t>Milan, Italy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Luca Pacioli – Father of Modern Accounting</a:t>
            </a:r>
          </a:p>
        </p:txBody>
      </p:sp>
    </p:spTree>
    <p:extLst>
      <p:ext uri="{BB962C8B-B14F-4D97-AF65-F5344CB8AC3E}">
        <p14:creationId xmlns:p14="http://schemas.microsoft.com/office/powerpoint/2010/main" val="58173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47F36-28DA-830E-6C49-A7644C7EA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04D9031-6A05-45CB-5F66-1D8D38DB4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219A96-CF36-081B-0C0A-C3C47AB86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sky, outdoor, building, old&#10;&#10;AI-generated content may be incorrect.">
            <a:extLst>
              <a:ext uri="{FF2B5EF4-FFF2-40B4-BE49-F238E27FC236}">
                <a16:creationId xmlns:a16="http://schemas.microsoft.com/office/drawing/2014/main" id="{11DC6929-5547-417B-A51F-5958C6166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-3049" y="-2"/>
            <a:ext cx="12192001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89BEF60-72C4-9C62-D1BA-682E452B2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523878"/>
            <a:ext cx="7955671" cy="3810245"/>
          </a:xfrm>
        </p:spPr>
        <p:txBody>
          <a:bodyPr anchor="ctr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Financial Reporting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D0E68A5-D2F0-10D9-6BB3-25E9248A0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5236" y="2872250"/>
            <a:ext cx="4173155" cy="3810245"/>
          </a:xfrm>
        </p:spPr>
        <p:txBody>
          <a:bodyPr anchor="ctr">
            <a:normAutofit/>
          </a:bodyPr>
          <a:lstStyle/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Balance Sheet &amp; Income Statement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Chris </a:t>
            </a:r>
            <a:r>
              <a:rPr lang="en-US" sz="3200" dirty="0" err="1">
                <a:solidFill>
                  <a:srgbClr val="FFFFFF"/>
                </a:solidFill>
              </a:rPr>
              <a:t>Krepcho’s</a:t>
            </a:r>
            <a:r>
              <a:rPr lang="en-US" sz="3200" dirty="0">
                <a:solidFill>
                  <a:srgbClr val="FFFFFF"/>
                </a:solidFill>
              </a:rPr>
              <a:t> 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46309-7D07-39EE-A9FA-37800F86DAA0}"/>
              </a:ext>
            </a:extLst>
          </p:cNvPr>
          <p:cNvSpPr txBox="1"/>
          <p:nvPr/>
        </p:nvSpPr>
        <p:spPr>
          <a:xfrm>
            <a:off x="7612445" y="161775"/>
            <a:ext cx="457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Milan Cathedral</a:t>
            </a:r>
          </a:p>
          <a:p>
            <a:r>
              <a:rPr lang="en-US" dirty="0">
                <a:solidFill>
                  <a:schemeClr val="bg1"/>
                </a:solidFill>
              </a:rPr>
              <a:t>Milan, Italy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Luca Pacioli – Father of Modern Accounting</a:t>
            </a:r>
          </a:p>
        </p:txBody>
      </p:sp>
    </p:spTree>
    <p:extLst>
      <p:ext uri="{BB962C8B-B14F-4D97-AF65-F5344CB8AC3E}">
        <p14:creationId xmlns:p14="http://schemas.microsoft.com/office/powerpoint/2010/main" val="3454120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620391423d51ed6367e66cc783badd5d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3a22e5fa457c32bb7e726a27969dc803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9FEF6A-35AF-4F9C-B968-F9F54E19BDCF}">
  <ds:schemaRefs>
    <ds:schemaRef ds:uri="http://schemas.microsoft.com/office/2006/metadata/properties"/>
    <ds:schemaRef ds:uri="http://schemas.microsoft.com/office/infopath/2007/PartnerControls"/>
    <ds:schemaRef ds:uri="3311db4f-c83e-4f19-9b1a-85740e60a0ff"/>
    <ds:schemaRef ds:uri="d3176b68-ad26-48d2-8a37-5330accca0f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4F110E6-DB79-4D92-8914-88F72BA4E6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8EA46E-ABCA-478F-B0F7-0EDCE232EA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eabdcad-d00c-466b-b1c1-08eb9f100f2c}" enabled="0" method="" siteId="{5eabdcad-d00c-466b-b1c1-08eb9f100f2c}" removed="1"/>
  <clbl:label id="{bb13f234-b831-4e83-9617-dbcb15874bd1}" enabled="0" method="" siteId="{bb13f234-b831-4e83-9617-dbcb15874b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4448</TotalTime>
  <Words>590</Words>
  <Application>Microsoft Office PowerPoint</Application>
  <PresentationFormat>Widescreen</PresentationFormat>
  <Paragraphs>105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Influences and References</vt:lpstr>
      <vt:lpstr>Influences and References</vt:lpstr>
      <vt:lpstr>Be Curious</vt:lpstr>
      <vt:lpstr>Be Curious</vt:lpstr>
      <vt:lpstr>Topics / Roadmap</vt:lpstr>
      <vt:lpstr>Financial Reporting</vt:lpstr>
      <vt:lpstr>Financial Reporting</vt:lpstr>
      <vt:lpstr>PowerPoint Presentation</vt:lpstr>
      <vt:lpstr>PowerPoint Presentation</vt:lpstr>
      <vt:lpstr>Rule of Conservatism</vt:lpstr>
      <vt:lpstr>Rule of Conservatism</vt:lpstr>
      <vt:lpstr>Interim Reporting</vt:lpstr>
      <vt:lpstr>Interim Reporting</vt:lpstr>
      <vt:lpstr>Interim Reporting - Extrapolating</vt:lpstr>
      <vt:lpstr>Interim Reporting - Extrapolating</vt:lpstr>
      <vt:lpstr>Interim Reporting - Recognition</vt:lpstr>
      <vt:lpstr>Interim Reporting – Seasonal Variation</vt:lpstr>
      <vt:lpstr>Interim Reporting – Seasonal Variation</vt:lpstr>
      <vt:lpstr>Interim Reporting – Seasonal Variation</vt:lpstr>
      <vt:lpstr>Interim Reporting – Seasonal Variation</vt:lpstr>
      <vt:lpstr>Interim Reporting – Seasonal Variation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Mike Raigosa</dc:creator>
  <cp:lastModifiedBy>Erin Peterson</cp:lastModifiedBy>
  <cp:revision>23</cp:revision>
  <dcterms:created xsi:type="dcterms:W3CDTF">2025-10-17T06:59:45Z</dcterms:created>
  <dcterms:modified xsi:type="dcterms:W3CDTF">2025-10-24T18:34:01Z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