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  <p:sldMasterId id="2147483672" r:id="rId5"/>
  </p:sldMasterIdLst>
  <p:notesMasterIdLst>
    <p:notesMasterId r:id="rId31"/>
  </p:notesMasterIdLst>
  <p:sldIdLst>
    <p:sldId id="294" r:id="rId6"/>
    <p:sldId id="358" r:id="rId7"/>
    <p:sldId id="356" r:id="rId8"/>
    <p:sldId id="257" r:id="rId9"/>
    <p:sldId id="273" r:id="rId10"/>
    <p:sldId id="261" r:id="rId11"/>
    <p:sldId id="260" r:id="rId12"/>
    <p:sldId id="265" r:id="rId13"/>
    <p:sldId id="266" r:id="rId14"/>
    <p:sldId id="259" r:id="rId15"/>
    <p:sldId id="296" r:id="rId16"/>
    <p:sldId id="457" r:id="rId17"/>
    <p:sldId id="458" r:id="rId18"/>
    <p:sldId id="456" r:id="rId19"/>
    <p:sldId id="366" r:id="rId20"/>
    <p:sldId id="439" r:id="rId21"/>
    <p:sldId id="440" r:id="rId22"/>
    <p:sldId id="443" r:id="rId23"/>
    <p:sldId id="450" r:id="rId24"/>
    <p:sldId id="453" r:id="rId25"/>
    <p:sldId id="454" r:id="rId26"/>
    <p:sldId id="461" r:id="rId27"/>
    <p:sldId id="455" r:id="rId28"/>
    <p:sldId id="462" r:id="rId29"/>
    <p:sldId id="354" r:id="rId30"/>
  </p:sldIdLst>
  <p:sldSz cx="12188825" cy="6858000"/>
  <p:notesSz cx="6858000" cy="9144000"/>
  <p:embeddedFontLs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Black" panose="02000000000000000000" pitchFamily="2" charset="0"/>
      <p:bold r:id="rId36"/>
      <p:italic r:id="rId37"/>
      <p:boldItalic r:id="rId38"/>
    </p:embeddedFont>
    <p:embeddedFont>
      <p:font typeface="Rubik" panose="020B0604020202020204" charset="0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801589-7C27-4E6F-BF86-76F4CF1F0930}" v="1" dt="2025-10-23T21:24:59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69"/>
    <p:restoredTop sz="75233"/>
  </p:normalViewPr>
  <p:slideViewPr>
    <p:cSldViewPr snapToGrid="0">
      <p:cViewPr varScale="1">
        <p:scale>
          <a:sx n="75" d="100"/>
          <a:sy n="75" d="100"/>
        </p:scale>
        <p:origin x="146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modSld">
      <pc:chgData name="Erin Peterson" userId="f7db407f-204f-45df-b879-31dfe1434a51" providerId="ADAL" clId="{1CDB0469-A65D-4EBB-91F1-537C7FB46BB0}" dt="2025-10-23T21:25:55.457" v="28" actId="20577"/>
      <pc:docMkLst>
        <pc:docMk/>
      </pc:docMkLst>
      <pc:sldChg chg="modSp add mod">
        <pc:chgData name="Erin Peterson" userId="f7db407f-204f-45df-b879-31dfe1434a51" providerId="ADAL" clId="{1CDB0469-A65D-4EBB-91F1-537C7FB46BB0}" dt="2025-10-23T21:25:55.457" v="28" actId="20577"/>
        <pc:sldMkLst>
          <pc:docMk/>
          <pc:sldMk cId="1917002916" sldId="294"/>
        </pc:sldMkLst>
        <pc:spChg chg="mod">
          <ac:chgData name="Erin Peterson" userId="f7db407f-204f-45df-b879-31dfe1434a51" providerId="ADAL" clId="{1CDB0469-A65D-4EBB-91F1-537C7FB46BB0}" dt="2025-10-23T21:25:55.457" v="28" actId="20577"/>
          <ac:spMkLst>
            <pc:docMk/>
            <pc:sldMk cId="1917002916" sldId="294"/>
            <ac:spMk id="2" creationId="{33CE1731-DF73-F13D-7DE0-8E7DBBC8025D}"/>
          </ac:spMkLst>
        </pc:spChg>
        <pc:spChg chg="mod">
          <ac:chgData name="Erin Peterson" userId="f7db407f-204f-45df-b879-31dfe1434a51" providerId="ADAL" clId="{1CDB0469-A65D-4EBB-91F1-537C7FB46BB0}" dt="2025-10-23T21:25:29.477" v="7" actId="20577"/>
          <ac:spMkLst>
            <pc:docMk/>
            <pc:sldMk cId="1917002916" sldId="294"/>
            <ac:spMk id="5" creationId="{C3B109B3-35BF-CC49-8961-A8E00F6581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6486" y="1143000"/>
            <a:ext cx="54849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CCE0-3DA5-417A-BC62-D53E841C2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685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523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8B75D-B9E3-F98B-0F09-893FB38D7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D9A9A-CC12-0C3B-8540-BC99EB152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CB813-FA02-BF14-C133-DD55695C4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3EEC0-219E-7150-9D2C-2918973B14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687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0FD17-81B9-E9CC-497B-1CBF37854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A52C9-8EB5-650C-783E-03CDE11FE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26F6A-395F-E0D8-A9A6-46C6D0AF6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28D3C-25E5-E546-4689-7D685B5DEF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680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FBE9-CC1D-52E1-5009-A3AC29FE5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58F64F-8768-BE39-E738-9845257F7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A7789-AB8E-C769-F650-184A6B9B0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E797C-377B-B51E-8792-075F010F4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000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40E68-8DA3-5ACA-462C-48BCE57DD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875F49-F1AC-73FF-5CD0-2ED3FFBCA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ACCAE-17BE-FF3A-4021-7574505AF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3A744-0A40-0183-746E-48865C31EB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264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0CF5-16C2-ECF2-C366-747F36D71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2F18DA-68FD-5649-8037-1CD8CD472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84781-574A-1641-0B50-CE580B6C1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B8B15-C5F7-E330-2AF4-1D7F83CA5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95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CB778-5B62-B168-D1F7-CAB19C46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2FB287-75D4-86A0-7FE9-EFB4F564F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47C59-EE93-239C-2E61-42853867D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D7343-05C2-E642-2B39-1549E789A9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873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4295D-EE6D-D94E-9D88-063533C4D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CC570-B327-C2CC-5E1B-26032D9AB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354AD-EA63-86DD-4DD0-03576A3AF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F09C-7A73-E7CB-5BAA-F6A5597FA5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226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2E54F-7DD5-C804-6046-3B3DD4DD7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AF9AB-AF32-A25D-9E5D-10CDE5CDC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4F90F-6D95-342E-0FBC-C5E8516E2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D3E3D-4013-9097-B4E9-27D0E1B68C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45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>
          <a:extLst>
            <a:ext uri="{FF2B5EF4-FFF2-40B4-BE49-F238E27FC236}">
              <a16:creationId xmlns:a16="http://schemas.microsoft.com/office/drawing/2014/main" id="{99D8C52F-562D-F8C4-970E-59A29F021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>
            <a:extLst>
              <a:ext uri="{FF2B5EF4-FFF2-40B4-BE49-F238E27FC236}">
                <a16:creationId xmlns:a16="http://schemas.microsoft.com/office/drawing/2014/main" id="{1DCF4B14-B5B3-EC28-CC29-8952704233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4813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1" name="Google Shape;181;p1:notes">
            <a:extLst>
              <a:ext uri="{FF2B5EF4-FFF2-40B4-BE49-F238E27FC236}">
                <a16:creationId xmlns:a16="http://schemas.microsoft.com/office/drawing/2014/main" id="{D18D63B7-5CC0-6BFD-10DC-C1D2507606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sz="11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1:notes">
            <a:extLst>
              <a:ext uri="{FF2B5EF4-FFF2-40B4-BE49-F238E27FC236}">
                <a16:creationId xmlns:a16="http://schemas.microsoft.com/office/drawing/2014/main" id="{DDFB06ED-8987-7D81-2518-A7A3B95576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573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45904-534B-D559-0E3F-E9F923BA7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08E7C7-B59D-D751-07B0-BEB237A49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4A811-0FDB-D189-4CA4-A82A3C662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A6477-B82F-4749-2C8D-5C2824299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769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7C001-7300-1201-5CD9-6F69A3747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F32A9-6498-683E-AD47-7B304D77C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A74AB-AA92-06CF-B63C-3CEDE38E0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AC109-D12F-EC3F-C028-A1BFF5F7F6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885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FC426-9A7B-B711-645A-12A61AD5D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AE2A6-1F94-DDBA-D823-6445AB8DE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597F7-D1E8-415C-A632-63379572E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60E30-3648-4BA6-8BE1-F7D0008F2C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22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27CC5-D14E-E68C-F796-5474238A9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2ACF5-FB99-0B83-B948-BE4B422CD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0C28F-D2EC-AECC-9577-D4666E11F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DC936-06EC-FF1C-026C-439F609B8D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109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B8070-D68A-C490-E61E-435BCB617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DEE3A-1D2A-E803-7655-175E0F925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06AE7-FAD0-0B8B-C0A3-759129F43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7D543-3A73-0C10-6934-27793429AD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819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633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3352-F30C-F21F-50EE-45DFF631F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F81A5-DA68-DDFE-0D59-8342F75EE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67411-6AB6-596F-A880-3EE34F561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456CF-1852-E234-F6D9-775ED68883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12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99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45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47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65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098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68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OAR Inspire">
  <p:cSld name="Purple Title_2_1_1_1_2_1_1">
    <p:bg>
      <p:bgPr>
        <a:solidFill>
          <a:srgbClr val="293375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485409" y="4568473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766482" y="312683"/>
            <a:ext cx="914399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6791717" y="625343"/>
            <a:ext cx="914399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 amt="5000"/>
          </a:blip>
          <a:stretch>
            <a:fillRect/>
          </a:stretch>
        </p:blipFill>
        <p:spPr>
          <a:xfrm>
            <a:off x="8064887" y="1250689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 amt="5000"/>
          </a:blip>
          <a:stretch>
            <a:fillRect/>
          </a:stretch>
        </p:blipFill>
        <p:spPr>
          <a:xfrm>
            <a:off x="9732331" y="2312422"/>
            <a:ext cx="914399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4967662" y="550720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5518548" y="2501379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 amt="5000"/>
          </a:blip>
          <a:stretch>
            <a:fillRect/>
          </a:stretch>
        </p:blipFill>
        <p:spPr>
          <a:xfrm>
            <a:off x="9098280" y="312673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 amt="5000"/>
          </a:blip>
          <a:stretch>
            <a:fillRect/>
          </a:stretch>
        </p:blipFill>
        <p:spPr>
          <a:xfrm>
            <a:off x="7428301" y="2920616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 amt="5000"/>
          </a:blip>
          <a:stretch>
            <a:fillRect/>
          </a:stretch>
        </p:blipFill>
        <p:spPr>
          <a:xfrm>
            <a:off x="3293901" y="3992087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 amt="5000"/>
          </a:blip>
          <a:stretch>
            <a:fillRect/>
          </a:stretch>
        </p:blipFill>
        <p:spPr>
          <a:xfrm>
            <a:off x="425868" y="0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 amt="5000"/>
          </a:blip>
          <a:stretch>
            <a:fillRect/>
          </a:stretch>
        </p:blipFill>
        <p:spPr>
          <a:xfrm>
            <a:off x="8701472" y="4377407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14">
            <a:alphaModFix amt="5000"/>
          </a:blip>
          <a:stretch>
            <a:fillRect/>
          </a:stretch>
        </p:blipFill>
        <p:spPr>
          <a:xfrm>
            <a:off x="1191025" y="5084377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5">
            <a:alphaModFix amt="5000"/>
          </a:blip>
          <a:stretch>
            <a:fillRect/>
          </a:stretch>
        </p:blipFill>
        <p:spPr>
          <a:xfrm>
            <a:off x="10319798" y="3696161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6">
            <a:alphaModFix amt="5000"/>
          </a:blip>
          <a:stretch>
            <a:fillRect/>
          </a:stretch>
        </p:blipFill>
        <p:spPr>
          <a:xfrm>
            <a:off x="895571" y="1539756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7">
            <a:alphaModFix amt="5000"/>
          </a:blip>
          <a:stretch>
            <a:fillRect/>
          </a:stretch>
        </p:blipFill>
        <p:spPr>
          <a:xfrm>
            <a:off x="3207053" y="2212316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8">
            <a:alphaModFix amt="5000"/>
          </a:blip>
          <a:stretch>
            <a:fillRect/>
          </a:stretch>
        </p:blipFill>
        <p:spPr>
          <a:xfrm>
            <a:off x="1191029" y="3654074"/>
            <a:ext cx="914399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"/>
          <p:cNvSpPr txBox="1">
            <a:spLocks noGrp="1"/>
          </p:cNvSpPr>
          <p:nvPr>
            <p:ph type="title"/>
          </p:nvPr>
        </p:nvSpPr>
        <p:spPr>
          <a:xfrm>
            <a:off x="1021550" y="1692700"/>
            <a:ext cx="7105500" cy="19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oboto Black"/>
              <a:buNone/>
              <a:defRPr sz="6000" b="0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9" name="Google Shape;29;p2"/>
          <p:cNvPicPr preferRelativeResize="0"/>
          <p:nvPr/>
        </p:nvPicPr>
        <p:blipFill rotWithShape="1">
          <a:blip r:embed="rId19">
            <a:alphaModFix/>
          </a:blip>
          <a:srcRect t="9"/>
          <a:stretch/>
        </p:blipFill>
        <p:spPr>
          <a:xfrm>
            <a:off x="10103275" y="5886249"/>
            <a:ext cx="1644649" cy="6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 rotWithShape="1">
          <a:blip r:embed="rId20">
            <a:alphaModFix/>
          </a:blip>
          <a:srcRect t="22449" b="25232"/>
          <a:stretch/>
        </p:blipFill>
        <p:spPr>
          <a:xfrm>
            <a:off x="7713400" y="5702575"/>
            <a:ext cx="1957851" cy="102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9AAF-EA32-B170-7A61-217E1E51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B2CC4-2CE8-6AEF-32E2-16EA8AD2F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B86AC-D695-F48C-595F-DB603BBD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7415E-EF5C-392D-4D0B-0C9F3560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82044-C23D-8428-2410-663F70B2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3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DA3E-6962-03C0-8A37-EF4316F2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57B12-BE38-9BCE-245F-9AB0E7BEA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24700-A80D-2494-79A8-8AFED6B3A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F6639-03DD-F209-7751-2CB46D32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0FE74-7C21-F252-B72A-258EBF96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46BB-C2F1-1441-CAE8-51E34888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05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CA43B-5190-C0F6-6EFF-67B72CA0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D7F37-6705-1E56-16E5-8777EFBC2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F15E0-C7E8-227D-B275-F886F81A1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708A2-EBA8-EA55-9D25-FF5F29F2D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CA24E-716D-38F7-E072-FF8280B4B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3CFA76-009D-AA03-3BAC-745E7CA7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5B823-0CDF-0CD5-CA5E-511E0E01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D3840-3C1C-884D-9D06-B9616B8B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9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EFDC0-F688-6E4F-3C63-78818A7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01DF62-B7FD-E839-55B6-6FA0A941B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8EC0D-D1CD-6205-17A8-7C9A8C3B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58F74-D718-FC00-DC84-A712CAE2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78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4DA9B-C662-F7BE-907C-5DCA0B74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570C0-F32E-E2C4-6B4E-7247BE33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3C71F-5A9E-C2EC-0110-177137E7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75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81245-BA97-B181-6D6F-1B39F5B7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72E11-3FF6-2D61-7645-F20E0B66F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5BB88-1C36-A90F-D3DB-09125F826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4B054-8457-3BEE-44D0-8C7DBFEC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C42C0-647B-5012-D3EC-62D5555C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111C1-24B3-23B4-30CE-0FF153EA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46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9EF2-0A66-4C7E-1137-1C111A24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843C7-C17C-CDBF-7183-0E1B6C0C9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E2054-42EE-9A09-929D-9816F26A7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7F450-E6EE-0279-680D-CF9F5C5F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DD1EF-F0A4-6032-4725-4FE9A08C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EAD24-A35F-F05F-046F-30E841E1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4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38B9-EFB6-C63D-3501-644D980A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C3F2A-C61A-951B-2DB6-B909955A3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EE670-5DB0-C5CA-21D2-C9D733C8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DF89E-2160-C9BA-C787-B36977ED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B1410-9244-3D2B-945B-732DD66E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03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46C972-4784-39ED-01FC-F783485A1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7E71F-DE2F-FA23-5968-8DD59A9A9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00931-4C31-25A8-37C6-ED987BD1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4B4DD-B287-D26F-2A4B-06F00FD9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38016-1051-6BCF-8DA3-DACF3C50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9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heading Slide SOAR Inspire">
  <p:cSld name="Purple Title_2_1_1_1_2_1_1_1">
    <p:bg>
      <p:bgPr>
        <a:solidFill>
          <a:srgbClr val="293375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485409" y="4568473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766482" y="312683"/>
            <a:ext cx="914399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6791717" y="625343"/>
            <a:ext cx="914399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5">
            <a:alphaModFix amt="5000"/>
          </a:blip>
          <a:stretch>
            <a:fillRect/>
          </a:stretch>
        </p:blipFill>
        <p:spPr>
          <a:xfrm>
            <a:off x="8064887" y="1250689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>
          <a:blip r:embed="rId6">
            <a:alphaModFix amt="5000"/>
          </a:blip>
          <a:stretch>
            <a:fillRect/>
          </a:stretch>
        </p:blipFill>
        <p:spPr>
          <a:xfrm>
            <a:off x="9732331" y="2312422"/>
            <a:ext cx="914399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4967662" y="550720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>
          <a:blip r:embed="rId8">
            <a:alphaModFix amt="5000"/>
          </a:blip>
          <a:stretch>
            <a:fillRect/>
          </a:stretch>
        </p:blipFill>
        <p:spPr>
          <a:xfrm>
            <a:off x="5518548" y="2501379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>
          <a:blip r:embed="rId9">
            <a:alphaModFix amt="5000"/>
          </a:blip>
          <a:stretch>
            <a:fillRect/>
          </a:stretch>
        </p:blipFill>
        <p:spPr>
          <a:xfrm>
            <a:off x="9097989" y="312673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"/>
          <p:cNvPicPr preferRelativeResize="0"/>
          <p:nvPr/>
        </p:nvPicPr>
        <p:blipFill>
          <a:blip r:embed="rId10">
            <a:alphaModFix amt="5000"/>
          </a:blip>
          <a:stretch>
            <a:fillRect/>
          </a:stretch>
        </p:blipFill>
        <p:spPr>
          <a:xfrm>
            <a:off x="7428301" y="2920616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"/>
          <p:cNvPicPr preferRelativeResize="0"/>
          <p:nvPr/>
        </p:nvPicPr>
        <p:blipFill>
          <a:blip r:embed="rId11">
            <a:alphaModFix amt="5000"/>
          </a:blip>
          <a:stretch>
            <a:fillRect/>
          </a:stretch>
        </p:blipFill>
        <p:spPr>
          <a:xfrm>
            <a:off x="3293901" y="3992087"/>
            <a:ext cx="914401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"/>
          <p:cNvPicPr preferRelativeResize="0"/>
          <p:nvPr/>
        </p:nvPicPr>
        <p:blipFill>
          <a:blip r:embed="rId12">
            <a:alphaModFix amt="5000"/>
          </a:blip>
          <a:stretch>
            <a:fillRect/>
          </a:stretch>
        </p:blipFill>
        <p:spPr>
          <a:xfrm>
            <a:off x="425868" y="0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"/>
          <p:cNvPicPr preferRelativeResize="0"/>
          <p:nvPr/>
        </p:nvPicPr>
        <p:blipFill>
          <a:blip r:embed="rId13">
            <a:alphaModFix amt="5000"/>
          </a:blip>
          <a:stretch>
            <a:fillRect/>
          </a:stretch>
        </p:blipFill>
        <p:spPr>
          <a:xfrm>
            <a:off x="8701472" y="4377407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"/>
          <p:cNvPicPr preferRelativeResize="0"/>
          <p:nvPr/>
        </p:nvPicPr>
        <p:blipFill>
          <a:blip r:embed="rId14">
            <a:alphaModFix amt="5000"/>
          </a:blip>
          <a:stretch>
            <a:fillRect/>
          </a:stretch>
        </p:blipFill>
        <p:spPr>
          <a:xfrm>
            <a:off x="1191025" y="5084377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"/>
          <p:cNvPicPr preferRelativeResize="0"/>
          <p:nvPr/>
        </p:nvPicPr>
        <p:blipFill>
          <a:blip r:embed="rId15">
            <a:alphaModFix amt="5000"/>
          </a:blip>
          <a:stretch>
            <a:fillRect/>
          </a:stretch>
        </p:blipFill>
        <p:spPr>
          <a:xfrm>
            <a:off x="10319798" y="3696161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"/>
          <p:cNvPicPr preferRelativeResize="0"/>
          <p:nvPr/>
        </p:nvPicPr>
        <p:blipFill>
          <a:blip r:embed="rId16">
            <a:alphaModFix amt="5000"/>
          </a:blip>
          <a:stretch>
            <a:fillRect/>
          </a:stretch>
        </p:blipFill>
        <p:spPr>
          <a:xfrm>
            <a:off x="895571" y="1539756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>
          <a:blip r:embed="rId17">
            <a:alphaModFix amt="5000"/>
          </a:blip>
          <a:stretch>
            <a:fillRect/>
          </a:stretch>
        </p:blipFill>
        <p:spPr>
          <a:xfrm>
            <a:off x="3207053" y="2212316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18">
            <a:alphaModFix amt="5000"/>
          </a:blip>
          <a:stretch>
            <a:fillRect/>
          </a:stretch>
        </p:blipFill>
        <p:spPr>
          <a:xfrm>
            <a:off x="1191029" y="3654074"/>
            <a:ext cx="914399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1021550" y="1692700"/>
            <a:ext cx="7105500" cy="19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oboto Black"/>
              <a:buNone/>
              <a:defRPr sz="6000" b="0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3"/>
          <p:cNvPicPr preferRelativeResize="0"/>
          <p:nvPr/>
        </p:nvPicPr>
        <p:blipFill rotWithShape="1">
          <a:blip r:embed="rId19">
            <a:alphaModFix/>
          </a:blip>
          <a:srcRect t="9003" b="8995"/>
          <a:stretch/>
        </p:blipFill>
        <p:spPr>
          <a:xfrm>
            <a:off x="10469875" y="6"/>
            <a:ext cx="1719071" cy="69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 rotWithShape="1">
          <a:blip r:embed="rId20">
            <a:alphaModFix/>
          </a:blip>
          <a:srcRect l="3590" t="29842" r="69252" b="35015"/>
          <a:stretch/>
        </p:blipFill>
        <p:spPr>
          <a:xfrm>
            <a:off x="11470830" y="5933550"/>
            <a:ext cx="658203" cy="81686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"/>
          <p:cNvSpPr txBox="1"/>
          <p:nvPr/>
        </p:nvSpPr>
        <p:spPr>
          <a:xfrm>
            <a:off x="11397625" y="5838089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293375"/>
                </a:solidFill>
              </a:rPr>
              <a:t>‹#›</a:t>
            </a:fld>
            <a:endParaRPr sz="1300">
              <a:solidFill>
                <a:srgbClr val="293375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Dark">
  <p:cSld name="Basic Slide Green_1_1_1_2_1_2">
    <p:bg>
      <p:bgPr>
        <a:solidFill>
          <a:srgbClr val="1E164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766625" y="875075"/>
            <a:ext cx="106698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 Black"/>
              <a:buNone/>
              <a:defRPr sz="3600" b="0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1"/>
          </p:nvPr>
        </p:nvSpPr>
        <p:spPr>
          <a:xfrm>
            <a:off x="766630" y="1631968"/>
            <a:ext cx="106698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Char char="•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/>
          <p:nvPr/>
        </p:nvSpPr>
        <p:spPr>
          <a:xfrm>
            <a:off x="381004" y="6397941"/>
            <a:ext cx="422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High Performance Series</a:t>
            </a:r>
            <a:r>
              <a:rPr lang="en-US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 b="1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|</a:t>
            </a:r>
            <a:r>
              <a:rPr lang="en-US" sz="1000" b="1" i="0" u="none" strike="noStrike" cap="none">
                <a:solidFill>
                  <a:srgbClr val="0092C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Discovering Your Team Type</a:t>
            </a:r>
            <a:endParaRPr sz="1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5"/>
          <p:cNvPicPr preferRelativeResize="0"/>
          <p:nvPr/>
        </p:nvPicPr>
        <p:blipFill rotWithShape="1">
          <a:blip r:embed="rId2">
            <a:alphaModFix/>
          </a:blip>
          <a:srcRect l="3590" t="29842" r="69252" b="35015"/>
          <a:stretch/>
        </p:blipFill>
        <p:spPr>
          <a:xfrm>
            <a:off x="11393424" y="5833872"/>
            <a:ext cx="658203" cy="81686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"/>
          <p:cNvSpPr txBox="1"/>
          <p:nvPr/>
        </p:nvSpPr>
        <p:spPr>
          <a:xfrm>
            <a:off x="11606075" y="5833875"/>
            <a:ext cx="4887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293375"/>
                </a:solidFill>
              </a:rPr>
              <a:t>‹#›</a:t>
            </a:fld>
            <a:endParaRPr sz="1300">
              <a:solidFill>
                <a:srgbClr val="293375"/>
              </a:solidFill>
            </a:endParaRPr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3">
            <a:alphaModFix/>
          </a:blip>
          <a:srcRect t="9003" b="8995"/>
          <a:stretch/>
        </p:blipFill>
        <p:spPr>
          <a:xfrm>
            <a:off x="10586725" y="219456"/>
            <a:ext cx="1371602" cy="56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Step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766625" y="2436775"/>
            <a:ext cx="10669800" cy="1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oboto Black"/>
              <a:buNone/>
              <a:defRPr sz="6000" b="0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title" idx="2"/>
          </p:nvPr>
        </p:nvSpPr>
        <p:spPr>
          <a:xfrm>
            <a:off x="766625" y="3583675"/>
            <a:ext cx="106698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2" name="Google Shape;102;p9"/>
          <p:cNvPicPr preferRelativeResize="0"/>
          <p:nvPr/>
        </p:nvPicPr>
        <p:blipFill rotWithShape="1">
          <a:blip r:embed="rId3">
            <a:alphaModFix/>
          </a:blip>
          <a:srcRect l="3590" t="29842" r="69252" b="35015"/>
          <a:stretch/>
        </p:blipFill>
        <p:spPr>
          <a:xfrm>
            <a:off x="11470830" y="5933550"/>
            <a:ext cx="658203" cy="81686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 txBox="1"/>
          <p:nvPr/>
        </p:nvSpPr>
        <p:spPr>
          <a:xfrm>
            <a:off x="11397625" y="5838089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293375"/>
                </a:solidFill>
              </a:rPr>
              <a:t>‹#›</a:t>
            </a:fld>
            <a:endParaRPr sz="1300">
              <a:solidFill>
                <a:srgbClr val="293375"/>
              </a:solidFill>
            </a:endParaRPr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4">
            <a:alphaModFix/>
          </a:blip>
          <a:srcRect t="9003" b="8995"/>
          <a:stretch/>
        </p:blipFill>
        <p:spPr>
          <a:xfrm>
            <a:off x="10586725" y="219456"/>
            <a:ext cx="1371602" cy="56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bg>
      <p:bgPr>
        <a:solidFill>
          <a:srgbClr val="2E1F44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sldNum" idx="12"/>
          </p:nvPr>
        </p:nvSpPr>
        <p:spPr>
          <a:xfrm>
            <a:off x="5988589" y="6540500"/>
            <a:ext cx="20550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224"/>
              </a:buClr>
              <a:buSzPts val="1000"/>
              <a:buFont typeface="Helvetica Neue"/>
              <a:buNone/>
              <a:defRPr sz="1000">
                <a:solidFill>
                  <a:srgbClr val="1A2224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7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63C3-F0C6-C6C5-1C95-CB318DE45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570A0-C101-AAC0-60E2-75DEE24D6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5AC95-B893-F0F3-915F-30EBE699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9887-461B-994F-96C9-CB5E51E92E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1E924-B542-0EFA-92F5-308D93BA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4081-CE42-8F7D-B985-F3BC3AE9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734C-B244-6D44-8B90-A7747A7E1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3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37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FAAB-1A3E-592E-3875-D3F4DC346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C8692-39BF-787E-43F3-4B479F2C0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7142E-F3A1-E771-E14C-00EEE14E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7C39A-BF0D-FAEA-6942-7A374994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FB4AC-BFD1-EEF5-86CE-FE78BFA8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8C50-B951-06E2-1D10-9FC58832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5973-5BEC-4C63-1993-56C5A4F05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932F8-3A1C-F7E9-6E83-A1043323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EB6AF-934F-B66E-DE4F-0783D7DB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45102-AD0E-83B1-28FC-288317CF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0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7" r:id="rId5"/>
    <p:sldLayoutId id="2147483684" r:id="rId6"/>
    <p:sldLayoutId id="214748368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A27BB-14F9-9BD8-0CDD-DC74D619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C0E5C-4E2F-D0D3-39EF-E9475F8A3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0B2D0-AD53-C522-8453-DFAD8AB87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22C133-0420-6B42-9DBB-D71908D4667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B1BE1-C7FF-9462-FC9F-666390196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8D0E-0352-0A55-AFB6-608543114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B7A801-020F-0B4B-BAC4-C32F469A2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8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mali@soarcommunitynetwork.com" TargetMode="Externa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4127F-EF01-FC36-E2D1-8E1BA7DFD1CD}"/>
              </a:ext>
            </a:extLst>
          </p:cNvPr>
          <p:cNvSpPr/>
          <p:nvPr/>
        </p:nvSpPr>
        <p:spPr>
          <a:xfrm>
            <a:off x="1587" y="893"/>
            <a:ext cx="12185651" cy="6856215"/>
          </a:xfrm>
          <a:prstGeom prst="rect">
            <a:avLst/>
          </a:prstGeom>
          <a:solidFill>
            <a:srgbClr val="024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3B109B3-35BF-CC49-8961-A8E00F6581D8}"/>
              </a:ext>
            </a:extLst>
          </p:cNvPr>
          <p:cNvSpPr txBox="1">
            <a:spLocks/>
          </p:cNvSpPr>
          <p:nvPr/>
        </p:nvSpPr>
        <p:spPr>
          <a:xfrm>
            <a:off x="424202" y="4286855"/>
            <a:ext cx="11322286" cy="1243142"/>
          </a:xfrm>
          <a:prstGeom prst="rect">
            <a:avLst/>
          </a:prstGeom>
        </p:spPr>
        <p:txBody>
          <a:bodyPr lIns="91416" tIns="45708" rIns="91416" bIns="45708" anchor="t"/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7794">
              <a:buClrTx/>
              <a:defRPr/>
            </a:pPr>
            <a:r>
              <a:rPr lang="en-US" sz="4399" b="1" dirty="0">
                <a:solidFill>
                  <a:prstClr val="white"/>
                </a:solidFill>
                <a:latin typeface="Calibri"/>
                <a:cs typeface="Calibri"/>
              </a:rPr>
              <a:t>Bridging the Gap Building the Future: Compassionate Leadership for a New Era  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258DDC10-CF90-498F-E591-B68310CF3F16}"/>
              </a:ext>
            </a:extLst>
          </p:cNvPr>
          <p:cNvSpPr/>
          <p:nvPr/>
        </p:nvSpPr>
        <p:spPr>
          <a:xfrm flipV="1">
            <a:off x="1588" y="892"/>
            <a:ext cx="8546029" cy="33103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E1731-DF73-F13D-7DE0-8E7DBBC8025D}"/>
              </a:ext>
            </a:extLst>
          </p:cNvPr>
          <p:cNvSpPr txBox="1"/>
          <p:nvPr/>
        </p:nvSpPr>
        <p:spPr>
          <a:xfrm>
            <a:off x="468226" y="5824316"/>
            <a:ext cx="8610815" cy="369179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914126">
              <a:buClrTx/>
              <a:defRPr/>
            </a:pPr>
            <a:r>
              <a:rPr lang="en-US" sz="1799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Monday, October 27</a:t>
            </a:r>
            <a:r>
              <a:rPr lang="en-US" sz="1799" kern="1200" baseline="300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1799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| 9:15 AM </a:t>
            </a:r>
          </a:p>
        </p:txBody>
      </p:sp>
      <p:pic>
        <p:nvPicPr>
          <p:cNvPr id="6" name="Picture 5" descr="A blue and grey logo&#10;&#10;AI-generated content may be incorrect.">
            <a:extLst>
              <a:ext uri="{FF2B5EF4-FFF2-40B4-BE49-F238E27FC236}">
                <a16:creationId xmlns:a16="http://schemas.microsoft.com/office/drawing/2014/main" id="{0AE2CD76-800F-0E68-12F4-A88F0151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8" y="99191"/>
            <a:ext cx="3015683" cy="18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44E6-2198-7B25-589B-84356CBC6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446E6A45-846D-B58E-F5D8-D366F948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2" name="Google Shape;152;p25">
            <a:extLst>
              <a:ext uri="{FF2B5EF4-FFF2-40B4-BE49-F238E27FC236}">
                <a16:creationId xmlns:a16="http://schemas.microsoft.com/office/drawing/2014/main" id="{3F6BA9B7-3AE5-CA6F-56F3-2FF4DDA23C21}"/>
              </a:ext>
            </a:extLst>
          </p:cNvPr>
          <p:cNvPicPr preferRelativeResize="0"/>
          <p:nvPr/>
        </p:nvPicPr>
        <p:blipFill>
          <a:blip r:embed="rId4"/>
          <a:srcRect t="12872" b="27759"/>
          <a:stretch/>
        </p:blipFill>
        <p:spPr>
          <a:xfrm>
            <a:off x="-2" y="-284337"/>
            <a:ext cx="12188825" cy="7141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08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3C5FB0D9-F6FD-483F-FCF9-FB30B4343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pic>
        <p:nvPicPr>
          <p:cNvPr id="8" name="Picture 7" descr="A person walking up to a graph&#10;&#10;AI-generated content may be incorrect.">
            <a:extLst>
              <a:ext uri="{FF2B5EF4-FFF2-40B4-BE49-F238E27FC236}">
                <a16:creationId xmlns:a16="http://schemas.microsoft.com/office/drawing/2014/main" id="{89CE2055-1DBD-D67C-D2BB-25BEDBB95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64" y="530151"/>
            <a:ext cx="9327961" cy="5675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BF9369-D455-C79C-7869-B0E1AE4628D0}"/>
              </a:ext>
            </a:extLst>
          </p:cNvPr>
          <p:cNvSpPr txBox="1"/>
          <p:nvPr/>
        </p:nvSpPr>
        <p:spPr>
          <a:xfrm>
            <a:off x="497964" y="6375852"/>
            <a:ext cx="4971264" cy="30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Gallup State of the Workplace Report 2025 </a:t>
            </a:r>
          </a:p>
        </p:txBody>
      </p:sp>
    </p:spTree>
    <p:extLst>
      <p:ext uri="{BB962C8B-B14F-4D97-AF65-F5344CB8AC3E}">
        <p14:creationId xmlns:p14="http://schemas.microsoft.com/office/powerpoint/2010/main" val="262559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459CA-4FEE-CD43-3A7E-6FEA847D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AEB2F090-B397-FF36-1F28-53C260F0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A441E-A15B-214A-4CC0-3FF3F8F7C26A}"/>
              </a:ext>
            </a:extLst>
          </p:cNvPr>
          <p:cNvSpPr txBox="1"/>
          <p:nvPr/>
        </p:nvSpPr>
        <p:spPr>
          <a:xfrm>
            <a:off x="497964" y="6239930"/>
            <a:ext cx="4971264" cy="30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Gallup State of the Workplace Report 2025 </a:t>
            </a:r>
          </a:p>
        </p:txBody>
      </p:sp>
      <p:pic>
        <p:nvPicPr>
          <p:cNvPr id="4" name="Picture 3" descr="A person carrying a basket walking down a street&#10;&#10;AI-generated content may be incorrect.">
            <a:extLst>
              <a:ext uri="{FF2B5EF4-FFF2-40B4-BE49-F238E27FC236}">
                <a16:creationId xmlns:a16="http://schemas.microsoft.com/office/drawing/2014/main" id="{7BA9CD55-8318-3D14-7F49-94B32D616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64" y="417404"/>
            <a:ext cx="9454558" cy="5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32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B1A43-CE56-1A80-67D3-A77188193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8F1E712A-E794-BB5E-89CF-53A161F7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5" name="Google Shape;272;p30">
            <a:extLst>
              <a:ext uri="{FF2B5EF4-FFF2-40B4-BE49-F238E27FC236}">
                <a16:creationId xmlns:a16="http://schemas.microsoft.com/office/drawing/2014/main" id="{6B4507D7-85E1-3F89-02DC-8CD953DD6588}"/>
              </a:ext>
            </a:extLst>
          </p:cNvPr>
          <p:cNvSpPr/>
          <p:nvPr/>
        </p:nvSpPr>
        <p:spPr>
          <a:xfrm>
            <a:off x="511025" y="2276426"/>
            <a:ext cx="3673573" cy="2688989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15000"/>
              </a:lnSpc>
              <a:buSzPts val="1600"/>
            </a:pPr>
            <a:r>
              <a:rPr lang="en-US" sz="1700" dirty="0">
                <a:solidFill>
                  <a:srgbClr val="002060"/>
                </a:solidFill>
              </a:rPr>
              <a:t>A review of </a:t>
            </a:r>
            <a:r>
              <a:rPr lang="en-US" sz="1700" b="1" dirty="0">
                <a:solidFill>
                  <a:srgbClr val="002060"/>
                </a:solidFill>
              </a:rPr>
              <a:t>87,000 leadership assessments</a:t>
            </a:r>
            <a:r>
              <a:rPr lang="en-US" sz="1700" dirty="0">
                <a:solidFill>
                  <a:srgbClr val="002060"/>
                </a:solidFill>
              </a:rPr>
              <a:t> identified the </a:t>
            </a:r>
            <a:r>
              <a:rPr lang="en-US" sz="1700" b="1" dirty="0">
                <a:solidFill>
                  <a:srgbClr val="002060"/>
                </a:solidFill>
              </a:rPr>
              <a:t>three key elements driving trust in leaders</a:t>
            </a:r>
            <a:r>
              <a:rPr lang="en-US" sz="1700" dirty="0">
                <a:solidFill>
                  <a:srgbClr val="002060"/>
                </a:solidFill>
              </a:rPr>
              <a:t>: consistency, good judgment, and positive working relationships.</a:t>
            </a:r>
          </a:p>
          <a:p>
            <a:pPr lvl="0">
              <a:lnSpc>
                <a:spcPct val="115000"/>
              </a:lnSpc>
              <a:buSzPts val="1600"/>
            </a:pPr>
            <a:endParaRPr lang="en-US" sz="17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SzPts val="1600"/>
            </a:pPr>
            <a:r>
              <a:rPr lang="en-US" sz="17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(Harvard Business Review 2025)</a:t>
            </a:r>
          </a:p>
        </p:txBody>
      </p:sp>
      <p:sp>
        <p:nvSpPr>
          <p:cNvPr id="6" name="Google Shape;273;p30">
            <a:extLst>
              <a:ext uri="{FF2B5EF4-FFF2-40B4-BE49-F238E27FC236}">
                <a16:creationId xmlns:a16="http://schemas.microsoft.com/office/drawing/2014/main" id="{66EF2DC2-463B-2C1C-88B6-526A69738FEA}"/>
              </a:ext>
            </a:extLst>
          </p:cNvPr>
          <p:cNvSpPr/>
          <p:nvPr/>
        </p:nvSpPr>
        <p:spPr>
          <a:xfrm>
            <a:off x="607513" y="1446220"/>
            <a:ext cx="3480598" cy="287400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Trust</a:t>
            </a:r>
            <a:endParaRPr sz="2400" b="1" i="0" u="none" strike="noStrike" cap="none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274;p30">
            <a:extLst>
              <a:ext uri="{FF2B5EF4-FFF2-40B4-BE49-F238E27FC236}">
                <a16:creationId xmlns:a16="http://schemas.microsoft.com/office/drawing/2014/main" id="{35F0D591-BBFB-FB40-2A59-34440E4731C6}"/>
              </a:ext>
            </a:extLst>
          </p:cNvPr>
          <p:cNvSpPr/>
          <p:nvPr/>
        </p:nvSpPr>
        <p:spPr>
          <a:xfrm rot="16200000" flipH="1">
            <a:off x="5614972" y="953889"/>
            <a:ext cx="45719" cy="2183982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4A7EC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275;p30">
            <a:extLst>
              <a:ext uri="{FF2B5EF4-FFF2-40B4-BE49-F238E27FC236}">
                <a16:creationId xmlns:a16="http://schemas.microsoft.com/office/drawing/2014/main" id="{5EF0E86D-835B-CCB2-2018-45A001D3092E}"/>
              </a:ext>
            </a:extLst>
          </p:cNvPr>
          <p:cNvSpPr/>
          <p:nvPr/>
        </p:nvSpPr>
        <p:spPr>
          <a:xfrm>
            <a:off x="4443918" y="2276426"/>
            <a:ext cx="3300987" cy="252554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lvl="0">
              <a:lnSpc>
                <a:spcPct val="115000"/>
              </a:lnSpc>
              <a:buSzPts val="1600"/>
            </a:pPr>
            <a:r>
              <a:rPr lang="en-US" sz="1700" b="1" dirty="0">
                <a:solidFill>
                  <a:srgbClr val="002060"/>
                </a:solidFill>
              </a:rPr>
              <a:t>Social factors—not money or workload—are the biggest predictors of employee engagement and retention</a:t>
            </a:r>
            <a:r>
              <a:rPr lang="en-US" sz="1700" dirty="0">
                <a:solidFill>
                  <a:srgbClr val="002060"/>
                </a:solidFill>
              </a:rPr>
              <a:t>: specifically, respect, inclusion, and pride in work. </a:t>
            </a:r>
          </a:p>
          <a:p>
            <a:pPr lvl="0">
              <a:lnSpc>
                <a:spcPct val="115000"/>
              </a:lnSpc>
              <a:buSzPts val="1600"/>
            </a:pPr>
            <a:endParaRPr lang="en-US" sz="1700" dirty="0">
              <a:solidFill>
                <a:srgbClr val="002060"/>
              </a:solidFill>
            </a:endParaRPr>
          </a:p>
          <a:p>
            <a:pPr lvl="0">
              <a:lnSpc>
                <a:spcPct val="115000"/>
              </a:lnSpc>
              <a:buSzPts val="1600"/>
            </a:pPr>
            <a:r>
              <a:rPr lang="en-US" sz="1700" dirty="0">
                <a:solidFill>
                  <a:srgbClr val="002060"/>
                </a:solidFill>
              </a:rPr>
              <a:t>*Leadership clarity,  communication effectiveness and kudos/recognition also improves retention.</a:t>
            </a:r>
          </a:p>
          <a:p>
            <a:pPr lvl="0">
              <a:lnSpc>
                <a:spcPct val="115000"/>
              </a:lnSpc>
              <a:buSzPts val="1600"/>
            </a:pPr>
            <a:endParaRPr lang="en-US" sz="17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  <a:buSzPts val="1600"/>
            </a:pPr>
            <a:r>
              <a:rPr lang="en-US" sz="17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(HBR 2025 article: “Why Kindness Isn’t a Nice to Have”)</a:t>
            </a:r>
          </a:p>
        </p:txBody>
      </p:sp>
      <p:sp>
        <p:nvSpPr>
          <p:cNvPr id="9" name="Google Shape;276;p30">
            <a:extLst>
              <a:ext uri="{FF2B5EF4-FFF2-40B4-BE49-F238E27FC236}">
                <a16:creationId xmlns:a16="http://schemas.microsoft.com/office/drawing/2014/main" id="{32A12653-DA66-3D2B-F6F8-589B8C4074A9}"/>
              </a:ext>
            </a:extLst>
          </p:cNvPr>
          <p:cNvSpPr/>
          <p:nvPr/>
        </p:nvSpPr>
        <p:spPr>
          <a:xfrm>
            <a:off x="4545840" y="1462474"/>
            <a:ext cx="2866620" cy="505221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Retention</a:t>
            </a:r>
            <a:endParaRPr sz="2400" b="1" i="0" u="none" strike="noStrike" cap="none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277;p30">
            <a:extLst>
              <a:ext uri="{FF2B5EF4-FFF2-40B4-BE49-F238E27FC236}">
                <a16:creationId xmlns:a16="http://schemas.microsoft.com/office/drawing/2014/main" id="{AA11C89E-D764-0A08-A863-70DE555B54C7}"/>
              </a:ext>
            </a:extLst>
          </p:cNvPr>
          <p:cNvSpPr/>
          <p:nvPr/>
        </p:nvSpPr>
        <p:spPr>
          <a:xfrm rot="16200000" flipH="1">
            <a:off x="9304844" y="813459"/>
            <a:ext cx="45720" cy="2524987"/>
          </a:xfrm>
          <a:prstGeom prst="rect">
            <a:avLst/>
          </a:prstGeom>
          <a:gradFill>
            <a:gsLst>
              <a:gs pos="0">
                <a:srgbClr val="4A7ECA"/>
              </a:gs>
              <a:gs pos="100000">
                <a:srgbClr val="6056C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278;p30">
            <a:extLst>
              <a:ext uri="{FF2B5EF4-FFF2-40B4-BE49-F238E27FC236}">
                <a16:creationId xmlns:a16="http://schemas.microsoft.com/office/drawing/2014/main" id="{97EB24AE-38A4-7275-1EAC-14916E5E0077}"/>
              </a:ext>
            </a:extLst>
          </p:cNvPr>
          <p:cNvSpPr/>
          <p:nvPr/>
        </p:nvSpPr>
        <p:spPr>
          <a:xfrm>
            <a:off x="8065210" y="2276426"/>
            <a:ext cx="3673573" cy="4391169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15000"/>
              </a:lnSpc>
              <a:buSzPts val="1600"/>
            </a:pPr>
            <a:r>
              <a:rPr lang="en-US" sz="1700" b="1" dirty="0">
                <a:solidFill>
                  <a:srgbClr val="002060"/>
                </a:solidFill>
              </a:rPr>
              <a:t>70% of employees </a:t>
            </a:r>
            <a:r>
              <a:rPr lang="en-US" sz="1700" dirty="0">
                <a:solidFill>
                  <a:srgbClr val="002060"/>
                </a:solidFill>
              </a:rPr>
              <a:t>don’t trust their company’s leadership to follow through on commitments - a level indicating stagnant or declining trust.</a:t>
            </a:r>
          </a:p>
          <a:p>
            <a:pPr>
              <a:lnSpc>
                <a:spcPct val="115000"/>
              </a:lnSpc>
              <a:buSzPts val="1600"/>
            </a:pPr>
            <a:endParaRPr lang="en-US" sz="17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r>
              <a:rPr lang="en-US" sz="17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(2024 PwC survey)</a:t>
            </a:r>
          </a:p>
          <a:p>
            <a:pPr>
              <a:lnSpc>
                <a:spcPct val="115000"/>
              </a:lnSpc>
              <a:buSzPts val="1600"/>
            </a:pPr>
            <a:endParaRPr lang="en-US" sz="17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r>
              <a:rPr lang="en-US" sz="1700" dirty="0">
                <a:solidFill>
                  <a:srgbClr val="002060"/>
                </a:solidFill>
              </a:rPr>
              <a:t>Engagement surveys are ineffective unless followed by meaningful action through dialogue and responsiveness. (Share the action plan with employees!)</a:t>
            </a:r>
          </a:p>
          <a:p>
            <a:pPr>
              <a:lnSpc>
                <a:spcPct val="115000"/>
              </a:lnSpc>
              <a:buSzPts val="1600"/>
            </a:pPr>
            <a:endParaRPr lang="en-US" sz="170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r>
              <a:rPr lang="en-US" sz="170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(Business Insider)</a:t>
            </a:r>
            <a:endParaRPr sz="170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79;p30">
            <a:extLst>
              <a:ext uri="{FF2B5EF4-FFF2-40B4-BE49-F238E27FC236}">
                <a16:creationId xmlns:a16="http://schemas.microsoft.com/office/drawing/2014/main" id="{BCFD288D-522E-7EF6-5E26-3AB1ECF18F5D}"/>
              </a:ext>
            </a:extLst>
          </p:cNvPr>
          <p:cNvSpPr/>
          <p:nvPr/>
        </p:nvSpPr>
        <p:spPr>
          <a:xfrm rot="16200000">
            <a:off x="2091108" y="533782"/>
            <a:ext cx="45720" cy="3012909"/>
          </a:xfrm>
          <a:prstGeom prst="rect">
            <a:avLst/>
          </a:prstGeom>
          <a:gradFill>
            <a:gsLst>
              <a:gs pos="0">
                <a:srgbClr val="6056C1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280;p30">
            <a:extLst>
              <a:ext uri="{FF2B5EF4-FFF2-40B4-BE49-F238E27FC236}">
                <a16:creationId xmlns:a16="http://schemas.microsoft.com/office/drawing/2014/main" id="{7498596A-D018-63CF-831B-653F732876D0}"/>
              </a:ext>
            </a:extLst>
          </p:cNvPr>
          <p:cNvSpPr/>
          <p:nvPr/>
        </p:nvSpPr>
        <p:spPr>
          <a:xfrm>
            <a:off x="7986531" y="1496725"/>
            <a:ext cx="3970800" cy="287400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Declining Trust (Inaction) </a:t>
            </a:r>
            <a:endParaRPr sz="2400" b="1" i="0" u="none" strike="noStrike" cap="none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281;p30">
            <a:extLst>
              <a:ext uri="{FF2B5EF4-FFF2-40B4-BE49-F238E27FC236}">
                <a16:creationId xmlns:a16="http://schemas.microsoft.com/office/drawing/2014/main" id="{17001F20-E50D-7097-751B-C91CF32501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025" y="320589"/>
            <a:ext cx="84543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73763"/>
                </a:solidFill>
              </a:rPr>
              <a:t>Trust and Retention: A Closer Look</a:t>
            </a:r>
            <a:endParaRPr sz="4000" b="1" dirty="0">
              <a:solidFill>
                <a:srgbClr val="07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9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3F8D2B-900D-BED6-085F-4972AE6CB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66928AC6-7E82-F355-E716-A556BE34E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Google Shape;272;p30">
            <a:extLst>
              <a:ext uri="{FF2B5EF4-FFF2-40B4-BE49-F238E27FC236}">
                <a16:creationId xmlns:a16="http://schemas.microsoft.com/office/drawing/2014/main" id="{B8ABCCEF-EC5E-E342-20AB-4B23FB111FFF}"/>
              </a:ext>
            </a:extLst>
          </p:cNvPr>
          <p:cNvSpPr/>
          <p:nvPr/>
        </p:nvSpPr>
        <p:spPr>
          <a:xfrm>
            <a:off x="698076" y="1216757"/>
            <a:ext cx="6493138" cy="4768974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Generational Impacts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Millennials are now the largest group in the workforce. More than one in three (35 %) of U.S. labor force participants is a Millennial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 Z is growing fast. Some demographic estimates place Gen Z currently between 20–25 % of the U.S. population and forecast continued growth in workforce share.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Nearly half of our experienced public sector leaders will retire in the next decade.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en-US" sz="32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2E5A3B16-C731-7D53-FA56-BFF8A11D48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076" y="346400"/>
            <a:ext cx="10336716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73763"/>
                </a:solidFill>
              </a:rPr>
              <a:t>Leading in a Time of Profound Transition</a:t>
            </a:r>
            <a:endParaRPr sz="3600" b="1" dirty="0">
              <a:solidFill>
                <a:srgbClr val="07376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D31A-818E-2D4C-0881-F2FB265015A7}"/>
              </a:ext>
            </a:extLst>
          </p:cNvPr>
          <p:cNvSpPr txBox="1"/>
          <p:nvPr/>
        </p:nvSpPr>
        <p:spPr>
          <a:xfrm>
            <a:off x="270094" y="6495593"/>
            <a:ext cx="11918731" cy="724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Source: Pew Research and </a:t>
            </a:r>
            <a:r>
              <a:rPr lang="en-US" sz="1100" dirty="0"/>
              <a:t>Center for State and Local Government Excellence</a:t>
            </a: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buSzPts val="1600"/>
            </a:pPr>
            <a:endParaRPr lang="en-US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en-US" dirty="0"/>
          </a:p>
        </p:txBody>
      </p:sp>
      <p:pic>
        <p:nvPicPr>
          <p:cNvPr id="9" name="Picture 8" descr="A hourglass with the sun setting behind it&#10;&#10;AI-generated content may be incorrect.">
            <a:extLst>
              <a:ext uri="{FF2B5EF4-FFF2-40B4-BE49-F238E27FC236}">
                <a16:creationId xmlns:a16="http://schemas.microsoft.com/office/drawing/2014/main" id="{18696E3E-1EE9-A163-06E9-9B08CA1A7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739" y="1647241"/>
            <a:ext cx="3971126" cy="35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5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80A90-919C-530C-0D7A-4E43A9F9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609069B7-DD30-404F-827E-3602D3A4B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ECBC4441-940D-75E5-1A1E-47394FD599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995" y="519225"/>
            <a:ext cx="84543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SzPts val="1600"/>
            </a:pPr>
            <a:r>
              <a:rPr lang="en-US" sz="40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Empathy + Integrity = Trust</a:t>
            </a:r>
          </a:p>
        </p:txBody>
      </p:sp>
      <p:sp>
        <p:nvSpPr>
          <p:cNvPr id="5" name="Google Shape;272;p30">
            <a:extLst>
              <a:ext uri="{FF2B5EF4-FFF2-40B4-BE49-F238E27FC236}">
                <a16:creationId xmlns:a16="http://schemas.microsoft.com/office/drawing/2014/main" id="{BE0109B9-0B9D-6851-68C1-4C9B067A7DBE}"/>
              </a:ext>
            </a:extLst>
          </p:cNvPr>
          <p:cNvSpPr/>
          <p:nvPr/>
        </p:nvSpPr>
        <p:spPr>
          <a:xfrm>
            <a:off x="695995" y="1634465"/>
            <a:ext cx="6557212" cy="451015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15000"/>
              </a:lnSpc>
              <a:buSzPts val="1600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Trust grows when leaders pair competence with character.</a:t>
            </a:r>
          </a:p>
          <a:p>
            <a:pPr>
              <a:lnSpc>
                <a:spcPct val="115000"/>
              </a:lnSpc>
              <a:buSzPts val="1600"/>
            </a:pPr>
            <a:endParaRPr lang="en-US" sz="11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Empathy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= understanding people’s needs.</a:t>
            </a:r>
          </a:p>
          <a:p>
            <a:pPr>
              <a:lnSpc>
                <a:spcPct val="115000"/>
              </a:lnSpc>
              <a:buSzPts val="1600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Integrity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= aligning words with consistent actions.</a:t>
            </a:r>
          </a:p>
          <a:p>
            <a:pPr>
              <a:lnSpc>
                <a:spcPct val="115000"/>
              </a:lnSpc>
              <a:buSzPts val="1600"/>
            </a:pPr>
            <a:endParaRPr lang="en-US" sz="20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342900">
              <a:lnSpc>
                <a:spcPct val="115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Empathy communicates “I see you.” </a:t>
            </a:r>
          </a:p>
          <a:p>
            <a:pPr marL="342900" indent="-342900">
              <a:lnSpc>
                <a:spcPct val="115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0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ntegrity communicates “You can count on me.” </a:t>
            </a:r>
          </a:p>
          <a:p>
            <a:pPr>
              <a:lnSpc>
                <a:spcPct val="115000"/>
              </a:lnSpc>
              <a:buSzPts val="1600"/>
            </a:pPr>
            <a:endParaRPr lang="en-US" sz="11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endParaRPr lang="en-US" sz="11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When either is missing, trust erodes quickly.</a:t>
            </a:r>
          </a:p>
          <a:p>
            <a:pPr>
              <a:lnSpc>
                <a:spcPct val="115000"/>
              </a:lnSpc>
              <a:buSzPts val="1600"/>
            </a:pPr>
            <a:endParaRPr lang="en-US" sz="20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endParaRPr sz="24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C2D60-F5FA-BD31-0B6A-2C768359D56D}"/>
              </a:ext>
            </a:extLst>
          </p:cNvPr>
          <p:cNvSpPr txBox="1"/>
          <p:nvPr/>
        </p:nvSpPr>
        <p:spPr>
          <a:xfrm>
            <a:off x="270094" y="6495593"/>
            <a:ext cx="11918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Source: </a:t>
            </a:r>
            <a:r>
              <a:rPr lang="en-US" sz="1100" dirty="0"/>
              <a:t>Stephen Covey – </a:t>
            </a:r>
            <a:r>
              <a:rPr lang="en-US" sz="1100" i="1" dirty="0"/>
              <a:t>The Speed of Trust</a:t>
            </a:r>
            <a:endParaRPr lang="en-US" dirty="0"/>
          </a:p>
        </p:txBody>
      </p:sp>
      <p:pic>
        <p:nvPicPr>
          <p:cNvPr id="8" name="Picture 7" descr="A person holding a sign&#10;&#10;AI-generated content may be incorrect.">
            <a:extLst>
              <a:ext uri="{FF2B5EF4-FFF2-40B4-BE49-F238E27FC236}">
                <a16:creationId xmlns:a16="http://schemas.microsoft.com/office/drawing/2014/main" id="{1BF9E962-338D-9096-8AE1-70289B1ED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675" y="1738481"/>
            <a:ext cx="4143186" cy="30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41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861FA-CF8E-EAAE-2DCE-DC28A2A03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90C3C6C3-75D5-E911-3510-8E62122E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4" name="Google Shape;273;p30">
            <a:extLst>
              <a:ext uri="{FF2B5EF4-FFF2-40B4-BE49-F238E27FC236}">
                <a16:creationId xmlns:a16="http://schemas.microsoft.com/office/drawing/2014/main" id="{BFB79A81-2710-9C0B-C778-A709F1851FE7}"/>
              </a:ext>
            </a:extLst>
          </p:cNvPr>
          <p:cNvSpPr/>
          <p:nvPr/>
        </p:nvSpPr>
        <p:spPr>
          <a:xfrm>
            <a:off x="607513" y="1652174"/>
            <a:ext cx="6579350" cy="368984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D3B654CC-6893-D318-4A1E-3EC1BDD535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1389" y="155278"/>
            <a:ext cx="6026046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73763"/>
                </a:solidFill>
              </a:rPr>
              <a:t>Empathy vs. Compassion</a:t>
            </a:r>
            <a:endParaRPr sz="3800" b="1" dirty="0">
              <a:solidFill>
                <a:srgbClr val="073763"/>
              </a:solidFill>
            </a:endParaRPr>
          </a:p>
        </p:txBody>
      </p:sp>
      <p:pic>
        <p:nvPicPr>
          <p:cNvPr id="6" name="Picture 5" descr="A diagram of sympathy and empathy&#10;&#10;AI-generated content may be incorrect.">
            <a:extLst>
              <a:ext uri="{FF2B5EF4-FFF2-40B4-BE49-F238E27FC236}">
                <a16:creationId xmlns:a16="http://schemas.microsoft.com/office/drawing/2014/main" id="{84BCC460-4026-EE32-C0B9-076DE57C5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903" y="972178"/>
            <a:ext cx="5597018" cy="56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2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BD97F-3C9A-EFAC-FF26-2D32A9792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C0C15D5B-918D-C954-4384-CD1C0F36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Google Shape;272;p30">
            <a:extLst>
              <a:ext uri="{FF2B5EF4-FFF2-40B4-BE49-F238E27FC236}">
                <a16:creationId xmlns:a16="http://schemas.microsoft.com/office/drawing/2014/main" id="{D578BC15-BDDC-6DBF-A633-CAF6EED0E2DE}"/>
              </a:ext>
            </a:extLst>
          </p:cNvPr>
          <p:cNvSpPr/>
          <p:nvPr/>
        </p:nvSpPr>
        <p:spPr>
          <a:xfrm>
            <a:off x="607513" y="1481569"/>
            <a:ext cx="5486899" cy="2911101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Compassionate leadership is a leadership style focused on empathy, understanding, and support for employees, leading to a more positive and productive work environment.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involves actively listening to employees' concerns, understanding their challenges, and providing support to help them succeed. </a:t>
            </a:r>
          </a:p>
        </p:txBody>
      </p:sp>
      <p:sp>
        <p:nvSpPr>
          <p:cNvPr id="4" name="Google Shape;273;p30">
            <a:extLst>
              <a:ext uri="{FF2B5EF4-FFF2-40B4-BE49-F238E27FC236}">
                <a16:creationId xmlns:a16="http://schemas.microsoft.com/office/drawing/2014/main" id="{81F202E2-D8CD-4F99-9D90-441C9BE05337}"/>
              </a:ext>
            </a:extLst>
          </p:cNvPr>
          <p:cNvSpPr/>
          <p:nvPr/>
        </p:nvSpPr>
        <p:spPr>
          <a:xfrm>
            <a:off x="607513" y="1652174"/>
            <a:ext cx="6579350" cy="368984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450CD7ED-26DF-9C41-1341-C7F9C0C6F4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6881" y="292181"/>
            <a:ext cx="6819982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73763"/>
                </a:solidFill>
              </a:rPr>
              <a:t>Compassionate Leadership</a:t>
            </a:r>
            <a:endParaRPr sz="3800" b="1" dirty="0">
              <a:solidFill>
                <a:srgbClr val="073763"/>
              </a:solidFill>
            </a:endParaRPr>
          </a:p>
        </p:txBody>
      </p:sp>
      <p:pic>
        <p:nvPicPr>
          <p:cNvPr id="7" name="Picture 6" descr="A person holding her hands while another person sits down&#10;&#10;AI-generated content may be incorrect.">
            <a:extLst>
              <a:ext uri="{FF2B5EF4-FFF2-40B4-BE49-F238E27FC236}">
                <a16:creationId xmlns:a16="http://schemas.microsoft.com/office/drawing/2014/main" id="{BB17DDAD-878C-3207-C587-86B11962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520" y="1480488"/>
            <a:ext cx="4670563" cy="43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9FF1C-7EAB-67ED-7C07-52BE8025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E500A745-8416-381A-04BC-1706EF11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1007FBC9-5307-EADC-A416-0752363E5F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6513" y="519225"/>
            <a:ext cx="9535826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73763"/>
                </a:solidFill>
              </a:rPr>
              <a:t>Compassion = Sustainable Connection</a:t>
            </a:r>
            <a:br>
              <a:rPr lang="en-US" sz="4000" b="1" dirty="0">
                <a:solidFill>
                  <a:srgbClr val="073763"/>
                </a:solidFill>
              </a:rPr>
            </a:br>
            <a:endParaRPr lang="en-US" sz="4000" b="1" dirty="0">
              <a:solidFill>
                <a:srgbClr val="073763"/>
              </a:solidFill>
            </a:endParaRPr>
          </a:p>
        </p:txBody>
      </p:sp>
      <p:sp>
        <p:nvSpPr>
          <p:cNvPr id="5" name="Google Shape;272;p30">
            <a:extLst>
              <a:ext uri="{FF2B5EF4-FFF2-40B4-BE49-F238E27FC236}">
                <a16:creationId xmlns:a16="http://schemas.microsoft.com/office/drawing/2014/main" id="{430334DF-FCD2-B0C7-33AE-F68AD4BBC200}"/>
              </a:ext>
            </a:extLst>
          </p:cNvPr>
          <p:cNvSpPr/>
          <p:nvPr/>
        </p:nvSpPr>
        <p:spPr>
          <a:xfrm>
            <a:off x="695995" y="1376671"/>
            <a:ext cx="5785016" cy="451015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>
              <a:lnSpc>
                <a:spcPct val="115000"/>
              </a:lnSpc>
              <a:buSzPts val="1600"/>
            </a:pPr>
            <a:r>
              <a:rPr lang="en-US" sz="2400" dirty="0">
                <a:solidFill>
                  <a:srgbClr val="002060"/>
                </a:solidFill>
              </a:rPr>
              <a:t>Compassion creates a culture where people want to stay because they feel valued beyond their output.</a:t>
            </a:r>
          </a:p>
          <a:p>
            <a:pPr>
              <a:lnSpc>
                <a:spcPct val="115000"/>
              </a:lnSpc>
              <a:buSzPts val="1600"/>
            </a:pPr>
            <a:endParaRPr lang="en-US" sz="24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SzPts val="1600"/>
            </a:pPr>
            <a:r>
              <a:rPr lang="en-US" sz="24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Compassionate Leadership:</a:t>
            </a:r>
          </a:p>
          <a:p>
            <a:pPr>
              <a:lnSpc>
                <a:spcPct val="115000"/>
              </a:lnSpc>
              <a:buSzPts val="1600"/>
            </a:pPr>
            <a:endParaRPr lang="en-US" sz="8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342900">
              <a:lnSpc>
                <a:spcPct val="115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Drives </a:t>
            </a:r>
            <a:r>
              <a:rPr lang="en-US" sz="24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higher engagement &amp; loyalty</a:t>
            </a:r>
          </a:p>
          <a:p>
            <a:pPr marL="342900" indent="-342900">
              <a:lnSpc>
                <a:spcPct val="115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Improves leadership effectiveness</a:t>
            </a:r>
          </a:p>
          <a:p>
            <a:pPr marL="342900" indent="-342900">
              <a:lnSpc>
                <a:spcPct val="115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Reduces turnover</a:t>
            </a:r>
          </a:p>
          <a:p>
            <a:pPr>
              <a:lnSpc>
                <a:spcPct val="115000"/>
              </a:lnSpc>
              <a:buSzPts val="1600"/>
            </a:pPr>
            <a:r>
              <a:rPr lang="en-US" sz="1700" b="0" i="1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>
              <a:lnSpc>
                <a:spcPct val="115000"/>
              </a:lnSpc>
              <a:buSzPts val="1600"/>
            </a:pPr>
            <a:endParaRPr sz="24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43A89-52F6-1963-5DE8-2C56633F76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43751" y="1493601"/>
            <a:ext cx="4747110" cy="4140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F1059D-2727-2379-0BC7-BAA73AE3F07A}"/>
              </a:ext>
            </a:extLst>
          </p:cNvPr>
          <p:cNvSpPr txBox="1"/>
          <p:nvPr/>
        </p:nvSpPr>
        <p:spPr>
          <a:xfrm>
            <a:off x="270094" y="6495593"/>
            <a:ext cx="11918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Source: </a:t>
            </a:r>
            <a:r>
              <a:rPr lang="en-US" sz="1100" dirty="0"/>
              <a:t>CCL, </a:t>
            </a:r>
            <a:r>
              <a:rPr lang="en-US" sz="1100" i="1" dirty="0"/>
              <a:t>Empathy in Leadership: Is it Possible to Care Too Much?</a:t>
            </a: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31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28590-C976-2C68-7EDE-4FDA2C7F5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68302765-C436-4A10-BF1D-4F53B88C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14" name="Google Shape;216;p28">
            <a:extLst>
              <a:ext uri="{FF2B5EF4-FFF2-40B4-BE49-F238E27FC236}">
                <a16:creationId xmlns:a16="http://schemas.microsoft.com/office/drawing/2014/main" id="{0849A499-F2E2-A353-8784-FE99D371FE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9512" y="490993"/>
            <a:ext cx="8985361" cy="7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SOAR’s C3 Framework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5" name="Google Shape;217;p28">
            <a:extLst>
              <a:ext uri="{FF2B5EF4-FFF2-40B4-BE49-F238E27FC236}">
                <a16:creationId xmlns:a16="http://schemas.microsoft.com/office/drawing/2014/main" id="{1CB4D91E-0C5E-43C0-542D-E5307B354F73}"/>
              </a:ext>
            </a:extLst>
          </p:cNvPr>
          <p:cNvSpPr/>
          <p:nvPr/>
        </p:nvSpPr>
        <p:spPr>
          <a:xfrm>
            <a:off x="6489612" y="2736550"/>
            <a:ext cx="3255261" cy="236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293375"/>
                </a:solidFill>
                <a:latin typeface="Rubik"/>
              </a:rPr>
              <a:t>Compassionate Leaders</a:t>
            </a:r>
          </a:p>
        </p:txBody>
      </p:sp>
      <p:sp>
        <p:nvSpPr>
          <p:cNvPr id="16" name="Google Shape;218;p28">
            <a:extLst>
              <a:ext uri="{FF2B5EF4-FFF2-40B4-BE49-F238E27FC236}">
                <a16:creationId xmlns:a16="http://schemas.microsoft.com/office/drawing/2014/main" id="{1D514826-E75A-DEC9-15DE-96367304EB25}"/>
              </a:ext>
            </a:extLst>
          </p:cNvPr>
          <p:cNvSpPr/>
          <p:nvPr/>
        </p:nvSpPr>
        <p:spPr>
          <a:xfrm>
            <a:off x="6489612" y="3476389"/>
            <a:ext cx="2166450" cy="18971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293375"/>
                </a:solidFill>
                <a:latin typeface="Rubik"/>
              </a:rPr>
              <a:t>Cohesive Teams</a:t>
            </a:r>
          </a:p>
        </p:txBody>
      </p:sp>
      <p:sp>
        <p:nvSpPr>
          <p:cNvPr id="17" name="Google Shape;219;p28">
            <a:extLst>
              <a:ext uri="{FF2B5EF4-FFF2-40B4-BE49-F238E27FC236}">
                <a16:creationId xmlns:a16="http://schemas.microsoft.com/office/drawing/2014/main" id="{D7C42684-C0EF-89FE-DC16-4536B0B571B6}"/>
              </a:ext>
            </a:extLst>
          </p:cNvPr>
          <p:cNvSpPr/>
          <p:nvPr/>
        </p:nvSpPr>
        <p:spPr>
          <a:xfrm>
            <a:off x="6489612" y="4277325"/>
            <a:ext cx="2842436" cy="18971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293375"/>
                </a:solidFill>
                <a:latin typeface="Rubik"/>
              </a:rPr>
              <a:t>Collaborative Culture</a:t>
            </a:r>
          </a:p>
        </p:txBody>
      </p:sp>
      <p:pic>
        <p:nvPicPr>
          <p:cNvPr id="18" name="Google Shape;221;p28">
            <a:extLst>
              <a:ext uri="{FF2B5EF4-FFF2-40B4-BE49-F238E27FC236}">
                <a16:creationId xmlns:a16="http://schemas.microsoft.com/office/drawing/2014/main" id="{B04ADF12-B2B9-D3BB-165F-121297CCB9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512" y="1697131"/>
            <a:ext cx="4444251" cy="4486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936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77104D1D-A21C-736D-70D4-6CF23DFBA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>
            <a:extLst>
              <a:ext uri="{FF2B5EF4-FFF2-40B4-BE49-F238E27FC236}">
                <a16:creationId xmlns:a16="http://schemas.microsoft.com/office/drawing/2014/main" id="{2451CC53-EF78-1DFE-46CC-241706E62B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72" y="649891"/>
            <a:ext cx="10958081" cy="327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br>
              <a:rPr lang="en-US" sz="4800" dirty="0"/>
            </a:br>
            <a:r>
              <a:rPr lang="en-US" dirty="0"/>
              <a:t>Bridging the Gap</a:t>
            </a:r>
            <a:br>
              <a:rPr lang="en-US" dirty="0"/>
            </a:br>
            <a:r>
              <a:rPr lang="en-US" dirty="0"/>
              <a:t>Building the Future </a:t>
            </a:r>
            <a:br>
              <a:rPr lang="en-US" sz="3200" dirty="0"/>
            </a:br>
            <a:br>
              <a:rPr lang="en-US" sz="3200" dirty="0"/>
            </a:br>
            <a:r>
              <a:rPr lang="en-US" sz="4000" dirty="0"/>
              <a:t>Compassionate Leadership for a New Era</a:t>
            </a:r>
            <a:br>
              <a:rPr lang="en-US" dirty="0"/>
            </a:br>
            <a:br>
              <a:rPr lang="en-US" sz="7200" dirty="0"/>
            </a:br>
            <a:endParaRPr lang="en-US" dirty="0"/>
          </a:p>
        </p:txBody>
      </p:sp>
      <p:sp>
        <p:nvSpPr>
          <p:cNvPr id="3" name="Google Shape;185;p25">
            <a:extLst>
              <a:ext uri="{FF2B5EF4-FFF2-40B4-BE49-F238E27FC236}">
                <a16:creationId xmlns:a16="http://schemas.microsoft.com/office/drawing/2014/main" id="{0B178CCE-151E-ADA4-E7D1-E4B06E147E36}"/>
              </a:ext>
            </a:extLst>
          </p:cNvPr>
          <p:cNvSpPr txBox="1"/>
          <p:nvPr/>
        </p:nvSpPr>
        <p:spPr>
          <a:xfrm>
            <a:off x="615372" y="5138785"/>
            <a:ext cx="8779639" cy="124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Facilitated by Mali Phonpadith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Founder and CEO, </a:t>
            </a:r>
            <a:r>
              <a:rPr lang="en-US" sz="1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SOAR Community Network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Leadership and Talent Development Advisor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Certified Talent Optimization Leader</a:t>
            </a:r>
            <a:endParaRPr sz="1600" b="1" i="0" u="none" strike="noStrike" cap="non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8F212164-0180-EC24-F100-7B0697F2C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401" y="4327350"/>
            <a:ext cx="2866052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47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EB732-5C5A-3342-2084-5B4338933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9AA6BEED-ADE4-D125-1266-0B7D8B52B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Google Shape;272;p30">
            <a:extLst>
              <a:ext uri="{FF2B5EF4-FFF2-40B4-BE49-F238E27FC236}">
                <a16:creationId xmlns:a16="http://schemas.microsoft.com/office/drawing/2014/main" id="{10A406F2-10C5-7FC0-AD64-D638511815FB}"/>
              </a:ext>
            </a:extLst>
          </p:cNvPr>
          <p:cNvSpPr/>
          <p:nvPr/>
        </p:nvSpPr>
        <p:spPr>
          <a:xfrm>
            <a:off x="695995" y="1869346"/>
            <a:ext cx="6955687" cy="381658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indent="0"/>
            <a:r>
              <a:rPr lang="en-US" sz="2200" b="1" dirty="0">
                <a:solidFill>
                  <a:srgbClr val="002060"/>
                </a:solidFill>
              </a:rPr>
              <a:t>Behavioral tools help team members across generations and functions:</a:t>
            </a:r>
          </a:p>
          <a:p>
            <a:pPr marL="0" indent="0"/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Communicate preferences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Understand each other’s decision-making styles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Uncover natural strengths and behavioral drivers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Address or minimize friction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Create team awareness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Celebrate your differences as assets not obstacles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C5497D09-E380-B7D0-9700-3E5884E120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995" y="519225"/>
            <a:ext cx="84543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73763"/>
                </a:solidFill>
              </a:rPr>
              <a:t>Bridging the Divide</a:t>
            </a:r>
            <a:br>
              <a:rPr lang="en-US" sz="4000" b="1" dirty="0">
                <a:solidFill>
                  <a:srgbClr val="073763"/>
                </a:solidFill>
              </a:rPr>
            </a:br>
            <a:r>
              <a:rPr lang="en-US" sz="2400" b="1" dirty="0">
                <a:solidFill>
                  <a:srgbClr val="073763"/>
                </a:solidFill>
              </a:rPr>
              <a:t>Getting Back to the Basics of Being Human</a:t>
            </a:r>
            <a:endParaRPr sz="2400" b="1" dirty="0">
              <a:solidFill>
                <a:srgbClr val="07376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CF6CB-F1BF-6739-14E4-45EF685393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32932" y="1869346"/>
            <a:ext cx="4039179" cy="32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3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7BF7C5-A400-5811-9C09-10CC4D41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EB8CDEB7-5D0E-39BA-90FC-9ACC9C9A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Google Shape;272;p30">
            <a:extLst>
              <a:ext uri="{FF2B5EF4-FFF2-40B4-BE49-F238E27FC236}">
                <a16:creationId xmlns:a16="http://schemas.microsoft.com/office/drawing/2014/main" id="{240B2885-64EA-9E12-C712-C78DD3568C7D}"/>
              </a:ext>
            </a:extLst>
          </p:cNvPr>
          <p:cNvSpPr/>
          <p:nvPr/>
        </p:nvSpPr>
        <p:spPr>
          <a:xfrm>
            <a:off x="695994" y="1468521"/>
            <a:ext cx="6309239" cy="381658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indent="0"/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Mentorship fills the gap between experience and innovation. It connects generations and when paired with real-time feedback and data, it becomes a lever for strategic growth.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Mentorship boosts retention by 72%. (Deloitte)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Teams with strong coaching cultures outperform peers in engagement and productivity. (Gallup)</a:t>
            </a:r>
          </a:p>
        </p:txBody>
      </p:sp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14A6C481-5C7A-1639-9EB8-A56665201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995" y="847259"/>
            <a:ext cx="9517388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73763"/>
                </a:solidFill>
              </a:rPr>
              <a:t>Mentorship</a:t>
            </a:r>
            <a:br>
              <a:rPr lang="en-US" sz="3600" b="1" dirty="0">
                <a:solidFill>
                  <a:srgbClr val="073763"/>
                </a:solidFill>
              </a:rPr>
            </a:br>
            <a:endParaRPr lang="en-US" sz="3600" b="1" dirty="0">
              <a:solidFill>
                <a:srgbClr val="073763"/>
              </a:solidFill>
            </a:endParaRPr>
          </a:p>
        </p:txBody>
      </p:sp>
      <p:pic>
        <p:nvPicPr>
          <p:cNvPr id="8" name="Picture 7" descr="A blue text with white arrows&#10;&#10;AI-generated content may be incorrect.">
            <a:extLst>
              <a:ext uri="{FF2B5EF4-FFF2-40B4-BE49-F238E27FC236}">
                <a16:creationId xmlns:a16="http://schemas.microsoft.com/office/drawing/2014/main" id="{E2008AEB-E5ED-DDEE-DBA0-EE49EF4F8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217" y="1820283"/>
            <a:ext cx="4755746" cy="34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2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D96EA-FF09-B4A0-1C3E-FDEE2BABD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B119E7B6-6712-D129-EFF3-2451FE249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Google Shape;272;p30">
            <a:extLst>
              <a:ext uri="{FF2B5EF4-FFF2-40B4-BE49-F238E27FC236}">
                <a16:creationId xmlns:a16="http://schemas.microsoft.com/office/drawing/2014/main" id="{16CB6748-BCC8-72A0-B3DF-F44280106128}"/>
              </a:ext>
            </a:extLst>
          </p:cNvPr>
          <p:cNvSpPr/>
          <p:nvPr/>
        </p:nvSpPr>
        <p:spPr>
          <a:xfrm>
            <a:off x="792428" y="1379982"/>
            <a:ext cx="6367789" cy="381658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indent="0"/>
            <a:endParaRPr lang="en-US" sz="2000" dirty="0">
              <a:solidFill>
                <a:srgbClr val="002060"/>
              </a:solidFill>
            </a:endParaRPr>
          </a:p>
          <a:p>
            <a:r>
              <a:rPr lang="en-US" sz="2200" b="1" dirty="0">
                <a:solidFill>
                  <a:srgbClr val="002060"/>
                </a:solidFill>
              </a:rPr>
              <a:t>Create systems of ongoing learning and development:</a:t>
            </a: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Identify internal mentors and match them across generations, leadership levels and diverse skillsets.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Track culture metrics: engagement, inclusion, and alignment.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Integrate mentoring conversations into succession planning and career development goals.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Google Shape;281;p30">
            <a:extLst>
              <a:ext uri="{FF2B5EF4-FFF2-40B4-BE49-F238E27FC236}">
                <a16:creationId xmlns:a16="http://schemas.microsoft.com/office/drawing/2014/main" id="{4D9E54A8-9721-5A6F-74A0-2FE3A0F25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995" y="847259"/>
            <a:ext cx="9517388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73763"/>
                </a:solidFill>
              </a:rPr>
              <a:t>Metrics and Culture Strategy </a:t>
            </a:r>
            <a:br>
              <a:rPr lang="en-US" sz="3600" b="1" dirty="0">
                <a:solidFill>
                  <a:srgbClr val="073763"/>
                </a:solidFill>
              </a:rPr>
            </a:br>
            <a:endParaRPr lang="en-US" sz="3600" b="1" dirty="0">
              <a:solidFill>
                <a:srgbClr val="073763"/>
              </a:solidFill>
            </a:endParaRPr>
          </a:p>
        </p:txBody>
      </p:sp>
      <p:pic>
        <p:nvPicPr>
          <p:cNvPr id="6" name="Picture 5" descr="A person standing in front of a whiteboard&#10;&#10;AI-generated content may be incorrect.">
            <a:extLst>
              <a:ext uri="{FF2B5EF4-FFF2-40B4-BE49-F238E27FC236}">
                <a16:creationId xmlns:a16="http://schemas.microsoft.com/office/drawing/2014/main" id="{C7EFB5AD-B61E-35BD-C7A8-44922BF33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795" y="1865248"/>
            <a:ext cx="4715653" cy="32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2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A6E625-BD03-00B9-0C37-37CA6D680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C1061E35-8101-DAC8-BC06-A5BD5A12E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Google Shape;272;p30">
            <a:extLst>
              <a:ext uri="{FF2B5EF4-FFF2-40B4-BE49-F238E27FC236}">
                <a16:creationId xmlns:a16="http://schemas.microsoft.com/office/drawing/2014/main" id="{F957243F-DFA1-012D-ED66-FA71790BF40A}"/>
              </a:ext>
            </a:extLst>
          </p:cNvPr>
          <p:cNvSpPr/>
          <p:nvPr/>
        </p:nvSpPr>
        <p:spPr>
          <a:xfrm>
            <a:off x="3607616" y="1802669"/>
            <a:ext cx="4666419" cy="381658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Prioritize people, honoring their well-being, dignity, and inherent worth, at the center of every decision.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Leadership isn’t about going it alone. It’s about creating space for others to lead alongside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When we lead with compassion, courage, and curiosity, we activate purpose—and inspire aligned action toward a shared mission.</a:t>
            </a:r>
            <a:endParaRPr sz="2000" b="0" i="0" u="none" strike="noStrike" cap="none" dirty="0">
              <a:solidFill>
                <a:srgbClr val="002060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9A3A6-C19F-567C-FA9E-D78245F1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83"/>
          <a:stretch>
            <a:fillRect/>
          </a:stretch>
        </p:blipFill>
        <p:spPr>
          <a:xfrm>
            <a:off x="339535" y="1647689"/>
            <a:ext cx="2973613" cy="4038244"/>
          </a:xfrm>
          <a:prstGeom prst="rect">
            <a:avLst/>
          </a:prstGeom>
        </p:spPr>
      </p:pic>
      <p:pic>
        <p:nvPicPr>
          <p:cNvPr id="9" name="Picture 8" descr="A group of people hugging each other&#10;&#10;AI-generated content may be incorrect.">
            <a:extLst>
              <a:ext uri="{FF2B5EF4-FFF2-40B4-BE49-F238E27FC236}">
                <a16:creationId xmlns:a16="http://schemas.microsoft.com/office/drawing/2014/main" id="{027ABCF9-AA22-CD69-8708-A130FDC9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546" y="1286359"/>
            <a:ext cx="3091192" cy="4399574"/>
          </a:xfrm>
          <a:prstGeom prst="rect">
            <a:avLst/>
          </a:prstGeom>
        </p:spPr>
      </p:pic>
      <p:sp>
        <p:nvSpPr>
          <p:cNvPr id="10" name="Google Shape;281;p30">
            <a:extLst>
              <a:ext uri="{FF2B5EF4-FFF2-40B4-BE49-F238E27FC236}">
                <a16:creationId xmlns:a16="http://schemas.microsoft.com/office/drawing/2014/main" id="{95ED5BBC-785D-1789-4A69-BB63A58E45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2087" y="877909"/>
            <a:ext cx="9517388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73763"/>
                </a:solidFill>
              </a:rPr>
              <a:t>Leading with Humanity</a:t>
            </a:r>
            <a:br>
              <a:rPr lang="en-US" sz="3600" b="1" dirty="0">
                <a:solidFill>
                  <a:srgbClr val="073763"/>
                </a:solidFill>
              </a:rPr>
            </a:br>
            <a:endParaRPr lang="en-US" sz="3600" b="1" dirty="0">
              <a:solidFill>
                <a:srgbClr val="073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51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C695A7-5907-FFAF-73B8-99782B0D7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BB2A97A0-82B4-42D6-7D16-50793E40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22" y="-168538"/>
            <a:ext cx="1738339" cy="1738339"/>
          </a:xfrm>
          <a:prstGeom prst="rect">
            <a:avLst/>
          </a:prstGeom>
        </p:spPr>
      </p:pic>
      <p:sp>
        <p:nvSpPr>
          <p:cNvPr id="3" name="Google Shape;272;p30">
            <a:extLst>
              <a:ext uri="{FF2B5EF4-FFF2-40B4-BE49-F238E27FC236}">
                <a16:creationId xmlns:a16="http://schemas.microsoft.com/office/drawing/2014/main" id="{5E82E25C-AC48-8C00-6206-6C56C83DA357}"/>
              </a:ext>
            </a:extLst>
          </p:cNvPr>
          <p:cNvSpPr/>
          <p:nvPr/>
        </p:nvSpPr>
        <p:spPr>
          <a:xfrm>
            <a:off x="695995" y="1869346"/>
            <a:ext cx="10230310" cy="3816587"/>
          </a:xfrm>
          <a:custGeom>
            <a:avLst/>
            <a:gdLst/>
            <a:ahLst/>
            <a:cxnLst/>
            <a:rect l="l" t="t" r="r" b="b"/>
            <a:pathLst>
              <a:path w="21600" h="1200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endParaRPr sz="2000" b="0" i="0" u="none" strike="noStrike" cap="none" dirty="0">
              <a:solidFill>
                <a:srgbClr val="002060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C5E17-2BD9-20E3-2FB0-784738409A4F}"/>
              </a:ext>
            </a:extLst>
          </p:cNvPr>
          <p:cNvSpPr txBox="1"/>
          <p:nvPr/>
        </p:nvSpPr>
        <p:spPr>
          <a:xfrm>
            <a:off x="448026" y="1788145"/>
            <a:ext cx="7068652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How will you create a workplace where every voice matters, regardless of age, title or behavioral drivers?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What conversations do you need to have to create alignment and shared purpose?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How will you adjust your preferred work style to better collaborate with team members across generations, leadership levels and business functions?</a:t>
            </a:r>
          </a:p>
          <a:p>
            <a:pPr marL="457200" indent="-457200">
              <a:buFont typeface="+mj-lt"/>
              <a:buAutoNum type="arabicPeriod"/>
            </a:pPr>
            <a:endParaRPr lang="en-US" sz="11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How can you bring more compassion to your leadership, starting this week?</a:t>
            </a:r>
          </a:p>
        </p:txBody>
      </p:sp>
      <p:sp>
        <p:nvSpPr>
          <p:cNvPr id="7" name="Google Shape;281;p30">
            <a:extLst>
              <a:ext uri="{FF2B5EF4-FFF2-40B4-BE49-F238E27FC236}">
                <a16:creationId xmlns:a16="http://schemas.microsoft.com/office/drawing/2014/main" id="{A6A694DC-D97C-77D8-97C4-7C2B9ECAE5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026" y="816263"/>
            <a:ext cx="9517388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73763"/>
                </a:solidFill>
              </a:rPr>
              <a:t>Key Considerations:</a:t>
            </a:r>
            <a:br>
              <a:rPr lang="en-US" sz="3200" b="1" dirty="0">
                <a:solidFill>
                  <a:srgbClr val="073763"/>
                </a:solidFill>
              </a:rPr>
            </a:br>
            <a:r>
              <a:rPr lang="en-US" sz="3200" b="1" dirty="0">
                <a:solidFill>
                  <a:srgbClr val="073763"/>
                </a:solidFill>
              </a:rPr>
              <a:t>Your Leadership Journey and Team Contribution</a:t>
            </a:r>
            <a:br>
              <a:rPr lang="en-US" sz="3600" b="1" dirty="0">
                <a:solidFill>
                  <a:srgbClr val="073763"/>
                </a:solidFill>
              </a:rPr>
            </a:br>
            <a:endParaRPr lang="en-US" sz="3600" b="1" dirty="0">
              <a:solidFill>
                <a:srgbClr val="073763"/>
              </a:solidFill>
            </a:endParaRPr>
          </a:p>
        </p:txBody>
      </p:sp>
      <p:pic>
        <p:nvPicPr>
          <p:cNvPr id="9" name="Picture 8" descr="A group of people holding letters&#10;&#10;AI-generated content may be incorrect.">
            <a:extLst>
              <a:ext uri="{FF2B5EF4-FFF2-40B4-BE49-F238E27FC236}">
                <a16:creationId xmlns:a16="http://schemas.microsoft.com/office/drawing/2014/main" id="{CC027FDD-F55E-BD23-BCA6-DDB286F15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647" y="2060585"/>
            <a:ext cx="4224526" cy="257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8825" cy="6856214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</a:pPr>
            <a:endParaRPr lang="en-US" sz="1799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88" y="480828"/>
            <a:ext cx="11235049" cy="589634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</a:pPr>
            <a:endParaRPr lang="en-US" sz="1799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99" y="644193"/>
            <a:ext cx="10902227" cy="5569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</a:pPr>
            <a:endParaRPr lang="en-US" sz="1799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A6A0B-AE2F-ED14-7FEE-5777E2E97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52" y="1426709"/>
            <a:ext cx="3988982" cy="4004583"/>
          </a:xfrm>
          <a:prstGeom prst="rect">
            <a:avLst/>
          </a:prstGeom>
        </p:spPr>
      </p:pic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E8DD7B5F-F555-9E00-BD12-3B6A2A228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770" y="313137"/>
            <a:ext cx="2152999" cy="2152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4FF357-DD7E-D3CD-A834-B4F17EC95A69}"/>
              </a:ext>
            </a:extLst>
          </p:cNvPr>
          <p:cNvSpPr txBox="1"/>
          <p:nvPr/>
        </p:nvSpPr>
        <p:spPr>
          <a:xfrm>
            <a:off x="5292134" y="1389637"/>
            <a:ext cx="6253391" cy="437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Mali Phonpadith</a:t>
            </a:r>
          </a:p>
          <a:p>
            <a:pPr defTabSz="914126">
              <a:buClrTx/>
            </a:pPr>
            <a:r>
              <a:rPr lang="en-US" sz="1799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CEO, SOAR Community Network</a:t>
            </a:r>
          </a:p>
          <a:p>
            <a:pPr defTabSz="914126">
              <a:buClrTx/>
            </a:pPr>
            <a:r>
              <a:rPr lang="en-US" sz="1999" b="1" kern="1200" dirty="0">
                <a:solidFill>
                  <a:srgbClr val="0E2841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mali@soarcommunitynetwork.com</a:t>
            </a:r>
            <a:endParaRPr lang="en-US" sz="1999" b="1" kern="1200" dirty="0">
              <a:solidFill>
                <a:srgbClr val="0E2841">
                  <a:lumMod val="50000"/>
                  <a:lumOff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126">
              <a:buClrTx/>
            </a:pPr>
            <a:endParaRPr lang="en-US" sz="1799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126">
              <a:buClrTx/>
            </a:pPr>
            <a:r>
              <a:rPr lang="en-US" sz="16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me to learn more about SOAR’s:</a:t>
            </a:r>
          </a:p>
          <a:p>
            <a:pPr defTabSz="914126">
              <a:buClrTx/>
            </a:pPr>
            <a:endParaRPr lang="en-US" sz="105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797" indent="-342797" defTabSz="914126">
              <a:buClrTx/>
              <a:buFont typeface="Wingdings" pitchFamily="2" charset="2"/>
              <a:buChar char="§"/>
            </a:pPr>
            <a:r>
              <a:rPr lang="en-US" sz="16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Purpose Mapping Process </a:t>
            </a:r>
            <a:r>
              <a:rPr lang="en-US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Executives, Teams or Individuals</a:t>
            </a:r>
          </a:p>
          <a:p>
            <a:pPr marL="342797" indent="-342797" defTabSz="914126">
              <a:buClrTx/>
              <a:buFont typeface="Wingdings" pitchFamily="2" charset="2"/>
              <a:buChar char="§"/>
            </a:pPr>
            <a:r>
              <a:rPr lang="en-US" sz="16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C3 Framework: </a:t>
            </a:r>
            <a:r>
              <a:rPr lang="en-US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</a:t>
            </a:r>
            <a:r>
              <a:rPr lang="en-US" sz="16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compassionate, cohesive and collaborative organizations and teams</a:t>
            </a:r>
          </a:p>
          <a:p>
            <a:pPr marL="342797" indent="-342797" defTabSz="914126">
              <a:buClrTx/>
              <a:buFont typeface="Wingdings" pitchFamily="2" charset="2"/>
              <a:buChar char="§"/>
            </a:pPr>
            <a:r>
              <a:rPr lang="en-US" sz="16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Coaching Programs for Executives and Groups</a:t>
            </a:r>
            <a:endParaRPr lang="en-US" sz="16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797" indent="-342797" defTabSz="914126">
              <a:buClrTx/>
              <a:buFont typeface="Wingdings" pitchFamily="2" charset="2"/>
              <a:buChar char="§"/>
            </a:pPr>
            <a:r>
              <a:rPr lang="en-US" sz="16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Workshops and Retreats </a:t>
            </a:r>
            <a:r>
              <a:rPr lang="en-US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strategic mapping, team building, leadership development, effective communication, etc. </a:t>
            </a:r>
          </a:p>
          <a:p>
            <a:pPr defTabSz="914126">
              <a:buClrTx/>
            </a:pPr>
            <a:endParaRPr lang="en-US" sz="1999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126">
              <a:buClrTx/>
            </a:pPr>
            <a:r>
              <a:rPr lang="en-US" sz="1999" b="1" kern="1200" dirty="0">
                <a:solidFill>
                  <a:srgbClr val="0E2841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soarcommunitynetwork.com</a:t>
            </a:r>
            <a:endParaRPr lang="en-US" sz="1999" b="1" kern="1200" dirty="0">
              <a:solidFill>
                <a:srgbClr val="0E2841">
                  <a:lumMod val="50000"/>
                  <a:lumOff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126">
              <a:buClrTx/>
            </a:pPr>
            <a:endParaRPr lang="en-US" sz="1999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3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CE02C-E24F-2654-84ED-EF5BE34E6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women in different poses&#10;&#10;AI-generated content may be incorrect.">
            <a:extLst>
              <a:ext uri="{FF2B5EF4-FFF2-40B4-BE49-F238E27FC236}">
                <a16:creationId xmlns:a16="http://schemas.microsoft.com/office/drawing/2014/main" id="{7818D3BB-CA38-9601-F6B7-782ED252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57" r="7842"/>
          <a:stretch>
            <a:fillRect/>
          </a:stretch>
        </p:blipFill>
        <p:spPr>
          <a:xfrm>
            <a:off x="-1" y="0"/>
            <a:ext cx="121888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0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9A029-05CA-8193-C1F2-05AE400B0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28C83333-4CB9-C161-62D2-7BD45EEA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6" name="Google Shape;96;p16">
            <a:extLst>
              <a:ext uri="{FF2B5EF4-FFF2-40B4-BE49-F238E27FC236}">
                <a16:creationId xmlns:a16="http://schemas.microsoft.com/office/drawing/2014/main" id="{B43F95E3-034E-AEC9-2A99-819F864839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618"/>
          <a:stretch/>
        </p:blipFill>
        <p:spPr>
          <a:xfrm>
            <a:off x="-2" y="893"/>
            <a:ext cx="12188824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23">
            <a:extLst>
              <a:ext uri="{FF2B5EF4-FFF2-40B4-BE49-F238E27FC236}">
                <a16:creationId xmlns:a16="http://schemas.microsoft.com/office/drawing/2014/main" id="{3007884D-85AC-EB55-0B4A-521DCC5A0E83}"/>
              </a:ext>
            </a:extLst>
          </p:cNvPr>
          <p:cNvSpPr txBox="1">
            <a:spLocks/>
          </p:cNvSpPr>
          <p:nvPr/>
        </p:nvSpPr>
        <p:spPr>
          <a:xfrm>
            <a:off x="5457710" y="768708"/>
            <a:ext cx="3750484" cy="854086"/>
          </a:xfrm>
          <a:prstGeom prst="rect">
            <a:avLst/>
          </a:prstGeom>
        </p:spPr>
        <p:txBody>
          <a:bodyPr spcFirstLastPara="1" vert="horz" wrap="square" lIns="91401" tIns="91401" rIns="91401" bIns="91401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-US" sz="3599" b="1" dirty="0">
                <a:solidFill>
                  <a:schemeClr val="bg1"/>
                </a:solidFill>
              </a:rPr>
              <a:t>Laos</a:t>
            </a:r>
            <a:br>
              <a:rPr lang="en-US" sz="1999" b="1" dirty="0">
                <a:solidFill>
                  <a:schemeClr val="bg1"/>
                </a:solidFill>
              </a:rPr>
            </a:br>
            <a:endParaRPr lang="en-US" sz="199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4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C29FB-7332-336A-95D7-369ED0223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F8DF7814-2F34-73DC-1E98-27F383C4D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3" name="Google Shape;113;p19">
            <a:extLst>
              <a:ext uri="{FF2B5EF4-FFF2-40B4-BE49-F238E27FC236}">
                <a16:creationId xmlns:a16="http://schemas.microsoft.com/office/drawing/2014/main" id="{59B6A56B-BC3B-A3B6-4B48-E7DA27E504F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893"/>
            <a:ext cx="5956795" cy="685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5;p19">
            <a:extLst>
              <a:ext uri="{FF2B5EF4-FFF2-40B4-BE49-F238E27FC236}">
                <a16:creationId xmlns:a16="http://schemas.microsoft.com/office/drawing/2014/main" id="{0A9243A2-DFCB-032D-E3B7-08E4CC1535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279" t="12787" r="3814" b="12780"/>
          <a:stretch>
            <a:fillRect/>
          </a:stretch>
        </p:blipFill>
        <p:spPr>
          <a:xfrm>
            <a:off x="5956796" y="895"/>
            <a:ext cx="6232029" cy="68562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6;p19">
            <a:extLst>
              <a:ext uri="{FF2B5EF4-FFF2-40B4-BE49-F238E27FC236}">
                <a16:creationId xmlns:a16="http://schemas.microsoft.com/office/drawing/2014/main" id="{25003BC5-CE50-3D97-AE42-D9F4749B68F5}"/>
              </a:ext>
            </a:extLst>
          </p:cNvPr>
          <p:cNvSpPr/>
          <p:nvPr/>
        </p:nvSpPr>
        <p:spPr>
          <a:xfrm rot="21185412">
            <a:off x="6827790" y="4091221"/>
            <a:ext cx="3916187" cy="2186529"/>
          </a:xfrm>
          <a:prstGeom prst="rect">
            <a:avLst/>
          </a:prstGeom>
          <a:solidFill>
            <a:srgbClr val="5D5F5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/>
          </a:p>
        </p:txBody>
      </p:sp>
      <p:sp>
        <p:nvSpPr>
          <p:cNvPr id="7" name="Google Shape;141;p23">
            <a:extLst>
              <a:ext uri="{FF2B5EF4-FFF2-40B4-BE49-F238E27FC236}">
                <a16:creationId xmlns:a16="http://schemas.microsoft.com/office/drawing/2014/main" id="{E37480D9-B3F7-0C19-0168-27B134EA0791}"/>
              </a:ext>
            </a:extLst>
          </p:cNvPr>
          <p:cNvSpPr txBox="1">
            <a:spLocks/>
          </p:cNvSpPr>
          <p:nvPr/>
        </p:nvSpPr>
        <p:spPr>
          <a:xfrm rot="21245623">
            <a:off x="7039603" y="4631779"/>
            <a:ext cx="3750484" cy="1577239"/>
          </a:xfrm>
          <a:prstGeom prst="rect">
            <a:avLst/>
          </a:prstGeom>
        </p:spPr>
        <p:txBody>
          <a:bodyPr spcFirstLastPara="1" vert="horz" wrap="square" lIns="91401" tIns="91401" rIns="91401" bIns="91401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-US" sz="2799" b="1" dirty="0">
                <a:solidFill>
                  <a:schemeClr val="bg1"/>
                </a:solidFill>
              </a:rPr>
              <a:t>Refugee Camp </a:t>
            </a:r>
          </a:p>
          <a:p>
            <a:pPr>
              <a:buSzPts val="990"/>
            </a:pPr>
            <a:r>
              <a:rPr lang="en-US" sz="2799" b="1" dirty="0">
                <a:solidFill>
                  <a:schemeClr val="bg1"/>
                </a:solidFill>
              </a:rPr>
              <a:t>Ubon Ratchathani, Thailand</a:t>
            </a:r>
            <a:br>
              <a:rPr lang="en-US" sz="1999" b="1" dirty="0">
                <a:solidFill>
                  <a:schemeClr val="bg1"/>
                </a:solidFill>
              </a:rPr>
            </a:br>
            <a:endParaRPr lang="en-US" sz="199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7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10C79-1D5D-4E0D-DE24-9CBEB53D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266D3F58-EDA4-27FE-E3E7-2A82B1748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2" name="Picture 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E24E86A-E605-00FB-94C0-192E29B2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95" t="8417" r="2743" b="388"/>
          <a:stretch/>
        </p:blipFill>
        <p:spPr>
          <a:xfrm>
            <a:off x="-1" y="893"/>
            <a:ext cx="12188825" cy="68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6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9319D-CBBD-A55C-5C9F-8998035F5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F7FB1020-7039-A9B6-CE68-DA439B86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2" name="Google Shape;121;p20">
            <a:extLst>
              <a:ext uri="{FF2B5EF4-FFF2-40B4-BE49-F238E27FC236}">
                <a16:creationId xmlns:a16="http://schemas.microsoft.com/office/drawing/2014/main" id="{8F292ADE-785D-98DD-CD0E-A9F381BDA3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7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481ED-AD77-2CF9-0D01-32D5C68DE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46930680-6332-4E9D-FF61-240709CC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3" name="Picture 2" descr="A young child looking out a window&#10;&#10;AI-generated content may be incorrect.">
            <a:extLst>
              <a:ext uri="{FF2B5EF4-FFF2-40B4-BE49-F238E27FC236}">
                <a16:creationId xmlns:a16="http://schemas.microsoft.com/office/drawing/2014/main" id="{05F0F2B7-9E6A-682B-0987-A2F79A393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02988"/>
            <a:ext cx="12188825" cy="70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5A87D-E8E8-17B9-E49A-82F4BA879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3FDDBABC-CC1A-2E0D-4B3E-E3BFBE26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3" name="Picture 2" descr="A person holding a credit card and a phone&#10;&#10;AI-generated content may be incorrect.">
            <a:extLst>
              <a:ext uri="{FF2B5EF4-FFF2-40B4-BE49-F238E27FC236}">
                <a16:creationId xmlns:a16="http://schemas.microsoft.com/office/drawing/2014/main" id="{2509FD86-9F82-7D59-0318-A69FE6F758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80"/>
          <a:stretch>
            <a:fillRect/>
          </a:stretch>
        </p:blipFill>
        <p:spPr>
          <a:xfrm>
            <a:off x="-1" y="-98535"/>
            <a:ext cx="12188825" cy="69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0117"/>
      </p:ext>
    </p:extLst>
  </p:cSld>
  <p:clrMapOvr>
    <a:masterClrMapping/>
  </p:clrMapOvr>
</p:sld>
</file>

<file path=ppt/theme/theme1.xml><?xml version="1.0" encoding="utf-8"?>
<a:theme xmlns:a="http://schemas.openxmlformats.org/drawingml/2006/main" name="2020 Predictive Index Theme">
  <a:themeElements>
    <a:clrScheme name="PI TEMPLATE">
      <a:dk1>
        <a:srgbClr val="000000"/>
      </a:dk1>
      <a:lt1>
        <a:srgbClr val="FFFFFF"/>
      </a:lt1>
      <a:dk2>
        <a:srgbClr val="2E1F44"/>
      </a:dk2>
      <a:lt2>
        <a:srgbClr val="F2F2F2"/>
      </a:lt2>
      <a:accent1>
        <a:srgbClr val="F4162C"/>
      </a:accent1>
      <a:accent2>
        <a:srgbClr val="20124D"/>
      </a:accent2>
      <a:accent3>
        <a:srgbClr val="33A8D3"/>
      </a:accent3>
      <a:accent4>
        <a:srgbClr val="F84568"/>
      </a:accent4>
      <a:accent5>
        <a:srgbClr val="F58A51"/>
      </a:accent5>
      <a:accent6>
        <a:srgbClr val="3D1C70"/>
      </a:accent6>
      <a:hlink>
        <a:srgbClr val="5000A8"/>
      </a:hlink>
      <a:folHlink>
        <a:srgbClr val="0076E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b0b098300f41492892dd957f83ef29e9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888f201308f671ab26710fd958229ca5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4716B62-E166-458B-9FBE-FDCE76551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CED54A-3CEE-43B6-86B8-C16C8A4D7D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ED1BCA-8A05-4E27-9692-1CD1F0E157D9}">
  <ds:schemaRefs>
    <ds:schemaRef ds:uri="http://schemas.microsoft.com/office/2006/metadata/properties"/>
    <ds:schemaRef ds:uri="http://schemas.microsoft.com/office/infopath/2007/PartnerControls"/>
    <ds:schemaRef ds:uri="3311db4f-c83e-4f19-9b1a-85740e60a0ff"/>
    <ds:schemaRef ds:uri="d3176b68-ad26-48d2-8a37-5330accca0f9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7804</TotalTime>
  <Words>921</Words>
  <Application>Microsoft Office PowerPoint</Application>
  <PresentationFormat>Custom</PresentationFormat>
  <Paragraphs>154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 Display</vt:lpstr>
      <vt:lpstr>Calibri</vt:lpstr>
      <vt:lpstr>Wingdings</vt:lpstr>
      <vt:lpstr>Rubik</vt:lpstr>
      <vt:lpstr>Roboto</vt:lpstr>
      <vt:lpstr>Roboto Black</vt:lpstr>
      <vt:lpstr>Aptos</vt:lpstr>
      <vt:lpstr>Arial</vt:lpstr>
      <vt:lpstr>Helvetica Neue</vt:lpstr>
      <vt:lpstr>2020 Predictive Index Theme</vt:lpstr>
      <vt:lpstr>Office Theme</vt:lpstr>
      <vt:lpstr>PowerPoint Presentation</vt:lpstr>
      <vt:lpstr> Bridging the Gap Building the Future   Compassionate Leadership for a New Era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Trust and Retention: A Closer Look</vt:lpstr>
      <vt:lpstr>Leading in a Time of Profound Transition</vt:lpstr>
      <vt:lpstr>Empathy + Integrity = Trust</vt:lpstr>
      <vt:lpstr>Empathy vs. Compassion</vt:lpstr>
      <vt:lpstr>Compassionate Leadership</vt:lpstr>
      <vt:lpstr>Compassion = Sustainable Connection </vt:lpstr>
      <vt:lpstr>SOAR’s C3 Framework</vt:lpstr>
      <vt:lpstr>Bridging the Divide Getting Back to the Basics of Being Human</vt:lpstr>
      <vt:lpstr>Mentorship </vt:lpstr>
      <vt:lpstr>Metrics and Culture Strategy  </vt:lpstr>
      <vt:lpstr>Leading with Humanity </vt:lpstr>
      <vt:lpstr>Key Considerations: Your Leadership Journey and Team Contribution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Behavioral Styles</dc:title>
  <cp:lastModifiedBy>Erin Peterson</cp:lastModifiedBy>
  <cp:revision>40</cp:revision>
  <dcterms:modified xsi:type="dcterms:W3CDTF">2025-10-23T21:25:57Z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