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32"/>
  </p:notesMasterIdLst>
  <p:handoutMasterIdLst>
    <p:handoutMasterId r:id="rId33"/>
  </p:handoutMasterIdLst>
  <p:sldIdLst>
    <p:sldId id="296" r:id="rId5"/>
    <p:sldId id="309" r:id="rId6"/>
    <p:sldId id="274" r:id="rId7"/>
    <p:sldId id="281" r:id="rId8"/>
    <p:sldId id="282" r:id="rId9"/>
    <p:sldId id="283" r:id="rId10"/>
    <p:sldId id="285" r:id="rId11"/>
    <p:sldId id="284" r:id="rId12"/>
    <p:sldId id="286" r:id="rId13"/>
    <p:sldId id="288" r:id="rId14"/>
    <p:sldId id="293" r:id="rId15"/>
    <p:sldId id="289" r:id="rId16"/>
    <p:sldId id="290" r:id="rId17"/>
    <p:sldId id="298" r:id="rId18"/>
    <p:sldId id="297" r:id="rId19"/>
    <p:sldId id="303" r:id="rId20"/>
    <p:sldId id="299" r:id="rId21"/>
    <p:sldId id="304" r:id="rId22"/>
    <p:sldId id="300" r:id="rId23"/>
    <p:sldId id="305" r:id="rId24"/>
    <p:sldId id="301" r:id="rId25"/>
    <p:sldId id="308" r:id="rId26"/>
    <p:sldId id="306" r:id="rId27"/>
    <p:sldId id="302" r:id="rId28"/>
    <p:sldId id="307" r:id="rId29"/>
    <p:sldId id="291" r:id="rId30"/>
    <p:sldId id="292" r:id="rId31"/>
  </p:sldIdLst>
  <p:sldSz cx="12192000" cy="6858000"/>
  <p:notesSz cx="6858000" cy="9144000"/>
  <p:embeddedFontLst>
    <p:embeddedFont>
      <p:font typeface="Montserrat" panose="00000500000000000000" pitchFamily="2" charset="0"/>
      <p:regular r:id="rId34"/>
      <p:bold r:id="rId35"/>
      <p:italic r:id="rId36"/>
      <p:boldItalic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92" roundtripDataSignature="AMtx7mhNKsv0qOoN+wXbdXLUreJtpjolH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750828-3BE8-B736-696C-57F6E30D2161}" name="Hannibal Inker" initials="HI" userId="S::hinker@mindandmedia.com::ff684810-6a55-4d8d-ab11-38b32cd5fa7b" providerId="AD"/>
  <p188:author id="{8374FD2F-3A9A-786F-429E-28DAF2E60BE4}" name="Jill Nienhiser" initials="JN" userId="S::jill@mindandmedia.com::c3f7e41d-b9aa-4dad-8504-fc08a143dfcf" providerId="AD"/>
  <p188:author id="{A7DB9733-CE7C-34E8-8B72-37B7E933905E}" name="Eannello, Caitlin" initials="EC" userId="S::caitlin.eannello@cisa.dhs.gov::7f5888e8-2d1c-44d8-a3ff-3715fc769e2a" providerId="AD"/>
  <p188:author id="{52328B3D-F6DD-8090-BC63-236A321356CE}" name="Jill Ray" initials="JR" userId="S::jray@mindandmedia.com::ee67eb7a-e463-49d7-8797-541a73b5cfc8" providerId="AD"/>
  <p188:author id="{70927B3F-DF3F-89AA-C166-8D2453150477}" name="Latter, Jessie" initials="LJ" userId="S::JESSIE.LATTER@cisa.dhs.gov::844709ae-b2dd-4cfe-a34e-df86714d421b" providerId="AD"/>
  <p188:author id="{65D21B4E-C889-298C-6351-DC8A4C6DA773}" name="Amie Cave" initials="" userId="S::acave@mindandmedia.com::46d9fcf6-f33a-41a8-aa4b-3d5d9d54e96b" providerId="AD"/>
  <p188:author id="{A9BAE656-4F4E-34AB-7089-C055994045F7}" name="Jaclyn Whitehair" initials="JW" userId="S::jwhitehair@mindandmedia.com::7a85be27-1e8b-48c2-94f1-e4c99887e618" providerId="AD"/>
  <p188:author id="{DA7547A9-4066-2344-0842-25CBD5003639}" name="Tess Inker" initials="TI" userId="S::tessinker@mindandmedia.com::123d10ae-42ad-4924-af8c-9cc080714edc" providerId="AD"/>
  <p188:author id="{CC13DDC2-6A51-58E2-1C81-BEAA3085B2DE}" name="Moore, Jeanie" initials="JM" userId="S::jeanie.moore@cisa.gov::3d91cd46-93dc-44c8-9dae-41232db977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2C4"/>
    <a:srgbClr val="5E9732"/>
    <a:srgbClr val="000000"/>
    <a:srgbClr val="002B47"/>
    <a:srgbClr val="0068B9"/>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7C2AE-14BB-1ED5-3F48-1F57A2009F70}" v="1" dt="2025-09-16T12:37:01.885"/>
  </p1510:revLst>
</p1510:revInfo>
</file>

<file path=ppt/tableStyles.xml><?xml version="1.0" encoding="utf-8"?>
<a:tblStyleLst xmlns:a="http://schemas.openxmlformats.org/drawingml/2006/main" def="{06BF5A93-6B0C-42F1-B080-C561B0747B9A}">
  <a:tblStyle styleId="{06BF5A93-6B0C-42F1-B080-C561B0747B9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9" d="100"/>
          <a:sy n="129" d="100"/>
        </p:scale>
        <p:origin x="480"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1.fntdata"/><Relationship Id="rId97" Type="http://schemas.microsoft.com/office/2016/11/relationships/changesInfo" Target="changesInfos/changesInfo1.xml"/><Relationship Id="rId7" Type="http://schemas.openxmlformats.org/officeDocument/2006/relationships/slide" Target="slides/slide3.xml"/><Relationship Id="rId92"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95"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8" Type="http://schemas.openxmlformats.org/officeDocument/2006/relationships/slide" Target="slides/slide4.xml"/><Relationship Id="rId93" Type="http://schemas.openxmlformats.org/officeDocument/2006/relationships/presProps" Target="presProps.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gs" Target="tags/tag1.xml"/><Relationship Id="rId20" Type="http://schemas.openxmlformats.org/officeDocument/2006/relationships/slide" Target="slides/slide16.xml"/><Relationship Id="rId9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elan, Julia" userId="S::julia.phelan@cisa.gov::ebe811b7-5ced-4c4a-8cbd-a5369fa71ca8" providerId="AD" clId="Web-{3087C2AE-14BB-1ED5-3F48-1F57A2009F70}"/>
    <pc:docChg chg="modSld">
      <pc:chgData name="Phelan, Julia" userId="S::julia.phelan@cisa.gov::ebe811b7-5ced-4c4a-8cbd-a5369fa71ca8" providerId="AD" clId="Web-{3087C2AE-14BB-1ED5-3F48-1F57A2009F70}" dt="2025-09-16T12:37:01.885" v="0" actId="20577"/>
      <pc:docMkLst>
        <pc:docMk/>
      </pc:docMkLst>
      <pc:sldChg chg="modSp">
        <pc:chgData name="Phelan, Julia" userId="S::julia.phelan@cisa.gov::ebe811b7-5ced-4c4a-8cbd-a5369fa71ca8" providerId="AD" clId="Web-{3087C2AE-14BB-1ED5-3F48-1F57A2009F70}" dt="2025-09-16T12:37:01.885" v="0" actId="20577"/>
        <pc:sldMkLst>
          <pc:docMk/>
          <pc:sldMk cId="2177977906" sldId="307"/>
        </pc:sldMkLst>
        <pc:spChg chg="mod">
          <ac:chgData name="Phelan, Julia" userId="S::julia.phelan@cisa.gov::ebe811b7-5ced-4c4a-8cbd-a5369fa71ca8" providerId="AD" clId="Web-{3087C2AE-14BB-1ED5-3F48-1F57A2009F70}" dt="2025-09-16T12:37:01.885" v="0" actId="20577"/>
          <ac:spMkLst>
            <pc:docMk/>
            <pc:sldMk cId="2177977906" sldId="307"/>
            <ac:spMk id="2" creationId="{29BB59B6-1D16-DCAA-912F-2648AAE3721E}"/>
          </ac:spMkLst>
        </pc:spChg>
      </pc:sldChg>
    </pc:docChg>
  </pc:docChgLst>
  <pc:docChgLst>
    <pc:chgData name="Yaeger, Brooke" userId="1255b845-182d-40c7-86c8-a6cc7a76eec4" providerId="ADAL" clId="{366490BF-3657-5275-AE36-D20770001AA4}"/>
    <pc:docChg chg="custSel modSld modMainMaster">
      <pc:chgData name="Yaeger, Brooke" userId="1255b845-182d-40c7-86c8-a6cc7a76eec4" providerId="ADAL" clId="{366490BF-3657-5275-AE36-D20770001AA4}" dt="2025-09-11T17:59:48.369" v="2"/>
      <pc:docMkLst>
        <pc:docMk/>
      </pc:docMkLst>
      <pc:sldMasterChg chg="addSldLayout modSldLayout">
        <pc:chgData name="Yaeger, Brooke" userId="1255b845-182d-40c7-86c8-a6cc7a76eec4" providerId="ADAL" clId="{366490BF-3657-5275-AE36-D20770001AA4}" dt="2025-09-11T17:59:48.369" v="2"/>
        <pc:sldMasterMkLst>
          <pc:docMk/>
          <pc:sldMasterMk cId="3179327049" sldId="2147483660"/>
        </pc:sldMasterMkLst>
        <pc:sldLayoutChg chg="addSp delSp modSp mod">
          <pc:chgData name="Yaeger, Brooke" userId="1255b845-182d-40c7-86c8-a6cc7a76eec4" providerId="ADAL" clId="{366490BF-3657-5275-AE36-D20770001AA4}" dt="2025-09-11T17:59:48.369" v="2"/>
          <pc:sldLayoutMkLst>
            <pc:docMk/>
            <pc:sldMasterMk cId="3179327049" sldId="2147483660"/>
            <pc:sldLayoutMk cId="910800879" sldId="2147483668"/>
          </pc:sldLayoutMkLst>
          <pc:spChg chg="add mod">
            <ac:chgData name="Yaeger, Brooke" userId="1255b845-182d-40c7-86c8-a6cc7a76eec4" providerId="ADAL" clId="{366490BF-3657-5275-AE36-D20770001AA4}" dt="2025-09-11T17:59:48.369" v="2"/>
            <ac:spMkLst>
              <pc:docMk/>
              <pc:sldMasterMk cId="3179327049" sldId="2147483660"/>
              <pc:sldLayoutMk cId="910800879" sldId="2147483668"/>
              <ac:spMk id="2" creationId="{1AD2F831-C0C0-217B-61A6-8138FDD12F34}"/>
            </ac:spMkLst>
          </pc:spChg>
          <pc:spChg chg="add mod">
            <ac:chgData name="Yaeger, Brooke" userId="1255b845-182d-40c7-86c8-a6cc7a76eec4" providerId="ADAL" clId="{366490BF-3657-5275-AE36-D20770001AA4}" dt="2025-09-11T17:59:48.369" v="2"/>
            <ac:spMkLst>
              <pc:docMk/>
              <pc:sldMasterMk cId="3179327049" sldId="2147483660"/>
              <pc:sldLayoutMk cId="910800879" sldId="2147483668"/>
              <ac:spMk id="5" creationId="{5C3CD94C-75F8-F11C-E277-F555391B7D0E}"/>
            </ac:spMkLst>
          </pc:spChg>
          <pc:spChg chg="add mod">
            <ac:chgData name="Yaeger, Brooke" userId="1255b845-182d-40c7-86c8-a6cc7a76eec4" providerId="ADAL" clId="{366490BF-3657-5275-AE36-D20770001AA4}" dt="2025-09-11T17:59:48.369" v="2"/>
            <ac:spMkLst>
              <pc:docMk/>
              <pc:sldMasterMk cId="3179327049" sldId="2147483660"/>
              <pc:sldLayoutMk cId="910800879" sldId="2147483668"/>
              <ac:spMk id="7" creationId="{2BEB3B8E-8571-54B3-58E8-AE2F1ED06D6E}"/>
            </ac:spMkLst>
          </pc:spChg>
          <pc:picChg chg="add mod">
            <ac:chgData name="Yaeger, Brooke" userId="1255b845-182d-40c7-86c8-a6cc7a76eec4" providerId="ADAL" clId="{366490BF-3657-5275-AE36-D20770001AA4}" dt="2025-09-11T17:59:48.369" v="2"/>
            <ac:picMkLst>
              <pc:docMk/>
              <pc:sldMasterMk cId="3179327049" sldId="2147483660"/>
              <pc:sldLayoutMk cId="910800879" sldId="2147483668"/>
              <ac:picMk id="8" creationId="{E3B077ED-0E98-BF4C-1FDC-4EE88FFFA670}"/>
            </ac:picMkLst>
          </pc:picChg>
        </pc:sldLayoutChg>
        <pc:sldLayoutChg chg="add mod modTransition">
          <pc:chgData name="Yaeger, Brooke" userId="1255b845-182d-40c7-86c8-a6cc7a76eec4" providerId="ADAL" clId="{366490BF-3657-5275-AE36-D20770001AA4}" dt="2025-09-11T17:59:31.311" v="0" actId="2890"/>
          <pc:sldLayoutMkLst>
            <pc:docMk/>
            <pc:sldMasterMk cId="3179327049" sldId="2147483660"/>
            <pc:sldLayoutMk cId="3723241067" sldId="21474836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7CE16F-1A68-4EC0-AF59-B2B8C92CFC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EA802F-03E1-4BC4-853A-9D62EDE868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F5206F-6D90-442E-A01A-EC383E15EC66}" type="datetimeFigureOut">
              <a:rPr lang="en-US" smtClean="0"/>
              <a:t>9/16/2025</a:t>
            </a:fld>
            <a:endParaRPr lang="en-US"/>
          </a:p>
        </p:txBody>
      </p:sp>
      <p:sp>
        <p:nvSpPr>
          <p:cNvPr id="4" name="Footer Placeholder 3">
            <a:extLst>
              <a:ext uri="{FF2B5EF4-FFF2-40B4-BE49-F238E27FC236}">
                <a16:creationId xmlns:a16="http://schemas.microsoft.com/office/drawing/2014/main" id="{E4BD1BC1-B1F3-49DF-B19E-9C776DDBAB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7693D2-F706-4FA0-839A-BCC1596A2E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A6B936-CC20-4368-AC2F-AEC5C9BBEE3B}" type="slidenum">
              <a:rPr lang="en-US" smtClean="0"/>
              <a:t>‹#›</a:t>
            </a:fld>
            <a:endParaRPr lang="en-US"/>
          </a:p>
        </p:txBody>
      </p:sp>
    </p:spTree>
    <p:extLst>
      <p:ext uri="{BB962C8B-B14F-4D97-AF65-F5344CB8AC3E}">
        <p14:creationId xmlns:p14="http://schemas.microsoft.com/office/powerpoint/2010/main" val="2195398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635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A7B2B-4E1A-B56E-1529-B317646BA0AC}"/>
              </a:ext>
            </a:extLst>
          </p:cNvPr>
          <p:cNvPicPr>
            <a:picLocks noChangeAspect="1"/>
          </p:cNvPicPr>
          <p:nvPr userDrawn="1"/>
        </p:nvPicPr>
        <p:blipFill>
          <a:blip r:embed="rId4"/>
          <a:src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solidFill>
                  <a:schemeClr val="tx1"/>
                </a:solidFill>
              </a:defRPr>
            </a:lvl1pPr>
          </a:lstStyle>
          <a:p>
            <a:pPr>
              <a:defRPr/>
            </a:pPr>
            <a:fld id="{143B84AA-2AAB-D841-BF17-2D4C9BCE0719}"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512663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A7B2B-4E1A-B56E-1529-B317646BA0AC}"/>
              </a:ext>
            </a:extLst>
          </p:cNvPr>
          <p:cNvPicPr>
            <a:picLocks noChangeAspect="1"/>
          </p:cNvPicPr>
          <p:nvPr userDrawn="1"/>
        </p:nvPicPr>
        <p:blipFill>
          <a:blip r:embed="rId4"/>
          <a:src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solidFill>
                  <a:schemeClr val="tx1"/>
                </a:solidFill>
              </a:defRPr>
            </a:lvl1pPr>
          </a:lstStyle>
          <a:p>
            <a:pPr>
              <a:defRPr/>
            </a:pPr>
            <a:fld id="{143B84AA-2AAB-D841-BF17-2D4C9BCE0719}"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358784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A7B2B-4E1A-B56E-1529-B317646BA0AC}"/>
              </a:ext>
            </a:extLst>
          </p:cNvPr>
          <p:cNvPicPr>
            <a:picLocks noChangeAspect="1"/>
          </p:cNvPicPr>
          <p:nvPr userDrawn="1"/>
        </p:nvPicPr>
        <p:blipFill>
          <a:blip r:embed="rId4"/>
          <a:srcRect/>
          <a:stretch/>
        </p:blipFill>
        <p:spPr>
          <a:xfrm>
            <a:off x="0" y="0"/>
            <a:ext cx="12192000" cy="6858000"/>
          </a:xfrm>
          <a:prstGeom prst="rect">
            <a:avLst/>
          </a:prstGeom>
        </p:spPr>
      </p:pic>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solidFill>
                  <a:schemeClr val="tx1"/>
                </a:solidFill>
              </a:defRPr>
            </a:lvl1pPr>
          </a:lstStyle>
          <a:p>
            <a:pPr>
              <a:defRPr/>
            </a:pPr>
            <a:fld id="{143B84AA-2AAB-D841-BF17-2D4C9BCE0719}"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281641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88412F-92BE-4DEB-A5C6-A0A40E845342}"/>
              </a:ext>
            </a:extLst>
          </p:cNvPr>
          <p:cNvSpPr>
            <a:spLocks noChangeArrowheads="1"/>
          </p:cNvSpPr>
          <p:nvPr userDrawn="1"/>
        </p:nvSpPr>
        <p:spPr bwMode="auto">
          <a:xfrm rot="16200000">
            <a:off x="5524500" y="-5524499"/>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3" name="Content Placeholder 2"/>
          <p:cNvSpPr>
            <a:spLocks noGrp="1"/>
          </p:cNvSpPr>
          <p:nvPr>
            <p:ph idx="1"/>
          </p:nvPr>
        </p:nvSpPr>
        <p:spPr>
          <a:xfrm>
            <a:off x="609600" y="1600201"/>
            <a:ext cx="10972800" cy="3810000"/>
          </a:xfrm>
          <a:prstGeom prst="rect">
            <a:avLst/>
          </a:prstGeom>
        </p:spPr>
        <p:txBody>
          <a:bodyPr/>
          <a:lstStyle>
            <a:lvl1pPr>
              <a:buClr>
                <a:srgbClr val="000000"/>
              </a:buClr>
              <a:buSzPct val="60000"/>
              <a:defRPr sz="2400">
                <a:solidFill>
                  <a:srgbClr val="000000"/>
                </a:solidFill>
              </a:defRPr>
            </a:lvl1pPr>
            <a:lvl2pPr>
              <a:buClr>
                <a:srgbClr val="000000"/>
              </a:buClr>
              <a:buSzPct val="60000"/>
              <a:defRPr sz="2200">
                <a:solidFill>
                  <a:srgbClr val="000000"/>
                </a:solidFill>
              </a:defRPr>
            </a:lvl2pPr>
            <a:lvl3pPr>
              <a:buClr>
                <a:srgbClr val="000000"/>
              </a:buClr>
              <a:buSzPct val="60000"/>
              <a:defRPr sz="2000">
                <a:solidFill>
                  <a:srgbClr val="000000"/>
                </a:solidFill>
              </a:defRPr>
            </a:lvl3pPr>
            <a:lvl4pPr>
              <a:buClr>
                <a:srgbClr val="000000"/>
              </a:buClr>
              <a:buSzPct val="60000"/>
              <a:defRPr sz="1800">
                <a:solidFill>
                  <a:srgbClr val="000000"/>
                </a:solidFill>
              </a:defRPr>
            </a:lvl4pPr>
            <a:lvl5pPr>
              <a:buClr>
                <a:srgbClr val="000000"/>
              </a:buClr>
              <a:buSzPct val="60000"/>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pic>
        <p:nvPicPr>
          <p:cNvPr id="8" name="Picture 7">
            <a:extLst>
              <a:ext uri="{FF2B5EF4-FFF2-40B4-BE49-F238E27FC236}">
                <a16:creationId xmlns:a16="http://schemas.microsoft.com/office/drawing/2014/main" id="{6C88B3EA-42A0-8224-3057-4AB0577E8E12}"/>
              </a:ext>
            </a:extLst>
          </p:cNvPr>
          <p:cNvPicPr>
            <a:picLocks noChangeAspect="1"/>
          </p:cNvPicPr>
          <p:nvPr userDrawn="1"/>
        </p:nvPicPr>
        <p:blipFill>
          <a:blip r:embed="rId4"/>
          <a:srcRect/>
          <a:stretch/>
        </p:blipFill>
        <p:spPr>
          <a:xfrm>
            <a:off x="9240650" y="105326"/>
            <a:ext cx="2795637" cy="944195"/>
          </a:xfrm>
          <a:prstGeom prst="rect">
            <a:avLst/>
          </a:prstGeom>
        </p:spPr>
      </p:pic>
    </p:spTree>
    <p:custDataLst>
      <p:tags r:id="rId1"/>
    </p:custDataLst>
    <p:extLst>
      <p:ext uri="{BB962C8B-B14F-4D97-AF65-F5344CB8AC3E}">
        <p14:creationId xmlns:p14="http://schemas.microsoft.com/office/powerpoint/2010/main" val="395532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E82A16-AE5A-409C-BA68-A58A837F5ED1}"/>
              </a:ext>
            </a:extLst>
          </p:cNvPr>
          <p:cNvSpPr>
            <a:spLocks noGrp="1"/>
          </p:cNvSpPr>
          <p:nvPr>
            <p:ph idx="11"/>
          </p:nvPr>
        </p:nvSpPr>
        <p:spPr>
          <a:xfrm>
            <a:off x="609600" y="1600201"/>
            <a:ext cx="5407152" cy="3810000"/>
          </a:xfrm>
          <a:prstGeom prst="rect">
            <a:avLst/>
          </a:prstGeom>
        </p:spPr>
        <p:txBody>
          <a:bodyPr/>
          <a:lstStyle>
            <a:lvl1pPr>
              <a:buClr>
                <a:srgbClr val="000000"/>
              </a:buClr>
              <a:buSzPct val="60000"/>
              <a:defRPr sz="2400">
                <a:solidFill>
                  <a:srgbClr val="000000"/>
                </a:solidFill>
              </a:defRPr>
            </a:lvl1pPr>
            <a:lvl2pPr>
              <a:buClr>
                <a:srgbClr val="000000"/>
              </a:buClr>
              <a:buSzPct val="60000"/>
              <a:defRPr sz="2200">
                <a:solidFill>
                  <a:srgbClr val="000000"/>
                </a:solidFill>
              </a:defRPr>
            </a:lvl2pPr>
            <a:lvl3pPr>
              <a:buClr>
                <a:srgbClr val="000000"/>
              </a:buClr>
              <a:buSzPct val="60000"/>
              <a:defRPr sz="2000">
                <a:solidFill>
                  <a:srgbClr val="000000"/>
                </a:solidFill>
              </a:defRPr>
            </a:lvl3pPr>
            <a:lvl4pPr>
              <a:buClr>
                <a:srgbClr val="000000"/>
              </a:buClr>
              <a:buSzPct val="60000"/>
              <a:defRPr sz="1800">
                <a:solidFill>
                  <a:srgbClr val="000000"/>
                </a:solidFill>
              </a:defRPr>
            </a:lvl4pPr>
            <a:lvl5pPr>
              <a:buClr>
                <a:srgbClr val="000000"/>
              </a:buClr>
              <a:buSzPct val="60000"/>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D988412F-92BE-4DEB-A5C6-A0A40E845342}"/>
              </a:ext>
            </a:extLst>
          </p:cNvPr>
          <p:cNvSpPr>
            <a:spLocks noChangeArrowheads="1"/>
          </p:cNvSpPr>
          <p:nvPr userDrawn="1"/>
        </p:nvSpPr>
        <p:spPr bwMode="auto">
          <a:xfrm rot="16200000">
            <a:off x="5524500" y="-5524499"/>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a:p>
        </p:txBody>
      </p:sp>
      <p:sp>
        <p:nvSpPr>
          <p:cNvPr id="8" name="Content Placeholder 2">
            <a:extLst>
              <a:ext uri="{FF2B5EF4-FFF2-40B4-BE49-F238E27FC236}">
                <a16:creationId xmlns:a16="http://schemas.microsoft.com/office/drawing/2014/main" id="{12A4F5B5-C96F-4DD9-8422-74BBB3D3636F}"/>
              </a:ext>
            </a:extLst>
          </p:cNvPr>
          <p:cNvSpPr>
            <a:spLocks noGrp="1"/>
          </p:cNvSpPr>
          <p:nvPr>
            <p:ph idx="12"/>
          </p:nvPr>
        </p:nvSpPr>
        <p:spPr>
          <a:xfrm>
            <a:off x="6175248" y="1600201"/>
            <a:ext cx="5407152" cy="3810000"/>
          </a:xfrm>
          <a:prstGeom prst="rect">
            <a:avLst/>
          </a:prstGeom>
        </p:spPr>
        <p:txBody>
          <a:bodyPr/>
          <a:lstStyle>
            <a:lvl1pPr>
              <a:buClr>
                <a:srgbClr val="000000"/>
              </a:buClr>
              <a:buSzPct val="60000"/>
              <a:defRPr sz="2400">
                <a:solidFill>
                  <a:srgbClr val="000000"/>
                </a:solidFill>
              </a:defRPr>
            </a:lvl1pPr>
            <a:lvl2pPr>
              <a:buClr>
                <a:srgbClr val="000000"/>
              </a:buClr>
              <a:buSzPct val="60000"/>
              <a:defRPr sz="2200">
                <a:solidFill>
                  <a:srgbClr val="000000"/>
                </a:solidFill>
              </a:defRPr>
            </a:lvl2pPr>
            <a:lvl3pPr>
              <a:buClr>
                <a:srgbClr val="000000"/>
              </a:buClr>
              <a:buSzPct val="60000"/>
              <a:defRPr sz="2000">
                <a:solidFill>
                  <a:srgbClr val="000000"/>
                </a:solidFill>
              </a:defRPr>
            </a:lvl3pPr>
            <a:lvl4pPr>
              <a:buClr>
                <a:srgbClr val="000000"/>
              </a:buClr>
              <a:buSzPct val="60000"/>
              <a:defRPr sz="1800">
                <a:solidFill>
                  <a:srgbClr val="000000"/>
                </a:solidFill>
              </a:defRPr>
            </a:lvl4pPr>
            <a:lvl5pPr>
              <a:buClr>
                <a:srgbClr val="000000"/>
              </a:buClr>
              <a:buSzPct val="60000"/>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B50A697-F14B-AAD2-3AE7-39754E65A23D}"/>
              </a:ext>
            </a:extLst>
          </p:cNvPr>
          <p:cNvPicPr>
            <a:picLocks noChangeAspect="1"/>
          </p:cNvPicPr>
          <p:nvPr userDrawn="1"/>
        </p:nvPicPr>
        <p:blipFill>
          <a:blip r:embed="rId4"/>
          <a:srcRect/>
          <a:stretch/>
        </p:blipFill>
        <p:spPr>
          <a:xfrm>
            <a:off x="9240650" y="105326"/>
            <a:ext cx="2795637" cy="944195"/>
          </a:xfrm>
          <a:prstGeom prst="rect">
            <a:avLst/>
          </a:prstGeom>
        </p:spPr>
      </p:pic>
    </p:spTree>
    <p:custDataLst>
      <p:tags r:id="rId1"/>
    </p:custDataLst>
    <p:extLst>
      <p:ext uri="{BB962C8B-B14F-4D97-AF65-F5344CB8AC3E}">
        <p14:creationId xmlns:p14="http://schemas.microsoft.com/office/powerpoint/2010/main" val="174867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0FF319C-7210-4829-89A9-43D7A1F70484}"/>
              </a:ext>
            </a:extLst>
          </p:cNvPr>
          <p:cNvSpPr>
            <a:spLocks noChangeArrowheads="1"/>
          </p:cNvSpPr>
          <p:nvPr userDrawn="1"/>
        </p:nvSpPr>
        <p:spPr bwMode="auto">
          <a:xfrm rot="16200000">
            <a:off x="5524500" y="-5524500"/>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pic>
        <p:nvPicPr>
          <p:cNvPr id="3" name="Picture 2">
            <a:extLst>
              <a:ext uri="{FF2B5EF4-FFF2-40B4-BE49-F238E27FC236}">
                <a16:creationId xmlns:a16="http://schemas.microsoft.com/office/drawing/2014/main" id="{AF332D68-EC6E-FB74-0F15-3795604D01C3}"/>
              </a:ext>
            </a:extLst>
          </p:cNvPr>
          <p:cNvPicPr>
            <a:picLocks noChangeAspect="1"/>
          </p:cNvPicPr>
          <p:nvPr userDrawn="1"/>
        </p:nvPicPr>
        <p:blipFill>
          <a:blip r:embed="rId4"/>
          <a:srcRect/>
          <a:stretch/>
        </p:blipFill>
        <p:spPr>
          <a:xfrm>
            <a:off x="9240650" y="105326"/>
            <a:ext cx="2795637" cy="944195"/>
          </a:xfrm>
          <a:prstGeom prst="rect">
            <a:avLst/>
          </a:prstGeom>
        </p:spPr>
      </p:pic>
    </p:spTree>
    <p:custDataLst>
      <p:tags r:id="rId1"/>
    </p:custDataLst>
    <p:extLst>
      <p:ext uri="{BB962C8B-B14F-4D97-AF65-F5344CB8AC3E}">
        <p14:creationId xmlns:p14="http://schemas.microsoft.com/office/powerpoint/2010/main" val="154435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50FF319C-7210-4829-89A9-43D7A1F70484}"/>
              </a:ext>
            </a:extLst>
          </p:cNvPr>
          <p:cNvSpPr>
            <a:spLocks noChangeArrowheads="1"/>
          </p:cNvSpPr>
          <p:nvPr userDrawn="1"/>
        </p:nvSpPr>
        <p:spPr bwMode="auto">
          <a:xfrm rot="16200000">
            <a:off x="5524500" y="-5524500"/>
            <a:ext cx="1143000" cy="12192000"/>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noFill/>
        </p:spPr>
        <p:txBody>
          <a:bodyPr lIns="640080" tIns="274320" bIns="91440"/>
          <a:lstStyle>
            <a:lvl1pPr>
              <a:defRPr sz="4000" b="1">
                <a:solidFill>
                  <a:schemeClr val="tx1"/>
                </a:solidFill>
              </a:defRPr>
            </a:lvl1pPr>
          </a:lstStyle>
          <a:p>
            <a:r>
              <a:rPr lang="en-US"/>
              <a:t>Click to edit Master title style</a:t>
            </a:r>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a:p>
        </p:txBody>
      </p:sp>
      <p:pic>
        <p:nvPicPr>
          <p:cNvPr id="2" name="Picture 1" descr="Text&#10;&#10;AI-generated content may be incorrect.">
            <a:extLst>
              <a:ext uri="{FF2B5EF4-FFF2-40B4-BE49-F238E27FC236}">
                <a16:creationId xmlns:a16="http://schemas.microsoft.com/office/drawing/2014/main" id="{271D7941-9E1A-BEB3-F49B-EE62838CD13F}"/>
              </a:ext>
            </a:extLst>
          </p:cNvPr>
          <p:cNvPicPr>
            <a:picLocks noChangeAspect="1"/>
          </p:cNvPicPr>
          <p:nvPr userDrawn="1"/>
        </p:nvPicPr>
        <p:blipFill>
          <a:blip r:embed="rId4"/>
          <a:stretch>
            <a:fillRect/>
          </a:stretch>
        </p:blipFill>
        <p:spPr>
          <a:xfrm>
            <a:off x="95526" y="5796202"/>
            <a:ext cx="3025361" cy="1020283"/>
          </a:xfrm>
          <a:prstGeom prst="rect">
            <a:avLst/>
          </a:prstGeom>
        </p:spPr>
      </p:pic>
    </p:spTree>
    <p:custDataLst>
      <p:tags r:id="rId1"/>
    </p:custDataLst>
    <p:extLst>
      <p:ext uri="{BB962C8B-B14F-4D97-AF65-F5344CB8AC3E}">
        <p14:creationId xmlns:p14="http://schemas.microsoft.com/office/powerpoint/2010/main" val="281610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D2F831-C0C0-217B-61A6-8138FDD12F34}"/>
              </a:ext>
            </a:extLst>
          </p:cNvPr>
          <p:cNvSpPr>
            <a:spLocks noGrp="1" noChangeArrowheads="1"/>
          </p:cNvSpPr>
          <p:nvPr>
            <p:ph type="ctrTitle" hasCustomPrompt="1"/>
          </p:nvPr>
        </p:nvSpPr>
        <p:spPr>
          <a:xfrm>
            <a:off x="4979504" y="1600201"/>
            <a:ext cx="6602895" cy="3810000"/>
          </a:xfrm>
          <a:prstGeom prst="rect">
            <a:avLst/>
          </a:prstGeom>
          <a:noFill/>
        </p:spPr>
        <p:txBody>
          <a:bodyPr lIns="0" tIns="0" rIns="0" bIns="0" anchor="ctr"/>
          <a:lstStyle>
            <a:lvl1pPr algn="ctr">
              <a:defRPr sz="4000" b="1" cap="none" baseline="0">
                <a:solidFill>
                  <a:srgbClr val="005289"/>
                </a:solidFill>
              </a:defRPr>
            </a:lvl1pPr>
          </a:lstStyle>
          <a:p>
            <a:pPr algn="ctr">
              <a:lnSpc>
                <a:spcPts val="7200"/>
              </a:lnSpc>
            </a:pPr>
            <a:r>
              <a:rPr lang="en-US" sz="4000" dirty="0">
                <a:solidFill>
                  <a:srgbClr val="2E56D4"/>
                </a:solidFill>
                <a:latin typeface="Montserrat Bold" panose="020B0604020202020204" charset="0"/>
              </a:rPr>
              <a:t>Text Here</a:t>
            </a:r>
          </a:p>
        </p:txBody>
      </p:sp>
      <p:sp>
        <p:nvSpPr>
          <p:cNvPr id="5" name="Rectangle 8">
            <a:extLst>
              <a:ext uri="{FF2B5EF4-FFF2-40B4-BE49-F238E27FC236}">
                <a16:creationId xmlns:a16="http://schemas.microsoft.com/office/drawing/2014/main" id="{5C3CD94C-75F8-F11C-E277-F555391B7D0E}"/>
              </a:ext>
            </a:extLst>
          </p:cNvPr>
          <p:cNvSpPr>
            <a:spLocks noChangeArrowheads="1"/>
          </p:cNvSpPr>
          <p:nvPr userDrawn="1"/>
        </p:nvSpPr>
        <p:spPr bwMode="auto">
          <a:xfrm rot="16200000">
            <a:off x="-1256305" y="1248352"/>
            <a:ext cx="6865951" cy="4353342"/>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7" name="Slide Number Placeholder 6">
            <a:extLst>
              <a:ext uri="{FF2B5EF4-FFF2-40B4-BE49-F238E27FC236}">
                <a16:creationId xmlns:a16="http://schemas.microsoft.com/office/drawing/2014/main" id="{2BEB3B8E-8571-54B3-58E8-AE2F1ED06D6E}"/>
              </a:ext>
            </a:extLst>
          </p:cNvPr>
          <p:cNvSpPr>
            <a:spLocks noGrp="1" noChangeArrowheads="1"/>
          </p:cNvSpPr>
          <p:nvPr>
            <p:ph type="sldNum" sz="quarter" idx="10"/>
          </p:nvPr>
        </p:nvSpPr>
        <p:spPr>
          <a:xfrm>
            <a:off x="11049000" y="6167438"/>
            <a:ext cx="533400" cy="277812"/>
          </a:xfrm>
        </p:spPr>
        <p:txBody>
          <a:bodyPr/>
          <a:lstStyle>
            <a:lvl1pPr>
              <a:defRPr/>
            </a:lvl1pPr>
          </a:lstStyle>
          <a:p>
            <a:pPr>
              <a:defRPr/>
            </a:pPr>
            <a:fld id="{9D7DC5A1-24AC-EE45-8892-34F91BFF9321}" type="slidenum">
              <a:rPr lang="en-US" altLang="en-US"/>
              <a:pPr>
                <a:defRPr/>
              </a:pPr>
              <a:t>‹#›</a:t>
            </a:fld>
            <a:endParaRPr lang="en-US" altLang="en-US"/>
          </a:p>
        </p:txBody>
      </p:sp>
      <p:pic>
        <p:nvPicPr>
          <p:cNvPr id="8" name="Picture 7" descr="Text&#10;&#10;AI-generated content may be incorrect.">
            <a:extLst>
              <a:ext uri="{FF2B5EF4-FFF2-40B4-BE49-F238E27FC236}">
                <a16:creationId xmlns:a16="http://schemas.microsoft.com/office/drawing/2014/main" id="{E3B077ED-0E98-BF4C-1FDC-4EE88FFFA670}"/>
              </a:ext>
            </a:extLst>
          </p:cNvPr>
          <p:cNvPicPr>
            <a:picLocks noChangeAspect="1"/>
          </p:cNvPicPr>
          <p:nvPr userDrawn="1"/>
        </p:nvPicPr>
        <p:blipFill>
          <a:blip r:embed="rId4"/>
          <a:stretch>
            <a:fillRect/>
          </a:stretch>
        </p:blipFill>
        <p:spPr>
          <a:xfrm>
            <a:off x="231085" y="210930"/>
            <a:ext cx="3824080" cy="1291539"/>
          </a:xfrm>
          <a:prstGeom prst="rect">
            <a:avLst/>
          </a:prstGeom>
        </p:spPr>
      </p:pic>
    </p:spTree>
    <p:custDataLst>
      <p:tags r:id="rId1"/>
    </p:custDataLst>
    <p:extLst>
      <p:ext uri="{BB962C8B-B14F-4D97-AF65-F5344CB8AC3E}">
        <p14:creationId xmlns:p14="http://schemas.microsoft.com/office/powerpoint/2010/main" val="91080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ition">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4A9543A9-3931-4954-9196-131749C51082}"/>
              </a:ext>
            </a:extLst>
          </p:cNvPr>
          <p:cNvSpPr>
            <a:spLocks noGrp="1" noChangeArrowheads="1"/>
          </p:cNvSpPr>
          <p:nvPr>
            <p:ph type="ctrTitle" hasCustomPrompt="1"/>
          </p:nvPr>
        </p:nvSpPr>
        <p:spPr>
          <a:xfrm>
            <a:off x="6716714" y="1600201"/>
            <a:ext cx="4865685" cy="3810000"/>
          </a:xfrm>
          <a:prstGeom prst="rect">
            <a:avLst/>
          </a:prstGeom>
          <a:noFill/>
        </p:spPr>
        <p:txBody>
          <a:bodyPr lIns="0" tIns="0" rIns="0" bIns="0" anchor="ctr"/>
          <a:lstStyle>
            <a:lvl1pPr algn="ctr">
              <a:defRPr sz="4000" b="1" cap="none" baseline="0">
                <a:solidFill>
                  <a:srgbClr val="005288"/>
                </a:solidFill>
              </a:defRPr>
            </a:lvl1pPr>
          </a:lstStyle>
          <a:p>
            <a:pPr algn="ctr">
              <a:lnSpc>
                <a:spcPts val="7200"/>
              </a:lnSpc>
            </a:pPr>
            <a:r>
              <a:rPr lang="en-US" sz="4000">
                <a:solidFill>
                  <a:srgbClr val="2E56D4"/>
                </a:solidFill>
                <a:latin typeface="Montserrat Bold" panose="020B0604020202020204" charset="0"/>
              </a:rPr>
              <a:t>Text Here</a:t>
            </a:r>
          </a:p>
        </p:txBody>
      </p:sp>
      <p:sp>
        <p:nvSpPr>
          <p:cNvPr id="6" name="Rectangle 8">
            <a:extLst>
              <a:ext uri="{FF2B5EF4-FFF2-40B4-BE49-F238E27FC236}">
                <a16:creationId xmlns:a16="http://schemas.microsoft.com/office/drawing/2014/main" id="{B4B01E4A-0A29-4514-BB3F-9184E77D1FC4}"/>
              </a:ext>
            </a:extLst>
          </p:cNvPr>
          <p:cNvSpPr>
            <a:spLocks noChangeArrowheads="1"/>
          </p:cNvSpPr>
          <p:nvPr userDrawn="1"/>
        </p:nvSpPr>
        <p:spPr bwMode="auto">
          <a:xfrm rot="16200000">
            <a:off x="-390532" y="382580"/>
            <a:ext cx="6865951" cy="6084888"/>
          </a:xfrm>
          <a:prstGeom prst="rect">
            <a:avLst/>
          </a:prstGeom>
          <a:blipFill>
            <a:blip r:embed="rId3"/>
            <a:stretch>
              <a:fillRect/>
            </a:stretch>
          </a:blipFill>
          <a:ln>
            <a:noFill/>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a:p>
        </p:txBody>
      </p:sp>
      <p:pic>
        <p:nvPicPr>
          <p:cNvPr id="3" name="Picture 2" descr="Text&#10;&#10;AI-generated content may be incorrect.">
            <a:extLst>
              <a:ext uri="{FF2B5EF4-FFF2-40B4-BE49-F238E27FC236}">
                <a16:creationId xmlns:a16="http://schemas.microsoft.com/office/drawing/2014/main" id="{FEF3FEF7-09A8-1E6F-7E24-5B366EA33C40}"/>
              </a:ext>
            </a:extLst>
          </p:cNvPr>
          <p:cNvPicPr>
            <a:picLocks noChangeAspect="1"/>
          </p:cNvPicPr>
          <p:nvPr userDrawn="1"/>
        </p:nvPicPr>
        <p:blipFill>
          <a:blip r:embed="rId4"/>
          <a:stretch>
            <a:fillRect/>
          </a:stretch>
        </p:blipFill>
        <p:spPr>
          <a:xfrm>
            <a:off x="231085" y="210930"/>
            <a:ext cx="3824080" cy="1291539"/>
          </a:xfrm>
          <a:prstGeom prst="rect">
            <a:avLst/>
          </a:prstGeom>
        </p:spPr>
      </p:pic>
    </p:spTree>
    <p:custDataLst>
      <p:tags r:id="rId1"/>
    </p:custDataLst>
    <p:extLst>
      <p:ext uri="{BB962C8B-B14F-4D97-AF65-F5344CB8AC3E}">
        <p14:creationId xmlns:p14="http://schemas.microsoft.com/office/powerpoint/2010/main" val="372324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1">
                <a:solidFill>
                  <a:srgbClr val="000000"/>
                </a:solidFill>
              </a:defRPr>
            </a:lvl1pPr>
          </a:lstStyle>
          <a:p>
            <a:pPr>
              <a:defRPr/>
            </a:pPr>
            <a:fld id="{D2512F38-016A-FD40-AA8F-15F02EBCC689}" type="slidenum">
              <a:rPr lang="en-US" altLang="en-US" smtClean="0"/>
              <a:pPr>
                <a:defRPr/>
              </a:pPr>
              <a:t>‹#›</a:t>
            </a:fld>
            <a:endParaRPr lang="en-US" altLang="en-US"/>
          </a:p>
        </p:txBody>
      </p:sp>
    </p:spTree>
    <p:custDataLst>
      <p:tags r:id="rId11"/>
    </p:custDataLst>
    <p:extLst>
      <p:ext uri="{BB962C8B-B14F-4D97-AF65-F5344CB8AC3E}">
        <p14:creationId xmlns:p14="http://schemas.microsoft.com/office/powerpoint/2010/main" val="3179327049"/>
      </p:ext>
    </p:extLst>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62" r:id="rId4"/>
    <p:sldLayoutId id="2147483663" r:id="rId5"/>
    <p:sldLayoutId id="2147483664" r:id="rId6"/>
    <p:sldLayoutId id="2147483672" r:id="rId7"/>
    <p:sldLayoutId id="2147483668" r:id="rId8"/>
    <p:sldLayoutId id="2147483673" r:id="rId9"/>
  </p:sldLayoutIdLst>
  <p:hf sldNum="0"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isa.gov/resources-tools/services/malcolm" TargetMode="External"/><Relationship Id="rId2" Type="http://schemas.openxmlformats.org/officeDocument/2006/relationships/hyperlink" Target="https://www.cisa.gov/resources-tools/services/logging-made-easy"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www.cisa.gov/report"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get.gov/"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isa.gov/reporting-cyber-incident" TargetMode="External"/><Relationship Id="rId7" Type="http://schemas.openxmlformats.org/officeDocument/2006/relationships/hyperlink" Target="https://www.youtube.com/@cisagov" TargetMode="External"/><Relationship Id="rId2" Type="http://schemas.openxmlformats.org/officeDocument/2006/relationships/hyperlink" Target="https://www.cisa.gov/cybersecurity-awareness-month" TargetMode="External"/><Relationship Id="rId1" Type="http://schemas.openxmlformats.org/officeDocument/2006/relationships/slideLayout" Target="../slideLayouts/slideLayout4.xml"/><Relationship Id="rId6" Type="http://schemas.openxmlformats.org/officeDocument/2006/relationships/hyperlink" Target="https://www.cisa.gov/cybersecurity-training-exercises" TargetMode="External"/><Relationship Id="rId5" Type="http://schemas.openxmlformats.org/officeDocument/2006/relationships/hyperlink" Target="https://www.cisa.gov/cyber-resource-hub" TargetMode="External"/><Relationship Id="rId4" Type="http://schemas.openxmlformats.org/officeDocument/2006/relationships/hyperlink" Target="https://www.cisa.gov/cross-sector-cybersecurity-performance-goals"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mailto:Central@cisa.gov"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C3C0-1DD8-22EC-8C12-5B8EFE536DF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A87750-FCD4-A20E-FB4E-3BB68B75BBB0}"/>
              </a:ext>
            </a:extLst>
          </p:cNvPr>
          <p:cNvSpPr txBox="1"/>
          <p:nvPr/>
        </p:nvSpPr>
        <p:spPr>
          <a:xfrm>
            <a:off x="1111967" y="1322226"/>
            <a:ext cx="9968066" cy="2739211"/>
          </a:xfrm>
          <a:prstGeom prst="rect">
            <a:avLst/>
          </a:prstGeom>
          <a:noFill/>
        </p:spPr>
        <p:txBody>
          <a:bodyPr wrap="square">
            <a:spAutoFit/>
          </a:bodyPr>
          <a:lstStyle/>
          <a:p>
            <a:pPr>
              <a:buClrTx/>
              <a:buFontTx/>
            </a:pPr>
            <a:r>
              <a:rPr lang="en-US" sz="5400" b="1" dirty="0">
                <a:solidFill>
                  <a:schemeClr val="tx1">
                    <a:lumMod val="95000"/>
                  </a:schemeClr>
                </a:solidFill>
                <a:latin typeface="Montserrat" panose="00000500000000000000" pitchFamily="2" charset="0"/>
              </a:rPr>
              <a:t>Nine Ways to </a:t>
            </a:r>
            <a:br>
              <a:rPr lang="en-US" sz="5400" b="1" dirty="0">
                <a:solidFill>
                  <a:schemeClr val="tx1">
                    <a:lumMod val="95000"/>
                  </a:schemeClr>
                </a:solidFill>
                <a:latin typeface="Montserrat" panose="00000500000000000000" pitchFamily="2" charset="0"/>
              </a:rPr>
            </a:br>
            <a:r>
              <a:rPr lang="en-US" sz="5400" b="1" dirty="0">
                <a:solidFill>
                  <a:schemeClr val="tx1">
                    <a:lumMod val="95000"/>
                  </a:schemeClr>
                </a:solidFill>
                <a:latin typeface="Montserrat" panose="00000500000000000000" pitchFamily="2" charset="0"/>
              </a:rPr>
              <a:t>Stay Safe Online</a:t>
            </a:r>
          </a:p>
          <a:p>
            <a:pPr>
              <a:buClrTx/>
              <a:buFontTx/>
            </a:pPr>
            <a:r>
              <a:rPr lang="en-US" sz="3200" b="1" dirty="0">
                <a:solidFill>
                  <a:schemeClr val="tx1">
                    <a:lumMod val="95000"/>
                  </a:schemeClr>
                </a:solidFill>
                <a:latin typeface="+mn-lt"/>
                <a:cs typeface="Arabic Typesetting" panose="020F0502020204030204" pitchFamily="66" charset="-78"/>
              </a:rPr>
              <a:t>Cybersecurity practices to protect people, </a:t>
            </a:r>
            <a:br>
              <a:rPr lang="en-US" sz="3200" b="1" dirty="0">
                <a:solidFill>
                  <a:schemeClr val="tx1">
                    <a:lumMod val="95000"/>
                  </a:schemeClr>
                </a:solidFill>
                <a:latin typeface="+mn-lt"/>
                <a:cs typeface="Arabic Typesetting" panose="020F0502020204030204" pitchFamily="66" charset="-78"/>
              </a:rPr>
            </a:br>
            <a:r>
              <a:rPr lang="en-US" sz="3200" b="1" dirty="0">
                <a:solidFill>
                  <a:schemeClr val="tx1">
                    <a:lumMod val="95000"/>
                  </a:schemeClr>
                </a:solidFill>
                <a:latin typeface="+mn-lt"/>
                <a:cs typeface="Arabic Typesetting" panose="020F0502020204030204" pitchFamily="66" charset="-78"/>
              </a:rPr>
              <a:t>data and critical infrastructure</a:t>
            </a:r>
          </a:p>
        </p:txBody>
      </p:sp>
    </p:spTree>
    <p:extLst>
      <p:ext uri="{BB962C8B-B14F-4D97-AF65-F5344CB8AC3E}">
        <p14:creationId xmlns:p14="http://schemas.microsoft.com/office/powerpoint/2010/main" val="2052938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A4A7A-E840-2374-98E0-513C922F5B9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E456AF-2643-0463-2EC8-0A9ED37867BA}"/>
              </a:ext>
            </a:extLst>
          </p:cNvPr>
          <p:cNvSpPr>
            <a:spLocks noGrp="1"/>
          </p:cNvSpPr>
          <p:nvPr>
            <p:ph idx="1"/>
          </p:nvPr>
        </p:nvSpPr>
        <p:spPr>
          <a:xfrm>
            <a:off x="609599" y="1600201"/>
            <a:ext cx="10019072" cy="564265"/>
          </a:xfrm>
        </p:spPr>
        <p:txBody>
          <a:bodyPr/>
          <a:lstStyle/>
          <a:p>
            <a:pPr marL="0" indent="0">
              <a:buNone/>
            </a:pPr>
            <a:r>
              <a:rPr lang="en-US" sz="2800" b="1"/>
              <a:t>What is MFA and where should you use it?</a:t>
            </a:r>
            <a:endParaRPr lang="en-US" sz="2800"/>
          </a:p>
        </p:txBody>
      </p:sp>
      <p:sp>
        <p:nvSpPr>
          <p:cNvPr id="3" name="Title 2">
            <a:extLst>
              <a:ext uri="{FF2B5EF4-FFF2-40B4-BE49-F238E27FC236}">
                <a16:creationId xmlns:a16="http://schemas.microsoft.com/office/drawing/2014/main" id="{2EAAAD8E-4B35-07EA-1D06-A910D1235166}"/>
              </a:ext>
            </a:extLst>
          </p:cNvPr>
          <p:cNvSpPr>
            <a:spLocks noGrp="1"/>
          </p:cNvSpPr>
          <p:nvPr>
            <p:ph type="ctrTitle"/>
          </p:nvPr>
        </p:nvSpPr>
        <p:spPr/>
        <p:txBody>
          <a:bodyPr/>
          <a:lstStyle/>
          <a:p>
            <a:r>
              <a:rPr lang="en-US"/>
              <a:t>Turn on Multifactor Authentication</a:t>
            </a:r>
          </a:p>
        </p:txBody>
      </p:sp>
      <p:sp>
        <p:nvSpPr>
          <p:cNvPr id="4" name="TextBox 3">
            <a:extLst>
              <a:ext uri="{FF2B5EF4-FFF2-40B4-BE49-F238E27FC236}">
                <a16:creationId xmlns:a16="http://schemas.microsoft.com/office/drawing/2014/main" id="{A18B2C19-BEB6-F0F6-F20A-6189F99ECF50}"/>
              </a:ext>
            </a:extLst>
          </p:cNvPr>
          <p:cNvSpPr txBox="1"/>
          <p:nvPr/>
        </p:nvSpPr>
        <p:spPr>
          <a:xfrm>
            <a:off x="609598" y="2364699"/>
            <a:ext cx="11493911" cy="1200329"/>
          </a:xfrm>
          <a:prstGeom prst="rect">
            <a:avLst/>
          </a:prstGeom>
          <a:noFill/>
        </p:spPr>
        <p:txBody>
          <a:bodyPr wrap="square" rtlCol="0">
            <a:spAutoFit/>
          </a:bodyPr>
          <a:lstStyle/>
          <a:p>
            <a:pPr fontAlgn="base"/>
            <a:r>
              <a:rPr lang="en-US" sz="2400"/>
              <a:t>Multifactor authentication (MFA) provides an extra layer of security for your accounts by requiring a quick second step to verify your identity when logging in.</a:t>
            </a:r>
          </a:p>
          <a:p>
            <a:pPr fontAlgn="base"/>
            <a:r>
              <a:rPr lang="en-US" sz="2400"/>
              <a:t>Use it on every account that offers it, especially:</a:t>
            </a:r>
          </a:p>
        </p:txBody>
      </p:sp>
      <p:pic>
        <p:nvPicPr>
          <p:cNvPr id="6" name="Picture 5" descr="A computer and a phone with a check mark&#10;&#10;AI-generated content may be incorrect.">
            <a:extLst>
              <a:ext uri="{FF2B5EF4-FFF2-40B4-BE49-F238E27FC236}">
                <a16:creationId xmlns:a16="http://schemas.microsoft.com/office/drawing/2014/main" id="{96CE6E33-A2EE-90C9-B53C-B8974901D7E0}"/>
              </a:ext>
            </a:extLst>
          </p:cNvPr>
          <p:cNvPicPr>
            <a:picLocks noChangeAspect="1"/>
          </p:cNvPicPr>
          <p:nvPr/>
        </p:nvPicPr>
        <p:blipFill>
          <a:blip r:embed="rId2"/>
          <a:stretch>
            <a:fillRect/>
          </a:stretch>
        </p:blipFill>
        <p:spPr>
          <a:xfrm>
            <a:off x="1829537" y="4027186"/>
            <a:ext cx="1911191" cy="1813072"/>
          </a:xfrm>
          <a:prstGeom prst="rect">
            <a:avLst/>
          </a:prstGeom>
        </p:spPr>
      </p:pic>
      <p:sp>
        <p:nvSpPr>
          <p:cNvPr id="8" name="TextBox 7">
            <a:extLst>
              <a:ext uri="{FF2B5EF4-FFF2-40B4-BE49-F238E27FC236}">
                <a16:creationId xmlns:a16="http://schemas.microsoft.com/office/drawing/2014/main" id="{77E5D76B-C708-A3AB-1941-83F173FE223D}"/>
              </a:ext>
            </a:extLst>
          </p:cNvPr>
          <p:cNvSpPr txBox="1"/>
          <p:nvPr/>
        </p:nvSpPr>
        <p:spPr>
          <a:xfrm>
            <a:off x="4756727" y="4118114"/>
            <a:ext cx="6096000" cy="1631216"/>
          </a:xfrm>
          <a:prstGeom prst="rect">
            <a:avLst/>
          </a:prstGeom>
          <a:noFill/>
        </p:spPr>
        <p:txBody>
          <a:bodyPr wrap="square">
            <a:spAutoFit/>
          </a:bodyPr>
          <a:lstStyle/>
          <a:p>
            <a:pPr marL="342900" indent="-342900" fontAlgn="base">
              <a:buClr>
                <a:srgbClr val="5E9732"/>
              </a:buClr>
              <a:buFont typeface="Wingdings" panose="05000000000000000000" pitchFamily="2" charset="2"/>
              <a:buChar char="§"/>
            </a:pPr>
            <a:r>
              <a:rPr lang="en-US" sz="2000"/>
              <a:t>Email​</a:t>
            </a:r>
          </a:p>
          <a:p>
            <a:pPr marL="342900" indent="-342900" fontAlgn="base">
              <a:buClr>
                <a:srgbClr val="5E9732"/>
              </a:buClr>
              <a:buFont typeface="Wingdings" panose="05000000000000000000" pitchFamily="2" charset="2"/>
              <a:buChar char="§"/>
            </a:pPr>
            <a:r>
              <a:rPr lang="en-US" sz="2000"/>
              <a:t>Accounts with financial information​</a:t>
            </a:r>
            <a:br>
              <a:rPr lang="en-US" sz="2000"/>
            </a:br>
            <a:r>
              <a:rPr lang="en-US" sz="2000"/>
              <a:t>	Ex: Banks, online stores​</a:t>
            </a:r>
          </a:p>
          <a:p>
            <a:pPr marL="342900" indent="-342900" fontAlgn="base">
              <a:buClr>
                <a:srgbClr val="5E9732"/>
              </a:buClr>
              <a:buFont typeface="Wingdings" panose="05000000000000000000" pitchFamily="2" charset="2"/>
              <a:buChar char="§"/>
            </a:pPr>
            <a:r>
              <a:rPr lang="en-US" sz="2000"/>
              <a:t>Accounts with personal information​</a:t>
            </a:r>
            <a:br>
              <a:rPr lang="en-US" sz="2000"/>
            </a:br>
            <a:r>
              <a:rPr lang="en-US" sz="2000"/>
              <a:t>	Ex: Social media</a:t>
            </a:r>
          </a:p>
        </p:txBody>
      </p:sp>
    </p:spTree>
    <p:extLst>
      <p:ext uri="{BB962C8B-B14F-4D97-AF65-F5344CB8AC3E}">
        <p14:creationId xmlns:p14="http://schemas.microsoft.com/office/powerpoint/2010/main" val="3312917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C866D-3C61-DF38-CF6D-BCE2C69120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62FD4E-09CD-FF80-AD26-0952E8200051}"/>
              </a:ext>
            </a:extLst>
          </p:cNvPr>
          <p:cNvSpPr>
            <a:spLocks noGrp="1"/>
          </p:cNvSpPr>
          <p:nvPr>
            <p:ph idx="1"/>
          </p:nvPr>
        </p:nvSpPr>
        <p:spPr>
          <a:xfrm>
            <a:off x="540151" y="1438157"/>
            <a:ext cx="5883797" cy="507838"/>
          </a:xfrm>
        </p:spPr>
        <p:txBody>
          <a:bodyPr/>
          <a:lstStyle/>
          <a:p>
            <a:pPr marL="0" indent="0">
              <a:buNone/>
            </a:pPr>
            <a:r>
              <a:rPr lang="en-US" sz="2800" b="1"/>
              <a:t>Which MFA methods are best?</a:t>
            </a:r>
            <a:endParaRPr lang="en-US" sz="2800"/>
          </a:p>
        </p:txBody>
      </p:sp>
      <p:sp>
        <p:nvSpPr>
          <p:cNvPr id="3" name="Title 2">
            <a:extLst>
              <a:ext uri="{FF2B5EF4-FFF2-40B4-BE49-F238E27FC236}">
                <a16:creationId xmlns:a16="http://schemas.microsoft.com/office/drawing/2014/main" id="{6169D526-FA81-F616-EAA0-0C2FE9AB474E}"/>
              </a:ext>
            </a:extLst>
          </p:cNvPr>
          <p:cNvSpPr>
            <a:spLocks noGrp="1"/>
          </p:cNvSpPr>
          <p:nvPr>
            <p:ph type="ctrTitle"/>
          </p:nvPr>
        </p:nvSpPr>
        <p:spPr/>
        <p:txBody>
          <a:bodyPr/>
          <a:lstStyle/>
          <a:p>
            <a:r>
              <a:rPr lang="en-US"/>
              <a:t>Turn on Multifactor Authentication </a:t>
            </a:r>
          </a:p>
        </p:txBody>
      </p:sp>
      <p:sp>
        <p:nvSpPr>
          <p:cNvPr id="4" name="TextBox 3">
            <a:extLst>
              <a:ext uri="{FF2B5EF4-FFF2-40B4-BE49-F238E27FC236}">
                <a16:creationId xmlns:a16="http://schemas.microsoft.com/office/drawing/2014/main" id="{3239F059-9D02-AFD2-2598-475210E78286}"/>
              </a:ext>
            </a:extLst>
          </p:cNvPr>
          <p:cNvSpPr txBox="1"/>
          <p:nvPr/>
        </p:nvSpPr>
        <p:spPr>
          <a:xfrm>
            <a:off x="540152" y="1945995"/>
            <a:ext cx="10469594" cy="830997"/>
          </a:xfrm>
          <a:prstGeom prst="rect">
            <a:avLst/>
          </a:prstGeom>
          <a:noFill/>
        </p:spPr>
        <p:txBody>
          <a:bodyPr wrap="square" rtlCol="0">
            <a:spAutoFit/>
          </a:bodyPr>
          <a:lstStyle/>
          <a:p>
            <a:pPr fontAlgn="base"/>
            <a:r>
              <a:rPr lang="en-US" sz="2400"/>
              <a:t>Choose the most secure MFA method available. Here are some options, from most to least secure: </a:t>
            </a:r>
            <a:r>
              <a:rPr lang="en-US"/>
              <a:t> </a:t>
            </a:r>
          </a:p>
        </p:txBody>
      </p:sp>
      <p:sp>
        <p:nvSpPr>
          <p:cNvPr id="6" name="TextBox 5">
            <a:extLst>
              <a:ext uri="{FF2B5EF4-FFF2-40B4-BE49-F238E27FC236}">
                <a16:creationId xmlns:a16="http://schemas.microsoft.com/office/drawing/2014/main" id="{247FFE7B-239E-A4C3-781E-39286020CA0B}"/>
              </a:ext>
            </a:extLst>
          </p:cNvPr>
          <p:cNvSpPr txBox="1"/>
          <p:nvPr/>
        </p:nvSpPr>
        <p:spPr>
          <a:xfrm>
            <a:off x="901656" y="3109370"/>
            <a:ext cx="10588380" cy="3170099"/>
          </a:xfrm>
          <a:prstGeom prst="rect">
            <a:avLst/>
          </a:prstGeom>
          <a:noFill/>
        </p:spPr>
        <p:txBody>
          <a:bodyPr wrap="square">
            <a:spAutoFit/>
          </a:bodyPr>
          <a:lstStyle/>
          <a:p>
            <a:pPr fontAlgn="base"/>
            <a:r>
              <a:rPr lang="en-US" sz="2000" b="1">
                <a:solidFill>
                  <a:srgbClr val="5E9732"/>
                </a:solidFill>
              </a:rPr>
              <a:t>Security key: </a:t>
            </a:r>
            <a:r>
              <a:rPr lang="en-US" sz="2000"/>
              <a:t>Use a physical security key (such as a YubiKey) to log in. It plugs in or taps your device. It provides the best protection against phishing and is easy to use.</a:t>
            </a:r>
          </a:p>
          <a:p>
            <a:pPr fontAlgn="base">
              <a:spcBef>
                <a:spcPts val="1200"/>
              </a:spcBef>
              <a:spcAft>
                <a:spcPts val="600"/>
              </a:spcAft>
            </a:pPr>
            <a:r>
              <a:rPr lang="en-US" sz="2000" b="1">
                <a:solidFill>
                  <a:srgbClr val="5E9732"/>
                </a:solidFill>
              </a:rPr>
              <a:t>Authenticator app with number matching:</a:t>
            </a:r>
            <a:r>
              <a:rPr lang="en-US" sz="2000" b="1"/>
              <a:t> </a:t>
            </a:r>
            <a:r>
              <a:rPr lang="en-US" sz="2000"/>
              <a:t>An app prompts you to enter a number on your phone. You enter a number shown on the login screen to confirm your identity.</a:t>
            </a:r>
          </a:p>
          <a:p>
            <a:pPr fontAlgn="base">
              <a:spcBef>
                <a:spcPts val="1200"/>
              </a:spcBef>
              <a:spcAft>
                <a:spcPts val="600"/>
              </a:spcAft>
            </a:pPr>
            <a:r>
              <a:rPr lang="en-US" sz="2000" b="1">
                <a:solidFill>
                  <a:srgbClr val="5E9732"/>
                </a:solidFill>
              </a:rPr>
              <a:t>Authenticator app with one-time code: </a:t>
            </a:r>
            <a:r>
              <a:rPr lang="en-US" sz="2000"/>
              <a:t>An app generates a new code every 30 seconds.</a:t>
            </a:r>
          </a:p>
          <a:p>
            <a:pPr fontAlgn="base">
              <a:spcBef>
                <a:spcPts val="1200"/>
              </a:spcBef>
              <a:spcAft>
                <a:spcPts val="600"/>
              </a:spcAft>
            </a:pPr>
            <a:r>
              <a:rPr lang="en-US" sz="2000" b="1">
                <a:solidFill>
                  <a:srgbClr val="5E9732"/>
                </a:solidFill>
              </a:rPr>
              <a:t>Biometrics:</a:t>
            </a:r>
            <a:r>
              <a:rPr lang="en-US" sz="2000" b="1"/>
              <a:t> </a:t>
            </a:r>
            <a:r>
              <a:rPr lang="en-US" sz="2000"/>
              <a:t>Uses your fingerprint or face to confirm your identity. </a:t>
            </a:r>
          </a:p>
          <a:p>
            <a:pPr fontAlgn="base">
              <a:spcBef>
                <a:spcPts val="1200"/>
              </a:spcBef>
              <a:spcAft>
                <a:spcPts val="600"/>
              </a:spcAft>
            </a:pPr>
            <a:r>
              <a:rPr lang="en-US" sz="2000" b="1">
                <a:solidFill>
                  <a:srgbClr val="5E9732"/>
                </a:solidFill>
              </a:rPr>
              <a:t>Text or email code:</a:t>
            </a:r>
            <a:r>
              <a:rPr lang="en-US" sz="2000" b="1"/>
              <a:t> </a:t>
            </a:r>
            <a:r>
              <a:rPr lang="en-US" sz="2000"/>
              <a:t>A one-time code is sent to your phone or email. Least secure method.</a:t>
            </a:r>
          </a:p>
        </p:txBody>
      </p:sp>
    </p:spTree>
    <p:extLst>
      <p:ext uri="{BB962C8B-B14F-4D97-AF65-F5344CB8AC3E}">
        <p14:creationId xmlns:p14="http://schemas.microsoft.com/office/powerpoint/2010/main" val="2658617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5EFE7-C968-4A65-A395-D5F10FF79C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8EA61B-B811-BCDD-1171-A496932DE722}"/>
              </a:ext>
            </a:extLst>
          </p:cNvPr>
          <p:cNvSpPr>
            <a:spLocks noGrp="1"/>
          </p:cNvSpPr>
          <p:nvPr>
            <p:ph idx="1"/>
          </p:nvPr>
        </p:nvSpPr>
        <p:spPr>
          <a:xfrm>
            <a:off x="158187" y="1579946"/>
            <a:ext cx="10224678" cy="517966"/>
          </a:xfrm>
        </p:spPr>
        <p:txBody>
          <a:bodyPr/>
          <a:lstStyle/>
          <a:p>
            <a:pPr marL="0" indent="0">
              <a:buNone/>
            </a:pPr>
            <a:r>
              <a:rPr lang="en-US" sz="2800" b="1"/>
              <a:t>How can you tell if a message is phishing? </a:t>
            </a:r>
            <a:endParaRPr lang="en-US" sz="2800"/>
          </a:p>
        </p:txBody>
      </p:sp>
      <p:sp>
        <p:nvSpPr>
          <p:cNvPr id="3" name="Title 2">
            <a:extLst>
              <a:ext uri="{FF2B5EF4-FFF2-40B4-BE49-F238E27FC236}">
                <a16:creationId xmlns:a16="http://schemas.microsoft.com/office/drawing/2014/main" id="{AA4C24A3-6D70-F4C5-F4C5-9AFEB1D661A7}"/>
              </a:ext>
            </a:extLst>
          </p:cNvPr>
          <p:cNvSpPr>
            <a:spLocks noGrp="1"/>
          </p:cNvSpPr>
          <p:nvPr>
            <p:ph type="ctrTitle"/>
          </p:nvPr>
        </p:nvSpPr>
        <p:spPr/>
        <p:txBody>
          <a:bodyPr/>
          <a:lstStyle/>
          <a:p>
            <a:r>
              <a:rPr lang="en-US"/>
              <a:t>Recognize and Report Phishing</a:t>
            </a:r>
          </a:p>
        </p:txBody>
      </p:sp>
      <p:sp>
        <p:nvSpPr>
          <p:cNvPr id="5" name="Rectangle: Rounded Corners 4">
            <a:extLst>
              <a:ext uri="{FF2B5EF4-FFF2-40B4-BE49-F238E27FC236}">
                <a16:creationId xmlns:a16="http://schemas.microsoft.com/office/drawing/2014/main" id="{93B7A66B-EFD7-1007-B89B-AD8DC8AADF26}"/>
              </a:ext>
            </a:extLst>
          </p:cNvPr>
          <p:cNvSpPr/>
          <p:nvPr/>
        </p:nvSpPr>
        <p:spPr bwMode="auto">
          <a:xfrm>
            <a:off x="1958114" y="2248530"/>
            <a:ext cx="7990318" cy="660924"/>
          </a:xfrm>
          <a:prstGeom prst="roundRect">
            <a:avLst>
              <a:gd name="adj" fmla="val 6884"/>
            </a:avLst>
          </a:prstGeom>
          <a:solidFill>
            <a:schemeClr val="accent3">
              <a:lumMod val="40000"/>
              <a:lumOff val="6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0C2C4"/>
              </a:solidFill>
              <a:effectLst/>
              <a:latin typeface="Arial" charset="0"/>
            </a:endParaRPr>
          </a:p>
        </p:txBody>
      </p:sp>
      <p:sp>
        <p:nvSpPr>
          <p:cNvPr id="6" name="Rectangle: Rounded Corners 5">
            <a:extLst>
              <a:ext uri="{FF2B5EF4-FFF2-40B4-BE49-F238E27FC236}">
                <a16:creationId xmlns:a16="http://schemas.microsoft.com/office/drawing/2014/main" id="{05E62FC4-D052-8105-C6A2-A57447B4AB32}"/>
              </a:ext>
            </a:extLst>
          </p:cNvPr>
          <p:cNvSpPr/>
          <p:nvPr/>
        </p:nvSpPr>
        <p:spPr bwMode="auto">
          <a:xfrm>
            <a:off x="1946489" y="3071617"/>
            <a:ext cx="7990319" cy="660924"/>
          </a:xfrm>
          <a:prstGeom prst="roundRect">
            <a:avLst>
              <a:gd name="adj" fmla="val 6884"/>
            </a:avLst>
          </a:prstGeom>
          <a:solidFill>
            <a:schemeClr val="accent3">
              <a:lumMod val="40000"/>
              <a:lumOff val="6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Rectangle: Rounded Corners 6">
            <a:extLst>
              <a:ext uri="{FF2B5EF4-FFF2-40B4-BE49-F238E27FC236}">
                <a16:creationId xmlns:a16="http://schemas.microsoft.com/office/drawing/2014/main" id="{86675B84-27A5-A18B-3F50-7A824E95D68E}"/>
              </a:ext>
            </a:extLst>
          </p:cNvPr>
          <p:cNvSpPr/>
          <p:nvPr/>
        </p:nvSpPr>
        <p:spPr bwMode="auto">
          <a:xfrm>
            <a:off x="1958115" y="3872940"/>
            <a:ext cx="7998690" cy="660924"/>
          </a:xfrm>
          <a:prstGeom prst="roundRect">
            <a:avLst>
              <a:gd name="adj" fmla="val 6884"/>
            </a:avLst>
          </a:prstGeom>
          <a:solidFill>
            <a:schemeClr val="accent3">
              <a:lumMod val="40000"/>
              <a:lumOff val="6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 name="Rectangle: Rounded Corners 7">
            <a:extLst>
              <a:ext uri="{FF2B5EF4-FFF2-40B4-BE49-F238E27FC236}">
                <a16:creationId xmlns:a16="http://schemas.microsoft.com/office/drawing/2014/main" id="{DB1D73F0-13EF-C0A1-E744-DA4CF9EEF102}"/>
              </a:ext>
            </a:extLst>
          </p:cNvPr>
          <p:cNvSpPr/>
          <p:nvPr/>
        </p:nvSpPr>
        <p:spPr bwMode="auto">
          <a:xfrm>
            <a:off x="1946490" y="4666143"/>
            <a:ext cx="8010790" cy="915885"/>
          </a:xfrm>
          <a:prstGeom prst="roundRect">
            <a:avLst>
              <a:gd name="adj" fmla="val 6884"/>
            </a:avLst>
          </a:prstGeom>
          <a:solidFill>
            <a:schemeClr val="accent3">
              <a:lumMod val="40000"/>
              <a:lumOff val="6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Rectangle: Rounded Corners 8">
            <a:extLst>
              <a:ext uri="{FF2B5EF4-FFF2-40B4-BE49-F238E27FC236}">
                <a16:creationId xmlns:a16="http://schemas.microsoft.com/office/drawing/2014/main" id="{CB511038-2F8B-1297-682E-8F88CC3E7ACA}"/>
              </a:ext>
            </a:extLst>
          </p:cNvPr>
          <p:cNvSpPr/>
          <p:nvPr/>
        </p:nvSpPr>
        <p:spPr bwMode="auto">
          <a:xfrm>
            <a:off x="1946489" y="5714175"/>
            <a:ext cx="8010790" cy="801456"/>
          </a:xfrm>
          <a:prstGeom prst="roundRect">
            <a:avLst>
              <a:gd name="adj" fmla="val 6884"/>
            </a:avLst>
          </a:prstGeom>
          <a:solidFill>
            <a:schemeClr val="accent3">
              <a:lumMod val="40000"/>
              <a:lumOff val="60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C52F4DBF-9109-8F7F-C6CE-D7E9E22395CE}"/>
              </a:ext>
            </a:extLst>
          </p:cNvPr>
          <p:cNvSpPr txBox="1"/>
          <p:nvPr/>
        </p:nvSpPr>
        <p:spPr>
          <a:xfrm>
            <a:off x="2178588" y="2230058"/>
            <a:ext cx="7916757" cy="4401205"/>
          </a:xfrm>
          <a:prstGeom prst="rect">
            <a:avLst/>
          </a:prstGeom>
          <a:noFill/>
        </p:spPr>
        <p:txBody>
          <a:bodyPr wrap="square" rtlCol="0">
            <a:spAutoFit/>
          </a:bodyPr>
          <a:lstStyle/>
          <a:p>
            <a:pPr fontAlgn="base"/>
            <a:r>
              <a:rPr lang="en-US" sz="1800" b="1"/>
              <a:t>A tone that’s urgent or makes you scared</a:t>
            </a:r>
            <a:r>
              <a:rPr lang="en-US" sz="1800"/>
              <a:t>​ ​</a:t>
            </a:r>
          </a:p>
          <a:p>
            <a:pPr fontAlgn="base"/>
            <a:r>
              <a:rPr lang="en-US" sz="1800" i="1"/>
              <a:t>	</a:t>
            </a:r>
            <a:r>
              <a:rPr lang="en-US" sz="1600" i="1"/>
              <a:t>Ex: "Click this link immediately or your account will be closed."</a:t>
            </a:r>
            <a:r>
              <a:rPr lang="en-US" sz="1600"/>
              <a:t>​​</a:t>
            </a:r>
          </a:p>
          <a:p>
            <a:pPr fontAlgn="base"/>
            <a:endParaRPr lang="en-US" sz="1800"/>
          </a:p>
          <a:p>
            <a:pPr fontAlgn="base"/>
            <a:r>
              <a:rPr lang="en-US" sz="1800" b="1"/>
              <a:t>Sender email address doesn’t match the company it’s coming from</a:t>
            </a:r>
            <a:r>
              <a:rPr lang="en-US" sz="1800"/>
              <a:t> ​</a:t>
            </a:r>
          </a:p>
          <a:p>
            <a:pPr fontAlgn="base"/>
            <a:r>
              <a:rPr lang="en-US" sz="1800" i="1"/>
              <a:t>	</a:t>
            </a:r>
            <a:r>
              <a:rPr lang="en-US" sz="1600" i="1"/>
              <a:t>Ex: </a:t>
            </a:r>
            <a:r>
              <a:rPr lang="en-US" sz="1600" i="1" err="1"/>
              <a:t>Amazon.com</a:t>
            </a:r>
            <a:r>
              <a:rPr lang="en-US" sz="1600" i="1"/>
              <a:t> vs. Amaz0n.com </a:t>
            </a:r>
            <a:r>
              <a:rPr lang="en-US" sz="1600"/>
              <a:t>​</a:t>
            </a:r>
          </a:p>
          <a:p>
            <a:pPr fontAlgn="base"/>
            <a:endParaRPr lang="en-US" sz="1800"/>
          </a:p>
          <a:p>
            <a:pPr fontAlgn="base"/>
            <a:r>
              <a:rPr lang="en-US" sz="1800" b="1"/>
              <a:t>Unexpected communications such as an email or attachment you weren't expecting</a:t>
            </a:r>
            <a:r>
              <a:rPr lang="en-US" sz="1800"/>
              <a:t>​</a:t>
            </a:r>
          </a:p>
          <a:p>
            <a:pPr fontAlgn="base"/>
            <a:endParaRPr lang="en-US" sz="1800"/>
          </a:p>
          <a:p>
            <a:pPr fontAlgn="base"/>
            <a:r>
              <a:rPr lang="en-US" sz="1800" b="1"/>
              <a:t>Requests to send personal info</a:t>
            </a:r>
            <a:r>
              <a:rPr lang="en-US" sz="1800"/>
              <a:t>​</a:t>
            </a:r>
          </a:p>
          <a:p>
            <a:pPr fontAlgn="base"/>
            <a:r>
              <a:rPr lang="en-US" sz="1800" i="1"/>
              <a:t>	</a:t>
            </a:r>
            <a:r>
              <a:rPr lang="en-US" sz="1600" i="1"/>
              <a:t>Legitimate organizations don't ask for personal information through </a:t>
            </a:r>
            <a:br>
              <a:rPr lang="en-US" sz="1600" i="1"/>
            </a:br>
            <a:r>
              <a:rPr lang="en-US" sz="1600" i="1"/>
              <a:t>	email or an unexpected call.</a:t>
            </a:r>
            <a:endParaRPr lang="en-US" sz="1600"/>
          </a:p>
          <a:p>
            <a:pPr fontAlgn="base"/>
            <a:endParaRPr lang="en-US" sz="1800"/>
          </a:p>
          <a:p>
            <a:pPr fontAlgn="base"/>
            <a:r>
              <a:rPr lang="en-US" sz="1800" b="1"/>
              <a:t>Misspelled words, bad grammar</a:t>
            </a:r>
            <a:r>
              <a:rPr lang="en-US" sz="1800"/>
              <a:t>​</a:t>
            </a:r>
            <a:r>
              <a:rPr lang="en-US" sz="1800" b="1"/>
              <a:t> and odd URLs</a:t>
            </a:r>
            <a:r>
              <a:rPr lang="en-US" sz="1800"/>
              <a:t>​</a:t>
            </a:r>
          </a:p>
          <a:p>
            <a:pPr fontAlgn="base"/>
            <a:r>
              <a:rPr lang="en-US" sz="1600" i="1"/>
              <a:t>	Be aware that AI will make spotting these more challenging—stay diligent.</a:t>
            </a:r>
            <a:endParaRPr lang="en-US" sz="1600"/>
          </a:p>
          <a:p>
            <a:endParaRPr lang="en-US"/>
          </a:p>
        </p:txBody>
      </p:sp>
    </p:spTree>
    <p:extLst>
      <p:ext uri="{BB962C8B-B14F-4D97-AF65-F5344CB8AC3E}">
        <p14:creationId xmlns:p14="http://schemas.microsoft.com/office/powerpoint/2010/main" val="52536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3A12-51B0-9E4B-72B3-4DC07DE01A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ABC92-A8D6-C2C1-DC30-2D80F1924954}"/>
              </a:ext>
            </a:extLst>
          </p:cNvPr>
          <p:cNvSpPr>
            <a:spLocks noGrp="1"/>
          </p:cNvSpPr>
          <p:nvPr>
            <p:ph idx="1"/>
          </p:nvPr>
        </p:nvSpPr>
        <p:spPr>
          <a:xfrm>
            <a:off x="356884" y="1300749"/>
            <a:ext cx="9940055" cy="558476"/>
          </a:xfrm>
        </p:spPr>
        <p:txBody>
          <a:bodyPr/>
          <a:lstStyle/>
          <a:p>
            <a:pPr marL="0" indent="0">
              <a:buNone/>
            </a:pPr>
            <a:r>
              <a:rPr lang="en-US" sz="2800" b="1"/>
              <a:t>What should you do if you spot a phish?</a:t>
            </a:r>
            <a:endParaRPr lang="en-US" sz="2800"/>
          </a:p>
        </p:txBody>
      </p:sp>
      <p:sp>
        <p:nvSpPr>
          <p:cNvPr id="3" name="Title 2">
            <a:extLst>
              <a:ext uri="{FF2B5EF4-FFF2-40B4-BE49-F238E27FC236}">
                <a16:creationId xmlns:a16="http://schemas.microsoft.com/office/drawing/2014/main" id="{562BA878-9FC7-8188-ED47-724499B15897}"/>
              </a:ext>
            </a:extLst>
          </p:cNvPr>
          <p:cNvSpPr>
            <a:spLocks noGrp="1"/>
          </p:cNvSpPr>
          <p:nvPr>
            <p:ph type="ctrTitle"/>
          </p:nvPr>
        </p:nvSpPr>
        <p:spPr/>
        <p:txBody>
          <a:bodyPr/>
          <a:lstStyle/>
          <a:p>
            <a:r>
              <a:rPr lang="en-US"/>
              <a:t>Recognize and Report Phishing</a:t>
            </a:r>
          </a:p>
        </p:txBody>
      </p:sp>
      <p:sp>
        <p:nvSpPr>
          <p:cNvPr id="4" name="TextBox 3">
            <a:extLst>
              <a:ext uri="{FF2B5EF4-FFF2-40B4-BE49-F238E27FC236}">
                <a16:creationId xmlns:a16="http://schemas.microsoft.com/office/drawing/2014/main" id="{025FC871-5A5C-F8C7-1126-F8F1EE4AFFED}"/>
              </a:ext>
            </a:extLst>
          </p:cNvPr>
          <p:cNvSpPr txBox="1"/>
          <p:nvPr/>
        </p:nvSpPr>
        <p:spPr>
          <a:xfrm>
            <a:off x="6097104" y="2728752"/>
            <a:ext cx="4869082" cy="2523768"/>
          </a:xfrm>
          <a:prstGeom prst="rect">
            <a:avLst/>
          </a:prstGeom>
          <a:noFill/>
        </p:spPr>
        <p:txBody>
          <a:bodyPr wrap="square" lIns="91440" tIns="45720" rIns="91440" bIns="45720" rtlCol="0" anchor="t">
            <a:spAutoFit/>
          </a:bodyPr>
          <a:lstStyle/>
          <a:p>
            <a:pPr marL="285750" indent="-285750" fontAlgn="base">
              <a:buClr>
                <a:srgbClr val="5E9732"/>
              </a:buClr>
              <a:buSzPct val="85000"/>
              <a:buFont typeface="Wingdings" panose="05000000000000000000" pitchFamily="2" charset="2"/>
              <a:buChar char="§"/>
            </a:pPr>
            <a:r>
              <a:rPr lang="en-US" sz="1800"/>
              <a:t>Don't click any links you don’t trust, even “unsubscribe” (just delete).</a:t>
            </a:r>
          </a:p>
          <a:p>
            <a:pPr marL="285750" indent="-285750" fontAlgn="base">
              <a:buClr>
                <a:srgbClr val="5E9732"/>
              </a:buClr>
              <a:buSzPct val="85000"/>
              <a:buFont typeface="Wingdings" panose="05000000000000000000" pitchFamily="2" charset="2"/>
              <a:buChar char="§"/>
            </a:pPr>
            <a:endParaRPr lang="en-US" sz="1800"/>
          </a:p>
          <a:p>
            <a:pPr marL="285750" indent="-285750" fontAlgn="base">
              <a:buClr>
                <a:srgbClr val="5E9732"/>
              </a:buClr>
              <a:buSzPct val="85000"/>
              <a:buFont typeface="Wingdings" panose="05000000000000000000" pitchFamily="2" charset="2"/>
              <a:buChar char="§"/>
            </a:pPr>
            <a:r>
              <a:rPr lang="en-US" sz="1800"/>
              <a:t>Don't click any attachments you were not expecting or recognize.</a:t>
            </a:r>
          </a:p>
          <a:p>
            <a:pPr marL="285750" indent="-285750" fontAlgn="base">
              <a:buClr>
                <a:srgbClr val="5E9732"/>
              </a:buClr>
              <a:buSzPct val="85000"/>
              <a:buFont typeface="Wingdings" panose="05000000000000000000" pitchFamily="2" charset="2"/>
              <a:buChar char="§"/>
            </a:pPr>
            <a:endParaRPr lang="en-US" sz="1800"/>
          </a:p>
          <a:p>
            <a:pPr marL="285750" indent="-285750" fontAlgn="base">
              <a:buClr>
                <a:srgbClr val="5E9732"/>
              </a:buClr>
              <a:buSzPct val="85000"/>
              <a:buFont typeface="Wingdings" panose="05000000000000000000" pitchFamily="2" charset="2"/>
              <a:buChar char="§"/>
            </a:pPr>
            <a:r>
              <a:rPr lang="en-US" sz="1800"/>
              <a:t>Don't send personal info online or share over the phone.</a:t>
            </a:r>
          </a:p>
          <a:p>
            <a:endParaRPr lang="en-US"/>
          </a:p>
        </p:txBody>
      </p:sp>
      <p:sp>
        <p:nvSpPr>
          <p:cNvPr id="5" name="TextBox 4">
            <a:extLst>
              <a:ext uri="{FF2B5EF4-FFF2-40B4-BE49-F238E27FC236}">
                <a16:creationId xmlns:a16="http://schemas.microsoft.com/office/drawing/2014/main" id="{E97CE491-8B24-F318-349A-0265597D7D13}"/>
              </a:ext>
            </a:extLst>
          </p:cNvPr>
          <p:cNvSpPr txBox="1"/>
          <p:nvPr/>
        </p:nvSpPr>
        <p:spPr>
          <a:xfrm>
            <a:off x="6096000" y="2181909"/>
            <a:ext cx="1388962" cy="461665"/>
          </a:xfrm>
          <a:prstGeom prst="rect">
            <a:avLst/>
          </a:prstGeom>
          <a:noFill/>
        </p:spPr>
        <p:txBody>
          <a:bodyPr wrap="square" lIns="91440" tIns="45720" rIns="91440" bIns="45720" rtlCol="0" anchor="t">
            <a:spAutoFit/>
          </a:bodyPr>
          <a:lstStyle/>
          <a:p>
            <a:r>
              <a:rPr lang="en-US" sz="2400" b="1">
                <a:solidFill>
                  <a:srgbClr val="5E9732"/>
                </a:solidFill>
              </a:rPr>
              <a:t>DON'T</a:t>
            </a:r>
            <a:endParaRPr lang="en-US" sz="2400">
              <a:solidFill>
                <a:srgbClr val="5E9732"/>
              </a:solidFill>
            </a:endParaRPr>
          </a:p>
        </p:txBody>
      </p:sp>
      <p:sp>
        <p:nvSpPr>
          <p:cNvPr id="6" name="TextBox 5">
            <a:extLst>
              <a:ext uri="{FF2B5EF4-FFF2-40B4-BE49-F238E27FC236}">
                <a16:creationId xmlns:a16="http://schemas.microsoft.com/office/drawing/2014/main" id="{1CC01F48-98DF-3055-0057-0D8A104A708E}"/>
              </a:ext>
            </a:extLst>
          </p:cNvPr>
          <p:cNvSpPr txBox="1"/>
          <p:nvPr/>
        </p:nvSpPr>
        <p:spPr>
          <a:xfrm>
            <a:off x="879213" y="2183782"/>
            <a:ext cx="1493134" cy="461665"/>
          </a:xfrm>
          <a:prstGeom prst="rect">
            <a:avLst/>
          </a:prstGeom>
          <a:noFill/>
        </p:spPr>
        <p:txBody>
          <a:bodyPr wrap="square" rtlCol="0">
            <a:spAutoFit/>
          </a:bodyPr>
          <a:lstStyle/>
          <a:p>
            <a:r>
              <a:rPr lang="en-US" sz="2400" b="1">
                <a:solidFill>
                  <a:srgbClr val="5E9732"/>
                </a:solidFill>
              </a:rPr>
              <a:t>DO</a:t>
            </a:r>
          </a:p>
        </p:txBody>
      </p:sp>
      <p:sp>
        <p:nvSpPr>
          <p:cNvPr id="7" name="TextBox 6">
            <a:extLst>
              <a:ext uri="{FF2B5EF4-FFF2-40B4-BE49-F238E27FC236}">
                <a16:creationId xmlns:a16="http://schemas.microsoft.com/office/drawing/2014/main" id="{E61F1A01-AD23-9CD7-F29A-168D4756C789}"/>
              </a:ext>
            </a:extLst>
          </p:cNvPr>
          <p:cNvSpPr txBox="1"/>
          <p:nvPr/>
        </p:nvSpPr>
        <p:spPr>
          <a:xfrm>
            <a:off x="879214" y="2725241"/>
            <a:ext cx="4537543" cy="3908762"/>
          </a:xfrm>
          <a:prstGeom prst="rect">
            <a:avLst/>
          </a:prstGeom>
          <a:noFill/>
        </p:spPr>
        <p:txBody>
          <a:bodyPr wrap="square" lIns="91440" tIns="45720" rIns="91440" bIns="45720" rtlCol="0" anchor="t">
            <a:spAutoFit/>
          </a:bodyPr>
          <a:lstStyle/>
          <a:p>
            <a:pPr marL="285750" indent="-285750" fontAlgn="base">
              <a:buClr>
                <a:srgbClr val="5E9732"/>
              </a:buClr>
              <a:buSzPct val="85000"/>
              <a:buFont typeface="Wingdings" panose="05000000000000000000" pitchFamily="2" charset="2"/>
              <a:buChar char="§"/>
            </a:pPr>
            <a:r>
              <a:rPr lang="en-US" sz="1800"/>
              <a:t>Verify that the communication is real and contact the sender directly through known phone numbers or emails.</a:t>
            </a:r>
          </a:p>
          <a:p>
            <a:pPr marL="285750" indent="-285750" fontAlgn="base">
              <a:buClr>
                <a:srgbClr val="5E9732"/>
              </a:buClr>
              <a:buSzPct val="85000"/>
              <a:buFont typeface="Wingdings" panose="05000000000000000000" pitchFamily="2" charset="2"/>
              <a:buChar char="§"/>
            </a:pPr>
            <a:endParaRPr lang="en-US" sz="1800"/>
          </a:p>
          <a:p>
            <a:pPr marL="285750" indent="-285750" fontAlgn="base">
              <a:buClr>
                <a:srgbClr val="5E9732"/>
              </a:buClr>
              <a:buSzPct val="85000"/>
              <a:buFont typeface="Wingdings" panose="05000000000000000000" pitchFamily="2" charset="2"/>
              <a:buChar char="§"/>
            </a:pPr>
            <a:r>
              <a:rPr lang="en-US" sz="1800"/>
              <a:t>Report it to your IT department or email/phone provider.</a:t>
            </a:r>
          </a:p>
          <a:p>
            <a:pPr marL="285750" indent="-285750" fontAlgn="base">
              <a:buClr>
                <a:srgbClr val="5E9732"/>
              </a:buClr>
              <a:buSzPct val="85000"/>
              <a:buFont typeface="Wingdings" panose="05000000000000000000" pitchFamily="2" charset="2"/>
              <a:buChar char="§"/>
            </a:pPr>
            <a:endParaRPr lang="en-US" sz="1800"/>
          </a:p>
          <a:p>
            <a:pPr marL="285750" indent="-285750" fontAlgn="base">
              <a:buClr>
                <a:srgbClr val="5E9732"/>
              </a:buClr>
              <a:buSzPct val="85000"/>
              <a:buFont typeface="Wingdings" panose="05000000000000000000" pitchFamily="2" charset="2"/>
              <a:buChar char="§"/>
            </a:pPr>
            <a:r>
              <a:rPr lang="en-US" sz="1800"/>
              <a:t>Use email filters​. Many email services have filters that can help prevent phishing messages from ever reaching your employees’ mailboxes.</a:t>
            </a:r>
          </a:p>
          <a:p>
            <a:pPr marL="285750" lvl="2" indent="-285750" fontAlgn="base">
              <a:buClr>
                <a:srgbClr val="5E9732"/>
              </a:buClr>
              <a:buSzPct val="85000"/>
              <a:buFont typeface="Wingdings" panose="05000000000000000000" pitchFamily="2" charset="2"/>
              <a:buChar char="§"/>
            </a:pPr>
            <a:endParaRPr lang="en-US" sz="1800"/>
          </a:p>
          <a:p>
            <a:pPr marL="285750" indent="-285750" fontAlgn="base">
              <a:buClr>
                <a:srgbClr val="5E9732"/>
              </a:buClr>
              <a:buSzPct val="85000"/>
              <a:buFont typeface="Wingdings" panose="05000000000000000000" pitchFamily="2" charset="2"/>
              <a:buChar char="§"/>
            </a:pPr>
            <a:r>
              <a:rPr lang="en-US" sz="1800"/>
              <a:t>DELETE IT.</a:t>
            </a:r>
          </a:p>
          <a:p>
            <a:endParaRPr lang="en-US"/>
          </a:p>
        </p:txBody>
      </p:sp>
      <p:sp>
        <p:nvSpPr>
          <p:cNvPr id="8" name="Rectangle 7">
            <a:extLst>
              <a:ext uri="{FF2B5EF4-FFF2-40B4-BE49-F238E27FC236}">
                <a16:creationId xmlns:a16="http://schemas.microsoft.com/office/drawing/2014/main" id="{6C9CB0B7-347B-3290-6185-4E39B1AAB89C}"/>
              </a:ext>
            </a:extLst>
          </p:cNvPr>
          <p:cNvSpPr/>
          <p:nvPr/>
        </p:nvSpPr>
        <p:spPr bwMode="auto">
          <a:xfrm>
            <a:off x="5514108" y="2109338"/>
            <a:ext cx="64655" cy="4226271"/>
          </a:xfrm>
          <a:prstGeom prst="rect">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86966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FF995-A899-1118-A1A6-9D9D8A9DAE4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5E35DC-24A9-70B6-3525-16E12F033461}"/>
              </a:ext>
            </a:extLst>
          </p:cNvPr>
          <p:cNvSpPr>
            <a:spLocks noGrp="1"/>
          </p:cNvSpPr>
          <p:nvPr>
            <p:ph idx="1"/>
          </p:nvPr>
        </p:nvSpPr>
        <p:spPr>
          <a:xfrm>
            <a:off x="3170212" y="2520095"/>
            <a:ext cx="6337203" cy="3540735"/>
          </a:xfrm>
        </p:spPr>
        <p:txBody>
          <a:bodyPr lIns="91440" tIns="45720" rIns="91440" bIns="45720" anchor="t"/>
          <a:lstStyle/>
          <a:p>
            <a:pPr marL="0" indent="0">
              <a:lnSpc>
                <a:spcPct val="250000"/>
              </a:lnSpc>
              <a:buClr>
                <a:srgbClr val="5E9732"/>
              </a:buClr>
              <a:buSzPct val="85000"/>
              <a:buNone/>
            </a:pPr>
            <a:r>
              <a:rPr lang="en-US"/>
              <a:t>Use logging &amp; monitoring​​</a:t>
            </a:r>
          </a:p>
          <a:p>
            <a:pPr marL="0" indent="0">
              <a:lnSpc>
                <a:spcPct val="250000"/>
              </a:lnSpc>
              <a:buClr>
                <a:srgbClr val="5E9732"/>
              </a:buClr>
              <a:buSzPct val="85000"/>
              <a:buNone/>
            </a:pPr>
            <a:r>
              <a:rPr lang="en-US"/>
              <a:t>Back up data ​​</a:t>
            </a:r>
            <a:endParaRPr lang="en-US">
              <a:cs typeface="Arial"/>
            </a:endParaRPr>
          </a:p>
          <a:p>
            <a:pPr marL="0" indent="0">
              <a:lnSpc>
                <a:spcPct val="250000"/>
              </a:lnSpc>
              <a:buClr>
                <a:srgbClr val="5E9732"/>
              </a:buClr>
              <a:buSzPct val="85000"/>
              <a:buNone/>
            </a:pPr>
            <a:r>
              <a:rPr lang="en-US"/>
              <a:t>Encrypt data ​​</a:t>
            </a:r>
            <a:endParaRPr lang="en-US">
              <a:cs typeface="Arial"/>
            </a:endParaRPr>
          </a:p>
        </p:txBody>
      </p:sp>
      <p:sp>
        <p:nvSpPr>
          <p:cNvPr id="3" name="Title 2">
            <a:extLst>
              <a:ext uri="{FF2B5EF4-FFF2-40B4-BE49-F238E27FC236}">
                <a16:creationId xmlns:a16="http://schemas.microsoft.com/office/drawing/2014/main" id="{7BBC30E7-B9BF-D241-043C-E2CE5205F547}"/>
              </a:ext>
            </a:extLst>
          </p:cNvPr>
          <p:cNvSpPr>
            <a:spLocks noGrp="1"/>
          </p:cNvSpPr>
          <p:nvPr>
            <p:ph type="ctrTitle"/>
          </p:nvPr>
        </p:nvSpPr>
        <p:spPr/>
        <p:txBody>
          <a:bodyPr/>
          <a:lstStyle/>
          <a:p>
            <a:r>
              <a:rPr lang="en-US"/>
              <a:t>Level Up Your Defenses</a:t>
            </a:r>
          </a:p>
        </p:txBody>
      </p:sp>
      <p:sp>
        <p:nvSpPr>
          <p:cNvPr id="4" name="TextBox 3">
            <a:extLst>
              <a:ext uri="{FF2B5EF4-FFF2-40B4-BE49-F238E27FC236}">
                <a16:creationId xmlns:a16="http://schemas.microsoft.com/office/drawing/2014/main" id="{3EFEB616-900C-3D98-A5B3-1CD103F840F4}"/>
              </a:ext>
            </a:extLst>
          </p:cNvPr>
          <p:cNvSpPr txBox="1"/>
          <p:nvPr/>
        </p:nvSpPr>
        <p:spPr>
          <a:xfrm>
            <a:off x="484093" y="1474567"/>
            <a:ext cx="10703859" cy="830997"/>
          </a:xfrm>
          <a:prstGeom prst="rect">
            <a:avLst/>
          </a:prstGeom>
          <a:noFill/>
        </p:spPr>
        <p:txBody>
          <a:bodyPr wrap="square" rtlCol="0">
            <a:spAutoFit/>
          </a:bodyPr>
          <a:lstStyle/>
          <a:p>
            <a:r>
              <a:rPr lang="en-US" sz="2400"/>
              <a:t>Businesses &amp; governments at all levels can further strengthen their cybersecurity by practicing these behaviors: </a:t>
            </a:r>
          </a:p>
        </p:txBody>
      </p:sp>
      <p:grpSp>
        <p:nvGrpSpPr>
          <p:cNvPr id="5" name="Group 4">
            <a:extLst>
              <a:ext uri="{FF2B5EF4-FFF2-40B4-BE49-F238E27FC236}">
                <a16:creationId xmlns:a16="http://schemas.microsoft.com/office/drawing/2014/main" id="{E2B740FF-9D3E-2B59-0F84-5584C4B8A387}"/>
              </a:ext>
            </a:extLst>
          </p:cNvPr>
          <p:cNvGrpSpPr/>
          <p:nvPr/>
        </p:nvGrpSpPr>
        <p:grpSpPr>
          <a:xfrm>
            <a:off x="2029199" y="2891221"/>
            <a:ext cx="992903" cy="2712832"/>
            <a:chOff x="1658556" y="2683807"/>
            <a:chExt cx="992903" cy="2712832"/>
          </a:xfrm>
        </p:grpSpPr>
        <p:grpSp>
          <p:nvGrpSpPr>
            <p:cNvPr id="8" name="Group 7">
              <a:extLst>
                <a:ext uri="{FF2B5EF4-FFF2-40B4-BE49-F238E27FC236}">
                  <a16:creationId xmlns:a16="http://schemas.microsoft.com/office/drawing/2014/main" id="{3E636B4A-ADC2-097D-3692-CDFE88AF1210}"/>
                </a:ext>
              </a:extLst>
            </p:cNvPr>
            <p:cNvGrpSpPr/>
            <p:nvPr/>
          </p:nvGrpSpPr>
          <p:grpSpPr>
            <a:xfrm>
              <a:off x="1787224" y="2683807"/>
              <a:ext cx="864235" cy="1727955"/>
              <a:chOff x="1779819" y="1861091"/>
              <a:chExt cx="1315823" cy="2630862"/>
            </a:xfrm>
          </p:grpSpPr>
          <p:pic>
            <p:nvPicPr>
              <p:cNvPr id="12" name="Picture 11">
                <a:extLst>
                  <a:ext uri="{FF2B5EF4-FFF2-40B4-BE49-F238E27FC236}">
                    <a16:creationId xmlns:a16="http://schemas.microsoft.com/office/drawing/2014/main" id="{141A217E-73A8-1B8E-882C-234B0D8B0972}"/>
                  </a:ext>
                </a:extLst>
              </p:cNvPr>
              <p:cNvPicPr>
                <a:picLocks noChangeAspect="1"/>
              </p:cNvPicPr>
              <p:nvPr/>
            </p:nvPicPr>
            <p:blipFill>
              <a:blip r:embed="rId2"/>
              <a:srcRect/>
              <a:stretch/>
            </p:blipFill>
            <p:spPr>
              <a:xfrm>
                <a:off x="1899790" y="1861091"/>
                <a:ext cx="1195852" cy="942333"/>
              </a:xfrm>
              <a:prstGeom prst="rect">
                <a:avLst/>
              </a:prstGeom>
            </p:spPr>
          </p:pic>
          <p:pic>
            <p:nvPicPr>
              <p:cNvPr id="13" name="Picture 12">
                <a:extLst>
                  <a:ext uri="{FF2B5EF4-FFF2-40B4-BE49-F238E27FC236}">
                    <a16:creationId xmlns:a16="http://schemas.microsoft.com/office/drawing/2014/main" id="{37CD2A1D-B0A7-EA18-76D1-7EE3B0ABAF1D}"/>
                  </a:ext>
                </a:extLst>
              </p:cNvPr>
              <p:cNvPicPr>
                <a:picLocks noChangeAspect="1"/>
              </p:cNvPicPr>
              <p:nvPr/>
            </p:nvPicPr>
            <p:blipFill>
              <a:blip r:embed="rId3"/>
              <a:srcRect/>
              <a:stretch/>
            </p:blipFill>
            <p:spPr>
              <a:xfrm>
                <a:off x="1779819" y="3396554"/>
                <a:ext cx="1195852" cy="1095399"/>
              </a:xfrm>
              <a:prstGeom prst="rect">
                <a:avLst/>
              </a:prstGeom>
            </p:spPr>
          </p:pic>
        </p:grpSp>
        <p:grpSp>
          <p:nvGrpSpPr>
            <p:cNvPr id="9" name="Group 8">
              <a:extLst>
                <a:ext uri="{FF2B5EF4-FFF2-40B4-BE49-F238E27FC236}">
                  <a16:creationId xmlns:a16="http://schemas.microsoft.com/office/drawing/2014/main" id="{610F675A-84BE-B1E8-2906-8CBE3E544B41}"/>
                </a:ext>
              </a:extLst>
            </p:cNvPr>
            <p:cNvGrpSpPr/>
            <p:nvPr/>
          </p:nvGrpSpPr>
          <p:grpSpPr>
            <a:xfrm>
              <a:off x="1658556" y="4741552"/>
              <a:ext cx="860175" cy="655087"/>
              <a:chOff x="849362" y="2900616"/>
              <a:chExt cx="1548744" cy="1179483"/>
            </a:xfrm>
          </p:grpSpPr>
          <p:pic>
            <p:nvPicPr>
              <p:cNvPr id="10" name="Picture 9" descr="A blue and green folder with a piece of paper&#10;&#10;AI-generated content may be incorrect.">
                <a:extLst>
                  <a:ext uri="{FF2B5EF4-FFF2-40B4-BE49-F238E27FC236}">
                    <a16:creationId xmlns:a16="http://schemas.microsoft.com/office/drawing/2014/main" id="{8D83F8D5-FC91-0F83-6311-BFC325A870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78680" y="3127140"/>
                <a:ext cx="1119426" cy="952959"/>
              </a:xfrm>
              <a:prstGeom prst="rect">
                <a:avLst/>
              </a:prstGeom>
            </p:spPr>
          </p:pic>
          <p:pic>
            <p:nvPicPr>
              <p:cNvPr id="11" name="Picture 10" descr="A blue and white padlock with a green key&#10;&#10;AI-generated content may be incorrect.">
                <a:extLst>
                  <a:ext uri="{FF2B5EF4-FFF2-40B4-BE49-F238E27FC236}">
                    <a16:creationId xmlns:a16="http://schemas.microsoft.com/office/drawing/2014/main" id="{0D9CDA28-6EDB-49E1-5C1F-5A45BDC11B6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9362" y="2900616"/>
                <a:ext cx="842777" cy="1092242"/>
              </a:xfrm>
              <a:prstGeom prst="rect">
                <a:avLst/>
              </a:prstGeom>
            </p:spPr>
          </p:pic>
        </p:grpSp>
      </p:grpSp>
    </p:spTree>
    <p:extLst>
      <p:ext uri="{BB962C8B-B14F-4D97-AF65-F5344CB8AC3E}">
        <p14:creationId xmlns:p14="http://schemas.microsoft.com/office/powerpoint/2010/main" val="2019014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42B399-7566-B4B5-A5EE-5290C981305F}"/>
              </a:ext>
            </a:extLst>
          </p:cNvPr>
          <p:cNvSpPr>
            <a:spLocks noGrp="1"/>
          </p:cNvSpPr>
          <p:nvPr>
            <p:ph idx="1"/>
          </p:nvPr>
        </p:nvSpPr>
        <p:spPr/>
        <p:txBody>
          <a:bodyPr/>
          <a:lstStyle/>
          <a:p>
            <a:pPr marL="0" indent="0">
              <a:buNone/>
            </a:pPr>
            <a:r>
              <a:rPr lang="en-US" b="1"/>
              <a:t>What is logging and monitoring? </a:t>
            </a:r>
          </a:p>
          <a:p>
            <a:r>
              <a:rPr lang="en-US" b="1"/>
              <a:t>Logging</a:t>
            </a:r>
            <a:r>
              <a:rPr lang="en-US"/>
              <a:t> is the process of recording activity on your business systems, including who accessed what, when and from where. </a:t>
            </a:r>
          </a:p>
          <a:p>
            <a:r>
              <a:rPr lang="en-US" b="1"/>
              <a:t>Monitoring</a:t>
            </a:r>
            <a:r>
              <a:rPr lang="en-US"/>
              <a:t> adds a layer of oversight by reviewing those logs in real time to identify anomalies or unauthorized behavior. </a:t>
            </a:r>
          </a:p>
          <a:p>
            <a:pPr marL="0" indent="0">
              <a:buNone/>
            </a:pPr>
            <a:r>
              <a:rPr lang="en-US"/>
              <a:t>Together, they create a clear picture of normal, baseline behavior. That means you can quickly detect anything suspicious, like unauthorized access or attempted breaches.</a:t>
            </a:r>
          </a:p>
          <a:p>
            <a:pPr marL="0" indent="0">
              <a:buNone/>
            </a:pPr>
            <a:endParaRPr lang="en-US"/>
          </a:p>
          <a:p>
            <a:endParaRPr lang="en-US"/>
          </a:p>
        </p:txBody>
      </p:sp>
      <p:sp>
        <p:nvSpPr>
          <p:cNvPr id="3" name="Title 2">
            <a:extLst>
              <a:ext uri="{FF2B5EF4-FFF2-40B4-BE49-F238E27FC236}">
                <a16:creationId xmlns:a16="http://schemas.microsoft.com/office/drawing/2014/main" id="{3D25A633-BDAA-5AD0-4277-48B4AFC3A25C}"/>
              </a:ext>
            </a:extLst>
          </p:cNvPr>
          <p:cNvSpPr>
            <a:spLocks noGrp="1"/>
          </p:cNvSpPr>
          <p:nvPr>
            <p:ph type="ctrTitle"/>
          </p:nvPr>
        </p:nvSpPr>
        <p:spPr/>
        <p:txBody>
          <a:bodyPr/>
          <a:lstStyle/>
          <a:p>
            <a:r>
              <a:rPr lang="en-US"/>
              <a:t>Use Logging &amp; Monitoring</a:t>
            </a:r>
          </a:p>
        </p:txBody>
      </p:sp>
    </p:spTree>
    <p:extLst>
      <p:ext uri="{BB962C8B-B14F-4D97-AF65-F5344CB8AC3E}">
        <p14:creationId xmlns:p14="http://schemas.microsoft.com/office/powerpoint/2010/main" val="113966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AC091-9E01-50F8-A742-ED368EBB34A4}"/>
              </a:ext>
            </a:extLst>
          </p:cNvPr>
          <p:cNvSpPr>
            <a:spLocks noGrp="1"/>
          </p:cNvSpPr>
          <p:nvPr>
            <p:ph idx="1"/>
          </p:nvPr>
        </p:nvSpPr>
        <p:spPr/>
        <p:txBody>
          <a:bodyPr/>
          <a:lstStyle/>
          <a:p>
            <a:pPr marL="0" indent="0">
              <a:buNone/>
            </a:pPr>
            <a:r>
              <a:rPr lang="en-US" b="1"/>
              <a:t>How do you start logging and monitoring?</a:t>
            </a:r>
          </a:p>
          <a:p>
            <a:pPr marL="0" indent="0">
              <a:buNone/>
            </a:pPr>
            <a:r>
              <a:rPr lang="en-US"/>
              <a:t>CISA offers free tools that make it simple to collect and review key system logs. Get started here:</a:t>
            </a:r>
          </a:p>
          <a:p>
            <a:r>
              <a:rPr lang="en-US">
                <a:hlinkClick r:id="rId2"/>
              </a:rPr>
              <a:t>Logging Made Easy</a:t>
            </a:r>
            <a:endParaRPr lang="en-US"/>
          </a:p>
          <a:p>
            <a:r>
              <a:rPr lang="en-US">
                <a:hlinkClick r:id="rId3"/>
              </a:rPr>
              <a:t>Malcolm</a:t>
            </a:r>
            <a:endParaRPr lang="en-US"/>
          </a:p>
        </p:txBody>
      </p:sp>
      <p:sp>
        <p:nvSpPr>
          <p:cNvPr id="3" name="Title 2">
            <a:extLst>
              <a:ext uri="{FF2B5EF4-FFF2-40B4-BE49-F238E27FC236}">
                <a16:creationId xmlns:a16="http://schemas.microsoft.com/office/drawing/2014/main" id="{E641796C-78FE-5B25-CF34-B13ACCD2B96C}"/>
              </a:ext>
            </a:extLst>
          </p:cNvPr>
          <p:cNvSpPr>
            <a:spLocks noGrp="1"/>
          </p:cNvSpPr>
          <p:nvPr>
            <p:ph type="ctrTitle"/>
          </p:nvPr>
        </p:nvSpPr>
        <p:spPr/>
        <p:txBody>
          <a:bodyPr/>
          <a:lstStyle/>
          <a:p>
            <a:r>
              <a:rPr lang="en-US"/>
              <a:t>Use Logging &amp; Monitoring</a:t>
            </a:r>
          </a:p>
        </p:txBody>
      </p:sp>
    </p:spTree>
    <p:extLst>
      <p:ext uri="{BB962C8B-B14F-4D97-AF65-F5344CB8AC3E}">
        <p14:creationId xmlns:p14="http://schemas.microsoft.com/office/powerpoint/2010/main" val="219068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426241-3FFE-08EB-7834-6AFF9FBCE14E}"/>
              </a:ext>
            </a:extLst>
          </p:cNvPr>
          <p:cNvSpPr>
            <a:spLocks noGrp="1"/>
          </p:cNvSpPr>
          <p:nvPr>
            <p:ph idx="1"/>
          </p:nvPr>
        </p:nvSpPr>
        <p:spPr/>
        <p:txBody>
          <a:bodyPr/>
          <a:lstStyle/>
          <a:p>
            <a:pPr marL="0" indent="0">
              <a:buNone/>
            </a:pPr>
            <a:r>
              <a:rPr lang="en-US" b="1"/>
              <a:t>Why do you need to back up your data?</a:t>
            </a:r>
          </a:p>
          <a:p>
            <a:pPr marL="0" indent="0">
              <a:buNone/>
            </a:pPr>
            <a:r>
              <a:rPr lang="en-US"/>
              <a:t>A backup is a secure copy of your business’s critical data, stored separately from your primary systems. </a:t>
            </a:r>
          </a:p>
          <a:p>
            <a:pPr marL="0" indent="0">
              <a:buNone/>
            </a:pPr>
            <a:r>
              <a:rPr lang="en-US"/>
              <a:t>In the event of a cyber incident, ransomware, system failure or disaster, backups help you restore your data and recover quickly. </a:t>
            </a:r>
          </a:p>
          <a:p>
            <a:pPr marL="0" indent="0">
              <a:buNone/>
            </a:pPr>
            <a:endParaRPr lang="en-US" b="1"/>
          </a:p>
        </p:txBody>
      </p:sp>
      <p:sp>
        <p:nvSpPr>
          <p:cNvPr id="3" name="Title 2">
            <a:extLst>
              <a:ext uri="{FF2B5EF4-FFF2-40B4-BE49-F238E27FC236}">
                <a16:creationId xmlns:a16="http://schemas.microsoft.com/office/drawing/2014/main" id="{A031599B-1ED6-E23F-D268-6339EAFA1BB1}"/>
              </a:ext>
            </a:extLst>
          </p:cNvPr>
          <p:cNvSpPr>
            <a:spLocks noGrp="1"/>
          </p:cNvSpPr>
          <p:nvPr>
            <p:ph type="ctrTitle"/>
          </p:nvPr>
        </p:nvSpPr>
        <p:spPr/>
        <p:txBody>
          <a:bodyPr/>
          <a:lstStyle/>
          <a:p>
            <a:r>
              <a:rPr lang="en-US"/>
              <a:t>Back Up Data</a:t>
            </a:r>
          </a:p>
        </p:txBody>
      </p:sp>
    </p:spTree>
    <p:extLst>
      <p:ext uri="{BB962C8B-B14F-4D97-AF65-F5344CB8AC3E}">
        <p14:creationId xmlns:p14="http://schemas.microsoft.com/office/powerpoint/2010/main" val="284715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EFF132-82D0-3721-00A5-D8053B65B15A}"/>
              </a:ext>
            </a:extLst>
          </p:cNvPr>
          <p:cNvSpPr>
            <a:spLocks noGrp="1"/>
          </p:cNvSpPr>
          <p:nvPr>
            <p:ph idx="1"/>
          </p:nvPr>
        </p:nvSpPr>
        <p:spPr/>
        <p:txBody>
          <a:bodyPr lIns="91440" tIns="45720" rIns="91440" bIns="45720" anchor="t"/>
          <a:lstStyle/>
          <a:p>
            <a:pPr marL="0" indent="0">
              <a:buNone/>
            </a:pPr>
            <a:r>
              <a:rPr lang="en-US" b="1"/>
              <a:t>What are the best practices for backing up data?</a:t>
            </a:r>
          </a:p>
          <a:p>
            <a:pPr marL="0" indent="0">
              <a:buNone/>
            </a:pPr>
            <a:r>
              <a:rPr lang="en-US"/>
              <a:t>Follow the 3-2-1 backup rule:</a:t>
            </a:r>
          </a:p>
          <a:p>
            <a:pPr marL="233045" lvl="0" indent="-233045"/>
            <a:r>
              <a:rPr lang="en-US"/>
              <a:t>3 copies of important files</a:t>
            </a:r>
            <a:endParaRPr lang="en-US">
              <a:cs typeface="Arial"/>
            </a:endParaRPr>
          </a:p>
          <a:p>
            <a:pPr marL="233045" lvl="0" indent="-233045"/>
            <a:r>
              <a:rPr lang="en-US"/>
              <a:t>2 different types of storage media (like a hard drive and the cloud)</a:t>
            </a:r>
            <a:endParaRPr lang="en-US">
              <a:cs typeface="Arial"/>
            </a:endParaRPr>
          </a:p>
          <a:p>
            <a:pPr marL="233045" lvl="0" indent="-233045"/>
            <a:r>
              <a:rPr lang="en-US"/>
              <a:t>1 copy stored off-site, away from your business location</a:t>
            </a:r>
            <a:endParaRPr lang="en-US">
              <a:cs typeface="Arial"/>
            </a:endParaRPr>
          </a:p>
          <a:p>
            <a:pPr marL="0" indent="0">
              <a:buNone/>
            </a:pPr>
            <a:endParaRPr lang="en-US"/>
          </a:p>
        </p:txBody>
      </p:sp>
      <p:sp>
        <p:nvSpPr>
          <p:cNvPr id="3" name="Title 2">
            <a:extLst>
              <a:ext uri="{FF2B5EF4-FFF2-40B4-BE49-F238E27FC236}">
                <a16:creationId xmlns:a16="http://schemas.microsoft.com/office/drawing/2014/main" id="{841301B0-4B0B-9154-7BAC-794593D7B8EE}"/>
              </a:ext>
            </a:extLst>
          </p:cNvPr>
          <p:cNvSpPr>
            <a:spLocks noGrp="1"/>
          </p:cNvSpPr>
          <p:nvPr>
            <p:ph type="ctrTitle"/>
          </p:nvPr>
        </p:nvSpPr>
        <p:spPr/>
        <p:txBody>
          <a:bodyPr/>
          <a:lstStyle/>
          <a:p>
            <a:r>
              <a:rPr lang="en-US"/>
              <a:t>Back Up Data</a:t>
            </a:r>
          </a:p>
        </p:txBody>
      </p:sp>
    </p:spTree>
    <p:extLst>
      <p:ext uri="{BB962C8B-B14F-4D97-AF65-F5344CB8AC3E}">
        <p14:creationId xmlns:p14="http://schemas.microsoft.com/office/powerpoint/2010/main" val="421995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8E6613-FF32-AC3B-9A1B-5BC9F1AAF8DC}"/>
              </a:ext>
            </a:extLst>
          </p:cNvPr>
          <p:cNvSpPr>
            <a:spLocks noGrp="1"/>
          </p:cNvSpPr>
          <p:nvPr>
            <p:ph idx="1"/>
          </p:nvPr>
        </p:nvSpPr>
        <p:spPr/>
        <p:txBody>
          <a:bodyPr/>
          <a:lstStyle/>
          <a:p>
            <a:pPr marL="0" indent="0">
              <a:buNone/>
            </a:pPr>
            <a:r>
              <a:rPr lang="en-US" b="1"/>
              <a:t>What is encryption?</a:t>
            </a:r>
          </a:p>
          <a:p>
            <a:pPr marL="0" indent="0">
              <a:buNone/>
            </a:pPr>
            <a:r>
              <a:rPr lang="en-US"/>
              <a:t>Encryption keeps your information safe by scrambling sensitive information into unreadable coded language.</a:t>
            </a:r>
          </a:p>
          <a:p>
            <a:pPr marL="0" indent="0">
              <a:buNone/>
            </a:pPr>
            <a:r>
              <a:rPr lang="en-US"/>
              <a:t>The information is only accessible to someone who has the key or code. So, even if criminals gain access to your files, information stays locked and unreadable.</a:t>
            </a:r>
          </a:p>
        </p:txBody>
      </p:sp>
      <p:sp>
        <p:nvSpPr>
          <p:cNvPr id="3" name="Title 2">
            <a:extLst>
              <a:ext uri="{FF2B5EF4-FFF2-40B4-BE49-F238E27FC236}">
                <a16:creationId xmlns:a16="http://schemas.microsoft.com/office/drawing/2014/main" id="{F72E6BC1-B40E-B13C-1C0C-E53BAA6C757D}"/>
              </a:ext>
            </a:extLst>
          </p:cNvPr>
          <p:cNvSpPr>
            <a:spLocks noGrp="1"/>
          </p:cNvSpPr>
          <p:nvPr>
            <p:ph type="ctrTitle"/>
          </p:nvPr>
        </p:nvSpPr>
        <p:spPr/>
        <p:txBody>
          <a:bodyPr/>
          <a:lstStyle/>
          <a:p>
            <a:r>
              <a:rPr lang="en-US"/>
              <a:t>Encrypt Data</a:t>
            </a:r>
          </a:p>
        </p:txBody>
      </p:sp>
    </p:spTree>
    <p:extLst>
      <p:ext uri="{BB962C8B-B14F-4D97-AF65-F5344CB8AC3E}">
        <p14:creationId xmlns:p14="http://schemas.microsoft.com/office/powerpoint/2010/main" val="91425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57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182875-0D0D-A468-A533-9C349EB26771}"/>
              </a:ext>
            </a:extLst>
          </p:cNvPr>
          <p:cNvSpPr>
            <a:spLocks noGrp="1"/>
          </p:cNvSpPr>
          <p:nvPr>
            <p:ph idx="1"/>
          </p:nvPr>
        </p:nvSpPr>
        <p:spPr>
          <a:xfrm>
            <a:off x="609600" y="1600201"/>
            <a:ext cx="11398624" cy="4840940"/>
          </a:xfrm>
        </p:spPr>
        <p:txBody>
          <a:bodyPr/>
          <a:lstStyle/>
          <a:p>
            <a:pPr marL="0" indent="0">
              <a:buNone/>
            </a:pPr>
            <a:r>
              <a:rPr lang="en-US" b="1"/>
              <a:t>What should you encrypt?</a:t>
            </a:r>
          </a:p>
          <a:p>
            <a:pPr marL="0" indent="0">
              <a:buNone/>
            </a:pPr>
            <a:r>
              <a:rPr lang="en-US"/>
              <a:t>Work with your IT team to implement encryption in your organization.</a:t>
            </a:r>
          </a:p>
          <a:p>
            <a:pPr lvl="0"/>
            <a:r>
              <a:rPr lang="en-US"/>
              <a:t>Encrypt all devices, hard drives, removable media, and laptops with sensitive data and relevant documents for enhanced security.</a:t>
            </a:r>
          </a:p>
          <a:p>
            <a:pPr lvl="0"/>
            <a:r>
              <a:rPr lang="en-US"/>
              <a:t>Encrypt data both at rest and in transit.</a:t>
            </a:r>
          </a:p>
          <a:p>
            <a:pPr lvl="0"/>
            <a:r>
              <a:rPr lang="en-US"/>
              <a:t>Back up your data to an external hard drive or a properly vetted cloud service and always encrypt your backups.</a:t>
            </a:r>
          </a:p>
          <a:p>
            <a:pPr lvl="0"/>
            <a:r>
              <a:rPr lang="en-US"/>
              <a:t>Maintain offline, encrypted backups of data and regularly test your backups. </a:t>
            </a:r>
          </a:p>
          <a:p>
            <a:pPr marL="0" indent="0">
              <a:buNone/>
            </a:pPr>
            <a:endParaRPr lang="en-US" b="1"/>
          </a:p>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84DB53E9-4FC1-E1F0-731A-6A4BCA83E775}"/>
              </a:ext>
            </a:extLst>
          </p:cNvPr>
          <p:cNvSpPr>
            <a:spLocks noGrp="1"/>
          </p:cNvSpPr>
          <p:nvPr>
            <p:ph type="ctrTitle"/>
          </p:nvPr>
        </p:nvSpPr>
        <p:spPr/>
        <p:txBody>
          <a:bodyPr/>
          <a:lstStyle/>
          <a:p>
            <a:r>
              <a:rPr lang="en-US"/>
              <a:t>Encrypt Data</a:t>
            </a:r>
          </a:p>
        </p:txBody>
      </p:sp>
    </p:spTree>
    <p:extLst>
      <p:ext uri="{BB962C8B-B14F-4D97-AF65-F5344CB8AC3E}">
        <p14:creationId xmlns:p14="http://schemas.microsoft.com/office/powerpoint/2010/main" val="3998797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4E1CC9-10E1-0798-C786-74D866CCD9AC}"/>
              </a:ext>
            </a:extLst>
          </p:cNvPr>
          <p:cNvSpPr>
            <a:spLocks noGrp="1"/>
          </p:cNvSpPr>
          <p:nvPr>
            <p:ph idx="1"/>
          </p:nvPr>
        </p:nvSpPr>
        <p:spPr>
          <a:xfrm>
            <a:off x="609599" y="1600201"/>
            <a:ext cx="11062447" cy="4585446"/>
          </a:xfrm>
        </p:spPr>
        <p:txBody>
          <a:bodyPr lIns="91440" tIns="45720" rIns="91440" bIns="45720" anchor="t"/>
          <a:lstStyle/>
          <a:p>
            <a:pPr marL="0" indent="0">
              <a:buNone/>
            </a:pPr>
            <a:r>
              <a:rPr lang="en-US" b="1" dirty="0"/>
              <a:t>What is cyber incident information sharing? </a:t>
            </a:r>
          </a:p>
          <a:p>
            <a:pPr marL="0" indent="0">
              <a:buNone/>
            </a:pPr>
            <a:r>
              <a:rPr lang="en-US" dirty="0"/>
              <a:t>Cyber incident information sharing means reporting suspected or confirmed cyber incidents, system vulnerabilities or suspicious activity to CISA. In return, CISA shares threat intelligence, mitigation tips and technical assistance. </a:t>
            </a:r>
            <a:endParaRPr lang="en-US" dirty="0">
              <a:cs typeface="Arial"/>
            </a:endParaRPr>
          </a:p>
          <a:p>
            <a:pPr marL="0" indent="0">
              <a:buNone/>
            </a:pPr>
            <a:r>
              <a:rPr lang="en-US" dirty="0"/>
              <a:t>This sharing is </a:t>
            </a:r>
            <a:r>
              <a:rPr lang="en-US" b="1" dirty="0"/>
              <a:t>bidirectional</a:t>
            </a:r>
            <a:r>
              <a:rPr lang="en-US" dirty="0"/>
              <a:t>:</a:t>
            </a:r>
            <a:endParaRPr lang="en-US" dirty="0">
              <a:cs typeface="Arial"/>
            </a:endParaRPr>
          </a:p>
          <a:p>
            <a:pPr marL="233045" lvl="0" indent="-233045"/>
            <a:r>
              <a:rPr lang="en-US" b="1" dirty="0"/>
              <a:t>You share</a:t>
            </a:r>
            <a:r>
              <a:rPr lang="en-US" dirty="0"/>
              <a:t>: Indicators of compromise, attack methods, timelines and system impacts</a:t>
            </a:r>
            <a:endParaRPr lang="en-US" dirty="0">
              <a:cs typeface="Arial"/>
            </a:endParaRPr>
          </a:p>
          <a:p>
            <a:pPr marL="233045" lvl="0" indent="-233045"/>
            <a:r>
              <a:rPr lang="en-US" b="1" dirty="0"/>
              <a:t>CISA shares:</a:t>
            </a:r>
            <a:r>
              <a:rPr lang="en-US" dirty="0"/>
              <a:t> Alerts, threat bulletins, mitigation advice, protective measures and tools to reduce risk</a:t>
            </a:r>
            <a:endParaRPr lang="en-US" dirty="0">
              <a:cs typeface="Arial"/>
            </a:endParaRPr>
          </a:p>
          <a:p>
            <a:pPr marL="0" indent="0">
              <a:buNone/>
            </a:pPr>
            <a:endParaRPr lang="en-US" dirty="0"/>
          </a:p>
        </p:txBody>
      </p:sp>
      <p:sp>
        <p:nvSpPr>
          <p:cNvPr id="3" name="Title 2">
            <a:extLst>
              <a:ext uri="{FF2B5EF4-FFF2-40B4-BE49-F238E27FC236}">
                <a16:creationId xmlns:a16="http://schemas.microsoft.com/office/drawing/2014/main" id="{741509CE-E7C0-9D6D-DE4F-2DFC818BFB47}"/>
              </a:ext>
            </a:extLst>
          </p:cNvPr>
          <p:cNvSpPr>
            <a:spLocks noGrp="1"/>
          </p:cNvSpPr>
          <p:nvPr>
            <p:ph type="ctrTitle"/>
          </p:nvPr>
        </p:nvSpPr>
        <p:spPr/>
        <p:txBody>
          <a:bodyPr/>
          <a:lstStyle/>
          <a:p>
            <a:pPr>
              <a:lnSpc>
                <a:spcPts val="3400"/>
              </a:lnSpc>
            </a:pPr>
            <a:r>
              <a:rPr lang="en-US" sz="3200" dirty="0"/>
              <a:t>Report Cyber Incident </a:t>
            </a:r>
            <a:br>
              <a:rPr lang="en-US" sz="3200" dirty="0"/>
            </a:br>
            <a:r>
              <a:rPr lang="en-US" sz="3200" dirty="0"/>
              <a:t>Information to CISA</a:t>
            </a:r>
          </a:p>
        </p:txBody>
      </p:sp>
    </p:spTree>
    <p:extLst>
      <p:ext uri="{BB962C8B-B14F-4D97-AF65-F5344CB8AC3E}">
        <p14:creationId xmlns:p14="http://schemas.microsoft.com/office/powerpoint/2010/main" val="100582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89B4C6-7BED-74E1-5711-02D1037BF7FD}"/>
              </a:ext>
            </a:extLst>
          </p:cNvPr>
          <p:cNvSpPr>
            <a:spLocks noGrp="1"/>
          </p:cNvSpPr>
          <p:nvPr>
            <p:ph type="ctrTitle"/>
          </p:nvPr>
        </p:nvSpPr>
        <p:spPr/>
        <p:txBody>
          <a:bodyPr/>
          <a:lstStyle/>
          <a:p>
            <a:r>
              <a:rPr lang="en-US"/>
              <a:t>Additional practices</a:t>
            </a:r>
            <a:br>
              <a:rPr lang="en-US"/>
            </a:br>
            <a:endParaRPr lang="en-US"/>
          </a:p>
        </p:txBody>
      </p:sp>
      <p:sp>
        <p:nvSpPr>
          <p:cNvPr id="8" name="Content Placeholder 7">
            <a:extLst>
              <a:ext uri="{FF2B5EF4-FFF2-40B4-BE49-F238E27FC236}">
                <a16:creationId xmlns:a16="http://schemas.microsoft.com/office/drawing/2014/main" id="{18AEAFD9-3A7B-C96B-AE72-AAC8FDDEE9F5}"/>
              </a:ext>
            </a:extLst>
          </p:cNvPr>
          <p:cNvSpPr>
            <a:spLocks noGrp="1"/>
          </p:cNvSpPr>
          <p:nvPr>
            <p:ph idx="1"/>
          </p:nvPr>
        </p:nvSpPr>
        <p:spPr>
          <a:xfrm>
            <a:off x="2610160" y="2653355"/>
            <a:ext cx="7668529" cy="2091937"/>
          </a:xfrm>
        </p:spPr>
        <p:txBody>
          <a:bodyPr lIns="91440" tIns="45720" rIns="91440" bIns="45720" anchor="t"/>
          <a:lstStyle/>
          <a:p>
            <a:pPr marL="0" indent="0">
              <a:lnSpc>
                <a:spcPct val="150000"/>
              </a:lnSpc>
              <a:spcBef>
                <a:spcPts val="4300"/>
              </a:spcBef>
              <a:spcAft>
                <a:spcPts val="3000"/>
              </a:spcAft>
              <a:buClr>
                <a:srgbClr val="5E9732"/>
              </a:buClr>
              <a:buSzPct val="85000"/>
              <a:buNone/>
            </a:pPr>
            <a:r>
              <a:rPr lang="en-US"/>
              <a:t>Report cyber incident information to CISA</a:t>
            </a:r>
            <a:endParaRPr lang="en-US">
              <a:cs typeface="Arial"/>
            </a:endParaRPr>
          </a:p>
          <a:p>
            <a:pPr marL="0" indent="0">
              <a:lnSpc>
                <a:spcPct val="150000"/>
              </a:lnSpc>
              <a:buClr>
                <a:srgbClr val="5E9732"/>
              </a:buClr>
              <a:buSzPct val="85000"/>
              <a:buNone/>
            </a:pPr>
            <a:r>
              <a:rPr lang="en-US"/>
              <a:t>Migrate to the .gov domain</a:t>
            </a:r>
            <a:endParaRPr lang="en-US">
              <a:cs typeface="Arial"/>
            </a:endParaRPr>
          </a:p>
        </p:txBody>
      </p:sp>
      <p:grpSp>
        <p:nvGrpSpPr>
          <p:cNvPr id="2" name="Group 1">
            <a:extLst>
              <a:ext uri="{FF2B5EF4-FFF2-40B4-BE49-F238E27FC236}">
                <a16:creationId xmlns:a16="http://schemas.microsoft.com/office/drawing/2014/main" id="{F52C28A4-15D2-06E0-0129-8312DDCB2CAA}"/>
              </a:ext>
            </a:extLst>
          </p:cNvPr>
          <p:cNvGrpSpPr/>
          <p:nvPr/>
        </p:nvGrpSpPr>
        <p:grpSpPr>
          <a:xfrm>
            <a:off x="1208773" y="2608952"/>
            <a:ext cx="1330435" cy="2120383"/>
            <a:chOff x="1552128" y="2786184"/>
            <a:chExt cx="1324805" cy="2120383"/>
          </a:xfrm>
        </p:grpSpPr>
        <p:pic>
          <p:nvPicPr>
            <p:cNvPr id="4" name="Picture 3" descr="A blue and white logo with a bird and a city in the background&#10;&#10;AI-generated content may be incorrect.">
              <a:extLst>
                <a:ext uri="{FF2B5EF4-FFF2-40B4-BE49-F238E27FC236}">
                  <a16:creationId xmlns:a16="http://schemas.microsoft.com/office/drawing/2014/main" id="{A50F482C-6D57-DB09-995A-F88B58B19D0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6065" y="2786184"/>
              <a:ext cx="844044" cy="844044"/>
            </a:xfrm>
            <a:prstGeom prst="rect">
              <a:avLst/>
            </a:prstGeom>
          </p:spPr>
        </p:pic>
        <p:pic>
          <p:nvPicPr>
            <p:cNvPr id="5" name="Picture 4" descr="A blue text on a white circle with dots&#10;&#10;AI-generated content may be incorrect.">
              <a:extLst>
                <a:ext uri="{FF2B5EF4-FFF2-40B4-BE49-F238E27FC236}">
                  <a16:creationId xmlns:a16="http://schemas.microsoft.com/office/drawing/2014/main" id="{52A82509-4CA6-772A-21CB-9BDAFACF0C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52128" y="3882037"/>
              <a:ext cx="1324805" cy="1024530"/>
            </a:xfrm>
            <a:prstGeom prst="rect">
              <a:avLst/>
            </a:prstGeom>
          </p:spPr>
        </p:pic>
      </p:grpSp>
      <p:sp>
        <p:nvSpPr>
          <p:cNvPr id="7" name="Content Placeholder 1">
            <a:extLst>
              <a:ext uri="{FF2B5EF4-FFF2-40B4-BE49-F238E27FC236}">
                <a16:creationId xmlns:a16="http://schemas.microsoft.com/office/drawing/2014/main" id="{6E8AB4D9-BF49-0F8E-CCF0-BCB38345CC7D}"/>
              </a:ext>
            </a:extLst>
          </p:cNvPr>
          <p:cNvSpPr txBox="1">
            <a:spLocks/>
          </p:cNvSpPr>
          <p:nvPr/>
        </p:nvSpPr>
        <p:spPr>
          <a:xfrm>
            <a:off x="622389" y="1533378"/>
            <a:ext cx="10560821" cy="895852"/>
          </a:xfrm>
          <a:prstGeom prst="rect">
            <a:avLst/>
          </a:prstGeom>
        </p:spPr>
        <p:txBody>
          <a:bodyPr lIns="91440" tIns="45720" rIns="91440" bIns="45720" anchor="t"/>
          <a:lstStyle>
            <a:lvl1pPr marL="233363" indent="-233363" algn="l" rtl="0" eaLnBrk="1" fontAlgn="base" hangingPunct="1">
              <a:spcBef>
                <a:spcPct val="60000"/>
              </a:spcBef>
              <a:spcAft>
                <a:spcPct val="0"/>
              </a:spcAft>
              <a:buClr>
                <a:srgbClr val="000000"/>
              </a:buClr>
              <a:buSzPct val="60000"/>
              <a:buFont typeface="Wingdings" pitchFamily="2" charset="2"/>
              <a:buChar char="§"/>
              <a:defRPr sz="2400">
                <a:solidFill>
                  <a:srgbClr val="000000"/>
                </a:solidFill>
                <a:latin typeface="+mn-lt"/>
                <a:ea typeface="+mn-ea"/>
                <a:cs typeface="+mn-cs"/>
              </a:defRPr>
            </a:lvl1pPr>
            <a:lvl2pPr marL="571500" indent="-223838" algn="l" rtl="0" eaLnBrk="1" fontAlgn="base" hangingPunct="1">
              <a:spcBef>
                <a:spcPct val="30000"/>
              </a:spcBef>
              <a:spcAft>
                <a:spcPct val="0"/>
              </a:spcAft>
              <a:buClr>
                <a:srgbClr val="000000"/>
              </a:buClr>
              <a:buSzPct val="60000"/>
              <a:buFont typeface="Wingdings" pitchFamily="2" charset="2"/>
              <a:buChar char="§"/>
              <a:defRPr sz="2200">
                <a:solidFill>
                  <a:srgbClr val="000000"/>
                </a:solidFill>
                <a:latin typeface="+mn-lt"/>
              </a:defRPr>
            </a:lvl2pPr>
            <a:lvl3pPr marL="909638" indent="-222250" algn="l" rtl="0" eaLnBrk="1" fontAlgn="base" hangingPunct="1">
              <a:spcBef>
                <a:spcPct val="30000"/>
              </a:spcBef>
              <a:spcAft>
                <a:spcPct val="0"/>
              </a:spcAft>
              <a:buClr>
                <a:srgbClr val="000000"/>
              </a:buClr>
              <a:buSzPct val="60000"/>
              <a:buFont typeface="Wingdings" pitchFamily="2" charset="2"/>
              <a:buChar char="§"/>
              <a:defRPr sz="2000">
                <a:solidFill>
                  <a:srgbClr val="000000"/>
                </a:solidFill>
                <a:latin typeface="+mn-lt"/>
              </a:defRPr>
            </a:lvl3pPr>
            <a:lvl4pPr marL="1258888" indent="-231775" algn="l" rtl="0" eaLnBrk="1" fontAlgn="base" hangingPunct="1">
              <a:spcBef>
                <a:spcPct val="30000"/>
              </a:spcBef>
              <a:spcAft>
                <a:spcPct val="0"/>
              </a:spcAft>
              <a:buClr>
                <a:srgbClr val="000000"/>
              </a:buClr>
              <a:buSzPct val="60000"/>
              <a:buFont typeface="Wingdings" pitchFamily="2" charset="2"/>
              <a:buChar char="§"/>
              <a:defRPr sz="1800">
                <a:solidFill>
                  <a:srgbClr val="000000"/>
                </a:solidFill>
                <a:latin typeface="+mn-lt"/>
              </a:defRPr>
            </a:lvl4pPr>
            <a:lvl5pPr marL="1598613" indent="-222250" algn="l" rtl="0" eaLnBrk="1" fontAlgn="base" hangingPunct="1">
              <a:spcBef>
                <a:spcPct val="30000"/>
              </a:spcBef>
              <a:spcAft>
                <a:spcPct val="0"/>
              </a:spcAft>
              <a:buClr>
                <a:srgbClr val="000000"/>
              </a:buClr>
              <a:buSzPct val="60000"/>
              <a:buFont typeface="Wingdings" pitchFamily="2" charset="2"/>
              <a:buChar char="§"/>
              <a:defRPr sz="1600">
                <a:solidFill>
                  <a:srgbClr val="000000"/>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buFont typeface="Wingdings" pitchFamily="2" charset="2"/>
              <a:buNone/>
            </a:pPr>
            <a:r>
              <a:rPr lang="en-US"/>
              <a:t>More ways to increase your cybersecurity:</a:t>
            </a:r>
          </a:p>
        </p:txBody>
      </p:sp>
    </p:spTree>
    <p:extLst>
      <p:ext uri="{BB962C8B-B14F-4D97-AF65-F5344CB8AC3E}">
        <p14:creationId xmlns:p14="http://schemas.microsoft.com/office/powerpoint/2010/main" val="429288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2C303-021E-56CA-0573-07BBD2439A3C}"/>
              </a:ext>
            </a:extLst>
          </p:cNvPr>
          <p:cNvSpPr>
            <a:spLocks noGrp="1"/>
          </p:cNvSpPr>
          <p:nvPr>
            <p:ph idx="1"/>
          </p:nvPr>
        </p:nvSpPr>
        <p:spPr/>
        <p:txBody>
          <a:bodyPr/>
          <a:lstStyle/>
          <a:p>
            <a:pPr marL="0" indent="0">
              <a:buNone/>
            </a:pPr>
            <a:r>
              <a:rPr lang="en-US" b="1"/>
              <a:t>How do you report a cyber incident, or suspected cyber incident?</a:t>
            </a:r>
          </a:p>
          <a:p>
            <a:pPr marL="0" indent="0">
              <a:buNone/>
            </a:pPr>
            <a:r>
              <a:rPr lang="en-US"/>
              <a:t>Use the online form at: </a:t>
            </a:r>
            <a:r>
              <a:rPr lang="en-US">
                <a:hlinkClick r:id="rId2"/>
              </a:rPr>
              <a:t>cisa.gov/report</a:t>
            </a:r>
            <a:endParaRPr lang="en-US"/>
          </a:p>
        </p:txBody>
      </p:sp>
      <p:sp>
        <p:nvSpPr>
          <p:cNvPr id="3" name="Title 2">
            <a:extLst>
              <a:ext uri="{FF2B5EF4-FFF2-40B4-BE49-F238E27FC236}">
                <a16:creationId xmlns:a16="http://schemas.microsoft.com/office/drawing/2014/main" id="{38CB7463-13D8-2D53-946C-D2E92C7C53EF}"/>
              </a:ext>
            </a:extLst>
          </p:cNvPr>
          <p:cNvSpPr>
            <a:spLocks noGrp="1"/>
          </p:cNvSpPr>
          <p:nvPr>
            <p:ph type="ctrTitle"/>
          </p:nvPr>
        </p:nvSpPr>
        <p:spPr/>
        <p:txBody>
          <a:bodyPr/>
          <a:lstStyle/>
          <a:p>
            <a:pPr>
              <a:lnSpc>
                <a:spcPts val="3400"/>
              </a:lnSpc>
            </a:pPr>
            <a:r>
              <a:rPr lang="en-US" sz="3400" dirty="0"/>
              <a:t>Report Cyber Incident </a:t>
            </a:r>
            <a:br>
              <a:rPr lang="en-US" sz="3400" dirty="0"/>
            </a:br>
            <a:r>
              <a:rPr lang="en-US" sz="3400" dirty="0"/>
              <a:t>Information to CISA</a:t>
            </a:r>
          </a:p>
        </p:txBody>
      </p:sp>
    </p:spTree>
    <p:extLst>
      <p:ext uri="{BB962C8B-B14F-4D97-AF65-F5344CB8AC3E}">
        <p14:creationId xmlns:p14="http://schemas.microsoft.com/office/powerpoint/2010/main" val="2551020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F05901-832F-733F-6F17-F1BE82279791}"/>
              </a:ext>
            </a:extLst>
          </p:cNvPr>
          <p:cNvSpPr>
            <a:spLocks noGrp="1"/>
          </p:cNvSpPr>
          <p:nvPr>
            <p:ph idx="1"/>
          </p:nvPr>
        </p:nvSpPr>
        <p:spPr/>
        <p:txBody>
          <a:bodyPr/>
          <a:lstStyle/>
          <a:p>
            <a:pPr marL="0" indent="0">
              <a:buNone/>
            </a:pPr>
            <a:r>
              <a:rPr lang="en-US" b="1"/>
              <a:t>What is a .gov domain?</a:t>
            </a:r>
          </a:p>
          <a:p>
            <a:pPr marL="0" indent="0">
              <a:buNone/>
            </a:pPr>
            <a:r>
              <a:rPr lang="en-US"/>
              <a:t>Like .com, .org, .</a:t>
            </a:r>
            <a:r>
              <a:rPr lang="en-US" err="1"/>
              <a:t>edu</a:t>
            </a:r>
            <a:r>
              <a:rPr lang="en-US"/>
              <a:t> or </a:t>
            </a:r>
            <a:r>
              <a:rPr lang="en-US" err="1"/>
              <a:t>.net</a:t>
            </a:r>
            <a:r>
              <a:rPr lang="en-US"/>
              <a:t>, .gov is a “top-level” domain—the last part of an internet address like </a:t>
            </a:r>
            <a:r>
              <a:rPr lang="en-US" err="1"/>
              <a:t>Acme</a:t>
            </a:r>
            <a:r>
              <a:rPr lang="en-US" b="1" err="1"/>
              <a:t>.com</a:t>
            </a:r>
            <a:r>
              <a:rPr lang="en-US"/>
              <a:t> or </a:t>
            </a:r>
            <a:r>
              <a:rPr lang="en-US" err="1"/>
              <a:t>StateU</a:t>
            </a:r>
            <a:r>
              <a:rPr lang="en-US" b="1" err="1"/>
              <a:t>.edu</a:t>
            </a:r>
            <a:r>
              <a:rPr lang="en-US"/>
              <a:t>.</a:t>
            </a:r>
          </a:p>
          <a:p>
            <a:pPr marL="0" indent="0">
              <a:buNone/>
            </a:pPr>
            <a:r>
              <a:rPr lang="en-US"/>
              <a:t>Unlike the other domains, </a:t>
            </a:r>
            <a:r>
              <a:rPr lang="en-US" b="1"/>
              <a:t>.gov is reserved exclusively for U.S.-based government organizations</a:t>
            </a:r>
            <a:r>
              <a:rPr lang="en-US"/>
              <a:t>. Only verified federal, state, local, tribal or territorial (SLTT) entities can register for it. </a:t>
            </a:r>
          </a:p>
          <a:p>
            <a:pPr marL="0" indent="0">
              <a:buNone/>
            </a:pPr>
            <a:endParaRPr lang="en-US"/>
          </a:p>
        </p:txBody>
      </p:sp>
      <p:sp>
        <p:nvSpPr>
          <p:cNvPr id="3" name="Title 2">
            <a:extLst>
              <a:ext uri="{FF2B5EF4-FFF2-40B4-BE49-F238E27FC236}">
                <a16:creationId xmlns:a16="http://schemas.microsoft.com/office/drawing/2014/main" id="{8E0C7CC4-0E92-57A1-2A78-8189800DB3D5}"/>
              </a:ext>
            </a:extLst>
          </p:cNvPr>
          <p:cNvSpPr>
            <a:spLocks noGrp="1"/>
          </p:cNvSpPr>
          <p:nvPr>
            <p:ph type="ctrTitle"/>
          </p:nvPr>
        </p:nvSpPr>
        <p:spPr/>
        <p:txBody>
          <a:bodyPr/>
          <a:lstStyle/>
          <a:p>
            <a:r>
              <a:rPr lang="en-US"/>
              <a:t>Migrate to the .Gov Domain</a:t>
            </a:r>
          </a:p>
        </p:txBody>
      </p:sp>
    </p:spTree>
    <p:extLst>
      <p:ext uri="{BB962C8B-B14F-4D97-AF65-F5344CB8AC3E}">
        <p14:creationId xmlns:p14="http://schemas.microsoft.com/office/powerpoint/2010/main" val="28486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BB59B6-1D16-DCAA-912F-2648AAE3721E}"/>
              </a:ext>
            </a:extLst>
          </p:cNvPr>
          <p:cNvSpPr>
            <a:spLocks noGrp="1"/>
          </p:cNvSpPr>
          <p:nvPr>
            <p:ph idx="1"/>
          </p:nvPr>
        </p:nvSpPr>
        <p:spPr/>
        <p:txBody>
          <a:bodyPr lIns="91440" tIns="45720" rIns="91440" bIns="45720" anchor="t"/>
          <a:lstStyle/>
          <a:p>
            <a:pPr marL="0" indent="0">
              <a:buNone/>
            </a:pPr>
            <a:r>
              <a:rPr lang="en-US" b="1"/>
              <a:t>Why migrate?</a:t>
            </a:r>
          </a:p>
          <a:p>
            <a:pPr marL="0" indent="0">
              <a:buNone/>
            </a:pPr>
            <a:r>
              <a:rPr lang="en-US"/>
              <a:t>Using a .gov domain builds trust and improves security for public-facing services.</a:t>
            </a:r>
          </a:p>
          <a:p>
            <a:pPr marL="0" indent="0">
              <a:buNone/>
            </a:pPr>
            <a:r>
              <a:rPr lang="en-US"/>
              <a:t>Cybercriminals often create fake websites and email addresses to impersonate government agencies. Migrating your website and email to the .gov domain can help protect your organization and constituents from such scams. </a:t>
            </a:r>
          </a:p>
          <a:p>
            <a:pPr marL="0" indent="0">
              <a:buNone/>
            </a:pPr>
            <a:r>
              <a:rPr lang="en-US" b="1"/>
              <a:t>How do you migrate?</a:t>
            </a:r>
          </a:p>
          <a:p>
            <a:pPr marL="0" indent="0">
              <a:buNone/>
            </a:pPr>
            <a:r>
              <a:rPr lang="en-US"/>
              <a:t>Go to </a:t>
            </a:r>
            <a:r>
              <a:rPr lang="en-US">
                <a:hlinkClick r:id="rId2"/>
              </a:rPr>
              <a:t>get.gov</a:t>
            </a:r>
            <a:r>
              <a:rPr lang="en-US"/>
              <a:t> to find out if you’re eligible and get CISA support to migrate.</a:t>
            </a:r>
          </a:p>
          <a:p>
            <a:pPr marL="0" indent="0">
              <a:buNone/>
            </a:pPr>
            <a:endParaRPr lang="en-US"/>
          </a:p>
        </p:txBody>
      </p:sp>
      <p:sp>
        <p:nvSpPr>
          <p:cNvPr id="3" name="Title 2">
            <a:extLst>
              <a:ext uri="{FF2B5EF4-FFF2-40B4-BE49-F238E27FC236}">
                <a16:creationId xmlns:a16="http://schemas.microsoft.com/office/drawing/2014/main" id="{B835F5AC-DB19-4D70-8648-3FB7712B1158}"/>
              </a:ext>
            </a:extLst>
          </p:cNvPr>
          <p:cNvSpPr>
            <a:spLocks noGrp="1"/>
          </p:cNvSpPr>
          <p:nvPr>
            <p:ph type="ctrTitle"/>
          </p:nvPr>
        </p:nvSpPr>
        <p:spPr/>
        <p:txBody>
          <a:bodyPr/>
          <a:lstStyle/>
          <a:p>
            <a:r>
              <a:rPr lang="en-US"/>
              <a:t>Migrate to the .Gov Domain</a:t>
            </a:r>
          </a:p>
        </p:txBody>
      </p:sp>
    </p:spTree>
    <p:extLst>
      <p:ext uri="{BB962C8B-B14F-4D97-AF65-F5344CB8AC3E}">
        <p14:creationId xmlns:p14="http://schemas.microsoft.com/office/powerpoint/2010/main" val="2177977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BD8145-BFC0-B9B3-2B59-DCFCD1D0F545}"/>
              </a:ext>
            </a:extLst>
          </p:cNvPr>
          <p:cNvSpPr>
            <a:spLocks noGrp="1"/>
          </p:cNvSpPr>
          <p:nvPr>
            <p:ph idx="1"/>
          </p:nvPr>
        </p:nvSpPr>
        <p:spPr/>
        <p:txBody>
          <a:bodyPr lIns="91440" tIns="45720" rIns="91440" bIns="45720" anchor="t"/>
          <a:lstStyle/>
          <a:p>
            <a:pPr marL="233045" indent="-233045">
              <a:buClr>
                <a:srgbClr val="5E9732"/>
              </a:buClr>
            </a:pPr>
            <a:r>
              <a:rPr lang="en-US" u="sng">
                <a:cs typeface="Arial"/>
                <a:hlinkClick r:id="rId2"/>
              </a:rPr>
              <a:t>Cybersecurity Awareness Month</a:t>
            </a:r>
            <a:endParaRPr lang="en-US" u="sng"/>
          </a:p>
          <a:p>
            <a:pPr marL="233045" indent="-233045">
              <a:buClr>
                <a:srgbClr val="5E9732"/>
              </a:buClr>
            </a:pPr>
            <a:r>
              <a:rPr lang="en-US" u="sng">
                <a:hlinkClick r:id="rId3"/>
              </a:rPr>
              <a:t>Report a Cyber Issue</a:t>
            </a:r>
            <a:r>
              <a:rPr lang="en-US"/>
              <a:t>​</a:t>
            </a:r>
            <a:endParaRPr lang="en-US">
              <a:cs typeface="Arial"/>
            </a:endParaRPr>
          </a:p>
          <a:p>
            <a:pPr marL="233045" indent="-233045">
              <a:buClr>
                <a:srgbClr val="5E9732"/>
              </a:buClr>
            </a:pPr>
            <a:r>
              <a:rPr lang="en-US" u="sng">
                <a:hlinkClick r:id="rId4"/>
              </a:rPr>
              <a:t>Cross-Sector Cybersecurity Performance Goals</a:t>
            </a:r>
            <a:r>
              <a:rPr lang="en-US"/>
              <a:t>​</a:t>
            </a:r>
            <a:endParaRPr lang="en-US">
              <a:cs typeface="Arial"/>
            </a:endParaRPr>
          </a:p>
          <a:p>
            <a:pPr marL="233045" indent="-233045">
              <a:buClr>
                <a:srgbClr val="5E9732"/>
              </a:buClr>
            </a:pPr>
            <a:r>
              <a:rPr lang="en-US" u="sng">
                <a:hlinkClick r:id="rId5"/>
              </a:rPr>
              <a:t>Cyber Resource Hub</a:t>
            </a:r>
            <a:r>
              <a:rPr lang="en-US"/>
              <a:t>​</a:t>
            </a:r>
            <a:endParaRPr lang="en-US">
              <a:cs typeface="Arial"/>
            </a:endParaRPr>
          </a:p>
          <a:p>
            <a:pPr marL="233045" indent="-233045">
              <a:buClr>
                <a:srgbClr val="5E9732"/>
              </a:buClr>
            </a:pPr>
            <a:r>
              <a:rPr lang="en-US" u="sng">
                <a:hlinkClick r:id="rId6"/>
              </a:rPr>
              <a:t>Cybersecurity Training &amp; Exercises</a:t>
            </a:r>
            <a:r>
              <a:rPr lang="en-US"/>
              <a:t>​</a:t>
            </a:r>
            <a:endParaRPr lang="en-US">
              <a:cs typeface="Arial"/>
            </a:endParaRPr>
          </a:p>
          <a:p>
            <a:pPr marL="233045" indent="-233045">
              <a:buClr>
                <a:srgbClr val="5E9732"/>
              </a:buClr>
            </a:pPr>
            <a:r>
              <a:rPr lang="en-US" u="sng">
                <a:hlinkClick r:id="rId7"/>
              </a:rPr>
              <a:t>CISA YouTube Channel</a:t>
            </a:r>
            <a:r>
              <a:rPr lang="en-US"/>
              <a:t>​</a:t>
            </a:r>
            <a:endParaRPr lang="en-US">
              <a:cs typeface="Arial"/>
            </a:endParaRPr>
          </a:p>
          <a:p>
            <a:pPr marL="0" indent="0">
              <a:buNone/>
            </a:pPr>
            <a:endParaRPr lang="en-US"/>
          </a:p>
        </p:txBody>
      </p:sp>
      <p:sp>
        <p:nvSpPr>
          <p:cNvPr id="3" name="Title 2">
            <a:extLst>
              <a:ext uri="{FF2B5EF4-FFF2-40B4-BE49-F238E27FC236}">
                <a16:creationId xmlns:a16="http://schemas.microsoft.com/office/drawing/2014/main" id="{C944D7E2-B170-A88F-D41F-37F068798E96}"/>
              </a:ext>
            </a:extLst>
          </p:cNvPr>
          <p:cNvSpPr>
            <a:spLocks noGrp="1"/>
          </p:cNvSpPr>
          <p:nvPr>
            <p:ph type="ctrTitle"/>
          </p:nvPr>
        </p:nvSpPr>
        <p:spPr/>
        <p:txBody>
          <a:bodyPr/>
          <a:lstStyle/>
          <a:p>
            <a:r>
              <a:rPr lang="en-US"/>
              <a:t>Additional Resources</a:t>
            </a:r>
          </a:p>
        </p:txBody>
      </p:sp>
    </p:spTree>
    <p:extLst>
      <p:ext uri="{BB962C8B-B14F-4D97-AF65-F5344CB8AC3E}">
        <p14:creationId xmlns:p14="http://schemas.microsoft.com/office/powerpoint/2010/main" val="495405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2B441E-0C42-6B9C-70C3-AE92404129A4}"/>
              </a:ext>
            </a:extLst>
          </p:cNvPr>
          <p:cNvSpPr>
            <a:spLocks noGrp="1"/>
          </p:cNvSpPr>
          <p:nvPr>
            <p:ph idx="1"/>
          </p:nvPr>
        </p:nvSpPr>
        <p:spPr/>
        <p:txBody>
          <a:bodyPr lIns="91440" tIns="45720" rIns="91440" bIns="45720" anchor="t"/>
          <a:lstStyle/>
          <a:p>
            <a:pPr marL="0" indent="0">
              <a:buNone/>
            </a:pPr>
            <a:r>
              <a:rPr lang="en-US" b="1"/>
              <a:t>Cybersecurity and Infrastructure Security Agency (CISA)</a:t>
            </a:r>
            <a:r>
              <a:rPr lang="en-US"/>
              <a:t>​</a:t>
            </a:r>
          </a:p>
          <a:p>
            <a:pPr marL="233045" indent="-233045">
              <a:buClr>
                <a:srgbClr val="5E9732"/>
              </a:buClr>
            </a:pPr>
            <a:r>
              <a:rPr lang="en-US">
                <a:cs typeface="Arial"/>
                <a:hlinkClick r:id="rId2"/>
              </a:rPr>
              <a:t>central@cisa.gov</a:t>
            </a:r>
            <a:r>
              <a:rPr lang="en-US">
                <a:cs typeface="Arial"/>
              </a:rPr>
              <a:t> </a:t>
            </a:r>
          </a:p>
          <a:p>
            <a:endParaRPr lang="en-US">
              <a:cs typeface="Arial"/>
            </a:endParaRPr>
          </a:p>
        </p:txBody>
      </p:sp>
      <p:sp>
        <p:nvSpPr>
          <p:cNvPr id="3" name="Title 2">
            <a:extLst>
              <a:ext uri="{FF2B5EF4-FFF2-40B4-BE49-F238E27FC236}">
                <a16:creationId xmlns:a16="http://schemas.microsoft.com/office/drawing/2014/main" id="{369A1F40-A002-3083-F3FA-A5D3587A8A0C}"/>
              </a:ext>
            </a:extLst>
          </p:cNvPr>
          <p:cNvSpPr>
            <a:spLocks noGrp="1"/>
          </p:cNvSpPr>
          <p:nvPr>
            <p:ph type="ctrTitle"/>
          </p:nvPr>
        </p:nvSpPr>
        <p:spPr/>
        <p:txBody>
          <a:bodyPr/>
          <a:lstStyle/>
          <a:p>
            <a:r>
              <a:rPr lang="en-US"/>
              <a:t>Get in Touch</a:t>
            </a:r>
          </a:p>
        </p:txBody>
      </p:sp>
    </p:spTree>
    <p:extLst>
      <p:ext uri="{BB962C8B-B14F-4D97-AF65-F5344CB8AC3E}">
        <p14:creationId xmlns:p14="http://schemas.microsoft.com/office/powerpoint/2010/main" val="2021560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DF241F-C224-D6B7-B1C9-4CE132753884}"/>
              </a:ext>
            </a:extLst>
          </p:cNvPr>
          <p:cNvSpPr>
            <a:spLocks noGrp="1"/>
          </p:cNvSpPr>
          <p:nvPr>
            <p:ph type="ctrTitle"/>
          </p:nvPr>
        </p:nvSpPr>
        <p:spPr/>
        <p:txBody>
          <a:bodyPr lIns="640080" tIns="274320" rIns="91440" bIns="91440" anchor="t"/>
          <a:lstStyle/>
          <a:p>
            <a:r>
              <a:rPr lang="en-US">
                <a:latin typeface="Arial"/>
                <a:cs typeface="Arial"/>
              </a:rPr>
              <a:t>What Is Cybersecurity?</a:t>
            </a:r>
            <a:endParaRPr lang="en-US"/>
          </a:p>
        </p:txBody>
      </p:sp>
      <p:sp>
        <p:nvSpPr>
          <p:cNvPr id="5" name="Content Placeholder 4">
            <a:extLst>
              <a:ext uri="{FF2B5EF4-FFF2-40B4-BE49-F238E27FC236}">
                <a16:creationId xmlns:a16="http://schemas.microsoft.com/office/drawing/2014/main" id="{ACC7C83F-29F2-16AD-A88E-80DB17EECB22}"/>
              </a:ext>
            </a:extLst>
          </p:cNvPr>
          <p:cNvSpPr>
            <a:spLocks noGrp="1"/>
          </p:cNvSpPr>
          <p:nvPr>
            <p:ph idx="1"/>
          </p:nvPr>
        </p:nvSpPr>
        <p:spPr>
          <a:xfrm>
            <a:off x="5597236" y="1860239"/>
            <a:ext cx="4895273" cy="2102161"/>
          </a:xfrm>
        </p:spPr>
        <p:txBody>
          <a:bodyPr lIns="91440" tIns="45720" rIns="91440" bIns="45720" anchor="t"/>
          <a:lstStyle/>
          <a:p>
            <a:pPr marL="0" indent="0">
              <a:buClr>
                <a:srgbClr val="5E9732"/>
              </a:buClr>
              <a:buNone/>
            </a:pPr>
            <a:r>
              <a:rPr lang="en-US" sz="2000"/>
              <a:t>Cybersecurity is the protection of computer systems and networks from attacks by malicious actors that could cause unauthorized information disclosure, theft, or damage to hardware, software or data.​</a:t>
            </a:r>
          </a:p>
        </p:txBody>
      </p:sp>
      <p:pic>
        <p:nvPicPr>
          <p:cNvPr id="3" name="Picture 2">
            <a:extLst>
              <a:ext uri="{FF2B5EF4-FFF2-40B4-BE49-F238E27FC236}">
                <a16:creationId xmlns:a16="http://schemas.microsoft.com/office/drawing/2014/main" id="{785461B7-FA87-DFB7-1867-09F7D84E678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01963" y="1784761"/>
            <a:ext cx="4322619" cy="4385130"/>
          </a:xfrm>
          <a:prstGeom prst="rect">
            <a:avLst/>
          </a:prstGeom>
        </p:spPr>
      </p:pic>
      <p:grpSp>
        <p:nvGrpSpPr>
          <p:cNvPr id="11" name="Group 10">
            <a:extLst>
              <a:ext uri="{FF2B5EF4-FFF2-40B4-BE49-F238E27FC236}">
                <a16:creationId xmlns:a16="http://schemas.microsoft.com/office/drawing/2014/main" id="{9AB725F8-0B4E-DB8F-8364-23EB38D467A3}"/>
              </a:ext>
            </a:extLst>
          </p:cNvPr>
          <p:cNvGrpSpPr/>
          <p:nvPr/>
        </p:nvGrpSpPr>
        <p:grpSpPr>
          <a:xfrm>
            <a:off x="5661891" y="4193417"/>
            <a:ext cx="4054765" cy="775748"/>
            <a:chOff x="5708071" y="4193417"/>
            <a:chExt cx="4054765" cy="775748"/>
          </a:xfrm>
        </p:grpSpPr>
        <p:sp>
          <p:nvSpPr>
            <p:cNvPr id="7" name="Rectangle: Rounded Corners 6">
              <a:extLst>
                <a:ext uri="{FF2B5EF4-FFF2-40B4-BE49-F238E27FC236}">
                  <a16:creationId xmlns:a16="http://schemas.microsoft.com/office/drawing/2014/main" id="{7203902D-98B9-0629-CE2B-2F78CFF8A27F}"/>
                </a:ext>
              </a:extLst>
            </p:cNvPr>
            <p:cNvSpPr/>
            <p:nvPr/>
          </p:nvSpPr>
          <p:spPr bwMode="auto">
            <a:xfrm>
              <a:off x="5708071" y="4193417"/>
              <a:ext cx="4054765" cy="775748"/>
            </a:xfrm>
            <a:prstGeom prst="roundRect">
              <a:avLst>
                <a:gd name="adj" fmla="val 7093"/>
              </a:avLst>
            </a:prstGeom>
            <a:solidFill>
              <a:srgbClr val="5E973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9106B2D3-9F2E-B1F4-A228-6BD53B71BB49}"/>
                </a:ext>
              </a:extLst>
            </p:cNvPr>
            <p:cNvSpPr txBox="1"/>
            <p:nvPr/>
          </p:nvSpPr>
          <p:spPr>
            <a:xfrm>
              <a:off x="5809676" y="4258069"/>
              <a:ext cx="3870036" cy="646331"/>
            </a:xfrm>
            <a:prstGeom prst="rect">
              <a:avLst/>
            </a:prstGeom>
            <a:noFill/>
          </p:spPr>
          <p:txBody>
            <a:bodyPr wrap="square">
              <a:spAutoFit/>
            </a:bodyPr>
            <a:lstStyle/>
            <a:p>
              <a:r>
                <a:rPr lang="en-US" sz="1800">
                  <a:solidFill>
                    <a:schemeClr val="tx1"/>
                  </a:solidFill>
                </a:rPr>
                <a:t>Wherever there is technology, there    needs to be cybersecurity.</a:t>
              </a:r>
              <a:endParaRPr lang="en-US" sz="1800"/>
            </a:p>
          </p:txBody>
        </p:sp>
      </p:grpSp>
    </p:spTree>
    <p:custDataLst>
      <p:tags r:id="rId1"/>
    </p:custDataLst>
    <p:extLst>
      <p:ext uri="{BB962C8B-B14F-4D97-AF65-F5344CB8AC3E}">
        <p14:creationId xmlns:p14="http://schemas.microsoft.com/office/powerpoint/2010/main" val="1427868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899B6-103B-0629-E984-538A3CAFCD63}"/>
              </a:ext>
            </a:extLst>
          </p:cNvPr>
          <p:cNvSpPr>
            <a:spLocks noGrp="1"/>
          </p:cNvSpPr>
          <p:nvPr>
            <p:ph idx="1"/>
          </p:nvPr>
        </p:nvSpPr>
        <p:spPr>
          <a:xfrm>
            <a:off x="2792325" y="1783173"/>
            <a:ext cx="3417454" cy="2002443"/>
          </a:xfrm>
        </p:spPr>
        <p:txBody>
          <a:bodyPr lIns="91440" tIns="45720" rIns="91440" bIns="45720" anchor="t"/>
          <a:lstStyle/>
          <a:p>
            <a:pPr marL="0" indent="0">
              <a:buClr>
                <a:srgbClr val="5E9732"/>
              </a:buClr>
              <a:buNone/>
            </a:pPr>
            <a:r>
              <a:rPr lang="en-US" sz="2000" dirty="0"/>
              <a:t>Implementing cybersecurity best practices helps protect intellectual property and other sensitive data, as well as networks and systems that support your operations.</a:t>
            </a:r>
            <a:endParaRPr lang="en-US" sz="2000">
              <a:ea typeface="+mn-lt"/>
              <a:cs typeface="+mn-lt"/>
            </a:endParaRPr>
          </a:p>
        </p:txBody>
      </p:sp>
      <p:sp>
        <p:nvSpPr>
          <p:cNvPr id="3" name="Title 2">
            <a:extLst>
              <a:ext uri="{FF2B5EF4-FFF2-40B4-BE49-F238E27FC236}">
                <a16:creationId xmlns:a16="http://schemas.microsoft.com/office/drawing/2014/main" id="{585821D6-D4D1-C93E-D14D-6F353CB4F4BD}"/>
              </a:ext>
            </a:extLst>
          </p:cNvPr>
          <p:cNvSpPr>
            <a:spLocks noGrp="1"/>
          </p:cNvSpPr>
          <p:nvPr>
            <p:ph type="ctrTitle"/>
          </p:nvPr>
        </p:nvSpPr>
        <p:spPr/>
        <p:txBody>
          <a:bodyPr/>
          <a:lstStyle/>
          <a:p>
            <a:r>
              <a:rPr lang="en-US"/>
              <a:t>Why Is it Important? </a:t>
            </a:r>
          </a:p>
        </p:txBody>
      </p:sp>
      <p:pic>
        <p:nvPicPr>
          <p:cNvPr id="4" name="Picture 3">
            <a:extLst>
              <a:ext uri="{FF2B5EF4-FFF2-40B4-BE49-F238E27FC236}">
                <a16:creationId xmlns:a16="http://schemas.microsoft.com/office/drawing/2014/main" id="{14C8EE2D-EC24-0C8D-30A7-6747BE416F0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flipH="1">
            <a:off x="6603998" y="1755975"/>
            <a:ext cx="4322619" cy="4385130"/>
          </a:xfrm>
          <a:prstGeom prst="rect">
            <a:avLst/>
          </a:prstGeom>
        </p:spPr>
      </p:pic>
      <p:sp>
        <p:nvSpPr>
          <p:cNvPr id="11" name="TextBox 10">
            <a:extLst>
              <a:ext uri="{FF2B5EF4-FFF2-40B4-BE49-F238E27FC236}">
                <a16:creationId xmlns:a16="http://schemas.microsoft.com/office/drawing/2014/main" id="{B1689ED2-7FCF-3933-8ECC-8F528A848644}"/>
              </a:ext>
            </a:extLst>
          </p:cNvPr>
          <p:cNvSpPr txBox="1"/>
          <p:nvPr/>
        </p:nvSpPr>
        <p:spPr>
          <a:xfrm>
            <a:off x="739581" y="4197664"/>
            <a:ext cx="5358201" cy="1631216"/>
          </a:xfrm>
          <a:prstGeom prst="rect">
            <a:avLst/>
          </a:prstGeom>
          <a:noFill/>
        </p:spPr>
        <p:txBody>
          <a:bodyPr wrap="square">
            <a:spAutoFit/>
          </a:bodyPr>
          <a:lstStyle/>
          <a:p>
            <a:pPr marL="0" indent="0">
              <a:buClr>
                <a:srgbClr val="5E9732"/>
              </a:buClr>
              <a:buNone/>
            </a:pPr>
            <a:r>
              <a:rPr lang="en-US" sz="2000"/>
              <a:t>For both government and private entities, developing and implementing tailored cybersecurity plans and processes is key to safeguarding operations and protecting critical infrastructure.</a:t>
            </a:r>
            <a:endParaRPr lang="en-US" sz="2000">
              <a:cs typeface="Arial"/>
            </a:endParaRPr>
          </a:p>
        </p:txBody>
      </p:sp>
      <p:grpSp>
        <p:nvGrpSpPr>
          <p:cNvPr id="14" name="Group 13">
            <a:extLst>
              <a:ext uri="{FF2B5EF4-FFF2-40B4-BE49-F238E27FC236}">
                <a16:creationId xmlns:a16="http://schemas.microsoft.com/office/drawing/2014/main" id="{3FD5B0A8-85A9-4B19-B178-B71A09FDD53B}"/>
              </a:ext>
            </a:extLst>
          </p:cNvPr>
          <p:cNvGrpSpPr/>
          <p:nvPr/>
        </p:nvGrpSpPr>
        <p:grpSpPr>
          <a:xfrm>
            <a:off x="849362" y="2157890"/>
            <a:ext cx="1548744" cy="1179483"/>
            <a:chOff x="849362" y="2157890"/>
            <a:chExt cx="1548744" cy="1179483"/>
          </a:xfrm>
        </p:grpSpPr>
        <p:pic>
          <p:nvPicPr>
            <p:cNvPr id="9" name="Picture 8" descr="A blue and green folder with a piece of paper&#10;&#10;AI-generated content may be incorrect.">
              <a:extLst>
                <a:ext uri="{FF2B5EF4-FFF2-40B4-BE49-F238E27FC236}">
                  <a16:creationId xmlns:a16="http://schemas.microsoft.com/office/drawing/2014/main" id="{FBF72953-CA5B-D890-849F-92C9FEF67F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681" y="2384415"/>
              <a:ext cx="1119425" cy="952958"/>
            </a:xfrm>
            <a:prstGeom prst="rect">
              <a:avLst/>
            </a:prstGeom>
          </p:spPr>
        </p:pic>
        <p:pic>
          <p:nvPicPr>
            <p:cNvPr id="13" name="Picture 12" descr="A blue and white padlock with a green key&#10;&#10;AI-generated content may be incorrect.">
              <a:extLst>
                <a:ext uri="{FF2B5EF4-FFF2-40B4-BE49-F238E27FC236}">
                  <a16:creationId xmlns:a16="http://schemas.microsoft.com/office/drawing/2014/main" id="{F88F7094-6722-C86B-5F30-C398B5764AF5}"/>
                </a:ext>
              </a:extLst>
            </p:cNvPr>
            <p:cNvPicPr>
              <a:picLocks noChangeAspect="1"/>
            </p:cNvPicPr>
            <p:nvPr/>
          </p:nvPicPr>
          <p:blipFill>
            <a:blip r:embed="rId4"/>
            <a:stretch>
              <a:fillRect/>
            </a:stretch>
          </p:blipFill>
          <p:spPr>
            <a:xfrm>
              <a:off x="849362" y="2157890"/>
              <a:ext cx="842778" cy="1092241"/>
            </a:xfrm>
            <a:prstGeom prst="rect">
              <a:avLst/>
            </a:prstGeom>
          </p:spPr>
        </p:pic>
      </p:grpSp>
    </p:spTree>
    <p:extLst>
      <p:ext uri="{BB962C8B-B14F-4D97-AF65-F5344CB8AC3E}">
        <p14:creationId xmlns:p14="http://schemas.microsoft.com/office/powerpoint/2010/main" val="147770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6B5E9-B460-8B13-CB05-A09464CA25B0}"/>
              </a:ext>
            </a:extLst>
          </p:cNvPr>
          <p:cNvSpPr>
            <a:spLocks noGrp="1"/>
          </p:cNvSpPr>
          <p:nvPr>
            <p:ph idx="1"/>
          </p:nvPr>
        </p:nvSpPr>
        <p:spPr>
          <a:xfrm>
            <a:off x="3177312" y="1840884"/>
            <a:ext cx="9051637" cy="3810000"/>
          </a:xfrm>
        </p:spPr>
        <p:txBody>
          <a:bodyPr/>
          <a:lstStyle/>
          <a:p>
            <a:pPr marL="0" indent="0">
              <a:lnSpc>
                <a:spcPct val="200000"/>
              </a:lnSpc>
              <a:buClr>
                <a:srgbClr val="5E9732"/>
              </a:buClr>
              <a:buSzPct val="85000"/>
              <a:buNone/>
            </a:pPr>
            <a:r>
              <a:rPr lang="en-US" sz="2800"/>
              <a:t>Update software​​</a:t>
            </a:r>
          </a:p>
          <a:p>
            <a:pPr marL="0" indent="0">
              <a:lnSpc>
                <a:spcPct val="200000"/>
              </a:lnSpc>
              <a:buClr>
                <a:srgbClr val="5E9732"/>
              </a:buClr>
              <a:buSzPct val="85000"/>
              <a:buNone/>
            </a:pPr>
            <a:r>
              <a:rPr lang="en-US" sz="2800"/>
              <a:t>Use strong passwords and a password manager ​​</a:t>
            </a:r>
          </a:p>
          <a:p>
            <a:pPr marL="0" indent="0">
              <a:lnSpc>
                <a:spcPct val="200000"/>
              </a:lnSpc>
              <a:buClr>
                <a:srgbClr val="5E9732"/>
              </a:buClr>
              <a:buSzPct val="85000"/>
              <a:buNone/>
            </a:pPr>
            <a:r>
              <a:rPr lang="en-US" sz="2800"/>
              <a:t>Turn on multifactor authentication (MFA) ​​</a:t>
            </a:r>
          </a:p>
          <a:p>
            <a:pPr marL="0" indent="0">
              <a:lnSpc>
                <a:spcPct val="200000"/>
              </a:lnSpc>
              <a:buClr>
                <a:srgbClr val="5E9732"/>
              </a:buClr>
              <a:buSzPct val="85000"/>
              <a:buNone/>
            </a:pPr>
            <a:r>
              <a:rPr lang="en-US" sz="2800"/>
              <a:t>Recognize and report phishing</a:t>
            </a:r>
          </a:p>
          <a:p>
            <a:pPr marL="0" indent="0">
              <a:lnSpc>
                <a:spcPct val="200000"/>
              </a:lnSpc>
              <a:buNone/>
            </a:pPr>
            <a:endParaRPr lang="en-US"/>
          </a:p>
        </p:txBody>
      </p:sp>
      <p:sp>
        <p:nvSpPr>
          <p:cNvPr id="3" name="Title 2">
            <a:extLst>
              <a:ext uri="{FF2B5EF4-FFF2-40B4-BE49-F238E27FC236}">
                <a16:creationId xmlns:a16="http://schemas.microsoft.com/office/drawing/2014/main" id="{166CCA90-29FB-542B-62D2-156381988001}"/>
              </a:ext>
            </a:extLst>
          </p:cNvPr>
          <p:cNvSpPr>
            <a:spLocks noGrp="1"/>
          </p:cNvSpPr>
          <p:nvPr>
            <p:ph type="ctrTitle"/>
          </p:nvPr>
        </p:nvSpPr>
        <p:spPr>
          <a:xfrm>
            <a:off x="0" y="0"/>
            <a:ext cx="12192000" cy="1116281"/>
          </a:xfrm>
        </p:spPr>
        <p:txBody>
          <a:bodyPr/>
          <a:lstStyle/>
          <a:p>
            <a:pPr>
              <a:lnSpc>
                <a:spcPts val="3400"/>
              </a:lnSpc>
            </a:pPr>
            <a:r>
              <a:rPr lang="en-US" sz="3400" dirty="0"/>
              <a:t>Four Essential Behaviors </a:t>
            </a:r>
            <a:br>
              <a:rPr lang="en-US" sz="3400" dirty="0"/>
            </a:br>
            <a:r>
              <a:rPr lang="en-US" sz="3400" dirty="0"/>
              <a:t>to Stay Safe Online</a:t>
            </a:r>
          </a:p>
        </p:txBody>
      </p:sp>
      <p:pic>
        <p:nvPicPr>
          <p:cNvPr id="7" name="Picture 6" descr="A green and white rectangular object with a black background&#10;&#10;AI-generated content may be incorrect.">
            <a:extLst>
              <a:ext uri="{FF2B5EF4-FFF2-40B4-BE49-F238E27FC236}">
                <a16:creationId xmlns:a16="http://schemas.microsoft.com/office/drawing/2014/main" id="{64B70205-4567-2935-96CD-D8604B76ACC8}"/>
              </a:ext>
            </a:extLst>
          </p:cNvPr>
          <p:cNvPicPr>
            <a:picLocks noChangeAspect="1"/>
          </p:cNvPicPr>
          <p:nvPr/>
        </p:nvPicPr>
        <p:blipFill>
          <a:blip r:embed="rId2"/>
          <a:stretch>
            <a:fillRect/>
          </a:stretch>
        </p:blipFill>
        <p:spPr>
          <a:xfrm>
            <a:off x="1412845" y="3145569"/>
            <a:ext cx="1764467" cy="633768"/>
          </a:xfrm>
          <a:prstGeom prst="rect">
            <a:avLst/>
          </a:prstGeom>
        </p:spPr>
      </p:pic>
      <p:pic>
        <p:nvPicPr>
          <p:cNvPr id="9" name="Picture 8" descr="A computer and a phone with a check mark&#10;&#10;AI-generated content may be incorrect.">
            <a:extLst>
              <a:ext uri="{FF2B5EF4-FFF2-40B4-BE49-F238E27FC236}">
                <a16:creationId xmlns:a16="http://schemas.microsoft.com/office/drawing/2014/main" id="{1CDDD559-B1D7-A414-E9BC-F647ECEC7E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01594" y="4079141"/>
            <a:ext cx="974076" cy="924068"/>
          </a:xfrm>
          <a:prstGeom prst="rect">
            <a:avLst/>
          </a:prstGeom>
        </p:spPr>
      </p:pic>
      <p:pic>
        <p:nvPicPr>
          <p:cNvPr id="11" name="Picture 10" descr="A blue and white box with a red hook&#10;&#10;AI-generated content may be incorrect.">
            <a:extLst>
              <a:ext uri="{FF2B5EF4-FFF2-40B4-BE49-F238E27FC236}">
                <a16:creationId xmlns:a16="http://schemas.microsoft.com/office/drawing/2014/main" id="{AB55F90E-32E4-63B6-BB40-00AE0D135B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29916" y="5387487"/>
            <a:ext cx="845754" cy="655026"/>
          </a:xfrm>
          <a:prstGeom prst="rect">
            <a:avLst/>
          </a:prstGeom>
        </p:spPr>
      </p:pic>
      <p:pic>
        <p:nvPicPr>
          <p:cNvPr id="6" name="Picture 5" descr="A white and green gear with a blue border&#10;&#10;AI-generated content may be incorrect.">
            <a:extLst>
              <a:ext uri="{FF2B5EF4-FFF2-40B4-BE49-F238E27FC236}">
                <a16:creationId xmlns:a16="http://schemas.microsoft.com/office/drawing/2014/main" id="{A86D80B4-8B79-80A9-69FF-222DCACC17E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127994" y="2056714"/>
            <a:ext cx="818077" cy="830005"/>
          </a:xfrm>
          <a:prstGeom prst="rect">
            <a:avLst/>
          </a:prstGeom>
        </p:spPr>
      </p:pic>
    </p:spTree>
    <p:extLst>
      <p:ext uri="{BB962C8B-B14F-4D97-AF65-F5344CB8AC3E}">
        <p14:creationId xmlns:p14="http://schemas.microsoft.com/office/powerpoint/2010/main" val="3907342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A04BA-C0A9-0A84-EEE8-E875503BAAC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flipH="1">
            <a:off x="6603998" y="1828713"/>
            <a:ext cx="4322619" cy="4385130"/>
          </a:xfrm>
          <a:prstGeom prst="rect">
            <a:avLst/>
          </a:prstGeom>
          <a:ln w="12700">
            <a:solidFill>
              <a:schemeClr val="accent3">
                <a:lumMod val="20000"/>
                <a:lumOff val="80000"/>
              </a:schemeClr>
            </a:solidFill>
          </a:ln>
        </p:spPr>
      </p:pic>
      <p:pic>
        <p:nvPicPr>
          <p:cNvPr id="8" name="Picture 7">
            <a:extLst>
              <a:ext uri="{FF2B5EF4-FFF2-40B4-BE49-F238E27FC236}">
                <a16:creationId xmlns:a16="http://schemas.microsoft.com/office/drawing/2014/main" id="{7938936C-69FA-260E-01D7-41A2D8AC01F6}"/>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flipH="1">
            <a:off x="6603998" y="1828713"/>
            <a:ext cx="4322619" cy="4385130"/>
          </a:xfrm>
          <a:prstGeom prst="rect">
            <a:avLst/>
          </a:prstGeom>
          <a:ln w="12700">
            <a:solidFill>
              <a:schemeClr val="accent3">
                <a:lumMod val="20000"/>
                <a:lumOff val="80000"/>
              </a:schemeClr>
            </a:solidFill>
          </a:ln>
        </p:spPr>
      </p:pic>
      <p:sp>
        <p:nvSpPr>
          <p:cNvPr id="2" name="Content Placeholder 1">
            <a:extLst>
              <a:ext uri="{FF2B5EF4-FFF2-40B4-BE49-F238E27FC236}">
                <a16:creationId xmlns:a16="http://schemas.microsoft.com/office/drawing/2014/main" id="{A7EB3F63-51AC-F8CA-4854-00B92FC9D027}"/>
              </a:ext>
            </a:extLst>
          </p:cNvPr>
          <p:cNvSpPr>
            <a:spLocks noGrp="1"/>
          </p:cNvSpPr>
          <p:nvPr>
            <p:ph idx="1"/>
          </p:nvPr>
        </p:nvSpPr>
        <p:spPr>
          <a:xfrm>
            <a:off x="829518" y="3026242"/>
            <a:ext cx="5266481" cy="3318574"/>
          </a:xfrm>
        </p:spPr>
        <p:txBody>
          <a:bodyPr/>
          <a:lstStyle/>
          <a:p>
            <a:pPr>
              <a:buClr>
                <a:srgbClr val="5E9732"/>
              </a:buClr>
            </a:pPr>
            <a:r>
              <a:rPr lang="en-US" sz="2000"/>
              <a:t>Updates are the easiest way to ensure your devices and apps are protected from the latest threats.</a:t>
            </a:r>
          </a:p>
          <a:p>
            <a:pPr>
              <a:buClr>
                <a:srgbClr val="5E9732"/>
              </a:buClr>
            </a:pPr>
            <a:r>
              <a:rPr lang="en-US" sz="2000"/>
              <a:t>Updates only protect you if you install them, so:</a:t>
            </a:r>
          </a:p>
          <a:p>
            <a:pPr lvl="1">
              <a:buClr>
                <a:srgbClr val="5E9732"/>
              </a:buClr>
            </a:pPr>
            <a:r>
              <a:rPr lang="en-US" sz="1800"/>
              <a:t>Install them right away. </a:t>
            </a:r>
            <a:br>
              <a:rPr lang="en-US" sz="1800"/>
            </a:br>
            <a:r>
              <a:rPr lang="en-US" sz="1800"/>
              <a:t>(Don't click "remind me later.”)</a:t>
            </a:r>
          </a:p>
          <a:p>
            <a:pPr lvl="1">
              <a:buClr>
                <a:srgbClr val="5E9732"/>
              </a:buClr>
            </a:pPr>
            <a:r>
              <a:rPr lang="en-US" sz="1800"/>
              <a:t>Enable automatic updates </a:t>
            </a:r>
            <a:br>
              <a:rPr lang="en-US" sz="1800"/>
            </a:br>
            <a:r>
              <a:rPr lang="en-US" sz="1800"/>
              <a:t>for convenience.</a:t>
            </a:r>
          </a:p>
        </p:txBody>
      </p:sp>
      <p:sp>
        <p:nvSpPr>
          <p:cNvPr id="3" name="Title 2">
            <a:extLst>
              <a:ext uri="{FF2B5EF4-FFF2-40B4-BE49-F238E27FC236}">
                <a16:creationId xmlns:a16="http://schemas.microsoft.com/office/drawing/2014/main" id="{7B9A117F-BAE1-836C-5644-4DDD0FDECDC2}"/>
              </a:ext>
            </a:extLst>
          </p:cNvPr>
          <p:cNvSpPr>
            <a:spLocks noGrp="1"/>
          </p:cNvSpPr>
          <p:nvPr>
            <p:ph type="ctrTitle"/>
          </p:nvPr>
        </p:nvSpPr>
        <p:spPr/>
        <p:txBody>
          <a:bodyPr/>
          <a:lstStyle/>
          <a:p>
            <a:r>
              <a:rPr lang="en-US"/>
              <a:t>Update Software</a:t>
            </a:r>
          </a:p>
        </p:txBody>
      </p:sp>
      <p:sp>
        <p:nvSpPr>
          <p:cNvPr id="4" name="TextBox 3">
            <a:extLst>
              <a:ext uri="{FF2B5EF4-FFF2-40B4-BE49-F238E27FC236}">
                <a16:creationId xmlns:a16="http://schemas.microsoft.com/office/drawing/2014/main" id="{E1C4EF41-5FD2-1E76-F787-A9A8177C955C}"/>
              </a:ext>
            </a:extLst>
          </p:cNvPr>
          <p:cNvSpPr txBox="1"/>
          <p:nvPr/>
        </p:nvSpPr>
        <p:spPr>
          <a:xfrm>
            <a:off x="829519" y="1706197"/>
            <a:ext cx="5377318" cy="954107"/>
          </a:xfrm>
          <a:prstGeom prst="rect">
            <a:avLst/>
          </a:prstGeom>
          <a:noFill/>
        </p:spPr>
        <p:txBody>
          <a:bodyPr wrap="square" rtlCol="0">
            <a:spAutoFit/>
          </a:bodyPr>
          <a:lstStyle/>
          <a:p>
            <a:r>
              <a:rPr lang="en-US" sz="2800" b="1">
                <a:latin typeface="+mn-lt"/>
                <a:cs typeface="Calibri Light" panose="020F0302020204030204" pitchFamily="34" charset="0"/>
              </a:rPr>
              <a:t>What should you remember about updates?</a:t>
            </a:r>
          </a:p>
        </p:txBody>
      </p:sp>
      <p:pic>
        <p:nvPicPr>
          <p:cNvPr id="6" name="Picture 5" descr="A computer with a green arrow pointing to the screen&#10;&#10;AI-generated content may be incorrect.">
            <a:extLst>
              <a:ext uri="{FF2B5EF4-FFF2-40B4-BE49-F238E27FC236}">
                <a16:creationId xmlns:a16="http://schemas.microsoft.com/office/drawing/2014/main" id="{C4C3D335-A1DE-6421-9EF3-3083ED23F7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57392" y="2210086"/>
            <a:ext cx="1196754" cy="900436"/>
          </a:xfrm>
          <a:prstGeom prst="rect">
            <a:avLst/>
          </a:prstGeom>
        </p:spPr>
      </p:pic>
    </p:spTree>
    <p:extLst>
      <p:ext uri="{BB962C8B-B14F-4D97-AF65-F5344CB8AC3E}">
        <p14:creationId xmlns:p14="http://schemas.microsoft.com/office/powerpoint/2010/main" val="3087697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DC7F4-52D7-E681-7D4F-57324C8571C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0D916A-474B-70A5-40DA-3C9E7328A29F}"/>
              </a:ext>
            </a:extLst>
          </p:cNvPr>
          <p:cNvSpPr>
            <a:spLocks noGrp="1"/>
          </p:cNvSpPr>
          <p:nvPr>
            <p:ph idx="1"/>
          </p:nvPr>
        </p:nvSpPr>
        <p:spPr>
          <a:xfrm>
            <a:off x="1245154" y="2723981"/>
            <a:ext cx="9533681" cy="2342910"/>
          </a:xfrm>
        </p:spPr>
        <p:txBody>
          <a:bodyPr/>
          <a:lstStyle/>
          <a:p>
            <a:pPr marL="0" indent="0">
              <a:buNone/>
            </a:pPr>
            <a:r>
              <a:rPr lang="en-US" sz="2000" b="1">
                <a:solidFill>
                  <a:srgbClr val="5E9732"/>
                </a:solidFill>
              </a:rPr>
              <a:t>Notifications</a:t>
            </a:r>
            <a:r>
              <a:rPr lang="en-US" sz="2000">
                <a:solidFill>
                  <a:srgbClr val="5E9732"/>
                </a:solidFill>
              </a:rPr>
              <a:t>: </a:t>
            </a:r>
            <a:r>
              <a:rPr lang="en-US" sz="2000"/>
              <a:t>Check for notifications on your phone or computer.​</a:t>
            </a:r>
          </a:p>
          <a:p>
            <a:pPr marL="0" indent="0">
              <a:buNone/>
            </a:pPr>
            <a:r>
              <a:rPr lang="en-US" sz="2000" b="1">
                <a:solidFill>
                  <a:srgbClr val="5E9732"/>
                </a:solidFill>
              </a:rPr>
              <a:t>Settings</a:t>
            </a:r>
            <a:r>
              <a:rPr lang="en-US" sz="2000">
                <a:solidFill>
                  <a:srgbClr val="5E9732"/>
                </a:solidFill>
              </a:rPr>
              <a:t>: </a:t>
            </a:r>
            <a:r>
              <a:rPr lang="en-US" sz="2000"/>
              <a:t>Look in your phone, browser or app settings​.</a:t>
            </a:r>
          </a:p>
          <a:p>
            <a:pPr marL="0" indent="0">
              <a:buNone/>
            </a:pPr>
            <a:r>
              <a:rPr lang="en-US" sz="2000" b="1">
                <a:solidFill>
                  <a:srgbClr val="5E9732"/>
                </a:solidFill>
              </a:rPr>
              <a:t>Browser</a:t>
            </a:r>
            <a:r>
              <a:rPr lang="en-US" sz="2000">
                <a:solidFill>
                  <a:srgbClr val="5E9732"/>
                </a:solidFill>
              </a:rPr>
              <a:t>: </a:t>
            </a:r>
            <a:r>
              <a:rPr lang="en-US" sz="2000"/>
              <a:t>Check the upper corner of your browser for any alerts.</a:t>
            </a:r>
          </a:p>
        </p:txBody>
      </p:sp>
      <p:sp>
        <p:nvSpPr>
          <p:cNvPr id="3" name="Title 2">
            <a:extLst>
              <a:ext uri="{FF2B5EF4-FFF2-40B4-BE49-F238E27FC236}">
                <a16:creationId xmlns:a16="http://schemas.microsoft.com/office/drawing/2014/main" id="{0A0B398C-9614-30FC-FE01-B36DCE8E544D}"/>
              </a:ext>
            </a:extLst>
          </p:cNvPr>
          <p:cNvSpPr>
            <a:spLocks noGrp="1"/>
          </p:cNvSpPr>
          <p:nvPr>
            <p:ph type="ctrTitle"/>
          </p:nvPr>
        </p:nvSpPr>
        <p:spPr/>
        <p:txBody>
          <a:bodyPr lIns="640080" tIns="274320" rIns="91440" bIns="91440" anchor="t"/>
          <a:lstStyle/>
          <a:p>
            <a:r>
              <a:rPr lang="en-US">
                <a:latin typeface="Arial"/>
                <a:cs typeface="Arial"/>
              </a:rPr>
              <a:t>Update Software</a:t>
            </a:r>
            <a:endParaRPr lang="en-US" b="0">
              <a:solidFill>
                <a:srgbClr val="000000"/>
              </a:solidFill>
              <a:latin typeface="Arial"/>
              <a:cs typeface="Arial"/>
            </a:endParaRPr>
          </a:p>
        </p:txBody>
      </p:sp>
      <p:sp>
        <p:nvSpPr>
          <p:cNvPr id="4" name="TextBox 3">
            <a:extLst>
              <a:ext uri="{FF2B5EF4-FFF2-40B4-BE49-F238E27FC236}">
                <a16:creationId xmlns:a16="http://schemas.microsoft.com/office/drawing/2014/main" id="{16CC47BA-824C-7B6A-0D42-CDF173021020}"/>
              </a:ext>
            </a:extLst>
          </p:cNvPr>
          <p:cNvSpPr txBox="1"/>
          <p:nvPr/>
        </p:nvSpPr>
        <p:spPr>
          <a:xfrm>
            <a:off x="829518" y="1706197"/>
            <a:ext cx="9375493" cy="523220"/>
          </a:xfrm>
          <a:prstGeom prst="rect">
            <a:avLst/>
          </a:prstGeom>
          <a:noFill/>
        </p:spPr>
        <p:txBody>
          <a:bodyPr wrap="square" rtlCol="0">
            <a:spAutoFit/>
          </a:bodyPr>
          <a:lstStyle/>
          <a:p>
            <a:r>
              <a:rPr lang="en-US" sz="2800" b="1">
                <a:latin typeface="+mn-lt"/>
                <a:cs typeface="Calibri Light" panose="020F0302020204030204" pitchFamily="34" charset="0"/>
              </a:rPr>
              <a:t>Where do you find available updates?</a:t>
            </a:r>
          </a:p>
        </p:txBody>
      </p:sp>
      <p:pic>
        <p:nvPicPr>
          <p:cNvPr id="7" name="Picture 6" descr="A white and green gear with a blue border&#10;&#10;AI-generated content may be incorrect.">
            <a:extLst>
              <a:ext uri="{FF2B5EF4-FFF2-40B4-BE49-F238E27FC236}">
                <a16:creationId xmlns:a16="http://schemas.microsoft.com/office/drawing/2014/main" id="{7069B72C-CEA0-A91D-15A5-68AC7578A9BB}"/>
              </a:ext>
            </a:extLst>
          </p:cNvPr>
          <p:cNvPicPr>
            <a:picLocks noChangeAspect="1"/>
          </p:cNvPicPr>
          <p:nvPr/>
        </p:nvPicPr>
        <p:blipFill>
          <a:blip r:embed="rId2"/>
          <a:stretch>
            <a:fillRect/>
          </a:stretch>
        </p:blipFill>
        <p:spPr>
          <a:xfrm>
            <a:off x="9541165" y="2601000"/>
            <a:ext cx="1514762" cy="1526690"/>
          </a:xfrm>
          <a:prstGeom prst="rect">
            <a:avLst/>
          </a:prstGeom>
        </p:spPr>
      </p:pic>
    </p:spTree>
    <p:extLst>
      <p:ext uri="{BB962C8B-B14F-4D97-AF65-F5344CB8AC3E}">
        <p14:creationId xmlns:p14="http://schemas.microsoft.com/office/powerpoint/2010/main" val="410565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E64984-4EB3-F7A0-A0BA-F53BFB721AFC}"/>
              </a:ext>
            </a:extLst>
          </p:cNvPr>
          <p:cNvSpPr>
            <a:spLocks noGrp="1"/>
          </p:cNvSpPr>
          <p:nvPr>
            <p:ph idx="1"/>
          </p:nvPr>
        </p:nvSpPr>
        <p:spPr>
          <a:xfrm>
            <a:off x="609599" y="1600201"/>
            <a:ext cx="5883797" cy="1015677"/>
          </a:xfrm>
        </p:spPr>
        <p:txBody>
          <a:bodyPr/>
          <a:lstStyle/>
          <a:p>
            <a:pPr marL="0" indent="0">
              <a:buNone/>
            </a:pPr>
            <a:r>
              <a:rPr lang="en-US" sz="2800" b="1"/>
              <a:t>What makes a strong password?</a:t>
            </a:r>
            <a:endParaRPr lang="en-US" sz="2800"/>
          </a:p>
        </p:txBody>
      </p:sp>
      <p:sp>
        <p:nvSpPr>
          <p:cNvPr id="3" name="Title 2">
            <a:extLst>
              <a:ext uri="{FF2B5EF4-FFF2-40B4-BE49-F238E27FC236}">
                <a16:creationId xmlns:a16="http://schemas.microsoft.com/office/drawing/2014/main" id="{B3CE3CE2-6B71-1639-C03B-E3CB3527C458}"/>
              </a:ext>
            </a:extLst>
          </p:cNvPr>
          <p:cNvSpPr>
            <a:spLocks noGrp="1"/>
          </p:cNvSpPr>
          <p:nvPr>
            <p:ph type="ctrTitle"/>
          </p:nvPr>
        </p:nvSpPr>
        <p:spPr/>
        <p:txBody>
          <a:bodyPr/>
          <a:lstStyle/>
          <a:p>
            <a:r>
              <a:rPr lang="en-US"/>
              <a:t>Use Strong Passwords</a:t>
            </a:r>
          </a:p>
        </p:txBody>
      </p:sp>
      <p:sp>
        <p:nvSpPr>
          <p:cNvPr id="4" name="TextBox 3">
            <a:extLst>
              <a:ext uri="{FF2B5EF4-FFF2-40B4-BE49-F238E27FC236}">
                <a16:creationId xmlns:a16="http://schemas.microsoft.com/office/drawing/2014/main" id="{CDA23A4D-0446-E5A7-AFD2-1AB237B7A642}"/>
              </a:ext>
            </a:extLst>
          </p:cNvPr>
          <p:cNvSpPr txBox="1"/>
          <p:nvPr/>
        </p:nvSpPr>
        <p:spPr>
          <a:xfrm>
            <a:off x="6342262" y="2313053"/>
            <a:ext cx="5775641" cy="4247317"/>
          </a:xfrm>
          <a:prstGeom prst="rect">
            <a:avLst/>
          </a:prstGeom>
          <a:noFill/>
        </p:spPr>
        <p:txBody>
          <a:bodyPr wrap="square" rtlCol="0">
            <a:spAutoFit/>
          </a:bodyPr>
          <a:lstStyle/>
          <a:p>
            <a:pPr fontAlgn="base"/>
            <a:r>
              <a:rPr lang="en-US" sz="2400" b="1"/>
              <a:t>Long </a:t>
            </a:r>
            <a:r>
              <a:rPr lang="en-US" sz="2400"/>
              <a:t>​</a:t>
            </a:r>
          </a:p>
          <a:p>
            <a:pPr marL="274320" lvl="8" indent="-342900" fontAlgn="base">
              <a:buClr>
                <a:srgbClr val="5E9732"/>
              </a:buClr>
              <a:buSzPct val="85000"/>
              <a:buFont typeface="Wingdings" panose="05000000000000000000" pitchFamily="2" charset="2"/>
              <a:buChar char="§"/>
              <a:tabLst>
                <a:tab pos="182880" algn="l"/>
              </a:tabLst>
            </a:pPr>
            <a:r>
              <a:rPr lang="en-US" sz="2000"/>
              <a:t>At least 16 characters​</a:t>
            </a:r>
          </a:p>
          <a:p>
            <a:pPr fontAlgn="base">
              <a:lnSpc>
                <a:spcPct val="150000"/>
              </a:lnSpc>
            </a:pPr>
            <a:r>
              <a:rPr lang="en-US" sz="2400" b="1"/>
              <a:t>Random</a:t>
            </a:r>
            <a:r>
              <a:rPr lang="en-US" sz="2400"/>
              <a:t>​</a:t>
            </a:r>
          </a:p>
          <a:p>
            <a:pPr marL="342900" indent="-342900" fontAlgn="base">
              <a:buClr>
                <a:srgbClr val="5E9732"/>
              </a:buClr>
              <a:buSzPct val="85000"/>
              <a:buFont typeface="Wingdings" panose="05000000000000000000" pitchFamily="2" charset="2"/>
              <a:buChar char="§"/>
            </a:pPr>
            <a:r>
              <a:rPr lang="en-US" sz="2000"/>
              <a:t>Upper- and lower-case letters​</a:t>
            </a:r>
          </a:p>
          <a:p>
            <a:pPr marL="342900" indent="-342900" fontAlgn="base">
              <a:buClr>
                <a:srgbClr val="5E9732"/>
              </a:buClr>
              <a:buSzPct val="85000"/>
              <a:buFont typeface="Wingdings" panose="05000000000000000000" pitchFamily="2" charset="2"/>
              <a:buChar char="§"/>
            </a:pPr>
            <a:r>
              <a:rPr lang="en-US" sz="2000"/>
              <a:t>Numbers​</a:t>
            </a:r>
          </a:p>
          <a:p>
            <a:pPr marL="342900" indent="-342900" fontAlgn="base">
              <a:buClr>
                <a:srgbClr val="5E9732"/>
              </a:buClr>
              <a:buSzPct val="85000"/>
              <a:buFont typeface="Wingdings" panose="05000000000000000000" pitchFamily="2" charset="2"/>
              <a:buChar char="§"/>
            </a:pPr>
            <a:r>
              <a:rPr lang="en-US" sz="2000"/>
              <a:t>Special characters ​</a:t>
            </a:r>
          </a:p>
          <a:p>
            <a:pPr marL="342900" indent="-342900" fontAlgn="base">
              <a:buClr>
                <a:srgbClr val="5E9732"/>
              </a:buClr>
              <a:buSzPct val="85000"/>
              <a:buFont typeface="Wingdings" panose="05000000000000000000" pitchFamily="2" charset="2"/>
              <a:buChar char="§"/>
            </a:pPr>
            <a:r>
              <a:rPr lang="en-US" sz="2000"/>
              <a:t>Spaces​</a:t>
            </a:r>
          </a:p>
          <a:p>
            <a:pPr marL="342900" indent="-342900" fontAlgn="base">
              <a:buClr>
                <a:srgbClr val="5E9732"/>
              </a:buClr>
              <a:buSzPct val="85000"/>
              <a:buFont typeface="Wingdings" panose="05000000000000000000" pitchFamily="2" charset="2"/>
              <a:buChar char="§"/>
            </a:pPr>
            <a:r>
              <a:rPr lang="en-US" sz="2000"/>
              <a:t>Consider passphrases​ </a:t>
            </a:r>
            <a:r>
              <a:rPr lang="en-US" sz="1800"/>
              <a:t>(5-7 unrelated words).</a:t>
            </a:r>
          </a:p>
          <a:p>
            <a:pPr fontAlgn="base">
              <a:lnSpc>
                <a:spcPct val="150000"/>
              </a:lnSpc>
              <a:buClr>
                <a:srgbClr val="5E9732"/>
              </a:buClr>
              <a:buSzPct val="85000"/>
            </a:pPr>
            <a:r>
              <a:rPr lang="en-US" sz="2400" b="1"/>
              <a:t>Unique</a:t>
            </a:r>
            <a:endParaRPr lang="en-US" sz="2400"/>
          </a:p>
          <a:p>
            <a:pPr marL="342900" indent="-342900" fontAlgn="base">
              <a:buClr>
                <a:srgbClr val="5E9732"/>
              </a:buClr>
              <a:buSzPct val="85000"/>
              <a:buFont typeface="Wingdings" panose="05000000000000000000" pitchFamily="2" charset="2"/>
              <a:buChar char="§"/>
            </a:pPr>
            <a:r>
              <a:rPr lang="en-US" sz="2000"/>
              <a:t>Different for each account</a:t>
            </a:r>
          </a:p>
          <a:p>
            <a:pPr marL="342900" indent="-342900" fontAlgn="base">
              <a:buClr>
                <a:srgbClr val="5E9732"/>
              </a:buClr>
              <a:buSzPct val="85000"/>
              <a:buFont typeface="Wingdings" panose="05000000000000000000" pitchFamily="2" charset="2"/>
              <a:buChar char="§"/>
            </a:pPr>
            <a:r>
              <a:rPr lang="en-US" sz="2000"/>
              <a:t>NEVER reuse passwords​.</a:t>
            </a:r>
          </a:p>
          <a:p>
            <a:endParaRPr lang="en-US"/>
          </a:p>
        </p:txBody>
      </p:sp>
      <p:pic>
        <p:nvPicPr>
          <p:cNvPr id="26" name="Picture 25">
            <a:extLst>
              <a:ext uri="{FF2B5EF4-FFF2-40B4-BE49-F238E27FC236}">
                <a16:creationId xmlns:a16="http://schemas.microsoft.com/office/drawing/2014/main" id="{800F6CCB-AA9B-D75B-08DC-5E39164126AE}"/>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82068" y="2367917"/>
            <a:ext cx="4178533" cy="3861480"/>
          </a:xfrm>
          <a:prstGeom prst="rect">
            <a:avLst/>
          </a:prstGeom>
          <a:ln w="12700">
            <a:solidFill>
              <a:schemeClr val="accent3">
                <a:lumMod val="20000"/>
                <a:lumOff val="80000"/>
              </a:schemeClr>
            </a:solidFill>
          </a:ln>
        </p:spPr>
      </p:pic>
      <p:pic>
        <p:nvPicPr>
          <p:cNvPr id="6" name="Picture 5" descr="A green and white rectangular object with a black background&#10;&#10;AI-generated content may be incorrect.">
            <a:extLst>
              <a:ext uri="{FF2B5EF4-FFF2-40B4-BE49-F238E27FC236}">
                <a16:creationId xmlns:a16="http://schemas.microsoft.com/office/drawing/2014/main" id="{8F05DF4A-1BAE-6B05-199A-8A1B64E26679}"/>
              </a:ext>
            </a:extLst>
          </p:cNvPr>
          <p:cNvPicPr>
            <a:picLocks noChangeAspect="1"/>
          </p:cNvPicPr>
          <p:nvPr/>
        </p:nvPicPr>
        <p:blipFill>
          <a:blip r:embed="rId3"/>
          <a:stretch>
            <a:fillRect/>
          </a:stretch>
        </p:blipFill>
        <p:spPr>
          <a:xfrm>
            <a:off x="2928845" y="3191292"/>
            <a:ext cx="2285452" cy="820897"/>
          </a:xfrm>
          <a:prstGeom prst="rect">
            <a:avLst/>
          </a:prstGeom>
        </p:spPr>
      </p:pic>
    </p:spTree>
    <p:extLst>
      <p:ext uri="{BB962C8B-B14F-4D97-AF65-F5344CB8AC3E}">
        <p14:creationId xmlns:p14="http://schemas.microsoft.com/office/powerpoint/2010/main" val="158036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DEBE3-B1AD-20E9-F16C-754FDEC8D2E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7F914C-7110-0F48-A4C5-7E739D152BD1}"/>
              </a:ext>
            </a:extLst>
          </p:cNvPr>
          <p:cNvSpPr>
            <a:spLocks noGrp="1"/>
          </p:cNvSpPr>
          <p:nvPr>
            <p:ph idx="1"/>
          </p:nvPr>
        </p:nvSpPr>
        <p:spPr>
          <a:xfrm>
            <a:off x="609599" y="1413589"/>
            <a:ext cx="7470711" cy="657807"/>
          </a:xfrm>
        </p:spPr>
        <p:txBody>
          <a:bodyPr/>
          <a:lstStyle/>
          <a:p>
            <a:pPr marL="0" indent="0">
              <a:buNone/>
            </a:pPr>
            <a:r>
              <a:rPr lang="en-US" sz="2800" b="1"/>
              <a:t>Why use a password manager?</a:t>
            </a:r>
            <a:endParaRPr lang="en-US" sz="2800"/>
          </a:p>
        </p:txBody>
      </p:sp>
      <p:sp>
        <p:nvSpPr>
          <p:cNvPr id="3" name="Title 2">
            <a:extLst>
              <a:ext uri="{FF2B5EF4-FFF2-40B4-BE49-F238E27FC236}">
                <a16:creationId xmlns:a16="http://schemas.microsoft.com/office/drawing/2014/main" id="{6E0C6A23-2543-9F0D-AF1A-00528AF54E56}"/>
              </a:ext>
            </a:extLst>
          </p:cNvPr>
          <p:cNvSpPr>
            <a:spLocks noGrp="1"/>
          </p:cNvSpPr>
          <p:nvPr>
            <p:ph type="ctrTitle"/>
          </p:nvPr>
        </p:nvSpPr>
        <p:spPr/>
        <p:txBody>
          <a:bodyPr/>
          <a:lstStyle/>
          <a:p>
            <a:r>
              <a:rPr lang="en-US"/>
              <a:t>Use a Password Manager</a:t>
            </a:r>
          </a:p>
        </p:txBody>
      </p:sp>
      <p:sp>
        <p:nvSpPr>
          <p:cNvPr id="4" name="TextBox 3">
            <a:extLst>
              <a:ext uri="{FF2B5EF4-FFF2-40B4-BE49-F238E27FC236}">
                <a16:creationId xmlns:a16="http://schemas.microsoft.com/office/drawing/2014/main" id="{72785A3A-C4C6-3E06-0A2D-5806BE3E7A8B}"/>
              </a:ext>
            </a:extLst>
          </p:cNvPr>
          <p:cNvSpPr txBox="1"/>
          <p:nvPr/>
        </p:nvSpPr>
        <p:spPr>
          <a:xfrm>
            <a:off x="1062180" y="2376674"/>
            <a:ext cx="9547125" cy="2215991"/>
          </a:xfrm>
          <a:prstGeom prst="rect">
            <a:avLst/>
          </a:prstGeom>
          <a:noFill/>
        </p:spPr>
        <p:txBody>
          <a:bodyPr wrap="square" rtlCol="0">
            <a:spAutoFit/>
          </a:bodyPr>
          <a:lstStyle/>
          <a:p>
            <a:pPr marL="342900" indent="-342900" fontAlgn="base">
              <a:buClr>
                <a:srgbClr val="5E9732"/>
              </a:buClr>
              <a:buFont typeface="Wingdings" panose="05000000000000000000" pitchFamily="2" charset="2"/>
              <a:buChar char="§"/>
            </a:pPr>
            <a:r>
              <a:rPr lang="en-US" sz="2000"/>
              <a:t>Stores your passwords. </a:t>
            </a:r>
          </a:p>
          <a:p>
            <a:pPr marL="342900" indent="-342900" fontAlgn="base">
              <a:buClr>
                <a:srgbClr val="5E9732"/>
              </a:buClr>
              <a:buFont typeface="Wingdings" panose="05000000000000000000" pitchFamily="2" charset="2"/>
              <a:buChar char="§"/>
            </a:pPr>
            <a:r>
              <a:rPr lang="en-US" sz="2000"/>
              <a:t>Alerts you of duplicate passwords​.</a:t>
            </a:r>
          </a:p>
          <a:p>
            <a:pPr marL="342900" indent="-342900" fontAlgn="base">
              <a:buClr>
                <a:srgbClr val="5E9732"/>
              </a:buClr>
              <a:buFont typeface="Wingdings" panose="05000000000000000000" pitchFamily="2" charset="2"/>
              <a:buChar char="§"/>
            </a:pPr>
            <a:r>
              <a:rPr lang="en-US" sz="2000"/>
              <a:t>Generates strong passwords​.</a:t>
            </a:r>
          </a:p>
          <a:p>
            <a:pPr marL="342900" indent="-342900" fontAlgn="base">
              <a:buClr>
                <a:srgbClr val="5E9732"/>
              </a:buClr>
              <a:buFont typeface="Wingdings" panose="05000000000000000000" pitchFamily="2" charset="2"/>
              <a:buChar char="§"/>
            </a:pPr>
            <a:r>
              <a:rPr lang="en-US" sz="2000"/>
              <a:t>Fills in your login credentials on websites to make sign-in easy.​</a:t>
            </a:r>
          </a:p>
          <a:p>
            <a:pPr marL="342900" indent="-342900" fontAlgn="base">
              <a:buClr>
                <a:srgbClr val="5E9732"/>
              </a:buClr>
              <a:buFont typeface="Wingdings" panose="05000000000000000000" pitchFamily="2" charset="2"/>
              <a:buChar char="§"/>
            </a:pPr>
            <a:r>
              <a:rPr lang="en-US" sz="2000"/>
              <a:t>Won't fall for a phishing website, even if you do.</a:t>
            </a:r>
          </a:p>
          <a:p>
            <a:pPr fontAlgn="base"/>
            <a:endParaRPr lang="en-US" sz="2400"/>
          </a:p>
          <a:p>
            <a:endParaRPr lang="en-US"/>
          </a:p>
        </p:txBody>
      </p:sp>
      <p:sp>
        <p:nvSpPr>
          <p:cNvPr id="6" name="TextBox 5">
            <a:extLst>
              <a:ext uri="{FF2B5EF4-FFF2-40B4-BE49-F238E27FC236}">
                <a16:creationId xmlns:a16="http://schemas.microsoft.com/office/drawing/2014/main" id="{A706B03B-D431-4C78-A45C-35CB6D16CAEC}"/>
              </a:ext>
            </a:extLst>
          </p:cNvPr>
          <p:cNvSpPr txBox="1"/>
          <p:nvPr/>
        </p:nvSpPr>
        <p:spPr>
          <a:xfrm>
            <a:off x="609599" y="4413066"/>
            <a:ext cx="10668002" cy="830997"/>
          </a:xfrm>
          <a:prstGeom prst="rect">
            <a:avLst/>
          </a:prstGeom>
          <a:noFill/>
        </p:spPr>
        <p:txBody>
          <a:bodyPr wrap="square">
            <a:spAutoFit/>
          </a:bodyPr>
          <a:lstStyle/>
          <a:p>
            <a:pPr fontAlgn="base"/>
            <a:r>
              <a:rPr lang="en-US" sz="2400"/>
              <a:t>Encryption ensures that password managers never "know" what your passwords are, keeping them safe from cyberattacks.</a:t>
            </a:r>
          </a:p>
        </p:txBody>
      </p:sp>
    </p:spTree>
    <p:extLst>
      <p:ext uri="{BB962C8B-B14F-4D97-AF65-F5344CB8AC3E}">
        <p14:creationId xmlns:p14="http://schemas.microsoft.com/office/powerpoint/2010/main" val="438972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SOW TEMPLATE" val="fG5GQmSh"/>
  <p:tag name="ARTICULATE_SLIDE_THUMBNAIL_REFRESH" val="1"/>
  <p:tag name="ARTICULATE_SLIDE_COUNT" val="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SOW Template">
  <a:themeElements>
    <a:clrScheme name="Custom 3">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5E9732"/>
      </a:hlink>
      <a:folHlink>
        <a:srgbClr val="0078AE"/>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ybersecurity-Awareness-Month-2025-PPT-Template" id="{89893535-D7EF-A64D-B1D6-6E762EC0B456}" vid="{B7C7C84D-9D95-DC4B-9798-89C260C8AB28}"/>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DB249E2FF02E4C9E031009F8CE163B" ma:contentTypeVersion="80" ma:contentTypeDescription="Create a new document." ma:contentTypeScope="" ma:versionID="2b1f9fde1a82297a26d27e7fceb7ec5a">
  <xsd:schema xmlns:xsd="http://www.w3.org/2001/XMLSchema" xmlns:xs="http://www.w3.org/2001/XMLSchema" xmlns:p="http://schemas.microsoft.com/office/2006/metadata/properties" xmlns:ns2="d26c663c-e7b3-4574-82da-b44e654a3b1c" xmlns:ns3="99b59a7c-6e73-4339-a041-45e4278283e4" xmlns:ns4="9258bebe-a4ae-492b-a379-634117b66a1f" xmlns:ns5="a7a49d5d-453f-4b60-82b7-e79d1ed837c7" targetNamespace="http://schemas.microsoft.com/office/2006/metadata/properties" ma:root="true" ma:fieldsID="9c7bb61e6e835cbc9755287b874606b6" ns2:_="" ns3:_="" ns4:_="" ns5:_="">
    <xsd:import namespace="d26c663c-e7b3-4574-82da-b44e654a3b1c"/>
    <xsd:import namespace="99b59a7c-6e73-4339-a041-45e4278283e4"/>
    <xsd:import namespace="9258bebe-a4ae-492b-a379-634117b66a1f"/>
    <xsd:import namespace="a7a49d5d-453f-4b60-82b7-e79d1ed837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AutoTags" minOccurs="0"/>
                <xsd:element ref="ns2:MediaServiceOCR" minOccurs="0"/>
                <xsd:element ref="ns2:MediaServiceGenerationTime" minOccurs="0"/>
                <xsd:element ref="ns2:MediaServiceEventHashCode" minOccurs="0"/>
                <xsd:element ref="ns2:MediaServiceDateTaken" minOccurs="0"/>
                <xsd:element ref="ns4:MediaLengthInSeconds" minOccurs="0"/>
                <xsd:element ref="ns4:MediaServiceLocation" minOccurs="0"/>
                <xsd:element ref="ns2:lcf76f155ced4ddcb4097134ff3c332f" minOccurs="0"/>
                <xsd:element ref="ns2:MediaServiceObjectDetectorVersions" minOccurs="0"/>
                <xsd:element ref="ns2:MediaServiceSearchProperties"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6c663c-e7b3-4574-82da-b44e654a3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585d4ee-cc76-484b-aa76-7d13ebd501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b59a7c-6e73-4339-a041-45e4278283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58bebe-a4ae-492b-a379-634117b66a1f" elementFormDefault="qualified">
    <xsd:import namespace="http://schemas.microsoft.com/office/2006/documentManagement/types"/>
    <xsd:import namespace="http://schemas.microsoft.com/office/infopath/2007/PartnerControls"/>
    <xsd:element name="MediaServiceAutoTags" ma:index="12" nillable="true" ma:displayName="Tags" ma:internalName="MediaServiceAutoTags"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a49d5d-453f-4b60-82b7-e79d1ed837c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0286f29-dcdf-486b-8f21-1add5472de66}" ma:internalName="TaxCatchAll" ma:showField="CatchAllData" ma:web="a7a49d5d-453f-4b60-82b7-e79d1ed837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26c663c-e7b3-4574-82da-b44e654a3b1c">
      <Terms xmlns="http://schemas.microsoft.com/office/infopath/2007/PartnerControls"/>
    </lcf76f155ced4ddcb4097134ff3c332f>
    <TaxCatchAll xmlns="a7a49d5d-453f-4b60-82b7-e79d1ed837c7" xsi:nil="true"/>
  </documentManagement>
</p:properties>
</file>

<file path=customXml/itemProps1.xml><?xml version="1.0" encoding="utf-8"?>
<ds:datastoreItem xmlns:ds="http://schemas.openxmlformats.org/officeDocument/2006/customXml" ds:itemID="{F74C3C48-30D2-4271-A490-373AFA59E65A}">
  <ds:schemaRefs>
    <ds:schemaRef ds:uri="http://schemas.microsoft.com/sharepoint/v3/contenttype/forms"/>
  </ds:schemaRefs>
</ds:datastoreItem>
</file>

<file path=customXml/itemProps2.xml><?xml version="1.0" encoding="utf-8"?>
<ds:datastoreItem xmlns:ds="http://schemas.openxmlformats.org/officeDocument/2006/customXml" ds:itemID="{874C48C8-CE03-4432-B981-1F493F572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6c663c-e7b3-4574-82da-b44e654a3b1c"/>
    <ds:schemaRef ds:uri="99b59a7c-6e73-4339-a041-45e4278283e4"/>
    <ds:schemaRef ds:uri="9258bebe-a4ae-492b-a379-634117b66a1f"/>
    <ds:schemaRef ds:uri="a7a49d5d-453f-4b60-82b7-e79d1ed837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5270CD-3D47-4C35-A059-4225C3341E6F}">
  <ds:schemaRefs>
    <ds:schemaRef ds:uri="http://www.w3.org/XML/1998/namespace"/>
    <ds:schemaRef ds:uri="d26c663c-e7b3-4574-82da-b44e654a3b1c"/>
    <ds:schemaRef ds:uri="http://purl.org/dc/terms/"/>
    <ds:schemaRef ds:uri="99b59a7c-6e73-4339-a041-45e4278283e4"/>
    <ds:schemaRef ds:uri="http://purl.org/dc/elements/1.1/"/>
    <ds:schemaRef ds:uri="http://purl.org/dc/dcmitype/"/>
    <ds:schemaRef ds:uri="a7a49d5d-453f-4b60-82b7-e79d1ed837c7"/>
    <ds:schemaRef ds:uri="http://schemas.microsoft.com/office/infopath/2007/PartnerControls"/>
    <ds:schemaRef ds:uri="http://schemas.microsoft.com/office/2006/documentManagement/types"/>
    <ds:schemaRef ds:uri="http://schemas.openxmlformats.org/package/2006/metadata/core-properties"/>
    <ds:schemaRef ds:uri="9258bebe-a4ae-492b-a379-634117b66a1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1_SOW Template</Template>
  <TotalTime>17</TotalTime>
  <Words>1541</Words>
  <Application>Microsoft Office PowerPoint</Application>
  <PresentationFormat>Widescreen</PresentationFormat>
  <Paragraphs>162</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1_SOW Template</vt:lpstr>
      <vt:lpstr>PowerPoint Presentation</vt:lpstr>
      <vt:lpstr>PowerPoint Presentation</vt:lpstr>
      <vt:lpstr>What Is Cybersecurity?</vt:lpstr>
      <vt:lpstr>Why Is it Important? </vt:lpstr>
      <vt:lpstr>Four Essential Behaviors  to Stay Safe Online</vt:lpstr>
      <vt:lpstr>Update Software</vt:lpstr>
      <vt:lpstr>Update Software</vt:lpstr>
      <vt:lpstr>Use Strong Passwords</vt:lpstr>
      <vt:lpstr>Use a Password Manager</vt:lpstr>
      <vt:lpstr>Turn on Multifactor Authentication</vt:lpstr>
      <vt:lpstr>Turn on Multifactor Authentication </vt:lpstr>
      <vt:lpstr>Recognize and Report Phishing</vt:lpstr>
      <vt:lpstr>Recognize and Report Phishing</vt:lpstr>
      <vt:lpstr>Level Up Your Defenses</vt:lpstr>
      <vt:lpstr>Use Logging &amp; Monitoring</vt:lpstr>
      <vt:lpstr>Use Logging &amp; Monitoring</vt:lpstr>
      <vt:lpstr>Back Up Data</vt:lpstr>
      <vt:lpstr>Back Up Data</vt:lpstr>
      <vt:lpstr>Encrypt Data</vt:lpstr>
      <vt:lpstr>Encrypt Data</vt:lpstr>
      <vt:lpstr>Report Cyber Incident  Information to CISA</vt:lpstr>
      <vt:lpstr>Additional practices </vt:lpstr>
      <vt:lpstr>Report Cyber Incident  Information to CISA</vt:lpstr>
      <vt:lpstr>Migrate to the .Gov Domain</vt:lpstr>
      <vt:lpstr>Migrate to the .Gov Domain</vt:lpstr>
      <vt:lpstr>Additional Resources</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Jaclyn Whitehair</dc:creator>
  <cp:lastModifiedBy>Yaeger, Brooke</cp:lastModifiedBy>
  <cp:revision>38</cp:revision>
  <dcterms:created xsi:type="dcterms:W3CDTF">2025-08-08T15:14:53Z</dcterms:created>
  <dcterms:modified xsi:type="dcterms:W3CDTF">2025-09-16T12:37:02Z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0x010100F3DB249E2FF02E4C9E031009F8CE163B</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y fmtid="{D5CDD505-2E9C-101B-9397-08002B2CF9AE}" pid="7" name="MSIP_Label_a2eef23d-2e95-4428-9a3c-2526d95b164a_Enabled">
    <vt:lpwstr>true</vt:lpwstr>
  </property>
  <property fmtid="{D5CDD505-2E9C-101B-9397-08002B2CF9AE}" pid="8" name="MSIP_Label_a2eef23d-2e95-4428-9a3c-2526d95b164a_SetDate">
    <vt:lpwstr>2023-07-27T19:47:51Z</vt:lpwstr>
  </property>
  <property fmtid="{D5CDD505-2E9C-101B-9397-08002B2CF9AE}" pid="9" name="MSIP_Label_a2eef23d-2e95-4428-9a3c-2526d95b164a_Method">
    <vt:lpwstr>Standard</vt:lpwstr>
  </property>
  <property fmtid="{D5CDD505-2E9C-101B-9397-08002B2CF9AE}" pid="10" name="MSIP_Label_a2eef23d-2e95-4428-9a3c-2526d95b164a_Name">
    <vt:lpwstr>For Official Use Only (FOUO)</vt:lpwstr>
  </property>
  <property fmtid="{D5CDD505-2E9C-101B-9397-08002B2CF9AE}" pid="11" name="MSIP_Label_a2eef23d-2e95-4428-9a3c-2526d95b164a_SiteId">
    <vt:lpwstr>3ccde76c-946d-4a12-bb7a-fc9d0842354a</vt:lpwstr>
  </property>
  <property fmtid="{D5CDD505-2E9C-101B-9397-08002B2CF9AE}" pid="12" name="MSIP_Label_a2eef23d-2e95-4428-9a3c-2526d95b164a_ActionId">
    <vt:lpwstr>9570d03e-204c-43b9-8823-df055d98ec15</vt:lpwstr>
  </property>
  <property fmtid="{D5CDD505-2E9C-101B-9397-08002B2CF9AE}" pid="13" name="MSIP_Label_a2eef23d-2e95-4428-9a3c-2526d95b164a_ContentBits">
    <vt:lpwstr>0</vt:lpwstr>
  </property>
  <property fmtid="{D5CDD505-2E9C-101B-9397-08002B2CF9AE}" pid="14" name="ArticulateGUID">
    <vt:lpwstr>1A2E1819-EC9C-483F-B77E-69E89793EC5B</vt:lpwstr>
  </property>
  <property fmtid="{D5CDD505-2E9C-101B-9397-08002B2CF9AE}" pid="15" name="ArticulatePath">
    <vt:lpwstr>https://mindandmedia.sharepoint.com/sites/CISA/Shared Documents/Campaigns/Owned Campaigns/CAM/CAM 2024/Cybersecurity Awareness Month/508 Compliant Documents/Cybersecurity-Awareness-Month-2024-PPT-Template</vt:lpwstr>
  </property>
</Properties>
</file>