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diagrams/data1.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entation.xml" ContentType="application/vnd.openxmlformats-officedocument.presentationml.presentation.main+xml"/>
  <Override PartName="/ppt/slideMasters/slideMaster2.xml" ContentType="application/vnd.openxmlformats-officedocument.presentationml.slideMaster+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slideMasters/slideMaster1.xml" ContentType="application/vnd.openxmlformats-officedocument.presentationml.slideMaster+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xml" ContentType="application/vnd.openxmlformats-officedocument.presentationml.notesSlide+xml"/>
  <Override PartName="/ppt/notesSlides/notesSlide56.xml" ContentType="application/vnd.openxmlformats-officedocument.presentationml.notesSlide+xml"/>
  <Override PartName="/ppt/notesSlides/notesSlide4.xml" ContentType="application/vnd.openxmlformats-officedocument.presentationml.notesSlide+xml"/>
  <Override PartName="/ppt/notesSlides/notesSlide57.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diagrams/drawing1.xml" ContentType="application/vnd.ms-office.drawingml.diagramDrawing+xml"/>
  <Override PartName="/ppt/diagrams/quickStyle1.xml" ContentType="application/vnd.openxmlformats-officedocument.drawingml.diagramStyl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diagrams/layout1.xml" ContentType="application/vnd.openxmlformats-officedocument.drawingml.diagramLayout+xml"/>
  <Override PartName="/ppt/diagrams/colors1.xml" ContentType="application/vnd.openxmlformats-officedocument.drawingml.diagramColors+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revisionInfo.xml" ContentType="application/vnd.ms-powerpoint.revisioninfo+xml"/>
  <Override PartName="/ppt/tags/tag2.xml" ContentType="application/vnd.openxmlformats-officedocument.presentationml.tags+xml"/>
  <Override PartName="/ppt/tags/tag1.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8" r:id="rId1"/>
    <p:sldMasterId id="2147483795" r:id="rId2"/>
  </p:sldMasterIdLst>
  <p:notesMasterIdLst>
    <p:notesMasterId r:id="rId63"/>
  </p:notesMasterIdLst>
  <p:sldIdLst>
    <p:sldId id="374" r:id="rId3"/>
    <p:sldId id="268" r:id="rId4"/>
    <p:sldId id="276" r:id="rId5"/>
    <p:sldId id="260" r:id="rId6"/>
    <p:sldId id="271" r:id="rId7"/>
    <p:sldId id="279" r:id="rId8"/>
    <p:sldId id="604" r:id="rId9"/>
    <p:sldId id="611" r:id="rId10"/>
    <p:sldId id="381" r:id="rId11"/>
    <p:sldId id="282" r:id="rId12"/>
    <p:sldId id="281" r:id="rId13"/>
    <p:sldId id="380" r:id="rId14"/>
    <p:sldId id="283" r:id="rId15"/>
    <p:sldId id="284" r:id="rId16"/>
    <p:sldId id="285" r:id="rId17"/>
    <p:sldId id="286" r:id="rId18"/>
    <p:sldId id="287" r:id="rId19"/>
    <p:sldId id="288" r:id="rId20"/>
    <p:sldId id="289" r:id="rId21"/>
    <p:sldId id="613" r:id="rId22"/>
    <p:sldId id="654" r:id="rId23"/>
    <p:sldId id="692" r:id="rId24"/>
    <p:sldId id="696" r:id="rId25"/>
    <p:sldId id="667" r:id="rId26"/>
    <p:sldId id="691" r:id="rId27"/>
    <p:sldId id="693" r:id="rId28"/>
    <p:sldId id="694" r:id="rId29"/>
    <p:sldId id="695" r:id="rId30"/>
    <p:sldId id="697" r:id="rId31"/>
    <p:sldId id="690" r:id="rId32"/>
    <p:sldId id="710" r:id="rId33"/>
    <p:sldId id="711" r:id="rId34"/>
    <p:sldId id="712" r:id="rId35"/>
    <p:sldId id="713" r:id="rId36"/>
    <p:sldId id="663" r:id="rId37"/>
    <p:sldId id="325" r:id="rId38"/>
    <p:sldId id="326" r:id="rId39"/>
    <p:sldId id="687" r:id="rId40"/>
    <p:sldId id="688" r:id="rId41"/>
    <p:sldId id="700" r:id="rId42"/>
    <p:sldId id="685" r:id="rId43"/>
    <p:sldId id="676" r:id="rId44"/>
    <p:sldId id="668" r:id="rId45"/>
    <p:sldId id="327" r:id="rId46"/>
    <p:sldId id="328" r:id="rId47"/>
    <p:sldId id="329" r:id="rId48"/>
    <p:sldId id="330" r:id="rId49"/>
    <p:sldId id="331" r:id="rId50"/>
    <p:sldId id="714" r:id="rId51"/>
    <p:sldId id="716" r:id="rId52"/>
    <p:sldId id="717" r:id="rId53"/>
    <p:sldId id="719" r:id="rId54"/>
    <p:sldId id="718" r:id="rId55"/>
    <p:sldId id="715" r:id="rId56"/>
    <p:sldId id="596" r:id="rId57"/>
    <p:sldId id="347" r:id="rId58"/>
    <p:sldId id="348" r:id="rId59"/>
    <p:sldId id="334" r:id="rId60"/>
    <p:sldId id="273" r:id="rId61"/>
    <p:sldId id="335" r:id="rId62"/>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74975"/>
    <a:srgbClr val="C7B783"/>
    <a:srgbClr val="E227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E75B5B-F715-9B4A-9297-5045CD543FAE}" v="660" dt="2024-10-19T17:30:19.786"/>
    <p1510:client id="{A5754639-7971-4A90-A62C-6C9EAEEF29D0}" v="20" dt="2024-10-18T12:54:46.4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22"/>
  </p:normalViewPr>
  <p:slideViewPr>
    <p:cSldViewPr snapToGrid="0">
      <p:cViewPr varScale="1">
        <p:scale>
          <a:sx n="113" d="100"/>
          <a:sy n="113" d="100"/>
        </p:scale>
        <p:origin x="712" y="17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notesMaster" Target="notesMasters/notesMaster1.xml"/><Relationship Id="rId68" Type="http://schemas.microsoft.com/office/2015/10/relationships/revisionInfo" Target="revisionInfo.xml"/><Relationship Id="rId7" Type="http://schemas.openxmlformats.org/officeDocument/2006/relationships/slide" Target="slides/slide5.xml"/><Relationship Id="rId71"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69" Type="http://schemas.openxmlformats.org/officeDocument/2006/relationships/customXml" Target="../customXml/item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8A867B-CDE7-47A5-9BF8-E486554A1673}"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260336C3-F481-4D49-B51A-229285DBC00A}">
      <dgm:prSet phldrT="[Text]" custT="1"/>
      <dgm:spPr>
        <a:solidFill>
          <a:srgbClr val="EE79CB"/>
        </a:solidFill>
      </dgm:spPr>
      <dgm:t>
        <a:bodyPr/>
        <a:lstStyle/>
        <a:p>
          <a:r>
            <a:rPr lang="en-US" sz="2400" b="1">
              <a:latin typeface="Avenir Next LT Pro Demi" panose="020B0704020202020204" pitchFamily="34" charset="0"/>
            </a:rPr>
            <a:t>Breast</a:t>
          </a:r>
          <a:endParaRPr lang="en-US" sz="1600" b="1">
            <a:latin typeface="Avenir Next LT Pro Demi" panose="020B0704020202020204" pitchFamily="34" charset="0"/>
          </a:endParaRPr>
        </a:p>
      </dgm:t>
    </dgm:pt>
    <dgm:pt modelId="{04E61496-AFC0-446F-840E-55F34A626C35}" type="parTrans" cxnId="{C0D61F78-6BB8-4EEB-B03E-1912CD42564F}">
      <dgm:prSet/>
      <dgm:spPr/>
      <dgm:t>
        <a:bodyPr/>
        <a:lstStyle/>
        <a:p>
          <a:endParaRPr lang="en-US"/>
        </a:p>
      </dgm:t>
    </dgm:pt>
    <dgm:pt modelId="{EF309926-B2F6-4A37-BD4B-7CA9186011D2}" type="sibTrans" cxnId="{C0D61F78-6BB8-4EEB-B03E-1912CD42564F}">
      <dgm:prSet/>
      <dgm:spPr/>
      <dgm:t>
        <a:bodyPr/>
        <a:lstStyle/>
        <a:p>
          <a:endParaRPr lang="en-US"/>
        </a:p>
      </dgm:t>
    </dgm:pt>
    <dgm:pt modelId="{6227BA84-13E2-4BB3-85EF-39AE7B73F9D9}">
      <dgm:prSet phldrT="[Text]" custT="1"/>
      <dgm:spPr>
        <a:solidFill>
          <a:srgbClr val="008080"/>
        </a:solidFill>
      </dgm:spPr>
      <dgm:t>
        <a:bodyPr/>
        <a:lstStyle/>
        <a:p>
          <a:r>
            <a:rPr lang="en-US" sz="2400">
              <a:latin typeface="Avenir Next LT Pro Demi" panose="020B0704020202020204" pitchFamily="34" charset="0"/>
            </a:rPr>
            <a:t>Cervical </a:t>
          </a:r>
        </a:p>
      </dgm:t>
    </dgm:pt>
    <dgm:pt modelId="{21D1847C-D239-43A3-939D-D88C915AE30A}" type="parTrans" cxnId="{FC91D839-1047-4E8D-A6CF-2414CDB2F8BE}">
      <dgm:prSet/>
      <dgm:spPr/>
      <dgm:t>
        <a:bodyPr/>
        <a:lstStyle/>
        <a:p>
          <a:endParaRPr lang="en-US"/>
        </a:p>
      </dgm:t>
    </dgm:pt>
    <dgm:pt modelId="{5941B95D-A2C5-4F3F-8133-8B17E3EFC652}" type="sibTrans" cxnId="{FC91D839-1047-4E8D-A6CF-2414CDB2F8BE}">
      <dgm:prSet/>
      <dgm:spPr/>
      <dgm:t>
        <a:bodyPr/>
        <a:lstStyle/>
        <a:p>
          <a:endParaRPr lang="en-US"/>
        </a:p>
      </dgm:t>
    </dgm:pt>
    <dgm:pt modelId="{51ABC386-D594-4B3B-BEF8-1E81E40346DF}">
      <dgm:prSet phldrT="[Text]" custT="1"/>
      <dgm:spPr>
        <a:solidFill>
          <a:schemeClr val="accent1"/>
        </a:solidFill>
      </dgm:spPr>
      <dgm:t>
        <a:bodyPr/>
        <a:lstStyle/>
        <a:p>
          <a:pPr algn="ctr"/>
          <a:r>
            <a:rPr lang="en-US" sz="2400">
              <a:latin typeface="Avenir Next LT Pro Demi" panose="020B0704020202020204" pitchFamily="34" charset="0"/>
            </a:rPr>
            <a:t>Colorectal</a:t>
          </a:r>
          <a:endParaRPr lang="en-US" sz="1600">
            <a:latin typeface="Avenir Next LT Pro Demi" panose="020B0704020202020204" pitchFamily="34" charset="0"/>
          </a:endParaRPr>
        </a:p>
      </dgm:t>
    </dgm:pt>
    <dgm:pt modelId="{DDBAB6A1-D43E-4842-965A-9C372627E53D}" type="parTrans" cxnId="{34573767-122F-46A0-8525-B592FD2ACA67}">
      <dgm:prSet/>
      <dgm:spPr/>
      <dgm:t>
        <a:bodyPr/>
        <a:lstStyle/>
        <a:p>
          <a:endParaRPr lang="en-US"/>
        </a:p>
      </dgm:t>
    </dgm:pt>
    <dgm:pt modelId="{100423B1-B1FA-4E76-BA49-2462F8859A35}" type="sibTrans" cxnId="{34573767-122F-46A0-8525-B592FD2ACA67}">
      <dgm:prSet/>
      <dgm:spPr/>
      <dgm:t>
        <a:bodyPr/>
        <a:lstStyle/>
        <a:p>
          <a:endParaRPr lang="en-US"/>
        </a:p>
      </dgm:t>
    </dgm:pt>
    <dgm:pt modelId="{44605808-531E-4E14-AB9A-212E146FE9AE}">
      <dgm:prSet phldrT="[Text]" custT="1"/>
      <dgm:spPr>
        <a:solidFill>
          <a:schemeClr val="bg1">
            <a:lumMod val="95000"/>
          </a:schemeClr>
        </a:solidFill>
      </dgm:spPr>
      <dgm:t>
        <a:bodyPr/>
        <a:lstStyle/>
        <a:p>
          <a:r>
            <a:rPr lang="en-US" sz="2400" b="1">
              <a:solidFill>
                <a:srgbClr val="074975"/>
              </a:solidFill>
              <a:latin typeface="Avenir Next LT Pro Demi" panose="020B0704020202020204" pitchFamily="34" charset="0"/>
            </a:rPr>
            <a:t>Lung</a:t>
          </a:r>
          <a:endParaRPr lang="en-US" sz="1800" b="1">
            <a:solidFill>
              <a:srgbClr val="074975"/>
            </a:solidFill>
            <a:latin typeface="Avenir Next LT Pro Demi" panose="020B0704020202020204" pitchFamily="34" charset="0"/>
          </a:endParaRPr>
        </a:p>
      </dgm:t>
    </dgm:pt>
    <dgm:pt modelId="{BA02B8BA-03EE-4588-9760-2B6E88482EEF}" type="parTrans" cxnId="{CBF2F177-12B8-4D47-B02C-1323F8DC303C}">
      <dgm:prSet/>
      <dgm:spPr/>
      <dgm:t>
        <a:bodyPr/>
        <a:lstStyle/>
        <a:p>
          <a:endParaRPr lang="en-US"/>
        </a:p>
      </dgm:t>
    </dgm:pt>
    <dgm:pt modelId="{3E81C2A1-614E-4580-82FE-277AD6127E2E}" type="sibTrans" cxnId="{CBF2F177-12B8-4D47-B02C-1323F8DC303C}">
      <dgm:prSet/>
      <dgm:spPr/>
      <dgm:t>
        <a:bodyPr/>
        <a:lstStyle/>
        <a:p>
          <a:endParaRPr lang="en-US"/>
        </a:p>
      </dgm:t>
    </dgm:pt>
    <dgm:pt modelId="{748CE4CB-68B2-4C19-9E95-5D330A8387D7}">
      <dgm:prSet custT="1"/>
      <dgm:spPr>
        <a:solidFill>
          <a:schemeClr val="bg1">
            <a:lumMod val="95000"/>
            <a:alpha val="90000"/>
          </a:schemeClr>
        </a:solidFill>
      </dgm:spPr>
      <dgm:t>
        <a:bodyPr/>
        <a:lstStyle/>
        <a:p>
          <a:r>
            <a:rPr lang="en-US" sz="1400">
              <a:latin typeface="Avenir Next Condensed" panose="020B0506020202020204"/>
            </a:rPr>
            <a:t>Annual screening for lung cancer with low-dose computed tomography (LDCT) in adults aged 50 to 80 years who have a 20 pack-year smoking history and currently smoke or have quit within the past 15 years. </a:t>
          </a:r>
        </a:p>
      </dgm:t>
    </dgm:pt>
    <dgm:pt modelId="{D1C4AD1A-A791-4BD8-AEE3-8FB21BA587F3}" type="parTrans" cxnId="{FA1A88F4-B6B9-4185-99C8-EE0D3F033F45}">
      <dgm:prSet/>
      <dgm:spPr/>
      <dgm:t>
        <a:bodyPr/>
        <a:lstStyle/>
        <a:p>
          <a:endParaRPr lang="en-US"/>
        </a:p>
      </dgm:t>
    </dgm:pt>
    <dgm:pt modelId="{9E09C985-D183-4005-8E1A-9F2A2E8058C1}" type="sibTrans" cxnId="{FA1A88F4-B6B9-4185-99C8-EE0D3F033F45}">
      <dgm:prSet/>
      <dgm:spPr/>
      <dgm:t>
        <a:bodyPr/>
        <a:lstStyle/>
        <a:p>
          <a:endParaRPr lang="en-US"/>
        </a:p>
      </dgm:t>
    </dgm:pt>
    <dgm:pt modelId="{71850D58-CB98-4FC7-93B0-E9C95FD6464D}">
      <dgm:prSet custT="1"/>
      <dgm:spPr>
        <a:solidFill>
          <a:srgbClr val="FEE0E7"/>
        </a:solidFill>
      </dgm:spPr>
      <dgm:t>
        <a:bodyPr/>
        <a:lstStyle/>
        <a:p>
          <a:r>
            <a:rPr lang="en-US" sz="1400">
              <a:latin typeface="Avenir Next Condensed" panose="020B0506020202020204"/>
            </a:rPr>
            <a:t>Biennial screening mammography for women aged 50 to 74 years</a:t>
          </a:r>
        </a:p>
      </dgm:t>
    </dgm:pt>
    <dgm:pt modelId="{CC6990DA-7741-47C5-9FD9-89E550FD0549}" type="parTrans" cxnId="{249E01EF-4537-4353-AB8A-FA83F0BA7411}">
      <dgm:prSet/>
      <dgm:spPr/>
      <dgm:t>
        <a:bodyPr/>
        <a:lstStyle/>
        <a:p>
          <a:endParaRPr lang="en-US"/>
        </a:p>
      </dgm:t>
    </dgm:pt>
    <dgm:pt modelId="{9FBC74DA-D05A-4892-A381-8A83FB12CF46}" type="sibTrans" cxnId="{249E01EF-4537-4353-AB8A-FA83F0BA7411}">
      <dgm:prSet/>
      <dgm:spPr/>
      <dgm:t>
        <a:bodyPr/>
        <a:lstStyle/>
        <a:p>
          <a:endParaRPr lang="en-US"/>
        </a:p>
      </dgm:t>
    </dgm:pt>
    <dgm:pt modelId="{7A82F27F-8C3C-4D88-BA3E-C52234AF69F7}">
      <dgm:prSet custT="1"/>
      <dgm:spPr>
        <a:solidFill>
          <a:schemeClr val="accent1">
            <a:lumMod val="40000"/>
            <a:lumOff val="60000"/>
            <a:alpha val="90000"/>
          </a:schemeClr>
        </a:solidFill>
      </dgm:spPr>
      <dgm:t>
        <a:bodyPr/>
        <a:lstStyle/>
        <a:p>
          <a:r>
            <a:rPr lang="en-US" sz="1400" b="0" i="0" u="none">
              <a:latin typeface="Avenir Next Condensed" panose="020B0506020202020204" pitchFamily="34" charset="0"/>
            </a:rPr>
            <a:t>Adults age 45 to 75 be screened for colorectal cancer. The decision to be screened between ages 76 and 85 should be made on an individual basis. If you are older than 75, talk to your doctor about screening</a:t>
          </a:r>
          <a:r>
            <a:rPr lang="en-US" sz="1400" i="0">
              <a:latin typeface="Avenir Next Condensed" panose="020B0506020202020204" pitchFamily="34" charset="0"/>
            </a:rPr>
            <a:t>. </a:t>
          </a:r>
        </a:p>
      </dgm:t>
    </dgm:pt>
    <dgm:pt modelId="{9474F1C1-2EB2-40D1-9C85-C68A301194B5}" type="parTrans" cxnId="{FB5B079B-984E-4F0C-A82E-3DDC181AAB6B}">
      <dgm:prSet/>
      <dgm:spPr/>
      <dgm:t>
        <a:bodyPr/>
        <a:lstStyle/>
        <a:p>
          <a:endParaRPr lang="en-US"/>
        </a:p>
      </dgm:t>
    </dgm:pt>
    <dgm:pt modelId="{4E3F05EB-1BCA-4228-9755-E64871625753}" type="sibTrans" cxnId="{FB5B079B-984E-4F0C-A82E-3DDC181AAB6B}">
      <dgm:prSet/>
      <dgm:spPr/>
      <dgm:t>
        <a:bodyPr/>
        <a:lstStyle/>
        <a:p>
          <a:endParaRPr lang="en-US"/>
        </a:p>
      </dgm:t>
    </dgm:pt>
    <dgm:pt modelId="{860617A3-A815-47C3-96FB-79D527BBED9C}">
      <dgm:prSet custT="1"/>
      <dgm:spPr>
        <a:solidFill>
          <a:srgbClr val="FEE0E7"/>
        </a:solidFill>
      </dgm:spPr>
      <dgm:t>
        <a:bodyPr/>
        <a:lstStyle/>
        <a:p>
          <a:r>
            <a:rPr lang="en-US" sz="1400">
              <a:latin typeface="Avenir Next Condensed" panose="020B0506020202020204"/>
            </a:rPr>
            <a:t>Women who place a higher value on the potential benefit than the potential harms may choose to begin biennial screening between the ages of 40 and 49 years.</a:t>
          </a:r>
        </a:p>
      </dgm:t>
    </dgm:pt>
    <dgm:pt modelId="{30B691AD-E9CA-4C04-8F31-E0E7CA4E6242}" type="parTrans" cxnId="{42A2805F-0B03-4837-9EEF-2334FF4E05FD}">
      <dgm:prSet/>
      <dgm:spPr/>
      <dgm:t>
        <a:bodyPr/>
        <a:lstStyle/>
        <a:p>
          <a:endParaRPr lang="en-US"/>
        </a:p>
      </dgm:t>
    </dgm:pt>
    <dgm:pt modelId="{2EAB411F-C6BB-4EC5-BDEC-4E3DD71D6F1B}" type="sibTrans" cxnId="{42A2805F-0B03-4837-9EEF-2334FF4E05FD}">
      <dgm:prSet/>
      <dgm:spPr/>
      <dgm:t>
        <a:bodyPr/>
        <a:lstStyle/>
        <a:p>
          <a:endParaRPr lang="en-US"/>
        </a:p>
      </dgm:t>
    </dgm:pt>
    <dgm:pt modelId="{64FBEB58-14B5-4684-B6CC-EA1E88D0D448}">
      <dgm:prSet custT="1"/>
      <dgm:spPr>
        <a:solidFill>
          <a:schemeClr val="accent6">
            <a:lumMod val="20000"/>
            <a:lumOff val="80000"/>
            <a:alpha val="65882"/>
          </a:schemeClr>
        </a:solidFill>
      </dgm:spPr>
      <dgm:t>
        <a:bodyPr/>
        <a:lstStyle/>
        <a:p>
          <a:r>
            <a:rPr lang="en-US" sz="1400">
              <a:latin typeface="Avenir Next Condensed" panose="020B0506020202020204"/>
            </a:rPr>
            <a:t>Screening for cervical cancer every 3 years with cervical cytology alone age 21 to 29. </a:t>
          </a:r>
        </a:p>
      </dgm:t>
    </dgm:pt>
    <dgm:pt modelId="{A103AD0D-72AA-422D-A1C5-3036D472D08D}" type="parTrans" cxnId="{FCFD6EA9-DBF1-465D-A6A4-FB0DAED3B425}">
      <dgm:prSet/>
      <dgm:spPr/>
      <dgm:t>
        <a:bodyPr/>
        <a:lstStyle/>
        <a:p>
          <a:endParaRPr lang="en-US"/>
        </a:p>
      </dgm:t>
    </dgm:pt>
    <dgm:pt modelId="{7E0B4E98-B725-4A6B-8FD0-B51FC1F7FA78}" type="sibTrans" cxnId="{FCFD6EA9-DBF1-465D-A6A4-FB0DAED3B425}">
      <dgm:prSet/>
      <dgm:spPr/>
      <dgm:t>
        <a:bodyPr/>
        <a:lstStyle/>
        <a:p>
          <a:endParaRPr lang="en-US"/>
        </a:p>
      </dgm:t>
    </dgm:pt>
    <dgm:pt modelId="{03124846-F4F6-374A-88CD-5DFD158B2F05}">
      <dgm:prSet custT="1"/>
      <dgm:spPr>
        <a:solidFill>
          <a:schemeClr val="accent6">
            <a:lumMod val="20000"/>
            <a:lumOff val="80000"/>
            <a:alpha val="65882"/>
          </a:schemeClr>
        </a:solidFill>
      </dgm:spPr>
      <dgm:t>
        <a:bodyPr/>
        <a:lstStyle/>
        <a:p>
          <a:r>
            <a:rPr lang="en-US" sz="1400">
              <a:latin typeface="Avenir Next Condensed" panose="020B0506020202020204"/>
            </a:rPr>
            <a:t>30 to 65 years, every 3 years with cervical cytology alone, every 5 years with high-risk humanpa pillomavirus (hrHPV) testing alone, or every 5 years with hrHPV testing in combination with cytology (cotesting).</a:t>
          </a:r>
        </a:p>
      </dgm:t>
    </dgm:pt>
    <dgm:pt modelId="{30B848AE-9943-904D-B0F4-B22C1F16EA42}" type="parTrans" cxnId="{CA6B0B2E-49F9-F34E-85A6-B50D5A64C213}">
      <dgm:prSet/>
      <dgm:spPr/>
      <dgm:t>
        <a:bodyPr/>
        <a:lstStyle/>
        <a:p>
          <a:endParaRPr lang="en-US"/>
        </a:p>
      </dgm:t>
    </dgm:pt>
    <dgm:pt modelId="{2E9F9902-6387-E646-AF14-6042EA215A74}" type="sibTrans" cxnId="{CA6B0B2E-49F9-F34E-85A6-B50D5A64C213}">
      <dgm:prSet/>
      <dgm:spPr/>
      <dgm:t>
        <a:bodyPr/>
        <a:lstStyle/>
        <a:p>
          <a:endParaRPr lang="en-US"/>
        </a:p>
      </dgm:t>
    </dgm:pt>
    <dgm:pt modelId="{67A9CF55-1966-4230-AEF4-95DAD69CF589}">
      <dgm:prSet custT="1"/>
      <dgm:spPr>
        <a:solidFill>
          <a:schemeClr val="accent1">
            <a:alpha val="90000"/>
          </a:schemeClr>
        </a:solidFill>
      </dgm:spPr>
      <dgm:t>
        <a:bodyPr/>
        <a:lstStyle/>
        <a:p>
          <a:r>
            <a:rPr lang="en-US" sz="2400" b="1">
              <a:latin typeface="Avenir Next Condensed" panose="020B0506020202020204"/>
            </a:rPr>
            <a:t>Prostate</a:t>
          </a:r>
        </a:p>
      </dgm:t>
    </dgm:pt>
    <dgm:pt modelId="{63F6A7F1-09C8-4BD6-825C-4627899BC36C}" type="parTrans" cxnId="{947C6068-E86C-4A98-B6BB-5F2A78F0D4F5}">
      <dgm:prSet/>
      <dgm:spPr/>
      <dgm:t>
        <a:bodyPr/>
        <a:lstStyle/>
        <a:p>
          <a:endParaRPr lang="en-US"/>
        </a:p>
      </dgm:t>
    </dgm:pt>
    <dgm:pt modelId="{690EF62F-8523-4445-9DF2-AE0983DA602B}" type="sibTrans" cxnId="{947C6068-E86C-4A98-B6BB-5F2A78F0D4F5}">
      <dgm:prSet/>
      <dgm:spPr/>
      <dgm:t>
        <a:bodyPr/>
        <a:lstStyle/>
        <a:p>
          <a:endParaRPr lang="en-US"/>
        </a:p>
      </dgm:t>
    </dgm:pt>
    <dgm:pt modelId="{77121E16-5544-48E0-B893-E8037843EB3B}">
      <dgm:prSet custT="1"/>
      <dgm:spPr>
        <a:solidFill>
          <a:schemeClr val="accent1">
            <a:lumMod val="40000"/>
            <a:lumOff val="60000"/>
            <a:alpha val="90000"/>
          </a:schemeClr>
        </a:solidFill>
      </dgm:spPr>
      <dgm:t>
        <a:bodyPr/>
        <a:lstStyle/>
        <a:p>
          <a:r>
            <a:rPr lang="en-US" sz="1400" b="1">
              <a:latin typeface="Avenir Next Condensed" panose="020B0506020202020204"/>
            </a:rPr>
            <a:t>The decision to undergo periodic prostate-specific antigen (PSA)-based screening for prostate cancer should be an individual one for men aged 55 to 69 years,. </a:t>
          </a:r>
          <a:endParaRPr lang="en-US" sz="1400">
            <a:latin typeface="Avenir Next Condensed" panose="020B0506020202020204"/>
          </a:endParaRPr>
        </a:p>
      </dgm:t>
    </dgm:pt>
    <dgm:pt modelId="{7A648891-74B3-44D4-BDF1-8257B49446ED}" type="parTrans" cxnId="{10F1E9C6-CBEC-4708-A993-75D9A511728A}">
      <dgm:prSet/>
      <dgm:spPr/>
      <dgm:t>
        <a:bodyPr/>
        <a:lstStyle/>
        <a:p>
          <a:endParaRPr lang="en-US"/>
        </a:p>
      </dgm:t>
    </dgm:pt>
    <dgm:pt modelId="{B7B56349-01F0-4DE2-8732-A770898B017A}" type="sibTrans" cxnId="{10F1E9C6-CBEC-4708-A993-75D9A511728A}">
      <dgm:prSet/>
      <dgm:spPr/>
      <dgm:t>
        <a:bodyPr/>
        <a:lstStyle/>
        <a:p>
          <a:endParaRPr lang="en-US"/>
        </a:p>
      </dgm:t>
    </dgm:pt>
    <dgm:pt modelId="{B06C49F3-F8A3-4B08-888A-B4202FFC2AD2}" type="pres">
      <dgm:prSet presAssocID="{C28A867B-CDE7-47A5-9BF8-E486554A1673}" presName="Name0" presStyleCnt="0">
        <dgm:presLayoutVars>
          <dgm:dir/>
          <dgm:animLvl val="lvl"/>
          <dgm:resizeHandles val="exact"/>
        </dgm:presLayoutVars>
      </dgm:prSet>
      <dgm:spPr/>
    </dgm:pt>
    <dgm:pt modelId="{E9E00E0D-9F3E-4F04-800B-5AECDB5DA5AB}" type="pres">
      <dgm:prSet presAssocID="{260336C3-F481-4D49-B51A-229285DBC00A}" presName="composite" presStyleCnt="0"/>
      <dgm:spPr/>
    </dgm:pt>
    <dgm:pt modelId="{73C8A001-7062-43B3-9603-73C6AFC97F1E}" type="pres">
      <dgm:prSet presAssocID="{260336C3-F481-4D49-B51A-229285DBC00A}" presName="parTx" presStyleLbl="alignNode1" presStyleIdx="0" presStyleCnt="5" custScaleX="104388">
        <dgm:presLayoutVars>
          <dgm:chMax val="0"/>
          <dgm:chPref val="0"/>
          <dgm:bulletEnabled val="1"/>
        </dgm:presLayoutVars>
      </dgm:prSet>
      <dgm:spPr/>
    </dgm:pt>
    <dgm:pt modelId="{804AA353-5334-478E-A6F2-18C65A1613B5}" type="pres">
      <dgm:prSet presAssocID="{260336C3-F481-4D49-B51A-229285DBC00A}" presName="desTx" presStyleLbl="alignAccFollowNode1" presStyleIdx="0" presStyleCnt="5" custScaleX="104228" custScaleY="98959" custLinFactNeighborX="-184">
        <dgm:presLayoutVars>
          <dgm:bulletEnabled val="1"/>
        </dgm:presLayoutVars>
      </dgm:prSet>
      <dgm:spPr/>
    </dgm:pt>
    <dgm:pt modelId="{9C9EBAFC-9676-4655-A34F-0966F38A0E7D}" type="pres">
      <dgm:prSet presAssocID="{EF309926-B2F6-4A37-BD4B-7CA9186011D2}" presName="space" presStyleCnt="0"/>
      <dgm:spPr/>
    </dgm:pt>
    <dgm:pt modelId="{E41BB2B4-E449-4DFF-927D-6BD3DB0CAFCD}" type="pres">
      <dgm:prSet presAssocID="{6227BA84-13E2-4BB3-85EF-39AE7B73F9D9}" presName="composite" presStyleCnt="0"/>
      <dgm:spPr/>
    </dgm:pt>
    <dgm:pt modelId="{35E763E6-9D6F-463B-85FB-54E5C7F16D8A}" type="pres">
      <dgm:prSet presAssocID="{6227BA84-13E2-4BB3-85EF-39AE7B73F9D9}" presName="parTx" presStyleLbl="alignNode1" presStyleIdx="1" presStyleCnt="5" custScaleX="105013">
        <dgm:presLayoutVars>
          <dgm:chMax val="0"/>
          <dgm:chPref val="0"/>
          <dgm:bulletEnabled val="1"/>
        </dgm:presLayoutVars>
      </dgm:prSet>
      <dgm:spPr/>
    </dgm:pt>
    <dgm:pt modelId="{079D3BD6-04A0-4C93-90D3-327D602214EA}" type="pres">
      <dgm:prSet presAssocID="{6227BA84-13E2-4BB3-85EF-39AE7B73F9D9}" presName="desTx" presStyleLbl="alignAccFollowNode1" presStyleIdx="1" presStyleCnt="5" custScaleX="105110">
        <dgm:presLayoutVars>
          <dgm:bulletEnabled val="1"/>
        </dgm:presLayoutVars>
      </dgm:prSet>
      <dgm:spPr/>
    </dgm:pt>
    <dgm:pt modelId="{30E54C60-D264-4FFC-B0AA-57DD916FC1D3}" type="pres">
      <dgm:prSet presAssocID="{5941B95D-A2C5-4F3F-8133-8B17E3EFC652}" presName="space" presStyleCnt="0"/>
      <dgm:spPr/>
    </dgm:pt>
    <dgm:pt modelId="{CC815712-93B1-4C41-905F-7EC8770B3B27}" type="pres">
      <dgm:prSet presAssocID="{51ABC386-D594-4B3B-BEF8-1E81E40346DF}" presName="composite" presStyleCnt="0"/>
      <dgm:spPr/>
    </dgm:pt>
    <dgm:pt modelId="{0A0CEAF5-0502-40CA-8CF8-F65B941EC98F}" type="pres">
      <dgm:prSet presAssocID="{51ABC386-D594-4B3B-BEF8-1E81E40346DF}" presName="parTx" presStyleLbl="alignNode1" presStyleIdx="2" presStyleCnt="5" custScaleX="104619">
        <dgm:presLayoutVars>
          <dgm:chMax val="0"/>
          <dgm:chPref val="0"/>
          <dgm:bulletEnabled val="1"/>
        </dgm:presLayoutVars>
      </dgm:prSet>
      <dgm:spPr/>
    </dgm:pt>
    <dgm:pt modelId="{719A6296-6548-4210-8CD8-B381234B26CE}" type="pres">
      <dgm:prSet presAssocID="{51ABC386-D594-4B3B-BEF8-1E81E40346DF}" presName="desTx" presStyleLbl="alignAccFollowNode1" presStyleIdx="2" presStyleCnt="5" custScaleX="104603">
        <dgm:presLayoutVars>
          <dgm:bulletEnabled val="1"/>
        </dgm:presLayoutVars>
      </dgm:prSet>
      <dgm:spPr/>
    </dgm:pt>
    <dgm:pt modelId="{BA0A89DC-8554-4896-A100-F3D9456BE2C5}" type="pres">
      <dgm:prSet presAssocID="{100423B1-B1FA-4E76-BA49-2462F8859A35}" presName="space" presStyleCnt="0"/>
      <dgm:spPr/>
    </dgm:pt>
    <dgm:pt modelId="{64D70D9A-2824-48BA-AEC4-BF51CBC10566}" type="pres">
      <dgm:prSet presAssocID="{44605808-531E-4E14-AB9A-212E146FE9AE}" presName="composite" presStyleCnt="0"/>
      <dgm:spPr/>
    </dgm:pt>
    <dgm:pt modelId="{2CCCC356-BC20-43B3-89B9-5B49A5775AAA}" type="pres">
      <dgm:prSet presAssocID="{44605808-531E-4E14-AB9A-212E146FE9AE}" presName="parTx" presStyleLbl="alignNode1" presStyleIdx="3" presStyleCnt="5" custScaleX="106499">
        <dgm:presLayoutVars>
          <dgm:chMax val="0"/>
          <dgm:chPref val="0"/>
          <dgm:bulletEnabled val="1"/>
        </dgm:presLayoutVars>
      </dgm:prSet>
      <dgm:spPr/>
    </dgm:pt>
    <dgm:pt modelId="{0CC08753-B6FC-4527-890B-F55CEA2A3633}" type="pres">
      <dgm:prSet presAssocID="{44605808-531E-4E14-AB9A-212E146FE9AE}" presName="desTx" presStyleLbl="alignAccFollowNode1" presStyleIdx="3" presStyleCnt="5" custScaleX="106051">
        <dgm:presLayoutVars>
          <dgm:bulletEnabled val="1"/>
        </dgm:presLayoutVars>
      </dgm:prSet>
      <dgm:spPr/>
    </dgm:pt>
    <dgm:pt modelId="{7F9840F9-0ED8-45BE-9B62-CB8ACD5FB933}" type="pres">
      <dgm:prSet presAssocID="{3E81C2A1-614E-4580-82FE-277AD6127E2E}" presName="space" presStyleCnt="0"/>
      <dgm:spPr/>
    </dgm:pt>
    <dgm:pt modelId="{F51462A4-148F-485D-8154-2FFA889B73F5}" type="pres">
      <dgm:prSet presAssocID="{67A9CF55-1966-4230-AEF4-95DAD69CF589}" presName="composite" presStyleCnt="0"/>
      <dgm:spPr/>
    </dgm:pt>
    <dgm:pt modelId="{21B02419-614D-490D-981B-48106FFC79A6}" type="pres">
      <dgm:prSet presAssocID="{67A9CF55-1966-4230-AEF4-95DAD69CF589}" presName="parTx" presStyleLbl="alignNode1" presStyleIdx="4" presStyleCnt="5">
        <dgm:presLayoutVars>
          <dgm:chMax val="0"/>
          <dgm:chPref val="0"/>
          <dgm:bulletEnabled val="1"/>
        </dgm:presLayoutVars>
      </dgm:prSet>
      <dgm:spPr/>
    </dgm:pt>
    <dgm:pt modelId="{82372AF5-081C-4E06-BC83-9B991F8C3304}" type="pres">
      <dgm:prSet presAssocID="{67A9CF55-1966-4230-AEF4-95DAD69CF589}" presName="desTx" presStyleLbl="alignAccFollowNode1" presStyleIdx="4" presStyleCnt="5">
        <dgm:presLayoutVars>
          <dgm:bulletEnabled val="1"/>
        </dgm:presLayoutVars>
      </dgm:prSet>
      <dgm:spPr/>
    </dgm:pt>
  </dgm:ptLst>
  <dgm:cxnLst>
    <dgm:cxn modelId="{CA6B0B2E-49F9-F34E-85A6-B50D5A64C213}" srcId="{6227BA84-13E2-4BB3-85EF-39AE7B73F9D9}" destId="{03124846-F4F6-374A-88CD-5DFD158B2F05}" srcOrd="1" destOrd="0" parTransId="{30B848AE-9943-904D-B0F4-B22C1F16EA42}" sibTransId="{2E9F9902-6387-E646-AF14-6042EA215A74}"/>
    <dgm:cxn modelId="{593FFC32-30AF-4E72-BCBA-AD6EBE11B802}" type="presOf" srcId="{748CE4CB-68B2-4C19-9E95-5D330A8387D7}" destId="{0CC08753-B6FC-4527-890B-F55CEA2A3633}" srcOrd="0" destOrd="0" presId="urn:microsoft.com/office/officeart/2005/8/layout/hList1"/>
    <dgm:cxn modelId="{9799C838-FC50-4E79-A07D-F7F122F35BB9}" type="presOf" srcId="{860617A3-A815-47C3-96FB-79D527BBED9C}" destId="{804AA353-5334-478E-A6F2-18C65A1613B5}" srcOrd="0" destOrd="1" presId="urn:microsoft.com/office/officeart/2005/8/layout/hList1"/>
    <dgm:cxn modelId="{FC91D839-1047-4E8D-A6CF-2414CDB2F8BE}" srcId="{C28A867B-CDE7-47A5-9BF8-E486554A1673}" destId="{6227BA84-13E2-4BB3-85EF-39AE7B73F9D9}" srcOrd="1" destOrd="0" parTransId="{21D1847C-D239-43A3-939D-D88C915AE30A}" sibTransId="{5941B95D-A2C5-4F3F-8133-8B17E3EFC652}"/>
    <dgm:cxn modelId="{CC6A813A-3B90-4094-B77C-72035BCCF2BB}" type="presOf" srcId="{260336C3-F481-4D49-B51A-229285DBC00A}" destId="{73C8A001-7062-43B3-9603-73C6AFC97F1E}" srcOrd="0" destOrd="0" presId="urn:microsoft.com/office/officeart/2005/8/layout/hList1"/>
    <dgm:cxn modelId="{10D09D41-42E1-4E4C-BE2D-EF0027FCC96E}" type="presOf" srcId="{03124846-F4F6-374A-88CD-5DFD158B2F05}" destId="{079D3BD6-04A0-4C93-90D3-327D602214EA}" srcOrd="0" destOrd="1" presId="urn:microsoft.com/office/officeart/2005/8/layout/hList1"/>
    <dgm:cxn modelId="{42A2805F-0B03-4837-9EEF-2334FF4E05FD}" srcId="{260336C3-F481-4D49-B51A-229285DBC00A}" destId="{860617A3-A815-47C3-96FB-79D527BBED9C}" srcOrd="1" destOrd="0" parTransId="{30B691AD-E9CA-4C04-8F31-E0E7CA4E6242}" sibTransId="{2EAB411F-C6BB-4EC5-BDEC-4E3DD71D6F1B}"/>
    <dgm:cxn modelId="{2A4B5462-855C-4FAA-9A65-A9184555A312}" type="presOf" srcId="{51ABC386-D594-4B3B-BEF8-1E81E40346DF}" destId="{0A0CEAF5-0502-40CA-8CF8-F65B941EC98F}" srcOrd="0" destOrd="0" presId="urn:microsoft.com/office/officeart/2005/8/layout/hList1"/>
    <dgm:cxn modelId="{34573767-122F-46A0-8525-B592FD2ACA67}" srcId="{C28A867B-CDE7-47A5-9BF8-E486554A1673}" destId="{51ABC386-D594-4B3B-BEF8-1E81E40346DF}" srcOrd="2" destOrd="0" parTransId="{DDBAB6A1-D43E-4842-965A-9C372627E53D}" sibTransId="{100423B1-B1FA-4E76-BA49-2462F8859A35}"/>
    <dgm:cxn modelId="{947C6068-E86C-4A98-B6BB-5F2A78F0D4F5}" srcId="{C28A867B-CDE7-47A5-9BF8-E486554A1673}" destId="{67A9CF55-1966-4230-AEF4-95DAD69CF589}" srcOrd="4" destOrd="0" parTransId="{63F6A7F1-09C8-4BD6-825C-4627899BC36C}" sibTransId="{690EF62F-8523-4445-9DF2-AE0983DA602B}"/>
    <dgm:cxn modelId="{CBF2F177-12B8-4D47-B02C-1323F8DC303C}" srcId="{C28A867B-CDE7-47A5-9BF8-E486554A1673}" destId="{44605808-531E-4E14-AB9A-212E146FE9AE}" srcOrd="3" destOrd="0" parTransId="{BA02B8BA-03EE-4588-9760-2B6E88482EEF}" sibTransId="{3E81C2A1-614E-4580-82FE-277AD6127E2E}"/>
    <dgm:cxn modelId="{C0D61F78-6BB8-4EEB-B03E-1912CD42564F}" srcId="{C28A867B-CDE7-47A5-9BF8-E486554A1673}" destId="{260336C3-F481-4D49-B51A-229285DBC00A}" srcOrd="0" destOrd="0" parTransId="{04E61496-AFC0-446F-840E-55F34A626C35}" sibTransId="{EF309926-B2F6-4A37-BD4B-7CA9186011D2}"/>
    <dgm:cxn modelId="{67714C7E-1285-4B9D-8D1F-13054B9588E6}" type="presOf" srcId="{77121E16-5544-48E0-B893-E8037843EB3B}" destId="{82372AF5-081C-4E06-BC83-9B991F8C3304}" srcOrd="0" destOrd="0" presId="urn:microsoft.com/office/officeart/2005/8/layout/hList1"/>
    <dgm:cxn modelId="{8CDB5C89-E2B0-4BDD-87A7-03CA4D063A2D}" type="presOf" srcId="{64FBEB58-14B5-4684-B6CC-EA1E88D0D448}" destId="{079D3BD6-04A0-4C93-90D3-327D602214EA}" srcOrd="0" destOrd="0" presId="urn:microsoft.com/office/officeart/2005/8/layout/hList1"/>
    <dgm:cxn modelId="{FB5B079B-984E-4F0C-A82E-3DDC181AAB6B}" srcId="{51ABC386-D594-4B3B-BEF8-1E81E40346DF}" destId="{7A82F27F-8C3C-4D88-BA3E-C52234AF69F7}" srcOrd="0" destOrd="0" parTransId="{9474F1C1-2EB2-40D1-9C85-C68A301194B5}" sibTransId="{4E3F05EB-1BCA-4228-9755-E64871625753}"/>
    <dgm:cxn modelId="{3069A6A7-E7CD-415F-85CC-C0D232CD90B4}" type="presOf" srcId="{6227BA84-13E2-4BB3-85EF-39AE7B73F9D9}" destId="{35E763E6-9D6F-463B-85FB-54E5C7F16D8A}" srcOrd="0" destOrd="0" presId="urn:microsoft.com/office/officeart/2005/8/layout/hList1"/>
    <dgm:cxn modelId="{FCFD6EA9-DBF1-465D-A6A4-FB0DAED3B425}" srcId="{6227BA84-13E2-4BB3-85EF-39AE7B73F9D9}" destId="{64FBEB58-14B5-4684-B6CC-EA1E88D0D448}" srcOrd="0" destOrd="0" parTransId="{A103AD0D-72AA-422D-A1C5-3036D472D08D}" sibTransId="{7E0B4E98-B725-4A6B-8FD0-B51FC1F7FA78}"/>
    <dgm:cxn modelId="{DA24EBB0-65DE-42F0-8841-8D08565A697B}" type="presOf" srcId="{C28A867B-CDE7-47A5-9BF8-E486554A1673}" destId="{B06C49F3-F8A3-4B08-888A-B4202FFC2AD2}" srcOrd="0" destOrd="0" presId="urn:microsoft.com/office/officeart/2005/8/layout/hList1"/>
    <dgm:cxn modelId="{8663E4B9-C99B-4962-9546-060410C500E4}" type="presOf" srcId="{7A82F27F-8C3C-4D88-BA3E-C52234AF69F7}" destId="{719A6296-6548-4210-8CD8-B381234B26CE}" srcOrd="0" destOrd="0" presId="urn:microsoft.com/office/officeart/2005/8/layout/hList1"/>
    <dgm:cxn modelId="{10F1E9C6-CBEC-4708-A993-75D9A511728A}" srcId="{67A9CF55-1966-4230-AEF4-95DAD69CF589}" destId="{77121E16-5544-48E0-B893-E8037843EB3B}" srcOrd="0" destOrd="0" parTransId="{7A648891-74B3-44D4-BDF1-8257B49446ED}" sibTransId="{B7B56349-01F0-4DE2-8732-A770898B017A}"/>
    <dgm:cxn modelId="{AA1D4DE0-5938-4A34-8BC1-8CEC0542853A}" type="presOf" srcId="{44605808-531E-4E14-AB9A-212E146FE9AE}" destId="{2CCCC356-BC20-43B3-89B9-5B49A5775AAA}" srcOrd="0" destOrd="0" presId="urn:microsoft.com/office/officeart/2005/8/layout/hList1"/>
    <dgm:cxn modelId="{249E01EF-4537-4353-AB8A-FA83F0BA7411}" srcId="{260336C3-F481-4D49-B51A-229285DBC00A}" destId="{71850D58-CB98-4FC7-93B0-E9C95FD6464D}" srcOrd="0" destOrd="0" parTransId="{CC6990DA-7741-47C5-9FD9-89E550FD0549}" sibTransId="{9FBC74DA-D05A-4892-A381-8A83FB12CF46}"/>
    <dgm:cxn modelId="{C2E21FF2-7117-4C3F-80DD-E35A370E88F1}" type="presOf" srcId="{67A9CF55-1966-4230-AEF4-95DAD69CF589}" destId="{21B02419-614D-490D-981B-48106FFC79A6}" srcOrd="0" destOrd="0" presId="urn:microsoft.com/office/officeart/2005/8/layout/hList1"/>
    <dgm:cxn modelId="{FA1A88F4-B6B9-4185-99C8-EE0D3F033F45}" srcId="{44605808-531E-4E14-AB9A-212E146FE9AE}" destId="{748CE4CB-68B2-4C19-9E95-5D330A8387D7}" srcOrd="0" destOrd="0" parTransId="{D1C4AD1A-A791-4BD8-AEE3-8FB21BA587F3}" sibTransId="{9E09C985-D183-4005-8E1A-9F2A2E8058C1}"/>
    <dgm:cxn modelId="{00FF74F6-AA07-47D9-B62F-7F33DA6C221D}" type="presOf" srcId="{71850D58-CB98-4FC7-93B0-E9C95FD6464D}" destId="{804AA353-5334-478E-A6F2-18C65A1613B5}" srcOrd="0" destOrd="0" presId="urn:microsoft.com/office/officeart/2005/8/layout/hList1"/>
    <dgm:cxn modelId="{28F37498-237B-42A3-8984-B52D648BC67C}" type="presParOf" srcId="{B06C49F3-F8A3-4B08-888A-B4202FFC2AD2}" destId="{E9E00E0D-9F3E-4F04-800B-5AECDB5DA5AB}" srcOrd="0" destOrd="0" presId="urn:microsoft.com/office/officeart/2005/8/layout/hList1"/>
    <dgm:cxn modelId="{7942EA02-0DFB-492D-A0C2-5B8DB5F32709}" type="presParOf" srcId="{E9E00E0D-9F3E-4F04-800B-5AECDB5DA5AB}" destId="{73C8A001-7062-43B3-9603-73C6AFC97F1E}" srcOrd="0" destOrd="0" presId="urn:microsoft.com/office/officeart/2005/8/layout/hList1"/>
    <dgm:cxn modelId="{A4477F86-52CF-47EC-9BD4-E3FB8E96F72A}" type="presParOf" srcId="{E9E00E0D-9F3E-4F04-800B-5AECDB5DA5AB}" destId="{804AA353-5334-478E-A6F2-18C65A1613B5}" srcOrd="1" destOrd="0" presId="urn:microsoft.com/office/officeart/2005/8/layout/hList1"/>
    <dgm:cxn modelId="{432BFA09-2DA3-4B53-84B1-98FC9807DEE5}" type="presParOf" srcId="{B06C49F3-F8A3-4B08-888A-B4202FFC2AD2}" destId="{9C9EBAFC-9676-4655-A34F-0966F38A0E7D}" srcOrd="1" destOrd="0" presId="urn:microsoft.com/office/officeart/2005/8/layout/hList1"/>
    <dgm:cxn modelId="{8D83B69F-4CD8-4A6A-A9B5-5C2A4728BA1B}" type="presParOf" srcId="{B06C49F3-F8A3-4B08-888A-B4202FFC2AD2}" destId="{E41BB2B4-E449-4DFF-927D-6BD3DB0CAFCD}" srcOrd="2" destOrd="0" presId="urn:microsoft.com/office/officeart/2005/8/layout/hList1"/>
    <dgm:cxn modelId="{43A19632-2327-4B03-B36E-14F51C1F4EF3}" type="presParOf" srcId="{E41BB2B4-E449-4DFF-927D-6BD3DB0CAFCD}" destId="{35E763E6-9D6F-463B-85FB-54E5C7F16D8A}" srcOrd="0" destOrd="0" presId="urn:microsoft.com/office/officeart/2005/8/layout/hList1"/>
    <dgm:cxn modelId="{514DEA70-032B-479E-84C3-E7A836EBDE6F}" type="presParOf" srcId="{E41BB2B4-E449-4DFF-927D-6BD3DB0CAFCD}" destId="{079D3BD6-04A0-4C93-90D3-327D602214EA}" srcOrd="1" destOrd="0" presId="urn:microsoft.com/office/officeart/2005/8/layout/hList1"/>
    <dgm:cxn modelId="{6629F4C9-8898-40F3-85EC-C64E34A4BFAE}" type="presParOf" srcId="{B06C49F3-F8A3-4B08-888A-B4202FFC2AD2}" destId="{30E54C60-D264-4FFC-B0AA-57DD916FC1D3}" srcOrd="3" destOrd="0" presId="urn:microsoft.com/office/officeart/2005/8/layout/hList1"/>
    <dgm:cxn modelId="{D35BE64A-E539-4548-9611-69869E3180B3}" type="presParOf" srcId="{B06C49F3-F8A3-4B08-888A-B4202FFC2AD2}" destId="{CC815712-93B1-4C41-905F-7EC8770B3B27}" srcOrd="4" destOrd="0" presId="urn:microsoft.com/office/officeart/2005/8/layout/hList1"/>
    <dgm:cxn modelId="{883B311B-9ABE-4A9F-A9A6-FEAC80B3148C}" type="presParOf" srcId="{CC815712-93B1-4C41-905F-7EC8770B3B27}" destId="{0A0CEAF5-0502-40CA-8CF8-F65B941EC98F}" srcOrd="0" destOrd="0" presId="urn:microsoft.com/office/officeart/2005/8/layout/hList1"/>
    <dgm:cxn modelId="{182147B2-0892-4C66-8A23-DB9B0E42A167}" type="presParOf" srcId="{CC815712-93B1-4C41-905F-7EC8770B3B27}" destId="{719A6296-6548-4210-8CD8-B381234B26CE}" srcOrd="1" destOrd="0" presId="urn:microsoft.com/office/officeart/2005/8/layout/hList1"/>
    <dgm:cxn modelId="{B71E340B-4EB6-4582-BC09-2A3F98F54B86}" type="presParOf" srcId="{B06C49F3-F8A3-4B08-888A-B4202FFC2AD2}" destId="{BA0A89DC-8554-4896-A100-F3D9456BE2C5}" srcOrd="5" destOrd="0" presId="urn:microsoft.com/office/officeart/2005/8/layout/hList1"/>
    <dgm:cxn modelId="{1304EC40-884C-48B8-BDDB-C0CB8D9964AA}" type="presParOf" srcId="{B06C49F3-F8A3-4B08-888A-B4202FFC2AD2}" destId="{64D70D9A-2824-48BA-AEC4-BF51CBC10566}" srcOrd="6" destOrd="0" presId="urn:microsoft.com/office/officeart/2005/8/layout/hList1"/>
    <dgm:cxn modelId="{1ECD0809-3E71-4D9A-9D17-84E431D612AB}" type="presParOf" srcId="{64D70D9A-2824-48BA-AEC4-BF51CBC10566}" destId="{2CCCC356-BC20-43B3-89B9-5B49A5775AAA}" srcOrd="0" destOrd="0" presId="urn:microsoft.com/office/officeart/2005/8/layout/hList1"/>
    <dgm:cxn modelId="{08125897-D17E-4D3D-8541-89A0D09B0FAE}" type="presParOf" srcId="{64D70D9A-2824-48BA-AEC4-BF51CBC10566}" destId="{0CC08753-B6FC-4527-890B-F55CEA2A3633}" srcOrd="1" destOrd="0" presId="urn:microsoft.com/office/officeart/2005/8/layout/hList1"/>
    <dgm:cxn modelId="{54EDAD18-CDE4-4522-96D3-7ACA4A22D7ED}" type="presParOf" srcId="{B06C49F3-F8A3-4B08-888A-B4202FFC2AD2}" destId="{7F9840F9-0ED8-45BE-9B62-CB8ACD5FB933}" srcOrd="7" destOrd="0" presId="urn:microsoft.com/office/officeart/2005/8/layout/hList1"/>
    <dgm:cxn modelId="{20E05C63-1F77-4060-B607-6AB06E355D2F}" type="presParOf" srcId="{B06C49F3-F8A3-4B08-888A-B4202FFC2AD2}" destId="{F51462A4-148F-485D-8154-2FFA889B73F5}" srcOrd="8" destOrd="0" presId="urn:microsoft.com/office/officeart/2005/8/layout/hList1"/>
    <dgm:cxn modelId="{3FCECC7E-FBF3-4D0B-86A8-5AB1DFA4C648}" type="presParOf" srcId="{F51462A4-148F-485D-8154-2FFA889B73F5}" destId="{21B02419-614D-490D-981B-48106FFC79A6}" srcOrd="0" destOrd="0" presId="urn:microsoft.com/office/officeart/2005/8/layout/hList1"/>
    <dgm:cxn modelId="{EC1AEBBB-2BFF-4000-BCE6-EDB7A750D143}" type="presParOf" srcId="{F51462A4-148F-485D-8154-2FFA889B73F5}" destId="{82372AF5-081C-4E06-BC83-9B991F8C330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C8A001-7062-43B3-9603-73C6AFC97F1E}">
      <dsp:nvSpPr>
        <dsp:cNvPr id="0" name=""/>
        <dsp:cNvSpPr/>
      </dsp:nvSpPr>
      <dsp:spPr>
        <a:xfrm>
          <a:off x="2493" y="427187"/>
          <a:ext cx="1823734" cy="698829"/>
        </a:xfrm>
        <a:prstGeom prst="rect">
          <a:avLst/>
        </a:prstGeom>
        <a:solidFill>
          <a:srgbClr val="EE79CB"/>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a:latin typeface="Avenir Next LT Pro Demi" panose="020B0704020202020204" pitchFamily="34" charset="0"/>
            </a:rPr>
            <a:t>Breast</a:t>
          </a:r>
          <a:endParaRPr lang="en-US" sz="1600" b="1" kern="1200">
            <a:latin typeface="Avenir Next LT Pro Demi" panose="020B0704020202020204" pitchFamily="34" charset="0"/>
          </a:endParaRPr>
        </a:p>
      </dsp:txBody>
      <dsp:txXfrm>
        <a:off x="2493" y="427187"/>
        <a:ext cx="1823734" cy="698829"/>
      </dsp:txXfrm>
    </dsp:sp>
    <dsp:sp modelId="{804AA353-5334-478E-A6F2-18C65A1613B5}">
      <dsp:nvSpPr>
        <dsp:cNvPr id="0" name=""/>
        <dsp:cNvSpPr/>
      </dsp:nvSpPr>
      <dsp:spPr>
        <a:xfrm>
          <a:off x="676" y="1145933"/>
          <a:ext cx="1820938" cy="3786695"/>
        </a:xfrm>
        <a:prstGeom prst="rect">
          <a:avLst/>
        </a:prstGeom>
        <a:solidFill>
          <a:srgbClr val="FEE0E7"/>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a:latin typeface="Avenir Next Condensed" panose="020B0506020202020204"/>
            </a:rPr>
            <a:t>Biennial screening mammography for women aged 50 to 74 years</a:t>
          </a:r>
        </a:p>
        <a:p>
          <a:pPr marL="114300" lvl="1" indent="-114300" algn="l" defTabSz="622300">
            <a:lnSpc>
              <a:spcPct val="90000"/>
            </a:lnSpc>
            <a:spcBef>
              <a:spcPct val="0"/>
            </a:spcBef>
            <a:spcAft>
              <a:spcPct val="15000"/>
            </a:spcAft>
            <a:buChar char="•"/>
          </a:pPr>
          <a:r>
            <a:rPr lang="en-US" sz="1400" kern="1200">
              <a:latin typeface="Avenir Next Condensed" panose="020B0506020202020204"/>
            </a:rPr>
            <a:t>Women who place a higher value on the potential benefit than the potential harms may choose to begin biennial screening between the ages of 40 and 49 years.</a:t>
          </a:r>
        </a:p>
      </dsp:txBody>
      <dsp:txXfrm>
        <a:off x="676" y="1145933"/>
        <a:ext cx="1820938" cy="3786695"/>
      </dsp:txXfrm>
    </dsp:sp>
    <dsp:sp modelId="{35E763E6-9D6F-463B-85FB-54E5C7F16D8A}">
      <dsp:nvSpPr>
        <dsp:cNvPr id="0" name=""/>
        <dsp:cNvSpPr/>
      </dsp:nvSpPr>
      <dsp:spPr>
        <a:xfrm>
          <a:off x="2071664" y="417228"/>
          <a:ext cx="1834653" cy="698829"/>
        </a:xfrm>
        <a:prstGeom prst="rect">
          <a:avLst/>
        </a:prstGeom>
        <a:solidFill>
          <a:srgbClr val="008080"/>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latin typeface="Avenir Next LT Pro Demi" panose="020B0704020202020204" pitchFamily="34" charset="0"/>
            </a:rPr>
            <a:t>Cervical </a:t>
          </a:r>
        </a:p>
      </dsp:txBody>
      <dsp:txXfrm>
        <a:off x="2071664" y="417228"/>
        <a:ext cx="1834653" cy="698829"/>
      </dsp:txXfrm>
    </dsp:sp>
    <dsp:sp modelId="{079D3BD6-04A0-4C93-90D3-327D602214EA}">
      <dsp:nvSpPr>
        <dsp:cNvPr id="0" name=""/>
        <dsp:cNvSpPr/>
      </dsp:nvSpPr>
      <dsp:spPr>
        <a:xfrm>
          <a:off x="2070817" y="1116058"/>
          <a:ext cx="1836348" cy="3826530"/>
        </a:xfrm>
        <a:prstGeom prst="rect">
          <a:avLst/>
        </a:prstGeom>
        <a:solidFill>
          <a:schemeClr val="accent6">
            <a:lumMod val="20000"/>
            <a:lumOff val="80000"/>
            <a:alpha val="65882"/>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a:latin typeface="Avenir Next Condensed" panose="020B0506020202020204"/>
            </a:rPr>
            <a:t>Screening for cervical cancer every 3 years with cervical cytology alone age 21 to 29. </a:t>
          </a:r>
        </a:p>
        <a:p>
          <a:pPr marL="114300" lvl="1" indent="-114300" algn="l" defTabSz="622300">
            <a:lnSpc>
              <a:spcPct val="90000"/>
            </a:lnSpc>
            <a:spcBef>
              <a:spcPct val="0"/>
            </a:spcBef>
            <a:spcAft>
              <a:spcPct val="15000"/>
            </a:spcAft>
            <a:buChar char="•"/>
          </a:pPr>
          <a:r>
            <a:rPr lang="en-US" sz="1400" kern="1200">
              <a:latin typeface="Avenir Next Condensed" panose="020B0506020202020204"/>
            </a:rPr>
            <a:t>30 to 65 years, every 3 years with cervical cytology alone, every 5 years with high-risk humanpa pillomavirus (hrHPV) testing alone, or every 5 years with hrHPV testing in combination with cytology (cotesting).</a:t>
          </a:r>
        </a:p>
      </dsp:txBody>
      <dsp:txXfrm>
        <a:off x="2070817" y="1116058"/>
        <a:ext cx="1836348" cy="3826530"/>
      </dsp:txXfrm>
    </dsp:sp>
    <dsp:sp modelId="{0A0CEAF5-0502-40CA-8CF8-F65B941EC98F}">
      <dsp:nvSpPr>
        <dsp:cNvPr id="0" name=""/>
        <dsp:cNvSpPr/>
      </dsp:nvSpPr>
      <dsp:spPr>
        <a:xfrm>
          <a:off x="4151755" y="417228"/>
          <a:ext cx="1827769" cy="698829"/>
        </a:xfrm>
        <a:prstGeom prst="rect">
          <a:avLst/>
        </a:prstGeom>
        <a:solidFill>
          <a:schemeClr val="accent1"/>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latin typeface="Avenir Next LT Pro Demi" panose="020B0704020202020204" pitchFamily="34" charset="0"/>
            </a:rPr>
            <a:t>Colorectal</a:t>
          </a:r>
          <a:endParaRPr lang="en-US" sz="1600" kern="1200">
            <a:latin typeface="Avenir Next LT Pro Demi" panose="020B0704020202020204" pitchFamily="34" charset="0"/>
          </a:endParaRPr>
        </a:p>
      </dsp:txBody>
      <dsp:txXfrm>
        <a:off x="4151755" y="417228"/>
        <a:ext cx="1827769" cy="698829"/>
      </dsp:txXfrm>
    </dsp:sp>
    <dsp:sp modelId="{719A6296-6548-4210-8CD8-B381234B26CE}">
      <dsp:nvSpPr>
        <dsp:cNvPr id="0" name=""/>
        <dsp:cNvSpPr/>
      </dsp:nvSpPr>
      <dsp:spPr>
        <a:xfrm>
          <a:off x="4151895" y="1116058"/>
          <a:ext cx="1827490" cy="3826530"/>
        </a:xfrm>
        <a:prstGeom prst="rect">
          <a:avLst/>
        </a:prstGeom>
        <a:solidFill>
          <a:schemeClr val="accent1">
            <a:lumMod val="40000"/>
            <a:lumOff val="60000"/>
            <a:alpha val="9000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b="0" i="0" u="none" kern="1200">
              <a:latin typeface="Avenir Next Condensed" panose="020B0506020202020204" pitchFamily="34" charset="0"/>
            </a:rPr>
            <a:t>Adults age 45 to 75 be screened for colorectal cancer. The decision to be screened between ages 76 and 85 should be made on an individual basis. If you are older than 75, talk to your doctor about screening</a:t>
          </a:r>
          <a:r>
            <a:rPr lang="en-US" sz="1400" i="0" kern="1200">
              <a:latin typeface="Avenir Next Condensed" panose="020B0506020202020204" pitchFamily="34" charset="0"/>
            </a:rPr>
            <a:t>. </a:t>
          </a:r>
        </a:p>
      </dsp:txBody>
      <dsp:txXfrm>
        <a:off x="4151895" y="1116058"/>
        <a:ext cx="1827490" cy="3826530"/>
      </dsp:txXfrm>
    </dsp:sp>
    <dsp:sp modelId="{2CCCC356-BC20-43B3-89B9-5B49A5775AAA}">
      <dsp:nvSpPr>
        <dsp:cNvPr id="0" name=""/>
        <dsp:cNvSpPr/>
      </dsp:nvSpPr>
      <dsp:spPr>
        <a:xfrm>
          <a:off x="6224116" y="417228"/>
          <a:ext cx="1860614" cy="698829"/>
        </a:xfrm>
        <a:prstGeom prst="rect">
          <a:avLst/>
        </a:prstGeom>
        <a:solidFill>
          <a:schemeClr val="bg1">
            <a:lumMod val="9500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074975"/>
              </a:solidFill>
              <a:latin typeface="Avenir Next LT Pro Demi" panose="020B0704020202020204" pitchFamily="34" charset="0"/>
            </a:rPr>
            <a:t>Lung</a:t>
          </a:r>
          <a:endParaRPr lang="en-US" sz="1800" b="1" kern="1200">
            <a:solidFill>
              <a:srgbClr val="074975"/>
            </a:solidFill>
            <a:latin typeface="Avenir Next LT Pro Demi" panose="020B0704020202020204" pitchFamily="34" charset="0"/>
          </a:endParaRPr>
        </a:p>
      </dsp:txBody>
      <dsp:txXfrm>
        <a:off x="6224116" y="417228"/>
        <a:ext cx="1860614" cy="698829"/>
      </dsp:txXfrm>
    </dsp:sp>
    <dsp:sp modelId="{0CC08753-B6FC-4527-890B-F55CEA2A3633}">
      <dsp:nvSpPr>
        <dsp:cNvPr id="0" name=""/>
        <dsp:cNvSpPr/>
      </dsp:nvSpPr>
      <dsp:spPr>
        <a:xfrm>
          <a:off x="6228029" y="1116058"/>
          <a:ext cx="1852788" cy="3826530"/>
        </a:xfrm>
        <a:prstGeom prst="rect">
          <a:avLst/>
        </a:prstGeom>
        <a:solidFill>
          <a:schemeClr val="bg1">
            <a:lumMod val="95000"/>
            <a:alpha val="9000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a:latin typeface="Avenir Next Condensed" panose="020B0506020202020204"/>
            </a:rPr>
            <a:t>Annual screening for lung cancer with low-dose computed tomography (LDCT) in adults aged 50 to 80 years who have a 20 pack-year smoking history and currently smoke or have quit within the past 15 years. </a:t>
          </a:r>
        </a:p>
      </dsp:txBody>
      <dsp:txXfrm>
        <a:off x="6228029" y="1116058"/>
        <a:ext cx="1852788" cy="3826530"/>
      </dsp:txXfrm>
    </dsp:sp>
    <dsp:sp modelId="{21B02419-614D-490D-981B-48106FFC79A6}">
      <dsp:nvSpPr>
        <dsp:cNvPr id="0" name=""/>
        <dsp:cNvSpPr/>
      </dsp:nvSpPr>
      <dsp:spPr>
        <a:xfrm>
          <a:off x="8329321" y="417228"/>
          <a:ext cx="1747072" cy="698829"/>
        </a:xfrm>
        <a:prstGeom prst="rect">
          <a:avLst/>
        </a:prstGeom>
        <a:solidFill>
          <a:schemeClr val="accent1">
            <a:alpha val="9000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a:latin typeface="Avenir Next Condensed" panose="020B0506020202020204"/>
            </a:rPr>
            <a:t>Prostate</a:t>
          </a:r>
        </a:p>
      </dsp:txBody>
      <dsp:txXfrm>
        <a:off x="8329321" y="417228"/>
        <a:ext cx="1747072" cy="698829"/>
      </dsp:txXfrm>
    </dsp:sp>
    <dsp:sp modelId="{82372AF5-081C-4E06-BC83-9B991F8C3304}">
      <dsp:nvSpPr>
        <dsp:cNvPr id="0" name=""/>
        <dsp:cNvSpPr/>
      </dsp:nvSpPr>
      <dsp:spPr>
        <a:xfrm>
          <a:off x="8329321" y="1116058"/>
          <a:ext cx="1747072" cy="3826530"/>
        </a:xfrm>
        <a:prstGeom prst="rect">
          <a:avLst/>
        </a:prstGeom>
        <a:solidFill>
          <a:schemeClr val="accent1">
            <a:lumMod val="40000"/>
            <a:lumOff val="60000"/>
            <a:alpha val="9000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b="1" kern="1200">
              <a:latin typeface="Avenir Next Condensed" panose="020B0506020202020204"/>
            </a:rPr>
            <a:t>The decision to undergo periodic prostate-specific antigen (PSA)-based screening for prostate cancer should be an individual one for men aged 55 to 69 years,. </a:t>
          </a:r>
          <a:endParaRPr lang="en-US" sz="1400" kern="1200">
            <a:latin typeface="Avenir Next Condensed" panose="020B0506020202020204"/>
          </a:endParaRPr>
        </a:p>
      </dsp:txBody>
      <dsp:txXfrm>
        <a:off x="8329321" y="1116058"/>
        <a:ext cx="1747072" cy="382653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3" y="1"/>
            <a:ext cx="3077739" cy="471054"/>
          </a:xfrm>
          <a:prstGeom prst="rect">
            <a:avLst/>
          </a:prstGeom>
        </p:spPr>
        <p:txBody>
          <a:bodyPr vert="horz" lIns="94229" tIns="47114" rIns="94229" bIns="47114" rtlCol="0"/>
          <a:lstStyle>
            <a:lvl1pPr algn="r">
              <a:defRPr sz="1200"/>
            </a:lvl1pPr>
          </a:lstStyle>
          <a:p>
            <a:fld id="{38886E64-D12A-41E5-AA9E-AE6DAC23F0A2}" type="datetimeFigureOut">
              <a:rPr lang="en-US" smtClean="0"/>
              <a:t>10/19/24</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3" y="8917422"/>
            <a:ext cx="3077739" cy="471053"/>
          </a:xfrm>
          <a:prstGeom prst="rect">
            <a:avLst/>
          </a:prstGeom>
        </p:spPr>
        <p:txBody>
          <a:bodyPr vert="horz" lIns="94229" tIns="47114" rIns="94229" bIns="47114" rtlCol="0" anchor="b"/>
          <a:lstStyle>
            <a:lvl1pPr algn="r">
              <a:defRPr sz="1200"/>
            </a:lvl1pPr>
          </a:lstStyle>
          <a:p>
            <a:fld id="{365D10F8-BB49-4380-99A8-FC2978CD8129}" type="slidenum">
              <a:rPr lang="en-US" smtClean="0"/>
              <a:t>‹#›</a:t>
            </a:fld>
            <a:endParaRPr lang="en-US"/>
          </a:p>
        </p:txBody>
      </p:sp>
    </p:spTree>
    <p:extLst>
      <p:ext uri="{BB962C8B-B14F-4D97-AF65-F5344CB8AC3E}">
        <p14:creationId xmlns:p14="http://schemas.microsoft.com/office/powerpoint/2010/main" val="3632375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monographs.iarc.fr/ENG/Monographs/vol98/mono98.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firefightercancersupport.org/wp-content/uploads/2013/06/characterization_of_firefighter_exposures_during_fire_overhaul.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cbi.nlm.nih.gov/pmc/articles/PMC7323473/"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monographs.iarc.fr/ENG/Monographs/vol95/mono95-7.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s.fed.us/pnw/pubs/journals/pnw_2019_navarro001.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faseb.onlinelibrary.wiley.com/doi/abs/10.1096/fasebj.10.5.8621064"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www.firefightercancersupport.org/"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Title Slide</a:t>
            </a:r>
          </a:p>
        </p:txBody>
      </p:sp>
      <p:sp>
        <p:nvSpPr>
          <p:cNvPr id="4" name="Slide Number Placeholder 3"/>
          <p:cNvSpPr>
            <a:spLocks noGrp="1"/>
          </p:cNvSpPr>
          <p:nvPr>
            <p:ph type="sldNum" sz="quarter" idx="5"/>
          </p:nvPr>
        </p:nvSpPr>
        <p:spPr/>
        <p:txBody>
          <a:bodyPr/>
          <a:lstStyle/>
          <a:p>
            <a:fld id="{365D10F8-BB49-4380-99A8-FC2978CD8129}" type="slidenum">
              <a:rPr lang="en-US" smtClean="0"/>
              <a:t>1</a:t>
            </a:fld>
            <a:endParaRPr lang="en-US"/>
          </a:p>
        </p:txBody>
      </p:sp>
    </p:spTree>
    <p:extLst>
      <p:ext uri="{BB962C8B-B14F-4D97-AF65-F5344CB8AC3E}">
        <p14:creationId xmlns:p14="http://schemas.microsoft.com/office/powerpoint/2010/main" val="3553515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Firefighters have an occupational exposure to fire smoke that the general public does not.</a:t>
            </a:r>
          </a:p>
          <a:p>
            <a:pPr lvl="0"/>
            <a:r>
              <a:rPr lang="en-US" sz="1200" kern="1200">
                <a:solidFill>
                  <a:schemeClr val="tx1"/>
                </a:solidFill>
                <a:effectLst/>
                <a:latin typeface="+mn-lt"/>
                <a:ea typeface="+mn-ea"/>
                <a:cs typeface="+mn-cs"/>
              </a:rPr>
              <a:t>Smoke from fires includes suspended liquid and solid particulate matter, as well as gases and vapors that result from the combustion of material. There are very large numbers of toxic components in smoke.</a:t>
            </a:r>
          </a:p>
          <a:p>
            <a:pPr lvl="0"/>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Carbon monoxide and hydrogen cyanide are highlighted on the slide. It’s easy to monitor them with instruments. We urge firefighters not to use the metered levels of these two to indicate the air is clear and signal that the removal of SCBA is acceptable. </a:t>
            </a:r>
          </a:p>
          <a:p>
            <a:pPr lvl="0"/>
            <a:r>
              <a:rPr lang="en-US" sz="1200" kern="1200">
                <a:solidFill>
                  <a:schemeClr val="tx1"/>
                </a:solidFill>
                <a:effectLst/>
                <a:latin typeface="+mn-lt"/>
                <a:ea typeface="+mn-ea"/>
                <a:cs typeface="+mn-cs"/>
              </a:rPr>
              <a:t>We cannot or do not monitor for dozens of other toxins that may be present.  </a:t>
            </a:r>
          </a:p>
          <a:p>
            <a:pPr lvl="0"/>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Compounds such as benzene, styrene, formaldehyde, acrolein, arsenic, and polycyclic aromatic hydrocarbons are all known to be cancer-causing among humans. All can be present in fire smoke at varying levels.</a:t>
            </a:r>
          </a:p>
          <a:p>
            <a:pPr lvl="0"/>
            <a:r>
              <a:rPr lang="en-US" sz="1200" kern="1200">
                <a:solidFill>
                  <a:schemeClr val="tx1"/>
                </a:solidFill>
                <a:effectLst/>
                <a:latin typeface="+mn-lt"/>
                <a:ea typeface="+mn-ea"/>
                <a:cs typeface="+mn-cs"/>
              </a:rPr>
              <a:t>Just because carbon monoxide and hydrogen cyanide have reached certain levels does not mean it’s safe to remove your mask. </a:t>
            </a:r>
          </a:p>
          <a:p>
            <a:pPr lvl="0"/>
            <a:br>
              <a:rPr lang="en-US" sz="1200" kern="1200">
                <a:solidFill>
                  <a:schemeClr val="tx1"/>
                </a:solidFill>
                <a:effectLst/>
                <a:latin typeface="+mn-lt"/>
                <a:ea typeface="+mn-ea"/>
                <a:cs typeface="+mn-cs"/>
              </a:rPr>
            </a:br>
            <a:r>
              <a:rPr lang="en-US" sz="1200" kern="1200" err="1">
                <a:solidFill>
                  <a:schemeClr val="tx1"/>
                </a:solidFill>
                <a:effectLst/>
                <a:latin typeface="+mn-lt"/>
                <a:ea typeface="+mn-ea"/>
                <a:cs typeface="+mn-cs"/>
              </a:rPr>
              <a:t>Bolstad</a:t>
            </a:r>
            <a:r>
              <a:rPr lang="en-US" sz="1200" kern="1200">
                <a:solidFill>
                  <a:schemeClr val="tx1"/>
                </a:solidFill>
                <a:effectLst/>
                <a:latin typeface="+mn-lt"/>
                <a:ea typeface="+mn-ea"/>
                <a:cs typeface="+mn-cs"/>
              </a:rPr>
              <a:t>-Johnson, D. M., Burgess, J. L., Crutchfield, C. D., </a:t>
            </a:r>
            <a:r>
              <a:rPr lang="en-US" sz="1200" kern="1200" err="1">
                <a:solidFill>
                  <a:schemeClr val="tx1"/>
                </a:solidFill>
                <a:effectLst/>
                <a:latin typeface="+mn-lt"/>
                <a:ea typeface="+mn-ea"/>
                <a:cs typeface="+mn-cs"/>
              </a:rPr>
              <a:t>Storment</a:t>
            </a:r>
            <a:r>
              <a:rPr lang="en-US" sz="1200" kern="1200">
                <a:solidFill>
                  <a:schemeClr val="tx1"/>
                </a:solidFill>
                <a:effectLst/>
                <a:latin typeface="+mn-lt"/>
                <a:ea typeface="+mn-ea"/>
                <a:cs typeface="+mn-cs"/>
              </a:rPr>
              <a:t>, S., </a:t>
            </a:r>
            <a:r>
              <a:rPr lang="en-US" sz="1200" kern="1200" err="1">
                <a:solidFill>
                  <a:schemeClr val="tx1"/>
                </a:solidFill>
                <a:effectLst/>
                <a:latin typeface="+mn-lt"/>
                <a:ea typeface="+mn-ea"/>
                <a:cs typeface="+mn-cs"/>
              </a:rPr>
              <a:t>Gerkin</a:t>
            </a:r>
            <a:r>
              <a:rPr lang="en-US" sz="1200" kern="1200">
                <a:solidFill>
                  <a:schemeClr val="tx1"/>
                </a:solidFill>
                <a:effectLst/>
                <a:latin typeface="+mn-lt"/>
                <a:ea typeface="+mn-ea"/>
                <a:cs typeface="+mn-cs"/>
              </a:rPr>
              <a:t>, R., &amp; Wilson, J. R. (2000). Characterization of firefighter exposures during fire overhaul. AIHAJ-American Industrial Hygiene Association, 61(5), 636-641. Retrieved from: http://www.firefightercancersupport.org/wp-content/uploads/2013/06/characterization_of_firefighter_exposures_during_fire_overhaul.pdf</a:t>
            </a:r>
          </a:p>
          <a:p>
            <a:pPr lvl="0"/>
            <a:r>
              <a:rPr lang="en-US" sz="1200" kern="1200">
                <a:solidFill>
                  <a:schemeClr val="tx1"/>
                </a:solidFill>
                <a:effectLst/>
                <a:latin typeface="+mn-lt"/>
                <a:ea typeface="+mn-ea"/>
                <a:cs typeface="+mn-cs"/>
              </a:rPr>
              <a:t> </a:t>
            </a:r>
          </a:p>
          <a:p>
            <a:pPr lvl="0"/>
            <a:endParaRPr lang="en-US" sz="1200" kern="1200">
              <a:solidFill>
                <a:schemeClr val="tx1"/>
              </a:solidFill>
              <a:effectLst/>
              <a:latin typeface="+mn-lt"/>
              <a:ea typeface="+mn-ea"/>
              <a:cs typeface="+mn-cs"/>
            </a:endParaRPr>
          </a:p>
          <a:p>
            <a:pPr lvl="0"/>
            <a:endParaRPr lang="en-US" sz="1200" kern="1200">
              <a:solidFill>
                <a:schemeClr val="tx1"/>
              </a:solidFill>
              <a:effectLst/>
              <a:latin typeface="+mn-lt"/>
              <a:ea typeface="+mn-ea"/>
              <a:cs typeface="+mn-cs"/>
            </a:endParaRPr>
          </a:p>
          <a:p>
            <a:pPr lvl="0"/>
            <a:endParaRPr lang="en-US" sz="1200" kern="1200">
              <a:solidFill>
                <a:schemeClr val="tx1"/>
              </a:solidFill>
              <a:effectLst/>
              <a:latin typeface="+mn-lt"/>
              <a:ea typeface="+mn-ea"/>
              <a:cs typeface="+mn-cs"/>
            </a:endParaRPr>
          </a:p>
          <a:p>
            <a:pPr lvl="0"/>
            <a:endParaRPr lang="en-US" sz="1200" kern="1200">
              <a:solidFill>
                <a:schemeClr val="tx1"/>
              </a:solidFill>
              <a:effectLst/>
              <a:latin typeface="+mn-lt"/>
              <a:ea typeface="+mn-ea"/>
              <a:cs typeface="+mn-cs"/>
            </a:endParaRPr>
          </a:p>
          <a:p>
            <a:pPr lvl="0"/>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FCSN urges the use of SCBA from initial fire attack to the end of overhaul!</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Palmer, K. (2011). IARC Monographs on the Evaluation of Carcinogenic Risks to Humans. Volume 98: Painting, Firefighting and Shiftwork. International Agency for Research on Cancer. Occupational Medicine, 61(7), 521-522. Retrieved from: </a:t>
            </a:r>
            <a:r>
              <a:rPr lang="en-US" sz="1200" u="sng" kern="1200">
                <a:solidFill>
                  <a:schemeClr val="tx1"/>
                </a:solidFill>
                <a:effectLst/>
                <a:latin typeface="+mn-lt"/>
                <a:ea typeface="+mn-ea"/>
                <a:cs typeface="+mn-cs"/>
                <a:hlinkClick r:id="rId3"/>
              </a:rPr>
              <a:t>http://monographs.iarc.fr/ENG/Monographs/vol98/mono98.pdf</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365D10F8-BB49-4380-99A8-FC2978CD8129}" type="slidenum">
              <a:rPr lang="en-US" smtClean="0"/>
              <a:t>10</a:t>
            </a:fld>
            <a:endParaRPr lang="en-US"/>
          </a:p>
        </p:txBody>
      </p:sp>
    </p:spTree>
    <p:extLst>
      <p:ext uri="{BB962C8B-B14F-4D97-AF65-F5344CB8AC3E}">
        <p14:creationId xmlns:p14="http://schemas.microsoft.com/office/powerpoint/2010/main" val="1455813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Carbon monoxide and hydrogen cyanide are highlighted on the slide. It’s easy to monitor them with instruments. We urge firefighters </a:t>
            </a:r>
            <a:r>
              <a:rPr lang="en-US" sz="1200" i="1" kern="1200">
                <a:solidFill>
                  <a:schemeClr val="tx1"/>
                </a:solidFill>
                <a:effectLst/>
                <a:latin typeface="+mn-lt"/>
                <a:ea typeface="+mn-ea"/>
                <a:cs typeface="+mn-cs"/>
              </a:rPr>
              <a:t>not</a:t>
            </a:r>
            <a:r>
              <a:rPr lang="en-US" sz="1200" kern="1200">
                <a:solidFill>
                  <a:schemeClr val="tx1"/>
                </a:solidFill>
                <a:effectLst/>
                <a:latin typeface="+mn-lt"/>
                <a:ea typeface="+mn-ea"/>
                <a:cs typeface="+mn-cs"/>
              </a:rPr>
              <a:t> to use the metered levels of these two to indicate the air is clear and signal that the removal of SCBA is acceptable. </a:t>
            </a:r>
          </a:p>
          <a:p>
            <a:pPr lvl="0"/>
            <a:r>
              <a:rPr lang="en-US" sz="1200" kern="1200">
                <a:solidFill>
                  <a:schemeClr val="tx1"/>
                </a:solidFill>
                <a:effectLst/>
                <a:latin typeface="+mn-lt"/>
                <a:ea typeface="+mn-ea"/>
                <a:cs typeface="+mn-cs"/>
              </a:rPr>
              <a:t>We cannot or do not monitor for dozens of other toxins that may be present.  </a:t>
            </a:r>
          </a:p>
          <a:p>
            <a:pPr lvl="0"/>
            <a:r>
              <a:rPr lang="en-US" sz="1200" kern="1200">
                <a:solidFill>
                  <a:schemeClr val="tx1"/>
                </a:solidFill>
                <a:effectLst/>
                <a:latin typeface="+mn-lt"/>
                <a:ea typeface="+mn-ea"/>
                <a:cs typeface="+mn-cs"/>
              </a:rPr>
              <a:t>Compounds such as benzene, styrene, formaldehyde, acrolein, arsenic, and polycyclic aromatic hydrocarbons are all known to be cancer-causing among humans. All can be present in fire smoke at varying levels.</a:t>
            </a:r>
          </a:p>
          <a:p>
            <a:pPr lvl="0"/>
            <a:r>
              <a:rPr lang="en-US" sz="1200" kern="1200">
                <a:solidFill>
                  <a:schemeClr val="tx1"/>
                </a:solidFill>
                <a:effectLst/>
                <a:latin typeface="+mn-lt"/>
                <a:ea typeface="+mn-ea"/>
                <a:cs typeface="+mn-cs"/>
              </a:rPr>
              <a:t>Just because carbon monoxide and hydrogen cyanide have reached certain levels does </a:t>
            </a:r>
            <a:r>
              <a:rPr lang="en-US" sz="1200" i="1" kern="1200">
                <a:solidFill>
                  <a:schemeClr val="tx1"/>
                </a:solidFill>
                <a:effectLst/>
                <a:latin typeface="+mn-lt"/>
                <a:ea typeface="+mn-ea"/>
                <a:cs typeface="+mn-cs"/>
              </a:rPr>
              <a:t>not</a:t>
            </a:r>
            <a:r>
              <a:rPr lang="en-US" sz="1200" kern="1200">
                <a:solidFill>
                  <a:schemeClr val="tx1"/>
                </a:solidFill>
                <a:effectLst/>
                <a:latin typeface="+mn-lt"/>
                <a:ea typeface="+mn-ea"/>
                <a:cs typeface="+mn-cs"/>
              </a:rPr>
              <a:t> mean it’s safe to remove your mask.</a:t>
            </a:r>
            <a:r>
              <a:rPr lang="en-US" sz="1200" kern="1200" baseline="30000">
                <a:solidFill>
                  <a:schemeClr val="tx1"/>
                </a:solidFill>
                <a:effectLst/>
                <a:latin typeface="+mn-lt"/>
                <a:ea typeface="+mn-ea"/>
                <a:cs typeface="+mn-cs"/>
              </a:rPr>
              <a:t>18</a:t>
            </a:r>
            <a:endParaRPr lang="en-US" sz="1200" kern="1200">
              <a:solidFill>
                <a:schemeClr val="tx1"/>
              </a:solidFill>
              <a:effectLst/>
              <a:latin typeface="+mn-lt"/>
              <a:ea typeface="+mn-ea"/>
              <a:cs typeface="+mn-cs"/>
            </a:endParaRPr>
          </a:p>
          <a:p>
            <a:br>
              <a:rPr lang="en-US" sz="1200" kern="1200">
                <a:solidFill>
                  <a:schemeClr val="tx1"/>
                </a:solidFill>
                <a:effectLst/>
                <a:latin typeface="+mn-lt"/>
                <a:ea typeface="+mn-ea"/>
                <a:cs typeface="+mn-cs"/>
              </a:rPr>
            </a:br>
            <a:r>
              <a:rPr lang="en-US" sz="1200" kern="1200" err="1">
                <a:solidFill>
                  <a:schemeClr val="tx1"/>
                </a:solidFill>
                <a:effectLst/>
                <a:latin typeface="+mn-lt"/>
                <a:ea typeface="+mn-ea"/>
                <a:cs typeface="+mn-cs"/>
              </a:rPr>
              <a:t>Bolstad</a:t>
            </a:r>
            <a:r>
              <a:rPr lang="en-US" sz="1200" kern="1200">
                <a:solidFill>
                  <a:schemeClr val="tx1"/>
                </a:solidFill>
                <a:effectLst/>
                <a:latin typeface="+mn-lt"/>
                <a:ea typeface="+mn-ea"/>
                <a:cs typeface="+mn-cs"/>
              </a:rPr>
              <a:t>-Johnson, D. M., Burgess, J. L., Crutchfield, C. D., </a:t>
            </a:r>
            <a:r>
              <a:rPr lang="en-US" sz="1200" kern="1200" err="1">
                <a:solidFill>
                  <a:schemeClr val="tx1"/>
                </a:solidFill>
                <a:effectLst/>
                <a:latin typeface="+mn-lt"/>
                <a:ea typeface="+mn-ea"/>
                <a:cs typeface="+mn-cs"/>
              </a:rPr>
              <a:t>Storment</a:t>
            </a:r>
            <a:r>
              <a:rPr lang="en-US" sz="1200" kern="1200">
                <a:solidFill>
                  <a:schemeClr val="tx1"/>
                </a:solidFill>
                <a:effectLst/>
                <a:latin typeface="+mn-lt"/>
                <a:ea typeface="+mn-ea"/>
                <a:cs typeface="+mn-cs"/>
              </a:rPr>
              <a:t>, S., </a:t>
            </a:r>
            <a:r>
              <a:rPr lang="en-US" sz="1200" kern="1200" err="1">
                <a:solidFill>
                  <a:schemeClr val="tx1"/>
                </a:solidFill>
                <a:effectLst/>
                <a:latin typeface="+mn-lt"/>
                <a:ea typeface="+mn-ea"/>
                <a:cs typeface="+mn-cs"/>
              </a:rPr>
              <a:t>Gerkin</a:t>
            </a:r>
            <a:r>
              <a:rPr lang="en-US" sz="1200" kern="1200">
                <a:solidFill>
                  <a:schemeClr val="tx1"/>
                </a:solidFill>
                <a:effectLst/>
                <a:latin typeface="+mn-lt"/>
                <a:ea typeface="+mn-ea"/>
                <a:cs typeface="+mn-cs"/>
              </a:rPr>
              <a:t>, R., &amp; Wilson, J. R. (2000). Characterization of firefighter exposures during fire overhaul. </a:t>
            </a:r>
            <a:r>
              <a:rPr lang="en-US" sz="1200" i="1" kern="1200">
                <a:solidFill>
                  <a:schemeClr val="tx1"/>
                </a:solidFill>
                <a:effectLst/>
                <a:latin typeface="+mn-lt"/>
                <a:ea typeface="+mn-ea"/>
                <a:cs typeface="+mn-cs"/>
              </a:rPr>
              <a:t>AIHAJ-American Industrial Hygiene Association</a:t>
            </a:r>
            <a:r>
              <a:rPr lang="en-US" sz="1200" kern="1200">
                <a:solidFill>
                  <a:schemeClr val="tx1"/>
                </a:solidFill>
                <a:effectLst/>
                <a:latin typeface="+mn-lt"/>
                <a:ea typeface="+mn-ea"/>
                <a:cs typeface="+mn-cs"/>
              </a:rPr>
              <a:t>, </a:t>
            </a:r>
            <a:r>
              <a:rPr lang="en-US" sz="1200" i="1" kern="1200">
                <a:solidFill>
                  <a:schemeClr val="tx1"/>
                </a:solidFill>
                <a:effectLst/>
                <a:latin typeface="+mn-lt"/>
                <a:ea typeface="+mn-ea"/>
                <a:cs typeface="+mn-cs"/>
              </a:rPr>
              <a:t>61</a:t>
            </a:r>
            <a:r>
              <a:rPr lang="en-US" sz="1200" kern="1200">
                <a:solidFill>
                  <a:schemeClr val="tx1"/>
                </a:solidFill>
                <a:effectLst/>
                <a:latin typeface="+mn-lt"/>
                <a:ea typeface="+mn-ea"/>
                <a:cs typeface="+mn-cs"/>
              </a:rPr>
              <a:t>(5), 636-641. Retrieved from: </a:t>
            </a:r>
            <a:r>
              <a:rPr lang="en-US" sz="1200" u="sng" kern="1200">
                <a:solidFill>
                  <a:schemeClr val="tx1"/>
                </a:solidFill>
                <a:effectLst/>
                <a:latin typeface="+mn-lt"/>
                <a:ea typeface="+mn-ea"/>
                <a:cs typeface="+mn-cs"/>
                <a:hlinkClick r:id="rId3"/>
              </a:rPr>
              <a:t>http://www.firefightercancersupport.org/wp-content/uploads/2013/06/characterization_of_firefighter_exposures_during_fire_overhaul.pdf</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endParaRPr lang="en-US"/>
          </a:p>
        </p:txBody>
      </p:sp>
      <p:sp>
        <p:nvSpPr>
          <p:cNvPr id="4" name="Slide Number Placeholder 3"/>
          <p:cNvSpPr>
            <a:spLocks noGrp="1"/>
          </p:cNvSpPr>
          <p:nvPr>
            <p:ph type="sldNum" sz="quarter" idx="5"/>
          </p:nvPr>
        </p:nvSpPr>
        <p:spPr/>
        <p:txBody>
          <a:bodyPr/>
          <a:lstStyle/>
          <a:p>
            <a:fld id="{365D10F8-BB49-4380-99A8-FC2978CD8129}" type="slidenum">
              <a:rPr lang="en-US" smtClean="0"/>
              <a:t>11</a:t>
            </a:fld>
            <a:endParaRPr lang="en-US"/>
          </a:p>
        </p:txBody>
      </p:sp>
    </p:spTree>
    <p:extLst>
      <p:ext uri="{BB962C8B-B14F-4D97-AF65-F5344CB8AC3E}">
        <p14:creationId xmlns:p14="http://schemas.microsoft.com/office/powerpoint/2010/main" val="4106722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52334"/>
          </a:xfrm>
        </p:spPr>
        <p:txBody>
          <a:bodyPr/>
          <a:lstStyle/>
          <a:p>
            <a:pPr marL="171450" lvl="0" indent="-171450">
              <a:spcAft>
                <a:spcPts val="600"/>
              </a:spcAft>
              <a:buFont typeface="Arial" panose="020B0604020202020204" pitchFamily="34" charset="0"/>
              <a:buChar char="•"/>
            </a:pPr>
            <a:r>
              <a:rPr lang="en-US" sz="1200" b="1">
                <a:ln/>
              </a:rPr>
              <a:t>Absorption: </a:t>
            </a:r>
            <a:r>
              <a:rPr lang="en-US" sz="1200">
                <a:ln/>
              </a:rPr>
              <a:t>Firefighters are exposed to carcinogens found on the fireground through dermal exposure.</a:t>
            </a:r>
            <a:endParaRPr lang="en-US">
              <a:ln/>
            </a:endParaRPr>
          </a:p>
          <a:p>
            <a:pPr marL="171450" lvl="0" indent="-171450">
              <a:spcAft>
                <a:spcPts val="600"/>
              </a:spcAft>
              <a:buFont typeface="Arial" panose="020B0604020202020204" pitchFamily="34" charset="0"/>
              <a:buChar char="•"/>
            </a:pPr>
            <a:r>
              <a:rPr lang="en-US" sz="1200">
                <a:ln/>
              </a:rPr>
              <a:t>Particulates are absorbed through the skin. </a:t>
            </a:r>
          </a:p>
          <a:p>
            <a:pPr marL="171450" lvl="0" indent="-171450">
              <a:spcAft>
                <a:spcPts val="600"/>
              </a:spcAft>
              <a:buFont typeface="Arial" panose="020B0604020202020204" pitchFamily="34" charset="0"/>
              <a:buChar char="•"/>
            </a:pPr>
            <a:endParaRPr lang="en-US" sz="1200" b="1">
              <a:ln/>
            </a:endParaRPr>
          </a:p>
          <a:p>
            <a:pPr marL="171450" lvl="0" indent="-171450">
              <a:spcAft>
                <a:spcPts val="600"/>
              </a:spcAft>
              <a:buFont typeface="Arial" panose="020B0604020202020204" pitchFamily="34" charset="0"/>
              <a:buChar char="•"/>
            </a:pPr>
            <a:r>
              <a:rPr lang="en-US" sz="1200" b="1">
                <a:ln/>
              </a:rPr>
              <a:t>Inhalation:</a:t>
            </a:r>
            <a:r>
              <a:rPr lang="en-US" sz="1200" b="1" baseline="-25000">
                <a:ln/>
              </a:rPr>
              <a:t> </a:t>
            </a:r>
            <a:r>
              <a:rPr lang="en-US" sz="1200">
                <a:ln/>
              </a:rPr>
              <a:t>Firefighters are exposed to toxic gases, vapors and particulates through inhalation. This is especially true during the overhaul phase and not wearing a SCBA. Inhalation can also occur through inhalation from off-gassing of contaminated equipment and diesel exhaust.</a:t>
            </a:r>
          </a:p>
          <a:p>
            <a:pPr marL="171450" lvl="0" indent="-171450">
              <a:spcAft>
                <a:spcPts val="600"/>
              </a:spcAft>
              <a:buFont typeface="Arial" panose="020B0604020202020204" pitchFamily="34" charset="0"/>
              <a:buChar char="•"/>
            </a:pPr>
            <a:r>
              <a:rPr lang="en-US" sz="1200" b="1">
                <a:ln/>
              </a:rPr>
              <a:t>Ingestion: </a:t>
            </a:r>
            <a:r>
              <a:rPr lang="en-US" sz="1200">
                <a:ln/>
              </a:rPr>
              <a:t>Transfer of contaminants from contaminated PPE or equipment to the skin. These contaminants are ingested at the incident scene through nutrition.</a:t>
            </a:r>
          </a:p>
          <a:p>
            <a:pPr marL="171450" indent="-171450">
              <a:spcAft>
                <a:spcPts val="600"/>
              </a:spcAft>
              <a:buFont typeface="Arial" panose="020B0604020202020204" pitchFamily="34" charset="0"/>
              <a:buChar char="•"/>
            </a:pPr>
            <a:r>
              <a:rPr lang="en-US">
                <a:ln/>
              </a:rPr>
              <a:t>The by-products of combustion of ordinary household items such as cabinets, mattresses, curtains, insulation, and porch materials can be very carcinogenic. </a:t>
            </a:r>
          </a:p>
          <a:p>
            <a:pPr marL="171450" indent="-171450">
              <a:spcAft>
                <a:spcPts val="600"/>
              </a:spcAft>
              <a:buFont typeface="Arial" panose="020B0604020202020204" pitchFamily="34" charset="0"/>
              <a:buChar char="•"/>
            </a:pPr>
            <a:r>
              <a:rPr lang="en-US">
                <a:ln/>
              </a:rPr>
              <a:t>Daily exposure to diesel exhaust in the firehouse can also precipitate cancer. Analysis of the kitchen and bunkroom walls and furniture in firehouses reveals a tremendous amount of diesel exhaust particles. These dangerous particles are inhaled and absorbed every shift and cause significant harm to firefighters </a:t>
            </a:r>
          </a:p>
          <a:p>
            <a:pPr marL="171450" indent="-171450">
              <a:spcAft>
                <a:spcPts val="600"/>
              </a:spcAft>
              <a:buFont typeface="Arial" panose="020B0604020202020204" pitchFamily="34" charset="0"/>
              <a:buChar char="•"/>
            </a:pPr>
            <a:r>
              <a:rPr lang="en-US">
                <a:ln/>
                <a:hlinkClick r:id="rId3"/>
              </a:rPr>
              <a:t>https://www.ncbi.nlm.nih.gov/pmc/articles/PMC7323473/</a:t>
            </a:r>
            <a:r>
              <a:rPr lang="en-US">
                <a:ln/>
              </a:rPr>
              <a:t> </a:t>
            </a:r>
          </a:p>
          <a:p>
            <a:pPr marL="171450" indent="-171450">
              <a:spcAft>
                <a:spcPts val="600"/>
              </a:spcAft>
              <a:buFont typeface="Arial" panose="020B0604020202020204" pitchFamily="34" charset="0"/>
              <a:buChar char="•"/>
            </a:pPr>
            <a:endParaRPr lang="en-US">
              <a:ln/>
            </a:endParaRPr>
          </a:p>
          <a:p>
            <a:pPr marL="285750" indent="-285750">
              <a:buFont typeface="Arial" panose="020B0604020202020204" pitchFamily="34" charset="0"/>
              <a:buChar char="•"/>
            </a:pPr>
            <a:r>
              <a:rPr lang="en-US" sz="1200">
                <a:solidFill>
                  <a:schemeClr val="bg1"/>
                </a:solidFill>
                <a:latin typeface="Avenir Next Condensed" panose="020B0506020202020204"/>
                <a:cs typeface="Arial" panose="020B0604020202020204" pitchFamily="34" charset="0"/>
              </a:rPr>
              <a:t>Inhalation on the fireground</a:t>
            </a:r>
          </a:p>
          <a:p>
            <a:pPr marL="285750" indent="-285750">
              <a:buFont typeface="Arial" panose="020B0604020202020204" pitchFamily="34" charset="0"/>
              <a:buChar char="•"/>
            </a:pPr>
            <a:r>
              <a:rPr lang="en-US" sz="1200">
                <a:solidFill>
                  <a:schemeClr val="bg1"/>
                </a:solidFill>
                <a:latin typeface="Avenir Next Condensed" panose="020B0506020202020204"/>
                <a:cs typeface="Arial" panose="020B0604020202020204" pitchFamily="34" charset="0"/>
              </a:rPr>
              <a:t>Dermal absorption, especially in areas with thin skin (e.g. wrist, neck)</a:t>
            </a:r>
          </a:p>
          <a:p>
            <a:pPr marL="285750" indent="-285750">
              <a:buFont typeface="Arial" panose="020B0604020202020204" pitchFamily="34" charset="0"/>
              <a:buChar char="•"/>
            </a:pPr>
            <a:r>
              <a:rPr lang="en-US" sz="1200">
                <a:solidFill>
                  <a:schemeClr val="bg1"/>
                </a:solidFill>
                <a:latin typeface="Avenir Next Condensed" panose="020B0506020202020204"/>
                <a:cs typeface="Arial" panose="020B0604020202020204" pitchFamily="34" charset="0"/>
              </a:rPr>
              <a:t>Secondary exposure and/or contaminated dust from particulates post incident</a:t>
            </a:r>
          </a:p>
          <a:p>
            <a:pPr marL="285750" indent="-285750">
              <a:buFont typeface="Arial" panose="020B0604020202020204" pitchFamily="34" charset="0"/>
              <a:buChar char="•"/>
            </a:pPr>
            <a:r>
              <a:rPr lang="en-US" sz="1200">
                <a:solidFill>
                  <a:schemeClr val="bg1"/>
                </a:solidFill>
                <a:latin typeface="Avenir Next Condensed" panose="020B0506020202020204"/>
                <a:cs typeface="Arial" panose="020B0604020202020204" pitchFamily="34" charset="0"/>
              </a:rPr>
              <a:t>Semi-volatile off gassing </a:t>
            </a:r>
            <a:r>
              <a:rPr lang="en-US" sz="1100">
                <a:solidFill>
                  <a:srgbClr val="074975"/>
                </a:solidFill>
                <a:latin typeface="Avenir Next Condensed" panose="020B0506020202020204"/>
                <a:cs typeface="Arial" panose="020B0604020202020204" pitchFamily="34" charset="0"/>
              </a:rPr>
              <a:t>of g</a:t>
            </a:r>
            <a:r>
              <a:rPr lang="en-US" sz="1050">
                <a:solidFill>
                  <a:srgbClr val="074975"/>
                </a:solidFill>
                <a:latin typeface="Avenir Next Condensed" panose="020B0506020202020204"/>
                <a:cs typeface="Arial" panose="020B0604020202020204" pitchFamily="34" charset="0"/>
              </a:rPr>
              <a:t>ear?</a:t>
            </a:r>
          </a:p>
          <a:p>
            <a:pPr marL="171450" lvl="0" indent="-171450">
              <a:spcAft>
                <a:spcPts val="600"/>
              </a:spcAft>
              <a:buFont typeface="Arial" panose="020B0604020202020204" pitchFamily="34" charset="0"/>
              <a:buChar char="•"/>
            </a:pPr>
            <a:endParaRPr lang="en-US" sz="1200" b="1">
              <a:ln/>
            </a:endParaRPr>
          </a:p>
          <a:p>
            <a:endParaRPr lang="en-US"/>
          </a:p>
        </p:txBody>
      </p:sp>
      <p:sp>
        <p:nvSpPr>
          <p:cNvPr id="4" name="Slide Number Placeholder 3"/>
          <p:cNvSpPr>
            <a:spLocks noGrp="1"/>
          </p:cNvSpPr>
          <p:nvPr>
            <p:ph type="sldNum" sz="quarter" idx="5"/>
          </p:nvPr>
        </p:nvSpPr>
        <p:spPr/>
        <p:txBody>
          <a:bodyPr/>
          <a:lstStyle/>
          <a:p>
            <a:fld id="{365D10F8-BB49-4380-99A8-FC2978CD8129}" type="slidenum">
              <a:rPr lang="en-US" smtClean="0"/>
              <a:t>12</a:t>
            </a:fld>
            <a:endParaRPr lang="en-US"/>
          </a:p>
        </p:txBody>
      </p:sp>
    </p:spTree>
    <p:extLst>
      <p:ext uri="{BB962C8B-B14F-4D97-AF65-F5344CB8AC3E}">
        <p14:creationId xmlns:p14="http://schemas.microsoft.com/office/powerpoint/2010/main" val="1279441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Chronic exposure to heat, smoke, and toxins put firefighters at very high risk for developing cancer. The by-products of combustion of ordinary household items such as cabinets, mattresses, curtains, insulation, and porch materials can be very carcinogenic. Inhalation, ingestion, and absorption of these toxic substances that make their way into the bloodstream of the firefighter are transported and stored in fat cells and organs. It is here where cell damage occurs that may lead to cancer.</a:t>
            </a:r>
          </a:p>
          <a:p>
            <a:r>
              <a:rPr lang="en-US"/>
              <a:t> </a:t>
            </a:r>
          </a:p>
          <a:p>
            <a:r>
              <a:rPr lang="en-US"/>
              <a:t>Daily exposure to diesel exhaust in the firehouse can also precipitate cancer. Analysis of the kitchen and bunkroom walls and furniture in firehouses reveals a tremendous amount of diesel exhaust particles. These dangerous particles are inhaled and absorbed every shift and cause significant harm to firefighters</a:t>
            </a:r>
            <a:r>
              <a:rPr lang="en-US">
                <a:effectLst/>
              </a:rPr>
              <a:t> </a:t>
            </a:r>
            <a:endParaRPr lang="en-US"/>
          </a:p>
          <a:p>
            <a:endParaRPr lang="en-US"/>
          </a:p>
        </p:txBody>
      </p:sp>
      <p:sp>
        <p:nvSpPr>
          <p:cNvPr id="4" name="Slide Number Placeholder 3"/>
          <p:cNvSpPr>
            <a:spLocks noGrp="1"/>
          </p:cNvSpPr>
          <p:nvPr>
            <p:ph type="sldNum" sz="quarter" idx="10"/>
          </p:nvPr>
        </p:nvSpPr>
        <p:spPr/>
        <p:txBody>
          <a:bodyPr/>
          <a:lstStyle/>
          <a:p>
            <a:fld id="{365D10F8-BB49-4380-99A8-FC2978CD8129}" type="slidenum">
              <a:rPr lang="en-US" smtClean="0"/>
              <a:t>13</a:t>
            </a:fld>
            <a:endParaRPr lang="en-US"/>
          </a:p>
        </p:txBody>
      </p:sp>
    </p:spTree>
    <p:extLst>
      <p:ext uri="{BB962C8B-B14F-4D97-AF65-F5344CB8AC3E}">
        <p14:creationId xmlns:p14="http://schemas.microsoft.com/office/powerpoint/2010/main" val="2009225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3358" indent="-353358">
              <a:lnSpc>
                <a:spcPts val="1546"/>
              </a:lnSpc>
              <a:buFont typeface="Symbol" pitchFamily="2" charset="2"/>
              <a:buChar char=""/>
            </a:pPr>
            <a:r>
              <a:rPr lang="en-US">
                <a:latin typeface="Crimson" panose="02000503000000000000" pitchFamily="2" charset="77"/>
                <a:ea typeface="Calibri" panose="020F0502020204030204" pitchFamily="34" charset="0"/>
                <a:cs typeface="Times New Roman" panose="02020603050405020304" pitchFamily="18" charset="0"/>
              </a:rPr>
              <a:t>Pot-on-the-stove is a common response for firefighters. </a:t>
            </a:r>
            <a:endParaRPr lang="en-US" sz="1000">
              <a:latin typeface="Crimson" panose="02000503000000000000" pitchFamily="2" charset="77"/>
              <a:ea typeface="Calibri" panose="020F0502020204030204" pitchFamily="34" charset="0"/>
              <a:cs typeface="Times New Roman" panose="02020603050405020304" pitchFamily="18" charset="0"/>
            </a:endParaRPr>
          </a:p>
          <a:p>
            <a:pPr marL="353358" indent="-353358">
              <a:lnSpc>
                <a:spcPts val="1546"/>
              </a:lnSpc>
              <a:buFont typeface="Symbol" pitchFamily="2" charset="2"/>
              <a:buChar char=""/>
            </a:pPr>
            <a:r>
              <a:rPr lang="en-US">
                <a:latin typeface="Crimson" panose="02000503000000000000" pitchFamily="2" charset="77"/>
                <a:ea typeface="Calibri" panose="020F0502020204030204" pitchFamily="34" charset="0"/>
                <a:cs typeface="Times New Roman" panose="02020603050405020304" pitchFamily="18" charset="0"/>
              </a:rPr>
              <a:t>Firefighters respond to many calls that include food or fires from cooking. </a:t>
            </a:r>
          </a:p>
          <a:p>
            <a:pPr marL="353358" indent="-353358">
              <a:lnSpc>
                <a:spcPts val="1546"/>
              </a:lnSpc>
              <a:buFont typeface="Symbol" pitchFamily="2" charset="2"/>
              <a:buChar char=""/>
            </a:pPr>
            <a:r>
              <a:rPr lang="en-US">
                <a:latin typeface="Crimson" panose="02000503000000000000" pitchFamily="2" charset="77"/>
                <a:ea typeface="Calibri" panose="020F0502020204030204" pitchFamily="34" charset="0"/>
                <a:cs typeface="Times New Roman" panose="02020603050405020304" pitchFamily="18" charset="0"/>
              </a:rPr>
              <a:t>It also can generate certain gaseous pollutants, such as </a:t>
            </a:r>
            <a:r>
              <a:rPr lang="en-US" err="1">
                <a:latin typeface="Crimson" panose="02000503000000000000" pitchFamily="2" charset="77"/>
                <a:ea typeface="Calibri" panose="020F0502020204030204" pitchFamily="34" charset="0"/>
                <a:cs typeface="Times New Roman" panose="02020603050405020304" pitchFamily="18" charset="0"/>
              </a:rPr>
              <a:t>formaldThese</a:t>
            </a:r>
            <a:r>
              <a:rPr lang="en-US">
                <a:latin typeface="Crimson" panose="02000503000000000000" pitchFamily="2" charset="77"/>
                <a:ea typeface="Calibri" panose="020F0502020204030204" pitchFamily="34" charset="0"/>
                <a:cs typeface="Times New Roman" panose="02020603050405020304" pitchFamily="18" charset="0"/>
              </a:rPr>
              <a:t> fires produce an acrid smoke that has a telltale odor leading to a reduced concern about toxins and the “It’s just food on the stove” mindset. </a:t>
            </a:r>
            <a:endParaRPr lang="en-US" sz="1000">
              <a:latin typeface="Crimson" panose="02000503000000000000" pitchFamily="2" charset="77"/>
              <a:ea typeface="Calibri" panose="020F0502020204030204" pitchFamily="34" charset="0"/>
              <a:cs typeface="Times New Roman" panose="02020603050405020304" pitchFamily="18" charset="0"/>
            </a:endParaRPr>
          </a:p>
          <a:p>
            <a:pPr marL="353358" indent="-353358">
              <a:lnSpc>
                <a:spcPts val="1546"/>
              </a:lnSpc>
              <a:buFont typeface="Symbol" pitchFamily="2" charset="2"/>
              <a:buChar char=""/>
            </a:pPr>
            <a:r>
              <a:rPr lang="en-US">
                <a:latin typeface="Crimson" panose="02000503000000000000" pitchFamily="2" charset="77"/>
                <a:ea typeface="Calibri" panose="020F0502020204030204" pitchFamily="34" charset="0"/>
                <a:cs typeface="Times New Roman" panose="02020603050405020304" pitchFamily="18" charset="0"/>
              </a:rPr>
              <a:t>Cooking, in particular high-temperature frying, generates substantial amounts of airborne particulate matter, including ultrafine and fine particles.</a:t>
            </a:r>
            <a:r>
              <a:rPr lang="en-US" baseline="30000">
                <a:latin typeface="Crimson" panose="02000503000000000000" pitchFamily="2" charset="77"/>
                <a:ea typeface="Calibri" panose="020F0502020204030204" pitchFamily="34" charset="0"/>
                <a:cs typeface="Times New Roman" panose="02020603050405020304" pitchFamily="18" charset="0"/>
              </a:rPr>
              <a:t> </a:t>
            </a:r>
            <a:endParaRPr lang="en-US" sz="1000">
              <a:latin typeface="Crimson" panose="02000503000000000000" pitchFamily="2" charset="77"/>
              <a:ea typeface="Calibri" panose="020F0502020204030204" pitchFamily="34" charset="0"/>
              <a:cs typeface="Times New Roman" panose="02020603050405020304" pitchFamily="18" charset="0"/>
            </a:endParaRPr>
          </a:p>
          <a:p>
            <a:pPr marL="353358" indent="-353358">
              <a:lnSpc>
                <a:spcPts val="1546"/>
              </a:lnSpc>
              <a:buFont typeface="Symbol" pitchFamily="2" charset="2"/>
              <a:buChar char=""/>
            </a:pPr>
            <a:r>
              <a:rPr lang="en-US">
                <a:latin typeface="Crimson" panose="02000503000000000000" pitchFamily="2" charset="77"/>
                <a:ea typeface="Calibri" panose="020F0502020204030204" pitchFamily="34" charset="0"/>
                <a:cs typeface="Times New Roman" panose="02020603050405020304" pitchFamily="18" charset="0"/>
              </a:rPr>
              <a:t>These can include polycyclic aromatic hydrocarbons (PAHs) and heterocyclic amines </a:t>
            </a:r>
            <a:r>
              <a:rPr lang="en-US" err="1">
                <a:latin typeface="Crimson" panose="02000503000000000000" pitchFamily="2" charset="77"/>
                <a:ea typeface="Calibri" panose="020F0502020204030204" pitchFamily="34" charset="0"/>
                <a:cs typeface="Times New Roman" panose="02020603050405020304" pitchFamily="18" charset="0"/>
              </a:rPr>
              <a:t>ehyde</a:t>
            </a:r>
            <a:r>
              <a:rPr lang="en-US">
                <a:latin typeface="Crimson" panose="02000503000000000000" pitchFamily="2" charset="77"/>
                <a:ea typeface="Calibri" panose="020F0502020204030204" pitchFamily="34" charset="0"/>
                <a:cs typeface="Times New Roman" panose="02020603050405020304" pitchFamily="18" charset="0"/>
              </a:rPr>
              <a:t>, acetaldehyde, acrylamide and acrolein.</a:t>
            </a:r>
            <a:r>
              <a:rPr lang="en-US" sz="1000" baseline="30000">
                <a:latin typeface="Crimson" panose="02000503000000000000" pitchFamily="2" charset="77"/>
                <a:ea typeface="Calibri" panose="020F0502020204030204" pitchFamily="34" charset="0"/>
                <a:cs typeface="Times New Roman" panose="02020603050405020304" pitchFamily="18" charset="0"/>
              </a:rPr>
              <a:t>18</a:t>
            </a:r>
            <a:endParaRPr lang="en-US" sz="1000">
              <a:latin typeface="Crimson" panose="02000503000000000000" pitchFamily="2" charset="77"/>
              <a:ea typeface="Calibri" panose="020F0502020204030204" pitchFamily="34" charset="0"/>
              <a:cs typeface="Times New Roman" panose="02020603050405020304" pitchFamily="18" charset="0"/>
            </a:endParaRPr>
          </a:p>
          <a:p>
            <a:pPr marL="353358" indent="-353358">
              <a:lnSpc>
                <a:spcPts val="1546"/>
              </a:lnSpc>
              <a:buFont typeface="Symbol" pitchFamily="2" charset="2"/>
              <a:buChar char=""/>
            </a:pPr>
            <a:r>
              <a:rPr lang="en-US">
                <a:latin typeface="Crimson" panose="02000503000000000000" pitchFamily="2" charset="77"/>
                <a:ea typeface="Calibri" panose="020F0502020204030204" pitchFamily="34" charset="0"/>
                <a:cs typeface="Times New Roman" panose="02020603050405020304" pitchFamily="18" charset="0"/>
              </a:rPr>
              <a:t>Firefighters who do not wear SCBA on these calls are getting unnecessary exposures to several carcinogenic toxins.</a:t>
            </a:r>
            <a:endParaRPr lang="en-US" sz="1000">
              <a:latin typeface="Crimson" panose="02000503000000000000" pitchFamily="2" charset="77"/>
              <a:ea typeface="Calibri" panose="020F0502020204030204" pitchFamily="34" charset="0"/>
              <a:cs typeface="Times New Roman" panose="02020603050405020304" pitchFamily="18" charset="0"/>
            </a:endParaRPr>
          </a:p>
          <a:p>
            <a:pPr marL="353358" indent="-353358">
              <a:lnSpc>
                <a:spcPts val="1546"/>
              </a:lnSpc>
              <a:buFont typeface="Symbol" pitchFamily="2" charset="2"/>
              <a:buChar char=""/>
            </a:pPr>
            <a:r>
              <a:rPr lang="en-US">
                <a:latin typeface="Crimson" panose="02000503000000000000" pitchFamily="2" charset="77"/>
                <a:ea typeface="Calibri" panose="020F0502020204030204" pitchFamily="34" charset="0"/>
                <a:cs typeface="Times New Roman" panose="02020603050405020304" pitchFamily="18" charset="0"/>
              </a:rPr>
              <a:t>One or two exposures may not be a problem; it’s the repeated exposures that can lead to an issue with elevated cancer risks.</a:t>
            </a:r>
            <a:r>
              <a:rPr lang="en-US" sz="1000" baseline="30000">
                <a:latin typeface="Crimson" panose="02000503000000000000" pitchFamily="2" charset="77"/>
                <a:ea typeface="Calibri" panose="020F0502020204030204" pitchFamily="34" charset="0"/>
                <a:cs typeface="Times New Roman" panose="02020603050405020304" pitchFamily="18" charset="0"/>
              </a:rPr>
              <a:t>11</a:t>
            </a:r>
            <a:r>
              <a:rPr lang="en-US">
                <a:latin typeface="Crimson" panose="02000503000000000000" pitchFamily="2" charset="77"/>
                <a:ea typeface="Calibri" panose="020F0502020204030204" pitchFamily="34" charset="0"/>
                <a:cs typeface="Times New Roman" panose="02020603050405020304" pitchFamily="18" charset="0"/>
              </a:rPr>
              <a:t> </a:t>
            </a:r>
            <a:endParaRPr lang="en-US" sz="1000">
              <a:latin typeface="Crimson" panose="02000503000000000000" pitchFamily="2" charset="77"/>
              <a:ea typeface="Calibri" panose="020F0502020204030204" pitchFamily="34" charset="0"/>
              <a:cs typeface="Times New Roman" panose="02020603050405020304" pitchFamily="18" charset="0"/>
            </a:endParaRPr>
          </a:p>
          <a:p>
            <a:r>
              <a:rPr lang="en-US" err="1">
                <a:latin typeface="Crimson Text" panose="02000503000000000000" pitchFamily="2" charset="77"/>
                <a:ea typeface="Calibri" panose="020F0502020204030204" pitchFamily="34" charset="0"/>
                <a:cs typeface="Lucida Grande" panose="020B0600040502020204" pitchFamily="34" charset="0"/>
              </a:rPr>
              <a:t>Straif</a:t>
            </a:r>
            <a:r>
              <a:rPr lang="en-US">
                <a:latin typeface="Crimson Text" panose="02000503000000000000" pitchFamily="2" charset="77"/>
                <a:ea typeface="Calibri" panose="020F0502020204030204" pitchFamily="34" charset="0"/>
                <a:cs typeface="Lucida Grande" panose="020B0600040502020204" pitchFamily="34" charset="0"/>
              </a:rPr>
              <a:t>, K., Baan, R., Grosse, Y., </a:t>
            </a:r>
            <a:r>
              <a:rPr lang="en-US" err="1">
                <a:latin typeface="Crimson Text" panose="02000503000000000000" pitchFamily="2" charset="77"/>
                <a:ea typeface="Calibri" panose="020F0502020204030204" pitchFamily="34" charset="0"/>
                <a:cs typeface="Lucida Grande" panose="020B0600040502020204" pitchFamily="34" charset="0"/>
              </a:rPr>
              <a:t>Secretan</a:t>
            </a:r>
            <a:r>
              <a:rPr lang="en-US">
                <a:latin typeface="Crimson Text" panose="02000503000000000000" pitchFamily="2" charset="77"/>
                <a:ea typeface="Calibri" panose="020F0502020204030204" pitchFamily="34" charset="0"/>
                <a:cs typeface="Lucida Grande" panose="020B0600040502020204" pitchFamily="34" charset="0"/>
              </a:rPr>
              <a:t>, B., El </a:t>
            </a:r>
            <a:r>
              <a:rPr lang="en-US" err="1">
                <a:latin typeface="Crimson Text" panose="02000503000000000000" pitchFamily="2" charset="77"/>
                <a:ea typeface="Calibri" panose="020F0502020204030204" pitchFamily="34" charset="0"/>
                <a:cs typeface="Lucida Grande" panose="020B0600040502020204" pitchFamily="34" charset="0"/>
              </a:rPr>
              <a:t>Ghissassi</a:t>
            </a:r>
            <a:r>
              <a:rPr lang="en-US">
                <a:latin typeface="Crimson Text" panose="02000503000000000000" pitchFamily="2" charset="77"/>
                <a:ea typeface="Calibri" panose="020F0502020204030204" pitchFamily="34" charset="0"/>
                <a:cs typeface="Lucida Grande" panose="020B0600040502020204" pitchFamily="34" charset="0"/>
              </a:rPr>
              <a:t>, F., </a:t>
            </a:r>
            <a:r>
              <a:rPr lang="en-US" err="1">
                <a:latin typeface="Crimson Text" panose="02000503000000000000" pitchFamily="2" charset="77"/>
                <a:ea typeface="Calibri" panose="020F0502020204030204" pitchFamily="34" charset="0"/>
                <a:cs typeface="Lucida Grande" panose="020B0600040502020204" pitchFamily="34" charset="0"/>
              </a:rPr>
              <a:t>Cogliano</a:t>
            </a:r>
            <a:r>
              <a:rPr lang="en-US">
                <a:latin typeface="Crimson Text" panose="02000503000000000000" pitchFamily="2" charset="77"/>
                <a:ea typeface="Calibri" panose="020F0502020204030204" pitchFamily="34" charset="0"/>
                <a:cs typeface="Lucida Grande" panose="020B0600040502020204" pitchFamily="34" charset="0"/>
              </a:rPr>
              <a:t>, V., &amp; WHO International Agency for Research on Cancer Monograph Working Group. (2006). Carcinogenicity of household solid fuel combustion and of high-temperature frying. The lancet oncology, 7(12), 977-978. Retrieved from: </a:t>
            </a:r>
            <a:r>
              <a:rPr lang="en-US" u="sng">
                <a:solidFill>
                  <a:srgbClr val="0000FF"/>
                </a:solidFill>
                <a:latin typeface="Crimson Text" panose="02000503000000000000" pitchFamily="2" charset="77"/>
                <a:ea typeface="Calibri" panose="020F0502020204030204" pitchFamily="34" charset="0"/>
                <a:cs typeface="Lucida Grande" panose="020B0600040502020204" pitchFamily="34" charset="0"/>
                <a:hlinkClick r:id="rId3">
                  <a:extLst>
                    <a:ext uri="{A12FA001-AC4F-418D-AE19-62706E023703}">
                      <ahyp:hlinkClr xmlns:ahyp="http://schemas.microsoft.com/office/drawing/2018/hyperlinkcolor" val="tx"/>
                    </a:ext>
                  </a:extLst>
                </a:hlinkClick>
              </a:rPr>
              <a:t>http://monographs.iarc.fr/ENG/Monographs/vol95/mono95-7.pdf</a:t>
            </a:r>
            <a:endParaRPr lang="en-US" sz="1000">
              <a:latin typeface="Crimson" panose="02000503000000000000" pitchFamily="2" charset="77"/>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10"/>
          </p:nvPr>
        </p:nvSpPr>
        <p:spPr/>
        <p:txBody>
          <a:bodyPr/>
          <a:lstStyle/>
          <a:p>
            <a:fld id="{365D10F8-BB49-4380-99A8-FC2978CD8129}" type="slidenum">
              <a:rPr lang="en-US" smtClean="0"/>
              <a:t>14</a:t>
            </a:fld>
            <a:endParaRPr lang="en-US"/>
          </a:p>
        </p:txBody>
      </p:sp>
    </p:spTree>
    <p:extLst>
      <p:ext uri="{BB962C8B-B14F-4D97-AF65-F5344CB8AC3E}">
        <p14:creationId xmlns:p14="http://schemas.microsoft.com/office/powerpoint/2010/main" val="1699322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1987, the IAFF funded a studied conducted by the University of California Los Angeles (UCLA) School of Public Health. It was the first study that measured firefighters’ </a:t>
            </a:r>
            <a:br>
              <a:rPr lang="en-US"/>
            </a:br>
            <a:r>
              <a:rPr lang="en-US"/>
              <a:t>diesel exhaust exposure in fire stations in New York, Boston and Los Angeles. The study found a strong association between increased call volumes and higher levels of diesel </a:t>
            </a:r>
            <a:br>
              <a:rPr lang="en-US"/>
            </a:br>
            <a:r>
              <a:rPr lang="en-US"/>
              <a:t>exhaust exposure, and that exposure occurred even after the apparatus returns to the station and is shut down.</a:t>
            </a:r>
          </a:p>
          <a:p>
            <a:r>
              <a:rPr lang="en-US"/>
              <a:t>Diesel exhaust was found in many locations, including in the firehouse and elsewhere during operations. </a:t>
            </a:r>
          </a:p>
          <a:p>
            <a:r>
              <a:rPr lang="en-US"/>
              <a:t>More-recent studies have found significant increases of lung cancer in populations </a:t>
            </a:r>
            <a:br>
              <a:rPr lang="en-US"/>
            </a:br>
            <a:r>
              <a:rPr lang="en-US"/>
              <a:t>occupationally exposed to diesel exhaust levels that are much lower than those the IAFF and UCLA measured in the 1987 study. </a:t>
            </a:r>
          </a:p>
          <a:p>
            <a:r>
              <a:rPr lang="en-US"/>
              <a:t>There is a clear increased risk of lung cancer for firefighters exposed to diesel exhaust. Exposure to diesel fumes can also lead to other cancers, including bladder cancer, as well as cardiovascular disease and chronic obstructive pulmonary diseases.</a:t>
            </a:r>
          </a:p>
          <a:p>
            <a:r>
              <a:rPr lang="en-US" err="1"/>
              <a:t>Froines</a:t>
            </a:r>
            <a:r>
              <a:rPr lang="en-US"/>
              <a:t>, J. R., HINDS, W. C., DUFFY, R. M., LAFUENTE, E. J., &amp; LIU, W. C. V. (1987). Exposure of firefighters to diesel emissions in fire stations. The American Industrial Hygiene Association Journal, 48(3), 202-207. Retrieved from: http://www.iaff.org/HS/Media/UCLA_IAFF_Diesel_Study.pdf</a:t>
            </a:r>
          </a:p>
          <a:p>
            <a:r>
              <a:rPr lang="en-US"/>
              <a:t> </a:t>
            </a:r>
          </a:p>
          <a:p>
            <a:r>
              <a:rPr lang="en-US"/>
              <a:t>http://www.iaff.org/12News/061312Diesel.htm</a:t>
            </a:r>
          </a:p>
          <a:p>
            <a:r>
              <a:rPr lang="en-US"/>
              <a:t> </a:t>
            </a:r>
          </a:p>
          <a:p>
            <a:r>
              <a:rPr lang="en-US"/>
              <a:t>International Agency for Research on Cancer (IARC). (2012). IARC: Diesel engine exhaust carcinogenic. Press release, (213). Retrieved from: http://www.iarc.fr/en/media-centre/pr/2012/pdfs/pr213_E.pdf</a:t>
            </a:r>
          </a:p>
          <a:p>
            <a:endParaRPr lang="en-US"/>
          </a:p>
        </p:txBody>
      </p:sp>
      <p:sp>
        <p:nvSpPr>
          <p:cNvPr id="4" name="Slide Number Placeholder 3"/>
          <p:cNvSpPr>
            <a:spLocks noGrp="1"/>
          </p:cNvSpPr>
          <p:nvPr>
            <p:ph type="sldNum" sz="quarter" idx="10"/>
          </p:nvPr>
        </p:nvSpPr>
        <p:spPr/>
        <p:txBody>
          <a:bodyPr/>
          <a:lstStyle/>
          <a:p>
            <a:fld id="{365D10F8-BB49-4380-99A8-FC2978CD8129}" type="slidenum">
              <a:rPr lang="en-US" smtClean="0"/>
              <a:t>15</a:t>
            </a:fld>
            <a:endParaRPr lang="en-US"/>
          </a:p>
        </p:txBody>
      </p:sp>
    </p:spTree>
    <p:extLst>
      <p:ext uri="{BB962C8B-B14F-4D97-AF65-F5344CB8AC3E}">
        <p14:creationId xmlns:p14="http://schemas.microsoft.com/office/powerpoint/2010/main" val="4025098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Cars are constructed with many plastic and synthetic materials that produce toxins when burning. </a:t>
            </a:r>
          </a:p>
          <a:p>
            <a:r>
              <a:rPr lang="en-US"/>
              <a:t>Smoke color is not an indication of the types of toxins off gassing.</a:t>
            </a:r>
          </a:p>
          <a:p>
            <a:r>
              <a:rPr lang="en-US"/>
              <a:t>Note the firefighters here are not wearing SCBA during fire attack. Firefighters cannot rely on holding their breath or hoping the smoke is moving away from them. </a:t>
            </a:r>
          </a:p>
          <a:p>
            <a:r>
              <a:rPr lang="en-US"/>
              <a:t>Being outdoors does not mean you avoid the carcinogens in fire smoke!</a:t>
            </a:r>
          </a:p>
          <a:p>
            <a:endParaRPr lang="en-US"/>
          </a:p>
          <a:p>
            <a:endParaRPr lang="en-US"/>
          </a:p>
        </p:txBody>
      </p:sp>
      <p:sp>
        <p:nvSpPr>
          <p:cNvPr id="4" name="Slide Number Placeholder 3"/>
          <p:cNvSpPr>
            <a:spLocks noGrp="1"/>
          </p:cNvSpPr>
          <p:nvPr>
            <p:ph type="sldNum" sz="quarter" idx="10"/>
          </p:nvPr>
        </p:nvSpPr>
        <p:spPr/>
        <p:txBody>
          <a:bodyPr/>
          <a:lstStyle/>
          <a:p>
            <a:fld id="{365D10F8-BB49-4380-99A8-FC2978CD8129}" type="slidenum">
              <a:rPr lang="en-US" smtClean="0"/>
              <a:t>16</a:t>
            </a:fld>
            <a:endParaRPr lang="en-US"/>
          </a:p>
        </p:txBody>
      </p:sp>
    </p:spTree>
    <p:extLst>
      <p:ext uri="{BB962C8B-B14F-4D97-AF65-F5344CB8AC3E}">
        <p14:creationId xmlns:p14="http://schemas.microsoft.com/office/powerpoint/2010/main" val="35676573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Dumpster fires represent another outside suppression function, but they can contain unknown products. </a:t>
            </a:r>
          </a:p>
          <a:p>
            <a:r>
              <a:rPr lang="en-US"/>
              <a:t>Again, smoke color is not an indication of the types of toxins off gassing.</a:t>
            </a:r>
          </a:p>
          <a:p>
            <a:r>
              <a:rPr lang="en-US"/>
              <a:t>Many times, you'll have no idea what’s in that dumpster.</a:t>
            </a:r>
          </a:p>
          <a:p>
            <a:r>
              <a:rPr lang="en-US"/>
              <a:t>Exterior firefighting in general may be perceived as safe. It’s important to understand that fire smoke is fire smoke whether it is inside or outside. All fire smoke contains products of combustion that can be carcinogenic.17 </a:t>
            </a:r>
          </a:p>
          <a:p>
            <a:r>
              <a:rPr lang="en-US"/>
              <a:t>Wearing an SCBA is a great way to reduce your exposure. </a:t>
            </a:r>
          </a:p>
          <a:p>
            <a:r>
              <a:rPr lang="en-US"/>
              <a:t>Note that the firefighter is wearing a mask but is not on air. It’s white smoke, not black smoke, but there’s roofing material or asphalt burning in the dumpster. Wearing your mask is great, but if you are going to dress out, use the air to protect your respiratory system!</a:t>
            </a:r>
          </a:p>
        </p:txBody>
      </p:sp>
      <p:sp>
        <p:nvSpPr>
          <p:cNvPr id="4" name="Slide Number Placeholder 3"/>
          <p:cNvSpPr>
            <a:spLocks noGrp="1"/>
          </p:cNvSpPr>
          <p:nvPr>
            <p:ph type="sldNum" sz="quarter" idx="10"/>
          </p:nvPr>
        </p:nvSpPr>
        <p:spPr/>
        <p:txBody>
          <a:bodyPr/>
          <a:lstStyle/>
          <a:p>
            <a:fld id="{365D10F8-BB49-4380-99A8-FC2978CD8129}" type="slidenum">
              <a:rPr lang="en-US" smtClean="0"/>
              <a:t>17</a:t>
            </a:fld>
            <a:endParaRPr lang="en-US"/>
          </a:p>
        </p:txBody>
      </p:sp>
    </p:spTree>
    <p:extLst>
      <p:ext uri="{BB962C8B-B14F-4D97-AF65-F5344CB8AC3E}">
        <p14:creationId xmlns:p14="http://schemas.microsoft.com/office/powerpoint/2010/main" val="39076893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3358" indent="-353358">
              <a:lnSpc>
                <a:spcPts val="1546"/>
              </a:lnSpc>
              <a:buFont typeface="Symbol" pitchFamily="2" charset="2"/>
              <a:buChar char=""/>
            </a:pPr>
            <a:r>
              <a:rPr lang="en-US">
                <a:latin typeface="Crimson" panose="02000503000000000000" pitchFamily="2" charset="77"/>
                <a:ea typeface="Calibri" panose="020F0502020204030204" pitchFamily="34" charset="0"/>
                <a:cs typeface="Times New Roman" panose="02020603050405020304" pitchFamily="18" charset="0"/>
              </a:rPr>
              <a:t>Wildfire environments are comprised of gases, organic compounds, and particulates, many which are known to be carcinogenic in humans. </a:t>
            </a:r>
            <a:endParaRPr lang="en-US" sz="1000">
              <a:latin typeface="Crimson" panose="02000503000000000000" pitchFamily="2" charset="77"/>
              <a:ea typeface="Calibri" panose="020F0502020204030204" pitchFamily="34" charset="0"/>
              <a:cs typeface="Times New Roman" panose="02020603050405020304" pitchFamily="18" charset="0"/>
            </a:endParaRPr>
          </a:p>
          <a:p>
            <a:pPr marL="353358" indent="-353358">
              <a:lnSpc>
                <a:spcPts val="1546"/>
              </a:lnSpc>
              <a:buFont typeface="Symbol" pitchFamily="2" charset="2"/>
              <a:buChar char=""/>
            </a:pPr>
            <a:r>
              <a:rPr lang="en-US">
                <a:latin typeface="Crimson" panose="02000503000000000000" pitchFamily="2" charset="77"/>
                <a:ea typeface="Calibri" panose="020F0502020204030204" pitchFamily="34" charset="0"/>
                <a:cs typeface="Times New Roman" panose="02020603050405020304" pitchFamily="18" charset="0"/>
              </a:rPr>
              <a:t>Studies show smoke from wildfires is toxic. Although it may be less toxic than smoke from municipal fires, epidemiological studies have demonstrated an association to exposures and increased respiratory system problems. The possible synergistic effects resulting from a mixture of toxins and wildlands is unknown.</a:t>
            </a:r>
            <a:endParaRPr lang="en-US" sz="1000">
              <a:latin typeface="Crimson" panose="02000503000000000000" pitchFamily="2" charset="77"/>
              <a:ea typeface="Calibri" panose="020F0502020204030204" pitchFamily="34" charset="0"/>
              <a:cs typeface="Times New Roman" panose="02020603050405020304" pitchFamily="18" charset="0"/>
            </a:endParaRPr>
          </a:p>
          <a:p>
            <a:pPr marL="353358" indent="-353358">
              <a:lnSpc>
                <a:spcPts val="1546"/>
              </a:lnSpc>
              <a:buFont typeface="Symbol" pitchFamily="2" charset="2"/>
              <a:buChar char=""/>
            </a:pPr>
            <a:r>
              <a:rPr lang="en-US">
                <a:latin typeface="Crimson" panose="02000503000000000000" pitchFamily="2" charset="77"/>
                <a:ea typeface="Calibri" panose="020F0502020204030204" pitchFamily="34" charset="0"/>
                <a:cs typeface="Times New Roman" panose="02020603050405020304" pitchFamily="18" charset="0"/>
              </a:rPr>
              <a:t>Although the adverse health effects of smoke from biomass fuel are not well studied, the IARC has found sufficient scientific evidence to classified smoke from wildfires as “probably carcinogenic to humans.”</a:t>
            </a:r>
          </a:p>
          <a:p>
            <a:pPr marL="0" indent="0">
              <a:lnSpc>
                <a:spcPts val="1546"/>
              </a:lnSpc>
              <a:buFont typeface="Symbol" pitchFamily="2" charset="2"/>
              <a:buNone/>
            </a:pPr>
            <a:r>
              <a:rPr lang="en-US" sz="1000">
                <a:latin typeface="Crimson" panose="02000503000000000000" pitchFamily="2" charset="77"/>
                <a:ea typeface="Calibri" panose="020F0502020204030204" pitchFamily="34" charset="0"/>
                <a:cs typeface="Times New Roman" panose="02020603050405020304" pitchFamily="18" charset="0"/>
              </a:rPr>
              <a:t>across all exposure scenarios (49 and 98 fire days per year) and career durations (5-25 years), we estimated that wildland firefighters were at an increased risk of LC (8 percent to 43 percent) and CVD (16 percent to 30 percent) mortality.</a:t>
            </a:r>
          </a:p>
          <a:p>
            <a:pPr marL="0" marR="0">
              <a:spcBef>
                <a:spcPts val="0"/>
              </a:spcBef>
              <a:spcAft>
                <a:spcPts val="0"/>
              </a:spcAft>
            </a:pPr>
            <a:r>
              <a:rPr lang="en-US" sz="1800">
                <a:effectLst/>
                <a:latin typeface="Calibri" panose="020F0502020204030204" pitchFamily="34" charset="0"/>
                <a:ea typeface="Times New Roman" panose="02020603050405020304" pitchFamily="18" charset="0"/>
              </a:rPr>
              <a:t> </a:t>
            </a: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r>
              <a:rPr lang="en-US" sz="1800">
                <a:effectLst/>
                <a:latin typeface="Calibri" panose="020F0502020204030204" pitchFamily="34" charset="0"/>
                <a:ea typeface="Calibri" panose="020F0502020204030204" pitchFamily="34" charset="0"/>
              </a:rPr>
              <a:t>Wildland firefighter smoke exposure and risk of lung cancer and  cardiovascular disease mortality </a:t>
            </a:r>
          </a:p>
          <a:p>
            <a:pPr marL="0" marR="0">
              <a:spcBef>
                <a:spcPts val="0"/>
              </a:spcBef>
              <a:spcAft>
                <a:spcPts val="0"/>
              </a:spcAft>
            </a:pPr>
            <a:r>
              <a:rPr lang="en-US" sz="1800" u="sng">
                <a:solidFill>
                  <a:srgbClr val="0000FF"/>
                </a:solidFill>
                <a:effectLst/>
                <a:latin typeface="Calibri" panose="020F0502020204030204" pitchFamily="34" charset="0"/>
                <a:ea typeface="Times New Roman" panose="02020603050405020304" pitchFamily="18" charset="0"/>
                <a:hlinkClick r:id="rId3"/>
              </a:rPr>
              <a:t>pnw_2019_navarro001.pdf</a:t>
            </a:r>
            <a:endParaRPr lang="en-US" sz="1800">
              <a:effectLst/>
              <a:latin typeface="Calibri" panose="020F0502020204030204" pitchFamily="34" charset="0"/>
              <a:ea typeface="Calibri" panose="020F0502020204030204" pitchFamily="34" charset="0"/>
            </a:endParaRPr>
          </a:p>
          <a:p>
            <a:pPr>
              <a:spcAft>
                <a:spcPts val="1031"/>
              </a:spcAft>
            </a:pPr>
            <a:endParaRPr lang="en-US" sz="1100" u="sng">
              <a:solidFill>
                <a:srgbClr val="0000FF"/>
              </a:solidFill>
              <a:latin typeface="Crimson Text" panose="02000503000000000000" pitchFamily="2" charset="77"/>
              <a:ea typeface="Calibri" panose="020F0502020204030204" pitchFamily="34" charset="0"/>
              <a:cs typeface="Times New Roman" panose="02020603050405020304" pitchFamily="18" charset="0"/>
            </a:endParaRPr>
          </a:p>
          <a:p>
            <a:pPr>
              <a:spcAft>
                <a:spcPts val="1031"/>
              </a:spcAft>
            </a:pPr>
            <a:endParaRPr lang="en-US" sz="1100" u="sng">
              <a:solidFill>
                <a:srgbClr val="0000FF"/>
              </a:solidFill>
              <a:latin typeface="Crimson Text" panose="02000503000000000000" pitchFamily="2" charset="77"/>
              <a:ea typeface="Calibri" panose="020F0502020204030204" pitchFamily="34" charset="0"/>
              <a:cs typeface="Times New Roman" panose="02020603050405020304" pitchFamily="18" charset="0"/>
            </a:endParaRPr>
          </a:p>
          <a:p>
            <a:pPr>
              <a:spcAft>
                <a:spcPts val="1031"/>
              </a:spcAft>
            </a:pPr>
            <a:endParaRPr lang="en-US" sz="1100">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10"/>
          </p:nvPr>
        </p:nvSpPr>
        <p:spPr/>
        <p:txBody>
          <a:bodyPr/>
          <a:lstStyle/>
          <a:p>
            <a:fld id="{365D10F8-BB49-4380-99A8-FC2978CD8129}" type="slidenum">
              <a:rPr lang="en-US" smtClean="0"/>
              <a:t>18</a:t>
            </a:fld>
            <a:endParaRPr lang="en-US"/>
          </a:p>
        </p:txBody>
      </p:sp>
    </p:spTree>
    <p:extLst>
      <p:ext uri="{BB962C8B-B14F-4D97-AF65-F5344CB8AC3E}">
        <p14:creationId xmlns:p14="http://schemas.microsoft.com/office/powerpoint/2010/main" val="236577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Perfluoroalkyl and Polyfluoroalkyl (PFAS) are chemicals that are not naturally occurring, are stable and persistent in the environment, </a:t>
            </a:r>
            <a:r>
              <a:rPr lang="en-US" sz="1200" b="0" i="0" u="none" strike="noStrike" kern="1200" err="1">
                <a:solidFill>
                  <a:schemeClr val="tx1"/>
                </a:solidFill>
                <a:effectLst/>
                <a:latin typeface="+mn-lt"/>
                <a:ea typeface="+mn-ea"/>
                <a:cs typeface="+mn-cs"/>
              </a:rPr>
              <a:t>biaccumulative</a:t>
            </a:r>
            <a:r>
              <a:rPr lang="en-US" sz="1200" b="0" i="0" u="none" strike="noStrike" kern="1200">
                <a:solidFill>
                  <a:schemeClr val="tx1"/>
                </a:solidFill>
                <a:effectLst/>
                <a:latin typeface="+mn-lt"/>
                <a:ea typeface="+mn-ea"/>
                <a:cs typeface="+mn-cs"/>
              </a:rPr>
              <a:t>, toxic at low concentrations, and easily transferred to groundwater and other media. The chemicals perfluorooctanoic acid or PFOA, and </a:t>
            </a:r>
            <a:r>
              <a:rPr lang="en-US" sz="1200" b="0" i="0" u="none" strike="noStrike" kern="1200" err="1">
                <a:solidFill>
                  <a:schemeClr val="tx1"/>
                </a:solidFill>
                <a:effectLst/>
                <a:latin typeface="+mn-lt"/>
                <a:ea typeface="+mn-ea"/>
                <a:cs typeface="+mn-cs"/>
              </a:rPr>
              <a:t>perfluorooctanesulfonate</a:t>
            </a:r>
            <a:r>
              <a:rPr lang="en-US" sz="1200" b="0" i="0" u="none" strike="noStrike" kern="1200">
                <a:solidFill>
                  <a:schemeClr val="tx1"/>
                </a:solidFill>
                <a:effectLst/>
                <a:latin typeface="+mn-lt"/>
                <a:ea typeface="+mn-ea"/>
                <a:cs typeface="+mn-cs"/>
              </a:rPr>
              <a:t> or PFOS are man-made chemicals that became widely used in household products and industrial settings as early as the 1950's. PFOA and PFOS are sometimes referenced in a group of similar chemicals call PFAS.</a:t>
            </a:r>
          </a:p>
          <a:p>
            <a:r>
              <a:rPr lang="en-US" sz="1200" b="0" i="0" u="none" strike="noStrike" kern="1200">
                <a:solidFill>
                  <a:schemeClr val="tx1"/>
                </a:solidFill>
                <a:effectLst/>
                <a:latin typeface="+mn-lt"/>
                <a:ea typeface="+mn-ea"/>
                <a:cs typeface="+mn-cs"/>
              </a:rPr>
              <a:t>Both PFOA and PFOS were historically used in firefighting foams due to their effectiveness at quickly extinguishing petroleum based fires. Because they have a unique ability to repel oil, grease, water and heat, these two substances are used in many common products that we use regularly. PFOA and PFOS have been used to make non-stick cookware, stain-resistant carpets and furniture, water-resistant clothing, heat-resistant paper/cardboard food packaging (like microwave popcorn and pizza boxes), and some personal care products.</a:t>
            </a:r>
          </a:p>
          <a:p>
            <a:r>
              <a:rPr lang="en-US" sz="1200" b="0" i="0" u="none" strike="noStrike" kern="1200">
                <a:solidFill>
                  <a:schemeClr val="tx1"/>
                </a:solidFill>
                <a:effectLst/>
                <a:latin typeface="+mn-lt"/>
                <a:ea typeface="+mn-ea"/>
                <a:cs typeface="+mn-cs"/>
              </a:rPr>
              <a:t>https://</a:t>
            </a:r>
            <a:r>
              <a:rPr lang="en-US" sz="1200" b="0" i="0" u="none" strike="noStrike" kern="1200" err="1">
                <a:solidFill>
                  <a:schemeClr val="tx1"/>
                </a:solidFill>
                <a:effectLst/>
                <a:latin typeface="+mn-lt"/>
                <a:ea typeface="+mn-ea"/>
                <a:cs typeface="+mn-cs"/>
              </a:rPr>
              <a:t>pubs.acs.org</a:t>
            </a:r>
            <a:r>
              <a:rPr lang="en-US" sz="1200" b="0" i="0" u="none" strike="noStrike" kern="1200">
                <a:solidFill>
                  <a:schemeClr val="tx1"/>
                </a:solidFill>
                <a:effectLst/>
                <a:latin typeface="+mn-lt"/>
                <a:ea typeface="+mn-ea"/>
                <a:cs typeface="+mn-cs"/>
              </a:rPr>
              <a:t>/</a:t>
            </a:r>
            <a:r>
              <a:rPr lang="en-US" sz="1200" b="0" i="0" u="none" strike="noStrike" kern="1200" err="1">
                <a:solidFill>
                  <a:schemeClr val="tx1"/>
                </a:solidFill>
                <a:effectLst/>
                <a:latin typeface="+mn-lt"/>
                <a:ea typeface="+mn-ea"/>
                <a:cs typeface="+mn-cs"/>
              </a:rPr>
              <a:t>doi</a:t>
            </a:r>
            <a:r>
              <a:rPr lang="en-US" sz="1200" b="0" i="0" u="none" strike="noStrike" kern="1200">
                <a:solidFill>
                  <a:schemeClr val="tx1"/>
                </a:solidFill>
                <a:effectLst/>
                <a:latin typeface="+mn-lt"/>
                <a:ea typeface="+mn-ea"/>
                <a:cs typeface="+mn-cs"/>
              </a:rPr>
              <a:t>/pdf/10.1021/acs.estlett.0c00410</a:t>
            </a:r>
          </a:p>
          <a:p>
            <a:endParaRPr lang="en-US"/>
          </a:p>
        </p:txBody>
      </p:sp>
      <p:sp>
        <p:nvSpPr>
          <p:cNvPr id="4" name="Slide Number Placeholder 3"/>
          <p:cNvSpPr>
            <a:spLocks noGrp="1"/>
          </p:cNvSpPr>
          <p:nvPr>
            <p:ph type="sldNum" sz="quarter" idx="5"/>
          </p:nvPr>
        </p:nvSpPr>
        <p:spPr/>
        <p:txBody>
          <a:bodyPr/>
          <a:lstStyle/>
          <a:p>
            <a:fld id="{365D10F8-BB49-4380-99A8-FC2978CD8129}" type="slidenum">
              <a:rPr lang="en-US" smtClean="0"/>
              <a:t>19</a:t>
            </a:fld>
            <a:endParaRPr lang="en-US"/>
          </a:p>
        </p:txBody>
      </p:sp>
    </p:spTree>
    <p:extLst>
      <p:ext uri="{BB962C8B-B14F-4D97-AF65-F5344CB8AC3E}">
        <p14:creationId xmlns:p14="http://schemas.microsoft.com/office/powerpoint/2010/main" val="3546923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lnSpc>
                <a:spcPts val="1500"/>
              </a:lnSpc>
              <a:spcBef>
                <a:spcPts val="0"/>
              </a:spcBef>
              <a:spcAft>
                <a:spcPts val="0"/>
              </a:spcAft>
              <a:buFont typeface="Symbol" pitchFamily="2" charset="2"/>
              <a:buChar char=""/>
            </a:pPr>
            <a:r>
              <a:rPr lang="en-US" sz="1200">
                <a:effectLst/>
                <a:latin typeface="Crimson" panose="02000503000000000000" pitchFamily="2" charset="77"/>
                <a:ea typeface="Calibri" panose="020F0502020204030204" pitchFamily="34" charset="0"/>
                <a:cs typeface="Times New Roman" panose="02020603050405020304" pitchFamily="18" charset="0"/>
              </a:rPr>
              <a:t>Introduce yourself..  Please include a short why story. Tell the audience why this is important to you and them. </a:t>
            </a:r>
            <a:endParaRPr lang="en-US" sz="1000">
              <a:effectLst/>
              <a:latin typeface="Crimson" panose="02000503000000000000" pitchFamily="2" charset="77"/>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5D10F8-BB49-4380-99A8-FC2978CD81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41424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5D10F8-BB49-4380-99A8-FC2978CD8129}" type="slidenum">
              <a:rPr lang="en-US" smtClean="0"/>
              <a:t>20</a:t>
            </a:fld>
            <a:endParaRPr lang="en-US"/>
          </a:p>
        </p:txBody>
      </p:sp>
    </p:spTree>
    <p:extLst>
      <p:ext uri="{BB962C8B-B14F-4D97-AF65-F5344CB8AC3E}">
        <p14:creationId xmlns:p14="http://schemas.microsoft.com/office/powerpoint/2010/main" val="17995358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As demonstrated </a:t>
            </a:r>
            <a:r>
              <a:rPr lang="en-US" sz="1200" err="1">
                <a:effectLst/>
                <a:latin typeface="Calibri" panose="020F0502020204030204" pitchFamily="34" charset="0"/>
                <a:ea typeface="Calibri" panose="020F0502020204030204" pitchFamily="34" charset="0"/>
                <a:cs typeface="Calibri" panose="020F0502020204030204" pitchFamily="34" charset="0"/>
              </a:rPr>
              <a:t>earler</a:t>
            </a:r>
            <a:r>
              <a:rPr lang="en-US" sz="1200">
                <a:effectLst/>
                <a:latin typeface="Calibri" panose="020F0502020204030204" pitchFamily="34" charset="0"/>
                <a:ea typeface="Calibri" panose="020F0502020204030204" pitchFamily="34" charset="0"/>
                <a:cs typeface="Calibri" panose="020F0502020204030204" pitchFamily="34" charset="0"/>
              </a:rPr>
              <a:t> in their presentation firefighters have a nine percent higher risk of being diagnosed. The good news is that there are things that we can do both everyday and on calls to reduce the risk of getting cancer.  </a:t>
            </a:r>
            <a:endParaRPr lang="en-US" sz="1200">
              <a:effectLst/>
              <a:latin typeface="Arial" panose="020B0604020202020204" pitchFamily="34" charset="0"/>
              <a:ea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5D10F8-BB49-4380-99A8-FC2978CD81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73075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a:solidFill>
                <a:srgbClr val="000000"/>
              </a:solidFill>
              <a:latin typeface="Open Sans" panose="020B0606030504020204" pitchFamily="34" charset="0"/>
            </a:endParaRPr>
          </a:p>
          <a:p>
            <a:r>
              <a:rPr lang="en-US" b="0" i="0" u="none" strike="noStrike" baseline="0">
                <a:solidFill>
                  <a:srgbClr val="211D1E"/>
                </a:solidFill>
                <a:latin typeface="Open Sans" panose="020B0606030504020204" pitchFamily="34" charset="0"/>
              </a:rPr>
              <a:t>We are learning more and more about the interrelatedness of illnesses and injury. Cancer, heart disease, mental health injury, physical injury and other serious illnesses are increasingly linked as contributing factors to one another.2 </a:t>
            </a:r>
          </a:p>
          <a:p>
            <a:endParaRPr lang="en-US" b="0" i="0" u="none" strike="noStrike" baseline="0">
              <a:solidFill>
                <a:srgbClr val="211D1E"/>
              </a:solidFill>
              <a:latin typeface="Open Sans" panose="020B0606030504020204" pitchFamily="34" charset="0"/>
            </a:endParaRPr>
          </a:p>
          <a:p>
            <a:r>
              <a:rPr lang="en-US" b="0" i="0" u="none" strike="noStrike" baseline="0">
                <a:solidFill>
                  <a:srgbClr val="211D1E"/>
                </a:solidFill>
                <a:latin typeface="Open Sans" panose="020B0606030504020204" pitchFamily="34" charset="0"/>
              </a:rPr>
              <a:t>The bad news is that unhealthy behaviors have a compounding risk for multiple problems beyond cancer. </a:t>
            </a:r>
          </a:p>
          <a:p>
            <a:endParaRPr lang="en-US" b="0" i="0" u="none" strike="noStrike" baseline="0">
              <a:solidFill>
                <a:srgbClr val="211D1E"/>
              </a:solidFill>
              <a:latin typeface="Open Sans" panose="020B0606030504020204" pitchFamily="34" charset="0"/>
            </a:endParaRPr>
          </a:p>
          <a:p>
            <a:r>
              <a:rPr lang="en-US" b="1" i="0" u="none" strike="noStrike" baseline="0">
                <a:solidFill>
                  <a:srgbClr val="211D1E"/>
                </a:solidFill>
                <a:latin typeface="Open Sans" panose="020B0606030504020204" pitchFamily="34" charset="0"/>
              </a:rPr>
              <a:t>The good news is that when we change to healthy behaviors, they have a positive multiplying effect. </a:t>
            </a:r>
          </a:p>
          <a:p>
            <a:endParaRPr lang="en-US" b="0" i="0" u="none" strike="noStrike" baseline="0">
              <a:solidFill>
                <a:srgbClr val="211D1E"/>
              </a:solidFill>
              <a:latin typeface="Open Sans" panose="020B0606030504020204" pitchFamily="34" charset="0"/>
            </a:endParaRPr>
          </a:p>
          <a:p>
            <a:r>
              <a:rPr lang="en-US" b="0" i="0" u="none" strike="noStrike" baseline="0">
                <a:solidFill>
                  <a:srgbClr val="211D1E"/>
                </a:solidFill>
                <a:latin typeface="Open Sans" panose="020B0606030504020204" pitchFamily="34" charset="0"/>
              </a:rPr>
              <a:t>The big hitters in the lifestyle category are alcohol use, unprotected sun exposure, inadequate sleep and exercise, unhealthy diet, tobacco use, obesity and stress. </a:t>
            </a:r>
            <a:endParaRPr lang="en-US" sz="1000"/>
          </a:p>
        </p:txBody>
      </p:sp>
      <p:sp>
        <p:nvSpPr>
          <p:cNvPr id="4" name="Slide Number Placeholder 3"/>
          <p:cNvSpPr>
            <a:spLocks noGrp="1"/>
          </p:cNvSpPr>
          <p:nvPr>
            <p:ph type="sldNum" sz="quarter" idx="5"/>
          </p:nvPr>
        </p:nvSpPr>
        <p:spPr/>
        <p:txBody>
          <a:bodyPr/>
          <a:lstStyle/>
          <a:p>
            <a:fld id="{365D10F8-BB49-4380-99A8-FC2978CD8129}" type="slidenum">
              <a:rPr lang="en-US" smtClean="0"/>
              <a:t>22</a:t>
            </a:fld>
            <a:endParaRPr lang="en-US"/>
          </a:p>
        </p:txBody>
      </p:sp>
    </p:spTree>
    <p:extLst>
      <p:ext uri="{BB962C8B-B14F-4D97-AF65-F5344CB8AC3E}">
        <p14:creationId xmlns:p14="http://schemas.microsoft.com/office/powerpoint/2010/main" val="28134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a:solidFill>
                <a:srgbClr val="000000"/>
              </a:solidFill>
              <a:latin typeface="Open Sans" panose="020B0606030504020204" pitchFamily="34" charset="0"/>
            </a:endParaRPr>
          </a:p>
          <a:p>
            <a:r>
              <a:rPr lang="en-US" b="1" i="0" u="none" strike="noStrike" baseline="0">
                <a:solidFill>
                  <a:srgbClr val="211D1E"/>
                </a:solidFill>
                <a:latin typeface="Open Sans" panose="020B0606030504020204" pitchFamily="34" charset="0"/>
              </a:rPr>
              <a:t>The International Agency for Research on Cancer (IARC) classifies alcohol as a cause of human cancer group 1 carcinogen3, as it now does the occupation of firefighting4 </a:t>
            </a:r>
            <a:r>
              <a:rPr lang="en-US" b="0" i="0" u="none" strike="noStrike" baseline="0">
                <a:solidFill>
                  <a:srgbClr val="211D1E"/>
                </a:solidFill>
                <a:latin typeface="Open Sans" panose="020B0606030504020204" pitchFamily="34" charset="0"/>
              </a:rPr>
              <a:t>— both are listed as Group 1 carcinogens. For the past decade, scientists have collected data on alcohol consumption among firefighters. There is a high rate of heavy use and binge drinking.5 Alcohol metabolizes into acetaldehyde, which most researchers say is the leading cause for the increase in risk.5 </a:t>
            </a:r>
          </a:p>
          <a:p>
            <a:endParaRPr lang="en-US" b="1" i="0" u="none" strike="noStrike" baseline="0">
              <a:solidFill>
                <a:srgbClr val="211D1E"/>
              </a:solidFill>
              <a:latin typeface="Open Sans" panose="020B0606030504020204" pitchFamily="34" charset="0"/>
            </a:endParaRPr>
          </a:p>
          <a:p>
            <a:r>
              <a:rPr lang="en-US" b="1" i="0" u="none" strike="noStrike" baseline="0">
                <a:solidFill>
                  <a:srgbClr val="211D1E"/>
                </a:solidFill>
                <a:latin typeface="Open Sans" panose="020B0606030504020204" pitchFamily="34" charset="0"/>
              </a:rPr>
              <a:t>The safest bet is to not drink any alcohol.6 </a:t>
            </a:r>
            <a:r>
              <a:rPr lang="en-US" b="0" i="0" u="none" strike="noStrike" baseline="0">
                <a:solidFill>
                  <a:srgbClr val="211D1E"/>
                </a:solidFill>
                <a:latin typeface="Open Sans" panose="020B0606030504020204" pitchFamily="34" charset="0"/>
              </a:rPr>
              <a:t>If you do drink, limit the amount per session to one drink if you are female, and two drinks if you are male. One drink is 12 ounces of beer, 5 ounces of wine or an ounce of spirits. Keeping a drink diary helps you track and reduce how much you drink each day. </a:t>
            </a:r>
          </a:p>
          <a:p>
            <a:endParaRPr lang="en-US" b="0" i="0" u="none" strike="noStrike" baseline="0">
              <a:solidFill>
                <a:srgbClr val="211D1E"/>
              </a:solidFill>
              <a:latin typeface="Open Sans" panose="020B0606030504020204" pitchFamily="34" charset="0"/>
            </a:endParaRPr>
          </a:p>
          <a:p>
            <a:r>
              <a:rPr lang="en-US" b="1" i="0" u="none" strike="noStrike" baseline="0">
                <a:solidFill>
                  <a:srgbClr val="211D1E"/>
                </a:solidFill>
                <a:latin typeface="Open Sans" panose="020B0606030504020204" pitchFamily="34" charset="0"/>
              </a:rPr>
              <a:t>Be intentional about how much you intend to drink and compare that with what you actually drank. </a:t>
            </a:r>
            <a:r>
              <a:rPr lang="en-US" b="0" i="0" u="none" strike="noStrike" baseline="0">
                <a:solidFill>
                  <a:srgbClr val="211D1E"/>
                </a:solidFill>
                <a:latin typeface="Open Sans" panose="020B0606030504020204" pitchFamily="34" charset="0"/>
              </a:rPr>
              <a:t>It can be difficult to change what you don’t measure. Importantly, support your fellow firefighters when they choose to drink less alcohol — or none at all. </a:t>
            </a:r>
            <a:endParaRPr lang="en-US" sz="1000"/>
          </a:p>
        </p:txBody>
      </p:sp>
      <p:sp>
        <p:nvSpPr>
          <p:cNvPr id="4" name="Slide Number Placeholder 3"/>
          <p:cNvSpPr>
            <a:spLocks noGrp="1"/>
          </p:cNvSpPr>
          <p:nvPr>
            <p:ph type="sldNum" sz="quarter" idx="5"/>
          </p:nvPr>
        </p:nvSpPr>
        <p:spPr/>
        <p:txBody>
          <a:bodyPr/>
          <a:lstStyle/>
          <a:p>
            <a:fld id="{365D10F8-BB49-4380-99A8-FC2978CD8129}" type="slidenum">
              <a:rPr lang="en-US" smtClean="0"/>
              <a:t>23</a:t>
            </a:fld>
            <a:endParaRPr lang="en-US"/>
          </a:p>
        </p:txBody>
      </p:sp>
    </p:spTree>
    <p:extLst>
      <p:ext uri="{BB962C8B-B14F-4D97-AF65-F5344CB8AC3E}">
        <p14:creationId xmlns:p14="http://schemas.microsoft.com/office/powerpoint/2010/main" val="2475183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000000"/>
                </a:solidFill>
                <a:latin typeface="Open Sans" panose="020B0606030504020204" pitchFamily="34" charset="0"/>
              </a:rPr>
              <a:t>I</a:t>
            </a:r>
            <a:r>
              <a:rPr lang="en-US" b="1" i="0" u="none" strike="noStrike" baseline="0">
                <a:solidFill>
                  <a:srgbClr val="211D1E"/>
                </a:solidFill>
                <a:latin typeface="Open Sans" panose="020B0606030504020204" pitchFamily="34" charset="0"/>
              </a:rPr>
              <a:t>ARC also classifies ultraviolet radiation as a cause of skin cancer (melanoma and malignant non-melanoma cancer). </a:t>
            </a:r>
            <a:r>
              <a:rPr lang="en-US" b="0" i="0" u="none" strike="noStrike" baseline="0">
                <a:solidFill>
                  <a:srgbClr val="211D1E"/>
                </a:solidFill>
                <a:latin typeface="Open Sans" panose="020B0606030504020204" pitchFamily="34" charset="0"/>
              </a:rPr>
              <a:t>The sun, sunlamps and tanning booths are all sources of ultraviolet radiation that damages the skin. The risk for melanoma, the most serious form of skin cancer, is increased with exposure to UV radiation from all sources.7 Taking steps to protect ourselves against UV can be difficult on the job. That makes it doubly important to mitigate the risks when off duty. </a:t>
            </a:r>
          </a:p>
          <a:p>
            <a:r>
              <a:rPr lang="en-US" b="1" i="0" u="none" strike="noStrike" baseline="0">
                <a:solidFill>
                  <a:srgbClr val="211D1E"/>
                </a:solidFill>
                <a:latin typeface="Open Sans" panose="020B0606030504020204" pitchFamily="34" charset="0"/>
              </a:rPr>
              <a:t>Limit the amount of time spent in the sun and protect your skin by using sunscreen with sun protection factor (SPF) of at least 15 </a:t>
            </a:r>
            <a:r>
              <a:rPr lang="en-US" b="0" i="0" u="none" strike="noStrike" baseline="0">
                <a:solidFill>
                  <a:srgbClr val="211D1E"/>
                </a:solidFill>
                <a:latin typeface="Open Sans" panose="020B0606030504020204" pitchFamily="34" charset="0"/>
              </a:rPr>
              <a:t>— some doctors recommend a minimum 30 SPF. In addition to your face, apply sunscreen to all exposed areas, which may include ears, neck and hands. Reduce your time in the sun, especially b </a:t>
            </a:r>
            <a:r>
              <a:rPr lang="en-US" b="0" i="0" u="none" strike="noStrike" baseline="0" err="1">
                <a:solidFill>
                  <a:srgbClr val="211D1E"/>
                </a:solidFill>
                <a:latin typeface="Open Sans" panose="020B0606030504020204" pitchFamily="34" charset="0"/>
              </a:rPr>
              <a:t>etween</a:t>
            </a:r>
            <a:r>
              <a:rPr lang="en-US" b="0" i="0" u="none" strike="noStrike" baseline="0">
                <a:solidFill>
                  <a:srgbClr val="211D1E"/>
                </a:solidFill>
                <a:latin typeface="Open Sans" panose="020B0606030504020204" pitchFamily="34" charset="0"/>
              </a:rPr>
              <a:t> mid-morning and late afternoon, and avoid other sources of UV radiation, such as tanning beds. </a:t>
            </a:r>
            <a:r>
              <a:rPr lang="en-US" b="1" i="0" u="none" strike="noStrike" baseline="0">
                <a:solidFill>
                  <a:srgbClr val="211D1E"/>
                </a:solidFill>
                <a:latin typeface="Open Sans" panose="020B0606030504020204" pitchFamily="34" charset="0"/>
              </a:rPr>
              <a:t>Keep in mind that UV radiation is reflected by sand, water, snow and ice, and can pass through windshields and windows.  </a:t>
            </a:r>
            <a:endParaRPr lang="en-US" b="0" i="0" u="none" strike="noStrike" baseline="0">
              <a:solidFill>
                <a:srgbClr val="211D1E"/>
              </a:solidFill>
              <a:latin typeface="Open Sans" panose="020B0606030504020204" pitchFamily="34" charset="0"/>
            </a:endParaRPr>
          </a:p>
          <a:p>
            <a:r>
              <a:rPr lang="en-US" b="0" i="0" u="none" strike="noStrike" baseline="0">
                <a:solidFill>
                  <a:srgbClr val="211D1E"/>
                </a:solidFill>
                <a:latin typeface="Open Sans" panose="020B0606030504020204" pitchFamily="34" charset="0"/>
              </a:rPr>
              <a:t>Wear clothing that protects your skin. This includes hats, long sleeved shirts and long pants made from tightly woven fabric or fabrics rated with an ultraviolet protection factor. Wear sunglasses that block UV radiation to protect the skin </a:t>
            </a:r>
            <a:r>
              <a:rPr lang="en-US" b="0" i="0" u="none" strike="noStrike" baseline="0" err="1">
                <a:solidFill>
                  <a:srgbClr val="211D1E"/>
                </a:solidFill>
                <a:latin typeface="Open Sans" panose="020B0606030504020204" pitchFamily="34" charset="0"/>
              </a:rPr>
              <a:t>aro</a:t>
            </a:r>
            <a:r>
              <a:rPr lang="en-US" b="0" i="0" u="none" strike="noStrike" baseline="0">
                <a:solidFill>
                  <a:srgbClr val="211D1E"/>
                </a:solidFill>
                <a:latin typeface="Open Sans" panose="020B0606030504020204" pitchFamily="34" charset="0"/>
              </a:rPr>
              <a:t> und your eyes. </a:t>
            </a:r>
          </a:p>
          <a:p>
            <a:endParaRPr lang="en-US" b="1" i="0" u="none" strike="noStrike" baseline="0">
              <a:solidFill>
                <a:srgbClr val="211D1E"/>
              </a:solidFill>
              <a:latin typeface="Open Sans" panose="020B0606030504020204" pitchFamily="34" charset="0"/>
            </a:endParaRPr>
          </a:p>
          <a:p>
            <a:r>
              <a:rPr lang="en-US" b="1" i="0" u="none" strike="noStrike" baseline="0">
                <a:solidFill>
                  <a:srgbClr val="211D1E"/>
                </a:solidFill>
                <a:latin typeface="Open Sans" panose="020B0606030504020204" pitchFamily="34" charset="0"/>
              </a:rPr>
              <a:t>The NFPA recommends that firefighters get screened for skin cancer once a year. </a:t>
            </a:r>
            <a:r>
              <a:rPr lang="en-US" b="0" i="0" u="none" strike="noStrike" baseline="0">
                <a:solidFill>
                  <a:srgbClr val="211D1E"/>
                </a:solidFill>
                <a:latin typeface="Open Sans" panose="020B0606030504020204" pitchFamily="34" charset="0"/>
              </a:rPr>
              <a:t>This is a simple and effective tool for reducing the risk of dying from skin cancer. Melanoma found early is highly treatable. To locate a </a:t>
            </a:r>
            <a:r>
              <a:rPr lang="en-US" b="0" i="0" u="none" strike="noStrike" baseline="0" err="1">
                <a:solidFill>
                  <a:srgbClr val="211D1E"/>
                </a:solidFill>
                <a:latin typeface="Open Sans" panose="020B0606030504020204" pitchFamily="34" charset="0"/>
              </a:rPr>
              <a:t>dermatolo</a:t>
            </a:r>
            <a:r>
              <a:rPr lang="en-US" b="0" i="0" u="none" strike="noStrike" baseline="0">
                <a:solidFill>
                  <a:srgbClr val="211D1E"/>
                </a:solidFill>
                <a:latin typeface="Open Sans" panose="020B0606030504020204" pitchFamily="34" charset="0"/>
              </a:rPr>
              <a:t> gist in your area, visit the American Academy of Dermatology. </a:t>
            </a:r>
            <a:endParaRPr lang="en-US" sz="10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5D10F8-BB49-4380-99A8-FC2978CD81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158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2400" b="0" i="0" u="none" strike="noStrike" baseline="0">
              <a:solidFill>
                <a:srgbClr val="000000"/>
              </a:solidFill>
              <a:latin typeface="Open Sans" panose="020B0606030504020204" pitchFamily="34" charset="0"/>
            </a:endParaRPr>
          </a:p>
          <a:p>
            <a:r>
              <a:rPr lang="en-US" sz="800" b="0" i="0" u="none" strike="noStrike" baseline="0">
                <a:solidFill>
                  <a:srgbClr val="211D1E"/>
                </a:solidFill>
                <a:latin typeface="Open Sans" panose="020B0606030504020204" pitchFamily="34" charset="0"/>
              </a:rPr>
              <a:t>Sleep disruption is part of the job, and a part that many of us take home after the shift or call. </a:t>
            </a:r>
            <a:r>
              <a:rPr lang="en-US" sz="800" b="1" i="0" u="none" strike="noStrike" baseline="0">
                <a:solidFill>
                  <a:srgbClr val="211D1E"/>
                </a:solidFill>
                <a:latin typeface="Open Sans" panose="020B0606030504020204" pitchFamily="34" charset="0"/>
              </a:rPr>
              <a:t>Research is showing a link between poor sleep and cancer — as well as heart attacks, obesity, anxiety, depression and suicide.9 </a:t>
            </a:r>
            <a:r>
              <a:rPr lang="en-US" sz="800" b="0" i="0" u="none" strike="noStrike" baseline="0">
                <a:solidFill>
                  <a:srgbClr val="211D1E"/>
                </a:solidFill>
                <a:latin typeface="Open Sans" panose="020B0606030504020204" pitchFamily="34" charset="0"/>
              </a:rPr>
              <a:t>A cancer research center in Seattle found that patients who slept less than 6 hours per night before their cancer diagnosis were 50% more likely to die from the disease than people who slept 7 to 8 hours per night.9 </a:t>
            </a:r>
          </a:p>
          <a:p>
            <a:endParaRPr lang="en-US" sz="800" b="0" i="0" u="none" strike="noStrike" baseline="0">
              <a:solidFill>
                <a:srgbClr val="211D1E"/>
              </a:solidFill>
              <a:latin typeface="Open Sans" panose="020B0606030504020204" pitchFamily="34" charset="0"/>
            </a:endParaRPr>
          </a:p>
          <a:p>
            <a:r>
              <a:rPr lang="en-US" sz="800" b="0" i="0" u="none" strike="noStrike" baseline="0">
                <a:solidFill>
                  <a:srgbClr val="211D1E"/>
                </a:solidFill>
                <a:latin typeface="Open Sans" panose="020B0606030504020204" pitchFamily="34" charset="0"/>
              </a:rPr>
              <a:t>Here is a list of good sleep hygiene habits from the Mayo Clinic: </a:t>
            </a:r>
            <a:endParaRPr lang="en-US" sz="2400" b="0" i="0" u="none" strike="noStrike" baseline="0">
              <a:latin typeface="Open Sans" panose="020B0606030504020204" pitchFamily="34" charset="0"/>
            </a:endParaRPr>
          </a:p>
          <a:p>
            <a:r>
              <a:rPr lang="en-US" sz="800" b="0" i="0" u="none" strike="noStrike" baseline="0">
                <a:solidFill>
                  <a:srgbClr val="211D1E"/>
                </a:solidFill>
                <a:latin typeface="Open Sans" panose="020B0606030504020204" pitchFamily="34" charset="0"/>
              </a:rPr>
              <a:t>Make your bedroom dark, quiet and at a cool temperature. </a:t>
            </a:r>
          </a:p>
          <a:p>
            <a:r>
              <a:rPr lang="en-US" sz="800" b="0" i="0" u="none" strike="noStrike" baseline="0">
                <a:solidFill>
                  <a:srgbClr val="211D1E"/>
                </a:solidFill>
                <a:latin typeface="Open Sans" panose="020B0606030504020204" pitchFamily="34" charset="0"/>
              </a:rPr>
              <a:t>Limit exposure to bright light in the evenings and turn off electronic devices at least 30 minutes before bedtime. </a:t>
            </a:r>
          </a:p>
          <a:p>
            <a:r>
              <a:rPr lang="en-US" sz="800" b="0" i="0" u="none" strike="noStrike" baseline="0">
                <a:solidFill>
                  <a:srgbClr val="211D1E"/>
                </a:solidFill>
                <a:latin typeface="Open Sans" panose="020B0606030504020204" pitchFamily="34" charset="0"/>
              </a:rPr>
              <a:t>If you cannot sleep, do not use electronics. </a:t>
            </a:r>
          </a:p>
          <a:p>
            <a:r>
              <a:rPr lang="en-US" sz="800" b="0" i="0" u="none" strike="noStrike" baseline="0">
                <a:solidFill>
                  <a:srgbClr val="211D1E"/>
                </a:solidFill>
                <a:latin typeface="Open Sans" panose="020B0606030504020204" pitchFamily="34" charset="0"/>
              </a:rPr>
              <a:t>Do not eat a large meal before bedtime: if you are hungry, eat a light, healthy snack. </a:t>
            </a:r>
          </a:p>
          <a:p>
            <a:r>
              <a:rPr lang="en-US" sz="800" b="0" i="0" u="none" strike="noStrike" baseline="0">
                <a:solidFill>
                  <a:srgbClr val="211D1E"/>
                </a:solidFill>
                <a:latin typeface="Open Sans" panose="020B0606030504020204" pitchFamily="34" charset="0"/>
              </a:rPr>
              <a:t>Exercise regularly and maintain a healthy diet. </a:t>
            </a:r>
          </a:p>
          <a:p>
            <a:r>
              <a:rPr lang="en-US" sz="800" b="0" i="0" u="none" strike="noStrike" baseline="0">
                <a:solidFill>
                  <a:srgbClr val="211D1E"/>
                </a:solidFill>
                <a:latin typeface="Open Sans" panose="020B0606030504020204" pitchFamily="34" charset="0"/>
              </a:rPr>
              <a:t>Avoid consuming caffeine in the afternoon or evening. </a:t>
            </a:r>
          </a:p>
          <a:p>
            <a:r>
              <a:rPr lang="en-US" sz="800" b="0" i="0" u="none" strike="noStrike" baseline="0">
                <a:solidFill>
                  <a:srgbClr val="211D1E"/>
                </a:solidFill>
                <a:latin typeface="Open Sans" panose="020B0606030504020204" pitchFamily="34" charset="0"/>
              </a:rPr>
              <a:t>Avoid consuming alcohol before bedtime. </a:t>
            </a:r>
          </a:p>
          <a:p>
            <a:r>
              <a:rPr lang="en-US" sz="800" b="0" i="0" u="none" strike="noStrike" baseline="0">
                <a:solidFill>
                  <a:srgbClr val="211D1E"/>
                </a:solidFill>
                <a:latin typeface="Open Sans" panose="020B0606030504020204" pitchFamily="34" charset="0"/>
              </a:rPr>
              <a:t>Keep a consistent sleep schedule. </a:t>
            </a:r>
          </a:p>
          <a:p>
            <a:r>
              <a:rPr lang="en-US" sz="800" b="0" i="0" u="none" strike="noStrike" baseline="0">
                <a:solidFill>
                  <a:srgbClr val="211D1E"/>
                </a:solidFill>
                <a:latin typeface="Open Sans" panose="020B0606030504020204" pitchFamily="34" charset="0"/>
              </a:rPr>
              <a:t>Get up at the same time every day, even on days off and during vacations. </a:t>
            </a:r>
          </a:p>
          <a:p>
            <a:r>
              <a:rPr lang="en-US" sz="800" b="0" i="0" u="none" strike="noStrike" baseline="0">
                <a:solidFill>
                  <a:srgbClr val="211D1E"/>
                </a:solidFill>
                <a:latin typeface="Open Sans" panose="020B0606030504020204" pitchFamily="34" charset="0"/>
              </a:rPr>
              <a:t>Set a bedtime that is early enough for you to get at least 7 to 8 hours of sleep. </a:t>
            </a:r>
          </a:p>
          <a:p>
            <a:endParaRPr lang="en-US" sz="800" b="0" i="0" u="none" strike="noStrike" baseline="0">
              <a:latin typeface="Open Sans" panose="020B0606030504020204" pitchFamily="34" charset="0"/>
            </a:endParaRPr>
          </a:p>
          <a:p>
            <a:r>
              <a:rPr lang="en-US" sz="2000" b="1" i="0" u="none" strike="noStrike" baseline="0">
                <a:solidFill>
                  <a:srgbClr val="A09569"/>
                </a:solidFill>
                <a:latin typeface="Bushfire Bold"/>
              </a:rPr>
              <a:t> </a:t>
            </a:r>
            <a:r>
              <a:rPr lang="en-US" b="1" i="0" u="none" strike="noStrike" baseline="0">
                <a:solidFill>
                  <a:srgbClr val="A09569"/>
                </a:solidFill>
                <a:latin typeface="Bushfire Bold"/>
              </a:rPr>
              <a:t>After a night of sleep deprivation researchers found a reduction of natural immune responses as measured by NK cell activity. </a:t>
            </a:r>
            <a:r>
              <a:rPr lang="en-US" sz="1800">
                <a:hlinkClick r:id="rId3"/>
              </a:rPr>
              <a:t>Partial night sleep deprivation reduces natural killer and celhdar immune responses in humans - Irwin - 1996 - The FASEB Journal - Wiley Online Library</a:t>
            </a:r>
            <a:endParaRPr lang="en-US" b="1" i="0" u="none" strike="noStrike" baseline="0">
              <a:solidFill>
                <a:srgbClr val="A09569"/>
              </a:solidFill>
              <a:latin typeface="Bushfire Bold"/>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5D10F8-BB49-4380-99A8-FC2978CD81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94923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2400" b="0" i="0" u="none" strike="noStrike" baseline="0">
              <a:solidFill>
                <a:srgbClr val="000000"/>
              </a:solidFill>
              <a:latin typeface="Open Sans" panose="020B0606030504020204" pitchFamily="34" charset="0"/>
            </a:endParaRPr>
          </a:p>
          <a:p>
            <a:r>
              <a:rPr lang="en-US" sz="800" b="1" i="0" u="none" strike="noStrike" baseline="0">
                <a:solidFill>
                  <a:srgbClr val="211D1E"/>
                </a:solidFill>
                <a:latin typeface="Open Sans" panose="020B0606030504020204" pitchFamily="34" charset="0"/>
              </a:rPr>
              <a:t>The popular saying among health advocates is that “sitting is the new smoking.” </a:t>
            </a:r>
            <a:r>
              <a:rPr lang="en-US" sz="800" b="0" i="0" u="none" strike="noStrike" baseline="0">
                <a:solidFill>
                  <a:srgbClr val="211D1E"/>
                </a:solidFill>
                <a:latin typeface="Open Sans" panose="020B0606030504020204" pitchFamily="34" charset="0"/>
              </a:rPr>
              <a:t>We’ve known for a long time that a sedentary lifestyle was bad for overall health. Recent research is linking low levels of activity with increased risks of, among other things, shortened lifespan, cardiovascular disease and some types of cancers.11 Hence, the comparison to smoking. </a:t>
            </a:r>
          </a:p>
          <a:p>
            <a:endParaRPr lang="en-US" sz="800" b="0" i="0" u="none" strike="noStrike" baseline="0">
              <a:solidFill>
                <a:srgbClr val="211D1E"/>
              </a:solidFill>
              <a:latin typeface="Open Sans" panose="020B0606030504020204" pitchFamily="34" charset="0"/>
            </a:endParaRPr>
          </a:p>
          <a:p>
            <a:r>
              <a:rPr lang="en-US" sz="800" b="1" i="0" u="none" strike="noStrike" baseline="0">
                <a:solidFill>
                  <a:srgbClr val="211D1E"/>
                </a:solidFill>
                <a:latin typeface="Open Sans" panose="020B0606030504020204" pitchFamily="34" charset="0"/>
              </a:rPr>
              <a:t>In fact, the National Institute of Health lists seven types of cancer where there is strong evidence linking increased incidence with lower physical activity.11 </a:t>
            </a:r>
            <a:r>
              <a:rPr lang="en-US" sz="800" b="0" i="0" u="none" strike="noStrike" baseline="0">
                <a:solidFill>
                  <a:srgbClr val="211D1E"/>
                </a:solidFill>
                <a:latin typeface="Open Sans" panose="020B0606030504020204" pitchFamily="34" charset="0"/>
              </a:rPr>
              <a:t>The collateral benefit of being more physically active is that it improves other cancer risk factors. For example, more active people are less likely to be overweight and more likely to have better sleep patterns. </a:t>
            </a:r>
          </a:p>
          <a:p>
            <a:endParaRPr lang="en-US" sz="800" b="0" i="0" u="none" strike="noStrike" baseline="0">
              <a:solidFill>
                <a:srgbClr val="211D1E"/>
              </a:solidFill>
              <a:latin typeface="Open Sans" panose="020B0606030504020204" pitchFamily="34" charset="0"/>
            </a:endParaRPr>
          </a:p>
          <a:p>
            <a:r>
              <a:rPr lang="en-US" sz="800" b="0" i="0" u="none" strike="noStrike" baseline="0">
                <a:solidFill>
                  <a:srgbClr val="211D1E"/>
                </a:solidFill>
                <a:latin typeface="Open Sans" panose="020B0606030504020204" pitchFamily="34" charset="0"/>
              </a:rPr>
              <a:t>The minimum weekly amount of activity adults should hit is 150 to 300 minutes of moderate exercise, 75 to 150 minutes of high-intensity exercise, or an equivalent combination of the two.11 Some firefighters should be able to hit those numbers on shift. For those at busy houses, those without fitness equipment or those who are part time or paid on-call, those exercise targets will need to be hit off duty. </a:t>
            </a:r>
          </a:p>
          <a:p>
            <a:endParaRPr lang="en-US" sz="800" b="1" i="0" u="none" strike="noStrike" baseline="0">
              <a:solidFill>
                <a:srgbClr val="211D1E"/>
              </a:solidFill>
              <a:latin typeface="Open Sans" panose="020B0606030504020204" pitchFamily="34" charset="0"/>
            </a:endParaRPr>
          </a:p>
          <a:p>
            <a:r>
              <a:rPr lang="en-US" sz="800" b="1" i="0" u="none" strike="noStrike" baseline="0">
                <a:solidFill>
                  <a:srgbClr val="211D1E"/>
                </a:solidFill>
                <a:latin typeface="Open Sans" panose="020B0606030504020204" pitchFamily="34" charset="0"/>
              </a:rPr>
              <a:t>Exercise works, NIH says, by reducing obesity, reducing inflammation, preventing high blood levels of insulin and by improving the immune system.11 </a:t>
            </a:r>
            <a:endParaRPr lang="en-US" sz="800" b="0" i="0" u="none" strike="noStrike" baseline="0">
              <a:solidFill>
                <a:srgbClr val="211D1E"/>
              </a:solidFill>
              <a:latin typeface="Open Sans" panose="020B0606030504020204" pitchFamily="34" charset="0"/>
            </a:endParaRPr>
          </a:p>
          <a:p>
            <a:r>
              <a:rPr lang="en-US" sz="800" b="0" i="0" u="none" strike="noStrike" baseline="0">
                <a:solidFill>
                  <a:srgbClr val="211D1E"/>
                </a:solidFill>
                <a:latin typeface="Open Sans" panose="020B0606030504020204" pitchFamily="34" charset="0"/>
              </a:rPr>
              <a:t>There is no shortage of plug-and-play fitness programs to meet almost every fitness level and goal. Many of those are tailored to firefighters. One example is IAFF’s Fit To Thrive program.12 That program grew out of the IAFF and IAFC Wellness Fitness Initiative and the two groups’ Peer Fitness Trainer program. </a:t>
            </a:r>
          </a:p>
          <a:p>
            <a:endParaRPr lang="en-US" sz="800" b="0" i="0" u="none" strike="noStrike" baseline="0">
              <a:solidFill>
                <a:srgbClr val="211D1E"/>
              </a:solidFill>
              <a:latin typeface="Open Sans" panose="020B0606030504020204" pitchFamily="34" charset="0"/>
            </a:endParaRPr>
          </a:p>
          <a:p>
            <a:r>
              <a:rPr lang="en-US"/>
              <a:t>These data implicate sleep in the modulation of immunity and demonstrate that even a modest disturbance of sleep produces a reduction of natural immune responses and T cell cytokine production.—Irwin, T., </a:t>
            </a:r>
            <a:r>
              <a:rPr lang="en-US" err="1"/>
              <a:t>McClintick</a:t>
            </a:r>
            <a:r>
              <a:rPr lang="en-US"/>
              <a:t>, J., </a:t>
            </a:r>
            <a:r>
              <a:rPr lang="en-US" err="1"/>
              <a:t>Costlow</a:t>
            </a:r>
            <a:r>
              <a:rPr lang="en-US"/>
              <a:t>, C., Fortner, M., White, J., </a:t>
            </a:r>
            <a:r>
              <a:rPr lang="en-US" err="1"/>
              <a:t>Gillin</a:t>
            </a:r>
            <a:r>
              <a:rPr lang="en-US"/>
              <a:t>, J. C. Partial night sleep deprivation reduces natural killer and cellular immune responses in humans. FASEB J. 10, 643-653 (1996)</a:t>
            </a:r>
          </a:p>
          <a:p>
            <a:r>
              <a:rPr lang="en-US"/>
              <a:t>https://faseb.onlinelibrary.wiley.com/doi/abs/10.1096/fasebj.10.5.8621064 </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5D10F8-BB49-4380-99A8-FC2978CD81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77475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2400" b="0" i="0" u="none" strike="noStrike" baseline="0">
              <a:solidFill>
                <a:srgbClr val="000000"/>
              </a:solidFill>
              <a:latin typeface="Open Sans" panose="020B0606030504020204" pitchFamily="34" charset="0"/>
            </a:endParaRPr>
          </a:p>
          <a:p>
            <a:r>
              <a:rPr lang="en-US" sz="800" b="1" i="0" u="none" strike="noStrike" baseline="0">
                <a:solidFill>
                  <a:srgbClr val="211D1E"/>
                </a:solidFill>
                <a:latin typeface="Open Sans" panose="020B0606030504020204" pitchFamily="34" charset="0"/>
              </a:rPr>
              <a:t>A healthy diet provides your body with the nutrients you need to thrive physically and mentally. It also means you are not consuming things harmful to your health and that increase your risk for some types of cancer. </a:t>
            </a:r>
            <a:r>
              <a:rPr lang="en-US" sz="800" b="0" i="0" u="none" strike="noStrike" baseline="0">
                <a:solidFill>
                  <a:srgbClr val="211D1E"/>
                </a:solidFill>
                <a:latin typeface="Open Sans" panose="020B0606030504020204" pitchFamily="34" charset="0"/>
              </a:rPr>
              <a:t>The gold standard is a diet made up of vegetables, leafy greens, fruit, nuts and beans, whole grains, lean proteins, high-quality fats and water.8 On the opposite end of the scale are highly processed foods, s </a:t>
            </a:r>
            <a:r>
              <a:rPr lang="en-US" sz="800" b="0" i="0" u="none" strike="noStrike" baseline="0" err="1">
                <a:solidFill>
                  <a:srgbClr val="211D1E"/>
                </a:solidFill>
                <a:latin typeface="Open Sans" panose="020B0606030504020204" pitchFamily="34" charset="0"/>
              </a:rPr>
              <a:t>ugar</a:t>
            </a:r>
            <a:r>
              <a:rPr lang="en-US" sz="800" b="0" i="0" u="none" strike="noStrike" baseline="0">
                <a:solidFill>
                  <a:srgbClr val="211D1E"/>
                </a:solidFill>
                <a:latin typeface="Open Sans" panose="020B0606030504020204" pitchFamily="34" charset="0"/>
              </a:rPr>
              <a:t>, red and highly processed meats, white-flour carbohydrates, fast food and sweetened beverages.8 </a:t>
            </a:r>
          </a:p>
          <a:p>
            <a:r>
              <a:rPr lang="en-US" sz="800" b="1" i="0" u="none" strike="noStrike" baseline="0">
                <a:solidFill>
                  <a:srgbClr val="211D1E"/>
                </a:solidFill>
                <a:latin typeface="Open Sans" panose="020B0606030504020204" pitchFamily="34" charset="0"/>
              </a:rPr>
              <a:t>A low nutritional-quality diet will eventually lead to cellular damage and eventually organ damage. </a:t>
            </a:r>
            <a:r>
              <a:rPr lang="en-US" sz="800" b="0" i="0" u="none" strike="noStrike" baseline="0">
                <a:solidFill>
                  <a:srgbClr val="211D1E"/>
                </a:solidFill>
                <a:latin typeface="Open Sans" panose="020B0606030504020204" pitchFamily="34" charset="0"/>
              </a:rPr>
              <a:t>It also contributes greatly to poor cardiovascular health, poor brain function and, of course, cancer. An unhealthy diet can also lead to weight gain, which itself is tied to increased risk of cancer. </a:t>
            </a:r>
          </a:p>
          <a:p>
            <a:r>
              <a:rPr lang="en-US" sz="800" b="1" i="0" u="none" strike="noStrike" baseline="0">
                <a:solidFill>
                  <a:srgbClr val="211D1E"/>
                </a:solidFill>
                <a:latin typeface="Open Sans" panose="020B0606030504020204" pitchFamily="34" charset="0"/>
              </a:rPr>
              <a:t>And the fire service has a weight problem. </a:t>
            </a:r>
            <a:r>
              <a:rPr lang="en-US" sz="800" b="0" i="0" u="none" strike="noStrike" baseline="0">
                <a:solidFill>
                  <a:srgbClr val="211D1E"/>
                </a:solidFill>
                <a:latin typeface="Open Sans" panose="020B0606030504020204" pitchFamily="34" charset="0"/>
              </a:rPr>
              <a:t>Firefighters are more likely than the general population to be overweight or obese.14 According to the Centers for Disease Control and Prevention, being overweight or obese increases your risk of getting cancer. Overweight people are twice as likely to develop many cancers, including k </a:t>
            </a:r>
            <a:r>
              <a:rPr lang="en-US" sz="800" b="0" i="0" u="none" strike="noStrike" baseline="0" err="1">
                <a:solidFill>
                  <a:srgbClr val="211D1E"/>
                </a:solidFill>
                <a:latin typeface="Open Sans" panose="020B0606030504020204" pitchFamily="34" charset="0"/>
              </a:rPr>
              <a:t>idney</a:t>
            </a:r>
            <a:r>
              <a:rPr lang="en-US" sz="800" b="0" i="0" u="none" strike="noStrike" baseline="0">
                <a:solidFill>
                  <a:srgbClr val="211D1E"/>
                </a:solidFill>
                <a:latin typeface="Open Sans" panose="020B0606030504020204" pitchFamily="34" charset="0"/>
              </a:rPr>
              <a:t> and liver. As weight goes up, so too does the correlation to cancer. For example, </a:t>
            </a:r>
            <a:r>
              <a:rPr lang="en-US" sz="800" b="0" i="0" u="none" strike="noStrike" baseline="0" err="1">
                <a:solidFill>
                  <a:srgbClr val="211D1E"/>
                </a:solidFill>
                <a:latin typeface="Open Sans" panose="020B0606030504020204" pitchFamily="34" charset="0"/>
              </a:rPr>
              <a:t>en</a:t>
            </a:r>
            <a:r>
              <a:rPr lang="en-US" sz="800" b="0" i="0" u="none" strike="noStrike" baseline="0">
                <a:solidFill>
                  <a:srgbClr val="211D1E"/>
                </a:solidFill>
                <a:latin typeface="Open Sans" panose="020B0606030504020204" pitchFamily="34" charset="0"/>
              </a:rPr>
              <a:t> </a:t>
            </a:r>
            <a:r>
              <a:rPr lang="en-US" sz="800" b="0" i="0" u="none" strike="noStrike" baseline="0" err="1">
                <a:solidFill>
                  <a:srgbClr val="211D1E"/>
                </a:solidFill>
                <a:latin typeface="Open Sans" panose="020B0606030504020204" pitchFamily="34" charset="0"/>
              </a:rPr>
              <a:t>dometrial</a:t>
            </a:r>
            <a:r>
              <a:rPr lang="en-US" sz="800" b="0" i="0" u="none" strike="noStrike" baseline="0">
                <a:solidFill>
                  <a:srgbClr val="211D1E"/>
                </a:solidFill>
                <a:latin typeface="Open Sans" panose="020B0606030504020204" pitchFamily="34" charset="0"/>
              </a:rPr>
              <a:t> cancer is seven times more likely in obese individuals.15 One US study looking at new cancer incidents between 2011 and 2015 found that excess weight was the cause in 4.7% of men and 9.6% of women.15 </a:t>
            </a:r>
          </a:p>
          <a:p>
            <a:r>
              <a:rPr lang="en-US" sz="800" b="0" i="0" u="none" strike="noStrike" baseline="0">
                <a:solidFill>
                  <a:srgbClr val="211D1E"/>
                </a:solidFill>
                <a:latin typeface="Open Sans" panose="020B0606030504020204" pitchFamily="34" charset="0"/>
              </a:rPr>
              <a:t>There are theories about why those who are overweight are more likely to develop cancers. Fat tissue and fat cells play a role in hormone production, </a:t>
            </a:r>
            <a:r>
              <a:rPr lang="en-US" sz="800" b="0" i="0" u="none" strike="noStrike" baseline="0" err="1">
                <a:solidFill>
                  <a:srgbClr val="211D1E"/>
                </a:solidFill>
                <a:latin typeface="Open Sans" panose="020B0606030504020204" pitchFamily="34" charset="0"/>
              </a:rPr>
              <a:t>cel</a:t>
            </a:r>
            <a:r>
              <a:rPr lang="en-US" sz="800" b="0" i="0" u="none" strike="noStrike" baseline="0">
                <a:solidFill>
                  <a:srgbClr val="211D1E"/>
                </a:solidFill>
                <a:latin typeface="Open Sans" panose="020B0606030504020204" pitchFamily="34" charset="0"/>
              </a:rPr>
              <a:t> l growth and metabolic regulators, increased inflammation and increased blood insulin levels. </a:t>
            </a:r>
          </a:p>
          <a:p>
            <a:r>
              <a:rPr lang="en-US" sz="800" b="1" i="0" u="none" strike="noStrike" baseline="0">
                <a:solidFill>
                  <a:srgbClr val="211D1E"/>
                </a:solidFill>
                <a:latin typeface="Open Sans" panose="020B0606030504020204" pitchFamily="34" charset="0"/>
              </a:rPr>
              <a:t>Making smart food choices about what you eat and how much you eat is critical to keeping weight off and eliminating the increased cancer risk. </a:t>
            </a:r>
          </a:p>
          <a:p>
            <a:endParaRPr lang="en-US" sz="800" b="1" i="0" u="none" strike="noStrike" baseline="0">
              <a:solidFill>
                <a:srgbClr val="211D1E"/>
              </a:solidFill>
              <a:latin typeface="Open Sans" panose="020B0606030504020204" pitchFamily="34" charset="0"/>
            </a:endParaRPr>
          </a:p>
          <a:p>
            <a:endParaRPr lang="en-US" sz="800" b="1" i="0" u="none" strike="noStrike" baseline="0">
              <a:solidFill>
                <a:srgbClr val="211D1E"/>
              </a:solidFill>
              <a:latin typeface="Open Sans" panose="020B0606030504020204" pitchFamily="34" charset="0"/>
            </a:endParaRPr>
          </a:p>
          <a:p>
            <a:r>
              <a:rPr lang="en-US"/>
              <a:t>https://www.ncbi.nlm.nih.gov/pmc/articles/PMC5826653/</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5D10F8-BB49-4380-99A8-FC2978CD81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82980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2400" b="0" i="0" u="none" strike="noStrike" baseline="0">
              <a:solidFill>
                <a:srgbClr val="000000"/>
              </a:solidFill>
              <a:latin typeface="Open Sans" panose="020B0606030504020204" pitchFamily="34" charset="0"/>
            </a:endParaRPr>
          </a:p>
          <a:p>
            <a:r>
              <a:rPr lang="en-US" sz="800" b="1" i="0" u="none" strike="noStrike" baseline="0">
                <a:solidFill>
                  <a:srgbClr val="211D1E"/>
                </a:solidFill>
                <a:latin typeface="Open Sans" panose="020B0606030504020204" pitchFamily="34" charset="0"/>
              </a:rPr>
              <a:t>Tobacco is the leading cause of cancer and death from cancer in the general population. There is no safe level of tobacco use. </a:t>
            </a:r>
            <a:r>
              <a:rPr lang="en-US" sz="800" b="0" i="0" u="none" strike="noStrike" baseline="0">
                <a:solidFill>
                  <a:srgbClr val="211D1E"/>
                </a:solidFill>
                <a:latin typeface="Open Sans" panose="020B0606030504020204" pitchFamily="34" charset="0"/>
              </a:rPr>
              <a:t>Immediately quitting tobacco use reduces cancer risk and increases life expectancy. These facts hold true for smoked and smokeless tobacco (such as chew and spit), the latter being related to increased risk of mouth, esophageal and pancreatic cancers. </a:t>
            </a:r>
            <a:r>
              <a:rPr lang="en-US" sz="800" b="1" i="0" u="none" strike="noStrike" baseline="0">
                <a:solidFill>
                  <a:srgbClr val="211D1E"/>
                </a:solidFill>
                <a:latin typeface="Open Sans" panose="020B0606030504020204" pitchFamily="34" charset="0"/>
              </a:rPr>
              <a:t>Even those who quit smoking at the time of a cancer diagnosis reduce their risk of dying from the cancer.16 </a:t>
            </a:r>
            <a:endParaRPr lang="en-US" sz="800" b="0" i="0" u="none" strike="noStrike" baseline="0">
              <a:solidFill>
                <a:srgbClr val="211D1E"/>
              </a:solidFill>
              <a:latin typeface="Open Sans" panose="020B0606030504020204" pitchFamily="34" charset="0"/>
            </a:endParaRPr>
          </a:p>
          <a:p>
            <a:r>
              <a:rPr lang="en-US" sz="800" b="0" i="0" u="none" strike="noStrike" baseline="0">
                <a:solidFill>
                  <a:srgbClr val="211D1E"/>
                </a:solidFill>
                <a:latin typeface="Open Sans" panose="020B0606030504020204" pitchFamily="34" charset="0"/>
              </a:rPr>
              <a:t>Firefighters are less likely to smoke cigarettes than the general population but</a:t>
            </a:r>
            <a:r>
              <a:rPr lang="en-US" sz="800" b="1" i="0" u="none" strike="noStrike" baseline="0">
                <a:solidFill>
                  <a:srgbClr val="211D1E"/>
                </a:solidFill>
                <a:latin typeface="Open Sans" panose="020B0606030504020204" pitchFamily="34" charset="0"/>
              </a:rPr>
              <a:t> are more likely to smoke cigars or use smokeless tobacco. </a:t>
            </a:r>
            <a:endParaRPr lang="en-US" sz="800" b="0" i="0" u="none" strike="noStrike" baseline="0">
              <a:solidFill>
                <a:srgbClr val="211D1E"/>
              </a:solidFill>
              <a:latin typeface="Open Sans" panose="020B0606030504020204" pitchFamily="34" charset="0"/>
            </a:endParaRPr>
          </a:p>
          <a:p>
            <a:r>
              <a:rPr lang="en-US" sz="800" b="0" i="0" u="none" strike="noStrike" baseline="0">
                <a:solidFill>
                  <a:srgbClr val="211D1E"/>
                </a:solidFill>
                <a:latin typeface="Open Sans" panose="020B0606030504020204" pitchFamily="34" charset="0"/>
              </a:rPr>
              <a:t>This is not squishy science or uncertain findings. </a:t>
            </a:r>
            <a:r>
              <a:rPr lang="en-US" sz="800" b="1" i="0" u="none" strike="noStrike" baseline="0">
                <a:solidFill>
                  <a:srgbClr val="211D1E"/>
                </a:solidFill>
                <a:latin typeface="Open Sans" panose="020B0606030504020204" pitchFamily="34" charset="0"/>
              </a:rPr>
              <a:t>Tobacco will give you cancer. </a:t>
            </a:r>
            <a:r>
              <a:rPr lang="en-US" sz="800" b="0" i="0" u="none" strike="noStrike" baseline="0">
                <a:solidFill>
                  <a:srgbClr val="211D1E"/>
                </a:solidFill>
                <a:latin typeface="Open Sans" panose="020B0606030504020204" pitchFamily="34" charset="0"/>
              </a:rPr>
              <a:t>Don’t use tobacco — at all, ever. </a:t>
            </a:r>
          </a:p>
          <a:p>
            <a:r>
              <a:rPr lang="en-US" sz="800" b="0" i="0" u="none" strike="noStrike" baseline="0">
                <a:solidFill>
                  <a:srgbClr val="211D1E"/>
                </a:solidFill>
                <a:latin typeface="Open Sans" panose="020B0606030504020204" pitchFamily="34" charset="0"/>
              </a:rPr>
              <a:t>Accepting that is easy; acting on it after years or decades of tobacco use can be difficult. </a:t>
            </a:r>
            <a:r>
              <a:rPr lang="en-US" sz="800" b="1" i="0" u="none" strike="noStrike" baseline="0">
                <a:solidFill>
                  <a:srgbClr val="211D1E"/>
                </a:solidFill>
                <a:latin typeface="Open Sans" panose="020B0606030504020204" pitchFamily="34" charset="0"/>
              </a:rPr>
              <a:t>There is help. Tobacco addiction is treatable and curable. </a:t>
            </a:r>
            <a:endParaRPr lang="en-US" sz="800" b="0" i="0" u="none" strike="noStrike" baseline="0">
              <a:solidFill>
                <a:srgbClr val="211D1E"/>
              </a:solidFill>
              <a:latin typeface="Open Sans" panose="020B0606030504020204" pitchFamily="34" charset="0"/>
            </a:endParaRPr>
          </a:p>
          <a:p>
            <a:r>
              <a:rPr lang="en-US" sz="800" b="0" i="0" u="none" strike="noStrike" baseline="0">
                <a:solidFill>
                  <a:srgbClr val="211D1E"/>
                </a:solidFill>
                <a:latin typeface="Open Sans" panose="020B0606030504020204" pitchFamily="34" charset="0"/>
              </a:rPr>
              <a:t>Firefighters who are diagnosed with cancer could be at greater financial risk if they are tobacco users. Firefighting cancer presumption laws vary by state. </a:t>
            </a:r>
            <a:r>
              <a:rPr lang="en-US" sz="800" b="1" i="0" u="none" strike="noStrike" baseline="0">
                <a:solidFill>
                  <a:srgbClr val="211D1E"/>
                </a:solidFill>
                <a:latin typeface="Open Sans" panose="020B0606030504020204" pitchFamily="34" charset="0"/>
              </a:rPr>
              <a:t>Yet, firefighter tobacco use is an argument made to show that firefighting was not a primary cause of cancer and that benefits should be denied. </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5D10F8-BB49-4380-99A8-FC2978CD81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25916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2400" b="0" i="0" u="none" strike="noStrike" baseline="0">
              <a:solidFill>
                <a:srgbClr val="000000"/>
              </a:solidFill>
              <a:latin typeface="Open Sans" panose="020B0606030504020204" pitchFamily="34" charset="0"/>
            </a:endParaRPr>
          </a:p>
          <a:p>
            <a:r>
              <a:rPr lang="en-US" sz="800" b="1" i="0" u="none" strike="noStrike" baseline="0">
                <a:solidFill>
                  <a:srgbClr val="211D1E"/>
                </a:solidFill>
                <a:latin typeface="Open Sans" panose="020B0606030504020204" pitchFamily="34" charset="0"/>
              </a:rPr>
              <a:t>Stress, especially chronic stress, is less tangible regarding its role in firefighter cancer than the more hard-and-fast facts related to tobacco use. </a:t>
            </a:r>
            <a:r>
              <a:rPr lang="en-US" sz="800" b="0" i="0" u="none" strike="noStrike" baseline="0">
                <a:solidFill>
                  <a:srgbClr val="211D1E"/>
                </a:solidFill>
                <a:latin typeface="Open Sans" panose="020B0606030504020204" pitchFamily="34" charset="0"/>
              </a:rPr>
              <a:t>Like tobacco use, poor diet and sedentary lifestyle, chronic stress contributes to other poor health outcomes that can contribute to cancer. For example, stress may lead you to smoke or drink, which will increase your cancer risks.17 </a:t>
            </a:r>
          </a:p>
          <a:p>
            <a:r>
              <a:rPr lang="en-US" sz="800" b="0" i="0" u="none" strike="noStrike" baseline="0">
                <a:solidFill>
                  <a:srgbClr val="211D1E"/>
                </a:solidFill>
                <a:latin typeface="Open Sans" panose="020B0606030504020204" pitchFamily="34" charset="0"/>
              </a:rPr>
              <a:t>While this topic has been studied by scientists, researchers have struggled to find the mechanism necessary for stress to cause cancer. </a:t>
            </a:r>
            <a:r>
              <a:rPr lang="en-US" sz="800" b="1" i="0" u="none" strike="noStrike" baseline="0">
                <a:solidFill>
                  <a:srgbClr val="211D1E"/>
                </a:solidFill>
                <a:latin typeface="Open Sans" panose="020B0606030504020204" pitchFamily="34" charset="0"/>
              </a:rPr>
              <a:t>A promising 2019 study did show that stress hormones could wake up dormant tumor cells as well as provide the right environment for their growth.17 </a:t>
            </a:r>
            <a:endParaRPr lang="en-US" sz="800" b="0" i="0" u="none" strike="noStrike" baseline="0">
              <a:solidFill>
                <a:srgbClr val="211D1E"/>
              </a:solidFill>
              <a:latin typeface="Open Sans" panose="020B0606030504020204" pitchFamily="34" charset="0"/>
            </a:endParaRPr>
          </a:p>
          <a:p>
            <a:r>
              <a:rPr lang="en-US" sz="800" b="0" i="0" u="none" strike="noStrike" baseline="0">
                <a:solidFill>
                  <a:srgbClr val="211D1E"/>
                </a:solidFill>
                <a:latin typeface="Open Sans" panose="020B0606030504020204" pitchFamily="34" charset="0"/>
              </a:rPr>
              <a:t>As research continues, firefighters should focus on ways to reduce stress when off duty. That is, live in a healthy way, rather than turning to alcohol, excessive eating or other behaviors that may do long-term harm. </a:t>
            </a:r>
          </a:p>
          <a:p>
            <a:endParaRPr lang="en-US" sz="800" b="0" i="0" u="none" strike="noStrike" baseline="0">
              <a:solidFill>
                <a:srgbClr val="211D1E"/>
              </a:solidFill>
              <a:latin typeface="Open Sans" panose="020B0606030504020204" pitchFamily="34" charset="0"/>
            </a:endParaRPr>
          </a:p>
          <a:p>
            <a:r>
              <a:rPr lang="en-US" sz="800" b="0" i="0" u="none" strike="noStrike" baseline="0">
                <a:solidFill>
                  <a:srgbClr val="211D1E"/>
                </a:solidFill>
                <a:latin typeface="Open Sans" panose="020B0606030504020204" pitchFamily="34" charset="0"/>
              </a:rPr>
              <a:t>As with exercise programs, there is no shortage of stress relief and stress reduction options. Some, such as engaging in regular physical fitness activities, will have added benefits to protecting firefighters from cancer. Other options range from therapy sessions with a certified professional counselor – to even owning a dog.17, 18 </a:t>
            </a:r>
          </a:p>
          <a:p>
            <a:r>
              <a:rPr lang="en-US" sz="800" b="1" i="0" u="none" strike="noStrike" baseline="0">
                <a:solidFill>
                  <a:srgbClr val="211D1E"/>
                </a:solidFill>
                <a:latin typeface="Open Sans" panose="020B0606030504020204" pitchFamily="34" charset="0"/>
              </a:rPr>
              <a:t>There is no magic solution for stress relief </a:t>
            </a:r>
            <a:r>
              <a:rPr lang="en-US" sz="800" b="0" i="0" u="none" strike="noStrike" baseline="0">
                <a:solidFill>
                  <a:srgbClr val="211D1E"/>
                </a:solidFill>
                <a:latin typeface="Open Sans" panose="020B0606030504020204" pitchFamily="34" charset="0"/>
              </a:rPr>
              <a:t>and some firefighters may need to try multiple options to get the results they need. </a:t>
            </a:r>
            <a:endParaRPr lang="en-US"/>
          </a:p>
        </p:txBody>
      </p:sp>
      <p:sp>
        <p:nvSpPr>
          <p:cNvPr id="4" name="Slide Number Placeholder 3"/>
          <p:cNvSpPr>
            <a:spLocks noGrp="1"/>
          </p:cNvSpPr>
          <p:nvPr>
            <p:ph type="sldNum" sz="quarter" idx="5"/>
          </p:nvPr>
        </p:nvSpPr>
        <p:spPr/>
        <p:txBody>
          <a:bodyPr/>
          <a:lstStyle/>
          <a:p>
            <a:fld id="{365D10F8-BB49-4380-99A8-FC2978CD8129}" type="slidenum">
              <a:rPr lang="en-US" smtClean="0"/>
              <a:t>29</a:t>
            </a:fld>
            <a:endParaRPr lang="en-US"/>
          </a:p>
        </p:txBody>
      </p:sp>
    </p:spTree>
    <p:extLst>
      <p:ext uri="{BB962C8B-B14F-4D97-AF65-F5344CB8AC3E}">
        <p14:creationId xmlns:p14="http://schemas.microsoft.com/office/powerpoint/2010/main" val="286619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Objectives are: </a:t>
            </a:r>
          </a:p>
          <a:p>
            <a:r>
              <a:rPr lang="en-US"/>
              <a:t>Review the Scientific Research</a:t>
            </a:r>
          </a:p>
          <a:p>
            <a:r>
              <a:rPr lang="en-US"/>
              <a:t>Understand Occupational Exposure</a:t>
            </a:r>
          </a:p>
          <a:p>
            <a:r>
              <a:rPr lang="en-US"/>
              <a:t>Learn the everyday </a:t>
            </a:r>
          </a:p>
          <a:p>
            <a:r>
              <a:rPr lang="en-US"/>
              <a:t>Identifying Best practices in the Fire Service</a:t>
            </a:r>
          </a:p>
          <a:p>
            <a:r>
              <a:rPr lang="en-US"/>
              <a:t>Understand Presumptive Legislation &amp; Exposure Reporting.</a:t>
            </a:r>
          </a:p>
          <a:p>
            <a:r>
              <a:rPr lang="en-US"/>
              <a:t>Understand the Importance of Screenings, Annual Medical Exams &amp; Early Detection </a:t>
            </a:r>
          </a:p>
          <a:p>
            <a:r>
              <a:rPr lang="en-US"/>
              <a:t>Discover the importance of Culture Change</a:t>
            </a:r>
          </a:p>
          <a:p>
            <a:r>
              <a:rPr lang="en-US"/>
              <a:t>Learn the FCSN Survivorship</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365D10F8-BB49-4380-99A8-FC2978CD8129}" type="slidenum">
              <a:rPr lang="en-US" smtClean="0"/>
              <a:t>3</a:t>
            </a:fld>
            <a:endParaRPr lang="en-US"/>
          </a:p>
        </p:txBody>
      </p:sp>
    </p:spTree>
    <p:extLst>
      <p:ext uri="{BB962C8B-B14F-4D97-AF65-F5344CB8AC3E}">
        <p14:creationId xmlns:p14="http://schemas.microsoft.com/office/powerpoint/2010/main" val="15696360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5D10F8-BB49-4380-99A8-FC2978CD8129}" type="slidenum">
              <a:rPr lang="en-US" smtClean="0"/>
              <a:t>30</a:t>
            </a:fld>
            <a:endParaRPr lang="en-US"/>
          </a:p>
        </p:txBody>
      </p:sp>
    </p:spTree>
    <p:extLst>
      <p:ext uri="{BB962C8B-B14F-4D97-AF65-F5344CB8AC3E}">
        <p14:creationId xmlns:p14="http://schemas.microsoft.com/office/powerpoint/2010/main" val="31552818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a:solidFill>
                <a:srgbClr val="000000"/>
              </a:solidFill>
              <a:latin typeface="DIN Condensed" panose="020B0606040000020204" pitchFamily="34" charset="0"/>
            </a:endParaRPr>
          </a:p>
          <a:p>
            <a:r>
              <a:rPr lang="en-US" sz="1800" b="1" i="0" u="none" strike="noStrike" baseline="0">
                <a:solidFill>
                  <a:srgbClr val="211D1E"/>
                </a:solidFill>
                <a:latin typeface="Open Sans" panose="020B0606030504020204" pitchFamily="34" charset="0"/>
              </a:rPr>
              <a:t>For all firefighters, the preventative measures are much the same as they are for off-duty. </a:t>
            </a:r>
            <a:r>
              <a:rPr lang="en-US" sz="1800" b="0" i="0" u="none" strike="noStrike" baseline="0">
                <a:solidFill>
                  <a:srgbClr val="211D1E"/>
                </a:solidFill>
                <a:latin typeface="Open Sans" panose="020B0606030504020204" pitchFamily="34" charset="0"/>
              </a:rPr>
              <a:t>That means making good diet choices, prioritizing sleep and exe </a:t>
            </a:r>
            <a:r>
              <a:rPr lang="en-US" sz="1800" b="0" i="0" u="none" strike="noStrike" baseline="0" err="1">
                <a:solidFill>
                  <a:srgbClr val="211D1E"/>
                </a:solidFill>
                <a:latin typeface="Open Sans" panose="020B0606030504020204" pitchFamily="34" charset="0"/>
              </a:rPr>
              <a:t>rcise</a:t>
            </a:r>
            <a:r>
              <a:rPr lang="en-US" sz="1800" b="0" i="0" u="none" strike="noStrike" baseline="0">
                <a:solidFill>
                  <a:srgbClr val="211D1E"/>
                </a:solidFill>
                <a:latin typeface="Open Sans" panose="020B0606030504020204" pitchFamily="34" charset="0"/>
              </a:rPr>
              <a:t>, reducing stress where possible and taking a hard pass on all tobacco products. </a:t>
            </a:r>
          </a:p>
          <a:p>
            <a:endParaRPr lang="en-US" sz="1800" b="0" i="0" u="none" strike="noStrike" baseline="0">
              <a:solidFill>
                <a:srgbClr val="211D1E"/>
              </a:solidFill>
              <a:latin typeface="Open Sans" panose="020B0606030504020204" pitchFamily="34" charset="0"/>
            </a:endParaRPr>
          </a:p>
          <a:p>
            <a:r>
              <a:rPr lang="en-US" sz="1800" b="1" i="0" u="none" strike="noStrike" baseline="0">
                <a:solidFill>
                  <a:srgbClr val="211D1E"/>
                </a:solidFill>
                <a:latin typeface="Open Sans" panose="020B0606030504020204" pitchFamily="34" charset="0"/>
              </a:rPr>
              <a:t>Both career and noncareer firefighters need to ensure their PPE is clean and in proper working order. </a:t>
            </a:r>
            <a:r>
              <a:rPr lang="en-US" sz="1800" b="0" i="0" u="none" strike="noStrike" baseline="0">
                <a:solidFill>
                  <a:srgbClr val="211D1E"/>
                </a:solidFill>
                <a:latin typeface="Open Sans" panose="020B0606030504020204" pitchFamily="34" charset="0"/>
              </a:rPr>
              <a:t>This task is likely more regimented for career firefighters who should be checking their gear at the start of the shift. Noncareer firefighters need to make a routine for checking their PPE — and should avoid transporting their PPE in personal vehicles, or, when they must transport it, keeping it in a tightly sealed container. </a:t>
            </a:r>
          </a:p>
          <a:p>
            <a:r>
              <a:rPr lang="en-US" sz="1800" b="1" i="0" u="none" strike="noStrike" baseline="0">
                <a:solidFill>
                  <a:srgbClr val="E12825"/>
                </a:solidFill>
                <a:latin typeface="Bushfire Bold"/>
              </a:rPr>
              <a:t>ON </a:t>
            </a:r>
          </a:p>
          <a:p>
            <a:endParaRPr lang="en-US" sz="1800" b="1" i="0" u="none" strike="noStrike" baseline="0">
              <a:solidFill>
                <a:srgbClr val="E12825"/>
              </a:solidFill>
              <a:latin typeface="Bushfire Bold"/>
            </a:endParaRPr>
          </a:p>
          <a:p>
            <a:r>
              <a:rPr lang="en-US"/>
              <a:t>Diesel exhaust has been classified as a known carcinogen and is linked to many cancers. </a:t>
            </a:r>
          </a:p>
          <a:p>
            <a:r>
              <a:rPr lang="en-US"/>
              <a:t>Open all apparatus doors when returning to the station, leave them open for ten minutes.</a:t>
            </a:r>
          </a:p>
          <a:p>
            <a:r>
              <a:rPr lang="en-US"/>
              <a:t>Do not use air blowers or leaf blowers to clean apparatus floors. This stirs up diesel particulates.</a:t>
            </a:r>
          </a:p>
          <a:p>
            <a:r>
              <a:rPr lang="en-US"/>
              <a:t>Use a dry mop and wet mop on the floors.</a:t>
            </a:r>
          </a:p>
          <a:p>
            <a:r>
              <a:rPr lang="en-US"/>
              <a:t>https://www.cancer.org/cancer/cancer-causes/diesel-exhaust-and-cancer.html</a:t>
            </a:r>
          </a:p>
          <a:p>
            <a:r>
              <a:rPr lang="en-US"/>
              <a:t>https://www.iarc.who.int/wp-content/uploads/2018/07/pr213_E.pdf</a:t>
            </a:r>
          </a:p>
          <a:p>
            <a:endParaRPr lang="en-US"/>
          </a:p>
          <a:p>
            <a:endParaRPr lang="en-US"/>
          </a:p>
        </p:txBody>
      </p:sp>
      <p:sp>
        <p:nvSpPr>
          <p:cNvPr id="4" name="Slide Number Placeholder 3"/>
          <p:cNvSpPr>
            <a:spLocks noGrp="1"/>
          </p:cNvSpPr>
          <p:nvPr>
            <p:ph type="sldNum" sz="quarter" idx="5"/>
          </p:nvPr>
        </p:nvSpPr>
        <p:spPr/>
        <p:txBody>
          <a:bodyPr/>
          <a:lstStyle/>
          <a:p>
            <a:fld id="{365D10F8-BB49-4380-99A8-FC2978CD8129}" type="slidenum">
              <a:rPr lang="en-US" smtClean="0"/>
              <a:t>31</a:t>
            </a:fld>
            <a:endParaRPr lang="en-US"/>
          </a:p>
        </p:txBody>
      </p:sp>
    </p:spTree>
    <p:extLst>
      <p:ext uri="{BB962C8B-B14F-4D97-AF65-F5344CB8AC3E}">
        <p14:creationId xmlns:p14="http://schemas.microsoft.com/office/powerpoint/2010/main" val="39440150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a:solidFill>
                <a:srgbClr val="000000"/>
              </a:solidFill>
              <a:latin typeface="Open Sans" panose="020B0606030504020204" pitchFamily="34" charset="0"/>
            </a:endParaRPr>
          </a:p>
          <a:p>
            <a:r>
              <a:rPr lang="en-US" sz="1800" b="1" i="0" u="none" strike="noStrike" baseline="0">
                <a:solidFill>
                  <a:srgbClr val="211D1E"/>
                </a:solidFill>
                <a:latin typeface="Open Sans" panose="020B0606030504020204" pitchFamily="34" charset="0"/>
              </a:rPr>
              <a:t>Wear full PPE throughout the entire call. </a:t>
            </a:r>
            <a:r>
              <a:rPr lang="en-US" sz="1800" b="0" i="0" u="none" strike="noStrike" baseline="0">
                <a:solidFill>
                  <a:srgbClr val="211D1E"/>
                </a:solidFill>
                <a:latin typeface="Open Sans" panose="020B0606030504020204" pitchFamily="34" charset="0"/>
              </a:rPr>
              <a:t>It takes courage to do this when others on the department are not wearing SCBA during overhaul (or during the fire). It takes courage to set the example — to be the change. </a:t>
            </a:r>
          </a:p>
          <a:p>
            <a:endParaRPr lang="en-US" sz="1800" b="0" i="0" u="none" strike="noStrike" baseline="0">
              <a:solidFill>
                <a:srgbClr val="211D1E"/>
              </a:solidFill>
              <a:latin typeface="Open Sans" panose="020B0606030504020204" pitchFamily="34" charset="0"/>
            </a:endParaRPr>
          </a:p>
          <a:p>
            <a:r>
              <a:rPr lang="en-US" sz="1800" b="1" i="0" u="none" strike="noStrike" baseline="0">
                <a:solidFill>
                  <a:srgbClr val="211D1E"/>
                </a:solidFill>
                <a:latin typeface="Open Sans" panose="020B0606030504020204" pitchFamily="34" charset="0"/>
              </a:rPr>
              <a:t>Another change many departments will want to look at is having breathing protection for engineers and pump operators and for investigators picking through the debris. </a:t>
            </a:r>
            <a:r>
              <a:rPr lang="en-US" sz="1800" b="0" i="0" u="none" strike="noStrike" baseline="0">
                <a:solidFill>
                  <a:srgbClr val="211D1E"/>
                </a:solidFill>
                <a:latin typeface="Open Sans" panose="020B0606030504020204" pitchFamily="34" charset="0"/>
              </a:rPr>
              <a:t>We are now seeing signs that both those roles are at an increased risk from cancer due to the smoke and material off-gassing on the fireground.20 </a:t>
            </a:r>
          </a:p>
          <a:p>
            <a:endParaRPr lang="en-US" sz="1800" b="0" i="0" u="none" strike="noStrike" baseline="0">
              <a:solidFill>
                <a:srgbClr val="211D1E"/>
              </a:solidFill>
              <a:latin typeface="Open Sans" panose="020B0606030504020204" pitchFamily="34" charset="0"/>
            </a:endParaRPr>
          </a:p>
          <a:p>
            <a:r>
              <a:rPr lang="en-US" sz="1800" b="0" i="0" u="none" strike="noStrike" baseline="0">
                <a:solidFill>
                  <a:srgbClr val="211D1E"/>
                </a:solidFill>
                <a:latin typeface="Open Sans" panose="020B0606030504020204" pitchFamily="34" charset="0"/>
              </a:rPr>
              <a:t>This applies to vehicle fires as well. Researchers are still working to understand the toxicity of smoke and fumes from battery-powered vehicle fires. </a:t>
            </a:r>
            <a:r>
              <a:rPr lang="en-US" sz="1800" b="1" i="0" u="none" strike="noStrike" baseline="0">
                <a:solidFill>
                  <a:srgbClr val="211D1E"/>
                </a:solidFill>
                <a:latin typeface="Open Sans" panose="020B0606030504020204" pitchFamily="34" charset="0"/>
              </a:rPr>
              <a:t>The best practice is full protection. </a:t>
            </a:r>
          </a:p>
          <a:p>
            <a:endParaRPr lang="en-US" sz="1800" b="0" i="0" u="none" strike="noStrike" baseline="0">
              <a:solidFill>
                <a:srgbClr val="211D1E"/>
              </a:solidFill>
              <a:latin typeface="Open Sans" panose="020B0606030504020204" pitchFamily="34" charset="0"/>
            </a:endParaRPr>
          </a:p>
          <a:p>
            <a:endParaRPr lang="en-US" sz="1800" b="0" i="0" u="none" strike="noStrike" baseline="0">
              <a:solidFill>
                <a:srgbClr val="211D1E"/>
              </a:solidFill>
              <a:latin typeface="Open Sans" panose="020B0606030504020204" pitchFamily="34" charset="0"/>
            </a:endParaRPr>
          </a:p>
          <a:p>
            <a:r>
              <a:rPr lang="en-US" sz="1800" b="0" i="0" u="none" strike="noStrike" baseline="0">
                <a:solidFill>
                  <a:srgbClr val="211D1E"/>
                </a:solidFill>
                <a:latin typeface="Open Sans" panose="020B0606030504020204" pitchFamily="34" charset="0"/>
              </a:rPr>
              <a:t>Whenever operation at a fire incident it is recommended to set up a hot zone, warm zone, and cold zones.</a:t>
            </a:r>
          </a:p>
          <a:p>
            <a:r>
              <a:rPr lang="en-US" sz="1800" b="0" i="0" u="none" strike="noStrike" baseline="0">
                <a:solidFill>
                  <a:srgbClr val="211D1E"/>
                </a:solidFill>
                <a:latin typeface="Open Sans" panose="020B0606030504020204" pitchFamily="34" charset="0"/>
              </a:rPr>
              <a:t>If you're operating in the hot zone you should be wearing your SCBA and be on air. It is recommended for Fire Investigators as well. The SCBA is the gold standard of respiratory protection.</a:t>
            </a:r>
          </a:p>
          <a:p>
            <a:r>
              <a:rPr lang="en-US" sz="1800" b="0" i="0" u="none" strike="noStrike" baseline="0">
                <a:solidFill>
                  <a:srgbClr val="211D1E"/>
                </a:solidFill>
                <a:latin typeface="Open Sans" panose="020B0606030504020204" pitchFamily="34" charset="0"/>
              </a:rPr>
              <a:t>Personal Hazard Reduction (PER) occurs in the warm zone, again using your SCBA and be on air. The firefighter with the lowest air should go through PER first.</a:t>
            </a:r>
          </a:p>
          <a:p>
            <a:r>
              <a:rPr lang="en-US" sz="1800" b="0" i="0" u="none" strike="noStrike" baseline="0">
                <a:solidFill>
                  <a:srgbClr val="211D1E"/>
                </a:solidFill>
                <a:latin typeface="Open Sans" panose="020B0606030504020204" pitchFamily="34" charset="0"/>
              </a:rPr>
              <a:t>No nourishment occurs in either the hot or warm zones to decrease ingestion to carcinogens. Nourishment occurs in the Rehab area or cold zone.</a:t>
            </a:r>
          </a:p>
          <a:p>
            <a:r>
              <a:rPr lang="en-US" sz="1800" b="0" i="0" u="none" strike="noStrike" baseline="0">
                <a:solidFill>
                  <a:srgbClr val="211D1E"/>
                </a:solidFill>
                <a:latin typeface="Open Sans" panose="020B0606030504020204" pitchFamily="34" charset="0"/>
              </a:rPr>
              <a:t>The  cold zone or rehab area should be located away from any products of combustion and runoff.</a:t>
            </a:r>
          </a:p>
          <a:p>
            <a:endParaRPr lang="en-US" sz="1800" b="0" i="0" u="none" strike="noStrike" baseline="0">
              <a:solidFill>
                <a:srgbClr val="211D1E"/>
              </a:solidFill>
              <a:latin typeface="Open Sans" panose="020B0606030504020204" pitchFamily="34" charset="0"/>
            </a:endParaRPr>
          </a:p>
          <a:p>
            <a:endParaRPr lang="en-US" sz="1800" b="0" i="0" u="none" strike="noStrike" baseline="0">
              <a:solidFill>
                <a:srgbClr val="211D1E"/>
              </a:solidFill>
              <a:latin typeface="Open Sans" panose="020B0606030504020204" pitchFamily="34" charset="0"/>
            </a:endParaRPr>
          </a:p>
        </p:txBody>
      </p:sp>
      <p:sp>
        <p:nvSpPr>
          <p:cNvPr id="4" name="Slide Number Placeholder 3"/>
          <p:cNvSpPr>
            <a:spLocks noGrp="1"/>
          </p:cNvSpPr>
          <p:nvPr>
            <p:ph type="sldNum" sz="quarter" idx="5"/>
          </p:nvPr>
        </p:nvSpPr>
        <p:spPr/>
        <p:txBody>
          <a:bodyPr/>
          <a:lstStyle/>
          <a:p>
            <a:fld id="{365D10F8-BB49-4380-99A8-FC2978CD8129}" type="slidenum">
              <a:rPr lang="en-US" smtClean="0"/>
              <a:t>32</a:t>
            </a:fld>
            <a:endParaRPr lang="en-US"/>
          </a:p>
        </p:txBody>
      </p:sp>
    </p:spTree>
    <p:extLst>
      <p:ext uri="{BB962C8B-B14F-4D97-AF65-F5344CB8AC3E}">
        <p14:creationId xmlns:p14="http://schemas.microsoft.com/office/powerpoint/2010/main" val="1630004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baseline="0">
                <a:solidFill>
                  <a:srgbClr val="211D1E"/>
                </a:solidFill>
                <a:latin typeface="Open Sans" panose="020B0606030504020204" pitchFamily="34" charset="0"/>
              </a:rPr>
              <a:t>Post-fire, on-scene gross decontamination has gone from a novel idea to an easy and widely used practice</a:t>
            </a:r>
            <a:r>
              <a:rPr lang="en-US" sz="1200" b="0" i="0" u="none" strike="noStrike" baseline="0">
                <a:solidFill>
                  <a:srgbClr val="211D1E"/>
                </a:solidFill>
                <a:latin typeface="Open Sans" panose="020B0606030504020204" pitchFamily="34" charset="0"/>
              </a:rPr>
              <a:t>. Hosing off PPE, gently scrubbing using soap with surfactants (chemicals that cut grease) and rinsing the soap off the fully donned firefighter before leaving the scene can remove 85% of polycyclic aromatic hydrocarbons (PAHs) deposited on PPE surfaces as well as other fireground materials such as flame retardants.21 </a:t>
            </a:r>
          </a:p>
          <a:p>
            <a:endParaRPr lang="en-US" sz="1200" b="0" i="0" u="none" strike="noStrike" baseline="0">
              <a:solidFill>
                <a:srgbClr val="211D1E"/>
              </a:solidFill>
              <a:latin typeface="Open Sans" panose="020B0606030504020204" pitchFamily="34" charset="0"/>
            </a:endParaRPr>
          </a:p>
          <a:p>
            <a:r>
              <a:rPr lang="en-US" sz="1200" b="1" i="0" u="none" strike="noStrike" baseline="0">
                <a:solidFill>
                  <a:srgbClr val="211D1E"/>
                </a:solidFill>
                <a:latin typeface="Open Sans" panose="020B0606030504020204" pitchFamily="34" charset="0"/>
              </a:rPr>
              <a:t>Using a nonalcohol wet wipe on face, neck and hands can remove 54% of PAHs from skin surface.21 </a:t>
            </a:r>
            <a:endParaRPr lang="en-US" sz="1200" b="0" i="0" u="none" strike="noStrike" baseline="0">
              <a:solidFill>
                <a:srgbClr val="211D1E"/>
              </a:solidFill>
              <a:latin typeface="Open Sans" panose="020B0606030504020204" pitchFamily="34" charset="0"/>
            </a:endParaRPr>
          </a:p>
          <a:p>
            <a:endParaRPr lang="en-US" sz="1200" b="1" i="0" u="none" strike="noStrike" baseline="0">
              <a:solidFill>
                <a:srgbClr val="211D1E"/>
              </a:solidFill>
              <a:latin typeface="Open Sans" panose="020B0606030504020204" pitchFamily="34" charset="0"/>
            </a:endParaRPr>
          </a:p>
          <a:p>
            <a:r>
              <a:rPr lang="en-US" sz="1200" b="1" i="0" u="none" strike="noStrike" baseline="0">
                <a:solidFill>
                  <a:srgbClr val="211D1E"/>
                </a:solidFill>
                <a:latin typeface="Open Sans" panose="020B0606030504020204" pitchFamily="34" charset="0"/>
              </a:rPr>
              <a:t>Some recommendations call for removing and bagging the dirty gear prior to getting back on the apparatus, then stowing it in rear compartments away from crew members. </a:t>
            </a:r>
            <a:r>
              <a:rPr lang="en-US" sz="1200" b="0" i="0" u="none" strike="noStrike" baseline="0">
                <a:solidFill>
                  <a:srgbClr val="211D1E"/>
                </a:solidFill>
                <a:latin typeface="Open Sans" panose="020B0606030504020204" pitchFamily="34" charset="0"/>
              </a:rPr>
              <a:t>This is the time to ditch the hood as well, as toxins have been shown to move from the dirty hood and where they can be absorbed </a:t>
            </a:r>
            <a:endParaRPr lang="en-US"/>
          </a:p>
          <a:p>
            <a:endParaRPr lang="en-US"/>
          </a:p>
        </p:txBody>
      </p:sp>
      <p:sp>
        <p:nvSpPr>
          <p:cNvPr id="4" name="Slide Number Placeholder 3"/>
          <p:cNvSpPr>
            <a:spLocks noGrp="1"/>
          </p:cNvSpPr>
          <p:nvPr>
            <p:ph type="sldNum" sz="quarter" idx="5"/>
          </p:nvPr>
        </p:nvSpPr>
        <p:spPr/>
        <p:txBody>
          <a:bodyPr/>
          <a:lstStyle/>
          <a:p>
            <a:fld id="{365D10F8-BB49-4380-99A8-FC2978CD8129}" type="slidenum">
              <a:rPr lang="en-US" smtClean="0"/>
              <a:t>33</a:t>
            </a:fld>
            <a:endParaRPr lang="en-US"/>
          </a:p>
        </p:txBody>
      </p:sp>
    </p:spTree>
    <p:extLst>
      <p:ext uri="{BB962C8B-B14F-4D97-AF65-F5344CB8AC3E}">
        <p14:creationId xmlns:p14="http://schemas.microsoft.com/office/powerpoint/2010/main" val="8897524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baseline="0">
                <a:solidFill>
                  <a:srgbClr val="211D1E"/>
                </a:solidFill>
                <a:latin typeface="Open Sans" panose="020B0606030504020204" pitchFamily="34" charset="0"/>
              </a:rPr>
              <a:t>Clean the PPE in a washer/extractor with approved detergent </a:t>
            </a:r>
            <a:r>
              <a:rPr lang="en-US" sz="1800" b="0" i="0" u="none" strike="noStrike" baseline="0">
                <a:solidFill>
                  <a:srgbClr val="211D1E"/>
                </a:solidFill>
                <a:latin typeface="Open Sans" panose="020B0606030504020204" pitchFamily="34" charset="0"/>
              </a:rPr>
              <a:t>or use an independent service provider that cleans and repairs PPE. Follow the guidance in NFPA 1851, 1852 and 1585. </a:t>
            </a:r>
          </a:p>
          <a:p>
            <a:r>
              <a:rPr lang="en-US" sz="1800" b="1" i="0" u="none" strike="noStrike" baseline="0">
                <a:solidFill>
                  <a:srgbClr val="211D1E"/>
                </a:solidFill>
                <a:latin typeface="Open Sans" panose="020B0606030504020204" pitchFamily="34" charset="0"/>
              </a:rPr>
              <a:t>Clean your body. “Shower within the hour” is catchy and easy to remember. </a:t>
            </a:r>
            <a:r>
              <a:rPr lang="en-US" sz="1800" b="0" i="0" u="none" strike="noStrike" baseline="0">
                <a:solidFill>
                  <a:srgbClr val="211D1E"/>
                </a:solidFill>
                <a:latin typeface="Open Sans" panose="020B0606030504020204" pitchFamily="34" charset="0"/>
              </a:rPr>
              <a:t>The goal is to clean yourself head to toe as soon as possible after completing fireground tasks. That cleaning interrupts the transfer — through inhalation, ingestion or absorption — of the stuff on your body that is trying to get in your body where it can really do some damage. </a:t>
            </a:r>
          </a:p>
          <a:p>
            <a:r>
              <a:rPr lang="en-US" sz="1800" b="1" i="0" u="none" strike="noStrike" baseline="0">
                <a:solidFill>
                  <a:srgbClr val="211D1E"/>
                </a:solidFill>
                <a:latin typeface="Open Sans" panose="020B0606030504020204" pitchFamily="34" charset="0"/>
              </a:rPr>
              <a:t>Document your exposures with an exposure-tracking system. </a:t>
            </a:r>
            <a:r>
              <a:rPr lang="en-US" sz="1800" b="0" i="0" u="none" strike="noStrike" baseline="0">
                <a:solidFill>
                  <a:srgbClr val="211D1E"/>
                </a:solidFill>
                <a:latin typeface="Open Sans" panose="020B0606030504020204" pitchFamily="34" charset="0"/>
              </a:rPr>
              <a:t>While exposure trackers are designed to help you prove a cancer diagnosis is work-related, it can have an unintended benefit for prevention. By recording each exposure, you will be more aware of the contaminants that you work in — chemicals that can eventually get on and in you. That measurable knowledge, like counting calories or hours of sleep, may further motivate you to take additional precautions on scene. </a:t>
            </a:r>
          </a:p>
          <a:p>
            <a:r>
              <a:rPr lang="en-US" sz="1800" b="1" i="0" u="none" strike="noStrike" baseline="0">
                <a:solidFill>
                  <a:srgbClr val="211D1E"/>
                </a:solidFill>
                <a:latin typeface="Open Sans" panose="020B0606030504020204" pitchFamily="34" charset="0"/>
              </a:rPr>
              <a:t>Exposure tracking can be done old school with a handwritten journal where firefighters log the time and place of each exposure incident</a:t>
            </a:r>
            <a:r>
              <a:rPr lang="en-US" sz="1800" b="0" i="0" u="none" strike="noStrike" baseline="0">
                <a:solidFill>
                  <a:srgbClr val="211D1E"/>
                </a:solidFill>
                <a:latin typeface="Open Sans" panose="020B0606030504020204" pitchFamily="34" charset="0"/>
              </a:rPr>
              <a:t>, including the work they performed. In the event of a cancer diagnosis, this can be cross referenced against fire department incident data. </a:t>
            </a:r>
          </a:p>
          <a:p>
            <a:r>
              <a:rPr lang="en-US" sz="1800" b="1" i="0" u="none" strike="noStrike" baseline="0">
                <a:solidFill>
                  <a:srgbClr val="211D1E"/>
                </a:solidFill>
                <a:latin typeface="Open Sans" panose="020B0606030504020204" pitchFamily="34" charset="0"/>
              </a:rPr>
              <a:t>Exposures can also be tracked on various apps. </a:t>
            </a:r>
            <a:r>
              <a:rPr lang="en-US" sz="1800" b="0" i="0" u="none" strike="noStrike" baseline="0">
                <a:solidFill>
                  <a:srgbClr val="211D1E"/>
                </a:solidFill>
                <a:latin typeface="Open Sans" panose="020B0606030504020204" pitchFamily="34" charset="0"/>
              </a:rPr>
              <a:t>The National Fire Operations Reporting System and the International Public Safety Data Institute have an app backed by both the IAFC and IAFF.23 Using both an electronic record keeping app and a handwritten journal can be a useful backup in case something happens to one. </a:t>
            </a:r>
            <a:endParaRPr lang="en-US"/>
          </a:p>
        </p:txBody>
      </p:sp>
      <p:sp>
        <p:nvSpPr>
          <p:cNvPr id="4" name="Slide Number Placeholder 3"/>
          <p:cNvSpPr>
            <a:spLocks noGrp="1"/>
          </p:cNvSpPr>
          <p:nvPr>
            <p:ph type="sldNum" sz="quarter" idx="5"/>
          </p:nvPr>
        </p:nvSpPr>
        <p:spPr/>
        <p:txBody>
          <a:bodyPr/>
          <a:lstStyle/>
          <a:p>
            <a:fld id="{365D10F8-BB49-4380-99A8-FC2978CD8129}" type="slidenum">
              <a:rPr lang="en-US" smtClean="0"/>
              <a:t>34</a:t>
            </a:fld>
            <a:endParaRPr lang="en-US"/>
          </a:p>
        </p:txBody>
      </p:sp>
    </p:spTree>
    <p:extLst>
      <p:ext uri="{BB962C8B-B14F-4D97-AF65-F5344CB8AC3E}">
        <p14:creationId xmlns:p14="http://schemas.microsoft.com/office/powerpoint/2010/main" val="23620791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Now that there's been a discussion about what you can do both off and on the job to reduce your risk of cancer we need to talk about reducing the risk of dying from cancer because we do have a 14% higher rate of mortality than the general population. This makes finding cancer early and treating it in the early stages critical because we know the best chance of survival is catching cancer early.</a:t>
            </a:r>
            <a:endParaRPr lang="en-US" sz="1200">
              <a:effectLst/>
              <a:latin typeface="Arial" panose="020B0604020202020204" pitchFamily="34" charset="0"/>
              <a:ea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5D10F8-BB49-4380-99A8-FC2978CD81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83051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Prevention &amp; Early Detection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There are a few things you can do to fight back against cancer. </a:t>
            </a:r>
          </a:p>
          <a:p>
            <a:r>
              <a:rPr lang="en-US" sz="1200" kern="1200">
                <a:solidFill>
                  <a:schemeClr val="tx1"/>
                </a:solidFill>
                <a:effectLst/>
                <a:latin typeface="+mn-lt"/>
                <a:ea typeface="+mn-ea"/>
                <a:cs typeface="+mn-cs"/>
              </a:rPr>
              <a:t>PREVENTION is taking steps to reduce your risk of getting cancer. </a:t>
            </a:r>
          </a:p>
          <a:p>
            <a:pPr lvl="0"/>
            <a:r>
              <a:rPr lang="en-US" sz="1200" kern="1200">
                <a:solidFill>
                  <a:schemeClr val="tx1"/>
                </a:solidFill>
                <a:effectLst/>
                <a:latin typeface="+mn-lt"/>
                <a:ea typeface="+mn-ea"/>
                <a:cs typeface="+mn-cs"/>
              </a:rPr>
              <a:t>This includes using protective equipment - as well as cleaning and properly storing it -, washing off carcinogens as quickly as possible, and maintaining healthy lifestyle habits. </a:t>
            </a:r>
          </a:p>
          <a:p>
            <a:pPr lvl="0"/>
            <a:r>
              <a:rPr lang="en-US" sz="1200" kern="1200">
                <a:solidFill>
                  <a:schemeClr val="tx1"/>
                </a:solidFill>
                <a:effectLst/>
                <a:latin typeface="+mn-lt"/>
                <a:ea typeface="+mn-ea"/>
                <a:cs typeface="+mn-cs"/>
              </a:rPr>
              <a:t>These practices are important and will help, but they will </a:t>
            </a:r>
            <a:r>
              <a:rPr lang="en-US" sz="1200" b="1" kern="1200">
                <a:solidFill>
                  <a:schemeClr val="tx1"/>
                </a:solidFill>
                <a:effectLst/>
                <a:latin typeface="+mn-lt"/>
                <a:ea typeface="+mn-ea"/>
                <a:cs typeface="+mn-cs"/>
              </a:rPr>
              <a:t>not</a:t>
            </a:r>
            <a:r>
              <a:rPr lang="en-US" sz="1200" kern="1200">
                <a:solidFill>
                  <a:schemeClr val="tx1"/>
                </a:solidFill>
                <a:effectLst/>
                <a:latin typeface="+mn-lt"/>
                <a:ea typeface="+mn-ea"/>
                <a:cs typeface="+mn-cs"/>
              </a:rPr>
              <a:t> make you immune to cancer.</a:t>
            </a:r>
          </a:p>
          <a:p>
            <a:r>
              <a:rPr lang="en-US" sz="1200" kern="1200">
                <a:solidFill>
                  <a:schemeClr val="tx1"/>
                </a:solidFill>
                <a:effectLst/>
                <a:latin typeface="+mn-lt"/>
                <a:ea typeface="+mn-ea"/>
                <a:cs typeface="+mn-cs"/>
              </a:rPr>
              <a:t>EARLY DETECTION is the piece you have the most control over. It is recognizing the warning signs of cancer and knowing when to act. </a:t>
            </a:r>
          </a:p>
          <a:p>
            <a:pPr lvl="0"/>
            <a:r>
              <a:rPr lang="en-US" sz="1200" kern="1200">
                <a:solidFill>
                  <a:schemeClr val="tx1"/>
                </a:solidFill>
                <a:effectLst/>
                <a:latin typeface="+mn-lt"/>
                <a:ea typeface="+mn-ea"/>
                <a:cs typeface="+mn-cs"/>
              </a:rPr>
              <a:t>YOU have the power when it comes to early detection - you are the expert on your body, and noticing early symptoms is key. 3 Steps Detect is the best tool to detect cancer early!</a:t>
            </a:r>
          </a:p>
          <a:p>
            <a:r>
              <a:rPr lang="en-US" sz="1200" kern="1200">
                <a:solidFill>
                  <a:schemeClr val="tx1"/>
                </a:solidFill>
                <a:effectLst/>
                <a:latin typeface="+mn-lt"/>
                <a:ea typeface="+mn-ea"/>
                <a:cs typeface="+mn-cs"/>
              </a:rPr>
              <a:t> </a:t>
            </a:r>
          </a:p>
          <a:p>
            <a:endParaRPr lang="en-US"/>
          </a:p>
        </p:txBody>
      </p:sp>
      <p:sp>
        <p:nvSpPr>
          <p:cNvPr id="4" name="Slide Number Placeholder 3"/>
          <p:cNvSpPr>
            <a:spLocks noGrp="1"/>
          </p:cNvSpPr>
          <p:nvPr>
            <p:ph type="sldNum" sz="quarter" idx="5"/>
          </p:nvPr>
        </p:nvSpPr>
        <p:spPr/>
        <p:txBody>
          <a:bodyPr/>
          <a:lstStyle/>
          <a:p>
            <a:fld id="{365D10F8-BB49-4380-99A8-FC2978CD8129}" type="slidenum">
              <a:rPr lang="en-US" smtClean="0"/>
              <a:t>36</a:t>
            </a:fld>
            <a:endParaRPr lang="en-US"/>
          </a:p>
        </p:txBody>
      </p:sp>
    </p:spTree>
    <p:extLst>
      <p:ext uri="{BB962C8B-B14F-4D97-AF65-F5344CB8AC3E}">
        <p14:creationId xmlns:p14="http://schemas.microsoft.com/office/powerpoint/2010/main" val="36060747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While we can’t change what happened to firefighters we have lost to cancer, but we can change how this plays out for the rest of you.</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This chart displays the power of early detection, the cancers listed here are prevalent cancers that occur in the US and the Fire service each year. The </a:t>
            </a:r>
            <a:r>
              <a:rPr lang="en-US" sz="1200" b="1" kern="1200">
                <a:solidFill>
                  <a:schemeClr val="tx1"/>
                </a:solidFill>
                <a:effectLst/>
                <a:latin typeface="+mn-lt"/>
                <a:ea typeface="+mn-ea"/>
                <a:cs typeface="+mn-cs"/>
              </a:rPr>
              <a:t>Localized numbers</a:t>
            </a:r>
            <a:r>
              <a:rPr lang="en-US" sz="1200" kern="1200">
                <a:solidFill>
                  <a:schemeClr val="tx1"/>
                </a:solidFill>
                <a:effectLst/>
                <a:latin typeface="+mn-lt"/>
                <a:ea typeface="+mn-ea"/>
                <a:cs typeface="+mn-cs"/>
              </a:rPr>
              <a:t> are survival rates when the cancer is diagnosed early (stage 1), you can see how high those numbers are. Cancer can be both treatable and survivable when caught early. Then we need to look at those </a:t>
            </a:r>
            <a:r>
              <a:rPr lang="en-US" sz="1200" b="1" kern="1200">
                <a:solidFill>
                  <a:schemeClr val="tx1"/>
                </a:solidFill>
                <a:effectLst/>
                <a:latin typeface="+mn-lt"/>
                <a:ea typeface="+mn-ea"/>
                <a:cs typeface="+mn-cs"/>
              </a:rPr>
              <a:t>Distant numbers,</a:t>
            </a:r>
            <a:r>
              <a:rPr lang="en-US" sz="1200" kern="1200">
                <a:solidFill>
                  <a:schemeClr val="tx1"/>
                </a:solidFill>
                <a:effectLst/>
                <a:latin typeface="+mn-lt"/>
                <a:ea typeface="+mn-ea"/>
                <a:cs typeface="+mn-cs"/>
              </a:rPr>
              <a:t> they reflect cancer survival rates for those same types of cancer when it is diagnosed late (stage 4).</a:t>
            </a:r>
          </a:p>
          <a:p>
            <a:endParaRPr lang="en-US"/>
          </a:p>
        </p:txBody>
      </p:sp>
      <p:sp>
        <p:nvSpPr>
          <p:cNvPr id="4" name="Slide Number Placeholder 3"/>
          <p:cNvSpPr>
            <a:spLocks noGrp="1"/>
          </p:cNvSpPr>
          <p:nvPr>
            <p:ph type="sldNum" sz="quarter" idx="5"/>
          </p:nvPr>
        </p:nvSpPr>
        <p:spPr/>
        <p:txBody>
          <a:bodyPr/>
          <a:lstStyle/>
          <a:p>
            <a:fld id="{365D10F8-BB49-4380-99A8-FC2978CD8129}" type="slidenum">
              <a:rPr lang="en-US" smtClean="0"/>
              <a:t>37</a:t>
            </a:fld>
            <a:endParaRPr lang="en-US"/>
          </a:p>
        </p:txBody>
      </p:sp>
    </p:spTree>
    <p:extLst>
      <p:ext uri="{BB962C8B-B14F-4D97-AF65-F5344CB8AC3E}">
        <p14:creationId xmlns:p14="http://schemas.microsoft.com/office/powerpoint/2010/main" val="39948224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Annual physicals and making lifestyle changes that improve health outcomes not only for cancer but for many health conditions facing the Fire Service. </a:t>
            </a:r>
            <a:r>
              <a:rPr lang="en-US" b="1"/>
              <a:t>This is likely the most important step you can take to reduce your risk for many health problems.  </a:t>
            </a:r>
          </a:p>
          <a:p>
            <a:endParaRPr lang="en-US" b="1"/>
          </a:p>
          <a:p>
            <a:endParaRPr lang="en-US"/>
          </a:p>
          <a:p>
            <a:r>
              <a:rPr lang="en-US"/>
              <a:t>Throughout childhood most of our parents took us to the </a:t>
            </a:r>
            <a:r>
              <a:rPr lang="en-US" err="1"/>
              <a:t>dr</a:t>
            </a:r>
            <a:r>
              <a:rPr lang="en-US"/>
              <a:t> regularly for annually check up or physicals. What happened to continuing on as adults? </a:t>
            </a:r>
          </a:p>
          <a:p>
            <a:endParaRPr lang="en-US"/>
          </a:p>
          <a:p>
            <a:endParaRPr lang="en-US"/>
          </a:p>
          <a:p>
            <a:r>
              <a:rPr lang="en-US"/>
              <a:t>Most annual exams focus on the basics, like blood pressure, weight, smoking status, alcohol use, and asking about relationships and lifestyle habits. You may feel healthy, but your doctor can often discern additional signs and knows how to address them before they become serious issues. The baseline information helps establish a point in time that can be referred back to, in case there are any changes in your health.</a:t>
            </a:r>
          </a:p>
          <a:p>
            <a:endParaRPr lang="en-US"/>
          </a:p>
          <a:p>
            <a:r>
              <a:rPr lang="en-US" b="1"/>
              <a:t>Annual physicals are important for several reasons:</a:t>
            </a:r>
          </a:p>
          <a:p>
            <a:endParaRPr lang="en-US" b="1"/>
          </a:p>
          <a:p>
            <a:r>
              <a:rPr lang="en-US" b="1"/>
              <a:t>Preventive Care</a:t>
            </a:r>
            <a:r>
              <a:rPr lang="en-US"/>
              <a:t>: Regular check-ups allow healthcare professionals to detect and address potential health issues before they become more serious. This proactive approach helps in preventing the development of chronic conditions and promotes overall well-being.</a:t>
            </a:r>
          </a:p>
          <a:p>
            <a:endParaRPr lang="en-US"/>
          </a:p>
          <a:p>
            <a:r>
              <a:rPr lang="en-US" b="1"/>
              <a:t>Early Detection of Diseases</a:t>
            </a:r>
            <a:r>
              <a:rPr lang="en-US"/>
              <a:t>: Annual physicals often involve screenings and tests that can identify the early signs of various diseases, such as diabetes, high blood pressure, and certain cancers. Early detection enables timely intervention and improves the chances of successful treatment.</a:t>
            </a:r>
          </a:p>
          <a:p>
            <a:endParaRPr lang="en-US"/>
          </a:p>
          <a:p>
            <a:r>
              <a:rPr lang="en-US" b="1"/>
              <a:t>Health Maintenance and Monitoring</a:t>
            </a:r>
            <a:r>
              <a:rPr lang="en-US"/>
              <a:t>: These check-ups help healthcare providers monitor an individual's health status over time. By tracking changes in vital signs, blood tests, and other health indicators, they can make necessary adjustments to lifestyle or medication, promoting long-term health.</a:t>
            </a:r>
          </a:p>
          <a:p>
            <a:endParaRPr lang="en-US"/>
          </a:p>
          <a:p>
            <a:r>
              <a:rPr lang="en-US" b="1"/>
              <a:t>Establishing Baseline Health Data</a:t>
            </a:r>
            <a:r>
              <a:rPr lang="en-US"/>
              <a:t>: Regular physicals provide a baseline for an individual's health metrics. This baseline is valuable for comparing future results and identifying deviations that may indicate health issues or changes in overall well-being.</a:t>
            </a:r>
          </a:p>
          <a:p>
            <a:endParaRPr lang="en-US"/>
          </a:p>
          <a:p>
            <a:r>
              <a:rPr lang="en-US" b="1"/>
              <a:t>Opportunity for Health Education</a:t>
            </a:r>
            <a:r>
              <a:rPr lang="en-US"/>
              <a:t>: Annual physicals offer an opportunity for healthcare providers to educate patients about healthy lifestyle choices, disease prevention, and the importance of self-care. This guidance empowers individuals to take an active role in maintaining their health.</a:t>
            </a:r>
          </a:p>
          <a:p>
            <a:endParaRPr lang="en-US"/>
          </a:p>
          <a:p>
            <a:r>
              <a:rPr lang="en-US" b="1"/>
              <a:t>Building a Doctor-Patient Relationship</a:t>
            </a:r>
            <a:r>
              <a:rPr lang="en-US"/>
              <a:t>: Regular check-ups contribute to the development of a strong doctor-patient relationship. This rapport facilitates open communication, allowing individuals to discuss health concerns, ask questions, and work collaboratively with their healthcare team to achieve and maintain optimal health.</a:t>
            </a:r>
          </a:p>
          <a:p>
            <a:endParaRPr lang="en-US"/>
          </a:p>
          <a:p>
            <a:r>
              <a:rPr lang="en-US" b="1"/>
              <a:t>Mental Health Assessment</a:t>
            </a:r>
            <a:r>
              <a:rPr lang="en-US"/>
              <a:t>: Annual physicals often include discussions about mental health. This provides an opportunity to address issues such as stress, anxiety, or depression, and ensures that both physical and mental well-being are considered integral components of overall health.</a:t>
            </a:r>
          </a:p>
          <a:p>
            <a:endParaRPr lang="en-US"/>
          </a:p>
          <a:p>
            <a:r>
              <a:rPr lang="en-US"/>
              <a:t>In summary, annual physicals play a crucial role in preventive healthcare, early disease detection, and the overall maintenance of one's health. They provide a comprehensive approach to well-being, emphasizing the importance of regular check-ups and proactive health management.</a:t>
            </a:r>
          </a:p>
          <a:p>
            <a:endParaRPr lang="en-US"/>
          </a:p>
          <a:p>
            <a:endParaRPr lang="en-US"/>
          </a:p>
          <a:p>
            <a:endParaRPr lang="en-US"/>
          </a:p>
          <a:p>
            <a:endParaRPr lang="en-US"/>
          </a:p>
          <a:p>
            <a:endParaRPr lang="en-US"/>
          </a:p>
          <a:p>
            <a:endParaRPr lang="en-US"/>
          </a:p>
          <a:p>
            <a:r>
              <a:rPr lang="en-US" err="1"/>
              <a:t>n’t</a:t>
            </a:r>
            <a:r>
              <a:rPr lang="en-US"/>
              <a:t> see on a screen.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5D10F8-BB49-4380-99A8-FC2978CD81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0820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5D10F8-BB49-4380-99A8-FC2978CD8129}" type="slidenum">
              <a:rPr lang="en-US" smtClean="0"/>
              <a:t>39</a:t>
            </a:fld>
            <a:endParaRPr lang="en-US"/>
          </a:p>
        </p:txBody>
      </p:sp>
    </p:spTree>
    <p:extLst>
      <p:ext uri="{BB962C8B-B14F-4D97-AF65-F5344CB8AC3E}">
        <p14:creationId xmlns:p14="http://schemas.microsoft.com/office/powerpoint/2010/main" val="2826980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5D10F8-BB49-4380-99A8-FC2978CD8129}" type="slidenum">
              <a:rPr lang="en-US" smtClean="0"/>
              <a:t>4</a:t>
            </a:fld>
            <a:endParaRPr lang="en-US"/>
          </a:p>
        </p:txBody>
      </p:sp>
    </p:spTree>
    <p:extLst>
      <p:ext uri="{BB962C8B-B14F-4D97-AF65-F5344CB8AC3E}">
        <p14:creationId xmlns:p14="http://schemas.microsoft.com/office/powerpoint/2010/main" val="38950929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There are many ways to screen, and each have varying levels of cost and risk. </a:t>
            </a:r>
          </a:p>
          <a:p>
            <a:endParaRPr lang="en-US"/>
          </a:p>
          <a:p>
            <a:endParaRPr lang="en-US"/>
          </a:p>
          <a:p>
            <a:r>
              <a:rPr lang="en-US"/>
              <a:t>Physical examinations occur when healthcare providers examine the body for any physical changes such as unusual lumps. These may also be completed at home as a self-examination, such as the case for breast or testicular cancer. </a:t>
            </a:r>
          </a:p>
          <a:p>
            <a:endParaRPr lang="en-US"/>
          </a:p>
          <a:p>
            <a:r>
              <a:rPr lang="en-US"/>
              <a:t>Laboratory tests include blood, tissue, or urine tests often ordered by health care providers for patients at risk of cancer. Pap smears are an example of a laboratory test. </a:t>
            </a:r>
          </a:p>
          <a:p>
            <a:endParaRPr lang="en-US"/>
          </a:p>
          <a:p>
            <a:r>
              <a:rPr lang="en-US"/>
              <a:t>Imaging tests occur when areas inside the body of viewed using various medical technology. Mammograms, ultrasounds, computed tomography (CT) scans, and magnetic resonance imaging (MRI) are common imaging tests. More recently, multi-cancer early detection (MCEDs), a form of a liquid biopsy, have been developed as an additional category of cancer screenings. </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365D10F8-BB49-4380-99A8-FC2978CD8129}" type="slidenum">
              <a:rPr lang="en-US" smtClean="0"/>
              <a:t>40</a:t>
            </a:fld>
            <a:endParaRPr lang="en-US"/>
          </a:p>
        </p:txBody>
      </p:sp>
    </p:spTree>
    <p:extLst>
      <p:ext uri="{BB962C8B-B14F-4D97-AF65-F5344CB8AC3E}">
        <p14:creationId xmlns:p14="http://schemas.microsoft.com/office/powerpoint/2010/main" val="136295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firefighter's capacity to fight fires and rescue others directly related to their health and fitness . NFPA 1582 physical is designed to ensure firefighters are ready for duty, reducing </a:t>
            </a:r>
            <a:r>
              <a:rPr lang="en-US" err="1"/>
              <a:t>riak</a:t>
            </a:r>
            <a:r>
              <a:rPr lang="en-US"/>
              <a:t> to </a:t>
            </a:r>
            <a:r>
              <a:rPr lang="en-US" err="1"/>
              <a:t>tnemselfs</a:t>
            </a:r>
            <a:r>
              <a:rPr lang="en-US"/>
              <a:t> and the public they serve, as well as catching a potential health issue early on, before it becomes larger or life-threatening. </a:t>
            </a:r>
          </a:p>
          <a:p>
            <a:endParaRPr lang="en-US"/>
          </a:p>
          <a:p>
            <a:r>
              <a:rPr lang="en-US" b="1"/>
              <a:t>FIREFIGHTERS SHOULD ALWAYS GET ANNUAL EXAMS!!</a:t>
            </a:r>
          </a:p>
          <a:p>
            <a:endParaRPr lang="en-US"/>
          </a:p>
          <a:p>
            <a:endParaRPr lang="en-US"/>
          </a:p>
          <a:p>
            <a:r>
              <a:rPr lang="en-US"/>
              <a:t>NFPA 1582 physical should be performed once a year and it must be performed </a:t>
            </a:r>
          </a:p>
          <a:p>
            <a:endParaRPr lang="en-US"/>
          </a:p>
          <a:p>
            <a:r>
              <a:rPr lang="en-US"/>
              <a:t>Under NFPA 1582 the firefighter should receive the following:</a:t>
            </a:r>
          </a:p>
          <a:p>
            <a:r>
              <a:rPr lang="en-US"/>
              <a:t>Health history and physical exam</a:t>
            </a:r>
          </a:p>
          <a:p>
            <a:r>
              <a:rPr lang="en-US"/>
              <a:t>Blood analysis (complete metabolic profile with lipid profile)</a:t>
            </a:r>
          </a:p>
          <a:p>
            <a:r>
              <a:rPr lang="en-US"/>
              <a:t>Urinalysis</a:t>
            </a:r>
          </a:p>
          <a:p>
            <a:r>
              <a:rPr lang="en-US"/>
              <a:t>Infectious disease screening (tuberculosis and hepatitis)</a:t>
            </a:r>
          </a:p>
          <a:p>
            <a:r>
              <a:rPr lang="en-US"/>
              <a:t>Pulmonary function test (spirometry)</a:t>
            </a:r>
          </a:p>
          <a:p>
            <a:r>
              <a:rPr lang="en-US"/>
              <a:t>Chest X-ray</a:t>
            </a:r>
          </a:p>
          <a:p>
            <a:r>
              <a:rPr lang="en-US"/>
              <a:t>EKG and cardiac risk assessment</a:t>
            </a:r>
          </a:p>
          <a:p>
            <a:r>
              <a:rPr lang="en-US"/>
              <a:t>Cancer screening</a:t>
            </a:r>
          </a:p>
          <a:p>
            <a:r>
              <a:rPr lang="en-US"/>
              <a:t>Audiometric exam</a:t>
            </a:r>
          </a:p>
          <a:p>
            <a:r>
              <a:rPr lang="en-US"/>
              <a:t>Vision testing</a:t>
            </a:r>
          </a:p>
          <a:p>
            <a:r>
              <a:rPr lang="en-US"/>
              <a:t>Clinical guidance on sleep apnea</a:t>
            </a:r>
          </a:p>
          <a:p>
            <a:r>
              <a:rPr lang="en-US"/>
              <a:t>Vaccination review/update</a:t>
            </a:r>
          </a:p>
          <a:p>
            <a:r>
              <a:rPr lang="en-US"/>
              <a:t>Medical clearance to wear a respirator.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5D10F8-BB49-4380-99A8-FC2978CD81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7319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Currently there are 4 recommended screenings Breast , Cervical, Colorectal and lung. </a:t>
            </a:r>
          </a:p>
          <a:p>
            <a:endParaRPr lang="en-US" b="1"/>
          </a:p>
          <a:p>
            <a:r>
              <a:rPr lang="en-US" b="1"/>
              <a:t>The decision to undergo periodic prostate-specific antigen (PSA)-based screening for prostate cancer should be an individual one for men aged 55 to 69 years,. </a:t>
            </a:r>
          </a:p>
          <a:p>
            <a:endParaRPr lang="en-US" b="1"/>
          </a:p>
          <a:p>
            <a:r>
              <a:rPr lang="en-US" b="1"/>
              <a:t>USP</a:t>
            </a:r>
          </a:p>
          <a:p>
            <a:endParaRPr lang="en-US" b="1"/>
          </a:p>
          <a:p>
            <a:endParaRPr lang="en-US" b="1"/>
          </a:p>
          <a:p>
            <a:endParaRPr lang="en-US" b="1"/>
          </a:p>
          <a:p>
            <a:r>
              <a:rPr lang="en-US" b="1"/>
              <a:t> </a:t>
            </a:r>
            <a:r>
              <a:rPr lang="en-US"/>
              <a:t>Women aged 50 to 74 years	</a:t>
            </a:r>
          </a:p>
          <a:p>
            <a:endParaRPr lang="en-US"/>
          </a:p>
          <a:p>
            <a:r>
              <a:rPr lang="en-US"/>
              <a:t>The USPSTF recommends biennial screening mammography for women aged 50 to 74 years.	B</a:t>
            </a:r>
          </a:p>
          <a:p>
            <a:r>
              <a:rPr lang="en-US"/>
              <a:t>Women aged 40 to 49 years	The decision to start screening mammography in women prior to age 50 years should be an individual one. Women who place a higher value on the potential benefit than the potential harms may choose to begin biennial screening between the ages of 40 and 49 years.</a:t>
            </a:r>
          </a:p>
          <a:p>
            <a:endParaRPr lang="en-US"/>
          </a:p>
          <a:p>
            <a:r>
              <a:rPr lang="en-US"/>
              <a:t>For women who are at average risk for breast cancer, most of the benefit of mammography results from biennial screening during ages 50 to 74 years. Of all of the age groups, women aged 60 to 69 years are most likely to avoid breast cancer death through mammography screening. While screening mammography in women aged 40 to 49 years may reduce the risk for breast cancer death, the number of deaths averted is smaller than that in older women and the number of false-positive results and unnecessary biopsies is larger. The balance of benefits and harms is likely to improve as women move from their early to late 40s.</a:t>
            </a:r>
          </a:p>
          <a:p>
            <a:endParaRPr lang="en-US"/>
          </a:p>
          <a:p>
            <a:r>
              <a:rPr lang="en-US"/>
              <a:t>In addition to false-positive results and unnecessary biopsies, all women undergoing regular screening mammography are at risk for the diagnosis and treatment of noninvasive and invasive breast cancer that would otherwise not have become a threat to their health, or even apparent, during their lifetime (known as "overdiagnosis"). Beginning mammography screening at a younger age and screening more frequently may increase the risk for overdiagnosis and subsequent overtreatment.</a:t>
            </a:r>
          </a:p>
          <a:p>
            <a:endParaRPr lang="en-US"/>
          </a:p>
          <a:p>
            <a:r>
              <a:rPr lang="en-US"/>
              <a:t>Women with a parent, sibling, or child with breast cancer are at higher risk for breast cancer and thus may benefit more than average-risk women from beginning screening in their 40s.</a:t>
            </a:r>
          </a:p>
          <a:p>
            <a:endParaRPr lang="en-US"/>
          </a:p>
          <a:p>
            <a:r>
              <a:rPr lang="en-US"/>
              <a:t>All women</a:t>
            </a:r>
          </a:p>
          <a:p>
            <a:r>
              <a:rPr lang="en-US"/>
              <a:t>The USPSTF concludes that the current evidence is insufficient to assess the benefits and harms of digital breast tomosynthesis (DBT) as a primary screening method for breast cancer.</a:t>
            </a:r>
          </a:p>
          <a:p>
            <a:endParaRPr lang="en-US"/>
          </a:p>
          <a:p>
            <a:r>
              <a:rPr lang="en-US"/>
              <a:t>Women with dense breasts	</a:t>
            </a:r>
          </a:p>
          <a:p>
            <a:r>
              <a:rPr lang="en-US"/>
              <a:t>The USPSTF concludes that the current evidence is insufficient to assess the balance of benefits and harms of adjunctive screening for breast cancer using breast ultrasonography, magnetic resonance imaging, DBT, or other methods in women identified to have dense breasts on an otherwise negative screening mammogram.</a:t>
            </a:r>
          </a:p>
          <a:p>
            <a:endParaRPr lang="en-US"/>
          </a:p>
          <a:p>
            <a:r>
              <a:rPr lang="en-US"/>
              <a:t>Women aged 75 years or older	</a:t>
            </a:r>
          </a:p>
          <a:p>
            <a:r>
              <a:rPr lang="en-US"/>
              <a:t>The USPSTF concludes that the current evidence is insufficient to assess the balance of benefits and harms of screening mammography in women aged 75 years or older.</a:t>
            </a:r>
          </a:p>
          <a:p>
            <a:endParaRPr lang="en-US"/>
          </a:p>
          <a:p>
            <a:r>
              <a:rPr lang="en-US" b="1"/>
              <a:t>Cervical</a:t>
            </a:r>
            <a:r>
              <a:rPr lang="en-US"/>
              <a:t> </a:t>
            </a:r>
          </a:p>
          <a:p>
            <a:r>
              <a:rPr lang="en-US">
                <a:effectLst/>
              </a:rPr>
              <a:t>Women aged 21 to 65 years</a:t>
            </a:r>
          </a:p>
          <a:p>
            <a:r>
              <a:rPr lang="en-US">
                <a:effectLst/>
              </a:rPr>
              <a:t>The USPSTF recommends screening for cervical cancer every 3 years with cervical cytology alone in women aged 21 to 29 years. For women aged 30 to 65 years, the USPSTF recommends screening every 3 years with cervical cytology alone, every 5 years with high-risk human papillomavirus (hrHPV) testing alone, or every 5 years with hrHPV testing in combination with cytology (contesting</a:t>
            </a:r>
          </a:p>
          <a:p>
            <a:endParaRPr lang="en-US">
              <a:effectLst/>
            </a:endParaRPr>
          </a:p>
          <a:p>
            <a:r>
              <a:rPr lang="en-US">
                <a:effectLst/>
              </a:rPr>
              <a:t>Women younger than 21 years</a:t>
            </a:r>
          </a:p>
          <a:p>
            <a:r>
              <a:rPr lang="en-US">
                <a:effectLst/>
              </a:rPr>
              <a:t>The USPSTF recommends against screening for cervical cancer in women younger than 21 years</a:t>
            </a:r>
          </a:p>
          <a:p>
            <a:endParaRPr lang="en-US">
              <a:effectLst/>
            </a:endParaRPr>
          </a:p>
          <a:p>
            <a:r>
              <a:rPr lang="en-US">
                <a:effectLst/>
              </a:rPr>
              <a:t>Women who have had a hysterectomy</a:t>
            </a:r>
          </a:p>
          <a:p>
            <a:r>
              <a:rPr lang="en-US">
                <a:effectLst/>
              </a:rPr>
              <a:t>The USPSTF recommends against screening for cervical cancer in women who have had a hysterectomy with removal of the cervix and do not have a history of a high-grade precancerous lesion (ie, cervical intraepithelial neoplasia [CIN] grade 2 or 3) or cervical cancer.</a:t>
            </a:r>
            <a:endParaRPr lang="en-US" b="1">
              <a:solidFill>
                <a:srgbClr val="FF0000"/>
              </a:solidFill>
              <a:effectLst/>
            </a:endParaRPr>
          </a:p>
          <a:p>
            <a:endParaRPr lang="en-US" b="1">
              <a:solidFill>
                <a:srgbClr val="FF0000"/>
              </a:solidFill>
              <a:effectLst/>
            </a:endParaRPr>
          </a:p>
          <a:p>
            <a:r>
              <a:rPr lang="en-US">
                <a:effectLst/>
              </a:rPr>
              <a:t>Women older than 65 years</a:t>
            </a:r>
          </a:p>
          <a:p>
            <a:endParaRPr lang="en-US">
              <a:effectLst/>
            </a:endParaRPr>
          </a:p>
          <a:p>
            <a:r>
              <a:rPr lang="en-US">
                <a:effectLst/>
              </a:rPr>
              <a:t>The USPSTF recommends against screening for cervical cancer in women older than 65 years who have had adequate prior screening and are not otherwise at high risk for cervical cancer. </a:t>
            </a:r>
          </a:p>
          <a:p>
            <a:endParaRPr lang="en-US">
              <a:effectLst/>
            </a:endParaRPr>
          </a:p>
          <a:p>
            <a:r>
              <a:rPr lang="en-US" b="1">
                <a:effectLst/>
              </a:rPr>
              <a:t>Colorectal</a:t>
            </a:r>
          </a:p>
          <a:p>
            <a:endParaRPr lang="en-US">
              <a:effectLst/>
            </a:endParaRPr>
          </a:p>
          <a:p>
            <a:r>
              <a:rPr lang="en-US">
                <a:effectLst/>
              </a:rPr>
              <a:t>Adults aged 50 to 75 years	</a:t>
            </a:r>
          </a:p>
          <a:p>
            <a:r>
              <a:rPr lang="en-US">
                <a:effectLst/>
              </a:rPr>
              <a:t>The USPSTF recommends screening for colorectal cancer in all adults aged 50 to 75 years. </a:t>
            </a:r>
          </a:p>
          <a:p>
            <a:endParaRPr lang="en-US">
              <a:effectLst/>
            </a:endParaRPr>
          </a:p>
          <a:p>
            <a:endParaRPr lang="en-US">
              <a:effectLst/>
            </a:endParaRPr>
          </a:p>
          <a:p>
            <a:r>
              <a:rPr lang="en-US">
                <a:effectLst/>
              </a:rPr>
              <a:t>Adults aged 45 to 49 years	</a:t>
            </a:r>
          </a:p>
          <a:p>
            <a:r>
              <a:rPr lang="en-US">
                <a:effectLst/>
              </a:rPr>
              <a:t>The USPSTF recommends screening for colorectal cancer in adults aged 45 to 49 years. </a:t>
            </a:r>
          </a:p>
          <a:p>
            <a:endParaRPr lang="en-US">
              <a:effectLst/>
            </a:endParaRPr>
          </a:p>
          <a:p>
            <a:endParaRPr lang="en-US">
              <a:effectLst/>
            </a:endParaRPr>
          </a:p>
          <a:p>
            <a:r>
              <a:rPr lang="en-US">
                <a:effectLst/>
              </a:rPr>
              <a:t>Adults aged 76 to 85 years	</a:t>
            </a:r>
          </a:p>
          <a:p>
            <a:endParaRPr lang="en-US">
              <a:effectLst/>
            </a:endParaRPr>
          </a:p>
          <a:p>
            <a:r>
              <a:rPr lang="en-US">
                <a:effectLst/>
              </a:rPr>
              <a:t>The USPSTF recommends that clinicians selectively offer screening for colorectal cancer in adults aged 76 to 85 years. Evidence indicates that the net benefit of screening all persons in this age group is small. In determining whether this service is appropriate in individual cases, patients and clinicians should consider the patient's overall health, prior screening history, and  preferences.</a:t>
            </a:r>
          </a:p>
          <a:p>
            <a:endParaRPr lang="en-US">
              <a:effectLst/>
            </a:endParaRPr>
          </a:p>
          <a:p>
            <a:r>
              <a:rPr lang="en-US">
                <a:effectLst/>
              </a:rPr>
              <a:t>Patient Population Under Consideration</a:t>
            </a:r>
          </a:p>
          <a:p>
            <a:r>
              <a:rPr lang="en-US">
                <a:effectLst/>
              </a:rPr>
              <a:t>This recommendation applies to asymptomatic adults 45 years or older who are at average risk of colorectal cancer (ie, no prior diagnosis of colorectal cancer, adenomatous polyps, or inflammatory bowel disease; no personal diagnosis or family history of known genetic disorders that predispose them to a high lifetime risk of colorectal cancer [such as Lynch syndrome or familial adenomatous polyposis]).</a:t>
            </a:r>
          </a:p>
          <a:p>
            <a:endParaRPr lang="en-US">
              <a:effectLst/>
            </a:endParaRPr>
          </a:p>
          <a:p>
            <a:r>
              <a:rPr lang="en-US">
                <a:effectLst/>
              </a:rPr>
              <a:t>Assessment of Risk</a:t>
            </a:r>
          </a:p>
          <a:p>
            <a:r>
              <a:rPr lang="en-US">
                <a:effectLst/>
              </a:rPr>
              <a:t>Age is one of the most important risk factors for colorectal cancer, with incidence rates increasing with age and nearly 94% of new cases of colorectal cancer occurring in adults 45 years or older.2 Rates of colorectal cancer incidence are higher in Black adults and American Indian and Alaskan Native adults,2 persons with a family history of colorectal cancer (even in the absence of any known inherited syndrome such as Lynch syndrome or familial adenomatous polyposis),8 men,2 and persons with other risk factors (such as obesity, diabetes, long-term smoking, and unhealthy alcohol use).9 However, all adults 45 years or older should be offered screening, even if these risk factors are absent.</a:t>
            </a:r>
          </a:p>
          <a:p>
            <a:endParaRPr lang="en-US">
              <a:effectLst/>
            </a:endParaRPr>
          </a:p>
          <a:p>
            <a:r>
              <a:rPr lang="en-US">
                <a:effectLst/>
              </a:rPr>
              <a:t>Screening Tests</a:t>
            </a:r>
          </a:p>
          <a:p>
            <a:r>
              <a:rPr lang="en-US">
                <a:effectLst/>
              </a:rPr>
              <a:t>The risks and benefits of different screening tests vary. See Table 1 for characteristics of recommended screening strategies, which may include combinations of screening tests. Because of limited available evidence,9,10 the USPSTF recommendation does not include serum tests, urine tests, or capsule endoscopy for colorectal cancer screening. Recommended stool-based and direct visualization screening tests are described below.</a:t>
            </a:r>
          </a:p>
          <a:p>
            <a:endParaRPr lang="en-US">
              <a:effectLst/>
            </a:endParaRPr>
          </a:p>
          <a:p>
            <a:r>
              <a:rPr lang="en-US">
                <a:effectLst/>
              </a:rPr>
              <a:t>Stool-Based Tests</a:t>
            </a:r>
          </a:p>
          <a:p>
            <a:r>
              <a:rPr lang="en-US">
                <a:effectLst/>
              </a:rPr>
              <a:t>Stool-based tests include the high-sensitivity guaiac fecal occult blood test (gFOBT), fecal immunochemical test (FIT), and stool DNA test. Both high-sensitivity gFOBT and FIT detect blood in the stool; however, they use different methods. High-sensitivity gFOBT is based on chemical detection of blood, while FIT uses antibodies to detect blood.11 Stool DNA tests detect DNA biomarkers for cancer in cells shed from the lining of the colon and rectum into stool.11 Currently, the only stool DNA test approved by the US Food and Drug Administration is a multitarget stool DNA test that also includes a FIT component, referred to as sDNA-FIT in this recommendation. When stool-based tests reveal abnormal results, follow-up with colonoscopy is needed for further evaluation. Among the stool-based tests, screening with annual FIT or annual sDNA-FIT provides an estimated greater life-years gained than annual high-sensitivity gFOBT or sDNA-FIT every 3 years.12,13 Additionally, modeling estimates that screening with sDNA-FIT annually would result in more colonoscopies than annual screening with FIT.12,13 However, sDNA-FIT every 1 to 3 years is estimated to provide a reasonable balance of life years gained per estimated follow-up colonoscopy compared with no screening. Currently, there is uncertainty around the accuracy of high-sensitivity gFOBT to detect colorectal cancer and advanced adenomas, although it is likely lower than the accuracy of FIT and sDNA-FIT, and high-sensitivity gFOBT is more difficult for patients to administer.9,10 However, randomized trials demonstrate direct evidence of decreased deaths from colorectal cancer when screening with non–high-sensitivity gFOBT is performed.9,10</a:t>
            </a:r>
          </a:p>
          <a:p>
            <a:endParaRPr lang="en-US">
              <a:effectLst/>
            </a:endParaRPr>
          </a:p>
          <a:p>
            <a:r>
              <a:rPr lang="en-US">
                <a:effectLst/>
              </a:rPr>
              <a:t>Direct Visualization Tests</a:t>
            </a:r>
          </a:p>
          <a:p>
            <a:r>
              <a:rPr lang="en-US">
                <a:effectLst/>
              </a:rPr>
              <a:t>Direct visualization tests to screen for colorectal cancer include colonoscopy, CT colonography, and flexible sigmoidoscopy. All 3 screening tests visualize the inside of the colon and rectum, although flexible sigmoidoscopy can only visualize the rectum, sigmoid colon, and descending colon, while colonoscopy and CT colonography can generally visualize the entire colon. For colonoscopy and flexible sigmoidoscopy, a camera is used to visualize the inside of the colon, while CT colonography uses x-ray images. When abnormal results are found on flexible sigmoidoscopy or CT colonography, follow-up with colonoscopy is needed for further evaluation. Among the direct visualization tests, a colonoscopy every 10 years or CT colonography every 5 years have greater estimated life-years gained than flexible sigmoidoscopy every 5 years.12,13 Unlike colonoscopy and flexible sigmoidoscopy, CT colonography may reveal extracolonic findings that require additional workup, which could lead to other potential benefits or harms.9,10</a:t>
            </a:r>
          </a:p>
          <a:p>
            <a:endParaRPr lang="en-US">
              <a:effectLst/>
            </a:endParaRPr>
          </a:p>
          <a:p>
            <a:r>
              <a:rPr lang="en-US">
                <a:effectLst/>
              </a:rPr>
              <a:t>Starting and Stopping Ages</a:t>
            </a:r>
          </a:p>
          <a:p>
            <a:r>
              <a:rPr lang="en-US">
                <a:effectLst/>
              </a:rPr>
              <a:t>The USPSTF recommends offering colorectal cancer screening starting at age 45 years. Although the absolute risk of developing colorectal cancer is much lower in adults younger than 50 years (20.0 new colorectal cancer cases per 100,000 persons aged 40 to 49 years, 47.8 new cases per 100,000 persons aged 50 to 59 years, and 105.2 new cases per 100,000 persons 60 years or older14), age-period-cohort analysis indicates a recent trend for increasing risk of colorectal cancer in birth cohorts of adults younger than 50 years.15 The benefit of reducing colorectal cancer deaths by screening for colorectal cancer in adults 50 years or older is well established through trial data. Some of these trials16-18 also included adults younger than 50 years, although results are not reported separately for younger age groups. Additionally, modeling performed by the Cancer Intervention and Surveillance Modeling Network (CISNET) suggests that starting colorectal cancer screening at age 45 years may moderately increase life-years gained and decrease colorectal cancer cases and deaths compared with beginning screening at age 50 years.12,13</a:t>
            </a:r>
          </a:p>
          <a:p>
            <a:endParaRPr lang="en-US">
              <a:effectLst/>
            </a:endParaRPr>
          </a:p>
          <a:p>
            <a:r>
              <a:rPr lang="en-US">
                <a:effectLst/>
              </a:rPr>
              <a:t>In adults aged 76 to 85 years, the age at which the balance of benefits and harms of colorectal cancer screening becomes less favorable and screening should be stopped varies based on a patient’s health status (eg, life expectancy, comorbid conditions), prior screening status, and individual preferences.19 Limited evidence suggests that harms from colonoscopy, such as perforation and bleeding, and extracolonic findings on CT colonography increase with age.9,10 Modeling studies estimate that generally, few additional life-years are gained when screening is extended past age 75 years among average-risk adults who have previously received adequate screening.12,13</a:t>
            </a:r>
          </a:p>
          <a:p>
            <a:endParaRPr lang="en-US">
              <a:effectLst/>
            </a:endParaRPr>
          </a:p>
          <a:p>
            <a:r>
              <a:rPr lang="en-US">
                <a:effectLst/>
              </a:rPr>
              <a:t>In adults 86 years or older, evidence on benefits and harms of colorectal cancer screening is lacking, and competing causes of mortality likely preclude any survival benefit that would outweigh the harms of screening.</a:t>
            </a:r>
          </a:p>
          <a:p>
            <a:endParaRPr lang="en-US">
              <a:effectLst/>
            </a:endParaRPr>
          </a:p>
          <a:p>
            <a:r>
              <a:rPr lang="en-US">
                <a:effectLst/>
              </a:rPr>
              <a:t>Screening Intervals</a:t>
            </a:r>
          </a:p>
          <a:p>
            <a:r>
              <a:rPr lang="en-US">
                <a:effectLst/>
              </a:rPr>
              <a:t>Recommended intervals for colorectal cancer screening tests include</a:t>
            </a:r>
          </a:p>
          <a:p>
            <a:endParaRPr lang="en-US">
              <a:effectLst/>
            </a:endParaRPr>
          </a:p>
          <a:p>
            <a:r>
              <a:rPr lang="en-US">
                <a:effectLst/>
              </a:rPr>
              <a:t>High-sensitivity gFOBT or FIT every year</a:t>
            </a:r>
          </a:p>
          <a:p>
            <a:r>
              <a:rPr lang="en-US">
                <a:effectLst/>
              </a:rPr>
              <a:t>sDNA-FIT every 1 to 3 years</a:t>
            </a:r>
          </a:p>
          <a:p>
            <a:r>
              <a:rPr lang="en-US">
                <a:effectLst/>
              </a:rPr>
              <a:t>CT colonography every 5 years</a:t>
            </a:r>
          </a:p>
          <a:p>
            <a:r>
              <a:rPr lang="en-US">
                <a:effectLst/>
              </a:rPr>
              <a:t>Flexible sigmoidoscopy every 5 years</a:t>
            </a:r>
          </a:p>
          <a:p>
            <a:r>
              <a:rPr lang="en-US">
                <a:effectLst/>
              </a:rPr>
              <a:t>Flexible sigmoidoscopy every 10 years + FIT every year</a:t>
            </a:r>
          </a:p>
          <a:p>
            <a:r>
              <a:rPr lang="en-US">
                <a:effectLst/>
              </a:rPr>
              <a:t>Colonoscopy screening every 10 years</a:t>
            </a:r>
          </a:p>
          <a:p>
            <a:r>
              <a:rPr lang="en-US">
                <a:effectLst/>
              </a:rPr>
              <a:t>Treatment or Interventions</a:t>
            </a:r>
          </a:p>
          <a:p>
            <a:r>
              <a:rPr lang="en-US">
                <a:effectLst/>
              </a:rPr>
              <a:t>Localized cancer is generally treated with surgical resection.20 Depending on cancer location and stage/progression, additional treatment options may include adjuvant chemotherapy, neoadjuvant chemotherapy, chemoradiation, and targeted therapies.20,21</a:t>
            </a:r>
          </a:p>
          <a:p>
            <a:endParaRPr lang="en-US">
              <a:effectLst/>
            </a:endParaRPr>
          </a:p>
          <a:p>
            <a:r>
              <a:rPr lang="en-US">
                <a:effectLst/>
              </a:rPr>
              <a:t>Screening for Colorectal Cancer in Black Adults</a:t>
            </a:r>
          </a:p>
          <a:p>
            <a:r>
              <a:rPr lang="en-US">
                <a:effectLst/>
              </a:rPr>
              <a:t>Colorectal Cancer Burden</a:t>
            </a:r>
          </a:p>
          <a:p>
            <a:r>
              <a:rPr lang="en-US">
                <a:effectLst/>
              </a:rPr>
              <a:t>Black adults have the highest incidence of and mortality from colorectal cancer compared with other races/ethnicities. From 2013 to 2017, incidence rates for colorectal cancer were 43.6 cases per 100,000 Black adults, 39.0 cases per 100,000 American Indian/Alaska Native adults, 37.8 cases per 100,000 White adults, 33.7 cases per 100,000 Hispanic/Latino adults, and 31.8 cases per 100,000 Asian/Pacific Islander adults.22 Colorectal cancer death rates in 2014 to 2018 were 18.0 deaths per 100,000 Black adults, 15.1 deaths per 100,000 American Indian/Alaska Native adults, 13.6 deaths per 100,000 non-Hispanic White adults, 10.9 deaths per 100,000 Hispanic/Latino adults, and 9.4 deaths per 100,000 Asian/Pacific Islander adults.23</a:t>
            </a:r>
          </a:p>
          <a:p>
            <a:endParaRPr lang="en-US">
              <a:effectLst/>
            </a:endParaRPr>
          </a:p>
          <a:p>
            <a:r>
              <a:rPr lang="en-US">
                <a:effectLst/>
              </a:rPr>
              <a:t>The causes for these health disparities are complex; recent evidence points to inequities in the access to and utilization and quality of colorectal cancer screening and treatment as the primary driver for this health disparity rather than genetic differences.24,25 The recent trend for increasing colorectal cancer incidence in adults younger than 50 years has been observed in White and Hispanic/Latino adults but not Black or Asian/Pacific Islander adults.26 However, despite these trends, Black adults across all age groups, including those younger than 50 years, continue to have a higher incidence of and mortality from colorectal cancer than White adults.</a:t>
            </a:r>
          </a:p>
          <a:p>
            <a:endParaRPr lang="en-US">
              <a:effectLst/>
            </a:endParaRPr>
          </a:p>
          <a:p>
            <a:r>
              <a:rPr lang="en-US">
                <a:effectLst/>
              </a:rPr>
              <a:t>Available Evidence</a:t>
            </a:r>
          </a:p>
          <a:p>
            <a:r>
              <a:rPr lang="en-US">
                <a:effectLst/>
              </a:rPr>
              <a:t>The USPSTF sought evidence on the potential benefits and harms of colorectal cancer screening in Black adults; however, little empirical evidence was identified. Although some studies on the effectiveness of colorectal cancer screening included non-White participants, no studies reported results of screening by race/ethnicity.9,10 Few studies on screening accuracy reported findings by race; however, those studies that did generally found no difference in accuracy to detect colorectal cancer in Black adults compared with White adults for FIT (in 1 study27) or sDNA-FIT (in 1 study28). The 4 studies of screening colonoscopy that reported harms by race/ethnicity had inconsistent findings. No other studies on harms reported results by race/ethnicity. Modeling studies that assume perfect adherence to screening and no racial differences in screening accuracy or natural history of colorectal cancer (ie, no biological differences in the risks of adenoma onset and progression to colorectal cancer),25 but lower relative colorectal cancer survival rates29 and increased all-cause mortality in Black adults vs White adults,30 estimate similar life-years gained from screening Black adults and White adults and a similar balance of the benefits and harms for each screening strategy.12,13</a:t>
            </a:r>
          </a:p>
          <a:p>
            <a:endParaRPr lang="en-US">
              <a:effectLst/>
            </a:endParaRPr>
          </a:p>
          <a:p>
            <a:r>
              <a:rPr lang="en-US">
                <a:effectLst/>
              </a:rPr>
              <a:t>Advising Black Adults</a:t>
            </a:r>
          </a:p>
          <a:p>
            <a:r>
              <a:rPr lang="en-US">
                <a:effectLst/>
              </a:rPr>
              <a:t>Based on the limited available empirical evidence, the USPSTF is not able to make a separate, specific recommendation on colorectal cancer screening in Black adults. Results from CISNET modeling also do not support different screening strategies by race.12,13 Other organizations such as the US Multi-Society Task Force recommend starting screening in Black adults at age 45 years while starting screening at age 50 years for persons of other races.31 The current USPSTF statement recommends starting screening for everyone at age 45 years, including Black adults.</a:t>
            </a:r>
          </a:p>
          <a:p>
            <a:endParaRPr lang="en-US">
              <a:effectLst/>
            </a:endParaRPr>
          </a:p>
          <a:p>
            <a:r>
              <a:rPr lang="en-US">
                <a:effectLst/>
              </a:rPr>
              <a:t>The USPSTF recognizes the higher colorectal cancer incidence and mortality in Black adults and strongly encourages clinicians to ensure their Black patients receive recommended colorectal cancer screening, follow-up, and treatment. The USPSTF encourages the development of systems of care to ensure adults receive high-quality care across the continuum of screening and treatment, with special attention to Black communities, which historically experience worse colorectal cancer health outcomes.</a:t>
            </a:r>
          </a:p>
          <a:p>
            <a:endParaRPr lang="en-US">
              <a:effectLst/>
            </a:endParaRPr>
          </a:p>
          <a:p>
            <a:r>
              <a:rPr lang="en-US">
                <a:effectLst/>
              </a:rPr>
              <a:t>Implementation</a:t>
            </a:r>
          </a:p>
          <a:p>
            <a:r>
              <a:rPr lang="en-US">
                <a:effectLst/>
              </a:rPr>
              <a:t>Maintaining comparable benefits and harms of screening with the various strategies requires that patients, clinicians, and health care organizations adhere to currently recommended protocols for screening intervals, follow-up colonoscopy, and treatment. Each screening test has different considerations for implementation that may facilitate patient uptake of and adherence to screening or serve as a barrier to screening (see Table 1 for additional details). Implementation considerations include where the screening test is performed, who performs the screening procedure, the need for preprocedure bowel preparation, the need for anesthesia or sedation during the test, and follow-up procedures for abnormal findings on a screening test. These considerations have implications for how feasible and preferable a given screening test is for an individual. Discussion of implementation considerations with patients may help better identify screening tests that are more likely to be completed by a given individual.</a:t>
            </a:r>
          </a:p>
          <a:p>
            <a:endParaRPr lang="en-US">
              <a:effectLst/>
            </a:endParaRPr>
          </a:p>
          <a:p>
            <a:r>
              <a:rPr lang="en-US">
                <a:effectLst/>
              </a:rPr>
              <a:t>Stool-Based Tests</a:t>
            </a:r>
          </a:p>
          <a:p>
            <a:r>
              <a:rPr lang="en-US">
                <a:effectLst/>
              </a:rPr>
              <a:t>Stool-based screening requires persons to collect samples directly from their feces, which may be unpleasant for some, but the test is quick and noninvasive and can be done at home (the sample is mailed to the laboratory for testing), and no bowel preparation is needed to perform the screening test. The benefits of stool-based testing accrue over frequent, repeated testing, thus requiring commitment and adherence to screening intervals to achieve a substantial benefit in decreased colorectal cancer mortality.</a:t>
            </a:r>
          </a:p>
          <a:p>
            <a:endParaRPr lang="en-US">
              <a:effectLst/>
            </a:endParaRPr>
          </a:p>
          <a:p>
            <a:r>
              <a:rPr lang="en-US">
                <a:effectLst/>
              </a:rPr>
              <a:t>Positive results on stool-based screening tests require follow-up with colonoscopy for the screening benefits to be achieved. Screening with high-sensitivity gFOBT requires some dietary and medication restrictions prior to collecting stool samples,32 while FIT and sDNA-FIT33,34 do not. Test specimens can be collected from a single stool sample with FIT and sDNA-FIT33,34 (sDNA-FIT involves collecting an entire bowel movement), while collection of samples from 3 separate bowel movements is required for high-sensitivity gFOBT screening.32</a:t>
            </a:r>
          </a:p>
          <a:p>
            <a:endParaRPr lang="en-US">
              <a:effectLst/>
            </a:endParaRPr>
          </a:p>
          <a:p>
            <a:r>
              <a:rPr lang="en-US">
                <a:effectLst/>
              </a:rPr>
              <a:t>Direct Visualization Tests</a:t>
            </a:r>
          </a:p>
          <a:p>
            <a:r>
              <a:rPr lang="en-US">
                <a:effectLst/>
              </a:rPr>
              <a:t>Screening by direct visualization tests must be performed in a clinical setting rather than in the home. When performed alone, direct visualization tests allow for a much longer time between screenings compared with stool-based screening. Colonoscopy has the longest length between screenings (10 years when screening results are negative), whereas flexible sigmoidoscopy and CT colonography allow 5 years between screenings if performed alone. Direct visualization tests all require bowel preparation prior to the screening test, although specific regimens may depend on the specific screening test being performed.35 The use of sedation or anesthesia during the procedure also varies by screening test. Sedation or anesthesia is usually used during colonoscopy; hence, assistance with transportation home and recovery time after colonoscopy is required.36 Abnormal findings identified by flexible sigmoidoscopy or CT colonography screening require follow-up colonoscopy for screening benefits to be achieved.</a:t>
            </a:r>
          </a:p>
          <a:p>
            <a:endParaRPr lang="en-US">
              <a:effectLst/>
            </a:endParaRPr>
          </a:p>
          <a:p>
            <a:r>
              <a:rPr lang="en-US">
                <a:effectLst/>
              </a:rPr>
              <a:t>Additional Tools and Resources</a:t>
            </a:r>
          </a:p>
          <a:p>
            <a:r>
              <a:rPr lang="en-US">
                <a:effectLst/>
              </a:rPr>
              <a:t>The National Cancer Institute and the Centers for Disease Control and Prevention have developed patient and clinician guides on screening for colorectal cancer:</a:t>
            </a:r>
          </a:p>
          <a:p>
            <a:endParaRPr lang="en-US">
              <a:effectLst/>
            </a:endParaRPr>
          </a:p>
          <a:p>
            <a:endParaRPr lang="en-US">
              <a:effectLst/>
            </a:endParaRPr>
          </a:p>
          <a:p>
            <a:r>
              <a:rPr lang="en-US" b="1">
                <a:effectLst/>
              </a:rPr>
              <a:t>Lung</a:t>
            </a:r>
          </a:p>
          <a:p>
            <a:endParaRPr lang="en-US">
              <a:effectLst/>
            </a:endParaRPr>
          </a:p>
          <a:p>
            <a:r>
              <a:rPr lang="en-US">
                <a:effectLst/>
              </a:rPr>
              <a:t>Adults aged 50 to 80 years who have a 20 pack-year smoking history and currently smoke or have quit within the past 15 years	</a:t>
            </a:r>
          </a:p>
          <a:p>
            <a:endParaRPr lang="en-US">
              <a:effectLst/>
            </a:endParaRPr>
          </a:p>
          <a:p>
            <a:r>
              <a:rPr lang="en-US">
                <a:effectLst/>
              </a:rPr>
              <a:t>The USPSTF recommends annual screening for lung cancer with low-dose computed tomography (LDCT) in adults aged 50 to 80 years who have a 20 pack-year smoking history and currently smoke or have quit within the past 15 years. Screening should be discontinued once a person has not smoked for 15 years or develops a health problem that substantially limits life expectancy or the ability or willingness to have curative lung surgery.</a:t>
            </a:r>
          </a:p>
          <a:p>
            <a:r>
              <a:rPr lang="en-US">
                <a:effectLst/>
              </a:rPr>
              <a:t> </a:t>
            </a:r>
          </a:p>
          <a:p>
            <a:endParaRPr lang="en-US"/>
          </a:p>
        </p:txBody>
      </p:sp>
      <p:sp>
        <p:nvSpPr>
          <p:cNvPr id="4" name="Slide Number Placeholder 3"/>
          <p:cNvSpPr>
            <a:spLocks noGrp="1"/>
          </p:cNvSpPr>
          <p:nvPr>
            <p:ph type="sldNum" sz="quarter" idx="5"/>
          </p:nvPr>
        </p:nvSpPr>
        <p:spPr/>
        <p:txBody>
          <a:bodyPr/>
          <a:lstStyle/>
          <a:p>
            <a:fld id="{365D10F8-BB49-4380-99A8-FC2978CD8129}" type="slidenum">
              <a:rPr lang="en-US" smtClean="0"/>
              <a:t>42</a:t>
            </a:fld>
            <a:endParaRPr lang="en-US"/>
          </a:p>
        </p:txBody>
      </p:sp>
    </p:spTree>
    <p:extLst>
      <p:ext uri="{BB962C8B-B14F-4D97-AF65-F5344CB8AC3E}">
        <p14:creationId xmlns:p14="http://schemas.microsoft.com/office/powerpoint/2010/main" val="34136194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374151"/>
                </a:solidFill>
                <a:effectLst/>
                <a:latin typeface="Söhne"/>
              </a:rPr>
              <a:t>Choosing a cancer screening program is a personalized decision. </a:t>
            </a:r>
          </a:p>
          <a:p>
            <a:pPr algn="l"/>
            <a:endParaRPr lang="en-US" b="0" i="0">
              <a:solidFill>
                <a:srgbClr val="374151"/>
              </a:solidFill>
              <a:effectLst/>
              <a:latin typeface="Söhne"/>
            </a:endParaRPr>
          </a:p>
          <a:p>
            <a:pPr algn="l"/>
            <a:endParaRPr lang="en-US" b="0" i="0">
              <a:solidFill>
                <a:srgbClr val="374151"/>
              </a:solidFill>
              <a:effectLst/>
              <a:latin typeface="Söhne"/>
            </a:endParaRPr>
          </a:p>
          <a:p>
            <a:pPr algn="l"/>
            <a:r>
              <a:rPr lang="en-US" b="1" i="0">
                <a:solidFill>
                  <a:srgbClr val="374151"/>
                </a:solidFill>
                <a:effectLst/>
                <a:latin typeface="Söhne"/>
              </a:rPr>
              <a:t>Know Your Risk Factors:</a:t>
            </a:r>
            <a:endParaRPr lang="en-US" b="0" i="0">
              <a:solidFill>
                <a:srgbClr val="374151"/>
              </a:solidFill>
              <a:effectLst/>
              <a:latin typeface="Söhne"/>
            </a:endParaRPr>
          </a:p>
          <a:p>
            <a:pPr marL="742950" lvl="1" indent="-285750" algn="l">
              <a:buFont typeface="+mj-lt"/>
              <a:buAutoNum type="arabicPeriod"/>
            </a:pPr>
            <a:r>
              <a:rPr lang="en-US" b="0" i="0">
                <a:solidFill>
                  <a:srgbClr val="374151"/>
                </a:solidFill>
                <a:effectLst/>
                <a:latin typeface="Söhne"/>
              </a:rPr>
              <a:t>Understand your family history of cancer.</a:t>
            </a:r>
          </a:p>
          <a:p>
            <a:pPr marL="742950" lvl="1" indent="-285750" algn="l">
              <a:buFont typeface="+mj-lt"/>
              <a:buAutoNum type="arabicPeriod"/>
            </a:pPr>
            <a:r>
              <a:rPr lang="en-US" b="0" i="0">
                <a:solidFill>
                  <a:srgbClr val="374151"/>
                </a:solidFill>
                <a:effectLst/>
                <a:latin typeface="Söhne"/>
              </a:rPr>
              <a:t>Consider your personal medical history, including any previous cancer diagnoses.</a:t>
            </a:r>
          </a:p>
          <a:p>
            <a:pPr algn="l">
              <a:buFont typeface="+mj-lt"/>
              <a:buAutoNum type="arabicPeriod"/>
            </a:pPr>
            <a:r>
              <a:rPr lang="en-US" b="1" i="0">
                <a:solidFill>
                  <a:srgbClr val="374151"/>
                </a:solidFill>
                <a:effectLst/>
                <a:latin typeface="Söhne"/>
              </a:rPr>
              <a:t>Understand Available Screening Tests:</a:t>
            </a:r>
            <a:endParaRPr lang="en-US" b="0" i="0">
              <a:solidFill>
                <a:srgbClr val="374151"/>
              </a:solidFill>
              <a:effectLst/>
              <a:latin typeface="Söhne"/>
            </a:endParaRPr>
          </a:p>
          <a:p>
            <a:pPr marL="742950" lvl="1" indent="-285750" algn="l">
              <a:buFont typeface="+mj-lt"/>
              <a:buAutoNum type="arabicPeriod"/>
            </a:pPr>
            <a:r>
              <a:rPr lang="en-US" b="0" i="0">
                <a:solidFill>
                  <a:srgbClr val="374151"/>
                </a:solidFill>
                <a:effectLst/>
                <a:latin typeface="Söhne"/>
              </a:rPr>
              <a:t>Be aware of the screening tests available for different types of cancer.</a:t>
            </a:r>
          </a:p>
          <a:p>
            <a:pPr marL="742950" lvl="1" indent="-285750" algn="l">
              <a:buFont typeface="+mj-lt"/>
              <a:buAutoNum type="arabicPeriod"/>
            </a:pPr>
            <a:r>
              <a:rPr lang="en-US" b="0" i="0">
                <a:solidFill>
                  <a:srgbClr val="374151"/>
                </a:solidFill>
                <a:effectLst/>
                <a:latin typeface="Söhne"/>
              </a:rPr>
              <a:t>Learn about the benefits and limitations of each screening method.</a:t>
            </a:r>
          </a:p>
          <a:p>
            <a:pPr algn="l">
              <a:buFont typeface="+mj-lt"/>
              <a:buAutoNum type="arabicPeriod"/>
            </a:pPr>
            <a:r>
              <a:rPr lang="en-US" b="1" i="0">
                <a:solidFill>
                  <a:srgbClr val="374151"/>
                </a:solidFill>
                <a:effectLst/>
                <a:latin typeface="Söhne"/>
              </a:rPr>
              <a:t>Consult with Healthcare Providers:</a:t>
            </a:r>
            <a:endParaRPr lang="en-US" b="0" i="0">
              <a:solidFill>
                <a:srgbClr val="374151"/>
              </a:solidFill>
              <a:effectLst/>
              <a:latin typeface="Söhne"/>
            </a:endParaRPr>
          </a:p>
          <a:p>
            <a:pPr marL="742950" lvl="1" indent="-285750" algn="l">
              <a:buFont typeface="+mj-lt"/>
              <a:buAutoNum type="arabicPeriod"/>
            </a:pPr>
            <a:r>
              <a:rPr lang="en-US" b="0" i="0">
                <a:solidFill>
                  <a:srgbClr val="374151"/>
                </a:solidFill>
                <a:effectLst/>
                <a:latin typeface="Söhne"/>
              </a:rPr>
              <a:t>Schedule regular check-ups with your primary care physician or a specialist.</a:t>
            </a:r>
          </a:p>
          <a:p>
            <a:pPr marL="742950" lvl="1" indent="-285750" algn="l">
              <a:buFont typeface="+mj-lt"/>
              <a:buAutoNum type="arabicPeriod"/>
            </a:pPr>
            <a:r>
              <a:rPr lang="en-US" b="0" i="0">
                <a:solidFill>
                  <a:srgbClr val="374151"/>
                </a:solidFill>
                <a:effectLst/>
                <a:latin typeface="Söhne"/>
              </a:rPr>
              <a:t>Discuss your individual risk factors and concerns about cancer screenings.</a:t>
            </a:r>
          </a:p>
          <a:p>
            <a:pPr marL="742950" lvl="1" indent="-285750" algn="l">
              <a:buFont typeface="+mj-lt"/>
              <a:buAutoNum type="arabicPeriod"/>
            </a:pPr>
            <a:r>
              <a:rPr lang="en-US" b="0" i="0">
                <a:solidFill>
                  <a:srgbClr val="374151"/>
                </a:solidFill>
                <a:effectLst/>
                <a:latin typeface="Söhne"/>
              </a:rPr>
              <a:t>Ask about recommended screening tests based on your age, gender, and risk profile.</a:t>
            </a:r>
          </a:p>
          <a:p>
            <a:pPr algn="l">
              <a:buFont typeface="+mj-lt"/>
              <a:buAutoNum type="arabicPeriod"/>
            </a:pPr>
            <a:r>
              <a:rPr lang="en-US" b="1" i="0">
                <a:solidFill>
                  <a:srgbClr val="374151"/>
                </a:solidFill>
                <a:effectLst/>
                <a:latin typeface="Söhne"/>
              </a:rPr>
              <a:t>Follow Recommended Guidelines:</a:t>
            </a:r>
            <a:endParaRPr lang="en-US" b="0" i="0">
              <a:solidFill>
                <a:srgbClr val="374151"/>
              </a:solidFill>
              <a:effectLst/>
              <a:latin typeface="Söhne"/>
            </a:endParaRPr>
          </a:p>
          <a:p>
            <a:pPr marL="742950" lvl="1" indent="-285750" algn="l">
              <a:buFont typeface="+mj-lt"/>
              <a:buAutoNum type="arabicPeriod"/>
            </a:pPr>
            <a:r>
              <a:rPr lang="en-US" b="0" i="0">
                <a:solidFill>
                  <a:srgbClr val="374151"/>
                </a:solidFill>
                <a:effectLst/>
                <a:latin typeface="Söhne"/>
              </a:rPr>
              <a:t>Adhere to established guidelines and recommendations for cancer screenings based on your demographic and risk factors.</a:t>
            </a:r>
          </a:p>
          <a:p>
            <a:pPr marL="742950" lvl="1" indent="-285750" algn="l">
              <a:buFont typeface="+mj-lt"/>
              <a:buAutoNum type="arabicPeriod"/>
            </a:pPr>
            <a:r>
              <a:rPr lang="en-US" b="0" i="0">
                <a:solidFill>
                  <a:srgbClr val="374151"/>
                </a:solidFill>
                <a:effectLst/>
                <a:latin typeface="Söhne"/>
              </a:rPr>
              <a:t>Different organizations may have slightly different recommendations, so discuss these variations with your healthcare provider.</a:t>
            </a:r>
          </a:p>
          <a:p>
            <a:pPr algn="l">
              <a:buFont typeface="+mj-lt"/>
              <a:buAutoNum type="arabicPeriod"/>
            </a:pPr>
            <a:r>
              <a:rPr lang="en-US" b="1" i="0">
                <a:solidFill>
                  <a:srgbClr val="374151"/>
                </a:solidFill>
                <a:effectLst/>
                <a:latin typeface="Söhne"/>
              </a:rPr>
              <a:t>Consider Your Age and Gender:</a:t>
            </a:r>
            <a:endParaRPr lang="en-US" b="0" i="0">
              <a:solidFill>
                <a:srgbClr val="374151"/>
              </a:solidFill>
              <a:effectLst/>
              <a:latin typeface="Söhne"/>
            </a:endParaRPr>
          </a:p>
          <a:p>
            <a:pPr marL="742950" lvl="1" indent="-285750" algn="l">
              <a:buFont typeface="+mj-lt"/>
              <a:buAutoNum type="arabicPeriod"/>
            </a:pPr>
            <a:r>
              <a:rPr lang="en-US" b="0" i="0">
                <a:solidFill>
                  <a:srgbClr val="374151"/>
                </a:solidFill>
                <a:effectLst/>
                <a:latin typeface="Söhne"/>
              </a:rPr>
              <a:t>Certain cancers have specific screening recommendations based on age and gender.</a:t>
            </a:r>
          </a:p>
          <a:p>
            <a:pPr marL="742950" lvl="1" indent="-285750" algn="l">
              <a:buFont typeface="+mj-lt"/>
              <a:buAutoNum type="arabicPeriod"/>
            </a:pPr>
            <a:r>
              <a:rPr lang="en-US" b="0" i="0">
                <a:solidFill>
                  <a:srgbClr val="374151"/>
                </a:solidFill>
                <a:effectLst/>
                <a:latin typeface="Söhne"/>
              </a:rPr>
              <a:t>For example, mammograms for breast cancer screening are commonly recommended for women starting at a certain age.</a:t>
            </a:r>
          </a:p>
          <a:p>
            <a:pPr algn="l">
              <a:buFont typeface="+mj-lt"/>
              <a:buAutoNum type="arabicPeriod"/>
            </a:pPr>
            <a:r>
              <a:rPr lang="en-US" b="1" i="0">
                <a:solidFill>
                  <a:srgbClr val="374151"/>
                </a:solidFill>
                <a:effectLst/>
                <a:latin typeface="Söhne"/>
              </a:rPr>
              <a:t>Evaluate Benefits and Risks:</a:t>
            </a:r>
            <a:endParaRPr lang="en-US" b="0" i="0">
              <a:solidFill>
                <a:srgbClr val="374151"/>
              </a:solidFill>
              <a:effectLst/>
              <a:latin typeface="Söhne"/>
            </a:endParaRPr>
          </a:p>
          <a:p>
            <a:pPr marL="742950" lvl="1" indent="-285750" algn="l">
              <a:buFont typeface="+mj-lt"/>
              <a:buAutoNum type="arabicPeriod"/>
            </a:pPr>
            <a:r>
              <a:rPr lang="en-US" b="0" i="0">
                <a:solidFill>
                  <a:srgbClr val="374151"/>
                </a:solidFill>
                <a:effectLst/>
                <a:latin typeface="Söhne"/>
              </a:rPr>
              <a:t>Understand the potential benefits of early detection through screening.</a:t>
            </a:r>
          </a:p>
          <a:p>
            <a:pPr marL="742950" lvl="1" indent="-285750" algn="l">
              <a:buFont typeface="+mj-lt"/>
              <a:buAutoNum type="arabicPeriod"/>
            </a:pPr>
            <a:r>
              <a:rPr lang="en-US" b="0" i="0">
                <a:solidFill>
                  <a:srgbClr val="374151"/>
                </a:solidFill>
                <a:effectLst/>
                <a:latin typeface="Söhne"/>
              </a:rPr>
              <a:t>Be aware of the risks, including false positives, overdiagnosis, and potential complications from follow-up procedures.</a:t>
            </a:r>
          </a:p>
          <a:p>
            <a:pPr algn="l">
              <a:buFont typeface="+mj-lt"/>
              <a:buAutoNum type="arabicPeriod"/>
            </a:pPr>
            <a:r>
              <a:rPr lang="en-US" b="1" i="0">
                <a:solidFill>
                  <a:srgbClr val="374151"/>
                </a:solidFill>
                <a:effectLst/>
                <a:latin typeface="Söhne"/>
              </a:rPr>
              <a:t>Participate in Routine Health Check-ups:</a:t>
            </a:r>
            <a:endParaRPr lang="en-US" b="0" i="0">
              <a:solidFill>
                <a:srgbClr val="374151"/>
              </a:solidFill>
              <a:effectLst/>
              <a:latin typeface="Söhne"/>
            </a:endParaRPr>
          </a:p>
          <a:p>
            <a:pPr marL="742950" lvl="1" indent="-285750" algn="l">
              <a:buFont typeface="+mj-lt"/>
              <a:buAutoNum type="arabicPeriod"/>
            </a:pPr>
            <a:r>
              <a:rPr lang="en-US" b="0" i="0">
                <a:solidFill>
                  <a:srgbClr val="374151"/>
                </a:solidFill>
                <a:effectLst/>
                <a:latin typeface="Söhne"/>
              </a:rPr>
              <a:t>Attend routine health check-ups and screenings as recommended by your healthcare provider.</a:t>
            </a:r>
          </a:p>
          <a:p>
            <a:pPr algn="l">
              <a:buFont typeface="+mj-lt"/>
              <a:buAutoNum type="arabicPeriod"/>
            </a:pPr>
            <a:r>
              <a:rPr lang="en-US" b="1" i="0">
                <a:solidFill>
                  <a:srgbClr val="374151"/>
                </a:solidFill>
                <a:effectLst/>
                <a:latin typeface="Söhne"/>
              </a:rPr>
              <a:t>Stay Informed about Advances in Screening Technology:</a:t>
            </a:r>
            <a:endParaRPr lang="en-US" b="0" i="0">
              <a:solidFill>
                <a:srgbClr val="374151"/>
              </a:solidFill>
              <a:effectLst/>
              <a:latin typeface="Söhne"/>
            </a:endParaRPr>
          </a:p>
          <a:p>
            <a:pPr marL="742950" lvl="1" indent="-285750" algn="l">
              <a:buFont typeface="+mj-lt"/>
              <a:buAutoNum type="arabicPeriod"/>
            </a:pPr>
            <a:r>
              <a:rPr lang="en-US" b="0" i="0">
                <a:solidFill>
                  <a:srgbClr val="374151"/>
                </a:solidFill>
                <a:effectLst/>
                <a:latin typeface="Söhne"/>
              </a:rPr>
              <a:t>Stay updated on advancements in cancer screening technologies.</a:t>
            </a:r>
          </a:p>
          <a:p>
            <a:pPr marL="742950" lvl="1" indent="-285750" algn="l">
              <a:buFont typeface="+mj-lt"/>
              <a:buAutoNum type="arabicPeriod"/>
            </a:pPr>
            <a:r>
              <a:rPr lang="en-US" b="0" i="0">
                <a:solidFill>
                  <a:srgbClr val="374151"/>
                </a:solidFill>
                <a:effectLst/>
                <a:latin typeface="Söhne"/>
              </a:rPr>
              <a:t>New and improved screening methods may become available, and your healthcare provider can guide you on their appropriateness for your situation.</a:t>
            </a:r>
          </a:p>
          <a:p>
            <a:pPr algn="l">
              <a:buFont typeface="+mj-lt"/>
              <a:buAutoNum type="arabicPeriod"/>
            </a:pPr>
            <a:r>
              <a:rPr lang="en-US" b="1" i="0">
                <a:solidFill>
                  <a:srgbClr val="374151"/>
                </a:solidFill>
                <a:effectLst/>
                <a:latin typeface="Söhne"/>
              </a:rPr>
              <a:t>Maintain a Healthy Lifestyle:</a:t>
            </a:r>
            <a:endParaRPr lang="en-US" b="0" i="0">
              <a:solidFill>
                <a:srgbClr val="374151"/>
              </a:solidFill>
              <a:effectLst/>
              <a:latin typeface="Söhne"/>
            </a:endParaRPr>
          </a:p>
          <a:p>
            <a:pPr marL="742950" lvl="1" indent="-285750" algn="l">
              <a:buFont typeface="+mj-lt"/>
              <a:buAutoNum type="arabicPeriod"/>
            </a:pPr>
            <a:r>
              <a:rPr lang="en-US" b="0" i="0">
                <a:solidFill>
                  <a:srgbClr val="374151"/>
                </a:solidFill>
                <a:effectLst/>
                <a:latin typeface="Söhne"/>
              </a:rPr>
              <a:t>Adopt a healthy lifestyle to reduce your overall risk of cancer, including a balanced diet, regular exercise, avoiding tobacco, and limiting alcohol consumption.</a:t>
            </a:r>
          </a:p>
          <a:p>
            <a:pPr algn="l">
              <a:buFont typeface="+mj-lt"/>
              <a:buAutoNum type="arabicPeriod"/>
            </a:pPr>
            <a:r>
              <a:rPr lang="en-US" b="1" i="0">
                <a:solidFill>
                  <a:srgbClr val="374151"/>
                </a:solidFill>
                <a:effectLst/>
                <a:latin typeface="Söhne"/>
              </a:rPr>
              <a:t>Ask Questions and Communicate:</a:t>
            </a:r>
            <a:endParaRPr lang="en-US" b="0" i="0">
              <a:solidFill>
                <a:srgbClr val="374151"/>
              </a:solidFill>
              <a:effectLst/>
              <a:latin typeface="Söhne"/>
            </a:endParaRPr>
          </a:p>
          <a:p>
            <a:pPr marL="742950" lvl="1" indent="-285750" algn="l">
              <a:buFont typeface="+mj-lt"/>
              <a:buAutoNum type="arabicPeriod"/>
            </a:pPr>
            <a:r>
              <a:rPr lang="en-US" b="0" i="0">
                <a:solidFill>
                  <a:srgbClr val="374151"/>
                </a:solidFill>
                <a:effectLst/>
                <a:latin typeface="Söhne"/>
              </a:rPr>
              <a:t>Don't hesitate to ask questions about the screening process, potential outcomes, and any concerns you may have.</a:t>
            </a:r>
          </a:p>
          <a:p>
            <a:pPr marL="742950" lvl="1" indent="-285750" algn="l">
              <a:buFont typeface="+mj-lt"/>
              <a:buAutoNum type="arabicPeriod"/>
            </a:pPr>
            <a:r>
              <a:rPr lang="en-US" b="0" i="0">
                <a:solidFill>
                  <a:srgbClr val="374151"/>
                </a:solidFill>
                <a:effectLst/>
                <a:latin typeface="Söhne"/>
              </a:rPr>
              <a:t>Communicate openly with your healthcare team to ensure you make informed decisions.</a:t>
            </a:r>
          </a:p>
          <a:p>
            <a:pPr algn="l"/>
            <a:r>
              <a:rPr lang="en-US" b="0" i="0">
                <a:solidFill>
                  <a:srgbClr val="374151"/>
                </a:solidFill>
                <a:effectLst/>
                <a:latin typeface="Söhne"/>
              </a:rPr>
              <a:t>Remember that each person's situation is unique, and your healthcare provider will help tailor a screening plan based on your specific circumstances and risk factors. Regular communication with your healthcare team is essential for making well-informed decisions about cancer screenings.</a:t>
            </a:r>
          </a:p>
        </p:txBody>
      </p:sp>
      <p:sp>
        <p:nvSpPr>
          <p:cNvPr id="4" name="Slide Number Placeholder 3"/>
          <p:cNvSpPr>
            <a:spLocks noGrp="1"/>
          </p:cNvSpPr>
          <p:nvPr>
            <p:ph type="sldNum" sz="quarter" idx="5"/>
          </p:nvPr>
        </p:nvSpPr>
        <p:spPr/>
        <p:txBody>
          <a:bodyPr/>
          <a:lstStyle/>
          <a:p>
            <a:fld id="{365D10F8-BB49-4380-99A8-FC2978CD8129}" type="slidenum">
              <a:rPr lang="en-US" smtClean="0"/>
              <a:t>43</a:t>
            </a:fld>
            <a:endParaRPr lang="en-US"/>
          </a:p>
        </p:txBody>
      </p:sp>
    </p:spTree>
    <p:extLst>
      <p:ext uri="{BB962C8B-B14F-4D97-AF65-F5344CB8AC3E}">
        <p14:creationId xmlns:p14="http://schemas.microsoft.com/office/powerpoint/2010/main" val="14565723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 big part of early detection is the ability to recognize potential cancer symptoms. With over 100 different types of cancer, you’re probably thinking </a:t>
            </a:r>
            <a:r>
              <a:rPr lang="en-US" sz="1200" i="1" kern="1200">
                <a:solidFill>
                  <a:schemeClr val="tx1"/>
                </a:solidFill>
                <a:effectLst/>
                <a:latin typeface="+mn-lt"/>
                <a:ea typeface="+mn-ea"/>
                <a:cs typeface="+mn-cs"/>
              </a:rPr>
              <a:t>how do I know what to look for</a:t>
            </a:r>
            <a:r>
              <a:rPr lang="en-US" sz="1200" kern="1200">
                <a:solidFill>
                  <a:schemeClr val="tx1"/>
                </a:solidFill>
                <a:effectLst/>
                <a:latin typeface="+mn-lt"/>
                <a:ea typeface="+mn-ea"/>
                <a:cs typeface="+mn-cs"/>
              </a:rPr>
              <a:t>? When we think of cancer symptoms, we often think of fatigue, skin changes, lumps/ bumps, sudden changes to our weight. The truth is, with the 100 different types of cancer there are 100s of cancer symptoms.</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Although cancer symptoms come in many different forms they all have one thing in common. The most common cancer symptom is just not ONE symptom, it is a definition. </a:t>
            </a:r>
            <a:r>
              <a:rPr lang="en-US" sz="1200" b="1" kern="1200">
                <a:solidFill>
                  <a:schemeClr val="tx1"/>
                </a:solidFill>
                <a:effectLst/>
                <a:latin typeface="+mn-lt"/>
                <a:ea typeface="+mn-ea"/>
                <a:cs typeface="+mn-cs"/>
              </a:rPr>
              <a:t>The most common cancer symptom is a subtle and persistent change in your health that lasts for 2 weeks or more.</a:t>
            </a:r>
            <a:r>
              <a:rPr lang="en-US" sz="1200" kern="1200">
                <a:solidFill>
                  <a:schemeClr val="tx1"/>
                </a:solidFill>
                <a:effectLst/>
                <a:latin typeface="+mn-lt"/>
                <a:ea typeface="+mn-ea"/>
                <a:cs typeface="+mn-cs"/>
              </a:rPr>
              <a:t> It’s important to point out that we are talking about </a:t>
            </a:r>
            <a:r>
              <a:rPr lang="en-US" sz="1200" b="1" kern="1200">
                <a:solidFill>
                  <a:schemeClr val="tx1"/>
                </a:solidFill>
                <a:effectLst/>
                <a:latin typeface="+mn-lt"/>
                <a:ea typeface="+mn-ea"/>
                <a:cs typeface="+mn-cs"/>
              </a:rPr>
              <a:t>subtle</a:t>
            </a:r>
            <a:r>
              <a:rPr lang="en-US" sz="1200" kern="1200">
                <a:solidFill>
                  <a:schemeClr val="tx1"/>
                </a:solidFill>
                <a:effectLst/>
                <a:latin typeface="+mn-lt"/>
                <a:ea typeface="+mn-ea"/>
                <a:cs typeface="+mn-cs"/>
              </a:rPr>
              <a:t> symptoms that are easy to ignore, not </a:t>
            </a:r>
            <a:r>
              <a:rPr lang="en-US" sz="1200" b="1" kern="1200">
                <a:solidFill>
                  <a:schemeClr val="tx1"/>
                </a:solidFill>
                <a:effectLst/>
                <a:latin typeface="+mn-lt"/>
                <a:ea typeface="+mn-ea"/>
                <a:cs typeface="+mn-cs"/>
              </a:rPr>
              <a:t>acute</a:t>
            </a:r>
            <a:r>
              <a:rPr lang="en-US" sz="1200" kern="1200">
                <a:solidFill>
                  <a:schemeClr val="tx1"/>
                </a:solidFill>
                <a:effectLst/>
                <a:latin typeface="+mn-lt"/>
                <a:ea typeface="+mn-ea"/>
                <a:cs typeface="+mn-cs"/>
              </a:rPr>
              <a:t> symptoms that need immediate medical attention. If you have severe health changes like trouble breathing, confusion, or intense pain or bleeding go to the doctor right away.</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Cancer symptoms don’t usually start out that obvious, but you can identify them before they progress if you know what to look for. Now that you know the definition for the most common cancer symptom, we are now going to walk you through HOW to detect cancer early.</a:t>
            </a:r>
            <a:r>
              <a:rPr lang="en-US">
                <a:effectLst/>
              </a:rPr>
              <a:t> </a:t>
            </a:r>
            <a:endParaRPr lang="en-US"/>
          </a:p>
        </p:txBody>
      </p:sp>
      <p:sp>
        <p:nvSpPr>
          <p:cNvPr id="4" name="Slide Number Placeholder 3"/>
          <p:cNvSpPr>
            <a:spLocks noGrp="1"/>
          </p:cNvSpPr>
          <p:nvPr>
            <p:ph type="sldNum" sz="quarter" idx="5"/>
          </p:nvPr>
        </p:nvSpPr>
        <p:spPr/>
        <p:txBody>
          <a:bodyPr/>
          <a:lstStyle/>
          <a:p>
            <a:fld id="{365D10F8-BB49-4380-99A8-FC2978CD8129}" type="slidenum">
              <a:rPr lang="en-US" smtClean="0"/>
              <a:t>44</a:t>
            </a:fld>
            <a:endParaRPr lang="en-US"/>
          </a:p>
        </p:txBody>
      </p:sp>
    </p:spTree>
    <p:extLst>
      <p:ext uri="{BB962C8B-B14F-4D97-AF65-F5344CB8AC3E}">
        <p14:creationId xmlns:p14="http://schemas.microsoft.com/office/powerpoint/2010/main" val="3123873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3 Steps was developed by </a:t>
            </a:r>
            <a:r>
              <a:rPr lang="en-US" sz="1200" kern="1200" err="1">
                <a:solidFill>
                  <a:schemeClr val="tx1"/>
                </a:solidFill>
                <a:effectLst/>
                <a:latin typeface="+mn-lt"/>
                <a:ea typeface="+mn-ea"/>
                <a:cs typeface="+mn-cs"/>
              </a:rPr>
              <a:t>DetecTogether</a:t>
            </a:r>
            <a:r>
              <a:rPr lang="en-US" sz="1200" kern="1200">
                <a:solidFill>
                  <a:schemeClr val="tx1"/>
                </a:solidFill>
                <a:effectLst/>
                <a:latin typeface="+mn-lt"/>
                <a:ea typeface="+mn-ea"/>
                <a:cs typeface="+mn-cs"/>
              </a:rPr>
              <a:t> and a team of medical experts. 3 Steps Detect will teach you how to recognize health changes and what to do about them.</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We’re going to walk through each of these 3 Steps, and I’ll explain some easy tools you can use to put them into action. We will also be hearing from members of the fire service who will share their experience with occupational cancer.</a:t>
            </a:r>
          </a:p>
          <a:p>
            <a:endParaRPr lang="en-US"/>
          </a:p>
        </p:txBody>
      </p:sp>
      <p:sp>
        <p:nvSpPr>
          <p:cNvPr id="4" name="Slide Number Placeholder 3"/>
          <p:cNvSpPr>
            <a:spLocks noGrp="1"/>
          </p:cNvSpPr>
          <p:nvPr>
            <p:ph type="sldNum" sz="quarter" idx="5"/>
          </p:nvPr>
        </p:nvSpPr>
        <p:spPr/>
        <p:txBody>
          <a:bodyPr/>
          <a:lstStyle/>
          <a:p>
            <a:fld id="{365D10F8-BB49-4380-99A8-FC2978CD8129}" type="slidenum">
              <a:rPr lang="en-US" smtClean="0"/>
              <a:t>45</a:t>
            </a:fld>
            <a:endParaRPr lang="en-US"/>
          </a:p>
        </p:txBody>
      </p:sp>
    </p:spTree>
    <p:extLst>
      <p:ext uri="{BB962C8B-B14F-4D97-AF65-F5344CB8AC3E}">
        <p14:creationId xmlns:p14="http://schemas.microsoft.com/office/powerpoint/2010/main" val="9112606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a:solidFill>
                  <a:schemeClr val="tx1"/>
                </a:solidFill>
                <a:effectLst/>
                <a:latin typeface="+mn-lt"/>
                <a:ea typeface="+mn-ea"/>
                <a:cs typeface="+mn-cs"/>
              </a:rPr>
              <a:t>Slide 12: </a:t>
            </a:r>
            <a:r>
              <a:rPr lang="en-US" sz="1200" b="1" kern="1200">
                <a:solidFill>
                  <a:schemeClr val="tx1"/>
                </a:solidFill>
                <a:effectLst/>
                <a:latin typeface="+mn-lt"/>
                <a:ea typeface="+mn-ea"/>
                <a:cs typeface="+mn-cs"/>
              </a:rPr>
              <a:t>Step 1 - Remember What Great Feels Like</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Early detection starts by recognizing subtle and persistent health changes. To do that, you need to know what your “great” feels like, or what is normal for your body. Obviously everyone is different, but there are a few categories you can use to start setting your own benchmarks for health.</a:t>
            </a: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Pain</a:t>
            </a:r>
            <a:r>
              <a:rPr lang="en-US" sz="1200" kern="1200">
                <a:solidFill>
                  <a:schemeClr val="tx1"/>
                </a:solidFill>
                <a:effectLst/>
                <a:latin typeface="+mn-lt"/>
                <a:ea typeface="+mn-ea"/>
                <a:cs typeface="+mn-cs"/>
              </a:rPr>
              <a:t> – we all have different thresholds for pain some people have high thresholds for pain and are very calm about it, others have a bit more dramatic reaction when they get hurt. Pay attention to any clues your body is sending you, if something seems like it is taking longer to heal, or has come out of nowhere take note. </a:t>
            </a: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Energy level/ Sleep patterns</a:t>
            </a:r>
            <a:r>
              <a:rPr lang="en-US" sz="1200" kern="1200">
                <a:solidFill>
                  <a:schemeClr val="tx1"/>
                </a:solidFill>
                <a:effectLst/>
                <a:latin typeface="+mn-lt"/>
                <a:ea typeface="+mn-ea"/>
                <a:cs typeface="+mn-cs"/>
              </a:rPr>
              <a:t> – we all have days where we could use an extra cup of coffee, or extra hour of sleep, but what is your usual energy level? How much rest (or caffeine) do you need to get through your day? Are you an early bird or a night owl? Are you a heavy sleeper or do you toss and turn all night? Think about when you usually go to bed, and how many times you have to hit the snooze button to get up in the morning, these are important patterns to note.</a:t>
            </a: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Visible changes </a:t>
            </a:r>
            <a:r>
              <a:rPr lang="en-US" sz="1200" kern="1200">
                <a:solidFill>
                  <a:schemeClr val="tx1"/>
                </a:solidFill>
                <a:effectLst/>
                <a:latin typeface="+mn-lt"/>
                <a:ea typeface="+mn-ea"/>
                <a:cs typeface="+mn-cs"/>
              </a:rPr>
              <a:t>– Keep an eye on your body’s visible clues if a mole or a freckle changes in color, shape, or size take note and keep an eye on it. Make skin self-exams part of your weekly routine; and while you’re at it check for lumps and bumps.</a:t>
            </a: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Bathroom habits</a:t>
            </a:r>
            <a:r>
              <a:rPr lang="en-US" sz="1200" kern="1200">
                <a:solidFill>
                  <a:schemeClr val="tx1"/>
                </a:solidFill>
                <a:effectLst/>
                <a:latin typeface="+mn-lt"/>
                <a:ea typeface="+mn-ea"/>
                <a:cs typeface="+mn-cs"/>
              </a:rPr>
              <a:t> – I know this is not the most pleasant subject. But doctors say we can learn a lot about our bodies based on what happens in the bathroom</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When you remember what Great feels like in these and other categories, you will be able to recognize changes in your health more easily.</a:t>
            </a:r>
          </a:p>
          <a:p>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365D10F8-BB49-4380-99A8-FC2978CD8129}" type="slidenum">
              <a:rPr lang="en-US" smtClean="0"/>
              <a:t>46</a:t>
            </a:fld>
            <a:endParaRPr lang="en-US"/>
          </a:p>
        </p:txBody>
      </p:sp>
    </p:spTree>
    <p:extLst>
      <p:ext uri="{BB962C8B-B14F-4D97-AF65-F5344CB8AC3E}">
        <p14:creationId xmlns:p14="http://schemas.microsoft.com/office/powerpoint/2010/main" val="22207805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 Our bodies will find a way to tell us when something is wrong. That’s why we have Step 2 - “Use the 2-Week Rule”.</a:t>
            </a:r>
            <a:r>
              <a:rPr lang="en-US" sz="1200" b="1" kern="1200">
                <a:solidFill>
                  <a:schemeClr val="tx1"/>
                </a:solidFill>
                <a:effectLst/>
                <a:latin typeface="+mn-lt"/>
                <a:ea typeface="+mn-ea"/>
                <a:cs typeface="+mn-cs"/>
              </a:rPr>
              <a:t> </a:t>
            </a:r>
            <a:r>
              <a:rPr lang="en-US" sz="1200" kern="1200">
                <a:solidFill>
                  <a:schemeClr val="tx1"/>
                </a:solidFill>
                <a:effectLst/>
                <a:latin typeface="+mn-lt"/>
                <a:ea typeface="+mn-ea"/>
                <a:cs typeface="+mn-cs"/>
              </a:rPr>
              <a:t>It's up to you to recognize when something’s not normal, and to share that with your doctor before it's too late. Don’t feel like you are “bothering” your doctor with a “minor issue” - they want to see you before that issue gets worse.</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Two Weeks is that key benchmark. If any health change is still there 2-weeks later, that’s your body’s way of saying it needs some help. </a:t>
            </a:r>
            <a:r>
              <a:rPr lang="en-US" sz="1200" b="1" kern="1200">
                <a:solidFill>
                  <a:schemeClr val="tx1"/>
                </a:solidFill>
                <a:effectLst/>
                <a:latin typeface="+mn-lt"/>
                <a:ea typeface="+mn-ea"/>
                <a:cs typeface="+mn-cs"/>
              </a:rPr>
              <a:t>The Advil/ Tylenol regiment you’re taking isn’t doing the trick. The heating pad/ ice pack isn’t working and you need to get a professional involved.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We recommend track health changes the same way you track everything else in your life. Use your phone, write yourself a note. TELL a loved one, friend, or spouse.</a:t>
            </a:r>
            <a:r>
              <a:rPr lang="en-US" sz="1200" b="1" kern="1200">
                <a:solidFill>
                  <a:schemeClr val="tx1"/>
                </a:solidFill>
                <a:effectLst/>
                <a:latin typeface="+mn-lt"/>
                <a:ea typeface="+mn-ea"/>
                <a:cs typeface="+mn-cs"/>
              </a:rPr>
              <a:t> </a:t>
            </a:r>
            <a:r>
              <a:rPr lang="en-US" sz="1200" kern="1200">
                <a:solidFill>
                  <a:schemeClr val="tx1"/>
                </a:solidFill>
                <a:effectLst/>
                <a:latin typeface="+mn-lt"/>
                <a:ea typeface="+mn-ea"/>
                <a:cs typeface="+mn-cs"/>
              </a:rPr>
              <a:t>This timeline is critical for early detection. </a:t>
            </a:r>
          </a:p>
          <a:p>
            <a:r>
              <a:rPr lang="en-US" sz="1200" kern="1200">
                <a:solidFill>
                  <a:schemeClr val="tx1"/>
                </a:solidFill>
                <a:effectLst/>
                <a:latin typeface="+mn-lt"/>
                <a:ea typeface="+mn-ea"/>
                <a:cs typeface="+mn-cs"/>
              </a:rPr>
              <a:t> </a:t>
            </a:r>
            <a:endParaRPr lang="en-US"/>
          </a:p>
        </p:txBody>
      </p:sp>
      <p:sp>
        <p:nvSpPr>
          <p:cNvPr id="4" name="Slide Number Placeholder 3"/>
          <p:cNvSpPr>
            <a:spLocks noGrp="1"/>
          </p:cNvSpPr>
          <p:nvPr>
            <p:ph type="sldNum" sz="quarter" idx="5"/>
          </p:nvPr>
        </p:nvSpPr>
        <p:spPr/>
        <p:txBody>
          <a:bodyPr/>
          <a:lstStyle/>
          <a:p>
            <a:fld id="{365D10F8-BB49-4380-99A8-FC2978CD8129}" type="slidenum">
              <a:rPr lang="en-US" smtClean="0"/>
              <a:t>47</a:t>
            </a:fld>
            <a:endParaRPr lang="en-US"/>
          </a:p>
        </p:txBody>
      </p:sp>
    </p:spTree>
    <p:extLst>
      <p:ext uri="{BB962C8B-B14F-4D97-AF65-F5344CB8AC3E}">
        <p14:creationId xmlns:p14="http://schemas.microsoft.com/office/powerpoint/2010/main" val="6388534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a:solidFill>
                  <a:schemeClr val="tx1"/>
                </a:solidFill>
                <a:effectLst/>
                <a:latin typeface="+mn-lt"/>
                <a:ea typeface="+mn-ea"/>
                <a:cs typeface="+mn-cs"/>
              </a:rPr>
              <a:t>Slide 18: </a:t>
            </a:r>
            <a:r>
              <a:rPr lang="en-US" sz="1200" b="1" kern="1200">
                <a:solidFill>
                  <a:schemeClr val="tx1"/>
                </a:solidFill>
                <a:effectLst/>
                <a:latin typeface="+mn-lt"/>
                <a:ea typeface="+mn-ea"/>
                <a:cs typeface="+mn-cs"/>
              </a:rPr>
              <a:t>Step 3 - Share with your Doctor</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 am sure you all have big plans for retirement, right? Well Eddie and Kimberly had planned to take an RV across the US. You want to be able to be here for those plans, and that starts NOW. Eddie had 5 children, the youngest was 6 when he passed. You want to be here for your families. See your children grow up, graduate, get married, become a grandparent. Enjoy the life you have worked so hard for.</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We know that time is a huge factor for early detection. You have to know what to look for, as well as when to seek medical advice. And, you have to know how to talk to your doctors to get the best care. That’s Step 3 - Share with your Doctor.</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This step is not just about walking into the doctor’s office and waiting for them to magically figure out what’s wrong and how to fix it. Your doctor holds the medical degrees, but you are the expert on your own body. You have a big role to play at your appointments, it’s important you work with your doctor and come up with a plan that works for you.</a:t>
            </a:r>
          </a:p>
          <a:p>
            <a:r>
              <a:rPr lang="en-US" sz="1200" kern="1200">
                <a:solidFill>
                  <a:schemeClr val="tx1"/>
                </a:solidFill>
                <a:effectLst/>
                <a:latin typeface="+mn-lt"/>
                <a:ea typeface="+mn-ea"/>
                <a:cs typeface="+mn-cs"/>
              </a:rPr>
              <a:t>Let’s break it down into what to do before, during and after your appointment to make sure you are doing all you can to help your healthcare provider diagnose you quickly and accurately.</a:t>
            </a: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PREPARE</a:t>
            </a:r>
            <a:r>
              <a:rPr lang="en-US" sz="1200" kern="1200">
                <a:solidFill>
                  <a:schemeClr val="tx1"/>
                </a:solidFill>
                <a:effectLst/>
                <a:latin typeface="+mn-lt"/>
                <a:ea typeface="+mn-ea"/>
                <a:cs typeface="+mn-cs"/>
              </a:rPr>
              <a:t>: Take some time the day or two before your appointments to think about any questions you might have about symptoms, medication, or advice. Write notes for yourself and bring them to the appointment.</a:t>
            </a: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SHARE</a:t>
            </a:r>
            <a:r>
              <a:rPr lang="en-US" sz="1200" kern="1200">
                <a:solidFill>
                  <a:schemeClr val="tx1"/>
                </a:solidFill>
                <a:effectLst/>
                <a:latin typeface="+mn-lt"/>
                <a:ea typeface="+mn-ea"/>
                <a:cs typeface="+mn-cs"/>
              </a:rPr>
              <a:t>: While you are with your healthcare provider, it’s important to share your questions and concerns. Prioritize what you want the doctor to know, starting with the most important information. There is nothing too embarrassing or too small. Your doctor has heard it all before - they won't be surprised by anything you share with them. Don’t down-play anything that is bothering you, or avoid tough topics with your doctor. </a:t>
            </a: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BE</a:t>
            </a:r>
            <a:r>
              <a:rPr lang="en-US" sz="1200" kern="1200">
                <a:solidFill>
                  <a:schemeClr val="tx1"/>
                </a:solidFill>
                <a:effectLst/>
                <a:latin typeface="+mn-lt"/>
                <a:ea typeface="+mn-ea"/>
                <a:cs typeface="+mn-cs"/>
              </a:rPr>
              <a:t> </a:t>
            </a:r>
            <a:r>
              <a:rPr lang="en-US" sz="1200" b="1" kern="1200">
                <a:solidFill>
                  <a:schemeClr val="tx1"/>
                </a:solidFill>
                <a:effectLst/>
                <a:latin typeface="+mn-lt"/>
                <a:ea typeface="+mn-ea"/>
                <a:cs typeface="+mn-cs"/>
              </a:rPr>
              <a:t>AWARE</a:t>
            </a:r>
            <a:r>
              <a:rPr lang="en-US" sz="1200" kern="1200">
                <a:solidFill>
                  <a:schemeClr val="tx1"/>
                </a:solidFill>
                <a:effectLst/>
                <a:latin typeface="+mn-lt"/>
                <a:ea typeface="+mn-ea"/>
                <a:cs typeface="+mn-cs"/>
              </a:rPr>
              <a:t>:  If your doctor gives you a diagnosis, prescribes you a medication make sure you understand the treatment plan. If you don’t feel better when your doctor said you should, or you notice any new symptoms, let your doctor’s office know. Continue to advocate for yourself and the care you need.</a:t>
            </a:r>
          </a:p>
          <a:p>
            <a:r>
              <a:rPr lang="en-US" sz="1200" kern="1200">
                <a:solidFill>
                  <a:schemeClr val="tx1"/>
                </a:solidFill>
                <a:effectLst/>
                <a:latin typeface="+mn-lt"/>
                <a:ea typeface="+mn-ea"/>
                <a:cs typeface="+mn-cs"/>
              </a:rPr>
              <a:t> </a:t>
            </a:r>
          </a:p>
          <a:p>
            <a:endParaRPr lang="en-US"/>
          </a:p>
        </p:txBody>
      </p:sp>
      <p:sp>
        <p:nvSpPr>
          <p:cNvPr id="4" name="Slide Number Placeholder 3"/>
          <p:cNvSpPr>
            <a:spLocks noGrp="1"/>
          </p:cNvSpPr>
          <p:nvPr>
            <p:ph type="sldNum" sz="quarter" idx="5"/>
          </p:nvPr>
        </p:nvSpPr>
        <p:spPr/>
        <p:txBody>
          <a:bodyPr/>
          <a:lstStyle/>
          <a:p>
            <a:fld id="{365D10F8-BB49-4380-99A8-FC2978CD8129}" type="slidenum">
              <a:rPr lang="en-US" smtClean="0"/>
              <a:t>48</a:t>
            </a:fld>
            <a:endParaRPr lang="en-US"/>
          </a:p>
        </p:txBody>
      </p:sp>
    </p:spTree>
    <p:extLst>
      <p:ext uri="{BB962C8B-B14F-4D97-AF65-F5344CB8AC3E}">
        <p14:creationId xmlns:p14="http://schemas.microsoft.com/office/powerpoint/2010/main" val="123204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latin typeface="Avenir Next Condensed" panose="020B0506020202020204"/>
              </a:rPr>
              <a:t>Company officers have the most profound impact on firefighters’ cancer risk. They not only enforce the policy, but they have a unique opportunity to mentor firefighters on the best practices. Street level officers are  the first link in the chain, setting the cultural tone in the firehouse and on  the fireground, guided by the chief officers who have the opportunity to direct  the change needed to reduce the cancer epidemic.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latin typeface="Avenir Next Condensed" panose="020B0506020202020204"/>
              </a:rPr>
              <a:t>Of all the officials from local to federal, chiefs and chief officers have  a profound impact on firefighters’ cancer risk. They set both the policies  and examples. They set the leadership and cultural tone. Two ways chiefs and chief officers prevent firefighter cancers are: </a:t>
            </a:r>
          </a:p>
          <a:p>
            <a:endParaRPr lang="en-US"/>
          </a:p>
        </p:txBody>
      </p:sp>
      <p:sp>
        <p:nvSpPr>
          <p:cNvPr id="4" name="Slide Number Placeholder 3"/>
          <p:cNvSpPr>
            <a:spLocks noGrp="1"/>
          </p:cNvSpPr>
          <p:nvPr>
            <p:ph type="sldNum" sz="quarter" idx="5"/>
          </p:nvPr>
        </p:nvSpPr>
        <p:spPr/>
        <p:txBody>
          <a:bodyPr/>
          <a:lstStyle/>
          <a:p>
            <a:fld id="{365D10F8-BB49-4380-99A8-FC2978CD8129}" type="slidenum">
              <a:rPr lang="en-US" smtClean="0"/>
              <a:t>50</a:t>
            </a:fld>
            <a:endParaRPr lang="en-US"/>
          </a:p>
        </p:txBody>
      </p:sp>
    </p:spTree>
    <p:extLst>
      <p:ext uri="{BB962C8B-B14F-4D97-AF65-F5344CB8AC3E}">
        <p14:creationId xmlns:p14="http://schemas.microsoft.com/office/powerpoint/2010/main" val="3397517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lnSpc>
                <a:spcPts val="1500"/>
              </a:lnSpc>
              <a:spcBef>
                <a:spcPts val="0"/>
              </a:spcBef>
              <a:spcAft>
                <a:spcPts val="0"/>
              </a:spcAft>
              <a:buFont typeface="Symbol" pitchFamily="2" charset="2"/>
              <a:buChar char=""/>
            </a:pPr>
            <a:r>
              <a:rPr lang="en-US" sz="1200">
                <a:effectLst/>
                <a:latin typeface="Crimson" panose="02000503000000000000" pitchFamily="2" charset="77"/>
                <a:ea typeface="Calibri" panose="020F0502020204030204" pitchFamily="34" charset="0"/>
                <a:cs typeface="Times New Roman" panose="02020603050405020304" pitchFamily="18" charset="0"/>
              </a:rPr>
              <a:t>Numerous studies indicate that cancer prevalence in firefighters is higher than that of the general population</a:t>
            </a:r>
          </a:p>
          <a:p>
            <a:pPr marL="342900" marR="0" lvl="0" indent="-342900" algn="l">
              <a:lnSpc>
                <a:spcPts val="1500"/>
              </a:lnSpc>
              <a:spcBef>
                <a:spcPts val="0"/>
              </a:spcBef>
              <a:spcAft>
                <a:spcPts val="0"/>
              </a:spcAft>
              <a:buFont typeface="Symbol" pitchFamily="2" charset="2"/>
              <a:buChar char=""/>
            </a:pPr>
            <a:r>
              <a:rPr lang="en-US" sz="1200">
                <a:effectLst/>
                <a:latin typeface="Crimson" panose="02000503000000000000" pitchFamily="2" charset="77"/>
                <a:ea typeface="Calibri" panose="020F0502020204030204" pitchFamily="34" charset="0"/>
                <a:cs typeface="Times New Roman" panose="02020603050405020304" pitchFamily="18" charset="0"/>
              </a:rPr>
              <a:t>Studies vary; some examine both mortality and incidence. </a:t>
            </a:r>
            <a:endParaRPr lang="en-US" sz="1000">
              <a:effectLst/>
              <a:latin typeface="Crimson" panose="02000503000000000000" pitchFamily="2" charset="77"/>
              <a:ea typeface="Calibri" panose="020F0502020204030204" pitchFamily="34" charset="0"/>
              <a:cs typeface="Times New Roman" panose="02020603050405020304" pitchFamily="18" charset="0"/>
            </a:endParaRPr>
          </a:p>
          <a:p>
            <a:pPr marL="342900" marR="0" lvl="0" indent="-342900" algn="l">
              <a:lnSpc>
                <a:spcPts val="1500"/>
              </a:lnSpc>
              <a:spcBef>
                <a:spcPts val="0"/>
              </a:spcBef>
              <a:spcAft>
                <a:spcPts val="0"/>
              </a:spcAft>
              <a:buFont typeface="Symbol" pitchFamily="2" charset="2"/>
              <a:buChar char=""/>
            </a:pPr>
            <a:endParaRPr lang="en-US" sz="1200" i="1">
              <a:effectLst/>
              <a:latin typeface="Crimson" panose="02000503000000000000" pitchFamily="2" charset="77"/>
              <a:ea typeface="Calibri" panose="020F0502020204030204" pitchFamily="34" charset="0"/>
              <a:cs typeface="Times New Roman" panose="02020603050405020304" pitchFamily="18" charset="0"/>
            </a:endParaRPr>
          </a:p>
          <a:p>
            <a:pPr marL="342900" marR="0" lvl="0" indent="-342900" algn="l">
              <a:lnSpc>
                <a:spcPts val="1500"/>
              </a:lnSpc>
              <a:spcBef>
                <a:spcPts val="0"/>
              </a:spcBef>
              <a:spcAft>
                <a:spcPts val="0"/>
              </a:spcAft>
              <a:buFont typeface="Symbol" pitchFamily="2" charset="2"/>
              <a:buChar char=""/>
            </a:pPr>
            <a:r>
              <a:rPr lang="en-US" sz="1200" i="1">
                <a:effectLst/>
                <a:latin typeface="Crimson" panose="02000503000000000000" pitchFamily="2" charset="77"/>
                <a:ea typeface="Calibri" panose="020F0502020204030204" pitchFamily="34" charset="0"/>
                <a:cs typeface="Times New Roman" panose="02020603050405020304" pitchFamily="18" charset="0"/>
              </a:rPr>
              <a:t>Relative risk</a:t>
            </a:r>
            <a:r>
              <a:rPr lang="en-US" sz="1200">
                <a:effectLst/>
                <a:latin typeface="Crimson" panose="02000503000000000000" pitchFamily="2" charset="77"/>
                <a:ea typeface="Calibri" panose="020F0502020204030204" pitchFamily="34" charset="0"/>
                <a:cs typeface="Times New Roman" panose="02020603050405020304" pitchFamily="18" charset="0"/>
              </a:rPr>
              <a:t> is a measurement of the strength of the relationship between cancer and a given risk factor. It’s comparing the risk of developing cancer in people with certain </a:t>
            </a:r>
            <a:br>
              <a:rPr lang="en-US" sz="1200">
                <a:effectLst/>
                <a:latin typeface="Crimson" panose="02000503000000000000" pitchFamily="2" charset="77"/>
                <a:ea typeface="Calibri" panose="020F0502020204030204" pitchFamily="34" charset="0"/>
                <a:cs typeface="Times New Roman" panose="02020603050405020304" pitchFamily="18" charset="0"/>
              </a:rPr>
            </a:br>
            <a:r>
              <a:rPr lang="en-US" sz="1200">
                <a:effectLst/>
                <a:latin typeface="Crimson" panose="02000503000000000000" pitchFamily="2" charset="77"/>
                <a:ea typeface="Calibri" panose="020F0502020204030204" pitchFamily="34" charset="0"/>
                <a:cs typeface="Times New Roman" panose="02020603050405020304" pitchFamily="18" charset="0"/>
              </a:rPr>
              <a:t>exposure traits to people without. Example: Male smokers are 23 times more likely to develop lung cancer than a nonsmoker. </a:t>
            </a:r>
            <a:r>
              <a:rPr lang="en-US" sz="1200" baseline="30000">
                <a:effectLst/>
                <a:latin typeface="Crimson" panose="02000503000000000000" pitchFamily="2" charset="77"/>
                <a:ea typeface="Calibri" panose="020F0502020204030204" pitchFamily="34" charset="0"/>
                <a:cs typeface="Times New Roman" panose="02020603050405020304" pitchFamily="18" charset="0"/>
              </a:rPr>
              <a:t>20</a:t>
            </a:r>
            <a:endParaRPr lang="en-US" sz="1000">
              <a:effectLst/>
              <a:latin typeface="Crimson" panose="02000503000000000000" pitchFamily="2" charset="77"/>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65D10F8-BB49-4380-99A8-FC2978CD8129}" type="slidenum">
              <a:rPr lang="en-US" smtClean="0"/>
              <a:t>5</a:t>
            </a:fld>
            <a:endParaRPr lang="en-US"/>
          </a:p>
        </p:txBody>
      </p:sp>
    </p:spTree>
    <p:extLst>
      <p:ext uri="{BB962C8B-B14F-4D97-AF65-F5344CB8AC3E}">
        <p14:creationId xmlns:p14="http://schemas.microsoft.com/office/powerpoint/2010/main" val="26264719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Policies are not a bag of magic dust that makes everything perfect and grand. But they are a necessary building block for running the department the correct way. </a:t>
            </a:r>
          </a:p>
          <a:p>
            <a:r>
              <a:rPr lang="en-US"/>
              <a:t>Chiefs need to review all existing policies and update where necessary to ensure those that can focus on cancer prevention, actually do. For example, a policy could require post-exposure decontamination be incorporated into training and all fire responses. Or an apparatus daily inspection policy should include requirements  to pull the rig out of the bay while it is running, to connect the exhaust capture system (if applicable) when it is in the bay. This will reduce firefighters’ exposure to diesel exhaust, a known carcinogen.24 </a:t>
            </a:r>
          </a:p>
          <a:p>
            <a:r>
              <a:rPr lang="en-US"/>
              <a:t>These policies should include paid access to early-detection cancer screening and annual physicals for both career and volunteer firefighters. </a:t>
            </a:r>
          </a:p>
        </p:txBody>
      </p:sp>
      <p:sp>
        <p:nvSpPr>
          <p:cNvPr id="4" name="Slide Number Placeholder 3"/>
          <p:cNvSpPr>
            <a:spLocks noGrp="1"/>
          </p:cNvSpPr>
          <p:nvPr>
            <p:ph type="sldNum" sz="quarter" idx="5"/>
          </p:nvPr>
        </p:nvSpPr>
        <p:spPr/>
        <p:txBody>
          <a:bodyPr/>
          <a:lstStyle/>
          <a:p>
            <a:fld id="{365D10F8-BB49-4380-99A8-FC2978CD8129}" type="slidenum">
              <a:rPr lang="en-US" smtClean="0"/>
              <a:t>51</a:t>
            </a:fld>
            <a:endParaRPr lang="en-US"/>
          </a:p>
        </p:txBody>
      </p:sp>
    </p:spTree>
    <p:extLst>
      <p:ext uri="{BB962C8B-B14F-4D97-AF65-F5344CB8AC3E}">
        <p14:creationId xmlns:p14="http://schemas.microsoft.com/office/powerpoint/2010/main" val="13963942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Chiefs need to review all existing policies and update where</a:t>
            </a:r>
          </a:p>
          <a:p>
            <a:r>
              <a:rPr lang="en-US"/>
              <a:t>necessary to ensure those that can focus on cancer prevention,</a:t>
            </a:r>
          </a:p>
          <a:p>
            <a:r>
              <a:rPr lang="en-US"/>
              <a:t>actually do. For example, a policy could require post-exposure</a:t>
            </a:r>
          </a:p>
          <a:p>
            <a:r>
              <a:rPr lang="en-US"/>
              <a:t>decontamination be incorporated into training and all fire responses.</a:t>
            </a:r>
          </a:p>
          <a:p>
            <a:r>
              <a:rPr lang="en-US"/>
              <a:t>Or an apparatus daily inspection policy should include requirements</a:t>
            </a:r>
          </a:p>
          <a:p>
            <a:r>
              <a:rPr lang="en-US"/>
              <a:t>to pull the rig out of the bay while it is running, to connect the</a:t>
            </a:r>
          </a:p>
          <a:p>
            <a:r>
              <a:rPr lang="en-US"/>
              <a:t>exhaust capture system (if applicable) when it is in the bay. T his will</a:t>
            </a:r>
          </a:p>
          <a:p>
            <a:r>
              <a:rPr lang="en-US"/>
              <a:t>reduce firefighters’ exposure to diesel exhaust, a known </a:t>
            </a:r>
            <a:r>
              <a:rPr lang="en-US" err="1"/>
              <a:t>carcin</a:t>
            </a:r>
            <a:r>
              <a:rPr lang="en-US"/>
              <a:t> ogen.24</a:t>
            </a:r>
          </a:p>
          <a:p>
            <a:r>
              <a:rPr lang="en-US"/>
              <a:t>These policies should include paid access to early-detection cancer</a:t>
            </a:r>
          </a:p>
          <a:p>
            <a:r>
              <a:rPr lang="en-US"/>
              <a:t>screening and annual physicals for both career and volunteer firefighters.</a:t>
            </a:r>
          </a:p>
          <a:p>
            <a:r>
              <a:rPr lang="en-US"/>
              <a:t>As we stated in Part 1, both the U.S. Preventative Services Task Force and</a:t>
            </a:r>
          </a:p>
          <a:p>
            <a:r>
              <a:rPr lang="en-US"/>
              <a:t>the NFPA have recommendations for cancer screenings for some of the</a:t>
            </a:r>
          </a:p>
          <a:p>
            <a:r>
              <a:rPr lang="en-US"/>
              <a:t>cancers that firefighters have a greater risk of getting. Some examples</a:t>
            </a:r>
          </a:p>
          <a:p>
            <a:r>
              <a:rPr lang="en-US"/>
              <a:t>include colon, prostate and melanoma.</a:t>
            </a:r>
          </a:p>
          <a:p>
            <a:r>
              <a:rPr lang="en-US"/>
              <a:t>Perhaps</a:t>
            </a:r>
          </a:p>
        </p:txBody>
      </p:sp>
      <p:sp>
        <p:nvSpPr>
          <p:cNvPr id="4" name="Slide Number Placeholder 3"/>
          <p:cNvSpPr>
            <a:spLocks noGrp="1"/>
          </p:cNvSpPr>
          <p:nvPr>
            <p:ph type="sldNum" sz="quarter" idx="5"/>
          </p:nvPr>
        </p:nvSpPr>
        <p:spPr/>
        <p:txBody>
          <a:bodyPr/>
          <a:lstStyle/>
          <a:p>
            <a:fld id="{365D10F8-BB49-4380-99A8-FC2978CD8129}" type="slidenum">
              <a:rPr lang="en-US" smtClean="0"/>
              <a:t>52</a:t>
            </a:fld>
            <a:endParaRPr lang="en-US"/>
          </a:p>
        </p:txBody>
      </p:sp>
    </p:spTree>
    <p:extLst>
      <p:ext uri="{BB962C8B-B14F-4D97-AF65-F5344CB8AC3E}">
        <p14:creationId xmlns:p14="http://schemas.microsoft.com/office/powerpoint/2010/main" val="15200875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5D10F8-BB49-4380-99A8-FC2978CD8129}" type="slidenum">
              <a:rPr lang="en-US" smtClean="0"/>
              <a:t>55</a:t>
            </a:fld>
            <a:endParaRPr lang="en-US"/>
          </a:p>
        </p:txBody>
      </p:sp>
    </p:spTree>
    <p:extLst>
      <p:ext uri="{BB962C8B-B14F-4D97-AF65-F5344CB8AC3E}">
        <p14:creationId xmlns:p14="http://schemas.microsoft.com/office/powerpoint/2010/main" val="11488025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2"/>
            <a:ext cx="5681980" cy="4132606"/>
          </a:xfrm>
        </p:spPr>
        <p:txBody>
          <a:bodyPr/>
          <a:lstStyle/>
          <a:p>
            <a:pPr marL="353358" indent="-353358">
              <a:lnSpc>
                <a:spcPts val="1546"/>
              </a:lnSpc>
              <a:buFont typeface="Symbol" pitchFamily="2" charset="2"/>
              <a:buChar char=""/>
            </a:pPr>
            <a:r>
              <a:rPr lang="en-US">
                <a:latin typeface="Crimson" panose="02000503000000000000" pitchFamily="2" charset="77"/>
                <a:ea typeface="Calibri" panose="020F0502020204030204" pitchFamily="34" charset="0"/>
                <a:cs typeface="Times New Roman" panose="02020603050405020304" pitchFamily="18" charset="0"/>
              </a:rPr>
              <a:t>Since 2005, the nonprofit Firefighter Cancer Support Network has helped thousands of firefighters and their immediate families cope with cancer. </a:t>
            </a:r>
            <a:endParaRPr lang="en-US" sz="1000">
              <a:latin typeface="Crimson" panose="02000503000000000000" pitchFamily="2" charset="77"/>
              <a:ea typeface="Calibri" panose="020F0502020204030204" pitchFamily="34" charset="0"/>
              <a:cs typeface="Times New Roman" panose="02020603050405020304" pitchFamily="18" charset="0"/>
            </a:endParaRPr>
          </a:p>
          <a:p>
            <a:pPr marL="353358" indent="-353358">
              <a:lnSpc>
                <a:spcPts val="1546"/>
              </a:lnSpc>
              <a:buFont typeface="Symbol" pitchFamily="2" charset="2"/>
              <a:buChar char=""/>
            </a:pPr>
            <a:r>
              <a:rPr lang="en-US">
                <a:latin typeface="Crimson" panose="02000503000000000000" pitchFamily="2" charset="77"/>
                <a:ea typeface="Calibri" panose="020F0502020204030204" pitchFamily="34" charset="0"/>
                <a:cs typeface="Times New Roman" panose="02020603050405020304" pitchFamily="18" charset="0"/>
              </a:rPr>
              <a:t>Our primary mission is to support firefighters who have been diagnosed with cancer.</a:t>
            </a:r>
            <a:endParaRPr lang="en-US" sz="1000">
              <a:latin typeface="Crimson" panose="02000503000000000000" pitchFamily="2" charset="77"/>
              <a:ea typeface="Calibri" panose="020F0502020204030204" pitchFamily="34" charset="0"/>
              <a:cs typeface="Times New Roman" panose="02020603050405020304" pitchFamily="18" charset="0"/>
            </a:endParaRPr>
          </a:p>
          <a:p>
            <a:pPr marL="353358" indent="-353358">
              <a:lnSpc>
                <a:spcPts val="1546"/>
              </a:lnSpc>
              <a:buFont typeface="Symbol" pitchFamily="2" charset="2"/>
              <a:buChar char=""/>
            </a:pPr>
            <a:r>
              <a:rPr lang="en-US">
                <a:latin typeface="Crimson" panose="02000503000000000000" pitchFamily="2" charset="77"/>
                <a:ea typeface="Calibri" panose="020F0502020204030204" pitchFamily="34" charset="0"/>
                <a:cs typeface="Times New Roman" panose="02020603050405020304" pitchFamily="18" charset="0"/>
              </a:rPr>
              <a:t>Firefighters who have received a cancer diagnosis should contact FCSN.</a:t>
            </a:r>
            <a:endParaRPr lang="en-US" sz="1000">
              <a:latin typeface="Crimson" panose="02000503000000000000" pitchFamily="2" charset="77"/>
              <a:ea typeface="Calibri" panose="020F0502020204030204" pitchFamily="34" charset="0"/>
              <a:cs typeface="Times New Roman" panose="02020603050405020304" pitchFamily="18" charset="0"/>
            </a:endParaRPr>
          </a:p>
          <a:p>
            <a:pPr marL="353358" indent="-353358">
              <a:lnSpc>
                <a:spcPts val="1546"/>
              </a:lnSpc>
              <a:buFont typeface="Symbol" pitchFamily="2" charset="2"/>
              <a:buChar char=""/>
            </a:pPr>
            <a:r>
              <a:rPr lang="en-US">
                <a:latin typeface="Crimson" panose="02000503000000000000" pitchFamily="2" charset="77"/>
                <a:ea typeface="Calibri" panose="020F0502020204030204" pitchFamily="34" charset="0"/>
                <a:cs typeface="Times New Roman" panose="02020603050405020304" pitchFamily="18" charset="0"/>
              </a:rPr>
              <a:t>We can start helping immediately with an FCSN cancer-support toolbox. </a:t>
            </a:r>
            <a:endParaRPr lang="en-US" sz="1000">
              <a:latin typeface="Crimson" panose="02000503000000000000" pitchFamily="2" charset="77"/>
              <a:ea typeface="Calibri" panose="020F0502020204030204" pitchFamily="34" charset="0"/>
              <a:cs typeface="Times New Roman" panose="02020603050405020304" pitchFamily="18" charset="0"/>
            </a:endParaRPr>
          </a:p>
          <a:p>
            <a:pPr marL="353358" indent="-353358">
              <a:lnSpc>
                <a:spcPts val="1546"/>
              </a:lnSpc>
              <a:buFont typeface="Symbol" pitchFamily="2" charset="2"/>
              <a:buChar char=""/>
            </a:pPr>
            <a:r>
              <a:rPr lang="en-US">
                <a:latin typeface="Crimson" panose="02000503000000000000" pitchFamily="2" charset="77"/>
                <a:ea typeface="Calibri" panose="020F0502020204030204" pitchFamily="34" charset="0"/>
                <a:cs typeface="Times New Roman" panose="02020603050405020304" pitchFamily="18" charset="0"/>
              </a:rPr>
              <a:t>FCSN’s signature toolbox is full of tested, proven resources to help firefighters and their families cope with the cancer diagnosis, treatment, and recovery phases. </a:t>
            </a:r>
            <a:endParaRPr lang="en-US" sz="1000">
              <a:latin typeface="Crimson" panose="02000503000000000000" pitchFamily="2" charset="77"/>
              <a:ea typeface="Calibri" panose="020F0502020204030204" pitchFamily="34" charset="0"/>
              <a:cs typeface="Times New Roman" panose="02020603050405020304" pitchFamily="18" charset="0"/>
            </a:endParaRPr>
          </a:p>
          <a:p>
            <a:pPr marL="353358" indent="-353358">
              <a:lnSpc>
                <a:spcPts val="1546"/>
              </a:lnSpc>
              <a:buFont typeface="Symbol" pitchFamily="2" charset="2"/>
              <a:buChar char=""/>
            </a:pPr>
            <a:r>
              <a:rPr lang="en-US">
                <a:latin typeface="Crimson" panose="02000503000000000000" pitchFamily="2" charset="77"/>
                <a:ea typeface="Calibri" panose="020F0502020204030204" pitchFamily="34" charset="0"/>
                <a:cs typeface="Times New Roman" panose="02020603050405020304" pitchFamily="18" charset="0"/>
              </a:rPr>
              <a:t>We will send a toolbox to the firefighter free of charge. It gives you a place to keep all of your records, test results, and insurance forms together in one place. You’ll need to take those with you to multiple doctors. We hear all the time the toolbox is really helpful.</a:t>
            </a:r>
            <a:endParaRPr lang="en-US" sz="1000">
              <a:latin typeface="Crimson" panose="02000503000000000000" pitchFamily="2" charset="77"/>
              <a:ea typeface="Calibri" panose="020F0502020204030204" pitchFamily="34" charset="0"/>
              <a:cs typeface="Times New Roman" panose="02020603050405020304" pitchFamily="18" charset="0"/>
            </a:endParaRPr>
          </a:p>
          <a:p>
            <a:pPr marL="353358" indent="-353358">
              <a:lnSpc>
                <a:spcPts val="1546"/>
              </a:lnSpc>
              <a:buFont typeface="Symbol" pitchFamily="2" charset="2"/>
              <a:buChar char=""/>
            </a:pPr>
            <a:r>
              <a:rPr lang="en-US">
                <a:latin typeface="Crimson" panose="02000503000000000000" pitchFamily="2" charset="77"/>
                <a:ea typeface="Calibri" panose="020F0502020204030204" pitchFamily="34" charset="0"/>
                <a:cs typeface="Times New Roman" panose="02020603050405020304" pitchFamily="18" charset="0"/>
              </a:rPr>
              <a:t>Many FCSN peer-support mentors started their relationship with FCSN asking for assistance. They’re survivors, and they’re giving back by helping others through the </a:t>
            </a:r>
            <a:br>
              <a:rPr lang="en-US">
                <a:latin typeface="Crimson" panose="02000503000000000000" pitchFamily="2" charset="77"/>
                <a:ea typeface="Calibri" panose="020F0502020204030204" pitchFamily="34" charset="0"/>
                <a:cs typeface="Times New Roman" panose="02020603050405020304" pitchFamily="18" charset="0"/>
              </a:rPr>
            </a:br>
            <a:r>
              <a:rPr lang="en-US">
                <a:latin typeface="Crimson" panose="02000503000000000000" pitchFamily="2" charset="77"/>
                <a:ea typeface="Calibri" panose="020F0502020204030204" pitchFamily="34" charset="0"/>
                <a:cs typeface="Times New Roman" panose="02020603050405020304" pitchFamily="18" charset="0"/>
              </a:rPr>
              <a:t>process.</a:t>
            </a:r>
            <a:endParaRPr lang="en-US" sz="1000">
              <a:latin typeface="Crimson" panose="02000503000000000000" pitchFamily="2" charset="77"/>
              <a:ea typeface="Calibri" panose="020F0502020204030204" pitchFamily="34" charset="0"/>
              <a:cs typeface="Times New Roman" panose="02020603050405020304" pitchFamily="18" charset="0"/>
            </a:endParaRPr>
          </a:p>
          <a:p>
            <a:pPr marL="353358" indent="-353358">
              <a:lnSpc>
                <a:spcPts val="1546"/>
              </a:lnSpc>
              <a:buFont typeface="Symbol" pitchFamily="2" charset="2"/>
              <a:buChar char=""/>
            </a:pPr>
            <a:r>
              <a:rPr lang="en-US">
                <a:latin typeface="Crimson" panose="02000503000000000000" pitchFamily="2" charset="77"/>
                <a:ea typeface="Calibri" panose="020F0502020204030204" pitchFamily="34" charset="0"/>
                <a:cs typeface="Times New Roman" panose="02020603050405020304" pitchFamily="18" charset="0"/>
              </a:rPr>
              <a:t>We can help: Call 1-866-994-FCSN (3276) – or click the assistance request link at </a:t>
            </a:r>
            <a:r>
              <a:rPr lang="en-US">
                <a:latin typeface="Crimson" panose="02000503000000000000" pitchFamily="2" charset="77"/>
                <a:ea typeface="Calibri" panose="020F0502020204030204" pitchFamily="34" charset="0"/>
                <a:cs typeface="Times New Roman" panose="02020603050405020304" pitchFamily="18" charset="0"/>
                <a:hlinkClick r:id="rId3"/>
              </a:rPr>
              <a:t>www.firefightercancersupport.org</a:t>
            </a:r>
            <a:r>
              <a:rPr lang="en-US">
                <a:latin typeface="Crimson" panose="02000503000000000000" pitchFamily="2" charset="77"/>
                <a:ea typeface="Calibri" panose="020F0502020204030204" pitchFamily="34" charset="0"/>
                <a:cs typeface="Times New Roman" panose="02020603050405020304" pitchFamily="18" charset="0"/>
              </a:rPr>
              <a:t> </a:t>
            </a:r>
            <a:endParaRPr lang="en-US"/>
          </a:p>
        </p:txBody>
      </p:sp>
      <p:sp>
        <p:nvSpPr>
          <p:cNvPr id="4" name="Slide Number Placeholder 3"/>
          <p:cNvSpPr>
            <a:spLocks noGrp="1"/>
          </p:cNvSpPr>
          <p:nvPr>
            <p:ph type="sldNum" sz="quarter" idx="5"/>
          </p:nvPr>
        </p:nvSpPr>
        <p:spPr/>
        <p:txBody>
          <a:bodyPr/>
          <a:lstStyle/>
          <a:p>
            <a:fld id="{365D10F8-BB49-4380-99A8-FC2978CD8129}"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22113147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a:t>FCSN can start helping immediately following a cancer diagnosis with an FCSN cancer-support toolbox. FCSN’s signature toolbox, delivered free of charge, contains tested, proven resources to help firefighters and their families cope with the cancer diagnosis, treatment, and recovery phases. The signature tool box has file folders to keep all EOB’s, paperwork from doctor visits, a business card holder for all of the doctors you visit. </a:t>
            </a:r>
          </a:p>
          <a:p>
            <a:endParaRPr lang="en-US"/>
          </a:p>
          <a:p>
            <a:pPr marL="176679" indent="-176679">
              <a:buFont typeface="Arial" panose="020B0604020202020204" pitchFamily="34" charset="0"/>
              <a:buChar char="•"/>
            </a:pPr>
            <a:r>
              <a:rPr lang="en-US"/>
              <a:t>The box also has a Survivors handbook to guide those diagnosed through their treatment and recovery.</a:t>
            </a:r>
          </a:p>
          <a:p>
            <a:pPr marL="176679" indent="-176679">
              <a:buFont typeface="Arial" panose="020B0604020202020204" pitchFamily="34" charset="0"/>
              <a:buChar char="•"/>
            </a:pPr>
            <a:endParaRPr lang="en-US"/>
          </a:p>
          <a:p>
            <a:pPr marL="176679" indent="-176679">
              <a:buFont typeface="Arial" panose="020B0604020202020204" pitchFamily="34" charset="0"/>
              <a:buChar char="•"/>
            </a:pPr>
            <a:r>
              <a:rPr lang="en-US">
                <a:cs typeface="Century Gothic"/>
              </a:rPr>
              <a:t> </a:t>
            </a:r>
            <a:r>
              <a:rPr lang="en-US"/>
              <a:t>FCSN’s unique network includes more than 130 volunteer peer-support mentors—nearly all are firefighters and paramedics who are cancer survivors themselves. FCSN’s network also includes mentors for spouses and children. Many mentors started their relationship with FCSN seeking assistance for themselves. Now they’re giving back by helping others through the process.</a:t>
            </a:r>
          </a:p>
          <a:p>
            <a:pPr marL="176679" indent="-176679">
              <a:buFont typeface="Arial" panose="020B0604020202020204" pitchFamily="34" charset="0"/>
              <a:buChar char="•"/>
            </a:pPr>
            <a:endParaRPr lang="en-US"/>
          </a:p>
          <a:p>
            <a:pPr marL="176679" indent="-176679">
              <a:buFont typeface="Arial" panose="020B0604020202020204" pitchFamily="34" charset="0"/>
              <a:buChar char="•"/>
            </a:pPr>
            <a:endParaRPr lang="en-US"/>
          </a:p>
          <a:p>
            <a:pPr marL="353358" indent="-353358">
              <a:lnSpc>
                <a:spcPts val="1546"/>
              </a:lnSpc>
              <a:buFont typeface="Symbol" pitchFamily="2" charset="2"/>
              <a:buChar char=""/>
            </a:pPr>
            <a:endParaRPr lang="en-US"/>
          </a:p>
        </p:txBody>
      </p:sp>
      <p:sp>
        <p:nvSpPr>
          <p:cNvPr id="4" name="Slide Number Placeholder 3"/>
          <p:cNvSpPr>
            <a:spLocks noGrp="1"/>
          </p:cNvSpPr>
          <p:nvPr>
            <p:ph type="sldNum" sz="quarter" idx="5"/>
          </p:nvPr>
        </p:nvSpPr>
        <p:spPr/>
        <p:txBody>
          <a:bodyPr/>
          <a:lstStyle/>
          <a:p>
            <a:fld id="{365D10F8-BB49-4380-99A8-FC2978CD8129}"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41112710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5D10F8-BB49-4380-99A8-FC2978CD8129}" type="slidenum">
              <a:rPr lang="en-US" smtClean="0"/>
              <a:t>58</a:t>
            </a:fld>
            <a:endParaRPr lang="en-US"/>
          </a:p>
        </p:txBody>
      </p:sp>
    </p:spTree>
    <p:extLst>
      <p:ext uri="{BB962C8B-B14F-4D97-AF65-F5344CB8AC3E}">
        <p14:creationId xmlns:p14="http://schemas.microsoft.com/office/powerpoint/2010/main" val="22868072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5D10F8-BB49-4380-99A8-FC2978CD8129}" type="slidenum">
              <a:rPr lang="en-US" smtClean="0"/>
              <a:t>59</a:t>
            </a:fld>
            <a:endParaRPr lang="en-US"/>
          </a:p>
        </p:txBody>
      </p:sp>
    </p:spTree>
    <p:extLst>
      <p:ext uri="{BB962C8B-B14F-4D97-AF65-F5344CB8AC3E}">
        <p14:creationId xmlns:p14="http://schemas.microsoft.com/office/powerpoint/2010/main" val="2643626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5D10F8-BB49-4380-99A8-FC2978CD8129}" type="slidenum">
              <a:rPr lang="en-US" smtClean="0"/>
              <a:t>60</a:t>
            </a:fld>
            <a:endParaRPr lang="en-US"/>
          </a:p>
        </p:txBody>
      </p:sp>
    </p:spTree>
    <p:extLst>
      <p:ext uri="{BB962C8B-B14F-4D97-AF65-F5344CB8AC3E}">
        <p14:creationId xmlns:p14="http://schemas.microsoft.com/office/powerpoint/2010/main" val="1332809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We know that 40% of Americans will be diagnosed with cancer in their lifetime. </a:t>
            </a:r>
          </a:p>
          <a:p>
            <a:pPr marL="0" marR="0">
              <a:lnSpc>
                <a:spcPct val="115000"/>
              </a:lnSpc>
              <a:spcBef>
                <a:spcPts val="0"/>
              </a:spcBef>
              <a:spcAft>
                <a:spcPts val="0"/>
              </a:spcAft>
            </a:pP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Firefighters are at a 9% increased risk of being diagnosed with cancer a 14% increased risk of dying from cancer. </a:t>
            </a:r>
          </a:p>
          <a:p>
            <a:pPr marL="0" marR="0">
              <a:lnSpc>
                <a:spcPct val="115000"/>
              </a:lnSpc>
              <a:spcBef>
                <a:spcPts val="0"/>
              </a:spcBef>
              <a:spcAft>
                <a:spcPts val="0"/>
              </a:spcAft>
            </a:pP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Firefighters should focus on both on and off the job reduction tools. This way we can reduce both the risk of getting and risk of dying from cancer. </a:t>
            </a:r>
          </a:p>
          <a:p>
            <a:pPr marL="0" marR="0">
              <a:lnSpc>
                <a:spcPct val="115000"/>
              </a:lnSpc>
              <a:spcBef>
                <a:spcPts val="0"/>
              </a:spcBef>
              <a:spcAft>
                <a:spcPts val="0"/>
              </a:spcAft>
            </a:pPr>
            <a:endParaRPr lang="en-US" sz="1200">
              <a:effectLst/>
              <a:latin typeface="Calibri" panose="020F0502020204030204" pitchFamily="34" charset="0"/>
              <a:ea typeface="Calibri" panose="020F0502020204030204" pitchFamily="34" charset="0"/>
              <a:cs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365D10F8-BB49-4380-99A8-FC2978CD8129}"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117307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June of 2022, a working group of 25 international experts from 8 countries evaluated the carcinogenicity of occupational exposure to firefighters in Lyon France.  These discussions led to updating the international agency for research on cancer monographs on firefighting that will be published in volume 132 of the IRC monographs in 2023. </a:t>
            </a:r>
          </a:p>
          <a:p>
            <a:endParaRPr lang="en-US"/>
          </a:p>
          <a:p>
            <a:r>
              <a:rPr lang="en-US"/>
              <a:t>Researchers determined that the occupational exposure as a firefighter that firefighting will be classified as carcinogenic to humans (Group 1) a change to the  2007 classification as Group 2B.  </a:t>
            </a:r>
          </a:p>
          <a:p>
            <a:endParaRPr lang="en-US"/>
          </a:p>
          <a:p>
            <a:r>
              <a:rPr lang="en-US"/>
              <a:t>The researchers demonstrated that there was sufficient evidence for cancer in humans for mesothelioma and bladder cancer. There was limited evidence for cancer in humans for colon cancer, prostate cancer, testicular cancer, melanoma of the skin, and non-Hodgkin lymphoma.</a:t>
            </a:r>
          </a:p>
          <a:p>
            <a:endParaRPr lang="en-US"/>
          </a:p>
          <a:p>
            <a:r>
              <a:rPr lang="en-US"/>
              <a:t>There was also strong mechanistic evidence in exposed humans that occupational exposure as a firefighter exhibits 5 of the 10 key characteristics (KCs) of carcinogens:2 “is genotoxic” (KC2), “induces epigenetic alterations” (KC4), “induces oxidative stress” (KC5), “induces chronic inflammation” (KC6), and “modulates receptor-mediated effects” (KC8). sufficient evidence that the occupational exposures to firefighters lead to cancer. The IARC monographs or reflect a Group One classification </a:t>
            </a:r>
          </a:p>
          <a:p>
            <a:endParaRPr lang="en-US"/>
          </a:p>
          <a:p>
            <a:endParaRPr lang="en-US"/>
          </a:p>
          <a:p>
            <a:r>
              <a:rPr lang="en-US"/>
              <a:t>https://www.iarc.who.int/wp-content/uploads/2022/07/Q-A-Mono132.pdf</a:t>
            </a:r>
          </a:p>
          <a:p>
            <a:endParaRPr lang="en-US"/>
          </a:p>
          <a:p>
            <a:endParaRPr lang="en-US"/>
          </a:p>
        </p:txBody>
      </p:sp>
      <p:sp>
        <p:nvSpPr>
          <p:cNvPr id="4" name="Slide Number Placeholder 3"/>
          <p:cNvSpPr>
            <a:spLocks noGrp="1"/>
          </p:cNvSpPr>
          <p:nvPr>
            <p:ph type="sldNum" sz="quarter" idx="5"/>
          </p:nvPr>
        </p:nvSpPr>
        <p:spPr/>
        <p:txBody>
          <a:bodyPr/>
          <a:lstStyle/>
          <a:p>
            <a:fld id="{365D10F8-BB49-4380-99A8-FC2978CD8129}" type="slidenum">
              <a:rPr lang="en-US" smtClean="0"/>
              <a:t>7</a:t>
            </a:fld>
            <a:endParaRPr lang="en-US"/>
          </a:p>
        </p:txBody>
      </p:sp>
    </p:spTree>
    <p:extLst>
      <p:ext uri="{BB962C8B-B14F-4D97-AF65-F5344CB8AC3E}">
        <p14:creationId xmlns:p14="http://schemas.microsoft.com/office/powerpoint/2010/main" val="3837834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staggering statistic ….If 75% of the IAFF LODD’s are from Cancer what do you think the statistics are nationally (Non-Union Firefighters)</a:t>
            </a:r>
          </a:p>
        </p:txBody>
      </p:sp>
      <p:sp>
        <p:nvSpPr>
          <p:cNvPr id="4" name="Slide Number Placeholder 3"/>
          <p:cNvSpPr>
            <a:spLocks noGrp="1"/>
          </p:cNvSpPr>
          <p:nvPr>
            <p:ph type="sldNum" sz="quarter" idx="5"/>
          </p:nvPr>
        </p:nvSpPr>
        <p:spPr/>
        <p:txBody>
          <a:bodyPr/>
          <a:lstStyle/>
          <a:p>
            <a:fld id="{365D10F8-BB49-4380-99A8-FC2978CD8129}" type="slidenum">
              <a:rPr lang="en-US" smtClean="0"/>
              <a:t>8</a:t>
            </a:fld>
            <a:endParaRPr lang="en-US"/>
          </a:p>
        </p:txBody>
      </p:sp>
    </p:spTree>
    <p:extLst>
      <p:ext uri="{BB962C8B-B14F-4D97-AF65-F5344CB8AC3E}">
        <p14:creationId xmlns:p14="http://schemas.microsoft.com/office/powerpoint/2010/main" val="130533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5D10F8-BB49-4380-99A8-FC2978CD8129}" type="slidenum">
              <a:rPr lang="en-US" smtClean="0"/>
              <a:t>9</a:t>
            </a:fld>
            <a:endParaRPr lang="en-US"/>
          </a:p>
        </p:txBody>
      </p:sp>
    </p:spTree>
    <p:extLst>
      <p:ext uri="{BB962C8B-B14F-4D97-AF65-F5344CB8AC3E}">
        <p14:creationId xmlns:p14="http://schemas.microsoft.com/office/powerpoint/2010/main" val="17980748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96E2920-EB33-134F-AAEC-94F870DDD161}" type="datetime1">
              <a:rPr lang="en-US" smtClean="0">
                <a:solidFill>
                  <a:prstClr val="black">
                    <a:tint val="75000"/>
                  </a:prstClr>
                </a:solidFill>
              </a:rPr>
              <a:t>10/19/24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9983C-F62D-48A4-9145-C86367548D2A}" type="slidenum">
              <a:rPr lang="en-US" smtClean="0">
                <a:solidFill>
                  <a:prstClr val="black">
                    <a:tint val="75000"/>
                  </a:prstClr>
                </a:solidFill>
              </a:rPr>
              <a:pPr/>
              <a:t>‹#›</a:t>
            </a:fld>
            <a:endParaRPr lang="en-US">
              <a:solidFill>
                <a:prstClr val="black">
                  <a:tint val="75000"/>
                </a:prstClr>
              </a:solidFill>
            </a:endParaRPr>
          </a:p>
        </p:txBody>
      </p:sp>
      <p:sp>
        <p:nvSpPr>
          <p:cNvPr id="7" name="Rectangle 6">
            <a:extLst>
              <a:ext uri="{FF2B5EF4-FFF2-40B4-BE49-F238E27FC236}">
                <a16:creationId xmlns:a16="http://schemas.microsoft.com/office/drawing/2014/main" id="{FB5458E6-8F5A-4E67-84D0-EB850E2FCF7E}"/>
              </a:ext>
            </a:extLst>
          </p:cNvPr>
          <p:cNvSpPr/>
          <p:nvPr userDrawn="1"/>
        </p:nvSpPr>
        <p:spPr>
          <a:xfrm rot="2700000">
            <a:off x="-3733800" y="-4367672"/>
            <a:ext cx="7467600" cy="7467600"/>
          </a:xfrm>
          <a:prstGeom prst="rect">
            <a:avLst/>
          </a:prstGeom>
          <a:solidFill>
            <a:srgbClr val="E22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descr="A close up of a sign&#10;&#10;Description automatically generated">
            <a:extLst>
              <a:ext uri="{FF2B5EF4-FFF2-40B4-BE49-F238E27FC236}">
                <a16:creationId xmlns:a16="http://schemas.microsoft.com/office/drawing/2014/main" id="{2F282FC5-2A2A-436F-9913-D826E780EE5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802" y="636191"/>
            <a:ext cx="3419020" cy="3419020"/>
          </a:xfrm>
          <a:prstGeom prst="rect">
            <a:avLst/>
          </a:prstGeom>
        </p:spPr>
      </p:pic>
    </p:spTree>
    <p:extLst>
      <p:ext uri="{BB962C8B-B14F-4D97-AF65-F5344CB8AC3E}">
        <p14:creationId xmlns:p14="http://schemas.microsoft.com/office/powerpoint/2010/main" val="2411703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C1CF9-51EA-D74D-BDB0-25C77B2787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0FCC3B-4B95-0948-B4F9-49DE141E9E9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2497CA-6F3A-3343-9DAD-622A27AD80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43981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F64AB-01B1-564A-95AF-6C452E77AD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473A21-BB29-584E-BE94-B5A26D0DF8F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4672D1-DBFA-B543-9275-C2D3F8D79E3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62269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BB8C9-B188-7F4C-AE11-0E2EB97CE2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B69020-09DA-5B4A-9452-B8F707C8E7E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71992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103051-ED4E-1D46-905F-A51820E84F2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017821-0F6C-D646-BDBD-0F282C826C0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73939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pic>
        <p:nvPicPr>
          <p:cNvPr id="13" name="Picture 12" descr="A picture containing person, person, holding, standing&#10;&#10;Description automatically generated">
            <a:extLst>
              <a:ext uri="{FF2B5EF4-FFF2-40B4-BE49-F238E27FC236}">
                <a16:creationId xmlns:a16="http://schemas.microsoft.com/office/drawing/2014/main" id="{F968444D-03D1-41DA-84A1-5933793945E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002" r="-10853"/>
          <a:stretch/>
        </p:blipFill>
        <p:spPr>
          <a:xfrm>
            <a:off x="5911212" y="0"/>
            <a:ext cx="7393434" cy="6858000"/>
          </a:xfrm>
          <a:prstGeom prst="rect">
            <a:avLst/>
          </a:prstGeom>
        </p:spPr>
      </p:pic>
      <p:sp>
        <p:nvSpPr>
          <p:cNvPr id="2" name="Date Placeholder 1"/>
          <p:cNvSpPr>
            <a:spLocks noGrp="1"/>
          </p:cNvSpPr>
          <p:nvPr>
            <p:ph type="dt" sz="half" idx="10"/>
          </p:nvPr>
        </p:nvSpPr>
        <p:spPr/>
        <p:txBody>
          <a:bodyPr/>
          <a:lstStyle/>
          <a:p>
            <a:fld id="{2377FFD2-8146-4B00-B599-17CAD9208BCB}" type="datetime1">
              <a:rPr lang="en-US" smtClean="0"/>
              <a:t>10/19/24</a:t>
            </a:fld>
            <a:endParaRPr lang="en-US"/>
          </a:p>
        </p:txBody>
      </p:sp>
      <p:sp>
        <p:nvSpPr>
          <p:cNvPr id="3" name="Footer Placeholder 2"/>
          <p:cNvSpPr>
            <a:spLocks noGrp="1"/>
          </p:cNvSpPr>
          <p:nvPr>
            <p:ph type="ftr" sz="quarter" idx="11"/>
          </p:nvPr>
        </p:nvSpPr>
        <p:spPr/>
        <p:txBody>
          <a:bodyPr/>
          <a:lstStyle/>
          <a:p>
            <a:endParaRPr lang="en-US"/>
          </a:p>
        </p:txBody>
      </p:sp>
      <p:sp>
        <p:nvSpPr>
          <p:cNvPr id="8" name="Rectangle 7">
            <a:extLst>
              <a:ext uri="{FF2B5EF4-FFF2-40B4-BE49-F238E27FC236}">
                <a16:creationId xmlns:a16="http://schemas.microsoft.com/office/drawing/2014/main" id="{26802605-5055-43C6-85A9-0085BAEB4DB7}"/>
              </a:ext>
            </a:extLst>
          </p:cNvPr>
          <p:cNvSpPr/>
          <p:nvPr userDrawn="1"/>
        </p:nvSpPr>
        <p:spPr>
          <a:xfrm>
            <a:off x="11249891" y="-85725"/>
            <a:ext cx="409575" cy="6943725"/>
          </a:xfrm>
          <a:prstGeom prst="rect">
            <a:avLst/>
          </a:prstGeom>
          <a:solidFill>
            <a:srgbClr val="C7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sign&#10;&#10;Description automatically generated">
            <a:extLst>
              <a:ext uri="{FF2B5EF4-FFF2-40B4-BE49-F238E27FC236}">
                <a16:creationId xmlns:a16="http://schemas.microsoft.com/office/drawing/2014/main" id="{DA4D2BB5-720B-42F1-8F8F-E9B10DC1DCC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68878" y="4911772"/>
            <a:ext cx="1371600" cy="1371600"/>
          </a:xfrm>
          <a:prstGeom prst="rect">
            <a:avLst/>
          </a:prstGeom>
          <a:effectLst>
            <a:outerShdw blurRad="190500" dist="101600" dir="5400000" sx="96000" sy="96000" algn="t" rotWithShape="0">
              <a:prstClr val="black">
                <a:alpha val="40000"/>
              </a:prstClr>
            </a:outerShdw>
          </a:effectLst>
        </p:spPr>
      </p:pic>
      <p:sp>
        <p:nvSpPr>
          <p:cNvPr id="11" name="Rectangle 10">
            <a:extLst>
              <a:ext uri="{FF2B5EF4-FFF2-40B4-BE49-F238E27FC236}">
                <a16:creationId xmlns:a16="http://schemas.microsoft.com/office/drawing/2014/main" id="{061C35EC-B198-42B7-AB7D-661B7105E5BD}"/>
              </a:ext>
            </a:extLst>
          </p:cNvPr>
          <p:cNvSpPr/>
          <p:nvPr userDrawn="1"/>
        </p:nvSpPr>
        <p:spPr>
          <a:xfrm>
            <a:off x="0" y="-1"/>
            <a:ext cx="6270171" cy="6858001"/>
          </a:xfrm>
          <a:prstGeom prst="rect">
            <a:avLst/>
          </a:prstGeom>
          <a:solidFill>
            <a:srgbClr val="0749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shirt&#10;&#10;Description automatically generated">
            <a:extLst>
              <a:ext uri="{FF2B5EF4-FFF2-40B4-BE49-F238E27FC236}">
                <a16:creationId xmlns:a16="http://schemas.microsoft.com/office/drawing/2014/main" id="{E2966AAF-2B12-4709-9904-9CE894D32225}"/>
              </a:ext>
            </a:extLst>
          </p:cNvPr>
          <p:cNvPicPr>
            <a:picLocks noChangeAspect="1"/>
          </p:cNvPicPr>
          <p:nvPr userDrawn="1"/>
        </p:nvPicPr>
        <p:blipFill>
          <a:blip r:embed="rId4" cstate="print">
            <a:alphaModFix amt="35000"/>
            <a:extLst>
              <a:ext uri="{28A0092B-C50C-407E-A947-70E740481C1C}">
                <a14:useLocalDpi xmlns:a14="http://schemas.microsoft.com/office/drawing/2010/main" val="0"/>
              </a:ext>
            </a:extLst>
          </a:blip>
          <a:stretch>
            <a:fillRect/>
          </a:stretch>
        </p:blipFill>
        <p:spPr>
          <a:xfrm>
            <a:off x="0" y="1632951"/>
            <a:ext cx="6965959" cy="5225049"/>
          </a:xfrm>
          <a:prstGeom prst="rect">
            <a:avLst/>
          </a:prstGeom>
        </p:spPr>
      </p:pic>
      <p:sp>
        <p:nvSpPr>
          <p:cNvPr id="14" name="TextBox 13">
            <a:extLst>
              <a:ext uri="{FF2B5EF4-FFF2-40B4-BE49-F238E27FC236}">
                <a16:creationId xmlns:a16="http://schemas.microsoft.com/office/drawing/2014/main" id="{689EFEAF-DFBE-C649-B4A0-CA2CD3A87623}"/>
              </a:ext>
            </a:extLst>
          </p:cNvPr>
          <p:cNvSpPr txBox="1"/>
          <p:nvPr userDrawn="1"/>
        </p:nvSpPr>
        <p:spPr>
          <a:xfrm>
            <a:off x="8242641" y="6400414"/>
            <a:ext cx="3457262" cy="276999"/>
          </a:xfrm>
          <a:prstGeom prst="rect">
            <a:avLst/>
          </a:prstGeom>
          <a:noFill/>
        </p:spPr>
        <p:txBody>
          <a:bodyPr wrap="square" rtlCol="0">
            <a:spAutoFit/>
          </a:bodyPr>
          <a:lstStyle/>
          <a:p>
            <a:r>
              <a:rPr lang="en-US" sz="1200">
                <a:solidFill>
                  <a:schemeClr val="bg1"/>
                </a:solidFill>
                <a:latin typeface="Avenir Next Condensed" panose="020B0506020202020204" pitchFamily="34" charset="0"/>
                <a:cs typeface="Arial" panose="020B0604020202020204" pitchFamily="34" charset="0"/>
              </a:rPr>
              <a:t>© 2024 | Firefighter Cancer Support Network</a:t>
            </a:r>
          </a:p>
        </p:txBody>
      </p:sp>
      <p:sp>
        <p:nvSpPr>
          <p:cNvPr id="4" name="Slide Number Placeholder 3"/>
          <p:cNvSpPr>
            <a:spLocks noGrp="1"/>
          </p:cNvSpPr>
          <p:nvPr>
            <p:ph type="sldNum" sz="quarter" idx="12"/>
          </p:nvPr>
        </p:nvSpPr>
        <p:spPr>
          <a:xfrm>
            <a:off x="11249890" y="6356352"/>
            <a:ext cx="409576" cy="365125"/>
          </a:xfrm>
        </p:spPr>
        <p:txBody>
          <a:bodyPr/>
          <a:lstStyle/>
          <a:p>
            <a:fld id="{5FE9983C-F62D-48A4-9145-C86367548D2A}" type="slidenum">
              <a:rPr lang="en-US" smtClean="0"/>
              <a:t>‹#›</a:t>
            </a:fld>
            <a:endParaRPr lang="en-US"/>
          </a:p>
        </p:txBody>
      </p:sp>
    </p:spTree>
    <p:extLst>
      <p:ext uri="{BB962C8B-B14F-4D97-AF65-F5344CB8AC3E}">
        <p14:creationId xmlns:p14="http://schemas.microsoft.com/office/powerpoint/2010/main" val="3544363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4DEC6AD-FCB4-4CCE-B495-EA5015032A6F}"/>
              </a:ext>
            </a:extLst>
          </p:cNvPr>
          <p:cNvSpPr/>
          <p:nvPr userDrawn="1"/>
        </p:nvSpPr>
        <p:spPr>
          <a:xfrm>
            <a:off x="5535431" y="-42864"/>
            <a:ext cx="6656569" cy="6900863"/>
          </a:xfrm>
          <a:prstGeom prst="rect">
            <a:avLst/>
          </a:prstGeom>
          <a:solidFill>
            <a:srgbClr val="E22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Date Placeholder 1"/>
          <p:cNvSpPr>
            <a:spLocks noGrp="1"/>
          </p:cNvSpPr>
          <p:nvPr>
            <p:ph type="dt" sz="half" idx="10"/>
          </p:nvPr>
        </p:nvSpPr>
        <p:spPr/>
        <p:txBody>
          <a:bodyPr/>
          <a:lstStyle>
            <a:lvl1pPr>
              <a:defRPr>
                <a:solidFill>
                  <a:schemeClr val="bg1"/>
                </a:solidFill>
              </a:defRPr>
            </a:lvl1pPr>
          </a:lstStyle>
          <a:p>
            <a:fld id="{1695023D-65E5-E84A-936A-8FBCA8F64504}" type="datetime1">
              <a:rPr lang="en-US" smtClean="0">
                <a:solidFill>
                  <a:prstClr val="white"/>
                </a:solidFill>
              </a:rPr>
              <a:t>10/19/24</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8" name="Rectangle 7">
            <a:extLst>
              <a:ext uri="{FF2B5EF4-FFF2-40B4-BE49-F238E27FC236}">
                <a16:creationId xmlns:a16="http://schemas.microsoft.com/office/drawing/2014/main" id="{26802605-5055-43C6-85A9-0085BAEB4DB7}"/>
              </a:ext>
            </a:extLst>
          </p:cNvPr>
          <p:cNvSpPr/>
          <p:nvPr userDrawn="1"/>
        </p:nvSpPr>
        <p:spPr>
          <a:xfrm>
            <a:off x="11249891" y="-85725"/>
            <a:ext cx="409575" cy="6943725"/>
          </a:xfrm>
          <a:prstGeom prst="rect">
            <a:avLst/>
          </a:prstGeom>
          <a:solidFill>
            <a:srgbClr val="C7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descr="A close up of a sign&#10;&#10;Description automatically generated">
            <a:extLst>
              <a:ext uri="{FF2B5EF4-FFF2-40B4-BE49-F238E27FC236}">
                <a16:creationId xmlns:a16="http://schemas.microsoft.com/office/drawing/2014/main" id="{2E0107F1-FB33-7840-A088-BF0A01A86F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68878" y="4911772"/>
            <a:ext cx="1371600" cy="1371600"/>
          </a:xfrm>
          <a:prstGeom prst="rect">
            <a:avLst/>
          </a:prstGeom>
          <a:effectLst>
            <a:outerShdw blurRad="190500" dist="101600" dir="5400000" sx="96000" sy="96000" algn="t" rotWithShape="0">
              <a:prstClr val="black">
                <a:alpha val="40000"/>
              </a:prstClr>
            </a:outerShdw>
          </a:effectLst>
        </p:spPr>
      </p:pic>
      <p:pic>
        <p:nvPicPr>
          <p:cNvPr id="15" name="Picture 14" descr="A close up of a logo&#10;&#10;Description automatically generated">
            <a:extLst>
              <a:ext uri="{FF2B5EF4-FFF2-40B4-BE49-F238E27FC236}">
                <a16:creationId xmlns:a16="http://schemas.microsoft.com/office/drawing/2014/main" id="{4B108843-3ED4-4F49-95CC-6B27507550E7}"/>
              </a:ext>
            </a:extLst>
          </p:cNvPr>
          <p:cNvPicPr>
            <a:picLocks noChangeAspect="1"/>
          </p:cNvPicPr>
          <p:nvPr userDrawn="1"/>
        </p:nvPicPr>
        <p:blipFill>
          <a:blip r:embed="rId3" cstate="email">
            <a:alphaModFix amt="50000"/>
            <a:extLst>
              <a:ext uri="{28A0092B-C50C-407E-A947-70E740481C1C}">
                <a14:useLocalDpi xmlns:a14="http://schemas.microsoft.com/office/drawing/2010/main"/>
              </a:ext>
            </a:extLst>
          </a:blip>
          <a:stretch>
            <a:fillRect/>
          </a:stretch>
        </p:blipFill>
        <p:spPr>
          <a:xfrm>
            <a:off x="62313" y="2563587"/>
            <a:ext cx="5725251" cy="4294414"/>
          </a:xfrm>
          <a:prstGeom prst="rect">
            <a:avLst/>
          </a:prstGeom>
        </p:spPr>
      </p:pic>
      <p:sp>
        <p:nvSpPr>
          <p:cNvPr id="10" name="TextBox 9">
            <a:extLst>
              <a:ext uri="{FF2B5EF4-FFF2-40B4-BE49-F238E27FC236}">
                <a16:creationId xmlns:a16="http://schemas.microsoft.com/office/drawing/2014/main" id="{633C09D7-B41B-4148-AF43-E96FD64241AA}"/>
              </a:ext>
            </a:extLst>
          </p:cNvPr>
          <p:cNvSpPr txBox="1"/>
          <p:nvPr userDrawn="1"/>
        </p:nvSpPr>
        <p:spPr>
          <a:xfrm>
            <a:off x="8236284" y="6388582"/>
            <a:ext cx="4213411" cy="276999"/>
          </a:xfrm>
          <a:prstGeom prst="rect">
            <a:avLst/>
          </a:prstGeom>
          <a:noFill/>
        </p:spPr>
        <p:txBody>
          <a:bodyPr wrap="square" rtlCol="0">
            <a:spAutoFit/>
          </a:bodyPr>
          <a:lstStyle/>
          <a:p>
            <a:r>
              <a:rPr lang="en-US" sz="1200">
                <a:solidFill>
                  <a:schemeClr val="bg1"/>
                </a:solidFill>
                <a:latin typeface="Avenir Next Condensed" panose="020B0506020202020204" pitchFamily="34" charset="0"/>
                <a:cs typeface="Arial" panose="020B0604020202020204" pitchFamily="34" charset="0"/>
              </a:rPr>
              <a:t>© 2024 | Firefighter Cancer Support Network</a:t>
            </a:r>
          </a:p>
        </p:txBody>
      </p:sp>
      <p:sp>
        <p:nvSpPr>
          <p:cNvPr id="4" name="Slide Number Placeholder 3"/>
          <p:cNvSpPr>
            <a:spLocks noGrp="1"/>
          </p:cNvSpPr>
          <p:nvPr>
            <p:ph type="sldNum" sz="quarter" idx="12"/>
          </p:nvPr>
        </p:nvSpPr>
        <p:spPr>
          <a:xfrm>
            <a:off x="11249890" y="6344520"/>
            <a:ext cx="409576" cy="365125"/>
          </a:xfrm>
        </p:spPr>
        <p:txBody>
          <a:bodyPr/>
          <a:lstStyle>
            <a:lvl1pPr>
              <a:defRPr>
                <a:solidFill>
                  <a:srgbClr val="074975"/>
                </a:solidFill>
              </a:defRPr>
            </a:lvl1pPr>
          </a:lstStyle>
          <a:p>
            <a:fld id="{5FE9983C-F62D-48A4-9145-C86367548D2A}" type="slidenum">
              <a:rPr lang="en-US" smtClean="0"/>
              <a:pPr/>
              <a:t>‹#›</a:t>
            </a:fld>
            <a:endParaRPr lang="en-US"/>
          </a:p>
        </p:txBody>
      </p:sp>
    </p:spTree>
    <p:extLst>
      <p:ext uri="{BB962C8B-B14F-4D97-AF65-F5344CB8AC3E}">
        <p14:creationId xmlns:p14="http://schemas.microsoft.com/office/powerpoint/2010/main" val="1369375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B0262D-6177-4A55-A9D6-5BEE657A7119}"/>
              </a:ext>
            </a:extLst>
          </p:cNvPr>
          <p:cNvSpPr/>
          <p:nvPr userDrawn="1"/>
        </p:nvSpPr>
        <p:spPr>
          <a:xfrm>
            <a:off x="0" y="857249"/>
            <a:ext cx="12353925" cy="5143500"/>
          </a:xfrm>
          <a:prstGeom prst="rect">
            <a:avLst/>
          </a:prstGeom>
          <a:solidFill>
            <a:srgbClr val="0749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Date Placeholder 1"/>
          <p:cNvSpPr>
            <a:spLocks noGrp="1"/>
          </p:cNvSpPr>
          <p:nvPr>
            <p:ph type="dt" sz="half" idx="10"/>
          </p:nvPr>
        </p:nvSpPr>
        <p:spPr/>
        <p:txBody>
          <a:bodyPr/>
          <a:lstStyle/>
          <a:p>
            <a:fld id="{2057A962-077B-FB45-9AA0-BADB1DD9CB0B}" type="datetime1">
              <a:rPr lang="en-US" smtClean="0">
                <a:solidFill>
                  <a:prstClr val="black">
                    <a:tint val="75000"/>
                  </a:prstClr>
                </a:solidFill>
              </a:rPr>
              <a:t>10/19/24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8" name="Rectangle 7">
            <a:extLst>
              <a:ext uri="{FF2B5EF4-FFF2-40B4-BE49-F238E27FC236}">
                <a16:creationId xmlns:a16="http://schemas.microsoft.com/office/drawing/2014/main" id="{26802605-5055-43C6-85A9-0085BAEB4DB7}"/>
              </a:ext>
            </a:extLst>
          </p:cNvPr>
          <p:cNvSpPr/>
          <p:nvPr userDrawn="1"/>
        </p:nvSpPr>
        <p:spPr>
          <a:xfrm>
            <a:off x="11249891" y="-85725"/>
            <a:ext cx="409575" cy="6943725"/>
          </a:xfrm>
          <a:prstGeom prst="rect">
            <a:avLst/>
          </a:prstGeom>
          <a:solidFill>
            <a:srgbClr val="C7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 name="Picture 13" descr="A close up of a sign&#10;&#10;Description automatically generated">
            <a:extLst>
              <a:ext uri="{FF2B5EF4-FFF2-40B4-BE49-F238E27FC236}">
                <a16:creationId xmlns:a16="http://schemas.microsoft.com/office/drawing/2014/main" id="{B2C3D6D7-F4CB-A34B-A646-1485A4CF2F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68878" y="4911772"/>
            <a:ext cx="1371600" cy="1371600"/>
          </a:xfrm>
          <a:prstGeom prst="rect">
            <a:avLst/>
          </a:prstGeom>
          <a:effectLst>
            <a:outerShdw blurRad="190500" dist="101600" dir="5400000" sx="96000" sy="96000" algn="t" rotWithShape="0">
              <a:prstClr val="black">
                <a:alpha val="40000"/>
              </a:prstClr>
            </a:outerShdw>
          </a:effectLst>
        </p:spPr>
      </p:pic>
      <p:pic>
        <p:nvPicPr>
          <p:cNvPr id="15" name="Picture 14" descr="A picture containing shirt&#10;&#10;Description automatically generated">
            <a:extLst>
              <a:ext uri="{FF2B5EF4-FFF2-40B4-BE49-F238E27FC236}">
                <a16:creationId xmlns:a16="http://schemas.microsoft.com/office/drawing/2014/main" id="{55D54EF1-BABF-4B4D-8504-723B253967FD}"/>
              </a:ext>
            </a:extLst>
          </p:cNvPr>
          <p:cNvPicPr>
            <a:picLocks noChangeAspect="1"/>
          </p:cNvPicPr>
          <p:nvPr userDrawn="1"/>
        </p:nvPicPr>
        <p:blipFill>
          <a:blip r:embed="rId3" cstate="email">
            <a:alphaModFix amt="35000"/>
            <a:extLst>
              <a:ext uri="{28A0092B-C50C-407E-A947-70E740481C1C}">
                <a14:useLocalDpi xmlns:a14="http://schemas.microsoft.com/office/drawing/2010/main"/>
              </a:ext>
            </a:extLst>
          </a:blip>
          <a:stretch>
            <a:fillRect/>
          </a:stretch>
        </p:blipFill>
        <p:spPr>
          <a:xfrm>
            <a:off x="31376" y="1089498"/>
            <a:ext cx="6547607" cy="4911251"/>
          </a:xfrm>
          <a:prstGeom prst="rect">
            <a:avLst/>
          </a:prstGeom>
        </p:spPr>
      </p:pic>
      <p:sp>
        <p:nvSpPr>
          <p:cNvPr id="10" name="TextBox 9">
            <a:extLst>
              <a:ext uri="{FF2B5EF4-FFF2-40B4-BE49-F238E27FC236}">
                <a16:creationId xmlns:a16="http://schemas.microsoft.com/office/drawing/2014/main" id="{BF2EA383-FC01-EF48-8E46-0EA18819CBDF}"/>
              </a:ext>
            </a:extLst>
          </p:cNvPr>
          <p:cNvSpPr txBox="1"/>
          <p:nvPr userDrawn="1"/>
        </p:nvSpPr>
        <p:spPr>
          <a:xfrm>
            <a:off x="8238223" y="6432186"/>
            <a:ext cx="4213411" cy="276999"/>
          </a:xfrm>
          <a:prstGeom prst="rect">
            <a:avLst/>
          </a:prstGeom>
          <a:noFill/>
        </p:spPr>
        <p:txBody>
          <a:bodyPr wrap="square" rtlCol="0">
            <a:spAutoFit/>
          </a:bodyPr>
          <a:lstStyle/>
          <a:p>
            <a:r>
              <a:rPr lang="en-US" sz="1200">
                <a:solidFill>
                  <a:srgbClr val="074975"/>
                </a:solidFill>
                <a:latin typeface="Avenir Next Condensed" panose="020B0506020202020204" pitchFamily="34" charset="0"/>
                <a:cs typeface="Arial" panose="020B0604020202020204" pitchFamily="34" charset="0"/>
              </a:rPr>
              <a:t>© 2024 | Firefighter Cancer Support Network</a:t>
            </a:r>
          </a:p>
        </p:txBody>
      </p:sp>
      <p:sp>
        <p:nvSpPr>
          <p:cNvPr id="4" name="Slide Number Placeholder 3"/>
          <p:cNvSpPr>
            <a:spLocks noGrp="1"/>
          </p:cNvSpPr>
          <p:nvPr>
            <p:ph type="sldNum" sz="quarter" idx="12"/>
          </p:nvPr>
        </p:nvSpPr>
        <p:spPr>
          <a:xfrm>
            <a:off x="11249890" y="6365302"/>
            <a:ext cx="386533" cy="365125"/>
          </a:xfrm>
        </p:spPr>
        <p:txBody>
          <a:bodyPr/>
          <a:lstStyle>
            <a:lvl1pPr>
              <a:defRPr>
                <a:solidFill>
                  <a:srgbClr val="074975"/>
                </a:solidFill>
              </a:defRPr>
            </a:lvl1pPr>
          </a:lstStyle>
          <a:p>
            <a:fld id="{5FE9983C-F62D-48A4-9145-C86367548D2A}" type="slidenum">
              <a:rPr lang="en-US" smtClean="0"/>
              <a:pPr/>
              <a:t>‹#›</a:t>
            </a:fld>
            <a:endParaRPr lang="en-US"/>
          </a:p>
        </p:txBody>
      </p:sp>
    </p:spTree>
    <p:extLst>
      <p:ext uri="{BB962C8B-B14F-4D97-AF65-F5344CB8AC3E}">
        <p14:creationId xmlns:p14="http://schemas.microsoft.com/office/powerpoint/2010/main" val="36716030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6802605-5055-43C6-85A9-0085BAEB4DB7}"/>
              </a:ext>
            </a:extLst>
          </p:cNvPr>
          <p:cNvSpPr/>
          <p:nvPr userDrawn="1"/>
        </p:nvSpPr>
        <p:spPr>
          <a:xfrm>
            <a:off x="11249891" y="-85725"/>
            <a:ext cx="409575" cy="6943725"/>
          </a:xfrm>
          <a:prstGeom prst="rect">
            <a:avLst/>
          </a:prstGeom>
          <a:solidFill>
            <a:srgbClr val="C7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a:extLst>
              <a:ext uri="{FF2B5EF4-FFF2-40B4-BE49-F238E27FC236}">
                <a16:creationId xmlns:a16="http://schemas.microsoft.com/office/drawing/2014/main" id="{844BA874-5911-446A-B6FE-6CB9208B8135}"/>
              </a:ext>
            </a:extLst>
          </p:cNvPr>
          <p:cNvSpPr/>
          <p:nvPr userDrawn="1"/>
        </p:nvSpPr>
        <p:spPr>
          <a:xfrm>
            <a:off x="0" y="0"/>
            <a:ext cx="5848350" cy="6849751"/>
          </a:xfrm>
          <a:prstGeom prst="rect">
            <a:avLst/>
          </a:prstGeom>
          <a:solidFill>
            <a:srgbClr val="0749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Date Placeholder 1"/>
          <p:cNvSpPr>
            <a:spLocks noGrp="1"/>
          </p:cNvSpPr>
          <p:nvPr>
            <p:ph type="dt" sz="half" idx="10"/>
          </p:nvPr>
        </p:nvSpPr>
        <p:spPr/>
        <p:txBody>
          <a:bodyPr/>
          <a:lstStyle/>
          <a:p>
            <a:fld id="{F91EBF72-A2A7-464F-8266-7697B9BC26CD}" type="datetime1">
              <a:rPr lang="en-US" smtClean="0">
                <a:solidFill>
                  <a:prstClr val="black">
                    <a:tint val="75000"/>
                  </a:prstClr>
                </a:solidFill>
              </a:rPr>
              <a:t>10/19/24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11249890" y="6376821"/>
            <a:ext cx="409576" cy="365125"/>
          </a:xfrm>
        </p:spPr>
        <p:txBody>
          <a:bodyPr/>
          <a:lstStyle>
            <a:lvl1pPr>
              <a:defRPr>
                <a:solidFill>
                  <a:srgbClr val="074975"/>
                </a:solidFill>
              </a:defRPr>
            </a:lvl1pPr>
          </a:lstStyle>
          <a:p>
            <a:fld id="{5FE9983C-F62D-48A4-9145-C86367548D2A}" type="slidenum">
              <a:rPr lang="en-US" smtClean="0"/>
              <a:pPr/>
              <a:t>‹#›</a:t>
            </a:fld>
            <a:endParaRPr lang="en-US"/>
          </a:p>
        </p:txBody>
      </p:sp>
      <p:pic>
        <p:nvPicPr>
          <p:cNvPr id="11" name="Picture 10" descr="A close up of a sign&#10;&#10;Description automatically generated">
            <a:extLst>
              <a:ext uri="{FF2B5EF4-FFF2-40B4-BE49-F238E27FC236}">
                <a16:creationId xmlns:a16="http://schemas.microsoft.com/office/drawing/2014/main" id="{0AB8D459-2809-C14E-A8E1-FCB37893DCA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68878" y="4889168"/>
            <a:ext cx="1371600" cy="1371600"/>
          </a:xfrm>
          <a:prstGeom prst="rect">
            <a:avLst/>
          </a:prstGeom>
          <a:effectLst>
            <a:outerShdw blurRad="190500" dist="101600" dir="5400000" sx="96000" sy="96000" algn="t" rotWithShape="0">
              <a:prstClr val="black">
                <a:alpha val="40000"/>
              </a:prstClr>
            </a:outerShdw>
          </a:effectLst>
        </p:spPr>
      </p:pic>
      <p:sp>
        <p:nvSpPr>
          <p:cNvPr id="10" name="TextBox 9">
            <a:extLst>
              <a:ext uri="{FF2B5EF4-FFF2-40B4-BE49-F238E27FC236}">
                <a16:creationId xmlns:a16="http://schemas.microsoft.com/office/drawing/2014/main" id="{82185507-D20B-E545-AAB8-6B5E6936E2C6}"/>
              </a:ext>
            </a:extLst>
          </p:cNvPr>
          <p:cNvSpPr txBox="1"/>
          <p:nvPr userDrawn="1"/>
        </p:nvSpPr>
        <p:spPr>
          <a:xfrm>
            <a:off x="8229910" y="6420884"/>
            <a:ext cx="4213411" cy="276999"/>
          </a:xfrm>
          <a:prstGeom prst="rect">
            <a:avLst/>
          </a:prstGeom>
          <a:noFill/>
        </p:spPr>
        <p:txBody>
          <a:bodyPr wrap="square" rtlCol="0">
            <a:spAutoFit/>
          </a:bodyPr>
          <a:lstStyle/>
          <a:p>
            <a:r>
              <a:rPr lang="en-US" sz="1200">
                <a:solidFill>
                  <a:srgbClr val="074975"/>
                </a:solidFill>
                <a:latin typeface="Avenir Next Condensed" panose="020B0506020202020204" pitchFamily="34" charset="0"/>
                <a:cs typeface="Arial" panose="020B0604020202020204" pitchFamily="34" charset="0"/>
              </a:rPr>
              <a:t>© 2024 | Firefighter Cancer Support Network</a:t>
            </a:r>
          </a:p>
        </p:txBody>
      </p:sp>
      <p:pic>
        <p:nvPicPr>
          <p:cNvPr id="15" name="Picture 14" descr="A picture containing shirt&#10;&#10;Description automatically generated">
            <a:extLst>
              <a:ext uri="{FF2B5EF4-FFF2-40B4-BE49-F238E27FC236}">
                <a16:creationId xmlns:a16="http://schemas.microsoft.com/office/drawing/2014/main" id="{173DE4FB-82DF-394E-8815-C86ADB609D1D}"/>
              </a:ext>
            </a:extLst>
          </p:cNvPr>
          <p:cNvPicPr>
            <a:picLocks noChangeAspect="1"/>
          </p:cNvPicPr>
          <p:nvPr userDrawn="1"/>
        </p:nvPicPr>
        <p:blipFill>
          <a:blip r:embed="rId3" cstate="print">
            <a:alphaModFix amt="35000"/>
            <a:extLst>
              <a:ext uri="{28A0092B-C50C-407E-A947-70E740481C1C}">
                <a14:useLocalDpi xmlns:a14="http://schemas.microsoft.com/office/drawing/2010/main" val="0"/>
              </a:ext>
            </a:extLst>
          </a:blip>
          <a:stretch>
            <a:fillRect/>
          </a:stretch>
        </p:blipFill>
        <p:spPr>
          <a:xfrm>
            <a:off x="46848" y="1632951"/>
            <a:ext cx="6965959" cy="5225049"/>
          </a:xfrm>
          <a:prstGeom prst="rect">
            <a:avLst/>
          </a:prstGeom>
        </p:spPr>
      </p:pic>
    </p:spTree>
    <p:extLst>
      <p:ext uri="{BB962C8B-B14F-4D97-AF65-F5344CB8AC3E}">
        <p14:creationId xmlns:p14="http://schemas.microsoft.com/office/powerpoint/2010/main" val="29024357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61C35EC-B198-42B7-AB7D-661B7105E5BD}"/>
              </a:ext>
            </a:extLst>
          </p:cNvPr>
          <p:cNvSpPr/>
          <p:nvPr userDrawn="1"/>
        </p:nvSpPr>
        <p:spPr>
          <a:xfrm>
            <a:off x="0" y="-1"/>
            <a:ext cx="12191999" cy="6858001"/>
          </a:xfrm>
          <a:prstGeom prst="rect">
            <a:avLst/>
          </a:prstGeom>
          <a:solidFill>
            <a:srgbClr val="0749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74975"/>
              </a:solidFill>
            </a:endParaRPr>
          </a:p>
        </p:txBody>
      </p:sp>
      <p:sp>
        <p:nvSpPr>
          <p:cNvPr id="2" name="Date Placeholder 1"/>
          <p:cNvSpPr>
            <a:spLocks noGrp="1"/>
          </p:cNvSpPr>
          <p:nvPr>
            <p:ph type="dt" sz="half" idx="10"/>
          </p:nvPr>
        </p:nvSpPr>
        <p:spPr/>
        <p:txBody>
          <a:bodyPr/>
          <a:lstStyle/>
          <a:p>
            <a:fld id="{2A9FBC1D-78C2-C044-B7CD-8E503E92D46F}" type="datetime1">
              <a:rPr lang="en-US" smtClean="0">
                <a:solidFill>
                  <a:prstClr val="black">
                    <a:tint val="75000"/>
                  </a:prstClr>
                </a:solidFill>
              </a:rPr>
              <a:t>10/19/24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8" name="Rectangle 7">
            <a:extLst>
              <a:ext uri="{FF2B5EF4-FFF2-40B4-BE49-F238E27FC236}">
                <a16:creationId xmlns:a16="http://schemas.microsoft.com/office/drawing/2014/main" id="{26802605-5055-43C6-85A9-0085BAEB4DB7}"/>
              </a:ext>
            </a:extLst>
          </p:cNvPr>
          <p:cNvSpPr/>
          <p:nvPr userDrawn="1"/>
        </p:nvSpPr>
        <p:spPr>
          <a:xfrm>
            <a:off x="11249891" y="0"/>
            <a:ext cx="409575" cy="6858000"/>
          </a:xfrm>
          <a:prstGeom prst="rect">
            <a:avLst/>
          </a:prstGeom>
          <a:solidFill>
            <a:srgbClr val="C7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descr="A close up of a sign&#10;&#10;Description automatically generated">
            <a:extLst>
              <a:ext uri="{FF2B5EF4-FFF2-40B4-BE49-F238E27FC236}">
                <a16:creationId xmlns:a16="http://schemas.microsoft.com/office/drawing/2014/main" id="{6A3640D8-9B67-534F-A3E7-3D44FCBAC9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68878" y="4911772"/>
            <a:ext cx="1371600" cy="1371600"/>
          </a:xfrm>
          <a:prstGeom prst="rect">
            <a:avLst/>
          </a:prstGeom>
          <a:effectLst>
            <a:outerShdw blurRad="190500" dist="101600" dir="5400000" sx="96000" sy="96000" algn="t" rotWithShape="0">
              <a:prstClr val="black">
                <a:alpha val="40000"/>
              </a:prstClr>
            </a:outerShdw>
          </a:effectLst>
        </p:spPr>
      </p:pic>
      <p:pic>
        <p:nvPicPr>
          <p:cNvPr id="15" name="Picture 14" descr="A picture containing shirt&#10;&#10;Description automatically generated">
            <a:extLst>
              <a:ext uri="{FF2B5EF4-FFF2-40B4-BE49-F238E27FC236}">
                <a16:creationId xmlns:a16="http://schemas.microsoft.com/office/drawing/2014/main" id="{C1F9F3C7-1076-684D-90FF-5D6093EBA7A9}"/>
              </a:ext>
            </a:extLst>
          </p:cNvPr>
          <p:cNvPicPr>
            <a:picLocks noChangeAspect="1"/>
          </p:cNvPicPr>
          <p:nvPr userDrawn="1"/>
        </p:nvPicPr>
        <p:blipFill>
          <a:blip r:embed="rId3" cstate="email">
            <a:alphaModFix amt="35000"/>
            <a:extLst>
              <a:ext uri="{28A0092B-C50C-407E-A947-70E740481C1C}">
                <a14:useLocalDpi xmlns:a14="http://schemas.microsoft.com/office/drawing/2010/main"/>
              </a:ext>
            </a:extLst>
          </a:blip>
          <a:stretch>
            <a:fillRect/>
          </a:stretch>
        </p:blipFill>
        <p:spPr>
          <a:xfrm>
            <a:off x="108835" y="1946749"/>
            <a:ext cx="6547607" cy="4911251"/>
          </a:xfrm>
          <a:prstGeom prst="rect">
            <a:avLst/>
          </a:prstGeom>
        </p:spPr>
      </p:pic>
      <p:sp>
        <p:nvSpPr>
          <p:cNvPr id="10" name="TextBox 9">
            <a:extLst>
              <a:ext uri="{FF2B5EF4-FFF2-40B4-BE49-F238E27FC236}">
                <a16:creationId xmlns:a16="http://schemas.microsoft.com/office/drawing/2014/main" id="{9352119E-7827-F74F-86E2-ABFC7CBC786E}"/>
              </a:ext>
            </a:extLst>
          </p:cNvPr>
          <p:cNvSpPr txBox="1"/>
          <p:nvPr userDrawn="1"/>
        </p:nvSpPr>
        <p:spPr>
          <a:xfrm>
            <a:off x="8207188" y="6400414"/>
            <a:ext cx="4213411" cy="276999"/>
          </a:xfrm>
          <a:prstGeom prst="rect">
            <a:avLst/>
          </a:prstGeom>
          <a:noFill/>
        </p:spPr>
        <p:txBody>
          <a:bodyPr wrap="square" rtlCol="0">
            <a:spAutoFit/>
          </a:bodyPr>
          <a:lstStyle/>
          <a:p>
            <a:r>
              <a:rPr lang="en-US" sz="1200">
                <a:solidFill>
                  <a:schemeClr val="bg1"/>
                </a:solidFill>
                <a:latin typeface="Avenir Next Condensed" panose="020B0506020202020204" pitchFamily="34" charset="0"/>
                <a:cs typeface="Arial" panose="020B0604020202020204" pitchFamily="34" charset="0"/>
              </a:rPr>
              <a:t>© 2024 | Firefighter Cancer Support Network</a:t>
            </a:r>
          </a:p>
        </p:txBody>
      </p:sp>
      <p:sp>
        <p:nvSpPr>
          <p:cNvPr id="4" name="Slide Number Placeholder 3"/>
          <p:cNvSpPr>
            <a:spLocks noGrp="1"/>
          </p:cNvSpPr>
          <p:nvPr>
            <p:ph type="sldNum" sz="quarter" idx="12"/>
          </p:nvPr>
        </p:nvSpPr>
        <p:spPr>
          <a:xfrm>
            <a:off x="11249890" y="6356350"/>
            <a:ext cx="409575" cy="365125"/>
          </a:xfrm>
        </p:spPr>
        <p:txBody>
          <a:bodyPr/>
          <a:lstStyle>
            <a:lvl1pPr>
              <a:defRPr>
                <a:solidFill>
                  <a:srgbClr val="074975"/>
                </a:solidFill>
              </a:defRPr>
            </a:lvl1pPr>
          </a:lstStyle>
          <a:p>
            <a:fld id="{5FE9983C-F62D-48A4-9145-C86367548D2A}" type="slidenum">
              <a:rPr lang="en-US" smtClean="0"/>
              <a:pPr/>
              <a:t>‹#›</a:t>
            </a:fld>
            <a:endParaRPr lang="en-US"/>
          </a:p>
        </p:txBody>
      </p:sp>
    </p:spTree>
    <p:extLst>
      <p:ext uri="{BB962C8B-B14F-4D97-AF65-F5344CB8AC3E}">
        <p14:creationId xmlns:p14="http://schemas.microsoft.com/office/powerpoint/2010/main" val="23993681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72BF3B-8D2A-114A-B206-606320598B62}" type="datetime1">
              <a:rPr lang="en-US" smtClean="0">
                <a:solidFill>
                  <a:prstClr val="black">
                    <a:tint val="75000"/>
                  </a:prstClr>
                </a:solidFill>
              </a:rPr>
              <a:t>10/19/24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8" name="Rectangle 7">
            <a:extLst>
              <a:ext uri="{FF2B5EF4-FFF2-40B4-BE49-F238E27FC236}">
                <a16:creationId xmlns:a16="http://schemas.microsoft.com/office/drawing/2014/main" id="{26802605-5055-43C6-85A9-0085BAEB4DB7}"/>
              </a:ext>
            </a:extLst>
          </p:cNvPr>
          <p:cNvSpPr/>
          <p:nvPr userDrawn="1"/>
        </p:nvSpPr>
        <p:spPr>
          <a:xfrm>
            <a:off x="11249891" y="-85725"/>
            <a:ext cx="409575" cy="6943725"/>
          </a:xfrm>
          <a:prstGeom prst="rect">
            <a:avLst/>
          </a:prstGeom>
          <a:solidFill>
            <a:srgbClr val="C7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a:extLst>
              <a:ext uri="{FF2B5EF4-FFF2-40B4-BE49-F238E27FC236}">
                <a16:creationId xmlns:a16="http://schemas.microsoft.com/office/drawing/2014/main" id="{061C35EC-B198-42B7-AB7D-661B7105E5BD}"/>
              </a:ext>
            </a:extLst>
          </p:cNvPr>
          <p:cNvSpPr/>
          <p:nvPr userDrawn="1"/>
        </p:nvSpPr>
        <p:spPr>
          <a:xfrm>
            <a:off x="0" y="-2"/>
            <a:ext cx="7008206" cy="6858001"/>
          </a:xfrm>
          <a:prstGeom prst="rect">
            <a:avLst/>
          </a:prstGeom>
          <a:solidFill>
            <a:srgbClr val="0749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 name="Picture 13" descr="A close up of a sign&#10;&#10;Description automatically generated">
            <a:extLst>
              <a:ext uri="{FF2B5EF4-FFF2-40B4-BE49-F238E27FC236}">
                <a16:creationId xmlns:a16="http://schemas.microsoft.com/office/drawing/2014/main" id="{D106153C-DAE9-E941-A696-FCDDFA2B71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68878" y="4911772"/>
            <a:ext cx="1371600" cy="1371600"/>
          </a:xfrm>
          <a:prstGeom prst="rect">
            <a:avLst/>
          </a:prstGeom>
          <a:effectLst>
            <a:outerShdw blurRad="190500" dist="101600" dir="5400000" sx="96000" sy="96000" algn="t" rotWithShape="0">
              <a:prstClr val="black">
                <a:alpha val="40000"/>
              </a:prstClr>
            </a:outerShdw>
          </a:effectLst>
        </p:spPr>
      </p:pic>
      <p:sp>
        <p:nvSpPr>
          <p:cNvPr id="10" name="TextBox 9">
            <a:extLst>
              <a:ext uri="{FF2B5EF4-FFF2-40B4-BE49-F238E27FC236}">
                <a16:creationId xmlns:a16="http://schemas.microsoft.com/office/drawing/2014/main" id="{9E9B8016-C321-0543-84F0-0771B4D73703}"/>
              </a:ext>
            </a:extLst>
          </p:cNvPr>
          <p:cNvSpPr txBox="1"/>
          <p:nvPr userDrawn="1"/>
        </p:nvSpPr>
        <p:spPr>
          <a:xfrm>
            <a:off x="8181160" y="6400414"/>
            <a:ext cx="4213411" cy="276999"/>
          </a:xfrm>
          <a:prstGeom prst="rect">
            <a:avLst/>
          </a:prstGeom>
          <a:noFill/>
        </p:spPr>
        <p:txBody>
          <a:bodyPr wrap="square" rtlCol="0">
            <a:spAutoFit/>
          </a:bodyPr>
          <a:lstStyle/>
          <a:p>
            <a:r>
              <a:rPr lang="en-US" sz="1200">
                <a:solidFill>
                  <a:srgbClr val="074975"/>
                </a:solidFill>
                <a:latin typeface="Avenir Next Condensed" panose="020B0506020202020204" pitchFamily="34" charset="0"/>
                <a:cs typeface="Arial" panose="020B0604020202020204" pitchFamily="34" charset="0"/>
              </a:rPr>
              <a:t>© 2024 | Firefighter Cancer Support Network</a:t>
            </a:r>
          </a:p>
        </p:txBody>
      </p:sp>
      <p:pic>
        <p:nvPicPr>
          <p:cNvPr id="13" name="Picture 12" descr="A picture containing shirt&#10;&#10;Description automatically generated">
            <a:extLst>
              <a:ext uri="{FF2B5EF4-FFF2-40B4-BE49-F238E27FC236}">
                <a16:creationId xmlns:a16="http://schemas.microsoft.com/office/drawing/2014/main" id="{AC41F3D6-9ED5-DC4D-9D8E-F2F712339FE8}"/>
              </a:ext>
            </a:extLst>
          </p:cNvPr>
          <p:cNvPicPr>
            <a:picLocks noChangeAspect="1"/>
          </p:cNvPicPr>
          <p:nvPr userDrawn="1"/>
        </p:nvPicPr>
        <p:blipFill>
          <a:blip r:embed="rId3" cstate="print">
            <a:alphaModFix amt="35000"/>
            <a:extLst>
              <a:ext uri="{28A0092B-C50C-407E-A947-70E740481C1C}">
                <a14:useLocalDpi xmlns:a14="http://schemas.microsoft.com/office/drawing/2010/main" val="0"/>
              </a:ext>
            </a:extLst>
          </a:blip>
          <a:stretch>
            <a:fillRect/>
          </a:stretch>
        </p:blipFill>
        <p:spPr>
          <a:xfrm>
            <a:off x="0" y="1632950"/>
            <a:ext cx="6965959" cy="5225049"/>
          </a:xfrm>
          <a:prstGeom prst="rect">
            <a:avLst/>
          </a:prstGeom>
        </p:spPr>
      </p:pic>
      <p:sp>
        <p:nvSpPr>
          <p:cNvPr id="4" name="Slide Number Placeholder 3"/>
          <p:cNvSpPr>
            <a:spLocks noGrp="1"/>
          </p:cNvSpPr>
          <p:nvPr>
            <p:ph type="sldNum" sz="quarter" idx="12"/>
          </p:nvPr>
        </p:nvSpPr>
        <p:spPr>
          <a:xfrm>
            <a:off x="11249890" y="6349311"/>
            <a:ext cx="409575" cy="365125"/>
          </a:xfrm>
        </p:spPr>
        <p:txBody>
          <a:bodyPr/>
          <a:lstStyle>
            <a:lvl1pPr>
              <a:defRPr>
                <a:solidFill>
                  <a:srgbClr val="074975"/>
                </a:solidFill>
              </a:defRPr>
            </a:lvl1pPr>
          </a:lstStyle>
          <a:p>
            <a:fld id="{5FE9983C-F62D-48A4-9145-C86367548D2A}" type="slidenum">
              <a:rPr lang="en-US" smtClean="0"/>
              <a:pPr/>
              <a:t>‹#›</a:t>
            </a:fld>
            <a:endParaRPr lang="en-US"/>
          </a:p>
        </p:txBody>
      </p:sp>
    </p:spTree>
    <p:extLst>
      <p:ext uri="{BB962C8B-B14F-4D97-AF65-F5344CB8AC3E}">
        <p14:creationId xmlns:p14="http://schemas.microsoft.com/office/powerpoint/2010/main" val="1751113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AF840A-E97E-3341-BC93-23BF4A019A3F}"/>
              </a:ext>
            </a:extLst>
          </p:cNvPr>
          <p:cNvSpPr/>
          <p:nvPr userDrawn="1"/>
        </p:nvSpPr>
        <p:spPr>
          <a:xfrm>
            <a:off x="1" y="0"/>
            <a:ext cx="12140478" cy="6857999"/>
          </a:xfrm>
          <a:prstGeom prst="rect">
            <a:avLst/>
          </a:prstGeom>
          <a:solidFill>
            <a:srgbClr val="E22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7A34F1-BA2E-5145-9F42-E11A3186B341}" type="datetime1">
              <a:rPr lang="en-US" smtClean="0">
                <a:solidFill>
                  <a:prstClr val="black">
                    <a:tint val="75000"/>
                  </a:prstClr>
                </a:solidFill>
              </a:rPr>
              <a:t>10/19/24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6" name="Rectangle 5">
            <a:extLst>
              <a:ext uri="{FF2B5EF4-FFF2-40B4-BE49-F238E27FC236}">
                <a16:creationId xmlns:a16="http://schemas.microsoft.com/office/drawing/2014/main" id="{EED8E697-AFC9-4014-A702-16212C7DC81A}"/>
              </a:ext>
            </a:extLst>
          </p:cNvPr>
          <p:cNvSpPr/>
          <p:nvPr userDrawn="1"/>
        </p:nvSpPr>
        <p:spPr>
          <a:xfrm>
            <a:off x="11249891" y="-85725"/>
            <a:ext cx="409575" cy="6943725"/>
          </a:xfrm>
          <a:prstGeom prst="rect">
            <a:avLst/>
          </a:prstGeom>
          <a:solidFill>
            <a:srgbClr val="C7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descr="A close up of a sign&#10;&#10;Description automatically generated">
            <a:extLst>
              <a:ext uri="{FF2B5EF4-FFF2-40B4-BE49-F238E27FC236}">
                <a16:creationId xmlns:a16="http://schemas.microsoft.com/office/drawing/2014/main" id="{845D85AD-A91C-E04F-A738-1A7201CD5F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68878" y="4911772"/>
            <a:ext cx="1371600" cy="1371600"/>
          </a:xfrm>
          <a:prstGeom prst="rect">
            <a:avLst/>
          </a:prstGeom>
          <a:effectLst>
            <a:outerShdw blurRad="190500" dist="101600" dir="5400000" sx="96000" sy="96000" algn="t" rotWithShape="0">
              <a:prstClr val="black">
                <a:alpha val="40000"/>
              </a:prstClr>
            </a:outerShdw>
          </a:effectLst>
        </p:spPr>
      </p:pic>
      <p:pic>
        <p:nvPicPr>
          <p:cNvPr id="12" name="Picture 11" descr="A picture containing shirt&#10;&#10;Description automatically generated">
            <a:extLst>
              <a:ext uri="{FF2B5EF4-FFF2-40B4-BE49-F238E27FC236}">
                <a16:creationId xmlns:a16="http://schemas.microsoft.com/office/drawing/2014/main" id="{A6298137-C1EE-6346-ACE4-6B30A8F46C35}"/>
              </a:ext>
            </a:extLst>
          </p:cNvPr>
          <p:cNvPicPr>
            <a:picLocks noChangeAspect="1"/>
          </p:cNvPicPr>
          <p:nvPr userDrawn="1"/>
        </p:nvPicPr>
        <p:blipFill>
          <a:blip r:embed="rId3" cstate="print">
            <a:alphaModFix amt="50000"/>
            <a:extLst>
              <a:ext uri="{28A0092B-C50C-407E-A947-70E740481C1C}">
                <a14:useLocalDpi xmlns:a14="http://schemas.microsoft.com/office/drawing/2010/main" val="0"/>
              </a:ext>
            </a:extLst>
          </a:blip>
          <a:stretch>
            <a:fillRect/>
          </a:stretch>
        </p:blipFill>
        <p:spPr>
          <a:xfrm>
            <a:off x="3877540" y="1287623"/>
            <a:ext cx="7372350" cy="5529876"/>
          </a:xfrm>
          <a:prstGeom prst="rect">
            <a:avLst/>
          </a:prstGeom>
        </p:spPr>
      </p:pic>
      <p:sp>
        <p:nvSpPr>
          <p:cNvPr id="13" name="TextBox 12">
            <a:extLst>
              <a:ext uri="{FF2B5EF4-FFF2-40B4-BE49-F238E27FC236}">
                <a16:creationId xmlns:a16="http://schemas.microsoft.com/office/drawing/2014/main" id="{1DADE19F-FD9F-434D-AFCF-88EC3C3BF2BF}"/>
              </a:ext>
            </a:extLst>
          </p:cNvPr>
          <p:cNvSpPr txBox="1"/>
          <p:nvPr userDrawn="1"/>
        </p:nvSpPr>
        <p:spPr>
          <a:xfrm>
            <a:off x="8240969" y="6414431"/>
            <a:ext cx="4213411" cy="276999"/>
          </a:xfrm>
          <a:prstGeom prst="rect">
            <a:avLst/>
          </a:prstGeom>
          <a:noFill/>
        </p:spPr>
        <p:txBody>
          <a:bodyPr wrap="square" rtlCol="0">
            <a:spAutoFit/>
          </a:bodyPr>
          <a:lstStyle/>
          <a:p>
            <a:r>
              <a:rPr lang="en-US" sz="1200">
                <a:solidFill>
                  <a:schemeClr val="bg1"/>
                </a:solidFill>
                <a:latin typeface="Avenir Next Condensed" panose="020B0506020202020204" pitchFamily="34" charset="0"/>
                <a:cs typeface="Arial" panose="020B0604020202020204" pitchFamily="34" charset="0"/>
              </a:rPr>
              <a:t>© 2024 | Firefighter Cancer Support Network</a:t>
            </a:r>
          </a:p>
        </p:txBody>
      </p:sp>
      <p:sp>
        <p:nvSpPr>
          <p:cNvPr id="5" name="Slide Number Placeholder 4"/>
          <p:cNvSpPr>
            <a:spLocks noGrp="1"/>
          </p:cNvSpPr>
          <p:nvPr>
            <p:ph type="sldNum" sz="quarter" idx="12"/>
          </p:nvPr>
        </p:nvSpPr>
        <p:spPr>
          <a:xfrm>
            <a:off x="11249890" y="6370369"/>
            <a:ext cx="409575" cy="365125"/>
          </a:xfrm>
        </p:spPr>
        <p:txBody>
          <a:bodyPr/>
          <a:lstStyle>
            <a:lvl1pPr>
              <a:defRPr>
                <a:solidFill>
                  <a:srgbClr val="074975"/>
                </a:solidFill>
              </a:defRPr>
            </a:lvl1pPr>
          </a:lstStyle>
          <a:p>
            <a:fld id="{5FE9983C-F62D-48A4-9145-C86367548D2A}" type="slidenum">
              <a:rPr lang="en-US" smtClean="0"/>
              <a:pPr/>
              <a:t>‹#›</a:t>
            </a:fld>
            <a:endParaRPr lang="en-US"/>
          </a:p>
        </p:txBody>
      </p:sp>
    </p:spTree>
    <p:extLst>
      <p:ext uri="{BB962C8B-B14F-4D97-AF65-F5344CB8AC3E}">
        <p14:creationId xmlns:p14="http://schemas.microsoft.com/office/powerpoint/2010/main" val="21691063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213710E-DF25-4194-9827-68614153A49C}"/>
              </a:ext>
            </a:extLst>
          </p:cNvPr>
          <p:cNvSpPr/>
          <p:nvPr userDrawn="1"/>
        </p:nvSpPr>
        <p:spPr>
          <a:xfrm>
            <a:off x="5183794" y="-1987"/>
            <a:ext cx="7008206" cy="6858001"/>
          </a:xfrm>
          <a:prstGeom prst="rect">
            <a:avLst/>
          </a:prstGeom>
          <a:solidFill>
            <a:srgbClr val="0749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Date Placeholder 1"/>
          <p:cNvSpPr>
            <a:spLocks noGrp="1"/>
          </p:cNvSpPr>
          <p:nvPr>
            <p:ph type="dt" sz="half" idx="10"/>
          </p:nvPr>
        </p:nvSpPr>
        <p:spPr/>
        <p:txBody>
          <a:bodyPr/>
          <a:lstStyle/>
          <a:p>
            <a:fld id="{77868011-34BE-DC4B-9D70-6F715A05FB67}" type="datetime1">
              <a:rPr lang="en-US" smtClean="0">
                <a:solidFill>
                  <a:prstClr val="black">
                    <a:tint val="75000"/>
                  </a:prstClr>
                </a:solidFill>
              </a:rPr>
              <a:t>10/19/24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8" name="Rectangle 7">
            <a:extLst>
              <a:ext uri="{FF2B5EF4-FFF2-40B4-BE49-F238E27FC236}">
                <a16:creationId xmlns:a16="http://schemas.microsoft.com/office/drawing/2014/main" id="{26802605-5055-43C6-85A9-0085BAEB4DB7}"/>
              </a:ext>
            </a:extLst>
          </p:cNvPr>
          <p:cNvSpPr/>
          <p:nvPr userDrawn="1"/>
        </p:nvSpPr>
        <p:spPr>
          <a:xfrm>
            <a:off x="11249891" y="-77799"/>
            <a:ext cx="409575" cy="6943725"/>
          </a:xfrm>
          <a:prstGeom prst="rect">
            <a:avLst/>
          </a:prstGeom>
          <a:solidFill>
            <a:srgbClr val="C7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A close up of a sign&#10;&#10;Description automatically generated">
            <a:extLst>
              <a:ext uri="{FF2B5EF4-FFF2-40B4-BE49-F238E27FC236}">
                <a16:creationId xmlns:a16="http://schemas.microsoft.com/office/drawing/2014/main" id="{D7384D26-F9FC-0044-8045-FFF5F4FAA7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68878" y="4911772"/>
            <a:ext cx="1371600" cy="1371600"/>
          </a:xfrm>
          <a:prstGeom prst="rect">
            <a:avLst/>
          </a:prstGeom>
          <a:effectLst>
            <a:outerShdw blurRad="190500" dist="101600" dir="5400000" sx="96000" sy="96000" algn="t" rotWithShape="0">
              <a:prstClr val="black">
                <a:alpha val="40000"/>
              </a:prstClr>
            </a:outerShdw>
          </a:effectLst>
        </p:spPr>
      </p:pic>
      <p:pic>
        <p:nvPicPr>
          <p:cNvPr id="15" name="Picture 14" descr="A picture containing shirt&#10;&#10;Description automatically generated">
            <a:extLst>
              <a:ext uri="{FF2B5EF4-FFF2-40B4-BE49-F238E27FC236}">
                <a16:creationId xmlns:a16="http://schemas.microsoft.com/office/drawing/2014/main" id="{0EAA85E5-5E69-BB41-94AF-3A9A70EC98D0}"/>
              </a:ext>
            </a:extLst>
          </p:cNvPr>
          <p:cNvPicPr>
            <a:picLocks noChangeAspect="1"/>
          </p:cNvPicPr>
          <p:nvPr userDrawn="1"/>
        </p:nvPicPr>
        <p:blipFill>
          <a:blip r:embed="rId3" cstate="email">
            <a:alphaModFix amt="35000"/>
            <a:extLst>
              <a:ext uri="{28A0092B-C50C-407E-A947-70E740481C1C}">
                <a14:useLocalDpi xmlns:a14="http://schemas.microsoft.com/office/drawing/2010/main"/>
              </a:ext>
            </a:extLst>
          </a:blip>
          <a:stretch>
            <a:fillRect/>
          </a:stretch>
        </p:blipFill>
        <p:spPr>
          <a:xfrm>
            <a:off x="5183794" y="1882802"/>
            <a:ext cx="6547607" cy="4911251"/>
          </a:xfrm>
          <a:prstGeom prst="rect">
            <a:avLst/>
          </a:prstGeom>
        </p:spPr>
      </p:pic>
      <p:sp>
        <p:nvSpPr>
          <p:cNvPr id="10" name="TextBox 9">
            <a:extLst>
              <a:ext uri="{FF2B5EF4-FFF2-40B4-BE49-F238E27FC236}">
                <a16:creationId xmlns:a16="http://schemas.microsoft.com/office/drawing/2014/main" id="{241999F6-C88E-114D-806C-4146A6321A50}"/>
              </a:ext>
            </a:extLst>
          </p:cNvPr>
          <p:cNvSpPr txBox="1"/>
          <p:nvPr userDrawn="1"/>
        </p:nvSpPr>
        <p:spPr>
          <a:xfrm>
            <a:off x="8198415" y="6422094"/>
            <a:ext cx="4213411" cy="276999"/>
          </a:xfrm>
          <a:prstGeom prst="rect">
            <a:avLst/>
          </a:prstGeom>
          <a:noFill/>
        </p:spPr>
        <p:txBody>
          <a:bodyPr wrap="square" rtlCol="0">
            <a:spAutoFit/>
          </a:bodyPr>
          <a:lstStyle/>
          <a:p>
            <a:r>
              <a:rPr lang="en-US" sz="1200">
                <a:solidFill>
                  <a:schemeClr val="bg1"/>
                </a:solidFill>
                <a:latin typeface="Avenir Next Condensed" panose="020B0506020202020204" pitchFamily="34" charset="0"/>
                <a:cs typeface="Arial" panose="020B0604020202020204" pitchFamily="34" charset="0"/>
              </a:rPr>
              <a:t>© 2024 | Firefighter Cancer Support Network</a:t>
            </a:r>
          </a:p>
        </p:txBody>
      </p:sp>
      <p:sp>
        <p:nvSpPr>
          <p:cNvPr id="4" name="Slide Number Placeholder 3"/>
          <p:cNvSpPr>
            <a:spLocks noGrp="1"/>
          </p:cNvSpPr>
          <p:nvPr>
            <p:ph type="sldNum" sz="quarter" idx="12"/>
          </p:nvPr>
        </p:nvSpPr>
        <p:spPr>
          <a:xfrm>
            <a:off x="11249891" y="6378032"/>
            <a:ext cx="409574" cy="365125"/>
          </a:xfrm>
        </p:spPr>
        <p:txBody>
          <a:bodyPr/>
          <a:lstStyle>
            <a:lvl1pPr>
              <a:defRPr>
                <a:solidFill>
                  <a:srgbClr val="074975"/>
                </a:solidFill>
              </a:defRPr>
            </a:lvl1pPr>
          </a:lstStyle>
          <a:p>
            <a:fld id="{5FE9983C-F62D-48A4-9145-C86367548D2A}" type="slidenum">
              <a:rPr lang="en-US" smtClean="0"/>
              <a:pPr/>
              <a:t>‹#›</a:t>
            </a:fld>
            <a:endParaRPr lang="en-US"/>
          </a:p>
        </p:txBody>
      </p:sp>
    </p:spTree>
    <p:extLst>
      <p:ext uri="{BB962C8B-B14F-4D97-AF65-F5344CB8AC3E}">
        <p14:creationId xmlns:p14="http://schemas.microsoft.com/office/powerpoint/2010/main" val="23552028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9DCD377-C94B-8C45-A4FE-265D9D49E3D5}"/>
              </a:ext>
            </a:extLst>
          </p:cNvPr>
          <p:cNvSpPr/>
          <p:nvPr userDrawn="1"/>
        </p:nvSpPr>
        <p:spPr>
          <a:xfrm>
            <a:off x="-47642" y="1"/>
            <a:ext cx="12239641" cy="6858000"/>
          </a:xfrm>
          <a:prstGeom prst="rect">
            <a:avLst/>
          </a:prstGeom>
          <a:solidFill>
            <a:srgbClr val="0749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E0E06B4A-895C-BC45-AE76-117978B7F6FD}" type="datetime1">
              <a:rPr lang="en-US" smtClean="0">
                <a:solidFill>
                  <a:prstClr val="black">
                    <a:tint val="75000"/>
                  </a:prstClr>
                </a:solidFill>
              </a:rPr>
              <a:t>10/19/24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8" name="Rectangle 7">
            <a:extLst>
              <a:ext uri="{FF2B5EF4-FFF2-40B4-BE49-F238E27FC236}">
                <a16:creationId xmlns:a16="http://schemas.microsoft.com/office/drawing/2014/main" id="{E6CA6408-3F18-4F3A-AF65-BCDA10B1BD62}"/>
              </a:ext>
            </a:extLst>
          </p:cNvPr>
          <p:cNvSpPr/>
          <p:nvPr userDrawn="1"/>
        </p:nvSpPr>
        <p:spPr>
          <a:xfrm>
            <a:off x="11249891" y="-85725"/>
            <a:ext cx="409575" cy="6943725"/>
          </a:xfrm>
          <a:prstGeom prst="rect">
            <a:avLst/>
          </a:prstGeom>
          <a:solidFill>
            <a:srgbClr val="C7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A close up of a sign&#10;&#10;Description automatically generated">
            <a:extLst>
              <a:ext uri="{FF2B5EF4-FFF2-40B4-BE49-F238E27FC236}">
                <a16:creationId xmlns:a16="http://schemas.microsoft.com/office/drawing/2014/main" id="{9EA873D4-3E8A-5D43-B37C-B08D34F7FB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68878" y="4911772"/>
            <a:ext cx="1371600" cy="1371600"/>
          </a:xfrm>
          <a:prstGeom prst="rect">
            <a:avLst/>
          </a:prstGeom>
          <a:effectLst>
            <a:outerShdw blurRad="190500" dist="101600" dir="5400000" sx="96000" sy="96000" algn="t" rotWithShape="0">
              <a:prstClr val="black">
                <a:alpha val="40000"/>
              </a:prstClr>
            </a:outerShdw>
          </a:effectLst>
        </p:spPr>
      </p:pic>
      <p:pic>
        <p:nvPicPr>
          <p:cNvPr id="14" name="Picture 13" descr="A picture containing shirt&#10;&#10;Description automatically generated">
            <a:extLst>
              <a:ext uri="{FF2B5EF4-FFF2-40B4-BE49-F238E27FC236}">
                <a16:creationId xmlns:a16="http://schemas.microsoft.com/office/drawing/2014/main" id="{A9F10904-CE5C-FD4C-A151-370C26B57572}"/>
              </a:ext>
            </a:extLst>
          </p:cNvPr>
          <p:cNvPicPr>
            <a:picLocks noChangeAspect="1"/>
          </p:cNvPicPr>
          <p:nvPr userDrawn="1"/>
        </p:nvPicPr>
        <p:blipFill>
          <a:blip r:embed="rId3" cstate="email">
            <a:alphaModFix amt="35000"/>
            <a:extLst>
              <a:ext uri="{28A0092B-C50C-407E-A947-70E740481C1C}">
                <a14:useLocalDpi xmlns:a14="http://schemas.microsoft.com/office/drawing/2010/main"/>
              </a:ext>
            </a:extLst>
          </a:blip>
          <a:stretch>
            <a:fillRect/>
          </a:stretch>
        </p:blipFill>
        <p:spPr>
          <a:xfrm>
            <a:off x="-63023" y="1426479"/>
            <a:ext cx="7241222" cy="5431520"/>
          </a:xfrm>
          <a:prstGeom prst="rect">
            <a:avLst/>
          </a:prstGeom>
        </p:spPr>
      </p:pic>
      <p:sp>
        <p:nvSpPr>
          <p:cNvPr id="7" name="Slide Number Placeholder 6"/>
          <p:cNvSpPr>
            <a:spLocks noGrp="1"/>
          </p:cNvSpPr>
          <p:nvPr>
            <p:ph type="sldNum" sz="quarter" idx="12"/>
          </p:nvPr>
        </p:nvSpPr>
        <p:spPr>
          <a:xfrm>
            <a:off x="11236714" y="6372136"/>
            <a:ext cx="409576" cy="365125"/>
          </a:xfrm>
        </p:spPr>
        <p:txBody>
          <a:bodyPr/>
          <a:lstStyle>
            <a:lvl1pPr>
              <a:defRPr>
                <a:solidFill>
                  <a:srgbClr val="074975"/>
                </a:solidFill>
              </a:defRPr>
            </a:lvl1pPr>
          </a:lstStyle>
          <a:p>
            <a:fld id="{5FE9983C-F62D-48A4-9145-C86367548D2A}" type="slidenum">
              <a:rPr lang="en-US" smtClean="0"/>
              <a:pPr/>
              <a:t>‹#›</a:t>
            </a:fld>
            <a:endParaRPr lang="en-US"/>
          </a:p>
        </p:txBody>
      </p:sp>
      <p:sp>
        <p:nvSpPr>
          <p:cNvPr id="10" name="TextBox 9">
            <a:extLst>
              <a:ext uri="{FF2B5EF4-FFF2-40B4-BE49-F238E27FC236}">
                <a16:creationId xmlns:a16="http://schemas.microsoft.com/office/drawing/2014/main" id="{4D8EE4B2-C079-574A-999D-94A2C086F4BC}"/>
              </a:ext>
            </a:extLst>
          </p:cNvPr>
          <p:cNvSpPr txBox="1"/>
          <p:nvPr userDrawn="1"/>
        </p:nvSpPr>
        <p:spPr>
          <a:xfrm>
            <a:off x="8207188" y="6432186"/>
            <a:ext cx="4213411" cy="276999"/>
          </a:xfrm>
          <a:prstGeom prst="rect">
            <a:avLst/>
          </a:prstGeom>
          <a:noFill/>
        </p:spPr>
        <p:txBody>
          <a:bodyPr wrap="square" rtlCol="0">
            <a:spAutoFit/>
          </a:bodyPr>
          <a:lstStyle/>
          <a:p>
            <a:r>
              <a:rPr lang="en-US" sz="1200">
                <a:solidFill>
                  <a:schemeClr val="bg1"/>
                </a:solidFill>
                <a:latin typeface="Avenir Next Condensed" panose="020B0506020202020204" pitchFamily="34" charset="0"/>
                <a:cs typeface="Arial" panose="020B0604020202020204" pitchFamily="34" charset="0"/>
              </a:rPr>
              <a:t>© 2024 | Firefighter Cancer Support Network</a:t>
            </a:r>
          </a:p>
        </p:txBody>
      </p:sp>
    </p:spTree>
    <p:extLst>
      <p:ext uri="{BB962C8B-B14F-4D97-AF65-F5344CB8AC3E}">
        <p14:creationId xmlns:p14="http://schemas.microsoft.com/office/powerpoint/2010/main" val="9449441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9DCD377-C94B-8C45-A4FE-265D9D49E3D5}"/>
              </a:ext>
            </a:extLst>
          </p:cNvPr>
          <p:cNvSpPr/>
          <p:nvPr userDrawn="1"/>
        </p:nvSpPr>
        <p:spPr>
          <a:xfrm>
            <a:off x="-47642" y="1"/>
            <a:ext cx="12239641" cy="6858000"/>
          </a:xfrm>
          <a:prstGeom prst="rect">
            <a:avLst/>
          </a:prstGeom>
          <a:solidFill>
            <a:srgbClr val="0749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E16C63E7-AABF-E44B-96EE-5FA743B4684B}" type="datetime1">
              <a:rPr lang="en-US" smtClean="0">
                <a:solidFill>
                  <a:prstClr val="black">
                    <a:tint val="75000"/>
                  </a:prstClr>
                </a:solidFill>
              </a:rPr>
              <a:t>10/19/24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8" name="Rectangle 7">
            <a:extLst>
              <a:ext uri="{FF2B5EF4-FFF2-40B4-BE49-F238E27FC236}">
                <a16:creationId xmlns:a16="http://schemas.microsoft.com/office/drawing/2014/main" id="{E6CA6408-3F18-4F3A-AF65-BCDA10B1BD62}"/>
              </a:ext>
            </a:extLst>
          </p:cNvPr>
          <p:cNvSpPr/>
          <p:nvPr userDrawn="1"/>
        </p:nvSpPr>
        <p:spPr>
          <a:xfrm>
            <a:off x="11249891" y="-85725"/>
            <a:ext cx="409575" cy="6943725"/>
          </a:xfrm>
          <a:prstGeom prst="rect">
            <a:avLst/>
          </a:prstGeom>
          <a:solidFill>
            <a:srgbClr val="C7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A close up of a sign&#10;&#10;Description automatically generated">
            <a:extLst>
              <a:ext uri="{FF2B5EF4-FFF2-40B4-BE49-F238E27FC236}">
                <a16:creationId xmlns:a16="http://schemas.microsoft.com/office/drawing/2014/main" id="{9EA873D4-3E8A-5D43-B37C-B08D34F7FB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68878" y="4911772"/>
            <a:ext cx="1371600" cy="1371600"/>
          </a:xfrm>
          <a:prstGeom prst="rect">
            <a:avLst/>
          </a:prstGeom>
          <a:effectLst>
            <a:outerShdw blurRad="190500" dist="101600" dir="5400000" sx="96000" sy="96000" algn="t" rotWithShape="0">
              <a:prstClr val="black">
                <a:alpha val="40000"/>
              </a:prstClr>
            </a:outerShdw>
          </a:effectLst>
        </p:spPr>
      </p:pic>
      <p:sp>
        <p:nvSpPr>
          <p:cNvPr id="7" name="Slide Number Placeholder 6"/>
          <p:cNvSpPr>
            <a:spLocks noGrp="1"/>
          </p:cNvSpPr>
          <p:nvPr>
            <p:ph type="sldNum" sz="quarter" idx="12"/>
          </p:nvPr>
        </p:nvSpPr>
        <p:spPr>
          <a:xfrm>
            <a:off x="11249890" y="6385238"/>
            <a:ext cx="409575" cy="365125"/>
          </a:xfrm>
        </p:spPr>
        <p:txBody>
          <a:bodyPr/>
          <a:lstStyle>
            <a:lvl1pPr>
              <a:defRPr>
                <a:solidFill>
                  <a:srgbClr val="074975"/>
                </a:solidFill>
              </a:defRPr>
            </a:lvl1pPr>
          </a:lstStyle>
          <a:p>
            <a:fld id="{5FE9983C-F62D-48A4-9145-C86367548D2A}" type="slidenum">
              <a:rPr lang="en-US" smtClean="0"/>
              <a:pPr/>
              <a:t>‹#›</a:t>
            </a:fld>
            <a:endParaRPr lang="en-US"/>
          </a:p>
        </p:txBody>
      </p:sp>
      <p:pic>
        <p:nvPicPr>
          <p:cNvPr id="10" name="Picture 9" descr="A picture containing shirt&#10;&#10;Description automatically generated">
            <a:extLst>
              <a:ext uri="{FF2B5EF4-FFF2-40B4-BE49-F238E27FC236}">
                <a16:creationId xmlns:a16="http://schemas.microsoft.com/office/drawing/2014/main" id="{00EA7355-31E7-B743-97C6-DE32AF6284DA}"/>
              </a:ext>
            </a:extLst>
          </p:cNvPr>
          <p:cNvPicPr>
            <a:picLocks noChangeAspect="1"/>
          </p:cNvPicPr>
          <p:nvPr userDrawn="1"/>
        </p:nvPicPr>
        <p:blipFill>
          <a:blip r:embed="rId3" cstate="print">
            <a:alphaModFix amt="50000"/>
            <a:extLst>
              <a:ext uri="{28A0092B-C50C-407E-A947-70E740481C1C}">
                <a14:useLocalDpi xmlns:a14="http://schemas.microsoft.com/office/drawing/2010/main" val="0"/>
              </a:ext>
            </a:extLst>
          </a:blip>
          <a:stretch>
            <a:fillRect/>
          </a:stretch>
        </p:blipFill>
        <p:spPr>
          <a:xfrm>
            <a:off x="3877539" y="1328123"/>
            <a:ext cx="7372350" cy="5529876"/>
          </a:xfrm>
          <a:prstGeom prst="rect">
            <a:avLst/>
          </a:prstGeom>
        </p:spPr>
      </p:pic>
      <p:sp>
        <p:nvSpPr>
          <p:cNvPr id="14" name="TextBox 13">
            <a:extLst>
              <a:ext uri="{FF2B5EF4-FFF2-40B4-BE49-F238E27FC236}">
                <a16:creationId xmlns:a16="http://schemas.microsoft.com/office/drawing/2014/main" id="{1A429147-731D-0541-865F-BD0E1992AF7C}"/>
              </a:ext>
            </a:extLst>
          </p:cNvPr>
          <p:cNvSpPr txBox="1"/>
          <p:nvPr userDrawn="1"/>
        </p:nvSpPr>
        <p:spPr>
          <a:xfrm>
            <a:off x="8207188" y="6429300"/>
            <a:ext cx="4213411" cy="276999"/>
          </a:xfrm>
          <a:prstGeom prst="rect">
            <a:avLst/>
          </a:prstGeom>
          <a:noFill/>
        </p:spPr>
        <p:txBody>
          <a:bodyPr wrap="square" rtlCol="0">
            <a:spAutoFit/>
          </a:bodyPr>
          <a:lstStyle/>
          <a:p>
            <a:r>
              <a:rPr lang="en-US" sz="1200">
                <a:solidFill>
                  <a:schemeClr val="bg1"/>
                </a:solidFill>
                <a:latin typeface="Avenir Next Condensed" panose="020B0506020202020204" pitchFamily="34" charset="0"/>
                <a:cs typeface="Arial" panose="020B0604020202020204" pitchFamily="34" charset="0"/>
              </a:rPr>
              <a:t>© 2024 | Firefighter Cancer Support Network</a:t>
            </a:r>
          </a:p>
        </p:txBody>
      </p:sp>
    </p:spTree>
    <p:extLst>
      <p:ext uri="{BB962C8B-B14F-4D97-AF65-F5344CB8AC3E}">
        <p14:creationId xmlns:p14="http://schemas.microsoft.com/office/powerpoint/2010/main" val="3825170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5458E6-8F5A-4E67-84D0-EB850E2FCF7E}"/>
              </a:ext>
            </a:extLst>
          </p:cNvPr>
          <p:cNvSpPr/>
          <p:nvPr userDrawn="1"/>
        </p:nvSpPr>
        <p:spPr>
          <a:xfrm rot="2700000">
            <a:off x="-3733800" y="-4367672"/>
            <a:ext cx="7467600" cy="7467600"/>
          </a:xfrm>
          <a:prstGeom prst="rect">
            <a:avLst/>
          </a:prstGeom>
          <a:solidFill>
            <a:srgbClr val="E22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5541535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AF840A-E97E-3341-BC93-23BF4A019A3F}"/>
              </a:ext>
            </a:extLst>
          </p:cNvPr>
          <p:cNvSpPr/>
          <p:nvPr userDrawn="1"/>
        </p:nvSpPr>
        <p:spPr>
          <a:xfrm>
            <a:off x="1" y="0"/>
            <a:ext cx="12140478" cy="6857999"/>
          </a:xfrm>
          <a:prstGeom prst="rect">
            <a:avLst/>
          </a:prstGeom>
          <a:solidFill>
            <a:srgbClr val="E22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id="{EED8E697-AFC9-4014-A702-16212C7DC81A}"/>
              </a:ext>
            </a:extLst>
          </p:cNvPr>
          <p:cNvSpPr/>
          <p:nvPr userDrawn="1"/>
        </p:nvSpPr>
        <p:spPr>
          <a:xfrm>
            <a:off x="11249891" y="-85725"/>
            <a:ext cx="409575" cy="6943725"/>
          </a:xfrm>
          <a:prstGeom prst="rect">
            <a:avLst/>
          </a:prstGeom>
          <a:solidFill>
            <a:srgbClr val="C7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descr="A close up of a sign&#10;&#10;Description automatically generated">
            <a:extLst>
              <a:ext uri="{FF2B5EF4-FFF2-40B4-BE49-F238E27FC236}">
                <a16:creationId xmlns:a16="http://schemas.microsoft.com/office/drawing/2014/main" id="{845D85AD-A91C-E04F-A738-1A7201CD5F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68878" y="4911772"/>
            <a:ext cx="1371600" cy="1371600"/>
          </a:xfrm>
          <a:prstGeom prst="rect">
            <a:avLst/>
          </a:prstGeom>
          <a:effectLst>
            <a:outerShdw blurRad="190500" dist="101600" dir="5400000" sx="96000" sy="96000" algn="t" rotWithShape="0">
              <a:prstClr val="black">
                <a:alpha val="40000"/>
              </a:prstClr>
            </a:outerShdw>
          </a:effectLst>
        </p:spPr>
      </p:pic>
      <p:sp>
        <p:nvSpPr>
          <p:cNvPr id="13" name="TextBox 12">
            <a:extLst>
              <a:ext uri="{FF2B5EF4-FFF2-40B4-BE49-F238E27FC236}">
                <a16:creationId xmlns:a16="http://schemas.microsoft.com/office/drawing/2014/main" id="{1DADE19F-FD9F-434D-AFCF-88EC3C3BF2BF}"/>
              </a:ext>
            </a:extLst>
          </p:cNvPr>
          <p:cNvSpPr txBox="1"/>
          <p:nvPr userDrawn="1"/>
        </p:nvSpPr>
        <p:spPr>
          <a:xfrm>
            <a:off x="8240969" y="6414431"/>
            <a:ext cx="4213411" cy="276999"/>
          </a:xfrm>
          <a:prstGeom prst="rect">
            <a:avLst/>
          </a:prstGeom>
          <a:noFill/>
        </p:spPr>
        <p:txBody>
          <a:bodyPr wrap="square" rtlCol="0">
            <a:spAutoFit/>
          </a:bodyPr>
          <a:lstStyle/>
          <a:p>
            <a:r>
              <a:rPr lang="en-US" sz="1200">
                <a:solidFill>
                  <a:schemeClr val="bg1"/>
                </a:solidFill>
                <a:latin typeface="Avenir Next Condensed" panose="020B0506020202020204" pitchFamily="34" charset="0"/>
                <a:cs typeface="Arial" panose="020B0604020202020204" pitchFamily="34" charset="0"/>
              </a:rPr>
              <a:t>© 2024 | Firefighter Cancer Support Network</a:t>
            </a:r>
          </a:p>
        </p:txBody>
      </p:sp>
      <p:sp>
        <p:nvSpPr>
          <p:cNvPr id="8" name="Title 7">
            <a:extLst>
              <a:ext uri="{FF2B5EF4-FFF2-40B4-BE49-F238E27FC236}">
                <a16:creationId xmlns:a16="http://schemas.microsoft.com/office/drawing/2014/main" id="{CBE40853-8E8E-C592-3819-650421C0E521}"/>
              </a:ext>
            </a:extLst>
          </p:cNvPr>
          <p:cNvSpPr>
            <a:spLocks noGrp="1"/>
          </p:cNvSpPr>
          <p:nvPr>
            <p:ph type="title"/>
          </p:nvPr>
        </p:nvSpPr>
        <p:spPr/>
        <p:txBody>
          <a:bodyPr/>
          <a:lstStyle/>
          <a:p>
            <a:r>
              <a:rPr lang="en-US"/>
              <a:t>Click to edit Master title style</a:t>
            </a:r>
          </a:p>
        </p:txBody>
      </p:sp>
      <p:sp>
        <p:nvSpPr>
          <p:cNvPr id="15" name="Slide Number Placeholder 14">
            <a:extLst>
              <a:ext uri="{FF2B5EF4-FFF2-40B4-BE49-F238E27FC236}">
                <a16:creationId xmlns:a16="http://schemas.microsoft.com/office/drawing/2014/main" id="{E412EAFE-109A-E1B5-8F28-C519B905A4DD}"/>
              </a:ext>
            </a:extLst>
          </p:cNvPr>
          <p:cNvSpPr>
            <a:spLocks noGrp="1"/>
          </p:cNvSpPr>
          <p:nvPr>
            <p:ph type="sldNum" sz="quarter" idx="12"/>
          </p:nvPr>
        </p:nvSpPr>
        <p:spPr>
          <a:xfrm>
            <a:off x="8610600" y="6356352"/>
            <a:ext cx="3048866" cy="365125"/>
          </a:xfrm>
          <a:prstGeom prst="rect">
            <a:avLst/>
          </a:prstGeom>
        </p:spPr>
        <p:txBody>
          <a:bodyPr/>
          <a:lstStyle/>
          <a:p>
            <a:fld id="{5FE9983C-F62D-48A4-9145-C86367548D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40981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pic>
        <p:nvPicPr>
          <p:cNvPr id="13" name="Picture 12" descr="A picture containing person, person, holding, standing&#10;&#10;Description automatically generated">
            <a:extLst>
              <a:ext uri="{FF2B5EF4-FFF2-40B4-BE49-F238E27FC236}">
                <a16:creationId xmlns:a16="http://schemas.microsoft.com/office/drawing/2014/main" id="{F968444D-03D1-41DA-84A1-5933793945E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002" r="-10853"/>
          <a:stretch/>
        </p:blipFill>
        <p:spPr>
          <a:xfrm>
            <a:off x="5911212" y="0"/>
            <a:ext cx="7393434" cy="6858000"/>
          </a:xfrm>
          <a:prstGeom prst="rect">
            <a:avLst/>
          </a:prstGeom>
        </p:spPr>
      </p:pic>
      <p:sp>
        <p:nvSpPr>
          <p:cNvPr id="2" name="Date Placeholder 1"/>
          <p:cNvSpPr>
            <a:spLocks noGrp="1"/>
          </p:cNvSpPr>
          <p:nvPr>
            <p:ph type="dt" sz="half" idx="10"/>
          </p:nvPr>
        </p:nvSpPr>
        <p:spPr>
          <a:xfrm>
            <a:off x="838200" y="6356352"/>
            <a:ext cx="2743200" cy="365125"/>
          </a:xfrm>
          <a:prstGeom prst="rect">
            <a:avLst/>
          </a:prstGeom>
        </p:spPr>
        <p:txBody>
          <a:bodyPr/>
          <a:lstStyle/>
          <a:p>
            <a:fld id="{2377FFD2-8146-4B00-B599-17CAD9208BCB}" type="datetime1">
              <a:rPr lang="en-US" smtClean="0"/>
              <a:t>10/19/24</a:t>
            </a:fld>
            <a:endParaRPr 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p>
        </p:txBody>
      </p:sp>
      <p:sp>
        <p:nvSpPr>
          <p:cNvPr id="8" name="Rectangle 7">
            <a:extLst>
              <a:ext uri="{FF2B5EF4-FFF2-40B4-BE49-F238E27FC236}">
                <a16:creationId xmlns:a16="http://schemas.microsoft.com/office/drawing/2014/main" id="{26802605-5055-43C6-85A9-0085BAEB4DB7}"/>
              </a:ext>
            </a:extLst>
          </p:cNvPr>
          <p:cNvSpPr/>
          <p:nvPr userDrawn="1"/>
        </p:nvSpPr>
        <p:spPr>
          <a:xfrm>
            <a:off x="11249891" y="-85725"/>
            <a:ext cx="409575" cy="6943725"/>
          </a:xfrm>
          <a:prstGeom prst="rect">
            <a:avLst/>
          </a:prstGeom>
          <a:solidFill>
            <a:srgbClr val="C7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sign&#10;&#10;Description automatically generated">
            <a:extLst>
              <a:ext uri="{FF2B5EF4-FFF2-40B4-BE49-F238E27FC236}">
                <a16:creationId xmlns:a16="http://schemas.microsoft.com/office/drawing/2014/main" id="{DA4D2BB5-720B-42F1-8F8F-E9B10DC1DCC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68878" y="4911772"/>
            <a:ext cx="1371600" cy="1371600"/>
          </a:xfrm>
          <a:prstGeom prst="rect">
            <a:avLst/>
          </a:prstGeom>
          <a:effectLst>
            <a:outerShdw blurRad="190500" dist="101600" dir="5400000" sx="96000" sy="96000" algn="t" rotWithShape="0">
              <a:prstClr val="black">
                <a:alpha val="40000"/>
              </a:prstClr>
            </a:outerShdw>
          </a:effectLst>
        </p:spPr>
      </p:pic>
      <p:sp>
        <p:nvSpPr>
          <p:cNvPr id="11" name="Rectangle 10">
            <a:extLst>
              <a:ext uri="{FF2B5EF4-FFF2-40B4-BE49-F238E27FC236}">
                <a16:creationId xmlns:a16="http://schemas.microsoft.com/office/drawing/2014/main" id="{061C35EC-B198-42B7-AB7D-661B7105E5BD}"/>
              </a:ext>
            </a:extLst>
          </p:cNvPr>
          <p:cNvSpPr/>
          <p:nvPr userDrawn="1"/>
        </p:nvSpPr>
        <p:spPr>
          <a:xfrm>
            <a:off x="0" y="-1"/>
            <a:ext cx="6270171" cy="6858001"/>
          </a:xfrm>
          <a:prstGeom prst="rect">
            <a:avLst/>
          </a:prstGeom>
          <a:solidFill>
            <a:srgbClr val="0749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shirt&#10;&#10;Description automatically generated">
            <a:extLst>
              <a:ext uri="{FF2B5EF4-FFF2-40B4-BE49-F238E27FC236}">
                <a16:creationId xmlns:a16="http://schemas.microsoft.com/office/drawing/2014/main" id="{E2966AAF-2B12-4709-9904-9CE894D32225}"/>
              </a:ext>
            </a:extLst>
          </p:cNvPr>
          <p:cNvPicPr>
            <a:picLocks noChangeAspect="1"/>
          </p:cNvPicPr>
          <p:nvPr userDrawn="1"/>
        </p:nvPicPr>
        <p:blipFill>
          <a:blip r:embed="rId4" cstate="print">
            <a:alphaModFix amt="35000"/>
            <a:extLst>
              <a:ext uri="{28A0092B-C50C-407E-A947-70E740481C1C}">
                <a14:useLocalDpi xmlns:a14="http://schemas.microsoft.com/office/drawing/2010/main" val="0"/>
              </a:ext>
            </a:extLst>
          </a:blip>
          <a:stretch>
            <a:fillRect/>
          </a:stretch>
        </p:blipFill>
        <p:spPr>
          <a:xfrm>
            <a:off x="0" y="1632951"/>
            <a:ext cx="6965959" cy="5225049"/>
          </a:xfrm>
          <a:prstGeom prst="rect">
            <a:avLst/>
          </a:prstGeom>
        </p:spPr>
      </p:pic>
      <p:sp>
        <p:nvSpPr>
          <p:cNvPr id="4" name="Slide Number Placeholder 3"/>
          <p:cNvSpPr>
            <a:spLocks noGrp="1"/>
          </p:cNvSpPr>
          <p:nvPr>
            <p:ph type="sldNum" sz="quarter" idx="12"/>
          </p:nvPr>
        </p:nvSpPr>
        <p:spPr>
          <a:xfrm>
            <a:off x="11144250" y="6356352"/>
            <a:ext cx="515216" cy="365125"/>
          </a:xfrm>
          <a:prstGeom prst="rect">
            <a:avLst/>
          </a:prstGeom>
        </p:spPr>
        <p:txBody>
          <a:bodyPr/>
          <a:lstStyle/>
          <a:p>
            <a:fld id="{5FE9983C-F62D-48A4-9145-C86367548D2A}" type="slidenum">
              <a:rPr lang="en-US" smtClean="0"/>
              <a:t>‹#›</a:t>
            </a:fld>
            <a:endParaRPr lang="en-US"/>
          </a:p>
        </p:txBody>
      </p:sp>
      <p:sp>
        <p:nvSpPr>
          <p:cNvPr id="5" name="TextBox 4">
            <a:extLst>
              <a:ext uri="{FF2B5EF4-FFF2-40B4-BE49-F238E27FC236}">
                <a16:creationId xmlns:a16="http://schemas.microsoft.com/office/drawing/2014/main" id="{0A3BBBCA-6F31-008C-2C8E-3AB0AC2AAD04}"/>
              </a:ext>
            </a:extLst>
          </p:cNvPr>
          <p:cNvSpPr txBox="1"/>
          <p:nvPr userDrawn="1"/>
        </p:nvSpPr>
        <p:spPr>
          <a:xfrm>
            <a:off x="8153400" y="6356352"/>
            <a:ext cx="4213411" cy="276999"/>
          </a:xfrm>
          <a:prstGeom prst="rect">
            <a:avLst/>
          </a:prstGeom>
          <a:noFill/>
        </p:spPr>
        <p:txBody>
          <a:bodyPr wrap="square" rtlCol="0">
            <a:spAutoFit/>
          </a:bodyPr>
          <a:lstStyle/>
          <a:p>
            <a:r>
              <a:rPr lang="en-US" sz="1200">
                <a:solidFill>
                  <a:schemeClr val="bg1"/>
                </a:solidFill>
                <a:latin typeface="Avenir Next Condensed" panose="020B0506020202020204" pitchFamily="34" charset="0"/>
                <a:cs typeface="Arial" panose="020B0604020202020204" pitchFamily="34" charset="0"/>
              </a:rPr>
              <a:t>© 2024 | Firefighter Cancer Support Network</a:t>
            </a:r>
          </a:p>
        </p:txBody>
      </p:sp>
      <p:sp>
        <p:nvSpPr>
          <p:cNvPr id="7" name="Rectangle 6">
            <a:extLst>
              <a:ext uri="{FF2B5EF4-FFF2-40B4-BE49-F238E27FC236}">
                <a16:creationId xmlns:a16="http://schemas.microsoft.com/office/drawing/2014/main" id="{68CC99CC-B3AC-A086-9F4D-DA0D12C69F0D}"/>
              </a:ext>
            </a:extLst>
          </p:cNvPr>
          <p:cNvSpPr/>
          <p:nvPr userDrawn="1"/>
        </p:nvSpPr>
        <p:spPr>
          <a:xfrm>
            <a:off x="0" y="3702781"/>
            <a:ext cx="7823980" cy="764063"/>
          </a:xfrm>
          <a:prstGeom prst="rect">
            <a:avLst/>
          </a:prstGeom>
          <a:solidFill>
            <a:srgbClr val="E22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Tree>
    <p:extLst>
      <p:ext uri="{BB962C8B-B14F-4D97-AF65-F5344CB8AC3E}">
        <p14:creationId xmlns:p14="http://schemas.microsoft.com/office/powerpoint/2010/main" val="35903493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solidFill>
                  <a:schemeClr val="bg1"/>
                </a:solidFill>
              </a:defRPr>
            </a:lvl1pPr>
          </a:lstStyle>
          <a:p>
            <a:fld id="{1695023D-65E5-E84A-936A-8FBCA8F64504}" type="datetime1">
              <a:rPr lang="en-US" smtClean="0">
                <a:solidFill>
                  <a:prstClr val="white"/>
                </a:solidFill>
              </a:rPr>
              <a:t>10/19/24</a:t>
            </a:fld>
            <a:endParaRPr lang="en-US">
              <a:solidFill>
                <a:prstClr val="white"/>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8" name="Rectangle 7">
            <a:extLst>
              <a:ext uri="{FF2B5EF4-FFF2-40B4-BE49-F238E27FC236}">
                <a16:creationId xmlns:a16="http://schemas.microsoft.com/office/drawing/2014/main" id="{26802605-5055-43C6-85A9-0085BAEB4DB7}"/>
              </a:ext>
            </a:extLst>
          </p:cNvPr>
          <p:cNvSpPr/>
          <p:nvPr userDrawn="1"/>
        </p:nvSpPr>
        <p:spPr>
          <a:xfrm>
            <a:off x="11249891" y="-85725"/>
            <a:ext cx="409575" cy="6943725"/>
          </a:xfrm>
          <a:prstGeom prst="rect">
            <a:avLst/>
          </a:prstGeom>
          <a:solidFill>
            <a:srgbClr val="C7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descr="A close up of a sign&#10;&#10;Description automatically generated">
            <a:extLst>
              <a:ext uri="{FF2B5EF4-FFF2-40B4-BE49-F238E27FC236}">
                <a16:creationId xmlns:a16="http://schemas.microsoft.com/office/drawing/2014/main" id="{2E0107F1-FB33-7840-A088-BF0A01A86F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68878" y="4911772"/>
            <a:ext cx="1371600" cy="1371600"/>
          </a:xfrm>
          <a:prstGeom prst="rect">
            <a:avLst/>
          </a:prstGeom>
          <a:effectLst>
            <a:outerShdw blurRad="190500" dist="101600" dir="5400000" sx="96000" sy="96000" algn="t" rotWithShape="0">
              <a:prstClr val="black">
                <a:alpha val="40000"/>
              </a:prstClr>
            </a:outerShdw>
          </a:effectLst>
        </p:spPr>
      </p:pic>
      <p:pic>
        <p:nvPicPr>
          <p:cNvPr id="15" name="Picture 14" descr="A close up of a logo&#10;&#10;Description automatically generated">
            <a:extLst>
              <a:ext uri="{FF2B5EF4-FFF2-40B4-BE49-F238E27FC236}">
                <a16:creationId xmlns:a16="http://schemas.microsoft.com/office/drawing/2014/main" id="{4B108843-3ED4-4F49-95CC-6B27507550E7}"/>
              </a:ext>
            </a:extLst>
          </p:cNvPr>
          <p:cNvPicPr>
            <a:picLocks noChangeAspect="1"/>
          </p:cNvPicPr>
          <p:nvPr userDrawn="1"/>
        </p:nvPicPr>
        <p:blipFill>
          <a:blip r:embed="rId3" cstate="email">
            <a:alphaModFix amt="50000"/>
            <a:extLst>
              <a:ext uri="{28A0092B-C50C-407E-A947-70E740481C1C}">
                <a14:useLocalDpi xmlns:a14="http://schemas.microsoft.com/office/drawing/2010/main"/>
              </a:ext>
            </a:extLst>
          </a:blip>
          <a:stretch>
            <a:fillRect/>
          </a:stretch>
        </p:blipFill>
        <p:spPr>
          <a:xfrm>
            <a:off x="0" y="2563586"/>
            <a:ext cx="5725251" cy="4294414"/>
          </a:xfrm>
          <a:prstGeom prst="rect">
            <a:avLst/>
          </a:prstGeom>
        </p:spPr>
      </p:pic>
      <p:sp>
        <p:nvSpPr>
          <p:cNvPr id="4" name="Slide Number Placeholder 3"/>
          <p:cNvSpPr>
            <a:spLocks noGrp="1"/>
          </p:cNvSpPr>
          <p:nvPr>
            <p:ph type="sldNum" sz="quarter" idx="12"/>
          </p:nvPr>
        </p:nvSpPr>
        <p:spPr>
          <a:xfrm>
            <a:off x="11087100" y="6344520"/>
            <a:ext cx="572366" cy="365125"/>
          </a:xfrm>
          <a:prstGeom prst="rect">
            <a:avLst/>
          </a:prstGeom>
        </p:spPr>
        <p:txBody>
          <a:bodyPr/>
          <a:lstStyle>
            <a:lvl1pPr>
              <a:defRPr>
                <a:solidFill>
                  <a:srgbClr val="074975"/>
                </a:solidFill>
              </a:defRPr>
            </a:lvl1pPr>
          </a:lstStyle>
          <a:p>
            <a:fld id="{5FE9983C-F62D-48A4-9145-C86367548D2A}" type="slidenum">
              <a:rPr lang="en-US" smtClean="0"/>
              <a:pPr/>
              <a:t>‹#›</a:t>
            </a:fld>
            <a:endParaRPr lang="en-US"/>
          </a:p>
        </p:txBody>
      </p:sp>
      <p:sp>
        <p:nvSpPr>
          <p:cNvPr id="6" name="TextBox 5">
            <a:extLst>
              <a:ext uri="{FF2B5EF4-FFF2-40B4-BE49-F238E27FC236}">
                <a16:creationId xmlns:a16="http://schemas.microsoft.com/office/drawing/2014/main" id="{9B4090B1-33E7-A07E-C224-4FF683629DCC}"/>
              </a:ext>
            </a:extLst>
          </p:cNvPr>
          <p:cNvSpPr txBox="1"/>
          <p:nvPr userDrawn="1"/>
        </p:nvSpPr>
        <p:spPr>
          <a:xfrm>
            <a:off x="8240969" y="6414431"/>
            <a:ext cx="4213411" cy="276999"/>
          </a:xfrm>
          <a:prstGeom prst="rect">
            <a:avLst/>
          </a:prstGeom>
          <a:noFill/>
        </p:spPr>
        <p:txBody>
          <a:bodyPr wrap="square" rtlCol="0">
            <a:spAutoFit/>
          </a:bodyPr>
          <a:lstStyle/>
          <a:p>
            <a:r>
              <a:rPr lang="en-US" sz="1200">
                <a:solidFill>
                  <a:srgbClr val="074975"/>
                </a:solidFill>
                <a:latin typeface="Avenir Next Condensed" panose="020B0506020202020204" pitchFamily="34" charset="0"/>
                <a:cs typeface="Arial" panose="020B0604020202020204" pitchFamily="34" charset="0"/>
              </a:rPr>
              <a:t>© 2024 | Firefighter Cancer Support Network</a:t>
            </a:r>
          </a:p>
        </p:txBody>
      </p:sp>
      <p:sp>
        <p:nvSpPr>
          <p:cNvPr id="7" name="TextBox 6">
            <a:extLst>
              <a:ext uri="{FF2B5EF4-FFF2-40B4-BE49-F238E27FC236}">
                <a16:creationId xmlns:a16="http://schemas.microsoft.com/office/drawing/2014/main" id="{7C8A47EF-A370-411D-9D9B-FFA28D3222F8}"/>
              </a:ext>
            </a:extLst>
          </p:cNvPr>
          <p:cNvSpPr txBox="1"/>
          <p:nvPr userDrawn="1"/>
        </p:nvSpPr>
        <p:spPr>
          <a:xfrm>
            <a:off x="-59315" y="477413"/>
            <a:ext cx="6660892" cy="584775"/>
          </a:xfrm>
          <a:prstGeom prst="rect">
            <a:avLst/>
          </a:prstGeom>
          <a:solidFill>
            <a:srgbClr val="E22726"/>
          </a:solidFill>
        </p:spPr>
        <p:txBody>
          <a:bodyPr wrap="square" rtlCol="0">
            <a:spAutoFit/>
          </a:bodyPr>
          <a:lstStyle/>
          <a:p>
            <a:pPr algn="r"/>
            <a:r>
              <a:rPr lang="en-US" sz="3200" b="1" spc="200">
                <a:solidFill>
                  <a:schemeClr val="bg1"/>
                </a:solidFill>
                <a:latin typeface="Avenir Next Condensed" panose="020B0506020202020204"/>
                <a:cs typeface="Arial" panose="020B0604020202020204" pitchFamily="34" charset="0"/>
              </a:rPr>
              <a:t>	 	</a:t>
            </a:r>
            <a:endParaRPr lang="en-US" sz="3200" b="1" spc="200">
              <a:solidFill>
                <a:srgbClr val="C7B783"/>
              </a:solidFill>
              <a:latin typeface="Avenir Next Condensed" panose="020B0506020202020204"/>
              <a:cs typeface="Arial" panose="020B0604020202020204" pitchFamily="34" charset="0"/>
            </a:endParaRPr>
          </a:p>
        </p:txBody>
      </p:sp>
    </p:spTree>
    <p:extLst>
      <p:ext uri="{BB962C8B-B14F-4D97-AF65-F5344CB8AC3E}">
        <p14:creationId xmlns:p14="http://schemas.microsoft.com/office/powerpoint/2010/main" val="9538581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B0262D-6177-4A55-A9D6-5BEE657A7119}"/>
              </a:ext>
            </a:extLst>
          </p:cNvPr>
          <p:cNvSpPr/>
          <p:nvPr userDrawn="1"/>
        </p:nvSpPr>
        <p:spPr>
          <a:xfrm>
            <a:off x="0" y="857249"/>
            <a:ext cx="12353925" cy="5143500"/>
          </a:xfrm>
          <a:prstGeom prst="rect">
            <a:avLst/>
          </a:prstGeom>
          <a:solidFill>
            <a:srgbClr val="0749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Date Placeholder 1"/>
          <p:cNvSpPr>
            <a:spLocks noGrp="1"/>
          </p:cNvSpPr>
          <p:nvPr>
            <p:ph type="dt" sz="half" idx="10"/>
          </p:nvPr>
        </p:nvSpPr>
        <p:spPr>
          <a:xfrm>
            <a:off x="838200" y="6356352"/>
            <a:ext cx="2743200" cy="365125"/>
          </a:xfrm>
          <a:prstGeom prst="rect">
            <a:avLst/>
          </a:prstGeom>
        </p:spPr>
        <p:txBody>
          <a:bodyPr/>
          <a:lstStyle/>
          <a:p>
            <a:fld id="{2057A962-077B-FB45-9AA0-BADB1DD9CB0B}" type="datetime1">
              <a:rPr lang="en-US" smtClean="0">
                <a:solidFill>
                  <a:prstClr val="black">
                    <a:tint val="75000"/>
                  </a:prstClr>
                </a:solidFill>
              </a:rPr>
              <a:t>10/19/24</a:t>
            </a:fld>
            <a:endParaRPr lang="en-US">
              <a:solidFill>
                <a:prstClr val="black">
                  <a:tint val="75000"/>
                </a:prstClr>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8" name="Rectangle 7">
            <a:extLst>
              <a:ext uri="{FF2B5EF4-FFF2-40B4-BE49-F238E27FC236}">
                <a16:creationId xmlns:a16="http://schemas.microsoft.com/office/drawing/2014/main" id="{26802605-5055-43C6-85A9-0085BAEB4DB7}"/>
              </a:ext>
            </a:extLst>
          </p:cNvPr>
          <p:cNvSpPr/>
          <p:nvPr userDrawn="1"/>
        </p:nvSpPr>
        <p:spPr>
          <a:xfrm>
            <a:off x="11249891" y="-85725"/>
            <a:ext cx="409575" cy="6943725"/>
          </a:xfrm>
          <a:prstGeom prst="rect">
            <a:avLst/>
          </a:prstGeom>
          <a:solidFill>
            <a:srgbClr val="C7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 name="Picture 13" descr="A close up of a sign&#10;&#10;Description automatically generated">
            <a:extLst>
              <a:ext uri="{FF2B5EF4-FFF2-40B4-BE49-F238E27FC236}">
                <a16:creationId xmlns:a16="http://schemas.microsoft.com/office/drawing/2014/main" id="{B2C3D6D7-F4CB-A34B-A646-1485A4CF2F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68878" y="4911772"/>
            <a:ext cx="1371600" cy="1371600"/>
          </a:xfrm>
          <a:prstGeom prst="rect">
            <a:avLst/>
          </a:prstGeom>
          <a:effectLst>
            <a:outerShdw blurRad="190500" dist="101600" dir="5400000" sx="96000" sy="96000" algn="t" rotWithShape="0">
              <a:prstClr val="black">
                <a:alpha val="40000"/>
              </a:prstClr>
            </a:outerShdw>
          </a:effectLst>
        </p:spPr>
      </p:pic>
      <p:pic>
        <p:nvPicPr>
          <p:cNvPr id="15" name="Picture 14" descr="A picture containing shirt&#10;&#10;Description automatically generated">
            <a:extLst>
              <a:ext uri="{FF2B5EF4-FFF2-40B4-BE49-F238E27FC236}">
                <a16:creationId xmlns:a16="http://schemas.microsoft.com/office/drawing/2014/main" id="{55D54EF1-BABF-4B4D-8504-723B253967FD}"/>
              </a:ext>
            </a:extLst>
          </p:cNvPr>
          <p:cNvPicPr>
            <a:picLocks noChangeAspect="1"/>
          </p:cNvPicPr>
          <p:nvPr userDrawn="1"/>
        </p:nvPicPr>
        <p:blipFill>
          <a:blip r:embed="rId3" cstate="email">
            <a:alphaModFix amt="35000"/>
            <a:extLst>
              <a:ext uri="{28A0092B-C50C-407E-A947-70E740481C1C}">
                <a14:useLocalDpi xmlns:a14="http://schemas.microsoft.com/office/drawing/2010/main"/>
              </a:ext>
            </a:extLst>
          </a:blip>
          <a:stretch>
            <a:fillRect/>
          </a:stretch>
        </p:blipFill>
        <p:spPr>
          <a:xfrm>
            <a:off x="31376" y="1089498"/>
            <a:ext cx="6547607" cy="4911251"/>
          </a:xfrm>
          <a:prstGeom prst="rect">
            <a:avLst/>
          </a:prstGeom>
        </p:spPr>
      </p:pic>
      <p:sp>
        <p:nvSpPr>
          <p:cNvPr id="10" name="TextBox 9">
            <a:extLst>
              <a:ext uri="{FF2B5EF4-FFF2-40B4-BE49-F238E27FC236}">
                <a16:creationId xmlns:a16="http://schemas.microsoft.com/office/drawing/2014/main" id="{BF2EA383-FC01-EF48-8E46-0EA18819CBDF}"/>
              </a:ext>
            </a:extLst>
          </p:cNvPr>
          <p:cNvSpPr txBox="1"/>
          <p:nvPr userDrawn="1"/>
        </p:nvSpPr>
        <p:spPr>
          <a:xfrm>
            <a:off x="8238223" y="6432186"/>
            <a:ext cx="4213411" cy="276999"/>
          </a:xfrm>
          <a:prstGeom prst="rect">
            <a:avLst/>
          </a:prstGeom>
          <a:noFill/>
        </p:spPr>
        <p:txBody>
          <a:bodyPr wrap="square" rtlCol="0">
            <a:spAutoFit/>
          </a:bodyPr>
          <a:lstStyle/>
          <a:p>
            <a:r>
              <a:rPr lang="en-US" sz="1200">
                <a:solidFill>
                  <a:srgbClr val="074975"/>
                </a:solidFill>
                <a:latin typeface="Avenir Next Condensed" panose="020B0506020202020204" pitchFamily="34" charset="0"/>
                <a:cs typeface="Arial" panose="020B0604020202020204" pitchFamily="34" charset="0"/>
              </a:rPr>
              <a:t>© 2024 | Firefighter Cancer Support Network</a:t>
            </a:r>
          </a:p>
        </p:txBody>
      </p:sp>
      <p:sp>
        <p:nvSpPr>
          <p:cNvPr id="4" name="Slide Number Placeholder 3"/>
          <p:cNvSpPr>
            <a:spLocks noGrp="1"/>
          </p:cNvSpPr>
          <p:nvPr>
            <p:ph type="sldNum" sz="quarter" idx="12"/>
          </p:nvPr>
        </p:nvSpPr>
        <p:spPr>
          <a:xfrm>
            <a:off x="11193644" y="6365302"/>
            <a:ext cx="471355" cy="365125"/>
          </a:xfrm>
          <a:prstGeom prst="rect">
            <a:avLst/>
          </a:prstGeom>
        </p:spPr>
        <p:txBody>
          <a:bodyPr/>
          <a:lstStyle>
            <a:lvl1pPr>
              <a:defRPr>
                <a:solidFill>
                  <a:srgbClr val="074975"/>
                </a:solidFill>
              </a:defRPr>
            </a:lvl1pPr>
          </a:lstStyle>
          <a:p>
            <a:fld id="{5FE9983C-F62D-48A4-9145-C86367548D2A}" type="slidenum">
              <a:rPr lang="en-US" smtClean="0"/>
              <a:pPr/>
              <a:t>‹#›</a:t>
            </a:fld>
            <a:endParaRPr lang="en-US"/>
          </a:p>
        </p:txBody>
      </p:sp>
    </p:spTree>
    <p:extLst>
      <p:ext uri="{BB962C8B-B14F-4D97-AF65-F5344CB8AC3E}">
        <p14:creationId xmlns:p14="http://schemas.microsoft.com/office/powerpoint/2010/main" val="30085271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6802605-5055-43C6-85A9-0085BAEB4DB7}"/>
              </a:ext>
            </a:extLst>
          </p:cNvPr>
          <p:cNvSpPr/>
          <p:nvPr userDrawn="1"/>
        </p:nvSpPr>
        <p:spPr>
          <a:xfrm>
            <a:off x="11249891" y="-85725"/>
            <a:ext cx="409575" cy="6943725"/>
          </a:xfrm>
          <a:prstGeom prst="rect">
            <a:avLst/>
          </a:prstGeom>
          <a:solidFill>
            <a:srgbClr val="C7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a:extLst>
              <a:ext uri="{FF2B5EF4-FFF2-40B4-BE49-F238E27FC236}">
                <a16:creationId xmlns:a16="http://schemas.microsoft.com/office/drawing/2014/main" id="{844BA874-5911-446A-B6FE-6CB9208B8135}"/>
              </a:ext>
            </a:extLst>
          </p:cNvPr>
          <p:cNvSpPr/>
          <p:nvPr userDrawn="1"/>
        </p:nvSpPr>
        <p:spPr>
          <a:xfrm>
            <a:off x="0" y="0"/>
            <a:ext cx="5848350" cy="6849751"/>
          </a:xfrm>
          <a:prstGeom prst="rect">
            <a:avLst/>
          </a:prstGeom>
          <a:solidFill>
            <a:srgbClr val="0749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Date Placeholder 1"/>
          <p:cNvSpPr>
            <a:spLocks noGrp="1"/>
          </p:cNvSpPr>
          <p:nvPr>
            <p:ph type="dt" sz="half" idx="10"/>
          </p:nvPr>
        </p:nvSpPr>
        <p:spPr>
          <a:xfrm>
            <a:off x="838200" y="6356352"/>
            <a:ext cx="2743200" cy="365125"/>
          </a:xfrm>
          <a:prstGeom prst="rect">
            <a:avLst/>
          </a:prstGeom>
        </p:spPr>
        <p:txBody>
          <a:bodyPr/>
          <a:lstStyle/>
          <a:p>
            <a:fld id="{F91EBF72-A2A7-464F-8266-7697B9BC26CD}" type="datetime1">
              <a:rPr lang="en-US" smtClean="0">
                <a:solidFill>
                  <a:prstClr val="black">
                    <a:tint val="75000"/>
                  </a:prstClr>
                </a:solidFill>
              </a:rPr>
              <a:t>10/19/24</a:t>
            </a:fld>
            <a:endParaRPr lang="en-US">
              <a:solidFill>
                <a:prstClr val="black">
                  <a:tint val="75000"/>
                </a:prstClr>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11129963" y="6376821"/>
            <a:ext cx="529503" cy="365125"/>
          </a:xfrm>
          <a:prstGeom prst="rect">
            <a:avLst/>
          </a:prstGeom>
        </p:spPr>
        <p:txBody>
          <a:bodyPr/>
          <a:lstStyle>
            <a:lvl1pPr>
              <a:defRPr>
                <a:solidFill>
                  <a:srgbClr val="074975"/>
                </a:solidFill>
              </a:defRPr>
            </a:lvl1pPr>
          </a:lstStyle>
          <a:p>
            <a:fld id="{5FE9983C-F62D-48A4-9145-C86367548D2A}" type="slidenum">
              <a:rPr lang="en-US" smtClean="0"/>
              <a:pPr/>
              <a:t>‹#›</a:t>
            </a:fld>
            <a:endParaRPr lang="en-US"/>
          </a:p>
        </p:txBody>
      </p:sp>
      <p:pic>
        <p:nvPicPr>
          <p:cNvPr id="11" name="Picture 10" descr="A close up of a sign&#10;&#10;Description automatically generated">
            <a:extLst>
              <a:ext uri="{FF2B5EF4-FFF2-40B4-BE49-F238E27FC236}">
                <a16:creationId xmlns:a16="http://schemas.microsoft.com/office/drawing/2014/main" id="{0AB8D459-2809-C14E-A8E1-FCB37893DCA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68878" y="4889168"/>
            <a:ext cx="1371600" cy="1371600"/>
          </a:xfrm>
          <a:prstGeom prst="rect">
            <a:avLst/>
          </a:prstGeom>
          <a:effectLst>
            <a:outerShdw blurRad="190500" dist="101600" dir="5400000" sx="96000" sy="96000" algn="t" rotWithShape="0">
              <a:prstClr val="black">
                <a:alpha val="40000"/>
              </a:prstClr>
            </a:outerShdw>
          </a:effectLst>
        </p:spPr>
      </p:pic>
      <p:sp>
        <p:nvSpPr>
          <p:cNvPr id="10" name="TextBox 9">
            <a:extLst>
              <a:ext uri="{FF2B5EF4-FFF2-40B4-BE49-F238E27FC236}">
                <a16:creationId xmlns:a16="http://schemas.microsoft.com/office/drawing/2014/main" id="{82185507-D20B-E545-AAB8-6B5E6936E2C6}"/>
              </a:ext>
            </a:extLst>
          </p:cNvPr>
          <p:cNvSpPr txBox="1"/>
          <p:nvPr userDrawn="1"/>
        </p:nvSpPr>
        <p:spPr>
          <a:xfrm>
            <a:off x="8229910" y="6420884"/>
            <a:ext cx="4213411" cy="276999"/>
          </a:xfrm>
          <a:prstGeom prst="rect">
            <a:avLst/>
          </a:prstGeom>
          <a:noFill/>
        </p:spPr>
        <p:txBody>
          <a:bodyPr wrap="square" rtlCol="0">
            <a:spAutoFit/>
          </a:bodyPr>
          <a:lstStyle/>
          <a:p>
            <a:r>
              <a:rPr lang="en-US" sz="1200">
                <a:solidFill>
                  <a:srgbClr val="074975"/>
                </a:solidFill>
                <a:latin typeface="Avenir Next Condensed" panose="020B0506020202020204" pitchFamily="34" charset="0"/>
                <a:cs typeface="Arial" panose="020B0604020202020204" pitchFamily="34" charset="0"/>
              </a:rPr>
              <a:t>© 2024 | Firefighter Cancer Support Network</a:t>
            </a:r>
          </a:p>
        </p:txBody>
      </p:sp>
      <p:pic>
        <p:nvPicPr>
          <p:cNvPr id="15" name="Picture 14" descr="A picture containing shirt&#10;&#10;Description automatically generated">
            <a:extLst>
              <a:ext uri="{FF2B5EF4-FFF2-40B4-BE49-F238E27FC236}">
                <a16:creationId xmlns:a16="http://schemas.microsoft.com/office/drawing/2014/main" id="{173DE4FB-82DF-394E-8815-C86ADB609D1D}"/>
              </a:ext>
            </a:extLst>
          </p:cNvPr>
          <p:cNvPicPr>
            <a:picLocks noChangeAspect="1"/>
          </p:cNvPicPr>
          <p:nvPr userDrawn="1"/>
        </p:nvPicPr>
        <p:blipFill>
          <a:blip r:embed="rId3" cstate="print">
            <a:alphaModFix amt="35000"/>
            <a:extLst>
              <a:ext uri="{28A0092B-C50C-407E-A947-70E740481C1C}">
                <a14:useLocalDpi xmlns:a14="http://schemas.microsoft.com/office/drawing/2010/main" val="0"/>
              </a:ext>
            </a:extLst>
          </a:blip>
          <a:stretch>
            <a:fillRect/>
          </a:stretch>
        </p:blipFill>
        <p:spPr>
          <a:xfrm>
            <a:off x="51522" y="1632951"/>
            <a:ext cx="6965959" cy="5225049"/>
          </a:xfrm>
          <a:prstGeom prst="rect">
            <a:avLst/>
          </a:prstGeom>
        </p:spPr>
      </p:pic>
    </p:spTree>
    <p:extLst>
      <p:ext uri="{BB962C8B-B14F-4D97-AF65-F5344CB8AC3E}">
        <p14:creationId xmlns:p14="http://schemas.microsoft.com/office/powerpoint/2010/main" val="33215280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61C35EC-B198-42B7-AB7D-661B7105E5BD}"/>
              </a:ext>
            </a:extLst>
          </p:cNvPr>
          <p:cNvSpPr/>
          <p:nvPr userDrawn="1"/>
        </p:nvSpPr>
        <p:spPr>
          <a:xfrm>
            <a:off x="0" y="-1"/>
            <a:ext cx="12191999" cy="6858001"/>
          </a:xfrm>
          <a:prstGeom prst="rect">
            <a:avLst/>
          </a:prstGeom>
          <a:solidFill>
            <a:srgbClr val="0749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74975"/>
              </a:solidFill>
            </a:endParaRPr>
          </a:p>
        </p:txBody>
      </p:sp>
      <p:sp>
        <p:nvSpPr>
          <p:cNvPr id="2" name="Date Placeholder 1"/>
          <p:cNvSpPr>
            <a:spLocks noGrp="1"/>
          </p:cNvSpPr>
          <p:nvPr>
            <p:ph type="dt" sz="half" idx="10"/>
          </p:nvPr>
        </p:nvSpPr>
        <p:spPr>
          <a:xfrm>
            <a:off x="838200" y="6356352"/>
            <a:ext cx="2743200" cy="365125"/>
          </a:xfrm>
          <a:prstGeom prst="rect">
            <a:avLst/>
          </a:prstGeom>
        </p:spPr>
        <p:txBody>
          <a:bodyPr/>
          <a:lstStyle/>
          <a:p>
            <a:fld id="{2A9FBC1D-78C2-C044-B7CD-8E503E92D46F}" type="datetime1">
              <a:rPr lang="en-US" smtClean="0">
                <a:solidFill>
                  <a:prstClr val="black">
                    <a:tint val="75000"/>
                  </a:prstClr>
                </a:solidFill>
              </a:rPr>
              <a:t>10/19/24</a:t>
            </a:fld>
            <a:endParaRPr lang="en-US">
              <a:solidFill>
                <a:prstClr val="black">
                  <a:tint val="75000"/>
                </a:prstClr>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8" name="Rectangle 7">
            <a:extLst>
              <a:ext uri="{FF2B5EF4-FFF2-40B4-BE49-F238E27FC236}">
                <a16:creationId xmlns:a16="http://schemas.microsoft.com/office/drawing/2014/main" id="{26802605-5055-43C6-85A9-0085BAEB4DB7}"/>
              </a:ext>
            </a:extLst>
          </p:cNvPr>
          <p:cNvSpPr/>
          <p:nvPr userDrawn="1"/>
        </p:nvSpPr>
        <p:spPr>
          <a:xfrm>
            <a:off x="11249891" y="0"/>
            <a:ext cx="409575" cy="6858000"/>
          </a:xfrm>
          <a:prstGeom prst="rect">
            <a:avLst/>
          </a:prstGeom>
          <a:solidFill>
            <a:srgbClr val="C7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descr="A close up of a sign&#10;&#10;Description automatically generated">
            <a:extLst>
              <a:ext uri="{FF2B5EF4-FFF2-40B4-BE49-F238E27FC236}">
                <a16:creationId xmlns:a16="http://schemas.microsoft.com/office/drawing/2014/main" id="{6A3640D8-9B67-534F-A3E7-3D44FCBAC9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68878" y="4911772"/>
            <a:ext cx="1371600" cy="1371600"/>
          </a:xfrm>
          <a:prstGeom prst="rect">
            <a:avLst/>
          </a:prstGeom>
          <a:effectLst>
            <a:outerShdw blurRad="190500" dist="101600" dir="5400000" sx="96000" sy="96000" algn="t" rotWithShape="0">
              <a:prstClr val="black">
                <a:alpha val="40000"/>
              </a:prstClr>
            </a:outerShdw>
          </a:effectLst>
        </p:spPr>
      </p:pic>
      <p:pic>
        <p:nvPicPr>
          <p:cNvPr id="15" name="Picture 14" descr="A picture containing shirt&#10;&#10;Description automatically generated">
            <a:extLst>
              <a:ext uri="{FF2B5EF4-FFF2-40B4-BE49-F238E27FC236}">
                <a16:creationId xmlns:a16="http://schemas.microsoft.com/office/drawing/2014/main" id="{C1F9F3C7-1076-684D-90FF-5D6093EBA7A9}"/>
              </a:ext>
            </a:extLst>
          </p:cNvPr>
          <p:cNvPicPr>
            <a:picLocks noChangeAspect="1"/>
          </p:cNvPicPr>
          <p:nvPr userDrawn="1"/>
        </p:nvPicPr>
        <p:blipFill>
          <a:blip r:embed="rId3" cstate="email">
            <a:alphaModFix amt="35000"/>
            <a:extLst>
              <a:ext uri="{28A0092B-C50C-407E-A947-70E740481C1C}">
                <a14:useLocalDpi xmlns:a14="http://schemas.microsoft.com/office/drawing/2010/main"/>
              </a:ext>
            </a:extLst>
          </a:blip>
          <a:stretch>
            <a:fillRect/>
          </a:stretch>
        </p:blipFill>
        <p:spPr>
          <a:xfrm>
            <a:off x="108835" y="1946749"/>
            <a:ext cx="6547607" cy="4911251"/>
          </a:xfrm>
          <a:prstGeom prst="rect">
            <a:avLst/>
          </a:prstGeom>
        </p:spPr>
      </p:pic>
      <p:sp>
        <p:nvSpPr>
          <p:cNvPr id="10" name="TextBox 9">
            <a:extLst>
              <a:ext uri="{FF2B5EF4-FFF2-40B4-BE49-F238E27FC236}">
                <a16:creationId xmlns:a16="http://schemas.microsoft.com/office/drawing/2014/main" id="{9352119E-7827-F74F-86E2-ABFC7CBC786E}"/>
              </a:ext>
            </a:extLst>
          </p:cNvPr>
          <p:cNvSpPr txBox="1"/>
          <p:nvPr userDrawn="1"/>
        </p:nvSpPr>
        <p:spPr>
          <a:xfrm>
            <a:off x="8207188" y="6400414"/>
            <a:ext cx="4213411" cy="276999"/>
          </a:xfrm>
          <a:prstGeom prst="rect">
            <a:avLst/>
          </a:prstGeom>
          <a:noFill/>
        </p:spPr>
        <p:txBody>
          <a:bodyPr wrap="square" rtlCol="0">
            <a:spAutoFit/>
          </a:bodyPr>
          <a:lstStyle/>
          <a:p>
            <a:r>
              <a:rPr lang="en-US" sz="1200">
                <a:solidFill>
                  <a:schemeClr val="bg1"/>
                </a:solidFill>
                <a:latin typeface="Avenir Next Condensed" panose="020B0506020202020204" pitchFamily="34" charset="0"/>
                <a:cs typeface="Arial" panose="020B0604020202020204" pitchFamily="34" charset="0"/>
              </a:rPr>
              <a:t>© 2024 | Firefighter Cancer Support Network</a:t>
            </a:r>
          </a:p>
        </p:txBody>
      </p:sp>
      <p:sp>
        <p:nvSpPr>
          <p:cNvPr id="4" name="Slide Number Placeholder 3"/>
          <p:cNvSpPr>
            <a:spLocks noGrp="1"/>
          </p:cNvSpPr>
          <p:nvPr>
            <p:ph type="sldNum" sz="quarter" idx="12"/>
          </p:nvPr>
        </p:nvSpPr>
        <p:spPr>
          <a:xfrm>
            <a:off x="11196104" y="6356350"/>
            <a:ext cx="463362" cy="365125"/>
          </a:xfrm>
          <a:prstGeom prst="rect">
            <a:avLst/>
          </a:prstGeom>
        </p:spPr>
        <p:txBody>
          <a:bodyPr/>
          <a:lstStyle>
            <a:lvl1pPr>
              <a:defRPr>
                <a:solidFill>
                  <a:srgbClr val="074975"/>
                </a:solidFill>
              </a:defRPr>
            </a:lvl1pPr>
          </a:lstStyle>
          <a:p>
            <a:fld id="{5FE9983C-F62D-48A4-9145-C86367548D2A}" type="slidenum">
              <a:rPr lang="en-US" smtClean="0"/>
              <a:pPr/>
              <a:t>‹#›</a:t>
            </a:fld>
            <a:endParaRPr lang="en-US"/>
          </a:p>
        </p:txBody>
      </p:sp>
      <p:sp>
        <p:nvSpPr>
          <p:cNvPr id="5" name="TextBox 4">
            <a:extLst>
              <a:ext uri="{FF2B5EF4-FFF2-40B4-BE49-F238E27FC236}">
                <a16:creationId xmlns:a16="http://schemas.microsoft.com/office/drawing/2014/main" id="{4228ED1B-E68E-3B4F-2073-5D21BD6DA434}"/>
              </a:ext>
            </a:extLst>
          </p:cNvPr>
          <p:cNvSpPr txBox="1"/>
          <p:nvPr userDrawn="1"/>
        </p:nvSpPr>
        <p:spPr>
          <a:xfrm>
            <a:off x="-131505" y="526214"/>
            <a:ext cx="6660892" cy="584775"/>
          </a:xfrm>
          <a:prstGeom prst="rect">
            <a:avLst/>
          </a:prstGeom>
          <a:solidFill>
            <a:srgbClr val="E22726"/>
          </a:solidFill>
        </p:spPr>
        <p:txBody>
          <a:bodyPr wrap="square" rtlCol="0">
            <a:spAutoFit/>
          </a:bodyPr>
          <a:lstStyle/>
          <a:p>
            <a:pPr algn="r"/>
            <a:r>
              <a:rPr lang="en-US" sz="3200" b="1" spc="200">
                <a:solidFill>
                  <a:schemeClr val="bg1"/>
                </a:solidFill>
                <a:latin typeface="Avenir Next Condensed" panose="020B0506020202020204"/>
                <a:cs typeface="Arial" panose="020B0604020202020204" pitchFamily="34" charset="0"/>
              </a:rPr>
              <a:t>	 	</a:t>
            </a:r>
            <a:endParaRPr lang="en-US" sz="3200" b="1" spc="200">
              <a:solidFill>
                <a:srgbClr val="C7B783"/>
              </a:solidFill>
              <a:latin typeface="Avenir Next Condensed" panose="020B0506020202020204"/>
              <a:cs typeface="Arial" panose="020B0604020202020204" pitchFamily="34" charset="0"/>
            </a:endParaRPr>
          </a:p>
        </p:txBody>
      </p:sp>
    </p:spTree>
    <p:extLst>
      <p:ext uri="{BB962C8B-B14F-4D97-AF65-F5344CB8AC3E}">
        <p14:creationId xmlns:p14="http://schemas.microsoft.com/office/powerpoint/2010/main" val="4257233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7DF86-6596-1648-948B-2D1E689633B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F9EB44-EB41-F94D-916A-618A4F089D1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68313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9A72BF3B-8D2A-114A-B206-606320598B62}" type="datetime1">
              <a:rPr lang="en-US" smtClean="0">
                <a:solidFill>
                  <a:prstClr val="black">
                    <a:tint val="75000"/>
                  </a:prstClr>
                </a:solidFill>
              </a:rPr>
              <a:t>10/19/24</a:t>
            </a:fld>
            <a:endParaRPr lang="en-US">
              <a:solidFill>
                <a:prstClr val="black">
                  <a:tint val="75000"/>
                </a:prstClr>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8" name="Rectangle 7">
            <a:extLst>
              <a:ext uri="{FF2B5EF4-FFF2-40B4-BE49-F238E27FC236}">
                <a16:creationId xmlns:a16="http://schemas.microsoft.com/office/drawing/2014/main" id="{26802605-5055-43C6-85A9-0085BAEB4DB7}"/>
              </a:ext>
            </a:extLst>
          </p:cNvPr>
          <p:cNvSpPr/>
          <p:nvPr userDrawn="1"/>
        </p:nvSpPr>
        <p:spPr>
          <a:xfrm>
            <a:off x="11249891" y="-85725"/>
            <a:ext cx="409575" cy="6943725"/>
          </a:xfrm>
          <a:prstGeom prst="rect">
            <a:avLst/>
          </a:prstGeom>
          <a:solidFill>
            <a:srgbClr val="C7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a:extLst>
              <a:ext uri="{FF2B5EF4-FFF2-40B4-BE49-F238E27FC236}">
                <a16:creationId xmlns:a16="http://schemas.microsoft.com/office/drawing/2014/main" id="{061C35EC-B198-42B7-AB7D-661B7105E5BD}"/>
              </a:ext>
            </a:extLst>
          </p:cNvPr>
          <p:cNvSpPr/>
          <p:nvPr userDrawn="1"/>
        </p:nvSpPr>
        <p:spPr>
          <a:xfrm>
            <a:off x="0" y="-2"/>
            <a:ext cx="7008206" cy="6858001"/>
          </a:xfrm>
          <a:prstGeom prst="rect">
            <a:avLst/>
          </a:prstGeom>
          <a:solidFill>
            <a:srgbClr val="0749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 name="Picture 13" descr="A close up of a sign&#10;&#10;Description automatically generated">
            <a:extLst>
              <a:ext uri="{FF2B5EF4-FFF2-40B4-BE49-F238E27FC236}">
                <a16:creationId xmlns:a16="http://schemas.microsoft.com/office/drawing/2014/main" id="{D106153C-DAE9-E941-A696-FCDDFA2B71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68878" y="4911772"/>
            <a:ext cx="1371600" cy="1371600"/>
          </a:xfrm>
          <a:prstGeom prst="rect">
            <a:avLst/>
          </a:prstGeom>
          <a:effectLst>
            <a:outerShdw blurRad="190500" dist="101600" dir="5400000" sx="96000" sy="96000" algn="t" rotWithShape="0">
              <a:prstClr val="black">
                <a:alpha val="40000"/>
              </a:prstClr>
            </a:outerShdw>
          </a:effectLst>
        </p:spPr>
      </p:pic>
      <p:sp>
        <p:nvSpPr>
          <p:cNvPr id="10" name="TextBox 9">
            <a:extLst>
              <a:ext uri="{FF2B5EF4-FFF2-40B4-BE49-F238E27FC236}">
                <a16:creationId xmlns:a16="http://schemas.microsoft.com/office/drawing/2014/main" id="{9E9B8016-C321-0543-84F0-0771B4D73703}"/>
              </a:ext>
            </a:extLst>
          </p:cNvPr>
          <p:cNvSpPr txBox="1"/>
          <p:nvPr userDrawn="1"/>
        </p:nvSpPr>
        <p:spPr>
          <a:xfrm>
            <a:off x="8181160" y="6400414"/>
            <a:ext cx="4213411" cy="276999"/>
          </a:xfrm>
          <a:prstGeom prst="rect">
            <a:avLst/>
          </a:prstGeom>
          <a:noFill/>
        </p:spPr>
        <p:txBody>
          <a:bodyPr wrap="square" rtlCol="0">
            <a:spAutoFit/>
          </a:bodyPr>
          <a:lstStyle/>
          <a:p>
            <a:r>
              <a:rPr lang="en-US" sz="1200">
                <a:solidFill>
                  <a:srgbClr val="074975"/>
                </a:solidFill>
                <a:latin typeface="Avenir Next Condensed" panose="020B0506020202020204" pitchFamily="34" charset="0"/>
                <a:cs typeface="Arial" panose="020B0604020202020204" pitchFamily="34" charset="0"/>
              </a:rPr>
              <a:t>© 2024 | Firefighter Cancer Support Network</a:t>
            </a:r>
          </a:p>
        </p:txBody>
      </p:sp>
      <p:pic>
        <p:nvPicPr>
          <p:cNvPr id="13" name="Picture 12" descr="A picture containing shirt&#10;&#10;Description automatically generated">
            <a:extLst>
              <a:ext uri="{FF2B5EF4-FFF2-40B4-BE49-F238E27FC236}">
                <a16:creationId xmlns:a16="http://schemas.microsoft.com/office/drawing/2014/main" id="{AC41F3D6-9ED5-DC4D-9D8E-F2F712339FE8}"/>
              </a:ext>
            </a:extLst>
          </p:cNvPr>
          <p:cNvPicPr>
            <a:picLocks noChangeAspect="1"/>
          </p:cNvPicPr>
          <p:nvPr userDrawn="1"/>
        </p:nvPicPr>
        <p:blipFill>
          <a:blip r:embed="rId3" cstate="print">
            <a:alphaModFix amt="35000"/>
            <a:extLst>
              <a:ext uri="{28A0092B-C50C-407E-A947-70E740481C1C}">
                <a14:useLocalDpi xmlns:a14="http://schemas.microsoft.com/office/drawing/2010/main" val="0"/>
              </a:ext>
            </a:extLst>
          </a:blip>
          <a:stretch>
            <a:fillRect/>
          </a:stretch>
        </p:blipFill>
        <p:spPr>
          <a:xfrm>
            <a:off x="0" y="1632950"/>
            <a:ext cx="6965959" cy="5225049"/>
          </a:xfrm>
          <a:prstGeom prst="rect">
            <a:avLst/>
          </a:prstGeom>
        </p:spPr>
      </p:pic>
      <p:sp>
        <p:nvSpPr>
          <p:cNvPr id="4" name="Slide Number Placeholder 3"/>
          <p:cNvSpPr>
            <a:spLocks noGrp="1"/>
          </p:cNvSpPr>
          <p:nvPr>
            <p:ph type="sldNum" sz="quarter" idx="12"/>
          </p:nvPr>
        </p:nvSpPr>
        <p:spPr>
          <a:xfrm>
            <a:off x="11101388" y="6349311"/>
            <a:ext cx="558077" cy="365125"/>
          </a:xfrm>
          <a:prstGeom prst="rect">
            <a:avLst/>
          </a:prstGeom>
        </p:spPr>
        <p:txBody>
          <a:bodyPr/>
          <a:lstStyle>
            <a:lvl1pPr>
              <a:defRPr>
                <a:solidFill>
                  <a:srgbClr val="074975"/>
                </a:solidFill>
              </a:defRPr>
            </a:lvl1pPr>
          </a:lstStyle>
          <a:p>
            <a:fld id="{5FE9983C-F62D-48A4-9145-C86367548D2A}" type="slidenum">
              <a:rPr lang="en-US" smtClean="0"/>
              <a:pPr/>
              <a:t>‹#›</a:t>
            </a:fld>
            <a:endParaRPr lang="en-US"/>
          </a:p>
        </p:txBody>
      </p:sp>
      <p:sp>
        <p:nvSpPr>
          <p:cNvPr id="5" name="TextBox 4">
            <a:extLst>
              <a:ext uri="{FF2B5EF4-FFF2-40B4-BE49-F238E27FC236}">
                <a16:creationId xmlns:a16="http://schemas.microsoft.com/office/drawing/2014/main" id="{99FAC05C-0240-0270-25AA-9DBEC1C4F94E}"/>
              </a:ext>
            </a:extLst>
          </p:cNvPr>
          <p:cNvSpPr txBox="1"/>
          <p:nvPr userDrawn="1"/>
        </p:nvSpPr>
        <p:spPr>
          <a:xfrm>
            <a:off x="-131505" y="526214"/>
            <a:ext cx="6660892" cy="584775"/>
          </a:xfrm>
          <a:prstGeom prst="rect">
            <a:avLst/>
          </a:prstGeom>
          <a:solidFill>
            <a:srgbClr val="E22726"/>
          </a:solidFill>
        </p:spPr>
        <p:txBody>
          <a:bodyPr wrap="square" rtlCol="0">
            <a:spAutoFit/>
          </a:bodyPr>
          <a:lstStyle/>
          <a:p>
            <a:pPr algn="r"/>
            <a:r>
              <a:rPr lang="en-US" sz="3200" b="1" spc="200">
                <a:solidFill>
                  <a:schemeClr val="bg1"/>
                </a:solidFill>
                <a:latin typeface="Avenir Next Condensed" panose="020B0506020202020204"/>
                <a:cs typeface="Arial" panose="020B0604020202020204" pitchFamily="34" charset="0"/>
              </a:rPr>
              <a:t> 	</a:t>
            </a:r>
            <a:endParaRPr lang="en-US" sz="3200" b="1" spc="200">
              <a:solidFill>
                <a:srgbClr val="C7B783"/>
              </a:solidFill>
              <a:latin typeface="Avenir Next Condensed" panose="020B0506020202020204"/>
              <a:cs typeface="Arial" panose="020B0604020202020204" pitchFamily="34" charset="0"/>
            </a:endParaRPr>
          </a:p>
        </p:txBody>
      </p:sp>
    </p:spTree>
    <p:extLst>
      <p:ext uri="{BB962C8B-B14F-4D97-AF65-F5344CB8AC3E}">
        <p14:creationId xmlns:p14="http://schemas.microsoft.com/office/powerpoint/2010/main" val="24554525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213710E-DF25-4194-9827-68614153A49C}"/>
              </a:ext>
            </a:extLst>
          </p:cNvPr>
          <p:cNvSpPr/>
          <p:nvPr userDrawn="1"/>
        </p:nvSpPr>
        <p:spPr>
          <a:xfrm>
            <a:off x="5183794" y="-1987"/>
            <a:ext cx="7008206" cy="6858001"/>
          </a:xfrm>
          <a:prstGeom prst="rect">
            <a:avLst/>
          </a:prstGeom>
          <a:solidFill>
            <a:srgbClr val="0749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Date Placeholder 1"/>
          <p:cNvSpPr>
            <a:spLocks noGrp="1"/>
          </p:cNvSpPr>
          <p:nvPr>
            <p:ph type="dt" sz="half" idx="10"/>
          </p:nvPr>
        </p:nvSpPr>
        <p:spPr>
          <a:xfrm>
            <a:off x="838200" y="6356352"/>
            <a:ext cx="2743200" cy="365125"/>
          </a:xfrm>
          <a:prstGeom prst="rect">
            <a:avLst/>
          </a:prstGeom>
        </p:spPr>
        <p:txBody>
          <a:bodyPr/>
          <a:lstStyle/>
          <a:p>
            <a:fld id="{77868011-34BE-DC4B-9D70-6F715A05FB67}" type="datetime1">
              <a:rPr lang="en-US" smtClean="0">
                <a:solidFill>
                  <a:prstClr val="black">
                    <a:tint val="75000"/>
                  </a:prstClr>
                </a:solidFill>
              </a:rPr>
              <a:t>10/19/24</a:t>
            </a:fld>
            <a:endParaRPr lang="en-US">
              <a:solidFill>
                <a:prstClr val="black">
                  <a:tint val="75000"/>
                </a:prstClr>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8" name="Rectangle 7">
            <a:extLst>
              <a:ext uri="{FF2B5EF4-FFF2-40B4-BE49-F238E27FC236}">
                <a16:creationId xmlns:a16="http://schemas.microsoft.com/office/drawing/2014/main" id="{26802605-5055-43C6-85A9-0085BAEB4DB7}"/>
              </a:ext>
            </a:extLst>
          </p:cNvPr>
          <p:cNvSpPr/>
          <p:nvPr userDrawn="1"/>
        </p:nvSpPr>
        <p:spPr>
          <a:xfrm>
            <a:off x="11249891" y="-77799"/>
            <a:ext cx="409575" cy="6943725"/>
          </a:xfrm>
          <a:prstGeom prst="rect">
            <a:avLst/>
          </a:prstGeom>
          <a:solidFill>
            <a:srgbClr val="C7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A close up of a sign&#10;&#10;Description automatically generated">
            <a:extLst>
              <a:ext uri="{FF2B5EF4-FFF2-40B4-BE49-F238E27FC236}">
                <a16:creationId xmlns:a16="http://schemas.microsoft.com/office/drawing/2014/main" id="{D7384D26-F9FC-0044-8045-FFF5F4FAA7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68878" y="4911772"/>
            <a:ext cx="1371600" cy="1371600"/>
          </a:xfrm>
          <a:prstGeom prst="rect">
            <a:avLst/>
          </a:prstGeom>
          <a:effectLst>
            <a:outerShdw blurRad="190500" dist="101600" dir="5400000" sx="96000" sy="96000" algn="t" rotWithShape="0">
              <a:prstClr val="black">
                <a:alpha val="40000"/>
              </a:prstClr>
            </a:outerShdw>
          </a:effectLst>
        </p:spPr>
      </p:pic>
      <p:pic>
        <p:nvPicPr>
          <p:cNvPr id="15" name="Picture 14" descr="A picture containing shirt&#10;&#10;Description automatically generated">
            <a:extLst>
              <a:ext uri="{FF2B5EF4-FFF2-40B4-BE49-F238E27FC236}">
                <a16:creationId xmlns:a16="http://schemas.microsoft.com/office/drawing/2014/main" id="{0EAA85E5-5E69-BB41-94AF-3A9A70EC98D0}"/>
              </a:ext>
            </a:extLst>
          </p:cNvPr>
          <p:cNvPicPr>
            <a:picLocks noChangeAspect="1"/>
          </p:cNvPicPr>
          <p:nvPr userDrawn="1"/>
        </p:nvPicPr>
        <p:blipFill>
          <a:blip r:embed="rId3" cstate="email">
            <a:alphaModFix amt="35000"/>
            <a:extLst>
              <a:ext uri="{28A0092B-C50C-407E-A947-70E740481C1C}">
                <a14:useLocalDpi xmlns:a14="http://schemas.microsoft.com/office/drawing/2010/main"/>
              </a:ext>
            </a:extLst>
          </a:blip>
          <a:stretch>
            <a:fillRect/>
          </a:stretch>
        </p:blipFill>
        <p:spPr>
          <a:xfrm>
            <a:off x="5183794" y="1882802"/>
            <a:ext cx="6547607" cy="4911251"/>
          </a:xfrm>
          <a:prstGeom prst="rect">
            <a:avLst/>
          </a:prstGeom>
        </p:spPr>
      </p:pic>
      <p:sp>
        <p:nvSpPr>
          <p:cNvPr id="10" name="TextBox 9">
            <a:extLst>
              <a:ext uri="{FF2B5EF4-FFF2-40B4-BE49-F238E27FC236}">
                <a16:creationId xmlns:a16="http://schemas.microsoft.com/office/drawing/2014/main" id="{241999F6-C88E-114D-806C-4146A6321A50}"/>
              </a:ext>
            </a:extLst>
          </p:cNvPr>
          <p:cNvSpPr txBox="1"/>
          <p:nvPr userDrawn="1"/>
        </p:nvSpPr>
        <p:spPr>
          <a:xfrm>
            <a:off x="8198415" y="6422094"/>
            <a:ext cx="4213411" cy="276999"/>
          </a:xfrm>
          <a:prstGeom prst="rect">
            <a:avLst/>
          </a:prstGeom>
          <a:noFill/>
        </p:spPr>
        <p:txBody>
          <a:bodyPr wrap="square" rtlCol="0">
            <a:spAutoFit/>
          </a:bodyPr>
          <a:lstStyle/>
          <a:p>
            <a:r>
              <a:rPr lang="en-US" sz="1200">
                <a:solidFill>
                  <a:schemeClr val="bg1"/>
                </a:solidFill>
                <a:latin typeface="Avenir Next Condensed" panose="020B0506020202020204" pitchFamily="34" charset="0"/>
                <a:cs typeface="Arial" panose="020B0604020202020204" pitchFamily="34" charset="0"/>
              </a:rPr>
              <a:t>© 2024 | Firefighter Cancer Support Network</a:t>
            </a:r>
          </a:p>
        </p:txBody>
      </p:sp>
      <p:sp>
        <p:nvSpPr>
          <p:cNvPr id="4" name="Slide Number Placeholder 3"/>
          <p:cNvSpPr>
            <a:spLocks noGrp="1"/>
          </p:cNvSpPr>
          <p:nvPr>
            <p:ph type="sldNum" sz="quarter" idx="12"/>
          </p:nvPr>
        </p:nvSpPr>
        <p:spPr>
          <a:xfrm>
            <a:off x="11177956" y="6378032"/>
            <a:ext cx="481509" cy="365125"/>
          </a:xfrm>
          <a:prstGeom prst="rect">
            <a:avLst/>
          </a:prstGeom>
        </p:spPr>
        <p:txBody>
          <a:bodyPr/>
          <a:lstStyle>
            <a:lvl1pPr>
              <a:defRPr>
                <a:solidFill>
                  <a:srgbClr val="074975"/>
                </a:solidFill>
              </a:defRPr>
            </a:lvl1pPr>
          </a:lstStyle>
          <a:p>
            <a:fld id="{5FE9983C-F62D-48A4-9145-C86367548D2A}" type="slidenum">
              <a:rPr lang="en-US" smtClean="0"/>
              <a:pPr/>
              <a:t>‹#›</a:t>
            </a:fld>
            <a:endParaRPr lang="en-US"/>
          </a:p>
        </p:txBody>
      </p:sp>
      <p:sp>
        <p:nvSpPr>
          <p:cNvPr id="5" name="TextBox 4">
            <a:extLst>
              <a:ext uri="{FF2B5EF4-FFF2-40B4-BE49-F238E27FC236}">
                <a16:creationId xmlns:a16="http://schemas.microsoft.com/office/drawing/2014/main" id="{BB73CF88-0E6F-9EA3-57A5-5B06A4D4DCC1}"/>
              </a:ext>
            </a:extLst>
          </p:cNvPr>
          <p:cNvSpPr txBox="1"/>
          <p:nvPr userDrawn="1"/>
        </p:nvSpPr>
        <p:spPr>
          <a:xfrm>
            <a:off x="-131505" y="526214"/>
            <a:ext cx="6660892" cy="584775"/>
          </a:xfrm>
          <a:prstGeom prst="rect">
            <a:avLst/>
          </a:prstGeom>
          <a:solidFill>
            <a:srgbClr val="E22726"/>
          </a:solidFill>
        </p:spPr>
        <p:txBody>
          <a:bodyPr wrap="square" rtlCol="0">
            <a:spAutoFit/>
          </a:bodyPr>
          <a:lstStyle/>
          <a:p>
            <a:pPr algn="r"/>
            <a:r>
              <a:rPr lang="en-US" sz="3200" b="1" spc="200">
                <a:solidFill>
                  <a:schemeClr val="bg1"/>
                </a:solidFill>
                <a:latin typeface="Avenir Next Condensed" panose="020B0506020202020204"/>
                <a:cs typeface="Arial" panose="020B0604020202020204" pitchFamily="34" charset="0"/>
              </a:rPr>
              <a:t>	 	</a:t>
            </a:r>
            <a:endParaRPr lang="en-US" sz="3200" b="1" spc="200">
              <a:solidFill>
                <a:srgbClr val="C7B783"/>
              </a:solidFill>
              <a:latin typeface="Avenir Next Condensed" panose="020B0506020202020204"/>
              <a:cs typeface="Arial" panose="020B0604020202020204" pitchFamily="34" charset="0"/>
            </a:endParaRPr>
          </a:p>
        </p:txBody>
      </p:sp>
    </p:spTree>
    <p:extLst>
      <p:ext uri="{BB962C8B-B14F-4D97-AF65-F5344CB8AC3E}">
        <p14:creationId xmlns:p14="http://schemas.microsoft.com/office/powerpoint/2010/main" val="5973288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9DCD377-C94B-8C45-A4FE-265D9D49E3D5}"/>
              </a:ext>
            </a:extLst>
          </p:cNvPr>
          <p:cNvSpPr/>
          <p:nvPr userDrawn="1"/>
        </p:nvSpPr>
        <p:spPr>
          <a:xfrm>
            <a:off x="-47642" y="1"/>
            <a:ext cx="12239641" cy="6858000"/>
          </a:xfrm>
          <a:prstGeom prst="rect">
            <a:avLst/>
          </a:prstGeom>
          <a:solidFill>
            <a:srgbClr val="0749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E0E06B4A-895C-BC45-AE76-117978B7F6FD}" type="datetime1">
              <a:rPr lang="en-US" smtClean="0">
                <a:solidFill>
                  <a:prstClr val="black">
                    <a:tint val="75000"/>
                  </a:prstClr>
                </a:solidFill>
              </a:rPr>
              <a:t>10/19/24</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8" name="Rectangle 7">
            <a:extLst>
              <a:ext uri="{FF2B5EF4-FFF2-40B4-BE49-F238E27FC236}">
                <a16:creationId xmlns:a16="http://schemas.microsoft.com/office/drawing/2014/main" id="{E6CA6408-3F18-4F3A-AF65-BCDA10B1BD62}"/>
              </a:ext>
            </a:extLst>
          </p:cNvPr>
          <p:cNvSpPr/>
          <p:nvPr userDrawn="1"/>
        </p:nvSpPr>
        <p:spPr>
          <a:xfrm>
            <a:off x="11249891" y="-85725"/>
            <a:ext cx="409575" cy="6943725"/>
          </a:xfrm>
          <a:prstGeom prst="rect">
            <a:avLst/>
          </a:prstGeom>
          <a:solidFill>
            <a:srgbClr val="C7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A close up of a sign&#10;&#10;Description automatically generated">
            <a:extLst>
              <a:ext uri="{FF2B5EF4-FFF2-40B4-BE49-F238E27FC236}">
                <a16:creationId xmlns:a16="http://schemas.microsoft.com/office/drawing/2014/main" id="{9EA873D4-3E8A-5D43-B37C-B08D34F7FB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68878" y="4911772"/>
            <a:ext cx="1371600" cy="1371600"/>
          </a:xfrm>
          <a:prstGeom prst="rect">
            <a:avLst/>
          </a:prstGeom>
          <a:effectLst>
            <a:outerShdw blurRad="190500" dist="101600" dir="5400000" sx="96000" sy="96000" algn="t" rotWithShape="0">
              <a:prstClr val="black">
                <a:alpha val="40000"/>
              </a:prstClr>
            </a:outerShdw>
          </a:effectLst>
        </p:spPr>
      </p:pic>
      <p:pic>
        <p:nvPicPr>
          <p:cNvPr id="14" name="Picture 13" descr="A picture containing shirt&#10;&#10;Description automatically generated">
            <a:extLst>
              <a:ext uri="{FF2B5EF4-FFF2-40B4-BE49-F238E27FC236}">
                <a16:creationId xmlns:a16="http://schemas.microsoft.com/office/drawing/2014/main" id="{A9F10904-CE5C-FD4C-A151-370C26B57572}"/>
              </a:ext>
            </a:extLst>
          </p:cNvPr>
          <p:cNvPicPr>
            <a:picLocks noChangeAspect="1"/>
          </p:cNvPicPr>
          <p:nvPr userDrawn="1"/>
        </p:nvPicPr>
        <p:blipFill>
          <a:blip r:embed="rId3" cstate="email">
            <a:alphaModFix amt="35000"/>
            <a:extLst>
              <a:ext uri="{28A0092B-C50C-407E-A947-70E740481C1C}">
                <a14:useLocalDpi xmlns:a14="http://schemas.microsoft.com/office/drawing/2010/main"/>
              </a:ext>
            </a:extLst>
          </a:blip>
          <a:stretch>
            <a:fillRect/>
          </a:stretch>
        </p:blipFill>
        <p:spPr>
          <a:xfrm>
            <a:off x="-63023" y="1426479"/>
            <a:ext cx="7241222" cy="5431520"/>
          </a:xfrm>
          <a:prstGeom prst="rect">
            <a:avLst/>
          </a:prstGeom>
        </p:spPr>
      </p:pic>
      <p:sp>
        <p:nvSpPr>
          <p:cNvPr id="7" name="Slide Number Placeholder 6"/>
          <p:cNvSpPr>
            <a:spLocks noGrp="1"/>
          </p:cNvSpPr>
          <p:nvPr>
            <p:ph type="sldNum" sz="quarter" idx="12"/>
          </p:nvPr>
        </p:nvSpPr>
        <p:spPr>
          <a:xfrm>
            <a:off x="11196103" y="6372136"/>
            <a:ext cx="450187" cy="365125"/>
          </a:xfrm>
          <a:prstGeom prst="rect">
            <a:avLst/>
          </a:prstGeom>
        </p:spPr>
        <p:txBody>
          <a:bodyPr/>
          <a:lstStyle>
            <a:lvl1pPr>
              <a:defRPr>
                <a:solidFill>
                  <a:srgbClr val="074975"/>
                </a:solidFill>
              </a:defRPr>
            </a:lvl1pPr>
          </a:lstStyle>
          <a:p>
            <a:fld id="{5FE9983C-F62D-48A4-9145-C86367548D2A}" type="slidenum">
              <a:rPr lang="en-US" smtClean="0"/>
              <a:pPr/>
              <a:t>‹#›</a:t>
            </a:fld>
            <a:endParaRPr lang="en-US"/>
          </a:p>
        </p:txBody>
      </p:sp>
      <p:sp>
        <p:nvSpPr>
          <p:cNvPr id="10" name="TextBox 9">
            <a:extLst>
              <a:ext uri="{FF2B5EF4-FFF2-40B4-BE49-F238E27FC236}">
                <a16:creationId xmlns:a16="http://schemas.microsoft.com/office/drawing/2014/main" id="{4D8EE4B2-C079-574A-999D-94A2C086F4BC}"/>
              </a:ext>
            </a:extLst>
          </p:cNvPr>
          <p:cNvSpPr txBox="1"/>
          <p:nvPr userDrawn="1"/>
        </p:nvSpPr>
        <p:spPr>
          <a:xfrm>
            <a:off x="8207188" y="6432186"/>
            <a:ext cx="4213411" cy="276999"/>
          </a:xfrm>
          <a:prstGeom prst="rect">
            <a:avLst/>
          </a:prstGeom>
          <a:noFill/>
        </p:spPr>
        <p:txBody>
          <a:bodyPr wrap="square" rtlCol="0">
            <a:spAutoFit/>
          </a:bodyPr>
          <a:lstStyle/>
          <a:p>
            <a:r>
              <a:rPr lang="en-US" sz="1200">
                <a:solidFill>
                  <a:schemeClr val="bg1"/>
                </a:solidFill>
                <a:latin typeface="Avenir Next Condensed" panose="020B0506020202020204" pitchFamily="34" charset="0"/>
                <a:cs typeface="Arial" panose="020B0604020202020204" pitchFamily="34" charset="0"/>
              </a:rPr>
              <a:t>© 2024 | Firefighter Cancer Support Network</a:t>
            </a:r>
          </a:p>
        </p:txBody>
      </p:sp>
    </p:spTree>
    <p:extLst>
      <p:ext uri="{BB962C8B-B14F-4D97-AF65-F5344CB8AC3E}">
        <p14:creationId xmlns:p14="http://schemas.microsoft.com/office/powerpoint/2010/main" val="23240693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9DCD377-C94B-8C45-A4FE-265D9D49E3D5}"/>
              </a:ext>
            </a:extLst>
          </p:cNvPr>
          <p:cNvSpPr/>
          <p:nvPr userDrawn="1"/>
        </p:nvSpPr>
        <p:spPr>
          <a:xfrm>
            <a:off x="-47642" y="1"/>
            <a:ext cx="12239641" cy="6858000"/>
          </a:xfrm>
          <a:prstGeom prst="rect">
            <a:avLst/>
          </a:prstGeom>
          <a:solidFill>
            <a:srgbClr val="0749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E16C63E7-AABF-E44B-96EE-5FA743B4684B}" type="datetime1">
              <a:rPr lang="en-US" smtClean="0">
                <a:solidFill>
                  <a:prstClr val="black">
                    <a:tint val="75000"/>
                  </a:prstClr>
                </a:solidFill>
              </a:rPr>
              <a:t>10/19/24</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8" name="Rectangle 7">
            <a:extLst>
              <a:ext uri="{FF2B5EF4-FFF2-40B4-BE49-F238E27FC236}">
                <a16:creationId xmlns:a16="http://schemas.microsoft.com/office/drawing/2014/main" id="{E6CA6408-3F18-4F3A-AF65-BCDA10B1BD62}"/>
              </a:ext>
            </a:extLst>
          </p:cNvPr>
          <p:cNvSpPr/>
          <p:nvPr userDrawn="1"/>
        </p:nvSpPr>
        <p:spPr>
          <a:xfrm>
            <a:off x="11249891" y="-85725"/>
            <a:ext cx="409575" cy="6943725"/>
          </a:xfrm>
          <a:prstGeom prst="rect">
            <a:avLst/>
          </a:prstGeom>
          <a:solidFill>
            <a:srgbClr val="C7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A close up of a sign&#10;&#10;Description automatically generated">
            <a:extLst>
              <a:ext uri="{FF2B5EF4-FFF2-40B4-BE49-F238E27FC236}">
                <a16:creationId xmlns:a16="http://schemas.microsoft.com/office/drawing/2014/main" id="{9EA873D4-3E8A-5D43-B37C-B08D34F7FB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68878" y="4911772"/>
            <a:ext cx="1371600" cy="1371600"/>
          </a:xfrm>
          <a:prstGeom prst="rect">
            <a:avLst/>
          </a:prstGeom>
          <a:effectLst>
            <a:outerShdw blurRad="190500" dist="101600" dir="5400000" sx="96000" sy="96000" algn="t" rotWithShape="0">
              <a:prstClr val="black">
                <a:alpha val="40000"/>
              </a:prstClr>
            </a:outerShdw>
          </a:effectLst>
        </p:spPr>
      </p:pic>
      <p:sp>
        <p:nvSpPr>
          <p:cNvPr id="7" name="Slide Number Placeholder 6"/>
          <p:cNvSpPr>
            <a:spLocks noGrp="1"/>
          </p:cNvSpPr>
          <p:nvPr>
            <p:ph type="sldNum" sz="quarter" idx="12"/>
          </p:nvPr>
        </p:nvSpPr>
        <p:spPr>
          <a:xfrm>
            <a:off x="11115676" y="6385238"/>
            <a:ext cx="543790" cy="365125"/>
          </a:xfrm>
          <a:prstGeom prst="rect">
            <a:avLst/>
          </a:prstGeom>
        </p:spPr>
        <p:txBody>
          <a:bodyPr/>
          <a:lstStyle>
            <a:lvl1pPr>
              <a:defRPr>
                <a:solidFill>
                  <a:srgbClr val="074975"/>
                </a:solidFill>
              </a:defRPr>
            </a:lvl1pPr>
          </a:lstStyle>
          <a:p>
            <a:fld id="{5FE9983C-F62D-48A4-9145-C86367548D2A}" type="slidenum">
              <a:rPr lang="en-US" smtClean="0"/>
              <a:pPr/>
              <a:t>‹#›</a:t>
            </a:fld>
            <a:endParaRPr lang="en-US"/>
          </a:p>
        </p:txBody>
      </p:sp>
      <p:pic>
        <p:nvPicPr>
          <p:cNvPr id="10" name="Picture 9" descr="A picture containing shirt&#10;&#10;Description automatically generated">
            <a:extLst>
              <a:ext uri="{FF2B5EF4-FFF2-40B4-BE49-F238E27FC236}">
                <a16:creationId xmlns:a16="http://schemas.microsoft.com/office/drawing/2014/main" id="{00EA7355-31E7-B743-97C6-DE32AF6284DA}"/>
              </a:ext>
            </a:extLst>
          </p:cNvPr>
          <p:cNvPicPr>
            <a:picLocks noChangeAspect="1"/>
          </p:cNvPicPr>
          <p:nvPr userDrawn="1"/>
        </p:nvPicPr>
        <p:blipFill>
          <a:blip r:embed="rId3" cstate="print">
            <a:alphaModFix amt="50000"/>
            <a:extLst>
              <a:ext uri="{28A0092B-C50C-407E-A947-70E740481C1C}">
                <a14:useLocalDpi xmlns:a14="http://schemas.microsoft.com/office/drawing/2010/main" val="0"/>
              </a:ext>
            </a:extLst>
          </a:blip>
          <a:stretch>
            <a:fillRect/>
          </a:stretch>
        </p:blipFill>
        <p:spPr>
          <a:xfrm>
            <a:off x="3877539" y="1328123"/>
            <a:ext cx="7372350" cy="5529876"/>
          </a:xfrm>
          <a:prstGeom prst="rect">
            <a:avLst/>
          </a:prstGeom>
        </p:spPr>
      </p:pic>
      <p:sp>
        <p:nvSpPr>
          <p:cNvPr id="14" name="TextBox 13">
            <a:extLst>
              <a:ext uri="{FF2B5EF4-FFF2-40B4-BE49-F238E27FC236}">
                <a16:creationId xmlns:a16="http://schemas.microsoft.com/office/drawing/2014/main" id="{1A429147-731D-0541-865F-BD0E1992AF7C}"/>
              </a:ext>
            </a:extLst>
          </p:cNvPr>
          <p:cNvSpPr txBox="1"/>
          <p:nvPr userDrawn="1"/>
        </p:nvSpPr>
        <p:spPr>
          <a:xfrm>
            <a:off x="8207188" y="6429300"/>
            <a:ext cx="4213411" cy="276999"/>
          </a:xfrm>
          <a:prstGeom prst="rect">
            <a:avLst/>
          </a:prstGeom>
          <a:noFill/>
        </p:spPr>
        <p:txBody>
          <a:bodyPr wrap="square" rtlCol="0">
            <a:spAutoFit/>
          </a:bodyPr>
          <a:lstStyle/>
          <a:p>
            <a:r>
              <a:rPr lang="en-US" sz="1200">
                <a:solidFill>
                  <a:schemeClr val="bg1"/>
                </a:solidFill>
                <a:latin typeface="Avenir Next Condensed" panose="020B0506020202020204" pitchFamily="34" charset="0"/>
                <a:cs typeface="Arial" panose="020B0604020202020204" pitchFamily="34" charset="0"/>
              </a:rPr>
              <a:t>© 2024 | Firefighter Cancer Support Network</a:t>
            </a:r>
          </a:p>
        </p:txBody>
      </p:sp>
    </p:spTree>
    <p:extLst>
      <p:ext uri="{BB962C8B-B14F-4D97-AF65-F5344CB8AC3E}">
        <p14:creationId xmlns:p14="http://schemas.microsoft.com/office/powerpoint/2010/main" val="2771721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CD0D2-A527-B24B-9F07-365105565C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F9EC013-A163-134A-9039-E11BF407020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9380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BF215-252E-2944-A01B-14E80D443A5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62237A-6F17-8342-9CA0-39404E07BC2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9534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5E1EC-E7E5-D740-BEA4-AC4E3DB45D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29D7DF2-2DEE-C041-9A84-4625D958374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8D483DC-31C8-C443-8264-97C12909D98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1265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85DB4-2249-BD40-AF77-37CA532423B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44EB98F-0995-7548-8F9B-1823801FCA9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846DCC-35F5-054D-ACC9-F0E51F1F803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6C603D-3455-CD4B-A419-ADD31545C12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00D715-7C20-F645-B783-1D57B40335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5125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A088C-0CAB-3445-87F6-9282DC3524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74934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989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6EF09D-990A-A34A-A14F-091776C06589}" type="datetime1">
              <a:rPr lang="en-US" smtClean="0">
                <a:solidFill>
                  <a:prstClr val="black">
                    <a:tint val="75000"/>
                  </a:prstClr>
                </a:solidFill>
              </a:rPr>
              <a:t>10/19/24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E9983C-F62D-48A4-9145-C86367548D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233740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75" r:id="rId15"/>
    <p:sldLayoutId id="2147483776" r:id="rId16"/>
    <p:sldLayoutId id="2147483777" r:id="rId17"/>
    <p:sldLayoutId id="2147483778" r:id="rId18"/>
    <p:sldLayoutId id="2147483779" r:id="rId19"/>
    <p:sldLayoutId id="2147483780" r:id="rId20"/>
    <p:sldLayoutId id="2147483781" r:id="rId21"/>
    <p:sldLayoutId id="2147483782" r:id="rId2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EA9CC9D-13E0-753B-B5C2-254DEF12E3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rgbClr val="074975"/>
                </a:solidFill>
                <a:latin typeface="Avenir Next LT Pro" panose="020B0504020202020204" pitchFamily="34" charset="77"/>
              </a:defRPr>
            </a:lvl1pPr>
          </a:lstStyle>
          <a:p>
            <a:fld id="{13B8AEF4-F46A-F843-980B-EA1DC8A699B6}" type="slidenum">
              <a:rPr lang="en-US" smtClean="0"/>
              <a:pPr/>
              <a:t>‹#›</a:t>
            </a:fld>
            <a:endParaRPr lang="en-US"/>
          </a:p>
        </p:txBody>
      </p:sp>
    </p:spTree>
    <p:extLst>
      <p:ext uri="{BB962C8B-B14F-4D97-AF65-F5344CB8AC3E}">
        <p14:creationId xmlns:p14="http://schemas.microsoft.com/office/powerpoint/2010/main" val="936278621"/>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hf hdr="0" ftr="0" dt="0"/>
  <p:txStyles>
    <p:titleStyle>
      <a:lvl1pPr algn="l" defTabSz="914400" rtl="0" eaLnBrk="1" latinLnBrk="0" hangingPunct="1">
        <a:lnSpc>
          <a:spcPct val="90000"/>
        </a:lnSpc>
        <a:spcBef>
          <a:spcPct val="0"/>
        </a:spcBef>
        <a:buNone/>
        <a:defRPr sz="4400" b="1" i="0" kern="1200" baseline="0">
          <a:solidFill>
            <a:schemeClr val="tx1"/>
          </a:solidFill>
          <a:latin typeface="Avenir Next LT Pro" panose="020B0504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8.xml"/><Relationship Id="rId1" Type="http://schemas.openxmlformats.org/officeDocument/2006/relationships/slideLayout" Target="../slideLayouts/slideLayout20.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0.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20.xml"/><Relationship Id="rId5" Type="http://schemas.openxmlformats.org/officeDocument/2006/relationships/image" Target="../media/image49.jpe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17.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2.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3.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0.xml"/><Relationship Id="rId1" Type="http://schemas.openxmlformats.org/officeDocument/2006/relationships/tags" Target="../tags/tag1.xml"/><Relationship Id="rId5" Type="http://schemas.openxmlformats.org/officeDocument/2006/relationships/image" Target="../media/image58.png"/><Relationship Id="rId4" Type="http://schemas.openxmlformats.org/officeDocument/2006/relationships/image" Target="../media/image57.emf"/></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22.xml"/><Relationship Id="rId6" Type="http://schemas.openxmlformats.org/officeDocument/2006/relationships/image" Target="../media/image57.emf"/><Relationship Id="rId5" Type="http://schemas.openxmlformats.org/officeDocument/2006/relationships/image" Target="../media/image61.png"/><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46.xml"/><Relationship Id="rId1" Type="http://schemas.openxmlformats.org/officeDocument/2006/relationships/slideLayout" Target="../slideLayouts/slideLayout1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7.xml"/><Relationship Id="rId1" Type="http://schemas.openxmlformats.org/officeDocument/2006/relationships/tags" Target="../tags/tag2.xml"/><Relationship Id="rId4" Type="http://schemas.openxmlformats.org/officeDocument/2006/relationships/image" Target="../media/image57.emf"/></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21.xml"/><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0.xml"/><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1.xml"/><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2.xml"/><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18.xml"/><Relationship Id="rId4" Type="http://schemas.openxmlformats.org/officeDocument/2006/relationships/image" Target="../media/image75.emf"/></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4.xml"/><Relationship Id="rId1" Type="http://schemas.openxmlformats.org/officeDocument/2006/relationships/slideLayout" Target="../slideLayouts/slideLayout20.xml"/><Relationship Id="rId5" Type="http://schemas.openxmlformats.org/officeDocument/2006/relationships/image" Target="../media/image79.jpeg"/><Relationship Id="rId4" Type="http://schemas.openxmlformats.org/officeDocument/2006/relationships/image" Target="../media/image78.png"/></Relationships>
</file>

<file path=ppt/slides/_rels/slide5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firefighter spraying a fire on a car on fire&#10;&#10;Description automatically generated">
            <a:extLst>
              <a:ext uri="{FF2B5EF4-FFF2-40B4-BE49-F238E27FC236}">
                <a16:creationId xmlns:a16="http://schemas.microsoft.com/office/drawing/2014/main" id="{49091DA9-C4E0-1F3E-FAB7-F8710E841510}"/>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266715" y="-4383396"/>
            <a:ext cx="12725429" cy="12034980"/>
          </a:xfrm>
          <a:prstGeom prst="rect">
            <a:avLst/>
          </a:prstGeom>
        </p:spPr>
      </p:pic>
      <p:sp>
        <p:nvSpPr>
          <p:cNvPr id="2" name="Title 1">
            <a:extLst>
              <a:ext uri="{FF2B5EF4-FFF2-40B4-BE49-F238E27FC236}">
                <a16:creationId xmlns:a16="http://schemas.microsoft.com/office/drawing/2014/main" id="{A463B150-6A1C-404F-A830-74C775FC1308}"/>
              </a:ext>
            </a:extLst>
          </p:cNvPr>
          <p:cNvSpPr>
            <a:spLocks noGrp="1"/>
          </p:cNvSpPr>
          <p:nvPr>
            <p:ph type="ctrTitle"/>
          </p:nvPr>
        </p:nvSpPr>
        <p:spPr>
          <a:xfrm>
            <a:off x="491248" y="3805756"/>
            <a:ext cx="11614824" cy="1756844"/>
          </a:xfrm>
        </p:spPr>
        <p:txBody>
          <a:bodyPr>
            <a:normAutofit/>
          </a:bodyPr>
          <a:lstStyle/>
          <a:p>
            <a:pPr algn="l"/>
            <a:r>
              <a:rPr lang="en-US" sz="5400" b="1">
                <a:solidFill>
                  <a:schemeClr val="bg1"/>
                </a:solidFill>
                <a:latin typeface="Avenir Next Condensed" panose="020B0506020202020204" pitchFamily="34" charset="0"/>
              </a:rPr>
              <a:t>DOING IT RIGHT </a:t>
            </a:r>
            <a:br>
              <a:rPr lang="en-US" sz="4400" b="1">
                <a:solidFill>
                  <a:schemeClr val="bg1"/>
                </a:solidFill>
                <a:latin typeface="Avenir Next Condensed" panose="020B0506020202020204" pitchFamily="34" charset="0"/>
              </a:rPr>
            </a:br>
            <a:r>
              <a:rPr lang="en-US" sz="4400" b="1">
                <a:solidFill>
                  <a:schemeClr val="bg1"/>
                </a:solidFill>
                <a:latin typeface="Avenir Next Condensed" panose="020B0506020202020204" pitchFamily="34" charset="0"/>
              </a:rPr>
              <a:t>Reducing Cancer in the Fire Service</a:t>
            </a:r>
          </a:p>
        </p:txBody>
      </p:sp>
      <p:sp>
        <p:nvSpPr>
          <p:cNvPr id="3" name="Subtitle 2">
            <a:extLst>
              <a:ext uri="{FF2B5EF4-FFF2-40B4-BE49-F238E27FC236}">
                <a16:creationId xmlns:a16="http://schemas.microsoft.com/office/drawing/2014/main" id="{ED823EBE-71B3-4E71-9E8E-04B9504964D1}"/>
              </a:ext>
            </a:extLst>
          </p:cNvPr>
          <p:cNvSpPr>
            <a:spLocks noGrp="1"/>
          </p:cNvSpPr>
          <p:nvPr>
            <p:ph type="subTitle" idx="1"/>
          </p:nvPr>
        </p:nvSpPr>
        <p:spPr>
          <a:xfrm>
            <a:off x="609802" y="5920429"/>
            <a:ext cx="10875308" cy="1655762"/>
          </a:xfrm>
        </p:spPr>
        <p:txBody>
          <a:bodyPr>
            <a:normAutofit/>
          </a:bodyPr>
          <a:lstStyle/>
          <a:p>
            <a:pPr algn="l"/>
            <a:r>
              <a:rPr lang="en-US" sz="3200">
                <a:solidFill>
                  <a:schemeClr val="bg1"/>
                </a:solidFill>
                <a:latin typeface="Avenir Next Condensed Medium" panose="020B0506020202020204" pitchFamily="34" charset="0"/>
                <a:cs typeface="Arial" panose="020B0604020202020204" pitchFamily="34" charset="0"/>
              </a:rPr>
              <a:t>Occupational Cancer Prevention</a:t>
            </a:r>
          </a:p>
          <a:p>
            <a:pPr algn="l"/>
            <a:endParaRPr lang="en-US" sz="1800">
              <a:solidFill>
                <a:schemeClr val="bg1"/>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D0BE8C7B-C7DF-4538-92E5-673DA2C21FC5}"/>
              </a:ext>
            </a:extLst>
          </p:cNvPr>
          <p:cNvSpPr/>
          <p:nvPr/>
        </p:nvSpPr>
        <p:spPr>
          <a:xfrm>
            <a:off x="847724" y="5645286"/>
            <a:ext cx="1759289" cy="45719"/>
          </a:xfrm>
          <a:prstGeom prst="rect">
            <a:avLst/>
          </a:prstGeom>
          <a:solidFill>
            <a:srgbClr val="E227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AC38A7E-2951-4258-B20A-FCEDE3AF483C}"/>
              </a:ext>
            </a:extLst>
          </p:cNvPr>
          <p:cNvSpPr/>
          <p:nvPr/>
        </p:nvSpPr>
        <p:spPr>
          <a:xfrm rot="2700000">
            <a:off x="-3733800" y="-4367672"/>
            <a:ext cx="7467600" cy="7467600"/>
          </a:xfrm>
          <a:prstGeom prst="rect">
            <a:avLst/>
          </a:prstGeom>
          <a:solidFill>
            <a:srgbClr val="E22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A close up of a sign&#10;&#10;Description automatically generated">
            <a:extLst>
              <a:ext uri="{FF2B5EF4-FFF2-40B4-BE49-F238E27FC236}">
                <a16:creationId xmlns:a16="http://schemas.microsoft.com/office/drawing/2014/main" id="{301CA856-7DA3-41F0-8ED9-297782B65EC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802" y="636191"/>
            <a:ext cx="3419020" cy="3419020"/>
          </a:xfrm>
          <a:prstGeom prst="rect">
            <a:avLst/>
          </a:prstGeom>
        </p:spPr>
      </p:pic>
    </p:spTree>
    <p:extLst>
      <p:ext uri="{BB962C8B-B14F-4D97-AF65-F5344CB8AC3E}">
        <p14:creationId xmlns:p14="http://schemas.microsoft.com/office/powerpoint/2010/main" val="998018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re-smoke.jpg"/>
          <p:cNvPicPr>
            <a:picLocks noChangeAspect="1"/>
          </p:cNvPicPr>
          <p:nvPr/>
        </p:nvPicPr>
        <p:blipFill>
          <a:blip r:embed="rId3"/>
          <a:stretch>
            <a:fillRect/>
          </a:stretch>
        </p:blipFill>
        <p:spPr>
          <a:xfrm>
            <a:off x="1237900" y="1251752"/>
            <a:ext cx="9459001" cy="5102371"/>
          </a:xfrm>
          <a:prstGeom prst="rect">
            <a:avLst/>
          </a:prstGeom>
        </p:spPr>
      </p:pic>
      <p:sp>
        <p:nvSpPr>
          <p:cNvPr id="5" name="Rectangle 4"/>
          <p:cNvSpPr/>
          <p:nvPr/>
        </p:nvSpPr>
        <p:spPr>
          <a:xfrm>
            <a:off x="5481278" y="5015029"/>
            <a:ext cx="4557748" cy="338554"/>
          </a:xfrm>
          <a:prstGeom prst="rect">
            <a:avLst/>
          </a:prstGeom>
          <a:noFill/>
        </p:spPr>
        <p:txBody>
          <a:bodyPr wrap="square">
            <a:spAutoFit/>
          </a:bodyPr>
          <a:lstStyle/>
          <a:p>
            <a:r>
              <a:rPr lang="en-US" sz="1600" b="1">
                <a:solidFill>
                  <a:srgbClr val="FFFF00"/>
                </a:solidFill>
                <a:latin typeface="Avenir Next Condensed" panose="020B0506020202020204"/>
                <a:cs typeface="Century Gothic"/>
              </a:rPr>
              <a:t>Polycyclic aromatic hydrocarbons (PAHs)</a:t>
            </a:r>
          </a:p>
        </p:txBody>
      </p:sp>
      <p:sp>
        <p:nvSpPr>
          <p:cNvPr id="6" name="Rectangle 5"/>
          <p:cNvSpPr/>
          <p:nvPr/>
        </p:nvSpPr>
        <p:spPr>
          <a:xfrm>
            <a:off x="7926878" y="5868670"/>
            <a:ext cx="1965702" cy="338554"/>
          </a:xfrm>
          <a:prstGeom prst="rect">
            <a:avLst/>
          </a:prstGeom>
          <a:noFill/>
        </p:spPr>
        <p:txBody>
          <a:bodyPr wrap="square">
            <a:spAutoFit/>
          </a:bodyPr>
          <a:lstStyle/>
          <a:p>
            <a:r>
              <a:rPr lang="en-US" sz="1600" b="1">
                <a:solidFill>
                  <a:srgbClr val="FFFF00"/>
                </a:solidFill>
                <a:latin typeface="Avenir Next Condensed" panose="020B0506020202020204"/>
                <a:cs typeface="Century Gothic"/>
              </a:rPr>
              <a:t>Hydrochloric acid</a:t>
            </a:r>
          </a:p>
        </p:txBody>
      </p:sp>
      <p:sp>
        <p:nvSpPr>
          <p:cNvPr id="7" name="Rectangle 6"/>
          <p:cNvSpPr/>
          <p:nvPr/>
        </p:nvSpPr>
        <p:spPr>
          <a:xfrm>
            <a:off x="7925603" y="2521827"/>
            <a:ext cx="1514156" cy="338554"/>
          </a:xfrm>
          <a:prstGeom prst="rect">
            <a:avLst/>
          </a:prstGeom>
          <a:noFill/>
        </p:spPr>
        <p:txBody>
          <a:bodyPr wrap="square">
            <a:spAutoFit/>
          </a:bodyPr>
          <a:lstStyle/>
          <a:p>
            <a:r>
              <a:rPr lang="en-US" sz="1600" b="1">
                <a:solidFill>
                  <a:srgbClr val="FFFF00"/>
                </a:solidFill>
                <a:latin typeface="Avenir Next Condensed" panose="020B0506020202020204"/>
                <a:cs typeface="Century Gothic"/>
              </a:rPr>
              <a:t>Sulfur dioxide</a:t>
            </a:r>
          </a:p>
        </p:txBody>
      </p:sp>
      <p:sp>
        <p:nvSpPr>
          <p:cNvPr id="8" name="Rectangle 7"/>
          <p:cNvSpPr/>
          <p:nvPr/>
        </p:nvSpPr>
        <p:spPr>
          <a:xfrm>
            <a:off x="3919789" y="2023188"/>
            <a:ext cx="1742551" cy="338554"/>
          </a:xfrm>
          <a:prstGeom prst="rect">
            <a:avLst/>
          </a:prstGeom>
          <a:noFill/>
        </p:spPr>
        <p:txBody>
          <a:bodyPr wrap="square">
            <a:spAutoFit/>
          </a:bodyPr>
          <a:lstStyle/>
          <a:p>
            <a:r>
              <a:rPr lang="en-US" sz="1600" b="1">
                <a:solidFill>
                  <a:srgbClr val="FFFF00"/>
                </a:solidFill>
                <a:latin typeface="Avenir Next Condensed" panose="020B0506020202020204"/>
                <a:cs typeface="Century Gothic"/>
              </a:rPr>
              <a:t>Ammonia (NH</a:t>
            </a:r>
            <a:r>
              <a:rPr lang="en-US" sz="1600" b="1" baseline="-25000">
                <a:solidFill>
                  <a:srgbClr val="FFFF00"/>
                </a:solidFill>
                <a:latin typeface="Avenir Next Condensed" panose="020B0506020202020204"/>
                <a:cs typeface="Century Gothic"/>
              </a:rPr>
              <a:t>3</a:t>
            </a:r>
            <a:r>
              <a:rPr lang="en-US" sz="1600" b="1">
                <a:solidFill>
                  <a:srgbClr val="FFFF00"/>
                </a:solidFill>
                <a:latin typeface="Avenir Next Condensed" panose="020B0506020202020204"/>
                <a:cs typeface="Century Gothic"/>
              </a:rPr>
              <a:t>)</a:t>
            </a:r>
          </a:p>
        </p:txBody>
      </p:sp>
      <p:sp>
        <p:nvSpPr>
          <p:cNvPr id="9" name="Rectangle 8"/>
          <p:cNvSpPr/>
          <p:nvPr/>
        </p:nvSpPr>
        <p:spPr>
          <a:xfrm>
            <a:off x="4587313" y="5850027"/>
            <a:ext cx="2362212" cy="338554"/>
          </a:xfrm>
          <a:prstGeom prst="rect">
            <a:avLst/>
          </a:prstGeom>
          <a:noFill/>
        </p:spPr>
        <p:txBody>
          <a:bodyPr wrap="square">
            <a:spAutoFit/>
          </a:bodyPr>
          <a:lstStyle/>
          <a:p>
            <a:r>
              <a:rPr lang="en-US" sz="1600" b="1">
                <a:solidFill>
                  <a:srgbClr val="FFFF00"/>
                </a:solidFill>
                <a:latin typeface="Avenir Next Condensed" panose="020B0506020202020204"/>
                <a:cs typeface="Century Gothic"/>
              </a:rPr>
              <a:t>Carbon dioxide (CO</a:t>
            </a:r>
            <a:r>
              <a:rPr lang="en-US" sz="1600" b="1" baseline="-25000">
                <a:solidFill>
                  <a:srgbClr val="FFFF00"/>
                </a:solidFill>
                <a:latin typeface="Avenir Next Condensed" panose="020B0506020202020204"/>
                <a:cs typeface="Century Gothic"/>
              </a:rPr>
              <a:t>2</a:t>
            </a:r>
            <a:r>
              <a:rPr lang="en-US" sz="1600" b="1">
                <a:solidFill>
                  <a:srgbClr val="FFFF00"/>
                </a:solidFill>
                <a:latin typeface="Avenir Next Condensed" panose="020B0506020202020204"/>
                <a:cs typeface="Century Gothic"/>
              </a:rPr>
              <a:t>)</a:t>
            </a:r>
          </a:p>
        </p:txBody>
      </p:sp>
      <p:sp>
        <p:nvSpPr>
          <p:cNvPr id="10" name="Rectangle 9"/>
          <p:cNvSpPr/>
          <p:nvPr/>
        </p:nvSpPr>
        <p:spPr>
          <a:xfrm>
            <a:off x="6103686" y="1460427"/>
            <a:ext cx="2712602" cy="338554"/>
          </a:xfrm>
          <a:prstGeom prst="rect">
            <a:avLst/>
          </a:prstGeom>
          <a:solidFill>
            <a:sysClr val="windowText" lastClr="000000"/>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00"/>
                </a:solidFill>
                <a:effectLst/>
                <a:uLnTx/>
                <a:uFillTx/>
                <a:latin typeface="Avenir Next Condensed" panose="020B0506020202020204"/>
                <a:cs typeface="Century Gothic"/>
              </a:rPr>
              <a:t>Hydrogen cyanide (HCN)</a:t>
            </a:r>
          </a:p>
        </p:txBody>
      </p:sp>
      <p:sp>
        <p:nvSpPr>
          <p:cNvPr id="11" name="Rectangle 10"/>
          <p:cNvSpPr/>
          <p:nvPr/>
        </p:nvSpPr>
        <p:spPr>
          <a:xfrm>
            <a:off x="2679773" y="1460427"/>
            <a:ext cx="2548294" cy="338554"/>
          </a:xfrm>
          <a:prstGeom prst="rect">
            <a:avLst/>
          </a:prstGeom>
          <a:solidFill>
            <a:sysClr val="windowText" lastClr="000000"/>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00"/>
                </a:solidFill>
                <a:effectLst/>
                <a:uLnTx/>
                <a:uFillTx/>
                <a:latin typeface="Avenir Next Condensed" panose="020B0506020202020204"/>
                <a:cs typeface="Century Gothic"/>
              </a:rPr>
              <a:t>Carbon monoxide (CO)</a:t>
            </a:r>
          </a:p>
        </p:txBody>
      </p:sp>
      <p:sp>
        <p:nvSpPr>
          <p:cNvPr id="12" name="Rectangle 11"/>
          <p:cNvSpPr/>
          <p:nvPr/>
        </p:nvSpPr>
        <p:spPr>
          <a:xfrm>
            <a:off x="1701539" y="1863538"/>
            <a:ext cx="1859002" cy="338554"/>
          </a:xfrm>
          <a:prstGeom prst="rect">
            <a:avLst/>
          </a:prstGeom>
          <a:noFill/>
        </p:spPr>
        <p:txBody>
          <a:bodyPr wrap="square">
            <a:spAutoFit/>
          </a:bodyPr>
          <a:lstStyle/>
          <a:p>
            <a:r>
              <a:rPr lang="en-US" sz="1600" b="1">
                <a:solidFill>
                  <a:srgbClr val="FFFF00"/>
                </a:solidFill>
                <a:latin typeface="Avenir Next Condensed" panose="020B0506020202020204"/>
                <a:cs typeface="Century Gothic"/>
              </a:rPr>
              <a:t>Hydrogen sulfide</a:t>
            </a:r>
          </a:p>
        </p:txBody>
      </p:sp>
      <p:sp>
        <p:nvSpPr>
          <p:cNvPr id="13" name="Rectangle 12"/>
          <p:cNvSpPr/>
          <p:nvPr/>
        </p:nvSpPr>
        <p:spPr>
          <a:xfrm>
            <a:off x="3926798" y="2352550"/>
            <a:ext cx="1096775" cy="338554"/>
          </a:xfrm>
          <a:prstGeom prst="rect">
            <a:avLst/>
          </a:prstGeom>
          <a:noFill/>
        </p:spPr>
        <p:txBody>
          <a:bodyPr wrap="square">
            <a:spAutoFit/>
          </a:bodyPr>
          <a:lstStyle/>
          <a:p>
            <a:r>
              <a:rPr lang="en-US" sz="1600" b="1">
                <a:solidFill>
                  <a:srgbClr val="FFFF00"/>
                </a:solidFill>
                <a:latin typeface="Avenir Next Condensed" panose="020B0506020202020204"/>
                <a:cs typeface="Century Gothic"/>
              </a:rPr>
              <a:t>Benzene </a:t>
            </a:r>
          </a:p>
        </p:txBody>
      </p:sp>
      <p:sp>
        <p:nvSpPr>
          <p:cNvPr id="14" name="Rectangle 13"/>
          <p:cNvSpPr/>
          <p:nvPr/>
        </p:nvSpPr>
        <p:spPr>
          <a:xfrm>
            <a:off x="6685304" y="1979599"/>
            <a:ext cx="1066919" cy="338554"/>
          </a:xfrm>
          <a:prstGeom prst="rect">
            <a:avLst/>
          </a:prstGeom>
          <a:noFill/>
        </p:spPr>
        <p:txBody>
          <a:bodyPr wrap="square">
            <a:spAutoFit/>
          </a:bodyPr>
          <a:lstStyle/>
          <a:p>
            <a:r>
              <a:rPr lang="en-US" sz="1600" b="1">
                <a:solidFill>
                  <a:srgbClr val="FFFF00"/>
                </a:solidFill>
                <a:latin typeface="Avenir Next Condensed" panose="020B0506020202020204"/>
                <a:cs typeface="Century Gothic"/>
              </a:rPr>
              <a:t>Asbestos</a:t>
            </a:r>
          </a:p>
        </p:txBody>
      </p:sp>
      <p:sp>
        <p:nvSpPr>
          <p:cNvPr id="15" name="Rectangle 14"/>
          <p:cNvSpPr/>
          <p:nvPr/>
        </p:nvSpPr>
        <p:spPr>
          <a:xfrm>
            <a:off x="8682681" y="3004545"/>
            <a:ext cx="1292541" cy="338554"/>
          </a:xfrm>
          <a:prstGeom prst="rect">
            <a:avLst/>
          </a:prstGeom>
          <a:noFill/>
        </p:spPr>
        <p:txBody>
          <a:bodyPr wrap="square">
            <a:spAutoFit/>
          </a:bodyPr>
          <a:lstStyle/>
          <a:p>
            <a:r>
              <a:rPr lang="en-US" sz="1600" b="1">
                <a:solidFill>
                  <a:srgbClr val="FFFF00"/>
                </a:solidFill>
                <a:latin typeface="Avenir Next Condensed" panose="020B0506020202020204"/>
                <a:cs typeface="Century Gothic"/>
              </a:rPr>
              <a:t>Chloroform</a:t>
            </a:r>
          </a:p>
        </p:txBody>
      </p:sp>
      <p:sp>
        <p:nvSpPr>
          <p:cNvPr id="16" name="Rectangle 15"/>
          <p:cNvSpPr/>
          <p:nvPr/>
        </p:nvSpPr>
        <p:spPr>
          <a:xfrm>
            <a:off x="5915312" y="2299413"/>
            <a:ext cx="923350" cy="338554"/>
          </a:xfrm>
          <a:prstGeom prst="rect">
            <a:avLst/>
          </a:prstGeom>
          <a:noFill/>
        </p:spPr>
        <p:txBody>
          <a:bodyPr wrap="square">
            <a:spAutoFit/>
          </a:bodyPr>
          <a:lstStyle/>
          <a:p>
            <a:r>
              <a:rPr lang="en-US" sz="1600" b="1">
                <a:solidFill>
                  <a:srgbClr val="FFFF00"/>
                </a:solidFill>
                <a:latin typeface="Avenir Next Condensed" panose="020B0506020202020204"/>
                <a:cs typeface="Century Gothic"/>
              </a:rPr>
              <a:t>Styrene</a:t>
            </a:r>
          </a:p>
        </p:txBody>
      </p:sp>
      <p:sp>
        <p:nvSpPr>
          <p:cNvPr id="17" name="TextBox 16"/>
          <p:cNvSpPr txBox="1"/>
          <p:nvPr/>
        </p:nvSpPr>
        <p:spPr>
          <a:xfrm>
            <a:off x="4709842" y="3732344"/>
            <a:ext cx="2609909" cy="338554"/>
          </a:xfrm>
          <a:prstGeom prst="rect">
            <a:avLst/>
          </a:prstGeom>
          <a:noFill/>
        </p:spPr>
        <p:txBody>
          <a:bodyPr wrap="square" rtlCol="0">
            <a:spAutoFit/>
          </a:bodyPr>
          <a:lstStyle/>
          <a:p>
            <a:r>
              <a:rPr lang="en-US" sz="1600" b="1">
                <a:solidFill>
                  <a:srgbClr val="FFFF00"/>
                </a:solidFill>
                <a:latin typeface="Avenir Next Condensed" panose="020B0506020202020204"/>
                <a:cs typeface="Century Gothic"/>
              </a:rPr>
              <a:t>Hydrogen chloride (HCI)</a:t>
            </a:r>
          </a:p>
        </p:txBody>
      </p:sp>
      <p:sp>
        <p:nvSpPr>
          <p:cNvPr id="18" name="TextBox 17"/>
          <p:cNvSpPr txBox="1"/>
          <p:nvPr/>
        </p:nvSpPr>
        <p:spPr>
          <a:xfrm>
            <a:off x="4616970" y="4182954"/>
            <a:ext cx="2601794" cy="338554"/>
          </a:xfrm>
          <a:prstGeom prst="rect">
            <a:avLst/>
          </a:prstGeom>
          <a:noFill/>
        </p:spPr>
        <p:txBody>
          <a:bodyPr wrap="square" rtlCol="0">
            <a:spAutoFit/>
          </a:bodyPr>
          <a:lstStyle/>
          <a:p>
            <a:r>
              <a:rPr lang="en-US" sz="1600" b="1">
                <a:solidFill>
                  <a:srgbClr val="FFFF00"/>
                </a:solidFill>
                <a:latin typeface="Avenir Next Condensed" panose="020B0506020202020204"/>
                <a:cs typeface="Century Gothic"/>
              </a:rPr>
              <a:t>Hydrogen bromide (HBr)</a:t>
            </a:r>
          </a:p>
        </p:txBody>
      </p:sp>
      <p:sp>
        <p:nvSpPr>
          <p:cNvPr id="19" name="TextBox 18"/>
          <p:cNvSpPr txBox="1"/>
          <p:nvPr/>
        </p:nvSpPr>
        <p:spPr>
          <a:xfrm>
            <a:off x="7599591" y="4235391"/>
            <a:ext cx="2417048" cy="338554"/>
          </a:xfrm>
          <a:prstGeom prst="rect">
            <a:avLst/>
          </a:prstGeom>
          <a:noFill/>
        </p:spPr>
        <p:txBody>
          <a:bodyPr wrap="square" rtlCol="0">
            <a:spAutoFit/>
          </a:bodyPr>
          <a:lstStyle/>
          <a:p>
            <a:r>
              <a:rPr lang="en-US" sz="1600" b="1">
                <a:solidFill>
                  <a:srgbClr val="FFFF00"/>
                </a:solidFill>
                <a:latin typeface="Avenir Next Condensed" panose="020B0506020202020204"/>
                <a:cs typeface="Century Gothic"/>
              </a:rPr>
              <a:t>Hydrogen fluoride (HF)</a:t>
            </a:r>
          </a:p>
        </p:txBody>
      </p:sp>
      <p:sp>
        <p:nvSpPr>
          <p:cNvPr id="20" name="TextBox 19"/>
          <p:cNvSpPr txBox="1"/>
          <p:nvPr/>
        </p:nvSpPr>
        <p:spPr>
          <a:xfrm>
            <a:off x="1870231" y="5033380"/>
            <a:ext cx="2284266" cy="338554"/>
          </a:xfrm>
          <a:prstGeom prst="rect">
            <a:avLst/>
          </a:prstGeom>
          <a:noFill/>
        </p:spPr>
        <p:txBody>
          <a:bodyPr wrap="square" rtlCol="0">
            <a:spAutoFit/>
          </a:bodyPr>
          <a:lstStyle/>
          <a:p>
            <a:r>
              <a:rPr lang="en-US" sz="1600" b="1">
                <a:solidFill>
                  <a:srgbClr val="FFFF00"/>
                </a:solidFill>
                <a:latin typeface="Avenir Next Condensed" panose="020B0506020202020204"/>
                <a:cs typeface="Century Gothic"/>
              </a:rPr>
              <a:t>Sulphur dioxide (SO</a:t>
            </a:r>
            <a:r>
              <a:rPr lang="en-US" sz="1600" b="1" baseline="-25000">
                <a:solidFill>
                  <a:srgbClr val="FFFF00"/>
                </a:solidFill>
                <a:latin typeface="Avenir Next Condensed" panose="020B0506020202020204"/>
                <a:cs typeface="Century Gothic"/>
              </a:rPr>
              <a:t>2</a:t>
            </a:r>
            <a:r>
              <a:rPr lang="en-US" sz="1600" b="1">
                <a:solidFill>
                  <a:srgbClr val="FFFF00"/>
                </a:solidFill>
                <a:latin typeface="Avenir Next Condensed" panose="020B0506020202020204"/>
                <a:cs typeface="Century Gothic"/>
              </a:rPr>
              <a:t>)</a:t>
            </a:r>
          </a:p>
        </p:txBody>
      </p:sp>
      <p:sp>
        <p:nvSpPr>
          <p:cNvPr id="21" name="TextBox 20"/>
          <p:cNvSpPr txBox="1"/>
          <p:nvPr/>
        </p:nvSpPr>
        <p:spPr>
          <a:xfrm>
            <a:off x="7546005" y="3844400"/>
            <a:ext cx="2616488" cy="338554"/>
          </a:xfrm>
          <a:prstGeom prst="rect">
            <a:avLst/>
          </a:prstGeom>
          <a:noFill/>
        </p:spPr>
        <p:txBody>
          <a:bodyPr wrap="square" rtlCol="0">
            <a:spAutoFit/>
          </a:bodyPr>
          <a:lstStyle/>
          <a:p>
            <a:r>
              <a:rPr lang="en-US" sz="1600" b="1">
                <a:solidFill>
                  <a:srgbClr val="FFFF00"/>
                </a:solidFill>
                <a:latin typeface="Avenir Next Condensed" panose="020B0506020202020204"/>
                <a:cs typeface="Century Gothic"/>
              </a:rPr>
              <a:t>Oxides of nitrogen (NO</a:t>
            </a:r>
            <a:r>
              <a:rPr lang="en-US" sz="1600" b="1" baseline="-25000">
                <a:solidFill>
                  <a:srgbClr val="FFFF00"/>
                </a:solidFill>
                <a:latin typeface="Avenir Next Condensed" panose="020B0506020202020204"/>
                <a:cs typeface="Century Gothic"/>
              </a:rPr>
              <a:t>x</a:t>
            </a:r>
            <a:r>
              <a:rPr lang="en-US" sz="1600" b="1">
                <a:solidFill>
                  <a:srgbClr val="FFFF00"/>
                </a:solidFill>
                <a:latin typeface="Avenir Next Condensed" panose="020B0506020202020204"/>
                <a:cs typeface="Century Gothic"/>
              </a:rPr>
              <a:t>)</a:t>
            </a:r>
          </a:p>
        </p:txBody>
      </p:sp>
      <p:sp>
        <p:nvSpPr>
          <p:cNvPr id="22" name="TextBox 21"/>
          <p:cNvSpPr txBox="1"/>
          <p:nvPr/>
        </p:nvSpPr>
        <p:spPr>
          <a:xfrm>
            <a:off x="8196791" y="1959389"/>
            <a:ext cx="1850386" cy="338554"/>
          </a:xfrm>
          <a:prstGeom prst="rect">
            <a:avLst/>
          </a:prstGeom>
          <a:noFill/>
        </p:spPr>
        <p:txBody>
          <a:bodyPr wrap="square" rtlCol="0">
            <a:spAutoFit/>
          </a:bodyPr>
          <a:lstStyle/>
          <a:p>
            <a:r>
              <a:rPr lang="en-US" sz="1600" b="1">
                <a:solidFill>
                  <a:srgbClr val="FFFF00"/>
                </a:solidFill>
                <a:latin typeface="Avenir Next Condensed" panose="020B0506020202020204"/>
                <a:cs typeface="Century Gothic"/>
              </a:rPr>
              <a:t>Nitric oxide (NO)</a:t>
            </a:r>
          </a:p>
        </p:txBody>
      </p:sp>
      <p:sp>
        <p:nvSpPr>
          <p:cNvPr id="23" name="TextBox 22"/>
          <p:cNvSpPr txBox="1"/>
          <p:nvPr/>
        </p:nvSpPr>
        <p:spPr>
          <a:xfrm>
            <a:off x="3170169" y="3675123"/>
            <a:ext cx="1017626" cy="338554"/>
          </a:xfrm>
          <a:prstGeom prst="rect">
            <a:avLst/>
          </a:prstGeom>
          <a:noFill/>
        </p:spPr>
        <p:txBody>
          <a:bodyPr wrap="square" rtlCol="0">
            <a:spAutoFit/>
          </a:bodyPr>
          <a:lstStyle/>
          <a:p>
            <a:r>
              <a:rPr lang="en-US" sz="1600" b="1">
                <a:solidFill>
                  <a:srgbClr val="FFFF00"/>
                </a:solidFill>
                <a:latin typeface="Avenir Next Condensed" panose="020B0506020202020204"/>
                <a:cs typeface="Century Gothic"/>
              </a:rPr>
              <a:t>Acrolein</a:t>
            </a:r>
          </a:p>
        </p:txBody>
      </p:sp>
      <p:sp>
        <p:nvSpPr>
          <p:cNvPr id="24" name="TextBox 23"/>
          <p:cNvSpPr txBox="1"/>
          <p:nvPr/>
        </p:nvSpPr>
        <p:spPr>
          <a:xfrm>
            <a:off x="4470306" y="3004545"/>
            <a:ext cx="1633380" cy="338554"/>
          </a:xfrm>
          <a:prstGeom prst="rect">
            <a:avLst/>
          </a:prstGeom>
          <a:noFill/>
        </p:spPr>
        <p:txBody>
          <a:bodyPr wrap="square" rtlCol="0">
            <a:spAutoFit/>
          </a:bodyPr>
          <a:lstStyle/>
          <a:p>
            <a:r>
              <a:rPr lang="en-US" sz="1600" b="1">
                <a:solidFill>
                  <a:srgbClr val="FFFF00"/>
                </a:solidFill>
                <a:latin typeface="Avenir Next Condensed" panose="020B0506020202020204"/>
                <a:cs typeface="Century Gothic"/>
              </a:rPr>
              <a:t>Formaldehyde</a:t>
            </a:r>
          </a:p>
        </p:txBody>
      </p:sp>
      <p:sp>
        <p:nvSpPr>
          <p:cNvPr id="25" name="TextBox 24"/>
          <p:cNvSpPr txBox="1"/>
          <p:nvPr/>
        </p:nvSpPr>
        <p:spPr>
          <a:xfrm>
            <a:off x="2055622" y="4229121"/>
            <a:ext cx="1017626" cy="338554"/>
          </a:xfrm>
          <a:prstGeom prst="rect">
            <a:avLst/>
          </a:prstGeom>
          <a:noFill/>
        </p:spPr>
        <p:txBody>
          <a:bodyPr wrap="square" rtlCol="0">
            <a:spAutoFit/>
          </a:bodyPr>
          <a:lstStyle/>
          <a:p>
            <a:r>
              <a:rPr lang="en-US" sz="1600" b="1">
                <a:solidFill>
                  <a:srgbClr val="FFFF00"/>
                </a:solidFill>
                <a:latin typeface="Avenir Next Condensed" panose="020B0506020202020204"/>
                <a:cs typeface="Century Gothic"/>
              </a:rPr>
              <a:t>Chlorine</a:t>
            </a:r>
          </a:p>
        </p:txBody>
      </p:sp>
      <p:sp>
        <p:nvSpPr>
          <p:cNvPr id="26" name="TextBox 25"/>
          <p:cNvSpPr txBox="1"/>
          <p:nvPr/>
        </p:nvSpPr>
        <p:spPr>
          <a:xfrm>
            <a:off x="1914546" y="2835268"/>
            <a:ext cx="2005243" cy="338554"/>
          </a:xfrm>
          <a:prstGeom prst="rect">
            <a:avLst/>
          </a:prstGeom>
          <a:noFill/>
        </p:spPr>
        <p:txBody>
          <a:bodyPr wrap="square" rtlCol="0">
            <a:spAutoFit/>
          </a:bodyPr>
          <a:lstStyle/>
          <a:p>
            <a:r>
              <a:rPr lang="en-US" sz="1600" b="1">
                <a:solidFill>
                  <a:srgbClr val="FFFF00"/>
                </a:solidFill>
                <a:latin typeface="Avenir Next Condensed" panose="020B0506020202020204"/>
                <a:cs typeface="Century Gothic"/>
              </a:rPr>
              <a:t>Phosgene (COCI</a:t>
            </a:r>
            <a:r>
              <a:rPr lang="en-US" sz="1600" b="1" baseline="-25000">
                <a:solidFill>
                  <a:srgbClr val="FFFF00"/>
                </a:solidFill>
                <a:latin typeface="Avenir Next Condensed" panose="020B0506020202020204"/>
                <a:cs typeface="Century Gothic"/>
              </a:rPr>
              <a:t>2</a:t>
            </a:r>
            <a:r>
              <a:rPr lang="en-US" sz="1600" b="1">
                <a:solidFill>
                  <a:srgbClr val="FFFF00"/>
                </a:solidFill>
                <a:latin typeface="Avenir Next Condensed" panose="020B0506020202020204"/>
                <a:cs typeface="Century Gothic"/>
              </a:rPr>
              <a:t>)</a:t>
            </a:r>
          </a:p>
        </p:txBody>
      </p:sp>
      <p:sp>
        <p:nvSpPr>
          <p:cNvPr id="27" name="TextBox 26"/>
          <p:cNvSpPr txBox="1"/>
          <p:nvPr/>
        </p:nvSpPr>
        <p:spPr>
          <a:xfrm>
            <a:off x="4154497" y="4583064"/>
            <a:ext cx="4460676" cy="338554"/>
          </a:xfrm>
          <a:prstGeom prst="rect">
            <a:avLst/>
          </a:prstGeom>
          <a:noFill/>
        </p:spPr>
        <p:txBody>
          <a:bodyPr wrap="square" rtlCol="0">
            <a:spAutoFit/>
          </a:bodyPr>
          <a:lstStyle/>
          <a:p>
            <a:r>
              <a:rPr lang="en-US" sz="1600" b="1">
                <a:solidFill>
                  <a:srgbClr val="FFFF00"/>
                </a:solidFill>
                <a:latin typeface="Avenir Next Condensed" panose="020B0506020202020204"/>
                <a:cs typeface="Century Gothic"/>
              </a:rPr>
              <a:t>Polychlorinated dibenzo-</a:t>
            </a:r>
            <a:r>
              <a:rPr lang="en-US" sz="1600" b="1" i="1">
                <a:solidFill>
                  <a:srgbClr val="FFFF00"/>
                </a:solidFill>
                <a:latin typeface="Avenir Next Condensed" panose="020B0506020202020204"/>
                <a:cs typeface="Century Gothic"/>
              </a:rPr>
              <a:t>p</a:t>
            </a:r>
            <a:r>
              <a:rPr lang="en-US" sz="1600" b="1">
                <a:solidFill>
                  <a:srgbClr val="FFFF00"/>
                </a:solidFill>
                <a:latin typeface="Avenir Next Condensed" panose="020B0506020202020204"/>
                <a:cs typeface="Century Gothic"/>
              </a:rPr>
              <a:t>-dioxins (PCDDs)</a:t>
            </a:r>
          </a:p>
        </p:txBody>
      </p:sp>
      <p:sp>
        <p:nvSpPr>
          <p:cNvPr id="28" name="Rectangle 27"/>
          <p:cNvSpPr/>
          <p:nvPr/>
        </p:nvSpPr>
        <p:spPr>
          <a:xfrm>
            <a:off x="5580362" y="3393790"/>
            <a:ext cx="4019049" cy="338554"/>
          </a:xfrm>
          <a:prstGeom prst="rect">
            <a:avLst/>
          </a:prstGeom>
          <a:noFill/>
        </p:spPr>
        <p:txBody>
          <a:bodyPr wrap="square">
            <a:spAutoFit/>
          </a:bodyPr>
          <a:lstStyle/>
          <a:p>
            <a:r>
              <a:rPr lang="en-US" sz="1600" b="1">
                <a:solidFill>
                  <a:srgbClr val="FFFF00"/>
                </a:solidFill>
                <a:latin typeface="Avenir Next Condensed" panose="020B0506020202020204"/>
                <a:cs typeface="Century Gothic"/>
              </a:rPr>
              <a:t>Polychlorinated dibenzofurans (PCDFs)</a:t>
            </a:r>
          </a:p>
        </p:txBody>
      </p:sp>
      <p:sp>
        <p:nvSpPr>
          <p:cNvPr id="29" name="TextBox 28"/>
          <p:cNvSpPr txBox="1"/>
          <p:nvPr/>
        </p:nvSpPr>
        <p:spPr>
          <a:xfrm>
            <a:off x="1648197" y="2377686"/>
            <a:ext cx="2109271" cy="338554"/>
          </a:xfrm>
          <a:prstGeom prst="rect">
            <a:avLst/>
          </a:prstGeom>
          <a:noFill/>
        </p:spPr>
        <p:txBody>
          <a:bodyPr wrap="square" rtlCol="0">
            <a:spAutoFit/>
          </a:bodyPr>
          <a:lstStyle/>
          <a:p>
            <a:r>
              <a:rPr lang="en-US" sz="1600" b="1">
                <a:solidFill>
                  <a:srgbClr val="FFFF00"/>
                </a:solidFill>
                <a:latin typeface="Avenir Next Condensed" panose="020B0506020202020204"/>
                <a:cs typeface="Century Gothic"/>
              </a:rPr>
              <a:t>Methyl isocyanates</a:t>
            </a:r>
          </a:p>
        </p:txBody>
      </p:sp>
      <p:sp>
        <p:nvSpPr>
          <p:cNvPr id="30" name="TextBox 29"/>
          <p:cNvSpPr txBox="1"/>
          <p:nvPr/>
        </p:nvSpPr>
        <p:spPr>
          <a:xfrm>
            <a:off x="4969406" y="2636497"/>
            <a:ext cx="2310448" cy="338554"/>
          </a:xfrm>
          <a:prstGeom prst="rect">
            <a:avLst/>
          </a:prstGeom>
          <a:noFill/>
        </p:spPr>
        <p:txBody>
          <a:bodyPr wrap="square" rtlCol="0">
            <a:spAutoFit/>
          </a:bodyPr>
          <a:lstStyle/>
          <a:p>
            <a:r>
              <a:rPr lang="en-US" sz="1600" b="1">
                <a:solidFill>
                  <a:srgbClr val="FFFF00"/>
                </a:solidFill>
                <a:latin typeface="Avenir Next Condensed" panose="020B0506020202020204"/>
                <a:cs typeface="Century Gothic"/>
              </a:rPr>
              <a:t>Toluene diisocyanate</a:t>
            </a:r>
          </a:p>
        </p:txBody>
      </p:sp>
      <p:sp>
        <p:nvSpPr>
          <p:cNvPr id="31" name="TextBox 30"/>
          <p:cNvSpPr txBox="1"/>
          <p:nvPr/>
        </p:nvSpPr>
        <p:spPr>
          <a:xfrm>
            <a:off x="1667636" y="3187196"/>
            <a:ext cx="2802670" cy="338554"/>
          </a:xfrm>
          <a:prstGeom prst="rect">
            <a:avLst/>
          </a:prstGeom>
          <a:noFill/>
        </p:spPr>
        <p:txBody>
          <a:bodyPr wrap="square" rtlCol="0">
            <a:spAutoFit/>
          </a:bodyPr>
          <a:lstStyle/>
          <a:p>
            <a:r>
              <a:rPr lang="en-US" sz="1600" b="1">
                <a:solidFill>
                  <a:srgbClr val="FFFF00"/>
                </a:solidFill>
                <a:latin typeface="Avenir Next Condensed" panose="020B0506020202020204"/>
                <a:cs typeface="Century Gothic"/>
              </a:rPr>
              <a:t>Perfluoroisobutylene (PFIB)</a:t>
            </a:r>
          </a:p>
        </p:txBody>
      </p:sp>
      <p:sp>
        <p:nvSpPr>
          <p:cNvPr id="32" name="TextBox 31"/>
          <p:cNvSpPr txBox="1"/>
          <p:nvPr/>
        </p:nvSpPr>
        <p:spPr>
          <a:xfrm>
            <a:off x="1969213" y="3732344"/>
            <a:ext cx="927357" cy="338554"/>
          </a:xfrm>
          <a:prstGeom prst="rect">
            <a:avLst/>
          </a:prstGeom>
          <a:noFill/>
        </p:spPr>
        <p:txBody>
          <a:bodyPr wrap="square" rtlCol="0">
            <a:spAutoFit/>
          </a:bodyPr>
          <a:lstStyle/>
          <a:p>
            <a:r>
              <a:rPr lang="en-US" sz="1600" b="1">
                <a:solidFill>
                  <a:srgbClr val="FFFF00"/>
                </a:solidFill>
                <a:latin typeface="Avenir Next Condensed" panose="020B0506020202020204"/>
                <a:cs typeface="Century Gothic"/>
              </a:rPr>
              <a:t>Arsenic</a:t>
            </a:r>
          </a:p>
        </p:txBody>
      </p:sp>
      <p:sp>
        <p:nvSpPr>
          <p:cNvPr id="33" name="TextBox 32"/>
          <p:cNvSpPr txBox="1"/>
          <p:nvPr/>
        </p:nvSpPr>
        <p:spPr>
          <a:xfrm>
            <a:off x="6974586" y="3004545"/>
            <a:ext cx="1173619" cy="338554"/>
          </a:xfrm>
          <a:prstGeom prst="rect">
            <a:avLst/>
          </a:prstGeom>
          <a:noFill/>
        </p:spPr>
        <p:txBody>
          <a:bodyPr wrap="square" rtlCol="0">
            <a:spAutoFit/>
          </a:bodyPr>
          <a:lstStyle/>
          <a:p>
            <a:r>
              <a:rPr lang="en-US" sz="1600" b="1">
                <a:solidFill>
                  <a:srgbClr val="FFFF00"/>
                </a:solidFill>
                <a:latin typeface="Avenir Next Condensed" panose="020B0506020202020204"/>
                <a:cs typeface="Century Gothic"/>
              </a:rPr>
              <a:t>Cadmium</a:t>
            </a:r>
          </a:p>
        </p:txBody>
      </p:sp>
      <p:sp>
        <p:nvSpPr>
          <p:cNvPr id="34" name="TextBox 33"/>
          <p:cNvSpPr txBox="1"/>
          <p:nvPr/>
        </p:nvSpPr>
        <p:spPr>
          <a:xfrm>
            <a:off x="3431385" y="4182954"/>
            <a:ext cx="1333591" cy="338554"/>
          </a:xfrm>
          <a:prstGeom prst="rect">
            <a:avLst/>
          </a:prstGeom>
          <a:noFill/>
        </p:spPr>
        <p:txBody>
          <a:bodyPr wrap="square" rtlCol="0">
            <a:spAutoFit/>
          </a:bodyPr>
          <a:lstStyle/>
          <a:p>
            <a:r>
              <a:rPr lang="en-US" sz="1600" b="1">
                <a:solidFill>
                  <a:srgbClr val="FFFF00"/>
                </a:solidFill>
                <a:latin typeface="Avenir Next Condensed" panose="020B0506020202020204"/>
                <a:cs typeface="Century Gothic"/>
              </a:rPr>
              <a:t>Crystalline</a:t>
            </a:r>
          </a:p>
        </p:txBody>
      </p:sp>
      <p:sp>
        <p:nvSpPr>
          <p:cNvPr id="35" name="TextBox 34"/>
          <p:cNvSpPr txBox="1"/>
          <p:nvPr/>
        </p:nvSpPr>
        <p:spPr>
          <a:xfrm>
            <a:off x="1648197" y="5695289"/>
            <a:ext cx="2166779" cy="338554"/>
          </a:xfrm>
          <a:prstGeom prst="rect">
            <a:avLst/>
          </a:prstGeom>
          <a:noFill/>
        </p:spPr>
        <p:txBody>
          <a:bodyPr wrap="square" rtlCol="0">
            <a:spAutoFit/>
          </a:bodyPr>
          <a:lstStyle/>
          <a:p>
            <a:r>
              <a:rPr lang="en-US" sz="1600" b="1">
                <a:solidFill>
                  <a:srgbClr val="FFFF00"/>
                </a:solidFill>
                <a:latin typeface="Avenir Next Condensed" panose="020B0506020202020204"/>
                <a:cs typeface="Century Gothic"/>
              </a:rPr>
              <a:t>Tetrachloroethylene</a:t>
            </a:r>
          </a:p>
        </p:txBody>
      </p:sp>
      <p:sp>
        <p:nvSpPr>
          <p:cNvPr id="36" name="TextBox 35"/>
          <p:cNvSpPr txBox="1"/>
          <p:nvPr/>
        </p:nvSpPr>
        <p:spPr>
          <a:xfrm>
            <a:off x="4079745" y="5375060"/>
            <a:ext cx="1887656" cy="338554"/>
          </a:xfrm>
          <a:prstGeom prst="rect">
            <a:avLst/>
          </a:prstGeom>
          <a:noFill/>
        </p:spPr>
        <p:txBody>
          <a:bodyPr wrap="square" rtlCol="0">
            <a:spAutoFit/>
          </a:bodyPr>
          <a:lstStyle/>
          <a:p>
            <a:r>
              <a:rPr lang="en-US" sz="1600" b="1">
                <a:solidFill>
                  <a:srgbClr val="FFFF00"/>
                </a:solidFill>
                <a:latin typeface="Avenir Next Condensed" panose="020B0506020202020204"/>
                <a:cs typeface="Century Gothic"/>
              </a:rPr>
              <a:t>Trichloroethylene</a:t>
            </a:r>
          </a:p>
        </p:txBody>
      </p:sp>
      <p:sp>
        <p:nvSpPr>
          <p:cNvPr id="40" name="TextBox 39">
            <a:extLst>
              <a:ext uri="{FF2B5EF4-FFF2-40B4-BE49-F238E27FC236}">
                <a16:creationId xmlns:a16="http://schemas.microsoft.com/office/drawing/2014/main" id="{58CB3833-1FBE-40A3-82EA-72EA62F7C75C}"/>
              </a:ext>
            </a:extLst>
          </p:cNvPr>
          <p:cNvSpPr txBox="1"/>
          <p:nvPr/>
        </p:nvSpPr>
        <p:spPr>
          <a:xfrm>
            <a:off x="-283905" y="373814"/>
            <a:ext cx="6660892" cy="584775"/>
          </a:xfrm>
          <a:prstGeom prst="rect">
            <a:avLst/>
          </a:prstGeom>
          <a:solidFill>
            <a:srgbClr val="E22726"/>
          </a:solidFill>
        </p:spPr>
        <p:txBody>
          <a:bodyPr wrap="square" rtlCol="0">
            <a:spAutoFit/>
          </a:bodyPr>
          <a:lstStyle/>
          <a:p>
            <a:pPr algn="r"/>
            <a:r>
              <a:rPr lang="en-US" sz="3200" b="1" spc="200">
                <a:solidFill>
                  <a:schemeClr val="bg1"/>
                </a:solidFill>
                <a:latin typeface="Avenir Next Condensed" panose="020B0506020202020204"/>
                <a:cs typeface="Arial" panose="020B0604020202020204" pitchFamily="34" charset="0"/>
              </a:rPr>
              <a:t>Occupational Exposures 	</a:t>
            </a:r>
            <a:endParaRPr lang="en-US" sz="3200" b="1" spc="200">
              <a:solidFill>
                <a:srgbClr val="C7B783"/>
              </a:solidFill>
              <a:latin typeface="Avenir Next Condensed" panose="020B0506020202020204"/>
              <a:cs typeface="Arial" panose="020B0604020202020204" pitchFamily="34" charset="0"/>
            </a:endParaRPr>
          </a:p>
        </p:txBody>
      </p:sp>
      <p:sp>
        <p:nvSpPr>
          <p:cNvPr id="37" name="Slide Number Placeholder 12">
            <a:extLst>
              <a:ext uri="{FF2B5EF4-FFF2-40B4-BE49-F238E27FC236}">
                <a16:creationId xmlns:a16="http://schemas.microsoft.com/office/drawing/2014/main" id="{41E54002-5B07-F242-ABE9-2D65F02B01FB}"/>
              </a:ext>
            </a:extLst>
          </p:cNvPr>
          <p:cNvSpPr>
            <a:spLocks noGrp="1"/>
          </p:cNvSpPr>
          <p:nvPr>
            <p:ph type="sldNum" sz="quarter" idx="12"/>
          </p:nvPr>
        </p:nvSpPr>
        <p:spPr>
          <a:xfrm>
            <a:off x="11236109" y="6349211"/>
            <a:ext cx="411718" cy="365125"/>
          </a:xfrm>
        </p:spPr>
        <p:txBody>
          <a:bodyPr/>
          <a:lstStyle/>
          <a:p>
            <a:pPr algn="ctr"/>
            <a:fld id="{5FE9983C-F62D-48A4-9145-C86367548D2A}" type="slidenum">
              <a:rPr lang="en-US" smtClean="0">
                <a:solidFill>
                  <a:srgbClr val="074975"/>
                </a:solidFill>
                <a:latin typeface="Avenir Next Condensed" panose="020B0506020202020204" pitchFamily="34" charset="0"/>
              </a:rPr>
              <a:pPr algn="ctr"/>
              <a:t>10</a:t>
            </a:fld>
            <a:endParaRPr lang="en-US">
              <a:solidFill>
                <a:srgbClr val="074975"/>
              </a:solidFill>
              <a:latin typeface="Avenir Next Condensed" panose="020B0506020202020204" pitchFamily="34" charset="0"/>
            </a:endParaRPr>
          </a:p>
        </p:txBody>
      </p:sp>
    </p:spTree>
    <p:extLst>
      <p:ext uri="{BB962C8B-B14F-4D97-AF65-F5344CB8AC3E}">
        <p14:creationId xmlns:p14="http://schemas.microsoft.com/office/powerpoint/2010/main" val="421065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iterate type="lt">
                                    <p:tmPct val="0"/>
                                  </p:iterate>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3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8" dur="300"/>
                                        <p:tgtEl>
                                          <p:spTgt spid="5">
                                            <p:txEl>
                                              <p:pRg st="0" end="0"/>
                                            </p:txEl>
                                          </p:spTgt>
                                        </p:tgtEl>
                                      </p:cBhvr>
                                    </p:animEffect>
                                  </p:childTnLst>
                                </p:cTn>
                              </p:par>
                            </p:childTnLst>
                          </p:cTn>
                        </p:par>
                        <p:par>
                          <p:cTn id="9" fill="hold">
                            <p:stCondLst>
                              <p:cond delay="300"/>
                            </p:stCondLst>
                            <p:childTnLst>
                              <p:par>
                                <p:cTn id="10" presetID="1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300"/>
                                        <p:tgtEl>
                                          <p:spTgt spid="6"/>
                                        </p:tgtEl>
                                        <p:attrNameLst>
                                          <p:attrName>ppt_y</p:attrName>
                                        </p:attrNameLst>
                                      </p:cBhvr>
                                      <p:tavLst>
                                        <p:tav tm="0">
                                          <p:val>
                                            <p:strVal val="#ppt_y+#ppt_h*1.125000"/>
                                          </p:val>
                                        </p:tav>
                                        <p:tav tm="100000">
                                          <p:val>
                                            <p:strVal val="#ppt_y"/>
                                          </p:val>
                                        </p:tav>
                                      </p:tavLst>
                                    </p:anim>
                                    <p:animEffect transition="in" filter="wipe(up)">
                                      <p:cBhvr>
                                        <p:cTn id="13" dur="300"/>
                                        <p:tgtEl>
                                          <p:spTgt spid="6"/>
                                        </p:tgtEl>
                                      </p:cBhvr>
                                    </p:animEffect>
                                  </p:childTnLst>
                                </p:cTn>
                              </p:par>
                            </p:childTnLst>
                          </p:cTn>
                        </p:par>
                        <p:par>
                          <p:cTn id="14" fill="hold">
                            <p:stCondLst>
                              <p:cond delay="600"/>
                            </p:stCondLst>
                            <p:childTnLst>
                              <p:par>
                                <p:cTn id="15" presetID="1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300"/>
                                        <p:tgtEl>
                                          <p:spTgt spid="7"/>
                                        </p:tgtEl>
                                        <p:attrNameLst>
                                          <p:attrName>ppt_y</p:attrName>
                                        </p:attrNameLst>
                                      </p:cBhvr>
                                      <p:tavLst>
                                        <p:tav tm="0">
                                          <p:val>
                                            <p:strVal val="#ppt_y+#ppt_h*1.125000"/>
                                          </p:val>
                                        </p:tav>
                                        <p:tav tm="100000">
                                          <p:val>
                                            <p:strVal val="#ppt_y"/>
                                          </p:val>
                                        </p:tav>
                                      </p:tavLst>
                                    </p:anim>
                                    <p:animEffect transition="in" filter="wipe(up)">
                                      <p:cBhvr>
                                        <p:cTn id="18" dur="300"/>
                                        <p:tgtEl>
                                          <p:spTgt spid="7"/>
                                        </p:tgtEl>
                                      </p:cBhvr>
                                    </p:animEffect>
                                  </p:childTnLst>
                                </p:cTn>
                              </p:par>
                            </p:childTnLst>
                          </p:cTn>
                        </p:par>
                        <p:par>
                          <p:cTn id="19" fill="hold">
                            <p:stCondLst>
                              <p:cond delay="900"/>
                            </p:stCondLst>
                            <p:childTnLst>
                              <p:par>
                                <p:cTn id="20" presetID="1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300"/>
                                        <p:tgtEl>
                                          <p:spTgt spid="8"/>
                                        </p:tgtEl>
                                        <p:attrNameLst>
                                          <p:attrName>ppt_y</p:attrName>
                                        </p:attrNameLst>
                                      </p:cBhvr>
                                      <p:tavLst>
                                        <p:tav tm="0">
                                          <p:val>
                                            <p:strVal val="#ppt_y+#ppt_h*1.125000"/>
                                          </p:val>
                                        </p:tav>
                                        <p:tav tm="100000">
                                          <p:val>
                                            <p:strVal val="#ppt_y"/>
                                          </p:val>
                                        </p:tav>
                                      </p:tavLst>
                                    </p:anim>
                                    <p:animEffect transition="in" filter="wipe(up)">
                                      <p:cBhvr>
                                        <p:cTn id="23" dur="300"/>
                                        <p:tgtEl>
                                          <p:spTgt spid="8"/>
                                        </p:tgtEl>
                                      </p:cBhvr>
                                    </p:animEffect>
                                  </p:childTnLst>
                                </p:cTn>
                              </p:par>
                            </p:childTnLst>
                          </p:cTn>
                        </p:par>
                        <p:par>
                          <p:cTn id="24" fill="hold">
                            <p:stCondLst>
                              <p:cond delay="1200"/>
                            </p:stCondLst>
                            <p:childTnLst>
                              <p:par>
                                <p:cTn id="25" presetID="1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300"/>
                                        <p:tgtEl>
                                          <p:spTgt spid="9"/>
                                        </p:tgtEl>
                                        <p:attrNameLst>
                                          <p:attrName>ppt_y</p:attrName>
                                        </p:attrNameLst>
                                      </p:cBhvr>
                                      <p:tavLst>
                                        <p:tav tm="0">
                                          <p:val>
                                            <p:strVal val="#ppt_y+#ppt_h*1.125000"/>
                                          </p:val>
                                        </p:tav>
                                        <p:tav tm="100000">
                                          <p:val>
                                            <p:strVal val="#ppt_y"/>
                                          </p:val>
                                        </p:tav>
                                      </p:tavLst>
                                    </p:anim>
                                    <p:animEffect transition="in" filter="wipe(up)">
                                      <p:cBhvr>
                                        <p:cTn id="28" dur="300"/>
                                        <p:tgtEl>
                                          <p:spTgt spid="9"/>
                                        </p:tgtEl>
                                      </p:cBhvr>
                                    </p:animEffect>
                                  </p:childTnLst>
                                </p:cTn>
                              </p:par>
                            </p:childTnLst>
                          </p:cTn>
                        </p:par>
                        <p:par>
                          <p:cTn id="29" fill="hold">
                            <p:stCondLst>
                              <p:cond delay="1500"/>
                            </p:stCondLst>
                            <p:childTnLst>
                              <p:par>
                                <p:cTn id="30" presetID="12" presetClass="entr" presetSubtype="4"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300"/>
                                        <p:tgtEl>
                                          <p:spTgt spid="12"/>
                                        </p:tgtEl>
                                        <p:attrNameLst>
                                          <p:attrName>ppt_y</p:attrName>
                                        </p:attrNameLst>
                                      </p:cBhvr>
                                      <p:tavLst>
                                        <p:tav tm="0">
                                          <p:val>
                                            <p:strVal val="#ppt_y+#ppt_h*1.125000"/>
                                          </p:val>
                                        </p:tav>
                                        <p:tav tm="100000">
                                          <p:val>
                                            <p:strVal val="#ppt_y"/>
                                          </p:val>
                                        </p:tav>
                                      </p:tavLst>
                                    </p:anim>
                                    <p:animEffect transition="in" filter="wipe(up)">
                                      <p:cBhvr>
                                        <p:cTn id="33" dur="300"/>
                                        <p:tgtEl>
                                          <p:spTgt spid="12"/>
                                        </p:tgtEl>
                                      </p:cBhvr>
                                    </p:animEffect>
                                  </p:childTnLst>
                                </p:cTn>
                              </p:par>
                            </p:childTnLst>
                          </p:cTn>
                        </p:par>
                        <p:par>
                          <p:cTn id="34" fill="hold">
                            <p:stCondLst>
                              <p:cond delay="1800"/>
                            </p:stCondLst>
                            <p:childTnLst>
                              <p:par>
                                <p:cTn id="35" presetID="12" presetClass="entr" presetSubtype="4" fill="hold" nodeType="afterEffect">
                                  <p:stCondLst>
                                    <p:cond delay="0"/>
                                  </p:stCondLst>
                                  <p:iterate type="lt">
                                    <p:tmPct val="0"/>
                                  </p:iterate>
                                  <p:childTnLst>
                                    <p:set>
                                      <p:cBhvr>
                                        <p:cTn id="36" dur="1" fill="hold">
                                          <p:stCondLst>
                                            <p:cond delay="0"/>
                                          </p:stCondLst>
                                        </p:cTn>
                                        <p:tgtEl>
                                          <p:spTgt spid="13">
                                            <p:txEl>
                                              <p:pRg st="0" end="0"/>
                                            </p:txEl>
                                          </p:spTgt>
                                        </p:tgtEl>
                                        <p:attrNameLst>
                                          <p:attrName>style.visibility</p:attrName>
                                        </p:attrNameLst>
                                      </p:cBhvr>
                                      <p:to>
                                        <p:strVal val="visible"/>
                                      </p:to>
                                    </p:set>
                                    <p:anim calcmode="lin" valueType="num">
                                      <p:cBhvr additive="base">
                                        <p:cTn id="37" dur="300"/>
                                        <p:tgtEl>
                                          <p:spTgt spid="13">
                                            <p:txEl>
                                              <p:pRg st="0" end="0"/>
                                            </p:txEl>
                                          </p:spTgt>
                                        </p:tgtEl>
                                        <p:attrNameLst>
                                          <p:attrName>ppt_y</p:attrName>
                                        </p:attrNameLst>
                                      </p:cBhvr>
                                      <p:tavLst>
                                        <p:tav tm="0">
                                          <p:val>
                                            <p:strVal val="#ppt_y+#ppt_h*1.125000"/>
                                          </p:val>
                                        </p:tav>
                                        <p:tav tm="100000">
                                          <p:val>
                                            <p:strVal val="#ppt_y"/>
                                          </p:val>
                                        </p:tav>
                                      </p:tavLst>
                                    </p:anim>
                                    <p:animEffect transition="in" filter="wipe(up)">
                                      <p:cBhvr>
                                        <p:cTn id="38" dur="300"/>
                                        <p:tgtEl>
                                          <p:spTgt spid="13">
                                            <p:txEl>
                                              <p:pRg st="0" end="0"/>
                                            </p:txEl>
                                          </p:spTgt>
                                        </p:tgtEl>
                                      </p:cBhvr>
                                    </p:animEffect>
                                  </p:childTnLst>
                                </p:cTn>
                              </p:par>
                            </p:childTnLst>
                          </p:cTn>
                        </p:par>
                        <p:par>
                          <p:cTn id="39" fill="hold">
                            <p:stCondLst>
                              <p:cond delay="2100"/>
                            </p:stCondLst>
                            <p:childTnLst>
                              <p:par>
                                <p:cTn id="40" presetID="12" presetClass="entr" presetSubtype="4" fill="hold" nodeType="afterEffect">
                                  <p:stCondLst>
                                    <p:cond delay="0"/>
                                  </p:stCondLst>
                                  <p:iterate type="lt">
                                    <p:tmPct val="0"/>
                                  </p:iterate>
                                  <p:childTnLst>
                                    <p:set>
                                      <p:cBhvr>
                                        <p:cTn id="41" dur="1" fill="hold">
                                          <p:stCondLst>
                                            <p:cond delay="0"/>
                                          </p:stCondLst>
                                        </p:cTn>
                                        <p:tgtEl>
                                          <p:spTgt spid="14">
                                            <p:txEl>
                                              <p:pRg st="0" end="0"/>
                                            </p:txEl>
                                          </p:spTgt>
                                        </p:tgtEl>
                                        <p:attrNameLst>
                                          <p:attrName>style.visibility</p:attrName>
                                        </p:attrNameLst>
                                      </p:cBhvr>
                                      <p:to>
                                        <p:strVal val="visible"/>
                                      </p:to>
                                    </p:set>
                                    <p:anim calcmode="lin" valueType="num">
                                      <p:cBhvr additive="base">
                                        <p:cTn id="42" dur="300"/>
                                        <p:tgtEl>
                                          <p:spTgt spid="14">
                                            <p:txEl>
                                              <p:pRg st="0" end="0"/>
                                            </p:txEl>
                                          </p:spTgt>
                                        </p:tgtEl>
                                        <p:attrNameLst>
                                          <p:attrName>ppt_y</p:attrName>
                                        </p:attrNameLst>
                                      </p:cBhvr>
                                      <p:tavLst>
                                        <p:tav tm="0">
                                          <p:val>
                                            <p:strVal val="#ppt_y+#ppt_h*1.125000"/>
                                          </p:val>
                                        </p:tav>
                                        <p:tav tm="100000">
                                          <p:val>
                                            <p:strVal val="#ppt_y"/>
                                          </p:val>
                                        </p:tav>
                                      </p:tavLst>
                                    </p:anim>
                                    <p:animEffect transition="in" filter="wipe(up)">
                                      <p:cBhvr>
                                        <p:cTn id="43" dur="300"/>
                                        <p:tgtEl>
                                          <p:spTgt spid="14">
                                            <p:txEl>
                                              <p:pRg st="0" end="0"/>
                                            </p:txEl>
                                          </p:spTgt>
                                        </p:tgtEl>
                                      </p:cBhvr>
                                    </p:animEffect>
                                  </p:childTnLst>
                                </p:cTn>
                              </p:par>
                            </p:childTnLst>
                          </p:cTn>
                        </p:par>
                        <p:par>
                          <p:cTn id="44" fill="hold">
                            <p:stCondLst>
                              <p:cond delay="2400"/>
                            </p:stCondLst>
                            <p:childTnLst>
                              <p:par>
                                <p:cTn id="45" presetID="12" presetClass="entr" presetSubtype="4" fill="hold" grpId="0" nodeType="afterEffect">
                                  <p:stCondLst>
                                    <p:cond delay="0"/>
                                  </p:stCondLst>
                                  <p:iterate type="lt">
                                    <p:tmPct val="0"/>
                                  </p:iterate>
                                  <p:childTnLst>
                                    <p:set>
                                      <p:cBhvr>
                                        <p:cTn id="46" dur="1" fill="hold">
                                          <p:stCondLst>
                                            <p:cond delay="0"/>
                                          </p:stCondLst>
                                        </p:cTn>
                                        <p:tgtEl>
                                          <p:spTgt spid="15">
                                            <p:txEl>
                                              <p:pRg st="0" end="0"/>
                                            </p:txEl>
                                          </p:spTgt>
                                        </p:tgtEl>
                                        <p:attrNameLst>
                                          <p:attrName>style.visibility</p:attrName>
                                        </p:attrNameLst>
                                      </p:cBhvr>
                                      <p:to>
                                        <p:strVal val="visible"/>
                                      </p:to>
                                    </p:set>
                                    <p:anim calcmode="lin" valueType="num">
                                      <p:cBhvr additive="base">
                                        <p:cTn id="47" dur="300"/>
                                        <p:tgtEl>
                                          <p:spTgt spid="15">
                                            <p:txEl>
                                              <p:pRg st="0" end="0"/>
                                            </p:txEl>
                                          </p:spTgt>
                                        </p:tgtEl>
                                        <p:attrNameLst>
                                          <p:attrName>ppt_y</p:attrName>
                                        </p:attrNameLst>
                                      </p:cBhvr>
                                      <p:tavLst>
                                        <p:tav tm="0">
                                          <p:val>
                                            <p:strVal val="#ppt_y+#ppt_h*1.125000"/>
                                          </p:val>
                                        </p:tav>
                                        <p:tav tm="100000">
                                          <p:val>
                                            <p:strVal val="#ppt_y"/>
                                          </p:val>
                                        </p:tav>
                                      </p:tavLst>
                                    </p:anim>
                                    <p:animEffect transition="in" filter="wipe(up)">
                                      <p:cBhvr>
                                        <p:cTn id="48" dur="300"/>
                                        <p:tgtEl>
                                          <p:spTgt spid="15">
                                            <p:txEl>
                                              <p:pRg st="0" end="0"/>
                                            </p:txEl>
                                          </p:spTgt>
                                        </p:tgtEl>
                                      </p:cBhvr>
                                    </p:animEffect>
                                  </p:childTnLst>
                                </p:cTn>
                              </p:par>
                            </p:childTnLst>
                          </p:cTn>
                        </p:par>
                        <p:par>
                          <p:cTn id="49" fill="hold">
                            <p:stCondLst>
                              <p:cond delay="2700"/>
                            </p:stCondLst>
                            <p:childTnLst>
                              <p:par>
                                <p:cTn id="50" presetID="12" presetClass="entr" presetSubtype="4" fill="hold" nodeType="afterEffect">
                                  <p:stCondLst>
                                    <p:cond delay="0"/>
                                  </p:stCondLst>
                                  <p:iterate type="lt">
                                    <p:tmPct val="0"/>
                                  </p:iterate>
                                  <p:childTnLst>
                                    <p:set>
                                      <p:cBhvr>
                                        <p:cTn id="51" dur="1" fill="hold">
                                          <p:stCondLst>
                                            <p:cond delay="0"/>
                                          </p:stCondLst>
                                        </p:cTn>
                                        <p:tgtEl>
                                          <p:spTgt spid="16">
                                            <p:txEl>
                                              <p:pRg st="0" end="0"/>
                                            </p:txEl>
                                          </p:spTgt>
                                        </p:tgtEl>
                                        <p:attrNameLst>
                                          <p:attrName>style.visibility</p:attrName>
                                        </p:attrNameLst>
                                      </p:cBhvr>
                                      <p:to>
                                        <p:strVal val="visible"/>
                                      </p:to>
                                    </p:set>
                                    <p:anim calcmode="lin" valueType="num">
                                      <p:cBhvr additive="base">
                                        <p:cTn id="52" dur="300"/>
                                        <p:tgtEl>
                                          <p:spTgt spid="16">
                                            <p:txEl>
                                              <p:pRg st="0" end="0"/>
                                            </p:txEl>
                                          </p:spTgt>
                                        </p:tgtEl>
                                        <p:attrNameLst>
                                          <p:attrName>ppt_y</p:attrName>
                                        </p:attrNameLst>
                                      </p:cBhvr>
                                      <p:tavLst>
                                        <p:tav tm="0">
                                          <p:val>
                                            <p:strVal val="#ppt_y+#ppt_h*1.125000"/>
                                          </p:val>
                                        </p:tav>
                                        <p:tav tm="100000">
                                          <p:val>
                                            <p:strVal val="#ppt_y"/>
                                          </p:val>
                                        </p:tav>
                                      </p:tavLst>
                                    </p:anim>
                                    <p:animEffect transition="in" filter="wipe(up)">
                                      <p:cBhvr>
                                        <p:cTn id="53" dur="300"/>
                                        <p:tgtEl>
                                          <p:spTgt spid="16">
                                            <p:txEl>
                                              <p:pRg st="0" end="0"/>
                                            </p:txEl>
                                          </p:spTgt>
                                        </p:tgtEl>
                                      </p:cBhvr>
                                    </p:animEffect>
                                  </p:childTnLst>
                                </p:cTn>
                              </p:par>
                            </p:childTnLst>
                          </p:cTn>
                        </p:par>
                        <p:par>
                          <p:cTn id="54" fill="hold">
                            <p:stCondLst>
                              <p:cond delay="3000"/>
                            </p:stCondLst>
                            <p:childTnLst>
                              <p:par>
                                <p:cTn id="55" presetID="12" presetClass="entr" presetSubtype="4" fill="hold" grpId="0" nodeType="after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300"/>
                                        <p:tgtEl>
                                          <p:spTgt spid="17"/>
                                        </p:tgtEl>
                                        <p:attrNameLst>
                                          <p:attrName>ppt_y</p:attrName>
                                        </p:attrNameLst>
                                      </p:cBhvr>
                                      <p:tavLst>
                                        <p:tav tm="0">
                                          <p:val>
                                            <p:strVal val="#ppt_y+#ppt_h*1.125000"/>
                                          </p:val>
                                        </p:tav>
                                        <p:tav tm="100000">
                                          <p:val>
                                            <p:strVal val="#ppt_y"/>
                                          </p:val>
                                        </p:tav>
                                      </p:tavLst>
                                    </p:anim>
                                    <p:animEffect transition="in" filter="wipe(up)">
                                      <p:cBhvr>
                                        <p:cTn id="58" dur="300"/>
                                        <p:tgtEl>
                                          <p:spTgt spid="17"/>
                                        </p:tgtEl>
                                      </p:cBhvr>
                                    </p:animEffect>
                                  </p:childTnLst>
                                </p:cTn>
                              </p:par>
                            </p:childTnLst>
                          </p:cTn>
                        </p:par>
                        <p:par>
                          <p:cTn id="59" fill="hold">
                            <p:stCondLst>
                              <p:cond delay="3300"/>
                            </p:stCondLst>
                            <p:childTnLst>
                              <p:par>
                                <p:cTn id="60" presetID="12" presetClass="entr" presetSubtype="4" fill="hold" grpId="0" nodeType="after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additive="base">
                                        <p:cTn id="62" dur="300"/>
                                        <p:tgtEl>
                                          <p:spTgt spid="18"/>
                                        </p:tgtEl>
                                        <p:attrNameLst>
                                          <p:attrName>ppt_y</p:attrName>
                                        </p:attrNameLst>
                                      </p:cBhvr>
                                      <p:tavLst>
                                        <p:tav tm="0">
                                          <p:val>
                                            <p:strVal val="#ppt_y+#ppt_h*1.125000"/>
                                          </p:val>
                                        </p:tav>
                                        <p:tav tm="100000">
                                          <p:val>
                                            <p:strVal val="#ppt_y"/>
                                          </p:val>
                                        </p:tav>
                                      </p:tavLst>
                                    </p:anim>
                                    <p:animEffect transition="in" filter="wipe(up)">
                                      <p:cBhvr>
                                        <p:cTn id="63" dur="300"/>
                                        <p:tgtEl>
                                          <p:spTgt spid="18"/>
                                        </p:tgtEl>
                                      </p:cBhvr>
                                    </p:animEffect>
                                  </p:childTnLst>
                                </p:cTn>
                              </p:par>
                            </p:childTnLst>
                          </p:cTn>
                        </p:par>
                        <p:par>
                          <p:cTn id="64" fill="hold">
                            <p:stCondLst>
                              <p:cond delay="3600"/>
                            </p:stCondLst>
                            <p:childTnLst>
                              <p:par>
                                <p:cTn id="65" presetID="12" presetClass="entr" presetSubtype="4" fill="hold" grpId="0" nodeType="after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300"/>
                                        <p:tgtEl>
                                          <p:spTgt spid="19"/>
                                        </p:tgtEl>
                                        <p:attrNameLst>
                                          <p:attrName>ppt_y</p:attrName>
                                        </p:attrNameLst>
                                      </p:cBhvr>
                                      <p:tavLst>
                                        <p:tav tm="0">
                                          <p:val>
                                            <p:strVal val="#ppt_y+#ppt_h*1.125000"/>
                                          </p:val>
                                        </p:tav>
                                        <p:tav tm="100000">
                                          <p:val>
                                            <p:strVal val="#ppt_y"/>
                                          </p:val>
                                        </p:tav>
                                      </p:tavLst>
                                    </p:anim>
                                    <p:animEffect transition="in" filter="wipe(up)">
                                      <p:cBhvr>
                                        <p:cTn id="68" dur="300"/>
                                        <p:tgtEl>
                                          <p:spTgt spid="19"/>
                                        </p:tgtEl>
                                      </p:cBhvr>
                                    </p:animEffect>
                                  </p:childTnLst>
                                </p:cTn>
                              </p:par>
                            </p:childTnLst>
                          </p:cTn>
                        </p:par>
                        <p:par>
                          <p:cTn id="69" fill="hold">
                            <p:stCondLst>
                              <p:cond delay="3900"/>
                            </p:stCondLst>
                            <p:childTnLst>
                              <p:par>
                                <p:cTn id="70" presetID="12" presetClass="entr" presetSubtype="4"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additive="base">
                                        <p:cTn id="72" dur="300"/>
                                        <p:tgtEl>
                                          <p:spTgt spid="20"/>
                                        </p:tgtEl>
                                        <p:attrNameLst>
                                          <p:attrName>ppt_y</p:attrName>
                                        </p:attrNameLst>
                                      </p:cBhvr>
                                      <p:tavLst>
                                        <p:tav tm="0">
                                          <p:val>
                                            <p:strVal val="#ppt_y+#ppt_h*1.125000"/>
                                          </p:val>
                                        </p:tav>
                                        <p:tav tm="100000">
                                          <p:val>
                                            <p:strVal val="#ppt_y"/>
                                          </p:val>
                                        </p:tav>
                                      </p:tavLst>
                                    </p:anim>
                                    <p:animEffect transition="in" filter="wipe(up)">
                                      <p:cBhvr>
                                        <p:cTn id="73" dur="300"/>
                                        <p:tgtEl>
                                          <p:spTgt spid="20"/>
                                        </p:tgtEl>
                                      </p:cBhvr>
                                    </p:animEffect>
                                  </p:childTnLst>
                                </p:cTn>
                              </p:par>
                            </p:childTnLst>
                          </p:cTn>
                        </p:par>
                        <p:par>
                          <p:cTn id="74" fill="hold">
                            <p:stCondLst>
                              <p:cond delay="4200"/>
                            </p:stCondLst>
                            <p:childTnLst>
                              <p:par>
                                <p:cTn id="75" presetID="12" presetClass="entr" presetSubtype="4" fill="hold" grpId="0" nodeType="afterEffect">
                                  <p:stCondLst>
                                    <p:cond delay="0"/>
                                  </p:stCondLst>
                                  <p:childTnLst>
                                    <p:set>
                                      <p:cBhvr>
                                        <p:cTn id="76" dur="1" fill="hold">
                                          <p:stCondLst>
                                            <p:cond delay="0"/>
                                          </p:stCondLst>
                                        </p:cTn>
                                        <p:tgtEl>
                                          <p:spTgt spid="21"/>
                                        </p:tgtEl>
                                        <p:attrNameLst>
                                          <p:attrName>style.visibility</p:attrName>
                                        </p:attrNameLst>
                                      </p:cBhvr>
                                      <p:to>
                                        <p:strVal val="visible"/>
                                      </p:to>
                                    </p:set>
                                    <p:anim calcmode="lin" valueType="num">
                                      <p:cBhvr additive="base">
                                        <p:cTn id="77" dur="300"/>
                                        <p:tgtEl>
                                          <p:spTgt spid="21"/>
                                        </p:tgtEl>
                                        <p:attrNameLst>
                                          <p:attrName>ppt_y</p:attrName>
                                        </p:attrNameLst>
                                      </p:cBhvr>
                                      <p:tavLst>
                                        <p:tav tm="0">
                                          <p:val>
                                            <p:strVal val="#ppt_y+#ppt_h*1.125000"/>
                                          </p:val>
                                        </p:tav>
                                        <p:tav tm="100000">
                                          <p:val>
                                            <p:strVal val="#ppt_y"/>
                                          </p:val>
                                        </p:tav>
                                      </p:tavLst>
                                    </p:anim>
                                    <p:animEffect transition="in" filter="wipe(up)">
                                      <p:cBhvr>
                                        <p:cTn id="78" dur="300"/>
                                        <p:tgtEl>
                                          <p:spTgt spid="21"/>
                                        </p:tgtEl>
                                      </p:cBhvr>
                                    </p:animEffect>
                                  </p:childTnLst>
                                </p:cTn>
                              </p:par>
                            </p:childTnLst>
                          </p:cTn>
                        </p:par>
                        <p:par>
                          <p:cTn id="79" fill="hold">
                            <p:stCondLst>
                              <p:cond delay="4500"/>
                            </p:stCondLst>
                            <p:childTnLst>
                              <p:par>
                                <p:cTn id="80" presetID="12" presetClass="entr" presetSubtype="4" fill="hold" grpId="0" nodeType="after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additive="base">
                                        <p:cTn id="82" dur="300"/>
                                        <p:tgtEl>
                                          <p:spTgt spid="22"/>
                                        </p:tgtEl>
                                        <p:attrNameLst>
                                          <p:attrName>ppt_y</p:attrName>
                                        </p:attrNameLst>
                                      </p:cBhvr>
                                      <p:tavLst>
                                        <p:tav tm="0">
                                          <p:val>
                                            <p:strVal val="#ppt_y+#ppt_h*1.125000"/>
                                          </p:val>
                                        </p:tav>
                                        <p:tav tm="100000">
                                          <p:val>
                                            <p:strVal val="#ppt_y"/>
                                          </p:val>
                                        </p:tav>
                                      </p:tavLst>
                                    </p:anim>
                                    <p:animEffect transition="in" filter="wipe(up)">
                                      <p:cBhvr>
                                        <p:cTn id="83" dur="300"/>
                                        <p:tgtEl>
                                          <p:spTgt spid="22"/>
                                        </p:tgtEl>
                                      </p:cBhvr>
                                    </p:animEffect>
                                  </p:childTnLst>
                                </p:cTn>
                              </p:par>
                            </p:childTnLst>
                          </p:cTn>
                        </p:par>
                        <p:par>
                          <p:cTn id="84" fill="hold">
                            <p:stCondLst>
                              <p:cond delay="4800"/>
                            </p:stCondLst>
                            <p:childTnLst>
                              <p:par>
                                <p:cTn id="85" presetID="12" presetClass="entr" presetSubtype="4" fill="hold" grpId="0" nodeType="afterEffect">
                                  <p:stCondLst>
                                    <p:cond delay="0"/>
                                  </p:stCondLst>
                                  <p:childTnLst>
                                    <p:set>
                                      <p:cBhvr>
                                        <p:cTn id="86" dur="1" fill="hold">
                                          <p:stCondLst>
                                            <p:cond delay="0"/>
                                          </p:stCondLst>
                                        </p:cTn>
                                        <p:tgtEl>
                                          <p:spTgt spid="23"/>
                                        </p:tgtEl>
                                        <p:attrNameLst>
                                          <p:attrName>style.visibility</p:attrName>
                                        </p:attrNameLst>
                                      </p:cBhvr>
                                      <p:to>
                                        <p:strVal val="visible"/>
                                      </p:to>
                                    </p:set>
                                    <p:anim calcmode="lin" valueType="num">
                                      <p:cBhvr additive="base">
                                        <p:cTn id="87" dur="300"/>
                                        <p:tgtEl>
                                          <p:spTgt spid="23"/>
                                        </p:tgtEl>
                                        <p:attrNameLst>
                                          <p:attrName>ppt_y</p:attrName>
                                        </p:attrNameLst>
                                      </p:cBhvr>
                                      <p:tavLst>
                                        <p:tav tm="0">
                                          <p:val>
                                            <p:strVal val="#ppt_y+#ppt_h*1.125000"/>
                                          </p:val>
                                        </p:tav>
                                        <p:tav tm="100000">
                                          <p:val>
                                            <p:strVal val="#ppt_y"/>
                                          </p:val>
                                        </p:tav>
                                      </p:tavLst>
                                    </p:anim>
                                    <p:animEffect transition="in" filter="wipe(up)">
                                      <p:cBhvr>
                                        <p:cTn id="88" dur="300"/>
                                        <p:tgtEl>
                                          <p:spTgt spid="23"/>
                                        </p:tgtEl>
                                      </p:cBhvr>
                                    </p:animEffect>
                                  </p:childTnLst>
                                </p:cTn>
                              </p:par>
                            </p:childTnLst>
                          </p:cTn>
                        </p:par>
                        <p:par>
                          <p:cTn id="89" fill="hold">
                            <p:stCondLst>
                              <p:cond delay="5100"/>
                            </p:stCondLst>
                            <p:childTnLst>
                              <p:par>
                                <p:cTn id="90" presetID="12" presetClass="entr" presetSubtype="4" fill="hold" nodeType="afterEffect">
                                  <p:stCondLst>
                                    <p:cond delay="0"/>
                                  </p:stCondLst>
                                  <p:iterate type="lt">
                                    <p:tmPct val="0"/>
                                  </p:iterate>
                                  <p:childTnLst>
                                    <p:set>
                                      <p:cBhvr>
                                        <p:cTn id="91" dur="1" fill="hold">
                                          <p:stCondLst>
                                            <p:cond delay="0"/>
                                          </p:stCondLst>
                                        </p:cTn>
                                        <p:tgtEl>
                                          <p:spTgt spid="24">
                                            <p:txEl>
                                              <p:pRg st="0" end="0"/>
                                            </p:txEl>
                                          </p:spTgt>
                                        </p:tgtEl>
                                        <p:attrNameLst>
                                          <p:attrName>style.visibility</p:attrName>
                                        </p:attrNameLst>
                                      </p:cBhvr>
                                      <p:to>
                                        <p:strVal val="visible"/>
                                      </p:to>
                                    </p:set>
                                    <p:anim calcmode="lin" valueType="num">
                                      <p:cBhvr additive="base">
                                        <p:cTn id="92" dur="300"/>
                                        <p:tgtEl>
                                          <p:spTgt spid="24">
                                            <p:txEl>
                                              <p:pRg st="0" end="0"/>
                                            </p:txEl>
                                          </p:spTgt>
                                        </p:tgtEl>
                                        <p:attrNameLst>
                                          <p:attrName>ppt_y</p:attrName>
                                        </p:attrNameLst>
                                      </p:cBhvr>
                                      <p:tavLst>
                                        <p:tav tm="0">
                                          <p:val>
                                            <p:strVal val="#ppt_y+#ppt_h*1.125000"/>
                                          </p:val>
                                        </p:tav>
                                        <p:tav tm="100000">
                                          <p:val>
                                            <p:strVal val="#ppt_y"/>
                                          </p:val>
                                        </p:tav>
                                      </p:tavLst>
                                    </p:anim>
                                    <p:animEffect transition="in" filter="wipe(up)">
                                      <p:cBhvr>
                                        <p:cTn id="93" dur="300"/>
                                        <p:tgtEl>
                                          <p:spTgt spid="24">
                                            <p:txEl>
                                              <p:pRg st="0" end="0"/>
                                            </p:txEl>
                                          </p:spTgt>
                                        </p:tgtEl>
                                      </p:cBhvr>
                                    </p:animEffect>
                                  </p:childTnLst>
                                </p:cTn>
                              </p:par>
                            </p:childTnLst>
                          </p:cTn>
                        </p:par>
                        <p:par>
                          <p:cTn id="94" fill="hold">
                            <p:stCondLst>
                              <p:cond delay="5400"/>
                            </p:stCondLst>
                            <p:childTnLst>
                              <p:par>
                                <p:cTn id="95" presetID="12" presetClass="entr" presetSubtype="4" fill="hold" grpId="0" nodeType="afterEffect">
                                  <p:stCondLst>
                                    <p:cond delay="0"/>
                                  </p:stCondLst>
                                  <p:childTnLst>
                                    <p:set>
                                      <p:cBhvr>
                                        <p:cTn id="96" dur="1" fill="hold">
                                          <p:stCondLst>
                                            <p:cond delay="0"/>
                                          </p:stCondLst>
                                        </p:cTn>
                                        <p:tgtEl>
                                          <p:spTgt spid="25"/>
                                        </p:tgtEl>
                                        <p:attrNameLst>
                                          <p:attrName>style.visibility</p:attrName>
                                        </p:attrNameLst>
                                      </p:cBhvr>
                                      <p:to>
                                        <p:strVal val="visible"/>
                                      </p:to>
                                    </p:set>
                                    <p:anim calcmode="lin" valueType="num">
                                      <p:cBhvr additive="base">
                                        <p:cTn id="97" dur="300"/>
                                        <p:tgtEl>
                                          <p:spTgt spid="25"/>
                                        </p:tgtEl>
                                        <p:attrNameLst>
                                          <p:attrName>ppt_y</p:attrName>
                                        </p:attrNameLst>
                                      </p:cBhvr>
                                      <p:tavLst>
                                        <p:tav tm="0">
                                          <p:val>
                                            <p:strVal val="#ppt_y+#ppt_h*1.125000"/>
                                          </p:val>
                                        </p:tav>
                                        <p:tav tm="100000">
                                          <p:val>
                                            <p:strVal val="#ppt_y"/>
                                          </p:val>
                                        </p:tav>
                                      </p:tavLst>
                                    </p:anim>
                                    <p:animEffect transition="in" filter="wipe(up)">
                                      <p:cBhvr>
                                        <p:cTn id="98" dur="300"/>
                                        <p:tgtEl>
                                          <p:spTgt spid="25"/>
                                        </p:tgtEl>
                                      </p:cBhvr>
                                    </p:animEffect>
                                  </p:childTnLst>
                                </p:cTn>
                              </p:par>
                            </p:childTnLst>
                          </p:cTn>
                        </p:par>
                        <p:par>
                          <p:cTn id="99" fill="hold">
                            <p:stCondLst>
                              <p:cond delay="5700"/>
                            </p:stCondLst>
                            <p:childTnLst>
                              <p:par>
                                <p:cTn id="100" presetID="12" presetClass="entr" presetSubtype="4" fill="hold" grpId="0" nodeType="afterEffect">
                                  <p:stCondLst>
                                    <p:cond delay="0"/>
                                  </p:stCondLst>
                                  <p:childTnLst>
                                    <p:set>
                                      <p:cBhvr>
                                        <p:cTn id="101" dur="1" fill="hold">
                                          <p:stCondLst>
                                            <p:cond delay="0"/>
                                          </p:stCondLst>
                                        </p:cTn>
                                        <p:tgtEl>
                                          <p:spTgt spid="26"/>
                                        </p:tgtEl>
                                        <p:attrNameLst>
                                          <p:attrName>style.visibility</p:attrName>
                                        </p:attrNameLst>
                                      </p:cBhvr>
                                      <p:to>
                                        <p:strVal val="visible"/>
                                      </p:to>
                                    </p:set>
                                    <p:anim calcmode="lin" valueType="num">
                                      <p:cBhvr additive="base">
                                        <p:cTn id="102" dur="300"/>
                                        <p:tgtEl>
                                          <p:spTgt spid="26"/>
                                        </p:tgtEl>
                                        <p:attrNameLst>
                                          <p:attrName>ppt_y</p:attrName>
                                        </p:attrNameLst>
                                      </p:cBhvr>
                                      <p:tavLst>
                                        <p:tav tm="0">
                                          <p:val>
                                            <p:strVal val="#ppt_y+#ppt_h*1.125000"/>
                                          </p:val>
                                        </p:tav>
                                        <p:tav tm="100000">
                                          <p:val>
                                            <p:strVal val="#ppt_y"/>
                                          </p:val>
                                        </p:tav>
                                      </p:tavLst>
                                    </p:anim>
                                    <p:animEffect transition="in" filter="wipe(up)">
                                      <p:cBhvr>
                                        <p:cTn id="103" dur="300"/>
                                        <p:tgtEl>
                                          <p:spTgt spid="26"/>
                                        </p:tgtEl>
                                      </p:cBhvr>
                                    </p:animEffect>
                                  </p:childTnLst>
                                </p:cTn>
                              </p:par>
                            </p:childTnLst>
                          </p:cTn>
                        </p:par>
                        <p:par>
                          <p:cTn id="104" fill="hold">
                            <p:stCondLst>
                              <p:cond delay="6000"/>
                            </p:stCondLst>
                            <p:childTnLst>
                              <p:par>
                                <p:cTn id="105" presetID="12" presetClass="entr" presetSubtype="4" fill="hold" grpId="0" nodeType="afterEffect">
                                  <p:stCondLst>
                                    <p:cond delay="0"/>
                                  </p:stCondLst>
                                  <p:childTnLst>
                                    <p:set>
                                      <p:cBhvr>
                                        <p:cTn id="106" dur="1" fill="hold">
                                          <p:stCondLst>
                                            <p:cond delay="0"/>
                                          </p:stCondLst>
                                        </p:cTn>
                                        <p:tgtEl>
                                          <p:spTgt spid="27"/>
                                        </p:tgtEl>
                                        <p:attrNameLst>
                                          <p:attrName>style.visibility</p:attrName>
                                        </p:attrNameLst>
                                      </p:cBhvr>
                                      <p:to>
                                        <p:strVal val="visible"/>
                                      </p:to>
                                    </p:set>
                                    <p:anim calcmode="lin" valueType="num">
                                      <p:cBhvr additive="base">
                                        <p:cTn id="107" dur="300"/>
                                        <p:tgtEl>
                                          <p:spTgt spid="27"/>
                                        </p:tgtEl>
                                        <p:attrNameLst>
                                          <p:attrName>ppt_y</p:attrName>
                                        </p:attrNameLst>
                                      </p:cBhvr>
                                      <p:tavLst>
                                        <p:tav tm="0">
                                          <p:val>
                                            <p:strVal val="#ppt_y+#ppt_h*1.125000"/>
                                          </p:val>
                                        </p:tav>
                                        <p:tav tm="100000">
                                          <p:val>
                                            <p:strVal val="#ppt_y"/>
                                          </p:val>
                                        </p:tav>
                                      </p:tavLst>
                                    </p:anim>
                                    <p:animEffect transition="in" filter="wipe(up)">
                                      <p:cBhvr>
                                        <p:cTn id="108" dur="300"/>
                                        <p:tgtEl>
                                          <p:spTgt spid="27"/>
                                        </p:tgtEl>
                                      </p:cBhvr>
                                    </p:animEffect>
                                  </p:childTnLst>
                                </p:cTn>
                              </p:par>
                            </p:childTnLst>
                          </p:cTn>
                        </p:par>
                        <p:par>
                          <p:cTn id="109" fill="hold">
                            <p:stCondLst>
                              <p:cond delay="6300"/>
                            </p:stCondLst>
                            <p:childTnLst>
                              <p:par>
                                <p:cTn id="110" presetID="12" presetClass="entr" presetSubtype="4" fill="hold" grpId="0" nodeType="afterEffect">
                                  <p:stCondLst>
                                    <p:cond delay="0"/>
                                  </p:stCondLst>
                                  <p:childTnLst>
                                    <p:set>
                                      <p:cBhvr>
                                        <p:cTn id="111" dur="1" fill="hold">
                                          <p:stCondLst>
                                            <p:cond delay="0"/>
                                          </p:stCondLst>
                                        </p:cTn>
                                        <p:tgtEl>
                                          <p:spTgt spid="28"/>
                                        </p:tgtEl>
                                        <p:attrNameLst>
                                          <p:attrName>style.visibility</p:attrName>
                                        </p:attrNameLst>
                                      </p:cBhvr>
                                      <p:to>
                                        <p:strVal val="visible"/>
                                      </p:to>
                                    </p:set>
                                    <p:anim calcmode="lin" valueType="num">
                                      <p:cBhvr additive="base">
                                        <p:cTn id="112" dur="300"/>
                                        <p:tgtEl>
                                          <p:spTgt spid="28"/>
                                        </p:tgtEl>
                                        <p:attrNameLst>
                                          <p:attrName>ppt_y</p:attrName>
                                        </p:attrNameLst>
                                      </p:cBhvr>
                                      <p:tavLst>
                                        <p:tav tm="0">
                                          <p:val>
                                            <p:strVal val="#ppt_y+#ppt_h*1.125000"/>
                                          </p:val>
                                        </p:tav>
                                        <p:tav tm="100000">
                                          <p:val>
                                            <p:strVal val="#ppt_y"/>
                                          </p:val>
                                        </p:tav>
                                      </p:tavLst>
                                    </p:anim>
                                    <p:animEffect transition="in" filter="wipe(up)">
                                      <p:cBhvr>
                                        <p:cTn id="113" dur="300"/>
                                        <p:tgtEl>
                                          <p:spTgt spid="28"/>
                                        </p:tgtEl>
                                      </p:cBhvr>
                                    </p:animEffect>
                                  </p:childTnLst>
                                </p:cTn>
                              </p:par>
                            </p:childTnLst>
                          </p:cTn>
                        </p:par>
                        <p:par>
                          <p:cTn id="114" fill="hold">
                            <p:stCondLst>
                              <p:cond delay="6600"/>
                            </p:stCondLst>
                            <p:childTnLst>
                              <p:par>
                                <p:cTn id="115" presetID="12" presetClass="entr" presetSubtype="4" fill="hold" grpId="0" nodeType="afterEffect">
                                  <p:stCondLst>
                                    <p:cond delay="0"/>
                                  </p:stCondLst>
                                  <p:childTnLst>
                                    <p:set>
                                      <p:cBhvr>
                                        <p:cTn id="116" dur="1" fill="hold">
                                          <p:stCondLst>
                                            <p:cond delay="0"/>
                                          </p:stCondLst>
                                        </p:cTn>
                                        <p:tgtEl>
                                          <p:spTgt spid="29"/>
                                        </p:tgtEl>
                                        <p:attrNameLst>
                                          <p:attrName>style.visibility</p:attrName>
                                        </p:attrNameLst>
                                      </p:cBhvr>
                                      <p:to>
                                        <p:strVal val="visible"/>
                                      </p:to>
                                    </p:set>
                                    <p:anim calcmode="lin" valueType="num">
                                      <p:cBhvr additive="base">
                                        <p:cTn id="117" dur="300"/>
                                        <p:tgtEl>
                                          <p:spTgt spid="29"/>
                                        </p:tgtEl>
                                        <p:attrNameLst>
                                          <p:attrName>ppt_y</p:attrName>
                                        </p:attrNameLst>
                                      </p:cBhvr>
                                      <p:tavLst>
                                        <p:tav tm="0">
                                          <p:val>
                                            <p:strVal val="#ppt_y+#ppt_h*1.125000"/>
                                          </p:val>
                                        </p:tav>
                                        <p:tav tm="100000">
                                          <p:val>
                                            <p:strVal val="#ppt_y"/>
                                          </p:val>
                                        </p:tav>
                                      </p:tavLst>
                                    </p:anim>
                                    <p:animEffect transition="in" filter="wipe(up)">
                                      <p:cBhvr>
                                        <p:cTn id="118" dur="300"/>
                                        <p:tgtEl>
                                          <p:spTgt spid="29"/>
                                        </p:tgtEl>
                                      </p:cBhvr>
                                    </p:animEffect>
                                  </p:childTnLst>
                                </p:cTn>
                              </p:par>
                            </p:childTnLst>
                          </p:cTn>
                        </p:par>
                        <p:par>
                          <p:cTn id="119" fill="hold">
                            <p:stCondLst>
                              <p:cond delay="6900"/>
                            </p:stCondLst>
                            <p:childTnLst>
                              <p:par>
                                <p:cTn id="120" presetID="12" presetClass="entr" presetSubtype="4" fill="hold" grpId="0" nodeType="afterEffect">
                                  <p:stCondLst>
                                    <p:cond delay="0"/>
                                  </p:stCondLst>
                                  <p:childTnLst>
                                    <p:set>
                                      <p:cBhvr>
                                        <p:cTn id="121" dur="1" fill="hold">
                                          <p:stCondLst>
                                            <p:cond delay="0"/>
                                          </p:stCondLst>
                                        </p:cTn>
                                        <p:tgtEl>
                                          <p:spTgt spid="30"/>
                                        </p:tgtEl>
                                        <p:attrNameLst>
                                          <p:attrName>style.visibility</p:attrName>
                                        </p:attrNameLst>
                                      </p:cBhvr>
                                      <p:to>
                                        <p:strVal val="visible"/>
                                      </p:to>
                                    </p:set>
                                    <p:anim calcmode="lin" valueType="num">
                                      <p:cBhvr additive="base">
                                        <p:cTn id="122" dur="300"/>
                                        <p:tgtEl>
                                          <p:spTgt spid="30"/>
                                        </p:tgtEl>
                                        <p:attrNameLst>
                                          <p:attrName>ppt_y</p:attrName>
                                        </p:attrNameLst>
                                      </p:cBhvr>
                                      <p:tavLst>
                                        <p:tav tm="0">
                                          <p:val>
                                            <p:strVal val="#ppt_y+#ppt_h*1.125000"/>
                                          </p:val>
                                        </p:tav>
                                        <p:tav tm="100000">
                                          <p:val>
                                            <p:strVal val="#ppt_y"/>
                                          </p:val>
                                        </p:tav>
                                      </p:tavLst>
                                    </p:anim>
                                    <p:animEffect transition="in" filter="wipe(up)">
                                      <p:cBhvr>
                                        <p:cTn id="123" dur="300"/>
                                        <p:tgtEl>
                                          <p:spTgt spid="30"/>
                                        </p:tgtEl>
                                      </p:cBhvr>
                                    </p:animEffect>
                                  </p:childTnLst>
                                </p:cTn>
                              </p:par>
                            </p:childTnLst>
                          </p:cTn>
                        </p:par>
                        <p:par>
                          <p:cTn id="124" fill="hold">
                            <p:stCondLst>
                              <p:cond delay="7200"/>
                            </p:stCondLst>
                            <p:childTnLst>
                              <p:par>
                                <p:cTn id="125" presetID="12" presetClass="entr" presetSubtype="4" fill="hold" grpId="0" nodeType="afterEffect">
                                  <p:stCondLst>
                                    <p:cond delay="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300"/>
                                        <p:tgtEl>
                                          <p:spTgt spid="31"/>
                                        </p:tgtEl>
                                        <p:attrNameLst>
                                          <p:attrName>ppt_y</p:attrName>
                                        </p:attrNameLst>
                                      </p:cBhvr>
                                      <p:tavLst>
                                        <p:tav tm="0">
                                          <p:val>
                                            <p:strVal val="#ppt_y+#ppt_h*1.125000"/>
                                          </p:val>
                                        </p:tav>
                                        <p:tav tm="100000">
                                          <p:val>
                                            <p:strVal val="#ppt_y"/>
                                          </p:val>
                                        </p:tav>
                                      </p:tavLst>
                                    </p:anim>
                                    <p:animEffect transition="in" filter="wipe(up)">
                                      <p:cBhvr>
                                        <p:cTn id="128" dur="300"/>
                                        <p:tgtEl>
                                          <p:spTgt spid="31"/>
                                        </p:tgtEl>
                                      </p:cBhvr>
                                    </p:animEffect>
                                  </p:childTnLst>
                                </p:cTn>
                              </p:par>
                            </p:childTnLst>
                          </p:cTn>
                        </p:par>
                        <p:par>
                          <p:cTn id="129" fill="hold">
                            <p:stCondLst>
                              <p:cond delay="7500"/>
                            </p:stCondLst>
                            <p:childTnLst>
                              <p:par>
                                <p:cTn id="130" presetID="12" presetClass="entr" presetSubtype="4" fill="hold" nodeType="afterEffect">
                                  <p:stCondLst>
                                    <p:cond delay="0"/>
                                  </p:stCondLst>
                                  <p:childTnLst>
                                    <p:set>
                                      <p:cBhvr>
                                        <p:cTn id="131" dur="1" fill="hold">
                                          <p:stCondLst>
                                            <p:cond delay="0"/>
                                          </p:stCondLst>
                                        </p:cTn>
                                        <p:tgtEl>
                                          <p:spTgt spid="32">
                                            <p:txEl>
                                              <p:pRg st="0" end="0"/>
                                            </p:txEl>
                                          </p:spTgt>
                                        </p:tgtEl>
                                        <p:attrNameLst>
                                          <p:attrName>style.visibility</p:attrName>
                                        </p:attrNameLst>
                                      </p:cBhvr>
                                      <p:to>
                                        <p:strVal val="visible"/>
                                      </p:to>
                                    </p:set>
                                    <p:anim calcmode="lin" valueType="num">
                                      <p:cBhvr additive="base">
                                        <p:cTn id="132" dur="300"/>
                                        <p:tgtEl>
                                          <p:spTgt spid="32">
                                            <p:txEl>
                                              <p:pRg st="0" end="0"/>
                                            </p:txEl>
                                          </p:spTgt>
                                        </p:tgtEl>
                                        <p:attrNameLst>
                                          <p:attrName>ppt_y</p:attrName>
                                        </p:attrNameLst>
                                      </p:cBhvr>
                                      <p:tavLst>
                                        <p:tav tm="0">
                                          <p:val>
                                            <p:strVal val="#ppt_y+#ppt_h*1.125000"/>
                                          </p:val>
                                        </p:tav>
                                        <p:tav tm="100000">
                                          <p:val>
                                            <p:strVal val="#ppt_y"/>
                                          </p:val>
                                        </p:tav>
                                      </p:tavLst>
                                    </p:anim>
                                    <p:animEffect transition="in" filter="wipe(up)">
                                      <p:cBhvr>
                                        <p:cTn id="133" dur="300"/>
                                        <p:tgtEl>
                                          <p:spTgt spid="32">
                                            <p:txEl>
                                              <p:pRg st="0" end="0"/>
                                            </p:txEl>
                                          </p:spTgt>
                                        </p:tgtEl>
                                      </p:cBhvr>
                                    </p:animEffect>
                                  </p:childTnLst>
                                </p:cTn>
                              </p:par>
                            </p:childTnLst>
                          </p:cTn>
                        </p:par>
                        <p:par>
                          <p:cTn id="134" fill="hold">
                            <p:stCondLst>
                              <p:cond delay="7800"/>
                            </p:stCondLst>
                            <p:childTnLst>
                              <p:par>
                                <p:cTn id="135" presetID="12" presetClass="entr" presetSubtype="4" fill="hold" nodeType="afterEffect">
                                  <p:stCondLst>
                                    <p:cond delay="0"/>
                                  </p:stCondLst>
                                  <p:iterate type="lt">
                                    <p:tmPct val="0"/>
                                  </p:iterate>
                                  <p:childTnLst>
                                    <p:set>
                                      <p:cBhvr>
                                        <p:cTn id="136" dur="1" fill="hold">
                                          <p:stCondLst>
                                            <p:cond delay="0"/>
                                          </p:stCondLst>
                                        </p:cTn>
                                        <p:tgtEl>
                                          <p:spTgt spid="33">
                                            <p:txEl>
                                              <p:pRg st="0" end="0"/>
                                            </p:txEl>
                                          </p:spTgt>
                                        </p:tgtEl>
                                        <p:attrNameLst>
                                          <p:attrName>style.visibility</p:attrName>
                                        </p:attrNameLst>
                                      </p:cBhvr>
                                      <p:to>
                                        <p:strVal val="visible"/>
                                      </p:to>
                                    </p:set>
                                    <p:anim calcmode="lin" valueType="num">
                                      <p:cBhvr additive="base">
                                        <p:cTn id="137" dur="300"/>
                                        <p:tgtEl>
                                          <p:spTgt spid="33">
                                            <p:txEl>
                                              <p:pRg st="0" end="0"/>
                                            </p:txEl>
                                          </p:spTgt>
                                        </p:tgtEl>
                                        <p:attrNameLst>
                                          <p:attrName>ppt_y</p:attrName>
                                        </p:attrNameLst>
                                      </p:cBhvr>
                                      <p:tavLst>
                                        <p:tav tm="0">
                                          <p:val>
                                            <p:strVal val="#ppt_y+#ppt_h*1.125000"/>
                                          </p:val>
                                        </p:tav>
                                        <p:tav tm="100000">
                                          <p:val>
                                            <p:strVal val="#ppt_y"/>
                                          </p:val>
                                        </p:tav>
                                      </p:tavLst>
                                    </p:anim>
                                    <p:animEffect transition="in" filter="wipe(up)">
                                      <p:cBhvr>
                                        <p:cTn id="138" dur="300"/>
                                        <p:tgtEl>
                                          <p:spTgt spid="33">
                                            <p:txEl>
                                              <p:pRg st="0" end="0"/>
                                            </p:txEl>
                                          </p:spTgt>
                                        </p:tgtEl>
                                      </p:cBhvr>
                                    </p:animEffect>
                                  </p:childTnLst>
                                </p:cTn>
                              </p:par>
                            </p:childTnLst>
                          </p:cTn>
                        </p:par>
                        <p:par>
                          <p:cTn id="139" fill="hold">
                            <p:stCondLst>
                              <p:cond delay="8100"/>
                            </p:stCondLst>
                            <p:childTnLst>
                              <p:par>
                                <p:cTn id="140" presetID="12" presetClass="entr" presetSubtype="4" fill="hold" grpId="0" nodeType="afterEffect">
                                  <p:stCondLst>
                                    <p:cond delay="0"/>
                                  </p:stCondLst>
                                  <p:childTnLst>
                                    <p:set>
                                      <p:cBhvr>
                                        <p:cTn id="141" dur="1" fill="hold">
                                          <p:stCondLst>
                                            <p:cond delay="0"/>
                                          </p:stCondLst>
                                        </p:cTn>
                                        <p:tgtEl>
                                          <p:spTgt spid="34"/>
                                        </p:tgtEl>
                                        <p:attrNameLst>
                                          <p:attrName>style.visibility</p:attrName>
                                        </p:attrNameLst>
                                      </p:cBhvr>
                                      <p:to>
                                        <p:strVal val="visible"/>
                                      </p:to>
                                    </p:set>
                                    <p:anim calcmode="lin" valueType="num">
                                      <p:cBhvr additive="base">
                                        <p:cTn id="142" dur="300"/>
                                        <p:tgtEl>
                                          <p:spTgt spid="34"/>
                                        </p:tgtEl>
                                        <p:attrNameLst>
                                          <p:attrName>ppt_y</p:attrName>
                                        </p:attrNameLst>
                                      </p:cBhvr>
                                      <p:tavLst>
                                        <p:tav tm="0">
                                          <p:val>
                                            <p:strVal val="#ppt_y+#ppt_h*1.125000"/>
                                          </p:val>
                                        </p:tav>
                                        <p:tav tm="100000">
                                          <p:val>
                                            <p:strVal val="#ppt_y"/>
                                          </p:val>
                                        </p:tav>
                                      </p:tavLst>
                                    </p:anim>
                                    <p:animEffect transition="in" filter="wipe(up)">
                                      <p:cBhvr>
                                        <p:cTn id="143" dur="300"/>
                                        <p:tgtEl>
                                          <p:spTgt spid="34"/>
                                        </p:tgtEl>
                                      </p:cBhvr>
                                    </p:animEffect>
                                  </p:childTnLst>
                                </p:cTn>
                              </p:par>
                            </p:childTnLst>
                          </p:cTn>
                        </p:par>
                        <p:par>
                          <p:cTn id="144" fill="hold">
                            <p:stCondLst>
                              <p:cond delay="8400"/>
                            </p:stCondLst>
                            <p:childTnLst>
                              <p:par>
                                <p:cTn id="145" presetID="12" presetClass="entr" presetSubtype="4" fill="hold" nodeType="afterEffect">
                                  <p:stCondLst>
                                    <p:cond delay="0"/>
                                  </p:stCondLst>
                                  <p:iterate type="lt">
                                    <p:tmPct val="0"/>
                                  </p:iterate>
                                  <p:childTnLst>
                                    <p:set>
                                      <p:cBhvr>
                                        <p:cTn id="146" dur="1" fill="hold">
                                          <p:stCondLst>
                                            <p:cond delay="0"/>
                                          </p:stCondLst>
                                        </p:cTn>
                                        <p:tgtEl>
                                          <p:spTgt spid="35">
                                            <p:txEl>
                                              <p:pRg st="0" end="0"/>
                                            </p:txEl>
                                          </p:spTgt>
                                        </p:tgtEl>
                                        <p:attrNameLst>
                                          <p:attrName>style.visibility</p:attrName>
                                        </p:attrNameLst>
                                      </p:cBhvr>
                                      <p:to>
                                        <p:strVal val="visible"/>
                                      </p:to>
                                    </p:set>
                                    <p:anim calcmode="lin" valueType="num">
                                      <p:cBhvr additive="base">
                                        <p:cTn id="147" dur="300"/>
                                        <p:tgtEl>
                                          <p:spTgt spid="35">
                                            <p:txEl>
                                              <p:pRg st="0" end="0"/>
                                            </p:txEl>
                                          </p:spTgt>
                                        </p:tgtEl>
                                        <p:attrNameLst>
                                          <p:attrName>ppt_y</p:attrName>
                                        </p:attrNameLst>
                                      </p:cBhvr>
                                      <p:tavLst>
                                        <p:tav tm="0">
                                          <p:val>
                                            <p:strVal val="#ppt_y+#ppt_h*1.125000"/>
                                          </p:val>
                                        </p:tav>
                                        <p:tav tm="100000">
                                          <p:val>
                                            <p:strVal val="#ppt_y"/>
                                          </p:val>
                                        </p:tav>
                                      </p:tavLst>
                                    </p:anim>
                                    <p:animEffect transition="in" filter="wipe(up)">
                                      <p:cBhvr>
                                        <p:cTn id="148" dur="300"/>
                                        <p:tgtEl>
                                          <p:spTgt spid="35">
                                            <p:txEl>
                                              <p:pRg st="0" end="0"/>
                                            </p:txEl>
                                          </p:spTgt>
                                        </p:tgtEl>
                                      </p:cBhvr>
                                    </p:animEffect>
                                  </p:childTnLst>
                                </p:cTn>
                              </p:par>
                            </p:childTnLst>
                          </p:cTn>
                        </p:par>
                        <p:par>
                          <p:cTn id="149" fill="hold">
                            <p:stCondLst>
                              <p:cond delay="8700"/>
                            </p:stCondLst>
                            <p:childTnLst>
                              <p:par>
                                <p:cTn id="150" presetID="12" presetClass="entr" presetSubtype="4" fill="hold" grpId="0" nodeType="after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300"/>
                                        <p:tgtEl>
                                          <p:spTgt spid="36"/>
                                        </p:tgtEl>
                                        <p:attrNameLst>
                                          <p:attrName>ppt_y</p:attrName>
                                        </p:attrNameLst>
                                      </p:cBhvr>
                                      <p:tavLst>
                                        <p:tav tm="0">
                                          <p:val>
                                            <p:strVal val="#ppt_y+#ppt_h*1.125000"/>
                                          </p:val>
                                        </p:tav>
                                        <p:tav tm="100000">
                                          <p:val>
                                            <p:strVal val="#ppt_y"/>
                                          </p:val>
                                        </p:tav>
                                      </p:tavLst>
                                    </p:anim>
                                    <p:animEffect transition="in" filter="wipe(up)">
                                      <p:cBhvr>
                                        <p:cTn id="153" dur="3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2" grpId="0"/>
      <p:bldP spid="15" grpId="0" build="p"/>
      <p:bldP spid="17" grpId="0"/>
      <p:bldP spid="18" grpId="0"/>
      <p:bldP spid="19" grpId="0"/>
      <p:bldP spid="20" grpId="0"/>
      <p:bldP spid="21" grpId="0"/>
      <p:bldP spid="22" grpId="0"/>
      <p:bldP spid="23" grpId="0"/>
      <p:bldP spid="25" grpId="0"/>
      <p:bldP spid="26" grpId="0"/>
      <p:bldP spid="27" grpId="0"/>
      <p:bldP spid="28" grpId="0"/>
      <p:bldP spid="29" grpId="0"/>
      <p:bldP spid="30" grpId="0"/>
      <p:bldP spid="31" grpId="0"/>
      <p:bldP spid="34"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707DF5-31F9-FC44-A2D1-648028B53F60}"/>
              </a:ext>
            </a:extLst>
          </p:cNvPr>
          <p:cNvSpPr txBox="1"/>
          <p:nvPr/>
        </p:nvSpPr>
        <p:spPr>
          <a:xfrm>
            <a:off x="6376987" y="1444228"/>
            <a:ext cx="5014522" cy="769441"/>
          </a:xfrm>
          <a:prstGeom prst="rect">
            <a:avLst/>
          </a:prstGeom>
          <a:noFill/>
        </p:spPr>
        <p:txBody>
          <a:bodyPr wrap="square" rtlCol="0">
            <a:spAutoFit/>
          </a:bodyPr>
          <a:lstStyle/>
          <a:p>
            <a:r>
              <a:rPr lang="en-US" sz="2400" b="1">
                <a:solidFill>
                  <a:srgbClr val="FFFFFF"/>
                </a:solidFill>
                <a:latin typeface="Avenir Next Condensed" panose="020B0506020202020204"/>
                <a:cs typeface="Arial" panose="020B0604020202020204" pitchFamily="34" charset="0"/>
              </a:rPr>
              <a:t>HYDROGEN CYANIDE     </a:t>
            </a:r>
          </a:p>
          <a:p>
            <a:r>
              <a:rPr lang="en-US" sz="2000" b="1">
                <a:solidFill>
                  <a:srgbClr val="FFFFFF"/>
                </a:solidFill>
                <a:latin typeface="Avenir Next Condensed" panose="020B0506020202020204"/>
                <a:cs typeface="Arial" panose="020B0604020202020204" pitchFamily="34" charset="0"/>
              </a:rPr>
              <a:t> </a:t>
            </a:r>
            <a:r>
              <a:rPr lang="en-US" sz="2000">
                <a:solidFill>
                  <a:schemeClr val="bg1"/>
                </a:solidFill>
                <a:latin typeface="Avenir Next Condensed" panose="020B0506020202020204"/>
                <a:cs typeface="Arial" panose="020B0604020202020204" pitchFamily="34" charset="0"/>
              </a:rPr>
              <a:t>IDLH = 50 PPM | NIOSH REL = 5 PPM</a:t>
            </a:r>
          </a:p>
        </p:txBody>
      </p:sp>
      <p:sp>
        <p:nvSpPr>
          <p:cNvPr id="4" name="TextBox 3">
            <a:extLst>
              <a:ext uri="{FF2B5EF4-FFF2-40B4-BE49-F238E27FC236}">
                <a16:creationId xmlns:a16="http://schemas.microsoft.com/office/drawing/2014/main" id="{B2785671-0C34-884E-BF0F-B1128D9825A1}"/>
              </a:ext>
            </a:extLst>
          </p:cNvPr>
          <p:cNvSpPr txBox="1"/>
          <p:nvPr/>
        </p:nvSpPr>
        <p:spPr>
          <a:xfrm>
            <a:off x="1309438" y="1444228"/>
            <a:ext cx="5376663" cy="830997"/>
          </a:xfrm>
          <a:prstGeom prst="rect">
            <a:avLst/>
          </a:prstGeom>
          <a:noFill/>
        </p:spPr>
        <p:txBody>
          <a:bodyPr wrap="square" rtlCol="0">
            <a:spAutoFit/>
          </a:bodyPr>
          <a:lstStyle/>
          <a:p>
            <a:r>
              <a:rPr lang="en-US" sz="2400" b="1">
                <a:solidFill>
                  <a:srgbClr val="FFFFFF"/>
                </a:solidFill>
                <a:latin typeface="Avenir Next Condensed" panose="020B0506020202020204" pitchFamily="34" charset="0"/>
                <a:cs typeface="Arial" panose="020B0604020202020204" pitchFamily="34" charset="0"/>
              </a:rPr>
              <a:t>CARBON MONOXIDE                </a:t>
            </a:r>
          </a:p>
          <a:p>
            <a:r>
              <a:rPr lang="en-US" sz="2400">
                <a:solidFill>
                  <a:srgbClr val="FFFFFF"/>
                </a:solidFill>
                <a:latin typeface="Avenir Next Condensed" panose="020B0506020202020204" pitchFamily="34" charset="0"/>
                <a:cs typeface="Arial" panose="020B0604020202020204" pitchFamily="34" charset="0"/>
              </a:rPr>
              <a:t> </a:t>
            </a:r>
            <a:r>
              <a:rPr lang="en-US" sz="2000">
                <a:solidFill>
                  <a:schemeClr val="bg1"/>
                </a:solidFill>
                <a:latin typeface="Avenir Next Condensed" panose="020B0506020202020204" pitchFamily="34" charset="0"/>
                <a:cs typeface="Arial" panose="020B0604020202020204" pitchFamily="34" charset="0"/>
              </a:rPr>
              <a:t>IDLH=1200 PPM | NIOSH REL 35 PPM</a:t>
            </a:r>
            <a:endParaRPr lang="en-US" sz="2400">
              <a:solidFill>
                <a:schemeClr val="bg1"/>
              </a:solidFill>
              <a:latin typeface="Avenir Next Condensed" panose="020B0506020202020204" pitchFamily="34" charset="0"/>
              <a:cs typeface="Arial" panose="020B0604020202020204" pitchFamily="34" charset="0"/>
            </a:endParaRPr>
          </a:p>
        </p:txBody>
      </p:sp>
      <p:grpSp>
        <p:nvGrpSpPr>
          <p:cNvPr id="5" name="Group 6">
            <a:extLst>
              <a:ext uri="{FF2B5EF4-FFF2-40B4-BE49-F238E27FC236}">
                <a16:creationId xmlns:a16="http://schemas.microsoft.com/office/drawing/2014/main" id="{A5AF93C4-7565-654F-87BF-CB31B1FA6C5A}"/>
              </a:ext>
            </a:extLst>
          </p:cNvPr>
          <p:cNvGrpSpPr/>
          <p:nvPr/>
        </p:nvGrpSpPr>
        <p:grpSpPr>
          <a:xfrm>
            <a:off x="881725" y="2524398"/>
            <a:ext cx="9592409" cy="1954683"/>
            <a:chOff x="-1518641" y="3980684"/>
            <a:chExt cx="8318500" cy="1713176"/>
          </a:xfrm>
        </p:grpSpPr>
        <p:sp>
          <p:nvSpPr>
            <p:cNvPr id="6" name="Rectangle 5">
              <a:extLst>
                <a:ext uri="{FF2B5EF4-FFF2-40B4-BE49-F238E27FC236}">
                  <a16:creationId xmlns:a16="http://schemas.microsoft.com/office/drawing/2014/main" id="{1C10E7C5-496E-4742-A2BA-2EBBB62C056E}"/>
                </a:ext>
              </a:extLst>
            </p:cNvPr>
            <p:cNvSpPr/>
            <p:nvPr/>
          </p:nvSpPr>
          <p:spPr>
            <a:xfrm>
              <a:off x="-1518641" y="3980684"/>
              <a:ext cx="8318500" cy="1713176"/>
            </a:xfrm>
            <a:prstGeom prst="rect">
              <a:avLst/>
            </a:prstGeom>
            <a:solidFill>
              <a:srgbClr val="000000">
                <a:alpha val="27000"/>
              </a:srgb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latin typeface="Avenir Next Condensed" panose="020B0506020202020204"/>
              </a:endParaRPr>
            </a:p>
          </p:txBody>
        </p:sp>
        <p:sp>
          <p:nvSpPr>
            <p:cNvPr id="7" name="TextBox 6">
              <a:extLst>
                <a:ext uri="{FF2B5EF4-FFF2-40B4-BE49-F238E27FC236}">
                  <a16:creationId xmlns:a16="http://schemas.microsoft.com/office/drawing/2014/main" id="{D8CD5CC0-FF83-F24E-B696-4B84A2964952}"/>
                </a:ext>
              </a:extLst>
            </p:cNvPr>
            <p:cNvSpPr txBox="1"/>
            <p:nvPr/>
          </p:nvSpPr>
          <p:spPr>
            <a:xfrm>
              <a:off x="2060640" y="4210542"/>
              <a:ext cx="4583637" cy="1375724"/>
            </a:xfrm>
            <a:prstGeom prst="rect">
              <a:avLst/>
            </a:prstGeom>
            <a:noFill/>
          </p:spPr>
          <p:txBody>
            <a:bodyPr wrap="square" rtlCol="0">
              <a:spAutoFit/>
            </a:bodyPr>
            <a:lstStyle/>
            <a:p>
              <a:r>
                <a:rPr lang="en-US" sz="2400" b="1">
                  <a:solidFill>
                    <a:schemeClr val="bg1"/>
                  </a:solidFill>
                  <a:latin typeface="Avenir Next Condensed" panose="020B0506020202020204"/>
                  <a:cs typeface="Arial" panose="020B0604020202020204" pitchFamily="34" charset="0"/>
                </a:rPr>
                <a:t>There is </a:t>
              </a:r>
              <a:r>
                <a:rPr lang="en-US" sz="2400" b="1" i="1">
                  <a:solidFill>
                    <a:schemeClr val="bg1"/>
                  </a:solidFill>
                  <a:latin typeface="Avenir Next Condensed" panose="020B0506020202020204"/>
                  <a:cs typeface="Arial" panose="020B0604020202020204" pitchFamily="34" charset="0"/>
                </a:rPr>
                <a:t>ABSOLUTELY NO CORRELATION </a:t>
              </a:r>
              <a:r>
                <a:rPr lang="en-US" sz="2400" b="1">
                  <a:solidFill>
                    <a:schemeClr val="bg1"/>
                  </a:solidFill>
                  <a:latin typeface="Avenir Next Condensed" panose="020B0506020202020204"/>
                  <a:cs typeface="Arial" panose="020B0604020202020204" pitchFamily="34" charset="0"/>
                </a:rPr>
                <a:t>between the levels found from air monitoring for CO and HCN and cancer-causing toxins found at a fire.</a:t>
              </a:r>
              <a:endParaRPr lang="en-US" sz="2400" b="1" u="sng">
                <a:solidFill>
                  <a:schemeClr val="bg1"/>
                </a:solidFill>
                <a:latin typeface="Avenir Next Condensed" panose="020B0506020202020204"/>
                <a:cs typeface="Arial" panose="020B0604020202020204" pitchFamily="34" charset="0"/>
              </a:endParaRPr>
            </a:p>
          </p:txBody>
        </p:sp>
        <p:sp>
          <p:nvSpPr>
            <p:cNvPr id="8" name="TextBox 7">
              <a:extLst>
                <a:ext uri="{FF2B5EF4-FFF2-40B4-BE49-F238E27FC236}">
                  <a16:creationId xmlns:a16="http://schemas.microsoft.com/office/drawing/2014/main" id="{DC612D04-FE1F-C843-AB98-4C5B298F7549}"/>
                </a:ext>
              </a:extLst>
            </p:cNvPr>
            <p:cNvSpPr txBox="1"/>
            <p:nvPr/>
          </p:nvSpPr>
          <p:spPr>
            <a:xfrm>
              <a:off x="-646325" y="4307651"/>
              <a:ext cx="3659813" cy="1181504"/>
            </a:xfrm>
            <a:prstGeom prst="rect">
              <a:avLst/>
            </a:prstGeom>
            <a:noFill/>
          </p:spPr>
          <p:txBody>
            <a:bodyPr wrap="square" rtlCol="0">
              <a:spAutoFit/>
            </a:bodyPr>
            <a:lstStyle/>
            <a:p>
              <a:pPr>
                <a:lnSpc>
                  <a:spcPct val="80000"/>
                </a:lnSpc>
              </a:pPr>
              <a:r>
                <a:rPr lang="en-US" sz="9600" b="1">
                  <a:solidFill>
                    <a:srgbClr val="DC0000"/>
                  </a:solidFill>
                  <a:latin typeface="Avenir Next Condensed" panose="020B0506020202020204"/>
                  <a:cs typeface="Century Gothic"/>
                </a:rPr>
                <a:t>ZERO</a:t>
              </a:r>
            </a:p>
          </p:txBody>
        </p:sp>
      </p:grpSp>
      <p:sp>
        <p:nvSpPr>
          <p:cNvPr id="10" name="TextBox 9">
            <a:extLst>
              <a:ext uri="{FF2B5EF4-FFF2-40B4-BE49-F238E27FC236}">
                <a16:creationId xmlns:a16="http://schemas.microsoft.com/office/drawing/2014/main" id="{86E558EF-9D2D-944F-AA4D-5434E5460382}"/>
              </a:ext>
            </a:extLst>
          </p:cNvPr>
          <p:cNvSpPr txBox="1"/>
          <p:nvPr/>
        </p:nvSpPr>
        <p:spPr>
          <a:xfrm>
            <a:off x="2217959" y="4723467"/>
            <a:ext cx="7190872" cy="1631216"/>
          </a:xfrm>
          <a:prstGeom prst="rect">
            <a:avLst/>
          </a:prstGeom>
          <a:noFill/>
        </p:spPr>
        <p:txBody>
          <a:bodyPr wrap="square" rtlCol="0">
            <a:spAutoFit/>
          </a:bodyPr>
          <a:lstStyle/>
          <a:p>
            <a:pPr marL="365760" indent="-256032" algn="ctr">
              <a:defRPr/>
            </a:pPr>
            <a:r>
              <a:rPr lang="en-US" sz="2400" b="1">
                <a:solidFill>
                  <a:schemeClr val="bg1"/>
                </a:solidFill>
                <a:latin typeface="Avenir Next Condensed" panose="020B0506020202020204"/>
                <a:cs typeface="Arial" panose="020B0604020202020204" pitchFamily="34" charset="0"/>
              </a:rPr>
              <a:t>There are many other gases that are </a:t>
            </a:r>
          </a:p>
          <a:p>
            <a:pPr marL="365760" indent="-256032" algn="ctr">
              <a:defRPr/>
            </a:pPr>
            <a:r>
              <a:rPr lang="en-US" sz="2400" b="1">
                <a:solidFill>
                  <a:schemeClr val="bg1"/>
                </a:solidFill>
                <a:latin typeface="Avenir Next Condensed" panose="020B0506020202020204"/>
                <a:cs typeface="Arial" panose="020B0604020202020204" pitchFamily="34" charset="0"/>
              </a:rPr>
              <a:t>undetectable without monitors and are </a:t>
            </a:r>
          </a:p>
          <a:p>
            <a:pPr marL="365760" indent="-256032" algn="ctr">
              <a:defRPr/>
            </a:pPr>
            <a:r>
              <a:rPr lang="en-US" sz="3200" b="1">
                <a:solidFill>
                  <a:schemeClr val="bg1"/>
                </a:solidFill>
                <a:latin typeface="Avenir Next Condensed" panose="020B0506020202020204"/>
                <a:cs typeface="Arial" panose="020B0604020202020204" pitchFamily="34" charset="0"/>
              </a:rPr>
              <a:t>FAR MORE DANGEROUS than CO or HCN!</a:t>
            </a:r>
          </a:p>
          <a:p>
            <a:endParaRPr lang="en-US" sz="2000">
              <a:solidFill>
                <a:schemeClr val="bg1"/>
              </a:solidFill>
              <a:latin typeface="Avenir Next Condensed" panose="020B0506020202020204"/>
              <a:cs typeface="Arial" panose="020B0604020202020204" pitchFamily="34" charset="0"/>
            </a:endParaRPr>
          </a:p>
        </p:txBody>
      </p:sp>
      <p:sp>
        <p:nvSpPr>
          <p:cNvPr id="13" name="TextBox 12">
            <a:extLst>
              <a:ext uri="{FF2B5EF4-FFF2-40B4-BE49-F238E27FC236}">
                <a16:creationId xmlns:a16="http://schemas.microsoft.com/office/drawing/2014/main" id="{2C3E66FE-3734-4817-AEF2-8D0EF32011CA}"/>
              </a:ext>
            </a:extLst>
          </p:cNvPr>
          <p:cNvSpPr txBox="1"/>
          <p:nvPr/>
        </p:nvSpPr>
        <p:spPr>
          <a:xfrm>
            <a:off x="-283905" y="373814"/>
            <a:ext cx="6660892" cy="584775"/>
          </a:xfrm>
          <a:prstGeom prst="rect">
            <a:avLst/>
          </a:prstGeom>
          <a:solidFill>
            <a:srgbClr val="E22726"/>
          </a:solidFill>
        </p:spPr>
        <p:txBody>
          <a:bodyPr wrap="square" rtlCol="0">
            <a:spAutoFit/>
          </a:bodyPr>
          <a:lstStyle/>
          <a:p>
            <a:pPr algn="r"/>
            <a:r>
              <a:rPr lang="en-US" sz="3200" b="1" spc="200">
                <a:solidFill>
                  <a:schemeClr val="bg1"/>
                </a:solidFill>
                <a:latin typeface="Avenir Next Condensed" panose="020B0506020202020204"/>
                <a:cs typeface="Arial" panose="020B0604020202020204" pitchFamily="34" charset="0"/>
              </a:rPr>
              <a:t>Occupational Exposure 	</a:t>
            </a:r>
            <a:endParaRPr lang="en-US" sz="3200" b="1" spc="200">
              <a:solidFill>
                <a:srgbClr val="C7B783"/>
              </a:solidFill>
              <a:latin typeface="Avenir Next Condensed" panose="020B0506020202020204"/>
              <a:cs typeface="Arial" panose="020B0604020202020204" pitchFamily="34" charset="0"/>
            </a:endParaRPr>
          </a:p>
        </p:txBody>
      </p:sp>
      <p:sp>
        <p:nvSpPr>
          <p:cNvPr id="11" name="Slide Number Placeholder 12">
            <a:extLst>
              <a:ext uri="{FF2B5EF4-FFF2-40B4-BE49-F238E27FC236}">
                <a16:creationId xmlns:a16="http://schemas.microsoft.com/office/drawing/2014/main" id="{4058E6D8-9A73-F648-853F-8405A4B4ADED}"/>
              </a:ext>
            </a:extLst>
          </p:cNvPr>
          <p:cNvSpPr>
            <a:spLocks noGrp="1"/>
          </p:cNvSpPr>
          <p:nvPr>
            <p:ph type="sldNum" sz="quarter" idx="12"/>
          </p:nvPr>
        </p:nvSpPr>
        <p:spPr>
          <a:xfrm>
            <a:off x="11240896" y="6349211"/>
            <a:ext cx="411719" cy="365125"/>
          </a:xfrm>
        </p:spPr>
        <p:txBody>
          <a:bodyPr/>
          <a:lstStyle/>
          <a:p>
            <a:pPr algn="ctr"/>
            <a:fld id="{5FE9983C-F62D-48A4-9145-C86367548D2A}" type="slidenum">
              <a:rPr lang="en-US" smtClean="0">
                <a:solidFill>
                  <a:srgbClr val="074975"/>
                </a:solidFill>
                <a:latin typeface="Avenir Next Condensed" panose="020B0506020202020204" pitchFamily="34" charset="0"/>
              </a:rPr>
              <a:pPr algn="ctr"/>
              <a:t>11</a:t>
            </a:fld>
            <a:endParaRPr lang="en-US">
              <a:solidFill>
                <a:srgbClr val="074975"/>
              </a:solidFill>
              <a:latin typeface="Avenir Next Condensed" panose="020B0506020202020204" pitchFamily="34" charset="0"/>
            </a:endParaRPr>
          </a:p>
        </p:txBody>
      </p:sp>
    </p:spTree>
    <p:extLst>
      <p:ext uri="{BB962C8B-B14F-4D97-AF65-F5344CB8AC3E}">
        <p14:creationId xmlns:p14="http://schemas.microsoft.com/office/powerpoint/2010/main" val="1613389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26FC22-218E-5141-AA45-7D15F16CD590}"/>
              </a:ext>
            </a:extLst>
          </p:cNvPr>
          <p:cNvSpPr/>
          <p:nvPr/>
        </p:nvSpPr>
        <p:spPr>
          <a:xfrm>
            <a:off x="7521191" y="1936940"/>
            <a:ext cx="3729280" cy="3170099"/>
          </a:xfrm>
          <a:prstGeom prst="rect">
            <a:avLst/>
          </a:prstGeom>
        </p:spPr>
        <p:txBody>
          <a:bodyPr wrap="square">
            <a:spAutoFit/>
            <a:scene3d>
              <a:camera prst="orthographicFront"/>
              <a:lightRig rig="harsh" dir="t"/>
            </a:scene3d>
            <a:sp3d prstMaterial="matte">
              <a:contourClr>
                <a:schemeClr val="bg1">
                  <a:lumMod val="65000"/>
                </a:schemeClr>
              </a:contourClr>
            </a:sp3d>
          </a:bodyPr>
          <a:lstStyle/>
          <a:p>
            <a:pPr marL="800100" lvl="1" indent="-342900">
              <a:buFont typeface="Arial" panose="020B0604020202020204" pitchFamily="34" charset="0"/>
              <a:buChar char="•"/>
            </a:pPr>
            <a:r>
              <a:rPr lang="en-US" sz="2000">
                <a:ln/>
                <a:solidFill>
                  <a:schemeClr val="bg1"/>
                </a:solidFill>
                <a:latin typeface="Avenir Next Condensed" panose="020B0506020202020204" pitchFamily="34" charset="0"/>
                <a:cs typeface="Arial" panose="020B0604020202020204" pitchFamily="34" charset="0"/>
              </a:rPr>
              <a:t>Chronic exposure to heat, smoke, and toxins put firefighters at very high risk for developing cancer. </a:t>
            </a:r>
          </a:p>
          <a:p>
            <a:pPr marL="800100" lvl="1" indent="-342900">
              <a:buFont typeface="Arial" panose="020B0604020202020204" pitchFamily="34" charset="0"/>
              <a:buChar char="•"/>
            </a:pPr>
            <a:r>
              <a:rPr lang="en-US" sz="2000" b="1">
                <a:ln/>
                <a:solidFill>
                  <a:schemeClr val="bg1"/>
                </a:solidFill>
                <a:latin typeface="Avenir Next Condensed" panose="020B0506020202020204" pitchFamily="34" charset="0"/>
                <a:cs typeface="Arial" panose="020B0604020202020204" pitchFamily="34" charset="0"/>
              </a:rPr>
              <a:t>Inhalation, ingestion, and absorption </a:t>
            </a:r>
            <a:r>
              <a:rPr lang="en-US" sz="2000">
                <a:ln/>
                <a:solidFill>
                  <a:schemeClr val="bg1"/>
                </a:solidFill>
                <a:latin typeface="Avenir Next Condensed" panose="020B0506020202020204" pitchFamily="34" charset="0"/>
                <a:cs typeface="Arial" panose="020B0604020202020204" pitchFamily="34" charset="0"/>
              </a:rPr>
              <a:t>, of these toxic substances that make their way into the bloodstream and are transported and stored in fat cells and organs.</a:t>
            </a:r>
          </a:p>
        </p:txBody>
      </p:sp>
      <p:sp>
        <p:nvSpPr>
          <p:cNvPr id="9" name="TextBox 8">
            <a:extLst>
              <a:ext uri="{FF2B5EF4-FFF2-40B4-BE49-F238E27FC236}">
                <a16:creationId xmlns:a16="http://schemas.microsoft.com/office/drawing/2014/main" id="{EAD64863-172D-4303-AF4D-FE6612746630}"/>
              </a:ext>
            </a:extLst>
          </p:cNvPr>
          <p:cNvSpPr txBox="1"/>
          <p:nvPr/>
        </p:nvSpPr>
        <p:spPr>
          <a:xfrm>
            <a:off x="-283905" y="373814"/>
            <a:ext cx="6660892" cy="584775"/>
          </a:xfrm>
          <a:prstGeom prst="rect">
            <a:avLst/>
          </a:prstGeom>
          <a:solidFill>
            <a:srgbClr val="E22726"/>
          </a:solidFill>
        </p:spPr>
        <p:txBody>
          <a:bodyPr wrap="square" rtlCol="0">
            <a:spAutoFit/>
          </a:bodyPr>
          <a:lstStyle/>
          <a:p>
            <a:pPr algn="r"/>
            <a:r>
              <a:rPr lang="en-US" sz="3200" b="1" spc="200">
                <a:solidFill>
                  <a:schemeClr val="bg1"/>
                </a:solidFill>
                <a:latin typeface="Avenir Next Condensed" panose="020B0506020202020204"/>
                <a:cs typeface="Arial" panose="020B0604020202020204" pitchFamily="34" charset="0"/>
              </a:rPr>
              <a:t>Routes of Exposure 	</a:t>
            </a:r>
            <a:endParaRPr lang="en-US" sz="3200" b="1" spc="200">
              <a:solidFill>
                <a:srgbClr val="C7B783"/>
              </a:solidFill>
              <a:latin typeface="Avenir Next Condensed" panose="020B0506020202020204"/>
              <a:cs typeface="Arial" panose="020B0604020202020204" pitchFamily="34" charset="0"/>
            </a:endParaRPr>
          </a:p>
        </p:txBody>
      </p:sp>
      <p:sp>
        <p:nvSpPr>
          <p:cNvPr id="7" name="Slide Number Placeholder 12">
            <a:extLst>
              <a:ext uri="{FF2B5EF4-FFF2-40B4-BE49-F238E27FC236}">
                <a16:creationId xmlns:a16="http://schemas.microsoft.com/office/drawing/2014/main" id="{D9C459F0-F598-864A-AAF6-65105A4C7582}"/>
              </a:ext>
            </a:extLst>
          </p:cNvPr>
          <p:cNvSpPr>
            <a:spLocks noGrp="1"/>
          </p:cNvSpPr>
          <p:nvPr>
            <p:ph type="sldNum" sz="quarter" idx="12"/>
          </p:nvPr>
        </p:nvSpPr>
        <p:spPr>
          <a:xfrm>
            <a:off x="11250471" y="6349211"/>
            <a:ext cx="411720" cy="365125"/>
          </a:xfrm>
        </p:spPr>
        <p:txBody>
          <a:bodyPr/>
          <a:lstStyle/>
          <a:p>
            <a:pPr algn="ctr"/>
            <a:fld id="{5FE9983C-F62D-48A4-9145-C86367548D2A}" type="slidenum">
              <a:rPr lang="en-US" smtClean="0">
                <a:solidFill>
                  <a:srgbClr val="074975"/>
                </a:solidFill>
                <a:latin typeface="Avenir Next Condensed" panose="020B0506020202020204" pitchFamily="34" charset="0"/>
              </a:rPr>
              <a:pPr algn="ctr"/>
              <a:t>12</a:t>
            </a:fld>
            <a:endParaRPr lang="en-US">
              <a:solidFill>
                <a:srgbClr val="074975"/>
              </a:solidFill>
              <a:latin typeface="Avenir Next Condensed" panose="020B0506020202020204" pitchFamily="34" charset="0"/>
            </a:endParaRPr>
          </a:p>
        </p:txBody>
      </p:sp>
      <p:pic>
        <p:nvPicPr>
          <p:cNvPr id="3" name="Picture 2">
            <a:extLst>
              <a:ext uri="{FF2B5EF4-FFF2-40B4-BE49-F238E27FC236}">
                <a16:creationId xmlns:a16="http://schemas.microsoft.com/office/drawing/2014/main" id="{70168D86-7E2D-EE59-CA7C-11CE1A682C2D}"/>
              </a:ext>
            </a:extLst>
          </p:cNvPr>
          <p:cNvPicPr>
            <a:picLocks noChangeAspect="1"/>
          </p:cNvPicPr>
          <p:nvPr/>
        </p:nvPicPr>
        <p:blipFill>
          <a:blip r:embed="rId3"/>
          <a:stretch>
            <a:fillRect/>
          </a:stretch>
        </p:blipFill>
        <p:spPr>
          <a:xfrm>
            <a:off x="-72327" y="1322522"/>
            <a:ext cx="8731147" cy="5355651"/>
          </a:xfrm>
          <a:prstGeom prst="rect">
            <a:avLst/>
          </a:prstGeom>
        </p:spPr>
      </p:pic>
    </p:spTree>
    <p:extLst>
      <p:ext uri="{BB962C8B-B14F-4D97-AF65-F5344CB8AC3E}">
        <p14:creationId xmlns:p14="http://schemas.microsoft.com/office/powerpoint/2010/main" val="960462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_0610_vehicle_fire-4.jpg"/>
          <p:cNvPicPr>
            <a:picLocks noChangeAspect="1"/>
          </p:cNvPicPr>
          <p:nvPr/>
        </p:nvPicPr>
        <p:blipFill rotWithShape="1">
          <a:blip r:embed="rId3">
            <a:extLst>
              <a:ext uri="{28A0092B-C50C-407E-A947-70E740481C1C}">
                <a14:useLocalDpi xmlns:a14="http://schemas.microsoft.com/office/drawing/2010/main" val="0"/>
              </a:ext>
            </a:extLst>
          </a:blip>
          <a:srcRect l="11326" r="12926"/>
          <a:stretch/>
        </p:blipFill>
        <p:spPr>
          <a:xfrm>
            <a:off x="1353331" y="2505736"/>
            <a:ext cx="2780537" cy="2443364"/>
          </a:xfrm>
          <a:prstGeom prst="rect">
            <a:avLst/>
          </a:prstGeom>
          <a:ln>
            <a:noFill/>
          </a:ln>
          <a:effectLst/>
        </p:spPr>
      </p:pic>
      <p:pic>
        <p:nvPicPr>
          <p:cNvPr id="10" name="Picture 9" descr="Pot on the stov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789" y="1157181"/>
            <a:ext cx="2038078" cy="2038078"/>
          </a:xfrm>
          <a:prstGeom prst="rect">
            <a:avLst/>
          </a:prstGeom>
          <a:ln>
            <a:noFill/>
          </a:ln>
          <a:effectLst/>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1713" t="4321" r="7136" b="-4321"/>
          <a:stretch/>
        </p:blipFill>
        <p:spPr>
          <a:xfrm>
            <a:off x="3005047" y="1196106"/>
            <a:ext cx="2585623" cy="2038078"/>
          </a:xfrm>
          <a:prstGeom prst="rect">
            <a:avLst/>
          </a:prstGeom>
          <a:ln>
            <a:noFill/>
          </a:ln>
          <a:effectLst/>
        </p:spPr>
      </p:pic>
      <p:sp>
        <p:nvSpPr>
          <p:cNvPr id="5" name="Rectangle 4"/>
          <p:cNvSpPr/>
          <p:nvPr/>
        </p:nvSpPr>
        <p:spPr>
          <a:xfrm>
            <a:off x="6096000" y="1659285"/>
            <a:ext cx="4944184" cy="3539430"/>
          </a:xfrm>
          <a:prstGeom prst="rect">
            <a:avLst/>
          </a:prstGeom>
        </p:spPr>
        <p:txBody>
          <a:bodyPr wrap="square">
            <a:spAutoFit/>
          </a:bodyPr>
          <a:lstStyle/>
          <a:p>
            <a:r>
              <a:rPr lang="en-US" sz="2800">
                <a:solidFill>
                  <a:srgbClr val="074975"/>
                </a:solidFill>
                <a:latin typeface="Avenir Next Condensed" panose="020B0506020202020204"/>
                <a:cs typeface="Century Gothic"/>
              </a:rPr>
              <a:t>“Pinpointing the cause of cancer is extremely difficult because firefighters are not exposed to just one agent. They are exposed to multiple cancer-causing agents. Because of the multiple exposures and the multiple routes of exposure”  - Grace </a:t>
            </a:r>
            <a:r>
              <a:rPr lang="en-US" sz="2800" err="1">
                <a:solidFill>
                  <a:srgbClr val="074975"/>
                </a:solidFill>
                <a:latin typeface="Avenir Next Condensed" panose="020B0506020202020204"/>
                <a:cs typeface="Century Gothic"/>
              </a:rPr>
              <a:t>LeMasters</a:t>
            </a:r>
            <a:r>
              <a:rPr lang="en-US" sz="2800">
                <a:solidFill>
                  <a:srgbClr val="074975"/>
                </a:solidFill>
                <a:latin typeface="Avenir Next Condensed" panose="020B0506020202020204"/>
                <a:cs typeface="Century Gothic"/>
              </a:rPr>
              <a:t> Ph.D.</a:t>
            </a:r>
          </a:p>
        </p:txBody>
      </p:sp>
      <p:pic>
        <p:nvPicPr>
          <p:cNvPr id="12" name="Picture 11">
            <a:extLst>
              <a:ext uri="{FF2B5EF4-FFF2-40B4-BE49-F238E27FC236}">
                <a16:creationId xmlns:a16="http://schemas.microsoft.com/office/drawing/2014/main" id="{E522E627-A8E3-4669-ACC8-665DC68B70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487" y="4580852"/>
            <a:ext cx="2424048" cy="1818036"/>
          </a:xfrm>
          <a:prstGeom prst="rect">
            <a:avLst/>
          </a:prstGeom>
          <a:ln>
            <a:noFill/>
          </a:ln>
          <a:effectLst/>
        </p:spPr>
      </p:pic>
      <p:pic>
        <p:nvPicPr>
          <p:cNvPr id="9" name="Picture 8" descr="exhaust.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5908" y="4553506"/>
            <a:ext cx="1986718" cy="1934476"/>
          </a:xfrm>
          <a:prstGeom prst="rect">
            <a:avLst/>
          </a:prstGeom>
          <a:ln>
            <a:noFill/>
          </a:ln>
          <a:effectLst/>
        </p:spPr>
      </p:pic>
      <p:sp>
        <p:nvSpPr>
          <p:cNvPr id="14" name="TextBox 13">
            <a:extLst>
              <a:ext uri="{FF2B5EF4-FFF2-40B4-BE49-F238E27FC236}">
                <a16:creationId xmlns:a16="http://schemas.microsoft.com/office/drawing/2014/main" id="{590DBA1B-A5DA-46D5-8C8F-AAFC4E068730}"/>
              </a:ext>
            </a:extLst>
          </p:cNvPr>
          <p:cNvSpPr txBox="1"/>
          <p:nvPr/>
        </p:nvSpPr>
        <p:spPr>
          <a:xfrm>
            <a:off x="-283905" y="373814"/>
            <a:ext cx="6660892" cy="584775"/>
          </a:xfrm>
          <a:prstGeom prst="rect">
            <a:avLst/>
          </a:prstGeom>
          <a:solidFill>
            <a:srgbClr val="E22726"/>
          </a:solidFill>
        </p:spPr>
        <p:txBody>
          <a:bodyPr wrap="square" rtlCol="0">
            <a:spAutoFit/>
          </a:bodyPr>
          <a:lstStyle/>
          <a:p>
            <a:pPr algn="r"/>
            <a:r>
              <a:rPr lang="en-US" sz="3200" b="1" spc="200">
                <a:solidFill>
                  <a:schemeClr val="bg1"/>
                </a:solidFill>
                <a:latin typeface="Avenir Next Condensed" panose="020B0506020202020204"/>
                <a:cs typeface="Arial" panose="020B0604020202020204" pitchFamily="34" charset="0"/>
              </a:rPr>
              <a:t>Occupational Exposure 	</a:t>
            </a:r>
            <a:endParaRPr lang="en-US" sz="3200" b="1" spc="200">
              <a:solidFill>
                <a:srgbClr val="C7B783"/>
              </a:solidFill>
              <a:latin typeface="Avenir Next Condensed" panose="020B0506020202020204"/>
              <a:cs typeface="Arial" panose="020B0604020202020204" pitchFamily="34" charset="0"/>
            </a:endParaRPr>
          </a:p>
        </p:txBody>
      </p:sp>
      <p:sp>
        <p:nvSpPr>
          <p:cNvPr id="11" name="Slide Number Placeholder 12">
            <a:extLst>
              <a:ext uri="{FF2B5EF4-FFF2-40B4-BE49-F238E27FC236}">
                <a16:creationId xmlns:a16="http://schemas.microsoft.com/office/drawing/2014/main" id="{CEE80025-A533-A34C-A514-BE850F605104}"/>
              </a:ext>
            </a:extLst>
          </p:cNvPr>
          <p:cNvSpPr>
            <a:spLocks noGrp="1"/>
          </p:cNvSpPr>
          <p:nvPr>
            <p:ph type="sldNum" sz="quarter" idx="12"/>
          </p:nvPr>
        </p:nvSpPr>
        <p:spPr>
          <a:xfrm>
            <a:off x="11240896" y="6349211"/>
            <a:ext cx="411719" cy="365125"/>
          </a:xfrm>
        </p:spPr>
        <p:txBody>
          <a:bodyPr/>
          <a:lstStyle/>
          <a:p>
            <a:pPr algn="ctr"/>
            <a:fld id="{5FE9983C-F62D-48A4-9145-C86367548D2A}" type="slidenum">
              <a:rPr lang="en-US" smtClean="0">
                <a:solidFill>
                  <a:srgbClr val="074975"/>
                </a:solidFill>
                <a:latin typeface="Avenir Next Condensed" panose="020B0506020202020204" pitchFamily="34" charset="0"/>
              </a:rPr>
              <a:pPr algn="ctr"/>
              <a:t>13</a:t>
            </a:fld>
            <a:endParaRPr lang="en-US">
              <a:solidFill>
                <a:srgbClr val="074975"/>
              </a:solidFill>
              <a:latin typeface="Avenir Next Condensed" panose="020B0506020202020204" pitchFamily="34" charset="0"/>
            </a:endParaRPr>
          </a:p>
        </p:txBody>
      </p:sp>
    </p:spTree>
    <p:extLst>
      <p:ext uri="{BB962C8B-B14F-4D97-AF65-F5344CB8AC3E}">
        <p14:creationId xmlns:p14="http://schemas.microsoft.com/office/powerpoint/2010/main" val="363054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9455" y="1120693"/>
            <a:ext cx="4884296" cy="488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B1D7E4F3-2DF3-4F4F-BC4F-0C23B271A0B5}"/>
              </a:ext>
            </a:extLst>
          </p:cNvPr>
          <p:cNvSpPr txBox="1"/>
          <p:nvPr/>
        </p:nvSpPr>
        <p:spPr>
          <a:xfrm>
            <a:off x="327334" y="1223739"/>
            <a:ext cx="4761185" cy="4678204"/>
          </a:xfrm>
          <a:prstGeom prst="rect">
            <a:avLst/>
          </a:prstGeom>
          <a:noFill/>
        </p:spPr>
        <p:txBody>
          <a:bodyPr wrap="square">
            <a:spAutoFit/>
          </a:bodyPr>
          <a:lstStyle/>
          <a:p>
            <a:pPr marL="457200" indent="-457200">
              <a:buFont typeface="Arial" panose="020B0604020202020204" pitchFamily="34" charset="0"/>
              <a:buChar char="•"/>
            </a:pPr>
            <a:r>
              <a:rPr lang="en-US" sz="2800">
                <a:solidFill>
                  <a:srgbClr val="074975"/>
                </a:solidFill>
                <a:latin typeface="Avenir Next Condensed" panose="020B0506020202020204"/>
                <a:ea typeface="Calibri" panose="020F0502020204030204" pitchFamily="34" charset="0"/>
                <a:cs typeface="Arial" panose="020B0604020202020204" pitchFamily="34" charset="0"/>
              </a:rPr>
              <a:t>Telltale odor leads to a reduced concern </a:t>
            </a:r>
            <a:r>
              <a:rPr lang="en-US" sz="2800" b="1">
                <a:solidFill>
                  <a:srgbClr val="FF0000"/>
                </a:solidFill>
                <a:latin typeface="Avenir Next Condensed" panose="020B0506020202020204"/>
                <a:ea typeface="Calibri" panose="020F0502020204030204" pitchFamily="34" charset="0"/>
                <a:cs typeface="Arial" panose="020B0604020202020204" pitchFamily="34" charset="0"/>
              </a:rPr>
              <a:t>“It’s just food on the stove”</a:t>
            </a:r>
            <a:r>
              <a:rPr lang="en-US" sz="2800">
                <a:solidFill>
                  <a:srgbClr val="074975"/>
                </a:solidFill>
                <a:latin typeface="Avenir Next Condensed" panose="020B0506020202020204"/>
                <a:ea typeface="Calibri" panose="020F0502020204030204" pitchFamily="34" charset="0"/>
                <a:cs typeface="Arial" panose="020B0604020202020204" pitchFamily="34" charset="0"/>
              </a:rPr>
              <a:t> mindset. </a:t>
            </a:r>
          </a:p>
          <a:p>
            <a:pPr marL="353358" indent="-353358">
              <a:buFont typeface="Symbol" pitchFamily="2" charset="2"/>
              <a:buChar char=""/>
            </a:pPr>
            <a:endParaRPr lang="en-US">
              <a:solidFill>
                <a:srgbClr val="074975"/>
              </a:solidFill>
              <a:latin typeface="Avenir Next Condensed" panose="020B0506020202020204"/>
              <a:ea typeface="Calibri" panose="020F0502020204030204" pitchFamily="34" charset="0"/>
              <a:cs typeface="Arial" panose="020B0604020202020204" pitchFamily="34" charset="0"/>
            </a:endParaRPr>
          </a:p>
          <a:p>
            <a:pPr marL="457200" indent="-457200">
              <a:buFont typeface="Arial" panose="020B0604020202020204" pitchFamily="34" charset="0"/>
              <a:buChar char="•"/>
            </a:pPr>
            <a:r>
              <a:rPr lang="en-US" sz="2800">
                <a:solidFill>
                  <a:srgbClr val="074975"/>
                </a:solidFill>
                <a:latin typeface="Avenir Next Condensed" panose="020B0506020202020204"/>
                <a:ea typeface="Calibri" panose="020F0502020204030204" pitchFamily="34" charset="0"/>
                <a:cs typeface="Arial" panose="020B0604020202020204" pitchFamily="34" charset="0"/>
              </a:rPr>
              <a:t>Produces airborne particulate matter, including ultrafine and fine particles, including polycyclic aromatic hydrocarbons (PAHs) and heterocyclic, acetaldehyde, acrylamide and acrolein.</a:t>
            </a:r>
          </a:p>
        </p:txBody>
      </p:sp>
      <p:sp>
        <p:nvSpPr>
          <p:cNvPr id="8" name="TextBox 7">
            <a:extLst>
              <a:ext uri="{FF2B5EF4-FFF2-40B4-BE49-F238E27FC236}">
                <a16:creationId xmlns:a16="http://schemas.microsoft.com/office/drawing/2014/main" id="{D72270BE-61E2-4C0F-AABE-CB2279CDB08C}"/>
              </a:ext>
            </a:extLst>
          </p:cNvPr>
          <p:cNvSpPr txBox="1"/>
          <p:nvPr/>
        </p:nvSpPr>
        <p:spPr>
          <a:xfrm>
            <a:off x="-283905" y="373814"/>
            <a:ext cx="6660892" cy="584775"/>
          </a:xfrm>
          <a:prstGeom prst="rect">
            <a:avLst/>
          </a:prstGeom>
          <a:solidFill>
            <a:srgbClr val="E22726"/>
          </a:solidFill>
        </p:spPr>
        <p:txBody>
          <a:bodyPr wrap="square" rtlCol="0">
            <a:spAutoFit/>
          </a:bodyPr>
          <a:lstStyle/>
          <a:p>
            <a:pPr algn="r"/>
            <a:r>
              <a:rPr lang="en-US" sz="3200" b="1" spc="200">
                <a:solidFill>
                  <a:schemeClr val="bg1"/>
                </a:solidFill>
                <a:latin typeface="Avenir Next Condensed" panose="020B0506020202020204"/>
                <a:cs typeface="Arial" panose="020B0604020202020204" pitchFamily="34" charset="0"/>
              </a:rPr>
              <a:t>Occupational Exposure 	</a:t>
            </a:r>
            <a:endParaRPr lang="en-US" sz="3200" b="1" spc="200">
              <a:solidFill>
                <a:srgbClr val="C7B783"/>
              </a:solidFill>
              <a:latin typeface="Avenir Next Condensed" panose="020B0506020202020204"/>
              <a:cs typeface="Arial" panose="020B0604020202020204" pitchFamily="34" charset="0"/>
            </a:endParaRPr>
          </a:p>
        </p:txBody>
      </p:sp>
      <p:sp>
        <p:nvSpPr>
          <p:cNvPr id="6" name="Slide Number Placeholder 12">
            <a:extLst>
              <a:ext uri="{FF2B5EF4-FFF2-40B4-BE49-F238E27FC236}">
                <a16:creationId xmlns:a16="http://schemas.microsoft.com/office/drawing/2014/main" id="{46DFD7A5-D8E8-9549-B7BF-2550A90FEF68}"/>
              </a:ext>
            </a:extLst>
          </p:cNvPr>
          <p:cNvSpPr>
            <a:spLocks noGrp="1"/>
          </p:cNvSpPr>
          <p:nvPr>
            <p:ph type="sldNum" sz="quarter" idx="12"/>
          </p:nvPr>
        </p:nvSpPr>
        <p:spPr>
          <a:xfrm>
            <a:off x="11245683" y="6349211"/>
            <a:ext cx="416507" cy="365125"/>
          </a:xfrm>
        </p:spPr>
        <p:txBody>
          <a:bodyPr/>
          <a:lstStyle/>
          <a:p>
            <a:pPr algn="ctr"/>
            <a:fld id="{5FE9983C-F62D-48A4-9145-C86367548D2A}" type="slidenum">
              <a:rPr lang="en-US" smtClean="0">
                <a:solidFill>
                  <a:srgbClr val="074975"/>
                </a:solidFill>
                <a:latin typeface="Avenir Next Condensed" panose="020B0506020202020204" pitchFamily="34" charset="0"/>
              </a:rPr>
              <a:pPr algn="ctr"/>
              <a:t>14</a:t>
            </a:fld>
            <a:endParaRPr lang="en-US">
              <a:solidFill>
                <a:srgbClr val="074975"/>
              </a:solidFill>
              <a:latin typeface="Avenir Next Condensed" panose="020B0506020202020204" pitchFamily="34" charset="0"/>
            </a:endParaRPr>
          </a:p>
        </p:txBody>
      </p:sp>
    </p:spTree>
    <p:extLst>
      <p:ext uri="{BB962C8B-B14F-4D97-AF65-F5344CB8AC3E}">
        <p14:creationId xmlns:p14="http://schemas.microsoft.com/office/powerpoint/2010/main" val="1065364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066" y="1226441"/>
            <a:ext cx="5007130" cy="4875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88AC3BA4-B6F6-416F-BBFB-D9AE213E4789}"/>
              </a:ext>
            </a:extLst>
          </p:cNvPr>
          <p:cNvSpPr txBox="1"/>
          <p:nvPr/>
        </p:nvSpPr>
        <p:spPr>
          <a:xfrm>
            <a:off x="7163000" y="716506"/>
            <a:ext cx="3972910" cy="4385816"/>
          </a:xfrm>
          <a:prstGeom prst="rect">
            <a:avLst/>
          </a:prstGeom>
          <a:noFill/>
        </p:spPr>
        <p:txBody>
          <a:bodyPr wrap="square">
            <a:spAutoFit/>
          </a:bodyPr>
          <a:lstStyle/>
          <a:p>
            <a:pPr>
              <a:spcAft>
                <a:spcPts val="600"/>
              </a:spcAft>
            </a:pPr>
            <a:r>
              <a:rPr lang="en-US" sz="3200" b="0">
                <a:ln/>
                <a:solidFill>
                  <a:srgbClr val="074975"/>
                </a:solidFill>
                <a:latin typeface="Avenir Next Condensed" panose="020B0506020202020204"/>
                <a:cs typeface="Arial" panose="020B0604020202020204" pitchFamily="34" charset="0"/>
              </a:rPr>
              <a:t>Diesel exhaust is a known carcinogen and is linked to </a:t>
            </a:r>
            <a:r>
              <a:rPr lang="en-US" sz="3200">
                <a:solidFill>
                  <a:srgbClr val="074975"/>
                </a:solidFill>
                <a:latin typeface="Avenir Next Condensed" panose="020B0506020202020204"/>
                <a:cs typeface="Arial" panose="020B0604020202020204" pitchFamily="34" charset="0"/>
              </a:rPr>
              <a:t>clear increased risk of lung cancer, bladder cancer, as well as cardiovascular disease and chronic obstructive pulmonary diseases.</a:t>
            </a:r>
          </a:p>
          <a:p>
            <a:pPr marL="171450" indent="-171450">
              <a:spcAft>
                <a:spcPts val="600"/>
              </a:spcAft>
              <a:buFont typeface="Arial" panose="020B0604020202020204" pitchFamily="34" charset="0"/>
              <a:buChar char="•"/>
            </a:pPr>
            <a:endParaRPr lang="en-US" sz="2000" b="0">
              <a:ln/>
            </a:endParaRPr>
          </a:p>
        </p:txBody>
      </p:sp>
      <p:sp>
        <p:nvSpPr>
          <p:cNvPr id="8" name="TextBox 7">
            <a:extLst>
              <a:ext uri="{FF2B5EF4-FFF2-40B4-BE49-F238E27FC236}">
                <a16:creationId xmlns:a16="http://schemas.microsoft.com/office/drawing/2014/main" id="{A2D0DA70-AA4D-4708-B131-AF7243D1935F}"/>
              </a:ext>
            </a:extLst>
          </p:cNvPr>
          <p:cNvSpPr txBox="1"/>
          <p:nvPr/>
        </p:nvSpPr>
        <p:spPr>
          <a:xfrm>
            <a:off x="-283905" y="373814"/>
            <a:ext cx="6660892" cy="584775"/>
          </a:xfrm>
          <a:prstGeom prst="rect">
            <a:avLst/>
          </a:prstGeom>
          <a:solidFill>
            <a:srgbClr val="E22726"/>
          </a:solidFill>
        </p:spPr>
        <p:txBody>
          <a:bodyPr wrap="square" rtlCol="0">
            <a:spAutoFit/>
          </a:bodyPr>
          <a:lstStyle/>
          <a:p>
            <a:pPr algn="r"/>
            <a:r>
              <a:rPr lang="en-US" sz="3200" b="1" spc="200">
                <a:solidFill>
                  <a:schemeClr val="bg1"/>
                </a:solidFill>
                <a:latin typeface="Avenir Next Condensed" panose="020B0506020202020204"/>
                <a:cs typeface="Arial" panose="020B0604020202020204" pitchFamily="34" charset="0"/>
              </a:rPr>
              <a:t>Occupational Exposure 	</a:t>
            </a:r>
            <a:endParaRPr lang="en-US" sz="3200" b="1" spc="200">
              <a:solidFill>
                <a:srgbClr val="C7B783"/>
              </a:solidFill>
              <a:latin typeface="Avenir Next Condensed" panose="020B0506020202020204"/>
              <a:cs typeface="Arial" panose="020B0604020202020204" pitchFamily="34" charset="0"/>
            </a:endParaRPr>
          </a:p>
        </p:txBody>
      </p:sp>
      <p:sp>
        <p:nvSpPr>
          <p:cNvPr id="6" name="Slide Number Placeholder 12">
            <a:extLst>
              <a:ext uri="{FF2B5EF4-FFF2-40B4-BE49-F238E27FC236}">
                <a16:creationId xmlns:a16="http://schemas.microsoft.com/office/drawing/2014/main" id="{A3F2A420-B62D-1D4D-B4BB-64181EB2F078}"/>
              </a:ext>
            </a:extLst>
          </p:cNvPr>
          <p:cNvSpPr>
            <a:spLocks noGrp="1"/>
          </p:cNvSpPr>
          <p:nvPr>
            <p:ph type="sldNum" sz="quarter" idx="12"/>
          </p:nvPr>
        </p:nvSpPr>
        <p:spPr>
          <a:xfrm>
            <a:off x="11260045" y="6349211"/>
            <a:ext cx="382995" cy="365125"/>
          </a:xfrm>
        </p:spPr>
        <p:txBody>
          <a:bodyPr/>
          <a:lstStyle/>
          <a:p>
            <a:pPr algn="ctr"/>
            <a:fld id="{5FE9983C-F62D-48A4-9145-C86367548D2A}" type="slidenum">
              <a:rPr lang="en-US" smtClean="0">
                <a:solidFill>
                  <a:srgbClr val="074975"/>
                </a:solidFill>
                <a:latin typeface="Avenir Next Condensed" panose="020B0506020202020204" pitchFamily="34" charset="0"/>
              </a:rPr>
              <a:pPr algn="ctr"/>
              <a:t>15</a:t>
            </a:fld>
            <a:endParaRPr lang="en-US">
              <a:solidFill>
                <a:srgbClr val="074975"/>
              </a:solidFill>
              <a:latin typeface="Avenir Next Condensed" panose="020B0506020202020204" pitchFamily="34" charset="0"/>
            </a:endParaRPr>
          </a:p>
        </p:txBody>
      </p:sp>
    </p:spTree>
    <p:extLst>
      <p:ext uri="{BB962C8B-B14F-4D97-AF65-F5344CB8AC3E}">
        <p14:creationId xmlns:p14="http://schemas.microsoft.com/office/powerpoint/2010/main" val="245693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9369" y="1583470"/>
            <a:ext cx="5085226" cy="4023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772461" y="5607001"/>
            <a:ext cx="2211246" cy="307777"/>
          </a:xfrm>
          <a:prstGeom prst="rect">
            <a:avLst/>
          </a:prstGeom>
        </p:spPr>
        <p:txBody>
          <a:bodyPr wrap="none">
            <a:spAutoFit/>
          </a:bodyPr>
          <a:lstStyle/>
          <a:p>
            <a:r>
              <a:rPr lang="en-US" sz="1400">
                <a:solidFill>
                  <a:srgbClr val="C7B783"/>
                </a:solidFill>
                <a:latin typeface="Avenir Next Condensed" panose="020B0506020202020204"/>
                <a:cs typeface="Arial" panose="020B0604020202020204" pitchFamily="34" charset="0"/>
              </a:rPr>
              <a:t>PHOTO BY DENISE CIVILETTI</a:t>
            </a:r>
          </a:p>
        </p:txBody>
      </p:sp>
      <p:sp>
        <p:nvSpPr>
          <p:cNvPr id="9" name="TextBox 8">
            <a:extLst>
              <a:ext uri="{FF2B5EF4-FFF2-40B4-BE49-F238E27FC236}">
                <a16:creationId xmlns:a16="http://schemas.microsoft.com/office/drawing/2014/main" id="{26FC78DE-9F27-4AEC-8DC8-40A3391FFE25}"/>
              </a:ext>
            </a:extLst>
          </p:cNvPr>
          <p:cNvSpPr txBox="1"/>
          <p:nvPr/>
        </p:nvSpPr>
        <p:spPr>
          <a:xfrm>
            <a:off x="332649" y="2053663"/>
            <a:ext cx="4680388" cy="2862322"/>
          </a:xfrm>
          <a:prstGeom prst="rect">
            <a:avLst/>
          </a:prstGeom>
          <a:noFill/>
        </p:spPr>
        <p:txBody>
          <a:bodyPr wrap="square">
            <a:spAutoFit/>
          </a:bodyPr>
          <a:lstStyle/>
          <a:p>
            <a:r>
              <a:rPr lang="en-US" sz="3600">
                <a:solidFill>
                  <a:srgbClr val="074975"/>
                </a:solidFill>
                <a:latin typeface="Avenir Next Condensed" panose="020B0506020202020204"/>
                <a:cs typeface="Arial" panose="020B0604020202020204" pitchFamily="34" charset="0"/>
              </a:rPr>
              <a:t>Cars are constructed with many plastic and synthetic materials that produce toxins when burning.</a:t>
            </a:r>
          </a:p>
        </p:txBody>
      </p:sp>
      <p:sp>
        <p:nvSpPr>
          <p:cNvPr id="8" name="TextBox 7">
            <a:extLst>
              <a:ext uri="{FF2B5EF4-FFF2-40B4-BE49-F238E27FC236}">
                <a16:creationId xmlns:a16="http://schemas.microsoft.com/office/drawing/2014/main" id="{C53F5CDE-2E09-4905-805F-3D51685E223B}"/>
              </a:ext>
            </a:extLst>
          </p:cNvPr>
          <p:cNvSpPr txBox="1"/>
          <p:nvPr/>
        </p:nvSpPr>
        <p:spPr>
          <a:xfrm>
            <a:off x="-283905" y="373814"/>
            <a:ext cx="6660892" cy="584775"/>
          </a:xfrm>
          <a:prstGeom prst="rect">
            <a:avLst/>
          </a:prstGeom>
          <a:solidFill>
            <a:srgbClr val="E22726"/>
          </a:solidFill>
        </p:spPr>
        <p:txBody>
          <a:bodyPr wrap="square" rtlCol="0">
            <a:spAutoFit/>
          </a:bodyPr>
          <a:lstStyle/>
          <a:p>
            <a:pPr algn="r"/>
            <a:r>
              <a:rPr lang="en-US" sz="3200" b="1" spc="200">
                <a:solidFill>
                  <a:schemeClr val="bg1"/>
                </a:solidFill>
                <a:latin typeface="Avenir Next Condensed" panose="020B0506020202020204"/>
                <a:cs typeface="Arial" panose="020B0604020202020204" pitchFamily="34" charset="0"/>
              </a:rPr>
              <a:t>Occupational Exposure 	</a:t>
            </a:r>
            <a:endParaRPr lang="en-US" sz="3200" b="1" spc="200">
              <a:solidFill>
                <a:srgbClr val="C7B783"/>
              </a:solidFill>
              <a:latin typeface="Avenir Next Condensed" panose="020B0506020202020204"/>
              <a:cs typeface="Arial" panose="020B0604020202020204" pitchFamily="34" charset="0"/>
            </a:endParaRPr>
          </a:p>
        </p:txBody>
      </p:sp>
      <p:sp>
        <p:nvSpPr>
          <p:cNvPr id="7" name="Slide Number Placeholder 12">
            <a:extLst>
              <a:ext uri="{FF2B5EF4-FFF2-40B4-BE49-F238E27FC236}">
                <a16:creationId xmlns:a16="http://schemas.microsoft.com/office/drawing/2014/main" id="{450E265A-531D-BC48-B2BF-27AD112BE61C}"/>
              </a:ext>
            </a:extLst>
          </p:cNvPr>
          <p:cNvSpPr>
            <a:spLocks noGrp="1"/>
          </p:cNvSpPr>
          <p:nvPr>
            <p:ph type="sldNum" sz="quarter" idx="12"/>
          </p:nvPr>
        </p:nvSpPr>
        <p:spPr>
          <a:xfrm>
            <a:off x="11250471" y="6349211"/>
            <a:ext cx="406932" cy="365125"/>
          </a:xfrm>
        </p:spPr>
        <p:txBody>
          <a:bodyPr/>
          <a:lstStyle/>
          <a:p>
            <a:pPr algn="ctr"/>
            <a:fld id="{5FE9983C-F62D-48A4-9145-C86367548D2A}" type="slidenum">
              <a:rPr lang="en-US" smtClean="0">
                <a:solidFill>
                  <a:srgbClr val="074975"/>
                </a:solidFill>
                <a:latin typeface="Avenir Next Condensed" panose="020B0506020202020204" pitchFamily="34" charset="0"/>
              </a:rPr>
              <a:pPr algn="ctr"/>
              <a:t>16</a:t>
            </a:fld>
            <a:endParaRPr lang="en-US">
              <a:solidFill>
                <a:srgbClr val="074975"/>
              </a:solidFill>
              <a:latin typeface="Avenir Next Condensed" panose="020B0506020202020204" pitchFamily="34" charset="0"/>
            </a:endParaRPr>
          </a:p>
        </p:txBody>
      </p:sp>
    </p:spTree>
    <p:extLst>
      <p:ext uri="{BB962C8B-B14F-4D97-AF65-F5344CB8AC3E}">
        <p14:creationId xmlns:p14="http://schemas.microsoft.com/office/powerpoint/2010/main" val="30435582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332" y="1269617"/>
            <a:ext cx="6072188" cy="488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58195" y="6140271"/>
            <a:ext cx="2388346" cy="307777"/>
          </a:xfrm>
          <a:prstGeom prst="rect">
            <a:avLst/>
          </a:prstGeom>
        </p:spPr>
        <p:txBody>
          <a:bodyPr wrap="none">
            <a:spAutoFit/>
          </a:bodyPr>
          <a:lstStyle/>
          <a:p>
            <a:r>
              <a:rPr lang="en-US" sz="1400">
                <a:solidFill>
                  <a:srgbClr val="C7B783"/>
                </a:solidFill>
                <a:latin typeface="Avenir Next Condensed" panose="020B0506020202020204"/>
                <a:cs typeface="Arial" panose="020B0604020202020204" pitchFamily="34" charset="0"/>
              </a:rPr>
              <a:t>PHOTO BY MICHAEL MOORE II</a:t>
            </a:r>
          </a:p>
        </p:txBody>
      </p:sp>
      <p:sp>
        <p:nvSpPr>
          <p:cNvPr id="9" name="TextBox 8">
            <a:extLst>
              <a:ext uri="{FF2B5EF4-FFF2-40B4-BE49-F238E27FC236}">
                <a16:creationId xmlns:a16="http://schemas.microsoft.com/office/drawing/2014/main" id="{7FF48883-D694-4D7A-B631-6E9DE584D567}"/>
              </a:ext>
            </a:extLst>
          </p:cNvPr>
          <p:cNvSpPr txBox="1"/>
          <p:nvPr/>
        </p:nvSpPr>
        <p:spPr>
          <a:xfrm>
            <a:off x="7206812" y="1269617"/>
            <a:ext cx="4146988" cy="3970318"/>
          </a:xfrm>
          <a:prstGeom prst="rect">
            <a:avLst/>
          </a:prstGeom>
          <a:noFill/>
        </p:spPr>
        <p:txBody>
          <a:bodyPr wrap="square">
            <a:spAutoFit/>
          </a:bodyPr>
          <a:lstStyle/>
          <a:p>
            <a:r>
              <a:rPr lang="en-US" sz="2800">
                <a:solidFill>
                  <a:srgbClr val="074975"/>
                </a:solidFill>
                <a:latin typeface="Avenir Next Condensed" panose="020B0506020202020204"/>
                <a:cs typeface="Arial" panose="020B0604020202020204" pitchFamily="34" charset="0"/>
              </a:rPr>
              <a:t>Exterior firefighting in general may be perceived as safe. It’s important to understand that fire smoke is fire smoke whether it is inside or outside. All fire smoke contains products of combustion that can be carcinogenic.</a:t>
            </a:r>
          </a:p>
        </p:txBody>
      </p:sp>
      <p:sp>
        <p:nvSpPr>
          <p:cNvPr id="8" name="TextBox 7">
            <a:extLst>
              <a:ext uri="{FF2B5EF4-FFF2-40B4-BE49-F238E27FC236}">
                <a16:creationId xmlns:a16="http://schemas.microsoft.com/office/drawing/2014/main" id="{446F6413-2161-4FD2-9329-F74EFD6FA8BA}"/>
              </a:ext>
            </a:extLst>
          </p:cNvPr>
          <p:cNvSpPr txBox="1"/>
          <p:nvPr/>
        </p:nvSpPr>
        <p:spPr>
          <a:xfrm>
            <a:off x="-283905" y="373814"/>
            <a:ext cx="6660892" cy="584775"/>
          </a:xfrm>
          <a:prstGeom prst="rect">
            <a:avLst/>
          </a:prstGeom>
          <a:solidFill>
            <a:srgbClr val="E22726"/>
          </a:solidFill>
        </p:spPr>
        <p:txBody>
          <a:bodyPr wrap="square" rtlCol="0">
            <a:spAutoFit/>
          </a:bodyPr>
          <a:lstStyle/>
          <a:p>
            <a:pPr algn="r"/>
            <a:r>
              <a:rPr lang="en-US" sz="3200" b="1" spc="200">
                <a:solidFill>
                  <a:schemeClr val="bg1"/>
                </a:solidFill>
                <a:latin typeface="Avenir Next Condensed" panose="020B0506020202020204"/>
                <a:cs typeface="Arial" panose="020B0604020202020204" pitchFamily="34" charset="0"/>
              </a:rPr>
              <a:t>Occupational Exposure 	</a:t>
            </a:r>
            <a:endParaRPr lang="en-US" sz="3200" b="1" spc="200">
              <a:solidFill>
                <a:srgbClr val="C7B783"/>
              </a:solidFill>
              <a:latin typeface="Avenir Next Condensed" panose="020B0506020202020204"/>
              <a:cs typeface="Arial" panose="020B0604020202020204" pitchFamily="34" charset="0"/>
            </a:endParaRPr>
          </a:p>
        </p:txBody>
      </p:sp>
      <p:sp>
        <p:nvSpPr>
          <p:cNvPr id="7" name="Slide Number Placeholder 12">
            <a:extLst>
              <a:ext uri="{FF2B5EF4-FFF2-40B4-BE49-F238E27FC236}">
                <a16:creationId xmlns:a16="http://schemas.microsoft.com/office/drawing/2014/main" id="{A7CC560A-6CDB-1040-A827-A9CA1D9A569B}"/>
              </a:ext>
            </a:extLst>
          </p:cNvPr>
          <p:cNvSpPr>
            <a:spLocks noGrp="1"/>
          </p:cNvSpPr>
          <p:nvPr>
            <p:ph type="sldNum" sz="quarter" idx="12"/>
          </p:nvPr>
        </p:nvSpPr>
        <p:spPr>
          <a:xfrm>
            <a:off x="11264834" y="6349211"/>
            <a:ext cx="382993" cy="365125"/>
          </a:xfrm>
        </p:spPr>
        <p:txBody>
          <a:bodyPr/>
          <a:lstStyle/>
          <a:p>
            <a:pPr algn="ctr"/>
            <a:fld id="{5FE9983C-F62D-48A4-9145-C86367548D2A}" type="slidenum">
              <a:rPr lang="en-US" smtClean="0">
                <a:solidFill>
                  <a:srgbClr val="074975"/>
                </a:solidFill>
                <a:latin typeface="Avenir Next Condensed" panose="020B0506020202020204" pitchFamily="34" charset="0"/>
              </a:rPr>
              <a:pPr algn="ctr"/>
              <a:t>17</a:t>
            </a:fld>
            <a:endParaRPr lang="en-US">
              <a:solidFill>
                <a:srgbClr val="074975"/>
              </a:solidFill>
              <a:latin typeface="Avenir Next Condensed" panose="020B0506020202020204" pitchFamily="34" charset="0"/>
            </a:endParaRPr>
          </a:p>
        </p:txBody>
      </p:sp>
    </p:spTree>
    <p:extLst>
      <p:ext uri="{BB962C8B-B14F-4D97-AF65-F5344CB8AC3E}">
        <p14:creationId xmlns:p14="http://schemas.microsoft.com/office/powerpoint/2010/main" val="2564720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9598" y="1356898"/>
            <a:ext cx="5319556" cy="399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233756" y="5573239"/>
            <a:ext cx="2472600" cy="338554"/>
          </a:xfrm>
          <a:prstGeom prst="rect">
            <a:avLst/>
          </a:prstGeom>
        </p:spPr>
        <p:txBody>
          <a:bodyPr wrap="none">
            <a:spAutoFit/>
          </a:bodyPr>
          <a:lstStyle/>
          <a:p>
            <a:r>
              <a:rPr lang="en-US" sz="1600">
                <a:solidFill>
                  <a:srgbClr val="C7B783"/>
                </a:solidFill>
                <a:latin typeface="Avenir Next Condensed" panose="020B0506020202020204"/>
                <a:cs typeface="Arial" panose="020B0604020202020204" pitchFamily="34" charset="0"/>
              </a:rPr>
              <a:t>PHOTO BY BRYAN FRIEDERS</a:t>
            </a:r>
          </a:p>
        </p:txBody>
      </p:sp>
      <p:sp>
        <p:nvSpPr>
          <p:cNvPr id="7" name="TextBox 6">
            <a:extLst>
              <a:ext uri="{FF2B5EF4-FFF2-40B4-BE49-F238E27FC236}">
                <a16:creationId xmlns:a16="http://schemas.microsoft.com/office/drawing/2014/main" id="{3980967C-EE2F-4DF3-BF3A-1D24548C8BED}"/>
              </a:ext>
            </a:extLst>
          </p:cNvPr>
          <p:cNvSpPr txBox="1"/>
          <p:nvPr/>
        </p:nvSpPr>
        <p:spPr>
          <a:xfrm>
            <a:off x="545873" y="1569626"/>
            <a:ext cx="4412373" cy="4031873"/>
          </a:xfrm>
          <a:prstGeom prst="rect">
            <a:avLst/>
          </a:prstGeom>
          <a:noFill/>
        </p:spPr>
        <p:txBody>
          <a:bodyPr wrap="square">
            <a:spAutoFit/>
          </a:bodyPr>
          <a:lstStyle/>
          <a:p>
            <a:r>
              <a:rPr lang="en-US" sz="3200">
                <a:solidFill>
                  <a:srgbClr val="074975"/>
                </a:solidFill>
                <a:latin typeface="Avenir Next Condensed" panose="020B0506020202020204"/>
                <a:ea typeface="Calibri" panose="020F0502020204030204" pitchFamily="34" charset="0"/>
                <a:cs typeface="Arial" panose="020B0604020202020204" pitchFamily="34" charset="0"/>
              </a:rPr>
              <a:t>Although the adverse health effects of smoke from biomass fuel are not well studied, the IARC has found sufficient scientific evidence to classified smoke from wildfires as “probably carcinogenic to humans.”</a:t>
            </a:r>
            <a:endParaRPr lang="en-US" sz="2000">
              <a:solidFill>
                <a:srgbClr val="074975"/>
              </a:solidFill>
              <a:latin typeface="Avenir Next Condensed" panose="020B0506020202020204"/>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4B96D0AC-1094-4AA1-93AD-A3F81EC5CA47}"/>
              </a:ext>
            </a:extLst>
          </p:cNvPr>
          <p:cNvSpPr txBox="1"/>
          <p:nvPr/>
        </p:nvSpPr>
        <p:spPr>
          <a:xfrm>
            <a:off x="-283905" y="373814"/>
            <a:ext cx="6660892" cy="584775"/>
          </a:xfrm>
          <a:prstGeom prst="rect">
            <a:avLst/>
          </a:prstGeom>
          <a:solidFill>
            <a:srgbClr val="E22726"/>
          </a:solidFill>
        </p:spPr>
        <p:txBody>
          <a:bodyPr wrap="square" rtlCol="0">
            <a:spAutoFit/>
          </a:bodyPr>
          <a:lstStyle/>
          <a:p>
            <a:pPr algn="r"/>
            <a:r>
              <a:rPr lang="en-US" sz="3200" b="1" spc="200">
                <a:solidFill>
                  <a:schemeClr val="bg1"/>
                </a:solidFill>
                <a:latin typeface="Avenir Next Condensed" panose="020B0506020202020204"/>
                <a:cs typeface="Arial" panose="020B0604020202020204" pitchFamily="34" charset="0"/>
              </a:rPr>
              <a:t>Occupational Exposure 	</a:t>
            </a:r>
            <a:endParaRPr lang="en-US" sz="3200" b="1" spc="200">
              <a:solidFill>
                <a:srgbClr val="C7B783"/>
              </a:solidFill>
              <a:latin typeface="Avenir Next Condensed" panose="020B0506020202020204"/>
              <a:cs typeface="Arial" panose="020B0604020202020204" pitchFamily="34" charset="0"/>
            </a:endParaRPr>
          </a:p>
        </p:txBody>
      </p:sp>
      <p:sp>
        <p:nvSpPr>
          <p:cNvPr id="8" name="Slide Number Placeholder 12">
            <a:extLst>
              <a:ext uri="{FF2B5EF4-FFF2-40B4-BE49-F238E27FC236}">
                <a16:creationId xmlns:a16="http://schemas.microsoft.com/office/drawing/2014/main" id="{8D8BBDC9-01FC-2044-B12D-5E16C3DC5940}"/>
              </a:ext>
            </a:extLst>
          </p:cNvPr>
          <p:cNvSpPr>
            <a:spLocks noGrp="1"/>
          </p:cNvSpPr>
          <p:nvPr>
            <p:ph type="sldNum" sz="quarter" idx="12"/>
          </p:nvPr>
        </p:nvSpPr>
        <p:spPr>
          <a:xfrm>
            <a:off x="11250471" y="6349211"/>
            <a:ext cx="402144" cy="365125"/>
          </a:xfrm>
        </p:spPr>
        <p:txBody>
          <a:bodyPr/>
          <a:lstStyle/>
          <a:p>
            <a:pPr algn="ctr"/>
            <a:fld id="{5FE9983C-F62D-48A4-9145-C86367548D2A}" type="slidenum">
              <a:rPr lang="en-US" smtClean="0">
                <a:solidFill>
                  <a:srgbClr val="074975"/>
                </a:solidFill>
                <a:latin typeface="Avenir Next Condensed" panose="020B0506020202020204" pitchFamily="34" charset="0"/>
              </a:rPr>
              <a:pPr algn="ctr"/>
              <a:t>18</a:t>
            </a:fld>
            <a:endParaRPr lang="en-US">
              <a:solidFill>
                <a:srgbClr val="074975"/>
              </a:solidFill>
              <a:latin typeface="Avenir Next Condensed" panose="020B0506020202020204" pitchFamily="34" charset="0"/>
            </a:endParaRPr>
          </a:p>
        </p:txBody>
      </p:sp>
    </p:spTree>
    <p:extLst>
      <p:ext uri="{BB962C8B-B14F-4D97-AF65-F5344CB8AC3E}">
        <p14:creationId xmlns:p14="http://schemas.microsoft.com/office/powerpoint/2010/main" val="3062623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ADF4B5-F9E0-6944-B23D-82B0455708F3}"/>
              </a:ext>
            </a:extLst>
          </p:cNvPr>
          <p:cNvSpPr/>
          <p:nvPr/>
        </p:nvSpPr>
        <p:spPr>
          <a:xfrm>
            <a:off x="6096001" y="4150283"/>
            <a:ext cx="5051026" cy="2062103"/>
          </a:xfrm>
          <a:prstGeom prst="rect">
            <a:avLst/>
          </a:prstGeom>
        </p:spPr>
        <p:txBody>
          <a:bodyPr wrap="square">
            <a:spAutoFit/>
          </a:bodyPr>
          <a:lstStyle/>
          <a:p>
            <a:r>
              <a:rPr lang="en-US" sz="2800">
                <a:solidFill>
                  <a:srgbClr val="FF0000"/>
                </a:solidFill>
                <a:latin typeface="Avenir Next Condensed" panose="020B0506020202020204"/>
                <a:cs typeface="Arial" panose="020B0604020202020204" pitchFamily="34" charset="0"/>
              </a:rPr>
              <a:t>Per- and Polyfluoroalkyl Substances </a:t>
            </a:r>
            <a:r>
              <a:rPr lang="en-US" sz="2400">
                <a:solidFill>
                  <a:srgbClr val="FF0000"/>
                </a:solidFill>
                <a:latin typeface="Avenir Next Condensed" panose="020B0506020202020204"/>
                <a:cs typeface="Arial" panose="020B0604020202020204" pitchFamily="34" charset="0"/>
              </a:rPr>
              <a:t>(PFAS)</a:t>
            </a:r>
            <a:r>
              <a:rPr lang="en-US" sz="2400" b="1">
                <a:solidFill>
                  <a:srgbClr val="FF0000"/>
                </a:solidFill>
                <a:latin typeface="Avenir Next Condensed" panose="020B0506020202020204"/>
                <a:cs typeface="Arial" panose="020B0604020202020204" pitchFamily="34" charset="0"/>
              </a:rPr>
              <a:t> </a:t>
            </a:r>
            <a:r>
              <a:rPr lang="en-US" sz="2400">
                <a:solidFill>
                  <a:srgbClr val="074975"/>
                </a:solidFill>
                <a:latin typeface="Avenir Next Condensed" panose="020B0506020202020204"/>
                <a:cs typeface="Arial" panose="020B0604020202020204" pitchFamily="34" charset="0"/>
              </a:rPr>
              <a:t>are a large group of man-made chemicals that have been used in industry and consumer products worldwide since the 1950s. </a:t>
            </a:r>
            <a:endParaRPr lang="en-US" sz="2400" b="1">
              <a:solidFill>
                <a:srgbClr val="074975"/>
              </a:solidFill>
              <a:latin typeface="Avenir Next Condensed" panose="020B0506020202020204"/>
              <a:cs typeface="Arial" panose="020B0604020202020204" pitchFamily="34" charset="0"/>
            </a:endParaRP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4460" y="958589"/>
            <a:ext cx="4873448" cy="3235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8957800D-4260-44F2-A25B-E5710C320DCC}"/>
              </a:ext>
            </a:extLst>
          </p:cNvPr>
          <p:cNvSpPr/>
          <p:nvPr/>
        </p:nvSpPr>
        <p:spPr>
          <a:xfrm>
            <a:off x="295449" y="1440900"/>
            <a:ext cx="5398776" cy="5693866"/>
          </a:xfrm>
          <a:prstGeom prst="rect">
            <a:avLst/>
          </a:prstGeom>
        </p:spPr>
        <p:txBody>
          <a:bodyPr wrap="square">
            <a:spAutoFit/>
          </a:bodyPr>
          <a:lstStyle/>
          <a:p>
            <a:pPr marL="342900" indent="-342900">
              <a:spcAft>
                <a:spcPts val="600"/>
              </a:spcAft>
              <a:buFont typeface="Arial" panose="020B0604020202020204" pitchFamily="34" charset="0"/>
              <a:buChar char="•"/>
            </a:pPr>
            <a:r>
              <a:rPr lang="en-US" sz="2600">
                <a:solidFill>
                  <a:schemeClr val="bg1"/>
                </a:solidFill>
                <a:latin typeface="Avenir Next Condensed" panose="020B0506020202020204"/>
                <a:cs typeface="Arial" panose="020B0604020202020204" pitchFamily="34" charset="0"/>
              </a:rPr>
              <a:t>PFAS compounds are found in some AFFF foam, turnout gear and hundreds of consumer products.</a:t>
            </a:r>
          </a:p>
          <a:p>
            <a:pPr marL="342900" indent="-342900">
              <a:spcAft>
                <a:spcPts val="600"/>
              </a:spcAft>
              <a:buFont typeface="Arial" panose="020B0604020202020204" pitchFamily="34" charset="0"/>
              <a:buChar char="•"/>
            </a:pPr>
            <a:r>
              <a:rPr lang="en-US" sz="2600">
                <a:solidFill>
                  <a:schemeClr val="bg1"/>
                </a:solidFill>
                <a:latin typeface="Avenir Next Condensed" panose="020B0506020202020204"/>
                <a:cs typeface="Arial" panose="020B0604020202020204" pitchFamily="34" charset="0"/>
              </a:rPr>
              <a:t>Certain PFAS chemicals have been linked to several cancers impacting the fire service</a:t>
            </a:r>
          </a:p>
          <a:p>
            <a:pPr marL="342900" indent="-342900">
              <a:spcAft>
                <a:spcPts val="600"/>
              </a:spcAft>
              <a:buFont typeface="Arial" panose="020B0604020202020204" pitchFamily="34" charset="0"/>
              <a:buChar char="•"/>
            </a:pPr>
            <a:r>
              <a:rPr lang="en-US" sz="2600">
                <a:solidFill>
                  <a:schemeClr val="bg1"/>
                </a:solidFill>
                <a:latin typeface="Avenir Next Condensed" panose="020B0506020202020204"/>
                <a:cs typeface="Arial" panose="020B0604020202020204" pitchFamily="34" charset="0"/>
              </a:rPr>
              <a:t>In 2023 IARC listed PFOA as carcinogenic to humans (Group 1) and PFOS as possibly carcinogenic to humans (Group 2B).</a:t>
            </a:r>
          </a:p>
          <a:p>
            <a:pPr>
              <a:spcAft>
                <a:spcPts val="600"/>
              </a:spcAft>
            </a:pPr>
            <a:br>
              <a:rPr lang="en-US" sz="2800">
                <a:solidFill>
                  <a:schemeClr val="bg1"/>
                </a:solidFill>
                <a:latin typeface="Avenir Next Condensed" panose="020B0506020202020204"/>
                <a:cs typeface="Arial" panose="020B0604020202020204" pitchFamily="34" charset="0"/>
              </a:rPr>
            </a:br>
            <a:endParaRPr lang="en-US" sz="2800">
              <a:solidFill>
                <a:schemeClr val="bg1"/>
              </a:solidFill>
              <a:latin typeface="Avenir Next Condensed" panose="020B0506020202020204"/>
              <a:cs typeface="Arial" panose="020B0604020202020204" pitchFamily="34" charset="0"/>
            </a:endParaRPr>
          </a:p>
          <a:p>
            <a:endParaRPr lang="en-US" sz="2800">
              <a:solidFill>
                <a:schemeClr val="bg1"/>
              </a:solidFill>
              <a:latin typeface="Avenir Next Condensed" panose="020B0506020202020204"/>
              <a:cs typeface="Arial" panose="020B0604020202020204" pitchFamily="34" charset="0"/>
            </a:endParaRPr>
          </a:p>
        </p:txBody>
      </p:sp>
      <p:sp>
        <p:nvSpPr>
          <p:cNvPr id="9" name="TextBox 8">
            <a:extLst>
              <a:ext uri="{FF2B5EF4-FFF2-40B4-BE49-F238E27FC236}">
                <a16:creationId xmlns:a16="http://schemas.microsoft.com/office/drawing/2014/main" id="{EF5C1DFA-8949-4851-B783-6CF4FB47A4CC}"/>
              </a:ext>
            </a:extLst>
          </p:cNvPr>
          <p:cNvSpPr txBox="1"/>
          <p:nvPr/>
        </p:nvSpPr>
        <p:spPr>
          <a:xfrm>
            <a:off x="-283905" y="373814"/>
            <a:ext cx="6660892" cy="584775"/>
          </a:xfrm>
          <a:prstGeom prst="rect">
            <a:avLst/>
          </a:prstGeom>
          <a:solidFill>
            <a:srgbClr val="E22726"/>
          </a:solidFill>
        </p:spPr>
        <p:txBody>
          <a:bodyPr wrap="square" rtlCol="0">
            <a:spAutoFit/>
          </a:bodyPr>
          <a:lstStyle/>
          <a:p>
            <a:pPr algn="r"/>
            <a:r>
              <a:rPr lang="en-US" sz="3200" b="1" spc="200">
                <a:solidFill>
                  <a:schemeClr val="bg1"/>
                </a:solidFill>
                <a:latin typeface="Avenir Next Condensed" panose="020B0506020202020204"/>
                <a:cs typeface="Arial" panose="020B0604020202020204" pitchFamily="34" charset="0"/>
              </a:rPr>
              <a:t>Occupational Exposure 	</a:t>
            </a:r>
            <a:endParaRPr lang="en-US" sz="3200" b="1" spc="200">
              <a:solidFill>
                <a:srgbClr val="C7B783"/>
              </a:solidFill>
              <a:latin typeface="Avenir Next Condensed" panose="020B0506020202020204"/>
              <a:cs typeface="Arial" panose="020B0604020202020204" pitchFamily="34" charset="0"/>
            </a:endParaRPr>
          </a:p>
        </p:txBody>
      </p:sp>
      <p:sp>
        <p:nvSpPr>
          <p:cNvPr id="8" name="Slide Number Placeholder 12">
            <a:extLst>
              <a:ext uri="{FF2B5EF4-FFF2-40B4-BE49-F238E27FC236}">
                <a16:creationId xmlns:a16="http://schemas.microsoft.com/office/drawing/2014/main" id="{6F5F5AB9-64E2-C340-9FA8-64C50E72559F}"/>
              </a:ext>
            </a:extLst>
          </p:cNvPr>
          <p:cNvSpPr>
            <a:spLocks noGrp="1"/>
          </p:cNvSpPr>
          <p:nvPr>
            <p:ph type="sldNum" sz="quarter" idx="12"/>
          </p:nvPr>
        </p:nvSpPr>
        <p:spPr>
          <a:xfrm>
            <a:off x="11245683" y="6349211"/>
            <a:ext cx="411719" cy="365125"/>
          </a:xfrm>
        </p:spPr>
        <p:txBody>
          <a:bodyPr/>
          <a:lstStyle/>
          <a:p>
            <a:pPr algn="ctr"/>
            <a:fld id="{5FE9983C-F62D-48A4-9145-C86367548D2A}" type="slidenum">
              <a:rPr lang="en-US" smtClean="0">
                <a:solidFill>
                  <a:srgbClr val="074975"/>
                </a:solidFill>
                <a:latin typeface="Avenir Next Condensed" panose="020B0506020202020204" pitchFamily="34" charset="0"/>
              </a:rPr>
              <a:pPr algn="ctr"/>
              <a:t>19</a:t>
            </a:fld>
            <a:endParaRPr lang="en-US">
              <a:solidFill>
                <a:srgbClr val="074975"/>
              </a:solidFill>
              <a:latin typeface="Avenir Next Condensed" panose="020B0506020202020204" pitchFamily="34" charset="0"/>
            </a:endParaRPr>
          </a:p>
        </p:txBody>
      </p:sp>
    </p:spTree>
    <p:extLst>
      <p:ext uri="{BB962C8B-B14F-4D97-AF65-F5344CB8AC3E}">
        <p14:creationId xmlns:p14="http://schemas.microsoft.com/office/powerpoint/2010/main" val="1563433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3A4173-91A1-4962-9E0E-9FFAD7DD0142}"/>
              </a:ext>
            </a:extLst>
          </p:cNvPr>
          <p:cNvPicPr>
            <a:picLocks noChangeAspect="1"/>
          </p:cNvPicPr>
          <p:nvPr/>
        </p:nvPicPr>
        <p:blipFill rotWithShape="1">
          <a:blip r:embed="rId3">
            <a:extLst>
              <a:ext uri="{28A0092B-C50C-407E-A947-70E740481C1C}">
                <a14:useLocalDpi xmlns:a14="http://schemas.microsoft.com/office/drawing/2010/main" val="0"/>
              </a:ext>
            </a:extLst>
          </a:blip>
          <a:srcRect l="877" r="20585"/>
          <a:stretch/>
        </p:blipFill>
        <p:spPr>
          <a:xfrm>
            <a:off x="-1685381" y="-365125"/>
            <a:ext cx="7572039" cy="7318670"/>
          </a:xfrm>
          <a:prstGeom prst="rect">
            <a:avLst/>
          </a:prstGeom>
        </p:spPr>
      </p:pic>
      <p:sp>
        <p:nvSpPr>
          <p:cNvPr id="5" name="Rectangle 4">
            <a:extLst>
              <a:ext uri="{FF2B5EF4-FFF2-40B4-BE49-F238E27FC236}">
                <a16:creationId xmlns:a16="http://schemas.microsoft.com/office/drawing/2014/main" id="{F8690F7B-3FB1-4701-85FA-BC16CB40348E}"/>
              </a:ext>
            </a:extLst>
          </p:cNvPr>
          <p:cNvSpPr/>
          <p:nvPr/>
        </p:nvSpPr>
        <p:spPr>
          <a:xfrm>
            <a:off x="5027418" y="3111911"/>
            <a:ext cx="5681911" cy="3060951"/>
          </a:xfrm>
          <a:prstGeom prst="rect">
            <a:avLst/>
          </a:prstGeom>
          <a:solidFill>
            <a:srgbClr val="E22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D682382-613D-4DC5-8ACA-642C999AA8E7}"/>
              </a:ext>
            </a:extLst>
          </p:cNvPr>
          <p:cNvSpPr txBox="1"/>
          <p:nvPr/>
        </p:nvSpPr>
        <p:spPr>
          <a:xfrm>
            <a:off x="6096000" y="2404025"/>
            <a:ext cx="4878583"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200" normalizeH="0" baseline="0" noProof="0">
                <a:ln>
                  <a:noFill/>
                </a:ln>
                <a:solidFill>
                  <a:srgbClr val="074975"/>
                </a:solidFill>
                <a:effectLst/>
                <a:uLnTx/>
                <a:uFillTx/>
                <a:latin typeface="Avenir Next Condensed" panose="020B0506020202020204"/>
                <a:ea typeface="+mn-ea"/>
                <a:cs typeface="Bebas Neue Book"/>
              </a:rPr>
              <a:t>Russell F. Osgood   </a:t>
            </a:r>
          </a:p>
        </p:txBody>
      </p:sp>
      <p:sp>
        <p:nvSpPr>
          <p:cNvPr id="7" name="TextBox 6"/>
          <p:cNvSpPr txBox="1"/>
          <p:nvPr/>
        </p:nvSpPr>
        <p:spPr>
          <a:xfrm>
            <a:off x="5247552" y="3315870"/>
            <a:ext cx="6592712" cy="2374753"/>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venir Next Condensed" panose="020B0506020202020204"/>
                <a:ea typeface="+mn-ea"/>
                <a:cs typeface="Arial" panose="020B0604020202020204" pitchFamily="34" charset="0"/>
              </a:rPr>
              <a:t>Vice President </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venir Next Condensed" panose="020B0506020202020204"/>
                <a:ea typeface="+mn-ea"/>
                <a:cs typeface="Arial" panose="020B0604020202020204" pitchFamily="34" charset="0"/>
              </a:rPr>
              <a:t>Education, Outreach &amp; Research</a:t>
            </a: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venir Next Condensed" panose="020B0506020202020204"/>
              <a:ea typeface="+mn-ea"/>
              <a:cs typeface="Arial" panose="020B0604020202020204" pitchFamily="34" charset="0"/>
            </a:endParaRPr>
          </a:p>
          <a:p>
            <a:pPr marL="285750" marR="0" lvl="0" indent="-285750" algn="l" defTabSz="4572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white"/>
                </a:solidFill>
                <a:effectLst/>
                <a:uLnTx/>
                <a:uFillTx/>
                <a:latin typeface="Avenir Next Condensed" panose="020B0506020202020204"/>
                <a:ea typeface="+mn-ea"/>
                <a:cs typeface="Arial" panose="020B0604020202020204" pitchFamily="34" charset="0"/>
              </a:rPr>
              <a:t>Chief of Department Ogunquit, Maine</a:t>
            </a:r>
          </a:p>
          <a:p>
            <a:pPr marL="285750" marR="0" lvl="0" indent="-285750" algn="l" defTabSz="4572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white"/>
                </a:solidFill>
                <a:effectLst/>
                <a:uLnTx/>
                <a:uFillTx/>
                <a:latin typeface="Avenir Next Condensed" panose="020B0506020202020204"/>
                <a:ea typeface="+mn-ea"/>
                <a:cs typeface="Arial" panose="020B0604020202020204" pitchFamily="34" charset="0"/>
              </a:rPr>
              <a:t>Lieutenant Portsmouth NH Fire Department (ret) 1995-2021</a:t>
            </a:r>
          </a:p>
          <a:p>
            <a:pPr marL="285750" marR="0" lvl="0" indent="-285750" algn="l" defTabSz="4572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white"/>
                </a:solidFill>
                <a:effectLst/>
                <a:uLnTx/>
                <a:uFillTx/>
                <a:latin typeface="Avenir Next Condensed" panose="020B0506020202020204"/>
                <a:ea typeface="+mn-ea"/>
                <a:cs typeface="Arial" panose="020B0604020202020204" pitchFamily="34" charset="0"/>
              </a:rPr>
              <a:t>CO-Chair FFCCS Oversite Committee </a:t>
            </a:r>
          </a:p>
          <a:p>
            <a:pPr marL="285750" marR="0" lvl="0" indent="-285750" algn="l" defTabSz="4572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1600">
                <a:solidFill>
                  <a:prstClr val="white"/>
                </a:solidFill>
                <a:latin typeface="Avenir Next Condensed" panose="020B0506020202020204"/>
                <a:cs typeface="Arial" panose="020B0604020202020204" pitchFamily="34" charset="0"/>
              </a:rPr>
              <a:t>NFR Advocate</a:t>
            </a:r>
          </a:p>
          <a:p>
            <a:pPr marL="285750" marR="0" lvl="0" indent="-285750" algn="l" defTabSz="4572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1600">
                <a:solidFill>
                  <a:prstClr val="white"/>
                </a:solidFill>
                <a:latin typeface="Avenir Next Condensed" panose="020B0506020202020204"/>
                <a:cs typeface="Arial" panose="020B0604020202020204" pitchFamily="34" charset="0"/>
              </a:rPr>
              <a:t>IAFC Human Relations Committee </a:t>
            </a:r>
          </a:p>
        </p:txBody>
      </p:sp>
      <p:sp>
        <p:nvSpPr>
          <p:cNvPr id="9" name="Slide Number Placeholder 12">
            <a:extLst>
              <a:ext uri="{FF2B5EF4-FFF2-40B4-BE49-F238E27FC236}">
                <a16:creationId xmlns:a16="http://schemas.microsoft.com/office/drawing/2014/main" id="{76702E4A-D61F-FD4C-B68B-B475E1B23969}"/>
              </a:ext>
            </a:extLst>
          </p:cNvPr>
          <p:cNvSpPr>
            <a:spLocks noGrp="1"/>
          </p:cNvSpPr>
          <p:nvPr>
            <p:ph type="sldNum" sz="quarter" idx="12"/>
          </p:nvPr>
        </p:nvSpPr>
        <p:spPr>
          <a:xfrm>
            <a:off x="8831601" y="6326022"/>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9983C-F62D-48A4-9145-C86367548D2A}" type="slidenum">
              <a:rPr kumimoji="0" lang="en-US" sz="1200" b="0" i="0" u="none" strike="noStrike" kern="1200" cap="none" spc="0" normalizeH="0" baseline="0" noProof="0" smtClean="0">
                <a:ln>
                  <a:noFill/>
                </a:ln>
                <a:solidFill>
                  <a:srgbClr val="074975"/>
                </a:solidFill>
                <a:effectLst/>
                <a:uLnTx/>
                <a:uFillTx/>
                <a:latin typeface="Avenir Next Condensed" panose="020B0506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074975"/>
              </a:solidFill>
              <a:effectLst/>
              <a:uLnTx/>
              <a:uFillTx/>
              <a:latin typeface="Avenir Next Condensed" panose="020B0506020202020204" pitchFamily="34" charset="0"/>
              <a:ea typeface="+mn-ea"/>
              <a:cs typeface="+mn-cs"/>
            </a:endParaRPr>
          </a:p>
        </p:txBody>
      </p:sp>
    </p:spTree>
    <p:extLst>
      <p:ext uri="{BB962C8B-B14F-4D97-AF65-F5344CB8AC3E}">
        <p14:creationId xmlns:p14="http://schemas.microsoft.com/office/powerpoint/2010/main" val="1914247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8E4AE8-7C80-C34D-30E0-DAC92202BA55}"/>
              </a:ext>
            </a:extLst>
          </p:cNvPr>
          <p:cNvSpPr>
            <a:spLocks noGrp="1"/>
          </p:cNvSpPr>
          <p:nvPr>
            <p:ph type="sldNum" sz="quarter" idx="12"/>
          </p:nvPr>
        </p:nvSpPr>
        <p:spPr>
          <a:xfrm>
            <a:off x="11168969" y="6376821"/>
            <a:ext cx="409576" cy="365125"/>
          </a:xfrm>
        </p:spPr>
        <p:txBody>
          <a:bodyPr/>
          <a:lstStyle/>
          <a:p>
            <a:fld id="{5FE9983C-F62D-48A4-9145-C86367548D2A}" type="slidenum">
              <a:rPr lang="en-US" smtClean="0"/>
              <a:pPr/>
              <a:t>20</a:t>
            </a:fld>
            <a:endParaRPr lang="en-US"/>
          </a:p>
        </p:txBody>
      </p:sp>
      <p:sp>
        <p:nvSpPr>
          <p:cNvPr id="4" name="TextBox 3">
            <a:extLst>
              <a:ext uri="{FF2B5EF4-FFF2-40B4-BE49-F238E27FC236}">
                <a16:creationId xmlns:a16="http://schemas.microsoft.com/office/drawing/2014/main" id="{03EB4C18-87F4-CE30-1434-E1CDE9A71245}"/>
              </a:ext>
            </a:extLst>
          </p:cNvPr>
          <p:cNvSpPr txBox="1"/>
          <p:nvPr/>
        </p:nvSpPr>
        <p:spPr>
          <a:xfrm>
            <a:off x="7354203" y="1185614"/>
            <a:ext cx="3895287" cy="1569660"/>
          </a:xfrm>
          <a:prstGeom prst="rect">
            <a:avLst/>
          </a:prstGeom>
          <a:noFill/>
        </p:spPr>
        <p:txBody>
          <a:bodyPr wrap="square">
            <a:spAutoFit/>
          </a:bodyPr>
          <a:lstStyle/>
          <a:p>
            <a:r>
              <a:rPr lang="en-US" sz="2400">
                <a:solidFill>
                  <a:srgbClr val="074975"/>
                </a:solidFill>
                <a:latin typeface="Avenir Next LT Pro Demi" panose="020B0704020202020204" pitchFamily="34" charset="0"/>
              </a:rPr>
              <a:t>WHAT FIREFIGHTERS</a:t>
            </a:r>
          </a:p>
          <a:p>
            <a:r>
              <a:rPr lang="en-US" sz="2400">
                <a:solidFill>
                  <a:srgbClr val="074975"/>
                </a:solidFill>
                <a:latin typeface="Avenir Next LT Pro Demi" panose="020B0704020202020204" pitchFamily="34" charset="0"/>
              </a:rPr>
              <a:t>CAN DO ON AND OFF</a:t>
            </a:r>
          </a:p>
          <a:p>
            <a:r>
              <a:rPr lang="en-US" sz="2400">
                <a:solidFill>
                  <a:srgbClr val="074975"/>
                </a:solidFill>
                <a:latin typeface="Avenir Next LT Pro Demi" panose="020B0704020202020204" pitchFamily="34" charset="0"/>
              </a:rPr>
              <a:t>THE JOB TO REDUCE</a:t>
            </a:r>
          </a:p>
          <a:p>
            <a:r>
              <a:rPr lang="en-US" sz="2400">
                <a:solidFill>
                  <a:srgbClr val="074975"/>
                </a:solidFill>
                <a:latin typeface="Avenir Next LT Pro Demi" panose="020B0704020202020204" pitchFamily="34" charset="0"/>
              </a:rPr>
              <a:t>THEIR OWN RISKS.</a:t>
            </a:r>
          </a:p>
        </p:txBody>
      </p:sp>
      <p:sp>
        <p:nvSpPr>
          <p:cNvPr id="6" name="TextBox 5">
            <a:extLst>
              <a:ext uri="{FF2B5EF4-FFF2-40B4-BE49-F238E27FC236}">
                <a16:creationId xmlns:a16="http://schemas.microsoft.com/office/drawing/2014/main" id="{70412C4C-ECDE-0C11-94CB-D4A1DFDBCBF7}"/>
              </a:ext>
            </a:extLst>
          </p:cNvPr>
          <p:cNvSpPr txBox="1"/>
          <p:nvPr/>
        </p:nvSpPr>
        <p:spPr>
          <a:xfrm>
            <a:off x="7354204" y="3364062"/>
            <a:ext cx="3895287" cy="2308324"/>
          </a:xfrm>
          <a:prstGeom prst="rect">
            <a:avLst/>
          </a:prstGeom>
          <a:noFill/>
        </p:spPr>
        <p:txBody>
          <a:bodyPr wrap="square">
            <a:spAutoFit/>
          </a:bodyPr>
          <a:lstStyle/>
          <a:p>
            <a:r>
              <a:rPr lang="en-US" sz="2400">
                <a:solidFill>
                  <a:srgbClr val="074975"/>
                </a:solidFill>
                <a:latin typeface="Avenir Next LT Pro Demi" panose="020B0704020202020204" pitchFamily="34" charset="0"/>
              </a:rPr>
              <a:t>WHAT FIRE DEPARTMENT</a:t>
            </a:r>
          </a:p>
          <a:p>
            <a:r>
              <a:rPr lang="en-US" sz="2400">
                <a:solidFill>
                  <a:srgbClr val="074975"/>
                </a:solidFill>
                <a:latin typeface="Avenir Next LT Pro Demi" panose="020B0704020202020204" pitchFamily="34" charset="0"/>
              </a:rPr>
              <a:t>LEADERS AND LOCAL</a:t>
            </a:r>
          </a:p>
          <a:p>
            <a:r>
              <a:rPr lang="en-US" sz="2400">
                <a:solidFill>
                  <a:srgbClr val="074975"/>
                </a:solidFill>
                <a:latin typeface="Avenir Next LT Pro Demi" panose="020B0704020202020204" pitchFamily="34" charset="0"/>
              </a:rPr>
              <a:t>GOVERNMENT LEADERS</a:t>
            </a:r>
          </a:p>
          <a:p>
            <a:r>
              <a:rPr lang="en-US" sz="2400">
                <a:solidFill>
                  <a:srgbClr val="074975"/>
                </a:solidFill>
                <a:latin typeface="Avenir Next LT Pro Demi" panose="020B0704020202020204" pitchFamily="34" charset="0"/>
              </a:rPr>
              <a:t>CAN DO TO REDUCE</a:t>
            </a:r>
          </a:p>
          <a:p>
            <a:r>
              <a:rPr lang="en-US" sz="2400">
                <a:solidFill>
                  <a:srgbClr val="074975"/>
                </a:solidFill>
                <a:latin typeface="Avenir Next LT Pro Demi" panose="020B0704020202020204" pitchFamily="34" charset="0"/>
              </a:rPr>
              <a:t>THEIR FIREFIGHTERS’</a:t>
            </a:r>
          </a:p>
          <a:p>
            <a:r>
              <a:rPr lang="en-US" sz="2400">
                <a:solidFill>
                  <a:srgbClr val="074975"/>
                </a:solidFill>
                <a:latin typeface="Avenir Next LT Pro Demi" panose="020B0704020202020204" pitchFamily="34" charset="0"/>
              </a:rPr>
              <a:t>CANCER RISKS.</a:t>
            </a:r>
            <a:endParaRPr lang="en-US">
              <a:solidFill>
                <a:srgbClr val="074975"/>
              </a:solidFill>
              <a:latin typeface="Avenir Next LT Pro Demi" panose="020B0704020202020204" pitchFamily="34" charset="0"/>
            </a:endParaRPr>
          </a:p>
        </p:txBody>
      </p:sp>
      <p:pic>
        <p:nvPicPr>
          <p:cNvPr id="5" name="Picture 4" descr="A firefighter putting out a fire&#10;&#10;Description automatically generated">
            <a:extLst>
              <a:ext uri="{FF2B5EF4-FFF2-40B4-BE49-F238E27FC236}">
                <a16:creationId xmlns:a16="http://schemas.microsoft.com/office/drawing/2014/main" id="{99EFE59E-9599-8E44-892D-3DDA5F111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67050">
            <a:off x="919507" y="684848"/>
            <a:ext cx="4134890" cy="5488304"/>
          </a:xfrm>
          <a:prstGeom prst="rect">
            <a:avLst/>
          </a:prstGeom>
          <a:ln>
            <a:noFill/>
          </a:ln>
          <a:effectLst>
            <a:outerShdw blurRad="292100" dist="139700" dir="2700000" algn="tl" rotWithShape="0">
              <a:srgbClr val="333333">
                <a:alpha val="65000"/>
              </a:srgbClr>
            </a:outerShdw>
          </a:effectLst>
        </p:spPr>
      </p:pic>
      <p:sp>
        <p:nvSpPr>
          <p:cNvPr id="9" name="Flowchart: Connector 8">
            <a:extLst>
              <a:ext uri="{FF2B5EF4-FFF2-40B4-BE49-F238E27FC236}">
                <a16:creationId xmlns:a16="http://schemas.microsoft.com/office/drawing/2014/main" id="{4247D737-2865-2122-37A0-2BA0A74393BE}"/>
              </a:ext>
            </a:extLst>
          </p:cNvPr>
          <p:cNvSpPr/>
          <p:nvPr/>
        </p:nvSpPr>
        <p:spPr>
          <a:xfrm>
            <a:off x="6017049" y="1300705"/>
            <a:ext cx="1258206" cy="1200329"/>
          </a:xfrm>
          <a:prstGeom prst="flowChartConnector">
            <a:avLst/>
          </a:prstGeom>
          <a:solidFill>
            <a:srgbClr val="07497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latin typeface="Avenir Next LT Pro Demi" panose="020B0704020202020204" pitchFamily="34" charset="0"/>
                <a:ea typeface="210 Supersize Black" panose="02020603020101020101" pitchFamily="18" charset="-127"/>
              </a:rPr>
              <a:t>1</a:t>
            </a:r>
          </a:p>
        </p:txBody>
      </p:sp>
      <p:sp>
        <p:nvSpPr>
          <p:cNvPr id="10" name="Flowchart: Connector 9">
            <a:extLst>
              <a:ext uri="{FF2B5EF4-FFF2-40B4-BE49-F238E27FC236}">
                <a16:creationId xmlns:a16="http://schemas.microsoft.com/office/drawing/2014/main" id="{364BCCB1-37F5-4803-8AAF-FC796A0E3E79}"/>
              </a:ext>
            </a:extLst>
          </p:cNvPr>
          <p:cNvSpPr/>
          <p:nvPr/>
        </p:nvSpPr>
        <p:spPr>
          <a:xfrm>
            <a:off x="6017049" y="3364062"/>
            <a:ext cx="1258206" cy="1200329"/>
          </a:xfrm>
          <a:prstGeom prst="flowChartConnector">
            <a:avLst/>
          </a:prstGeom>
          <a:solidFill>
            <a:srgbClr val="E2272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latin typeface="Avenir Next LT Pro Demi" panose="020B0704020202020204" pitchFamily="34" charset="0"/>
                <a:ea typeface="210 Supersize Black" panose="02020603020101020101" pitchFamily="18" charset="-127"/>
              </a:rPr>
              <a:t>2</a:t>
            </a:r>
          </a:p>
        </p:txBody>
      </p:sp>
    </p:spTree>
    <p:extLst>
      <p:ext uri="{BB962C8B-B14F-4D97-AF65-F5344CB8AC3E}">
        <p14:creationId xmlns:p14="http://schemas.microsoft.com/office/powerpoint/2010/main" val="1093487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2A32BB-B2E9-C048-B4E0-BDAE8CB298FE}"/>
              </a:ext>
            </a:extLst>
          </p:cNvPr>
          <p:cNvSpPr txBox="1"/>
          <p:nvPr/>
        </p:nvSpPr>
        <p:spPr>
          <a:xfrm>
            <a:off x="6557963" y="-2528888"/>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129;p18">
            <a:extLst>
              <a:ext uri="{FF2B5EF4-FFF2-40B4-BE49-F238E27FC236}">
                <a16:creationId xmlns:a16="http://schemas.microsoft.com/office/drawing/2014/main" id="{8929E6B0-D290-7047-94A4-F51CA17A3696}"/>
              </a:ext>
            </a:extLst>
          </p:cNvPr>
          <p:cNvSpPr txBox="1"/>
          <p:nvPr/>
        </p:nvSpPr>
        <p:spPr>
          <a:xfrm>
            <a:off x="7504818" y="4125311"/>
            <a:ext cx="2813700" cy="1200300"/>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3200"/>
              <a:buFont typeface="Calibri"/>
              <a:buNone/>
              <a:tabLst/>
              <a:defRPr/>
            </a:pPr>
            <a:endParaRPr kumimoji="0" sz="2400" b="0" i="0" u="none" strike="noStrike" kern="1200" cap="none" spc="0" normalizeH="0" baseline="0" noProof="0">
              <a:ln>
                <a:noFill/>
              </a:ln>
              <a:solidFill>
                <a:prstClr val="white"/>
              </a:solidFill>
              <a:effectLst/>
              <a:uLnTx/>
              <a:uFillTx/>
              <a:latin typeface="Avenir Next Condensed" panose="020B0506020202020204"/>
              <a:ea typeface="Calibri"/>
              <a:cs typeface="Calibri"/>
              <a:sym typeface="Calibri"/>
            </a:endParaRPr>
          </a:p>
        </p:txBody>
      </p:sp>
      <p:sp>
        <p:nvSpPr>
          <p:cNvPr id="11" name="Rectangle 10">
            <a:extLst>
              <a:ext uri="{FF2B5EF4-FFF2-40B4-BE49-F238E27FC236}">
                <a16:creationId xmlns:a16="http://schemas.microsoft.com/office/drawing/2014/main" id="{691463B5-F415-BC47-AE70-EEF6B3C2E1C7}"/>
              </a:ext>
            </a:extLst>
          </p:cNvPr>
          <p:cNvSpPr/>
          <p:nvPr/>
        </p:nvSpPr>
        <p:spPr>
          <a:xfrm>
            <a:off x="1099131" y="1606658"/>
            <a:ext cx="10707035" cy="34163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prstClr val="black"/>
              </a:buClr>
              <a:buSzPts val="2000"/>
              <a:buFontTx/>
              <a:buNone/>
              <a:tabLst/>
              <a:defRPr/>
            </a:pPr>
            <a:r>
              <a:rPr kumimoji="0" lang="en-US" sz="7200" b="0" i="0" u="none" strike="noStrike" kern="1200" cap="none" spc="0" normalizeH="0" baseline="0" noProof="0">
                <a:ln>
                  <a:noFill/>
                </a:ln>
                <a:solidFill>
                  <a:prstClr val="white"/>
                </a:solidFill>
                <a:effectLst/>
                <a:uLnTx/>
                <a:uFillTx/>
                <a:latin typeface="Avenir Next Condensed" panose="020B0506020202020204"/>
                <a:ea typeface="+mn-ea"/>
                <a:cs typeface="+mn-cs"/>
              </a:rPr>
              <a:t>Firefighters have a </a:t>
            </a:r>
            <a:r>
              <a:rPr kumimoji="0" lang="en-US" sz="7200" b="1" i="0" u="none" strike="noStrike" kern="1200" cap="none" spc="0" normalizeH="0" baseline="0" noProof="0">
                <a:ln>
                  <a:noFill/>
                </a:ln>
                <a:solidFill>
                  <a:srgbClr val="C7B783"/>
                </a:solidFill>
                <a:effectLst/>
                <a:uLnTx/>
                <a:uFillTx/>
                <a:latin typeface="Avenir Next Condensed" panose="020B0506020202020204"/>
                <a:ea typeface="+mn-ea"/>
                <a:cs typeface="+mn-cs"/>
              </a:rPr>
              <a:t>Nine Percent </a:t>
            </a:r>
            <a:r>
              <a:rPr kumimoji="0" lang="en-US" sz="7200" b="0" i="0" u="none" strike="noStrike" kern="1200" cap="none" spc="0" normalizeH="0" baseline="0" noProof="0">
                <a:ln>
                  <a:noFill/>
                </a:ln>
                <a:solidFill>
                  <a:prstClr val="white"/>
                </a:solidFill>
                <a:effectLst/>
                <a:uLnTx/>
                <a:uFillTx/>
                <a:latin typeface="Avenir Next Condensed" panose="020B0506020202020204"/>
                <a:ea typeface="+mn-ea"/>
                <a:cs typeface="+mn-cs"/>
              </a:rPr>
              <a:t>higher risk being diagnosed.</a:t>
            </a:r>
          </a:p>
        </p:txBody>
      </p:sp>
      <p:sp>
        <p:nvSpPr>
          <p:cNvPr id="12" name="Slide Number Placeholder 12">
            <a:extLst>
              <a:ext uri="{FF2B5EF4-FFF2-40B4-BE49-F238E27FC236}">
                <a16:creationId xmlns:a16="http://schemas.microsoft.com/office/drawing/2014/main" id="{FBEFE404-46FB-DE45-A79F-06CC76F17CEB}"/>
              </a:ext>
            </a:extLst>
          </p:cNvPr>
          <p:cNvSpPr>
            <a:spLocks noGrp="1"/>
          </p:cNvSpPr>
          <p:nvPr>
            <p:ph type="sldNum" sz="quarter" idx="12"/>
          </p:nvPr>
        </p:nvSpPr>
        <p:spPr>
          <a:xfrm>
            <a:off x="11255259" y="6349211"/>
            <a:ext cx="402144"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FE9983C-F62D-48A4-9145-C86367548D2A}" type="slidenum">
              <a:rPr kumimoji="0" lang="en-US" sz="1200" b="0" i="0" u="none" strike="noStrike" kern="1200" cap="none" spc="0" normalizeH="0" baseline="0" noProof="0" smtClean="0">
                <a:ln>
                  <a:noFill/>
                </a:ln>
                <a:solidFill>
                  <a:srgbClr val="074975"/>
                </a:solidFill>
                <a:effectLst/>
                <a:uLnTx/>
                <a:uFillTx/>
                <a:latin typeface="Avenir Next Condensed" panose="020B0506020202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74975"/>
              </a:solidFill>
              <a:effectLst/>
              <a:uLnTx/>
              <a:uFillTx/>
              <a:latin typeface="Avenir Next Condensed" panose="020B0506020202020204" pitchFamily="34" charset="0"/>
              <a:ea typeface="+mn-ea"/>
              <a:cs typeface="+mn-cs"/>
            </a:endParaRPr>
          </a:p>
        </p:txBody>
      </p:sp>
    </p:spTree>
    <p:extLst>
      <p:ext uri="{BB962C8B-B14F-4D97-AF65-F5344CB8AC3E}">
        <p14:creationId xmlns:p14="http://schemas.microsoft.com/office/powerpoint/2010/main" val="566801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3E8797-5DF5-2BB6-5AB4-A0787E04A249}"/>
              </a:ext>
            </a:extLst>
          </p:cNvPr>
          <p:cNvSpPr>
            <a:spLocks noGrp="1"/>
          </p:cNvSpPr>
          <p:nvPr>
            <p:ph type="sldNum" sz="quarter" idx="12"/>
          </p:nvPr>
        </p:nvSpPr>
        <p:spPr/>
        <p:txBody>
          <a:bodyPr/>
          <a:lstStyle/>
          <a:p>
            <a:fld id="{5FE9983C-F62D-48A4-9145-C86367548D2A}" type="slidenum">
              <a:rPr lang="en-US" smtClean="0"/>
              <a:pPr/>
              <a:t>22</a:t>
            </a:fld>
            <a:endParaRPr lang="en-US"/>
          </a:p>
        </p:txBody>
      </p:sp>
      <p:sp>
        <p:nvSpPr>
          <p:cNvPr id="6" name="TextBox 5">
            <a:extLst>
              <a:ext uri="{FF2B5EF4-FFF2-40B4-BE49-F238E27FC236}">
                <a16:creationId xmlns:a16="http://schemas.microsoft.com/office/drawing/2014/main" id="{32B766C7-1FF6-1B5C-8A76-78DA5B8569A3}"/>
              </a:ext>
            </a:extLst>
          </p:cNvPr>
          <p:cNvSpPr txBox="1"/>
          <p:nvPr/>
        </p:nvSpPr>
        <p:spPr>
          <a:xfrm>
            <a:off x="208274" y="98214"/>
            <a:ext cx="5168683" cy="769441"/>
          </a:xfrm>
          <a:prstGeom prst="rect">
            <a:avLst/>
          </a:prstGeom>
          <a:noFill/>
        </p:spPr>
        <p:txBody>
          <a:bodyPr wrap="square">
            <a:spAutoFit/>
          </a:bodyPr>
          <a:lstStyle/>
          <a:p>
            <a:pPr algn="l"/>
            <a:endParaRPr lang="en-US" sz="1200" b="0" i="0" u="none" strike="noStrike" baseline="0">
              <a:solidFill>
                <a:srgbClr val="000000"/>
              </a:solidFill>
              <a:latin typeface="Bushfire Bold"/>
            </a:endParaRPr>
          </a:p>
          <a:p>
            <a:r>
              <a:rPr lang="en-US" sz="3200" b="1" i="0" u="none" strike="noStrike" baseline="0">
                <a:solidFill>
                  <a:srgbClr val="074975"/>
                </a:solidFill>
                <a:latin typeface="Avenir Next LT Pro Demi" panose="020B0704020202020204" pitchFamily="34" charset="0"/>
              </a:rPr>
              <a:t>AWAY </a:t>
            </a:r>
            <a:r>
              <a:rPr lang="en-US" sz="2400" b="1" i="0" u="none" strike="noStrike" baseline="0">
                <a:solidFill>
                  <a:srgbClr val="074975"/>
                </a:solidFill>
                <a:latin typeface="Avenir Next LT Pro Demi" panose="020B0704020202020204" pitchFamily="34" charset="0"/>
              </a:rPr>
              <a:t>FROM THE </a:t>
            </a:r>
            <a:r>
              <a:rPr lang="en-US" sz="3200" b="1" i="0" u="none" strike="noStrike" baseline="0">
                <a:solidFill>
                  <a:srgbClr val="E22726"/>
                </a:solidFill>
                <a:latin typeface="Avenir Next LT Pro Demi" panose="020B0704020202020204" pitchFamily="34" charset="0"/>
              </a:rPr>
              <a:t>STATION </a:t>
            </a:r>
            <a:endParaRPr lang="en-US" sz="2000">
              <a:solidFill>
                <a:srgbClr val="E22726"/>
              </a:solidFill>
              <a:latin typeface="Avenir Next LT Pro Demi" panose="020B0704020202020204" pitchFamily="34" charset="0"/>
            </a:endParaRPr>
          </a:p>
        </p:txBody>
      </p:sp>
      <p:sp>
        <p:nvSpPr>
          <p:cNvPr id="8" name="TextBox 7">
            <a:extLst>
              <a:ext uri="{FF2B5EF4-FFF2-40B4-BE49-F238E27FC236}">
                <a16:creationId xmlns:a16="http://schemas.microsoft.com/office/drawing/2014/main" id="{0711A53F-7A1C-A51E-FE20-33BF9EC987DA}"/>
              </a:ext>
            </a:extLst>
          </p:cNvPr>
          <p:cNvSpPr txBox="1"/>
          <p:nvPr/>
        </p:nvSpPr>
        <p:spPr>
          <a:xfrm>
            <a:off x="435602" y="951153"/>
            <a:ext cx="4466869" cy="646331"/>
          </a:xfrm>
          <a:prstGeom prst="rect">
            <a:avLst/>
          </a:prstGeom>
          <a:noFill/>
        </p:spPr>
        <p:txBody>
          <a:bodyPr wrap="square">
            <a:spAutoFit/>
          </a:bodyPr>
          <a:lstStyle/>
          <a:p>
            <a:r>
              <a:rPr lang="en-US">
                <a:solidFill>
                  <a:srgbClr val="074975"/>
                </a:solidFill>
                <a:latin typeface="Avenir Next Condensed Demi Bold"/>
              </a:rPr>
              <a:t>Healthy behaviors, have a positive multiplying effect on overall health. </a:t>
            </a:r>
          </a:p>
        </p:txBody>
      </p:sp>
      <p:sp>
        <p:nvSpPr>
          <p:cNvPr id="17" name="TextBox 16">
            <a:extLst>
              <a:ext uri="{FF2B5EF4-FFF2-40B4-BE49-F238E27FC236}">
                <a16:creationId xmlns:a16="http://schemas.microsoft.com/office/drawing/2014/main" id="{5B1ED203-8DA6-10CA-DBEE-344E1A2055ED}"/>
              </a:ext>
            </a:extLst>
          </p:cNvPr>
          <p:cNvSpPr txBox="1"/>
          <p:nvPr/>
        </p:nvSpPr>
        <p:spPr>
          <a:xfrm>
            <a:off x="965506" y="2368245"/>
            <a:ext cx="4315840" cy="3925305"/>
          </a:xfrm>
          <a:prstGeom prst="rect">
            <a:avLst/>
          </a:prstGeom>
          <a:noFill/>
        </p:spPr>
        <p:txBody>
          <a:bodyPr wrap="square">
            <a:spAutoFit/>
          </a:bodyPr>
          <a:lstStyle/>
          <a:p>
            <a:pPr marL="342900" marR="0" lvl="0" indent="-34290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000" b="1" i="0" u="none" strike="noStrike" kern="100" cap="none" spc="0" normalizeH="0" baseline="0" noProof="0">
                <a:ln>
                  <a:noFill/>
                </a:ln>
                <a:solidFill>
                  <a:srgbClr val="074975"/>
                </a:solidFill>
                <a:effectLst/>
                <a:uLnTx/>
                <a:uFillTx/>
                <a:latin typeface="Avenir Next Condensed" panose="020B0506020202020204"/>
                <a:ea typeface="Calibri" panose="020F0502020204030204" pitchFamily="34" charset="0"/>
                <a:cs typeface="Times New Roman" panose="02020603050405020304" pitchFamily="18" charset="0"/>
              </a:rPr>
              <a:t>Curb Alcohol </a:t>
            </a:r>
          </a:p>
          <a:p>
            <a:pPr marL="342900" marR="0" lvl="0" indent="-34290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2000" b="1" kern="100">
                <a:solidFill>
                  <a:srgbClr val="074975"/>
                </a:solidFill>
                <a:latin typeface="Avenir Next Condensed" panose="020B0506020202020204"/>
                <a:ea typeface="Calibri" panose="020F0502020204030204" pitchFamily="34" charset="0"/>
                <a:cs typeface="Times New Roman" panose="02020603050405020304" pitchFamily="18" charset="0"/>
              </a:rPr>
              <a:t>Be Sun Smart</a:t>
            </a:r>
          </a:p>
          <a:p>
            <a:pPr marL="342900" marR="0" lvl="0" indent="-34290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000" b="1" i="0" u="none" strike="noStrike" kern="100" cap="none" spc="0" normalizeH="0" baseline="0" noProof="0">
                <a:ln>
                  <a:noFill/>
                </a:ln>
                <a:solidFill>
                  <a:srgbClr val="074975"/>
                </a:solidFill>
                <a:effectLst/>
                <a:uLnTx/>
                <a:uFillTx/>
                <a:latin typeface="Avenir Next Condensed" panose="020B0506020202020204"/>
                <a:ea typeface="Calibri" panose="020F0502020204030204" pitchFamily="34" charset="0"/>
                <a:cs typeface="Times New Roman" panose="02020603050405020304" pitchFamily="18" charset="0"/>
              </a:rPr>
              <a:t>Prioritize Sleep</a:t>
            </a:r>
          </a:p>
          <a:p>
            <a:pPr marL="342900" marR="0" lvl="0" indent="-34290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2000" b="1" kern="100">
                <a:solidFill>
                  <a:srgbClr val="074975"/>
                </a:solidFill>
                <a:latin typeface="Avenir Next Condensed" panose="020B0506020202020204"/>
                <a:ea typeface="Calibri" panose="020F0502020204030204" pitchFamily="34" charset="0"/>
                <a:cs typeface="Times New Roman" panose="02020603050405020304" pitchFamily="18" charset="0"/>
              </a:rPr>
              <a:t>Get Physical </a:t>
            </a:r>
            <a:endParaRPr kumimoji="0" lang="en-US" sz="2000" b="1" i="0" u="none" strike="noStrike" kern="100" cap="none" spc="0" normalizeH="0" baseline="0" noProof="0">
              <a:ln>
                <a:noFill/>
              </a:ln>
              <a:solidFill>
                <a:srgbClr val="074975"/>
              </a:solidFill>
              <a:effectLst/>
              <a:uLnTx/>
              <a:uFillTx/>
              <a:latin typeface="Avenir Next Condensed" panose="020B0506020202020204"/>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000" b="1" i="0" u="none" strike="noStrike" kern="100" cap="none" spc="0" normalizeH="0" baseline="0" noProof="0">
                <a:ln>
                  <a:noFill/>
                </a:ln>
                <a:solidFill>
                  <a:srgbClr val="074975"/>
                </a:solidFill>
                <a:effectLst/>
                <a:uLnTx/>
                <a:uFillTx/>
                <a:latin typeface="Avenir Next Condensed" panose="020B0506020202020204"/>
                <a:ea typeface="Calibri" panose="020F0502020204030204" pitchFamily="34" charset="0"/>
                <a:cs typeface="Times New Roman" panose="02020603050405020304" pitchFamily="18" charset="0"/>
              </a:rPr>
              <a:t>Eat Right And Hydrate </a:t>
            </a:r>
          </a:p>
          <a:p>
            <a:pPr marL="342900" marR="0" lvl="0" indent="-34290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000" b="1" i="0" u="none" strike="noStrike" kern="100" cap="none" spc="0" normalizeH="0" baseline="0" noProof="0">
                <a:ln>
                  <a:noFill/>
                </a:ln>
                <a:solidFill>
                  <a:srgbClr val="074975"/>
                </a:solidFill>
                <a:effectLst/>
                <a:uLnTx/>
                <a:uFillTx/>
                <a:latin typeface="Avenir Next Condensed" panose="020B0506020202020204"/>
                <a:ea typeface="Calibri" panose="020F0502020204030204" pitchFamily="34" charset="0"/>
                <a:cs typeface="Times New Roman" panose="02020603050405020304" pitchFamily="18" charset="0"/>
              </a:rPr>
              <a:t>Tamp Out Tobacco</a:t>
            </a:r>
          </a:p>
          <a:p>
            <a:pPr marL="342900" marR="0" lvl="0" indent="-34290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000" b="1" i="0" u="none" strike="noStrike" kern="100" cap="none" spc="0" normalizeH="0" baseline="0" noProof="0">
                <a:ln>
                  <a:noFill/>
                </a:ln>
                <a:solidFill>
                  <a:srgbClr val="074975"/>
                </a:solidFill>
                <a:effectLst/>
                <a:uLnTx/>
                <a:uFillTx/>
                <a:latin typeface="Avenir Next Condensed" panose="020B0506020202020204"/>
                <a:ea typeface="Calibri" panose="020F0502020204030204" pitchFamily="34" charset="0"/>
                <a:cs typeface="Times New Roman" panose="02020603050405020304" pitchFamily="18" charset="0"/>
              </a:rPr>
              <a:t>De-stress </a:t>
            </a:r>
          </a:p>
          <a:p>
            <a:pPr marL="342900" marR="0" lvl="0" indent="-34290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2000" b="1" kern="100">
                <a:solidFill>
                  <a:srgbClr val="074975"/>
                </a:solidFill>
                <a:latin typeface="Avenir Next Condensed" panose="020B0506020202020204"/>
                <a:ea typeface="Calibri" panose="020F0502020204030204" pitchFamily="34" charset="0"/>
                <a:cs typeface="Times New Roman" panose="02020603050405020304" pitchFamily="18" charset="0"/>
              </a:rPr>
              <a:t>Access Healthcare Regularly </a:t>
            </a:r>
          </a:p>
          <a:p>
            <a:pPr marL="342900" marR="0" lvl="0" indent="-34290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US" sz="2400" b="0" i="0" u="none" strike="noStrike" kern="100" cap="none" spc="0" normalizeH="0" baseline="0" noProof="0">
              <a:ln>
                <a:noFill/>
              </a:ln>
              <a:solidFill>
                <a:schemeClr val="bg1"/>
              </a:solidFill>
              <a:effectLst/>
              <a:uLnTx/>
              <a:uFillTx/>
              <a:latin typeface="Avenir Next Condensed" panose="020B0506020202020204"/>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332A6961-2567-09E6-95B1-5113F95CF3CE}"/>
              </a:ext>
            </a:extLst>
          </p:cNvPr>
          <p:cNvSpPr txBox="1"/>
          <p:nvPr/>
        </p:nvSpPr>
        <p:spPr>
          <a:xfrm>
            <a:off x="306430" y="1764480"/>
            <a:ext cx="624131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22726"/>
                </a:solidFill>
                <a:effectLst/>
                <a:uLnTx/>
                <a:uFillTx/>
                <a:latin typeface="Avenir Next Condensed" panose="020B0506020202020204"/>
                <a:ea typeface="+mn-ea"/>
                <a:cs typeface="+mn-cs"/>
              </a:rPr>
              <a:t>Every day asks ….</a:t>
            </a:r>
          </a:p>
        </p:txBody>
      </p:sp>
      <p:pic>
        <p:nvPicPr>
          <p:cNvPr id="4" name="Picture 3" descr="A fire truck in a fire station&#10;&#10;Description automatically generated">
            <a:extLst>
              <a:ext uri="{FF2B5EF4-FFF2-40B4-BE49-F238E27FC236}">
                <a16:creationId xmlns:a16="http://schemas.microsoft.com/office/drawing/2014/main" id="{BB131420-77C0-9A68-57DD-A8D1EDD26E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0349" y="532539"/>
            <a:ext cx="4240401" cy="5653867"/>
          </a:xfrm>
          <a:prstGeom prst="rect">
            <a:avLst/>
          </a:prstGeom>
        </p:spPr>
      </p:pic>
    </p:spTree>
    <p:extLst>
      <p:ext uri="{BB962C8B-B14F-4D97-AF65-F5344CB8AC3E}">
        <p14:creationId xmlns:p14="http://schemas.microsoft.com/office/powerpoint/2010/main" val="2571742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D881DE-7F88-C201-C60B-2CCA5D267C4B}"/>
              </a:ext>
            </a:extLst>
          </p:cNvPr>
          <p:cNvSpPr>
            <a:spLocks noGrp="1"/>
          </p:cNvSpPr>
          <p:nvPr>
            <p:ph type="sldNum" sz="quarter" idx="12"/>
          </p:nvPr>
        </p:nvSpPr>
        <p:spPr/>
        <p:txBody>
          <a:bodyPr/>
          <a:lstStyle/>
          <a:p>
            <a:fld id="{5FE9983C-F62D-48A4-9145-C86367548D2A}" type="slidenum">
              <a:rPr lang="en-US" smtClean="0"/>
              <a:pPr/>
              <a:t>23</a:t>
            </a:fld>
            <a:endParaRPr lang="en-US"/>
          </a:p>
        </p:txBody>
      </p:sp>
      <p:sp>
        <p:nvSpPr>
          <p:cNvPr id="3" name="TextBox 2">
            <a:extLst>
              <a:ext uri="{FF2B5EF4-FFF2-40B4-BE49-F238E27FC236}">
                <a16:creationId xmlns:a16="http://schemas.microsoft.com/office/drawing/2014/main" id="{7040EFBA-D15C-9450-36D3-F08EDED6D445}"/>
              </a:ext>
            </a:extLst>
          </p:cNvPr>
          <p:cNvSpPr txBox="1"/>
          <p:nvPr/>
        </p:nvSpPr>
        <p:spPr>
          <a:xfrm>
            <a:off x="293838" y="167710"/>
            <a:ext cx="4479094"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22726"/>
                </a:solidFill>
                <a:effectLst/>
                <a:uLnTx/>
                <a:uFillTx/>
                <a:latin typeface="Avenir Next Condensed" panose="020B0506020202020204"/>
                <a:ea typeface="+mn-ea"/>
                <a:cs typeface="+mn-cs"/>
              </a:rPr>
              <a:t>Every day asks ….</a:t>
            </a:r>
          </a:p>
        </p:txBody>
      </p:sp>
      <p:sp>
        <p:nvSpPr>
          <p:cNvPr id="4" name="TextBox 3">
            <a:extLst>
              <a:ext uri="{FF2B5EF4-FFF2-40B4-BE49-F238E27FC236}">
                <a16:creationId xmlns:a16="http://schemas.microsoft.com/office/drawing/2014/main" id="{FA39CCAB-E73D-43EB-DE71-CCD1BB7D6B1B}"/>
              </a:ext>
            </a:extLst>
          </p:cNvPr>
          <p:cNvSpPr txBox="1"/>
          <p:nvPr/>
        </p:nvSpPr>
        <p:spPr>
          <a:xfrm>
            <a:off x="644407" y="1153264"/>
            <a:ext cx="3777956" cy="4737451"/>
          </a:xfrm>
          <a:prstGeom prst="rect">
            <a:avLst/>
          </a:prstGeom>
          <a:noFill/>
        </p:spPr>
        <p:txBody>
          <a:bodyPr wrap="square">
            <a:spAutoFit/>
          </a:bodyPr>
          <a:lstStyle/>
          <a:p>
            <a:pPr marR="0" lvl="0" algn="l" defTabSz="457200" rtl="0" eaLnBrk="1" fontAlgn="auto" latinLnBrk="0" hangingPunct="1">
              <a:lnSpc>
                <a:spcPct val="107000"/>
              </a:lnSpc>
              <a:spcBef>
                <a:spcPts val="0"/>
              </a:spcBef>
              <a:spcAft>
                <a:spcPts val="800"/>
              </a:spcAft>
              <a:buClrTx/>
              <a:buSzTx/>
              <a:tabLst/>
              <a:defRPr/>
            </a:pPr>
            <a:r>
              <a:rPr kumimoji="0" lang="en-US" sz="2400" b="1" i="0" u="none" strike="noStrike" kern="100" cap="none" spc="0" normalizeH="0" baseline="0" noProof="0">
                <a:ln>
                  <a:noFill/>
                </a:ln>
                <a:solidFill>
                  <a:srgbClr val="074975"/>
                </a:solidFill>
                <a:effectLst/>
                <a:uLnTx/>
                <a:uFillTx/>
                <a:latin typeface="Avenir Next Condensed" panose="020B0506020202020204"/>
                <a:ea typeface="Calibri" panose="020F0502020204030204" pitchFamily="34" charset="0"/>
                <a:cs typeface="Times New Roman" panose="02020603050405020304" pitchFamily="18" charset="0"/>
              </a:rPr>
              <a:t>CURB ALCOHOL </a:t>
            </a:r>
          </a:p>
          <a:p>
            <a:pPr marL="342900" marR="0" lvl="0" indent="-34290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b="0" i="0" u="none" strike="noStrike" kern="100" cap="none" spc="0" normalizeH="0" baseline="0" noProof="0">
                <a:ln>
                  <a:noFill/>
                </a:ln>
                <a:solidFill>
                  <a:srgbClr val="074975"/>
                </a:solidFill>
                <a:effectLst/>
                <a:uLnTx/>
                <a:uFillTx/>
                <a:latin typeface="Avenir Next Condensed" panose="020B0506020202020204"/>
                <a:ea typeface="Calibri" panose="020F0502020204030204" pitchFamily="34" charset="0"/>
                <a:cs typeface="Times New Roman" panose="02020603050405020304" pitchFamily="18" charset="0"/>
              </a:rPr>
              <a:t>The International Agency for Research on Cancer (IARC) classifies alcohol as a cause of human cancer group 1 carcinogen, as it now does the occupation of firefighting.</a:t>
            </a:r>
          </a:p>
          <a:p>
            <a:pPr marL="342900" marR="0" lvl="0" indent="-34290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b="0" i="0" u="none" strike="noStrike" kern="100" cap="none" spc="0" normalizeH="0" baseline="0" noProof="0">
                <a:ln>
                  <a:noFill/>
                </a:ln>
                <a:solidFill>
                  <a:srgbClr val="074975"/>
                </a:solidFill>
                <a:effectLst/>
                <a:uLnTx/>
                <a:uFillTx/>
                <a:latin typeface="Avenir Next Condensed" panose="020B0506020202020204"/>
                <a:ea typeface="Calibri" panose="020F0502020204030204" pitchFamily="34" charset="0"/>
                <a:cs typeface="Times New Roman" panose="02020603050405020304" pitchFamily="18" charset="0"/>
              </a:rPr>
              <a:t>The safest bet is to not drink any alcohol</a:t>
            </a:r>
          </a:p>
          <a:p>
            <a:pPr marL="342900" marR="0" lvl="0" indent="-34290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b="0" i="0" u="none" strike="noStrike" kern="100" cap="none" spc="0" normalizeH="0" baseline="0" noProof="0">
                <a:ln>
                  <a:noFill/>
                </a:ln>
                <a:solidFill>
                  <a:srgbClr val="074975"/>
                </a:solidFill>
                <a:effectLst/>
                <a:uLnTx/>
                <a:uFillTx/>
                <a:latin typeface="Avenir Next Condensed" panose="020B0506020202020204"/>
                <a:ea typeface="Calibri" panose="020F0502020204030204" pitchFamily="34" charset="0"/>
                <a:cs typeface="Times New Roman" panose="02020603050405020304" pitchFamily="18" charset="0"/>
              </a:rPr>
              <a:t>If you do drink, limit the amount per session to one drink if you are female, and two drinks if you are male. </a:t>
            </a:r>
          </a:p>
          <a:p>
            <a:pPr marL="342900" marR="0" lvl="0" indent="-34290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US" b="0" i="0" u="none" strike="noStrike" kern="100" cap="none" spc="0" normalizeH="0" baseline="0" noProof="0">
              <a:ln>
                <a:noFill/>
              </a:ln>
              <a:solidFill>
                <a:srgbClr val="074975"/>
              </a:solidFill>
              <a:effectLst/>
              <a:uLnTx/>
              <a:uFillTx/>
              <a:latin typeface="Avenir Next Condensed" panose="020B0506020202020204"/>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B1B79189-D136-DD78-1CB6-F7FAA52FCB59}"/>
              </a:ext>
            </a:extLst>
          </p:cNvPr>
          <p:cNvPicPr>
            <a:picLocks noChangeAspect="1"/>
          </p:cNvPicPr>
          <p:nvPr/>
        </p:nvPicPr>
        <p:blipFill rotWithShape="1">
          <a:blip r:embed="rId3"/>
          <a:srcRect l="7129" t="12892" r="5445" b="5634"/>
          <a:stretch/>
        </p:blipFill>
        <p:spPr>
          <a:xfrm>
            <a:off x="5815736" y="1230212"/>
            <a:ext cx="4851740" cy="4583553"/>
          </a:xfrm>
          <a:prstGeom prst="rect">
            <a:avLst/>
          </a:prstGeom>
        </p:spPr>
      </p:pic>
    </p:spTree>
    <p:extLst>
      <p:ext uri="{BB962C8B-B14F-4D97-AF65-F5344CB8AC3E}">
        <p14:creationId xmlns:p14="http://schemas.microsoft.com/office/powerpoint/2010/main" val="3333957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0DD2C2-BDC3-08B2-0C2D-B094E04B912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9983C-F62D-48A4-9145-C86367548D2A}" type="slidenum">
              <a:rPr kumimoji="0" lang="en-US" sz="1600" b="0" i="0" u="none" strike="noStrike" kern="1200" cap="none" spc="0" normalizeH="0" baseline="0" noProof="0" smtClean="0">
                <a:ln>
                  <a:noFill/>
                </a:ln>
                <a:solidFill>
                  <a:srgbClr val="074975"/>
                </a:solidFill>
                <a:effectLst/>
                <a:uLnTx/>
                <a:uFillTx/>
                <a:latin typeface="Avenir Next LT Pro" panose="020B050402020202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600" b="0" i="0" u="none" strike="noStrike" kern="1200" cap="none" spc="0" normalizeH="0" baseline="0" noProof="0">
              <a:ln>
                <a:noFill/>
              </a:ln>
              <a:solidFill>
                <a:srgbClr val="074975"/>
              </a:solidFill>
              <a:effectLst/>
              <a:uLnTx/>
              <a:uFillTx/>
              <a:latin typeface="Avenir Next LT Pro" panose="020B0504020202020204" pitchFamily="34" charset="77"/>
              <a:ea typeface="+mn-ea"/>
              <a:cs typeface="+mn-cs"/>
            </a:endParaRPr>
          </a:p>
        </p:txBody>
      </p:sp>
      <p:sp>
        <p:nvSpPr>
          <p:cNvPr id="7" name="TextBox 6">
            <a:extLst>
              <a:ext uri="{FF2B5EF4-FFF2-40B4-BE49-F238E27FC236}">
                <a16:creationId xmlns:a16="http://schemas.microsoft.com/office/drawing/2014/main" id="{ABC1D791-DD0A-5C55-B420-57560DF872D0}"/>
              </a:ext>
            </a:extLst>
          </p:cNvPr>
          <p:cNvSpPr txBox="1"/>
          <p:nvPr/>
        </p:nvSpPr>
        <p:spPr>
          <a:xfrm>
            <a:off x="332959" y="1079238"/>
            <a:ext cx="4351955" cy="4441088"/>
          </a:xfrm>
          <a:prstGeom prst="rect">
            <a:avLst/>
          </a:prstGeom>
          <a:noFill/>
        </p:spPr>
        <p:txBody>
          <a:bodyPr wrap="square">
            <a:spAutoFit/>
          </a:bodyPr>
          <a:lstStyle/>
          <a:p>
            <a:pPr marR="0" lvl="0" algn="l" defTabSz="457200" rtl="0" eaLnBrk="1" fontAlgn="auto" latinLnBrk="0" hangingPunct="1">
              <a:lnSpc>
                <a:spcPct val="107000"/>
              </a:lnSpc>
              <a:spcBef>
                <a:spcPts val="0"/>
              </a:spcBef>
              <a:spcAft>
                <a:spcPts val="800"/>
              </a:spcAft>
              <a:buClrTx/>
              <a:buSzTx/>
              <a:tabLst/>
              <a:defRPr/>
            </a:pPr>
            <a:r>
              <a:rPr kumimoji="0" lang="en-US" sz="2400" b="1" i="0" u="none" strike="noStrike" kern="100" cap="none" spc="0" normalizeH="0" baseline="0" noProof="0">
                <a:ln>
                  <a:noFill/>
                </a:ln>
                <a:solidFill>
                  <a:srgbClr val="074975"/>
                </a:solidFill>
                <a:effectLst/>
                <a:uLnTx/>
                <a:uFillTx/>
                <a:latin typeface="Avenir Next Condensed" panose="020B0506020202020204"/>
                <a:ea typeface="Calibri" panose="020F0502020204030204" pitchFamily="34" charset="0"/>
                <a:cs typeface="Times New Roman" panose="02020603050405020304" pitchFamily="18" charset="0"/>
              </a:rPr>
              <a:t>BE SUN SMART</a:t>
            </a:r>
          </a:p>
          <a:p>
            <a:pPr marL="342900" marR="0" lvl="0" indent="-34290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b="1" i="0" u="none" strike="noStrike" baseline="0">
                <a:solidFill>
                  <a:srgbClr val="074975"/>
                </a:solidFill>
                <a:latin typeface="Avenir Next LT Pro Demi" panose="020B0704020202020204" pitchFamily="34" charset="0"/>
              </a:rPr>
              <a:t>IARC also classifies ultraviolet radiation as a cause of skin cancer (melanoma and malignant non-melanoma cancer). </a:t>
            </a:r>
          </a:p>
          <a:p>
            <a:pPr marL="342900" marR="0" lvl="0" indent="-34290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b="1">
                <a:solidFill>
                  <a:srgbClr val="074975"/>
                </a:solidFill>
                <a:effectLst/>
                <a:latin typeface="Avenir Next LT Pro Demi" panose="020B0704020202020204" pitchFamily="34" charset="0"/>
                <a:ea typeface="Arial" panose="020B0604020202020204" pitchFamily="34" charset="0"/>
              </a:rPr>
              <a:t>Firefighters have a 21% greater risk of melanoma, the most serious form of skin cancer.</a:t>
            </a:r>
            <a:r>
              <a:rPr kumimoji="0" lang="en-US" sz="1800" b="1" i="0" u="none" strike="noStrike" kern="1200" cap="none" spc="0" normalizeH="0" baseline="0" noProof="0">
                <a:ln>
                  <a:noFill/>
                </a:ln>
                <a:solidFill>
                  <a:srgbClr val="074975"/>
                </a:solidFill>
                <a:effectLst/>
                <a:uLnTx/>
                <a:uFillTx/>
                <a:latin typeface="Avenir Next LT Pro Demi" panose="020B0704020202020204" pitchFamily="34" charset="0"/>
              </a:rPr>
              <a:t> </a:t>
            </a:r>
          </a:p>
          <a:p>
            <a:pPr marL="342900" marR="0" lvl="0" indent="-34290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074975"/>
                </a:solidFill>
                <a:effectLst/>
                <a:uLnTx/>
                <a:uFillTx/>
                <a:latin typeface="Avenir Next LT Pro Demi" panose="020B0704020202020204" pitchFamily="34" charset="0"/>
              </a:rPr>
              <a:t>Limit the amount of time spent in the sun and protect your skin by using sunscreen with sun protection factor (SPF) of at least 15. </a:t>
            </a:r>
            <a:endParaRPr lang="en-US" b="1">
              <a:solidFill>
                <a:srgbClr val="074975"/>
              </a:solidFill>
              <a:effectLst/>
              <a:latin typeface="Avenir Next LT Pro Demi" panose="020B0704020202020204" pitchFamily="34" charset="0"/>
              <a:ea typeface="Arial" panose="020B0604020202020204" pitchFamily="34" charset="0"/>
            </a:endParaRPr>
          </a:p>
          <a:p>
            <a:pPr marL="342900" marR="0" lvl="0" indent="-34290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US" b="0" i="0" u="none" strike="noStrike" kern="100" cap="none" spc="0" normalizeH="0" baseline="0" noProof="0">
              <a:ln>
                <a:noFill/>
              </a:ln>
              <a:solidFill>
                <a:srgbClr val="074975"/>
              </a:solidFill>
              <a:effectLst/>
              <a:uLnTx/>
              <a:uFillTx/>
              <a:latin typeface="Avenir Next Condensed Demi Bold"/>
              <a:ea typeface="Calibri" panose="020F0502020204030204" pitchFamily="34" charset="0"/>
              <a:cs typeface="Times New Roman" panose="02020603050405020304" pitchFamily="18" charset="0"/>
            </a:endParaRPr>
          </a:p>
        </p:txBody>
      </p:sp>
      <p:sp>
        <p:nvSpPr>
          <p:cNvPr id="44" name="TextBox 43">
            <a:extLst>
              <a:ext uri="{FF2B5EF4-FFF2-40B4-BE49-F238E27FC236}">
                <a16:creationId xmlns:a16="http://schemas.microsoft.com/office/drawing/2014/main" id="{E77ABB6E-3552-FD2A-7B10-93D4FA37BE80}"/>
              </a:ext>
            </a:extLst>
          </p:cNvPr>
          <p:cNvSpPr txBox="1"/>
          <p:nvPr/>
        </p:nvSpPr>
        <p:spPr>
          <a:xfrm>
            <a:off x="269390" y="167709"/>
            <a:ext cx="4479094"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22726"/>
                </a:solidFill>
                <a:effectLst/>
                <a:uLnTx/>
                <a:uFillTx/>
                <a:latin typeface="Avenir Next Condensed" panose="020B0506020202020204"/>
                <a:ea typeface="+mn-ea"/>
                <a:cs typeface="+mn-cs"/>
              </a:rPr>
              <a:t>Every day asks ….</a:t>
            </a:r>
          </a:p>
        </p:txBody>
      </p:sp>
      <p:pic>
        <p:nvPicPr>
          <p:cNvPr id="46" name="Picture 45">
            <a:extLst>
              <a:ext uri="{FF2B5EF4-FFF2-40B4-BE49-F238E27FC236}">
                <a16:creationId xmlns:a16="http://schemas.microsoft.com/office/drawing/2014/main" id="{7E8B2CFB-2E77-11BF-36D2-7EF875F1E873}"/>
              </a:ext>
            </a:extLst>
          </p:cNvPr>
          <p:cNvPicPr>
            <a:picLocks noChangeAspect="1"/>
          </p:cNvPicPr>
          <p:nvPr/>
        </p:nvPicPr>
        <p:blipFill rotWithShape="1">
          <a:blip r:embed="rId3"/>
          <a:srcRect l="700" t="3038" r="3536" b="4455"/>
          <a:stretch/>
        </p:blipFill>
        <p:spPr>
          <a:xfrm>
            <a:off x="6242699" y="822978"/>
            <a:ext cx="4113981" cy="4953608"/>
          </a:xfrm>
          <a:prstGeom prst="rect">
            <a:avLst/>
          </a:prstGeom>
        </p:spPr>
      </p:pic>
    </p:spTree>
    <p:extLst>
      <p:ext uri="{BB962C8B-B14F-4D97-AF65-F5344CB8AC3E}">
        <p14:creationId xmlns:p14="http://schemas.microsoft.com/office/powerpoint/2010/main" val="30905321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0DD2C2-BDC3-08B2-0C2D-B094E04B912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9983C-F62D-48A4-9145-C86367548D2A}" type="slidenum">
              <a:rPr kumimoji="0" lang="en-US" sz="1600" b="0" i="0" u="none" strike="noStrike" kern="1200" cap="none" spc="0" normalizeH="0" baseline="0" noProof="0" smtClean="0">
                <a:ln>
                  <a:noFill/>
                </a:ln>
                <a:solidFill>
                  <a:srgbClr val="074975"/>
                </a:solidFill>
                <a:effectLst/>
                <a:uLnTx/>
                <a:uFillTx/>
                <a:latin typeface="Avenir Next LT Pro" panose="020B050402020202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600" b="0" i="0" u="none" strike="noStrike" kern="1200" cap="none" spc="0" normalizeH="0" baseline="0" noProof="0">
              <a:ln>
                <a:noFill/>
              </a:ln>
              <a:solidFill>
                <a:srgbClr val="074975"/>
              </a:solidFill>
              <a:effectLst/>
              <a:uLnTx/>
              <a:uFillTx/>
              <a:latin typeface="Avenir Next LT Pro" panose="020B0504020202020204" pitchFamily="34" charset="77"/>
              <a:ea typeface="+mn-ea"/>
              <a:cs typeface="+mn-cs"/>
            </a:endParaRPr>
          </a:p>
        </p:txBody>
      </p:sp>
      <p:sp>
        <p:nvSpPr>
          <p:cNvPr id="19" name="TextBox 18">
            <a:extLst>
              <a:ext uri="{FF2B5EF4-FFF2-40B4-BE49-F238E27FC236}">
                <a16:creationId xmlns:a16="http://schemas.microsoft.com/office/drawing/2014/main" id="{A90277FD-75B6-8FAA-2A5A-1E3E67B71466}"/>
              </a:ext>
            </a:extLst>
          </p:cNvPr>
          <p:cNvSpPr txBox="1"/>
          <p:nvPr/>
        </p:nvSpPr>
        <p:spPr>
          <a:xfrm>
            <a:off x="284059" y="197049"/>
            <a:ext cx="4479094"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22726"/>
                </a:solidFill>
                <a:effectLst/>
                <a:uLnTx/>
                <a:uFillTx/>
                <a:latin typeface="Avenir Next Condensed" panose="020B0506020202020204"/>
                <a:ea typeface="+mn-ea"/>
                <a:cs typeface="+mn-cs"/>
              </a:rPr>
              <a:t>Every day asks ….</a:t>
            </a:r>
          </a:p>
        </p:txBody>
      </p:sp>
      <p:sp>
        <p:nvSpPr>
          <p:cNvPr id="20" name="TextBox 19">
            <a:extLst>
              <a:ext uri="{FF2B5EF4-FFF2-40B4-BE49-F238E27FC236}">
                <a16:creationId xmlns:a16="http://schemas.microsoft.com/office/drawing/2014/main" id="{303DA637-0A3B-428A-2871-43A4DD9C9475}"/>
              </a:ext>
            </a:extLst>
          </p:cNvPr>
          <p:cNvSpPr txBox="1"/>
          <p:nvPr/>
        </p:nvSpPr>
        <p:spPr>
          <a:xfrm>
            <a:off x="175571" y="1067776"/>
            <a:ext cx="4804551" cy="4722447"/>
          </a:xfrm>
          <a:prstGeom prst="rect">
            <a:avLst/>
          </a:prstGeom>
          <a:noFill/>
        </p:spPr>
        <p:txBody>
          <a:bodyPr wrap="square">
            <a:spAutoFit/>
          </a:bodyPr>
          <a:lstStyle/>
          <a:p>
            <a:pPr marR="0" lvl="0" algn="l" defTabSz="457200" rtl="0" eaLnBrk="1" fontAlgn="auto" latinLnBrk="0" hangingPunct="1">
              <a:lnSpc>
                <a:spcPct val="107000"/>
              </a:lnSpc>
              <a:spcBef>
                <a:spcPts val="0"/>
              </a:spcBef>
              <a:spcAft>
                <a:spcPts val="800"/>
              </a:spcAft>
              <a:buClrTx/>
              <a:buSzTx/>
              <a:tabLst/>
              <a:defRPr/>
            </a:pPr>
            <a:r>
              <a:rPr kumimoji="0" lang="en-US" sz="2400" b="1" i="0" u="none" strike="noStrike" kern="100" cap="none" spc="0" normalizeH="0" baseline="0" noProof="0">
                <a:ln>
                  <a:noFill/>
                </a:ln>
                <a:solidFill>
                  <a:srgbClr val="074975"/>
                </a:solidFill>
                <a:effectLst/>
                <a:uLnTx/>
                <a:uFillTx/>
                <a:latin typeface="Avenir Next Condensed" panose="020B0506020202020204"/>
                <a:ea typeface="Calibri" panose="020F0502020204030204" pitchFamily="34" charset="0"/>
                <a:cs typeface="Times New Roman" panose="02020603050405020304" pitchFamily="18" charset="0"/>
              </a:rPr>
              <a:t>PRIORITIZE YOUR SLEEP</a:t>
            </a:r>
          </a:p>
          <a:p>
            <a:pPr marL="342900" marR="0" lvl="0" indent="-34290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kern="100">
                <a:solidFill>
                  <a:srgbClr val="074975"/>
                </a:solidFill>
                <a:latin typeface="Avenir Next Condensed" panose="020B0506020202020204"/>
                <a:ea typeface="Calibri" panose="020F0502020204030204" pitchFamily="34" charset="0"/>
                <a:cs typeface="Times New Roman" panose="02020603050405020304" pitchFamily="18" charset="0"/>
              </a:rPr>
              <a:t>Research is showing a link between poor sleep and cancer — as well as heart attacks, obesity, anxiety, depression and suicide.</a:t>
            </a:r>
          </a:p>
          <a:p>
            <a:pPr marL="800100" lvl="1" indent="-342900">
              <a:lnSpc>
                <a:spcPct val="107000"/>
              </a:lnSpc>
              <a:spcAft>
                <a:spcPts val="600"/>
              </a:spcAft>
              <a:buFont typeface="Arial" panose="020B0604020202020204" pitchFamily="34" charset="0"/>
              <a:buChar char="•"/>
              <a:defRPr/>
            </a:pPr>
            <a:r>
              <a:rPr lang="en-US" sz="1400" kern="100">
                <a:solidFill>
                  <a:srgbClr val="074975"/>
                </a:solidFill>
                <a:latin typeface="Avenir Next Condensed" panose="020B0506020202020204"/>
                <a:ea typeface="Calibri" panose="020F0502020204030204" pitchFamily="34" charset="0"/>
                <a:cs typeface="Times New Roman" panose="02020603050405020304" pitchFamily="18" charset="0"/>
              </a:rPr>
              <a:t>Make your bedroom dark, quiet and at a cool temperature. </a:t>
            </a:r>
          </a:p>
          <a:p>
            <a:pPr marL="800100" lvl="1" indent="-342900">
              <a:lnSpc>
                <a:spcPct val="107000"/>
              </a:lnSpc>
              <a:spcAft>
                <a:spcPts val="600"/>
              </a:spcAft>
              <a:buFont typeface="Arial" panose="020B0604020202020204" pitchFamily="34" charset="0"/>
              <a:buChar char="•"/>
              <a:defRPr/>
            </a:pPr>
            <a:r>
              <a:rPr lang="en-US" sz="1400" kern="100">
                <a:solidFill>
                  <a:srgbClr val="074975"/>
                </a:solidFill>
                <a:latin typeface="Avenir Next Condensed" panose="020B0506020202020204"/>
                <a:ea typeface="Calibri" panose="020F0502020204030204" pitchFamily="34" charset="0"/>
                <a:cs typeface="Times New Roman" panose="02020603050405020304" pitchFamily="18" charset="0"/>
              </a:rPr>
              <a:t>Limit exposure to bright light in the evenings and turn off electronic devices 30 minutes before bedtime. </a:t>
            </a:r>
          </a:p>
          <a:p>
            <a:pPr marL="800100" lvl="1" indent="-342900">
              <a:lnSpc>
                <a:spcPct val="107000"/>
              </a:lnSpc>
              <a:spcAft>
                <a:spcPts val="600"/>
              </a:spcAft>
              <a:buFont typeface="Arial" panose="020B0604020202020204" pitchFamily="34" charset="0"/>
              <a:buChar char="•"/>
              <a:defRPr/>
            </a:pPr>
            <a:r>
              <a:rPr lang="en-US" sz="1400" kern="100">
                <a:solidFill>
                  <a:srgbClr val="074975"/>
                </a:solidFill>
                <a:latin typeface="Avenir Next Condensed" panose="020B0506020202020204"/>
                <a:ea typeface="Calibri" panose="020F0502020204030204" pitchFamily="34" charset="0"/>
                <a:cs typeface="Times New Roman" panose="02020603050405020304" pitchFamily="18" charset="0"/>
              </a:rPr>
              <a:t>Do not eat a large meal before bedtime</a:t>
            </a:r>
          </a:p>
          <a:p>
            <a:pPr marL="800100" lvl="1" indent="-342900">
              <a:lnSpc>
                <a:spcPct val="107000"/>
              </a:lnSpc>
              <a:spcAft>
                <a:spcPts val="600"/>
              </a:spcAft>
              <a:buFont typeface="Arial" panose="020B0604020202020204" pitchFamily="34" charset="0"/>
              <a:buChar char="•"/>
              <a:defRPr/>
            </a:pPr>
            <a:r>
              <a:rPr lang="en-US" sz="1400" kern="100">
                <a:solidFill>
                  <a:srgbClr val="074975"/>
                </a:solidFill>
                <a:latin typeface="Avenir Next Condensed" panose="020B0506020202020204"/>
                <a:ea typeface="Calibri" panose="020F0502020204030204" pitchFamily="34" charset="0"/>
                <a:cs typeface="Times New Roman" panose="02020603050405020304" pitchFamily="18" charset="0"/>
              </a:rPr>
              <a:t>Avoid consuming caffeine in the afternoon or evening. </a:t>
            </a:r>
          </a:p>
          <a:p>
            <a:pPr marL="800100" lvl="1" indent="-342900">
              <a:lnSpc>
                <a:spcPct val="107000"/>
              </a:lnSpc>
              <a:spcAft>
                <a:spcPts val="600"/>
              </a:spcAft>
              <a:buFont typeface="Arial" panose="020B0604020202020204" pitchFamily="34" charset="0"/>
              <a:buChar char="•"/>
              <a:defRPr/>
            </a:pPr>
            <a:r>
              <a:rPr lang="en-US" sz="1400" kern="100">
                <a:solidFill>
                  <a:srgbClr val="074975"/>
                </a:solidFill>
                <a:latin typeface="Avenir Next Condensed" panose="020B0506020202020204"/>
                <a:ea typeface="Calibri" panose="020F0502020204030204" pitchFamily="34" charset="0"/>
                <a:cs typeface="Times New Roman" panose="02020603050405020304" pitchFamily="18" charset="0"/>
              </a:rPr>
              <a:t>Avoid consuming alcohol before bedtime. </a:t>
            </a:r>
          </a:p>
          <a:p>
            <a:pPr marL="800100" lvl="1" indent="-342900">
              <a:lnSpc>
                <a:spcPct val="107000"/>
              </a:lnSpc>
              <a:spcAft>
                <a:spcPts val="600"/>
              </a:spcAft>
              <a:buFont typeface="Arial" panose="020B0604020202020204" pitchFamily="34" charset="0"/>
              <a:buChar char="•"/>
              <a:defRPr/>
            </a:pPr>
            <a:r>
              <a:rPr lang="en-US" sz="1400" kern="100">
                <a:solidFill>
                  <a:srgbClr val="074975"/>
                </a:solidFill>
                <a:latin typeface="Avenir Next Condensed" panose="020B0506020202020204"/>
                <a:ea typeface="Calibri" panose="020F0502020204030204" pitchFamily="34" charset="0"/>
                <a:cs typeface="Times New Roman" panose="02020603050405020304" pitchFamily="18" charset="0"/>
              </a:rPr>
              <a:t>Keep a consistent sleep schedule with a bedtime that is early enough for you to get at least 7 to 8 hours of sleep.</a:t>
            </a:r>
          </a:p>
        </p:txBody>
      </p:sp>
      <p:pic>
        <p:nvPicPr>
          <p:cNvPr id="21" name="Picture 20">
            <a:extLst>
              <a:ext uri="{FF2B5EF4-FFF2-40B4-BE49-F238E27FC236}">
                <a16:creationId xmlns:a16="http://schemas.microsoft.com/office/drawing/2014/main" id="{5E5F0C2D-2D6F-876F-0C8E-A7832D835D09}"/>
              </a:ext>
            </a:extLst>
          </p:cNvPr>
          <p:cNvPicPr>
            <a:picLocks noChangeAspect="1"/>
          </p:cNvPicPr>
          <p:nvPr/>
        </p:nvPicPr>
        <p:blipFill rotWithShape="1">
          <a:blip r:embed="rId3"/>
          <a:srcRect l="5604" t="3624" r="3590" b="3473"/>
          <a:stretch/>
        </p:blipFill>
        <p:spPr>
          <a:xfrm>
            <a:off x="6276813" y="1103169"/>
            <a:ext cx="4058887" cy="4976455"/>
          </a:xfrm>
          <a:prstGeom prst="rect">
            <a:avLst/>
          </a:prstGeom>
        </p:spPr>
      </p:pic>
    </p:spTree>
    <p:extLst>
      <p:ext uri="{BB962C8B-B14F-4D97-AF65-F5344CB8AC3E}">
        <p14:creationId xmlns:p14="http://schemas.microsoft.com/office/powerpoint/2010/main" val="33852127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0DD2C2-BDC3-08B2-0C2D-B094E04B912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9983C-F62D-48A4-9145-C86367548D2A}" type="slidenum">
              <a:rPr kumimoji="0" lang="en-US" sz="1600" b="0" i="0" u="none" strike="noStrike" kern="1200" cap="none" spc="0" normalizeH="0" baseline="0" noProof="0" smtClean="0">
                <a:ln>
                  <a:noFill/>
                </a:ln>
                <a:solidFill>
                  <a:srgbClr val="074975"/>
                </a:solidFill>
                <a:effectLst/>
                <a:uLnTx/>
                <a:uFillTx/>
                <a:latin typeface="Avenir Next LT Pro" panose="020B050402020202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600" b="0" i="0" u="none" strike="noStrike" kern="1200" cap="none" spc="0" normalizeH="0" baseline="0" noProof="0">
              <a:ln>
                <a:noFill/>
              </a:ln>
              <a:solidFill>
                <a:srgbClr val="074975"/>
              </a:solidFill>
              <a:effectLst/>
              <a:uLnTx/>
              <a:uFillTx/>
              <a:latin typeface="Avenir Next LT Pro" panose="020B0504020202020204" pitchFamily="34" charset="77"/>
              <a:ea typeface="+mn-ea"/>
              <a:cs typeface="+mn-cs"/>
            </a:endParaRPr>
          </a:p>
        </p:txBody>
      </p:sp>
      <p:sp>
        <p:nvSpPr>
          <p:cNvPr id="18" name="TextBox 17">
            <a:extLst>
              <a:ext uri="{FF2B5EF4-FFF2-40B4-BE49-F238E27FC236}">
                <a16:creationId xmlns:a16="http://schemas.microsoft.com/office/drawing/2014/main" id="{64621E6A-46A8-9B6F-D748-BEDCCF1BD68A}"/>
              </a:ext>
            </a:extLst>
          </p:cNvPr>
          <p:cNvSpPr txBox="1"/>
          <p:nvPr/>
        </p:nvSpPr>
        <p:spPr>
          <a:xfrm>
            <a:off x="399413" y="1314907"/>
            <a:ext cx="4646902" cy="4634859"/>
          </a:xfrm>
          <a:prstGeom prst="rect">
            <a:avLst/>
          </a:prstGeom>
          <a:noFill/>
        </p:spPr>
        <p:txBody>
          <a:bodyPr wrap="square">
            <a:spAutoFit/>
          </a:bodyPr>
          <a:lstStyle/>
          <a:p>
            <a:pPr marR="0" lvl="0" algn="l" defTabSz="457200" rtl="0" eaLnBrk="1" fontAlgn="auto" latinLnBrk="0" hangingPunct="1">
              <a:lnSpc>
                <a:spcPct val="107000"/>
              </a:lnSpc>
              <a:spcBef>
                <a:spcPts val="0"/>
              </a:spcBef>
              <a:spcAft>
                <a:spcPts val="800"/>
              </a:spcAft>
              <a:buClrTx/>
              <a:buSzTx/>
              <a:tabLst/>
              <a:defRPr/>
            </a:pPr>
            <a:r>
              <a:rPr lang="en-US" sz="2400" b="1" kern="100">
                <a:solidFill>
                  <a:srgbClr val="074975"/>
                </a:solidFill>
                <a:latin typeface="Avenir Next Condensed" panose="020B0506020202020204"/>
                <a:ea typeface="Calibri" panose="020F0502020204030204" pitchFamily="34" charset="0"/>
                <a:cs typeface="Times New Roman" panose="02020603050405020304" pitchFamily="18" charset="0"/>
              </a:rPr>
              <a:t>GET PHYSICAL </a:t>
            </a:r>
          </a:p>
          <a:p>
            <a:pPr marL="342900" marR="0" lvl="0" indent="-34290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kern="100">
                <a:solidFill>
                  <a:srgbClr val="074975"/>
                </a:solidFill>
                <a:latin typeface="Avenir Next Condensed" panose="020B0506020202020204"/>
                <a:ea typeface="Calibri" panose="020F0502020204030204" pitchFamily="34" charset="0"/>
                <a:cs typeface="Times New Roman" panose="02020603050405020304" pitchFamily="18" charset="0"/>
              </a:rPr>
              <a:t>The National Institute of Health lists seven types of cancer where there is strong evidence linking increased incidence with lower physical activity.</a:t>
            </a:r>
          </a:p>
          <a:p>
            <a:pPr marL="342900" marR="0" lvl="0" indent="-34290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kern="100">
                <a:solidFill>
                  <a:srgbClr val="074975"/>
                </a:solidFill>
                <a:latin typeface="Avenir Next Condensed" panose="020B0506020202020204"/>
                <a:ea typeface="Calibri" panose="020F0502020204030204" pitchFamily="34" charset="0"/>
                <a:cs typeface="Times New Roman" panose="02020603050405020304" pitchFamily="18" charset="0"/>
              </a:rPr>
              <a:t>Aim for a</a:t>
            </a:r>
            <a:r>
              <a:rPr lang="en-US" sz="1800" kern="100">
                <a:solidFill>
                  <a:srgbClr val="074975"/>
                </a:solidFill>
                <a:latin typeface="Avenir Next Condensed" panose="020B0506020202020204"/>
                <a:ea typeface="Calibri" panose="020F0502020204030204" pitchFamily="34" charset="0"/>
                <a:cs typeface="Times New Roman" panose="02020603050405020304" pitchFamily="18" charset="0"/>
              </a:rPr>
              <a:t> minimum of 150 to 300 minutes of moderate exercise, 75 to 150 minutes of high-intensity exercise, or an equivalent combination of the two each week. </a:t>
            </a:r>
          </a:p>
          <a:p>
            <a:pPr marL="342900" marR="0" lvl="0" indent="-34290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kern="100">
                <a:solidFill>
                  <a:srgbClr val="074975"/>
                </a:solidFill>
                <a:latin typeface="Avenir Next Condensed" panose="020B0506020202020204"/>
                <a:ea typeface="Calibri" panose="020F0502020204030204" pitchFamily="34" charset="0"/>
                <a:cs typeface="Times New Roman" panose="02020603050405020304" pitchFamily="18" charset="0"/>
              </a:rPr>
              <a:t>Fitness is about creating sustainable lifestyle changes that will improve the quality of life, reduce cardiovascular risk up to 26% and lower the risk for many cancers by 10 – 50%.</a:t>
            </a:r>
          </a:p>
        </p:txBody>
      </p:sp>
      <p:sp>
        <p:nvSpPr>
          <p:cNvPr id="4" name="TextBox 3">
            <a:extLst>
              <a:ext uri="{FF2B5EF4-FFF2-40B4-BE49-F238E27FC236}">
                <a16:creationId xmlns:a16="http://schemas.microsoft.com/office/drawing/2014/main" id="{8F25A04E-F9AE-0981-DE4E-AC30B63192D0}"/>
              </a:ext>
            </a:extLst>
          </p:cNvPr>
          <p:cNvSpPr txBox="1"/>
          <p:nvPr/>
        </p:nvSpPr>
        <p:spPr>
          <a:xfrm>
            <a:off x="288949" y="431761"/>
            <a:ext cx="4479094"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22726"/>
                </a:solidFill>
                <a:effectLst/>
                <a:uLnTx/>
                <a:uFillTx/>
                <a:latin typeface="Avenir Next Condensed" panose="020B0506020202020204"/>
                <a:ea typeface="+mn-ea"/>
                <a:cs typeface="+mn-cs"/>
              </a:rPr>
              <a:t>Every day asks ….</a:t>
            </a:r>
          </a:p>
        </p:txBody>
      </p:sp>
      <p:pic>
        <p:nvPicPr>
          <p:cNvPr id="7" name="Picture 6">
            <a:extLst>
              <a:ext uri="{FF2B5EF4-FFF2-40B4-BE49-F238E27FC236}">
                <a16:creationId xmlns:a16="http://schemas.microsoft.com/office/drawing/2014/main" id="{042FB744-62FD-0B2A-ECDA-A4B40957D4D4}"/>
              </a:ext>
            </a:extLst>
          </p:cNvPr>
          <p:cNvPicPr>
            <a:picLocks noChangeAspect="1"/>
          </p:cNvPicPr>
          <p:nvPr/>
        </p:nvPicPr>
        <p:blipFill rotWithShape="1">
          <a:blip r:embed="rId3"/>
          <a:srcRect l="5216" t="4602" r="4665" b="3969"/>
          <a:stretch/>
        </p:blipFill>
        <p:spPr>
          <a:xfrm>
            <a:off x="6347012" y="555972"/>
            <a:ext cx="4014558" cy="5746055"/>
          </a:xfrm>
          <a:prstGeom prst="rect">
            <a:avLst/>
          </a:prstGeom>
        </p:spPr>
      </p:pic>
    </p:spTree>
    <p:extLst>
      <p:ext uri="{BB962C8B-B14F-4D97-AF65-F5344CB8AC3E}">
        <p14:creationId xmlns:p14="http://schemas.microsoft.com/office/powerpoint/2010/main" val="40254308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0DD2C2-BDC3-08B2-0C2D-B094E04B912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9983C-F62D-48A4-9145-C86367548D2A}" type="slidenum">
              <a:rPr kumimoji="0" lang="en-US" sz="1600" b="0" i="0" u="none" strike="noStrike" kern="1200" cap="none" spc="0" normalizeH="0" baseline="0" noProof="0" smtClean="0">
                <a:ln>
                  <a:noFill/>
                </a:ln>
                <a:solidFill>
                  <a:srgbClr val="074975"/>
                </a:solidFill>
                <a:effectLst/>
                <a:uLnTx/>
                <a:uFillTx/>
                <a:latin typeface="Avenir Next LT Pro" panose="020B050402020202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600" b="0" i="0" u="none" strike="noStrike" kern="1200" cap="none" spc="0" normalizeH="0" baseline="0" noProof="0">
              <a:ln>
                <a:noFill/>
              </a:ln>
              <a:solidFill>
                <a:srgbClr val="074975"/>
              </a:solidFill>
              <a:effectLst/>
              <a:uLnTx/>
              <a:uFillTx/>
              <a:latin typeface="Avenir Next LT Pro" panose="020B0504020202020204" pitchFamily="34" charset="77"/>
              <a:ea typeface="+mn-ea"/>
              <a:cs typeface="+mn-cs"/>
            </a:endParaRPr>
          </a:p>
        </p:txBody>
      </p:sp>
      <p:sp>
        <p:nvSpPr>
          <p:cNvPr id="4" name="TextBox 3">
            <a:extLst>
              <a:ext uri="{FF2B5EF4-FFF2-40B4-BE49-F238E27FC236}">
                <a16:creationId xmlns:a16="http://schemas.microsoft.com/office/drawing/2014/main" id="{535C3AEB-8A72-0529-54F3-F070D70BB4EC}"/>
              </a:ext>
            </a:extLst>
          </p:cNvPr>
          <p:cNvSpPr txBox="1"/>
          <p:nvPr/>
        </p:nvSpPr>
        <p:spPr>
          <a:xfrm>
            <a:off x="288949" y="245947"/>
            <a:ext cx="4479094"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22726"/>
                </a:solidFill>
                <a:effectLst/>
                <a:uLnTx/>
                <a:uFillTx/>
                <a:latin typeface="Avenir Next Condensed" panose="020B0506020202020204"/>
                <a:ea typeface="+mn-ea"/>
                <a:cs typeface="+mn-cs"/>
              </a:rPr>
              <a:t>Every day asks ….</a:t>
            </a:r>
          </a:p>
        </p:txBody>
      </p:sp>
      <p:sp>
        <p:nvSpPr>
          <p:cNvPr id="7" name="TextBox 6">
            <a:extLst>
              <a:ext uri="{FF2B5EF4-FFF2-40B4-BE49-F238E27FC236}">
                <a16:creationId xmlns:a16="http://schemas.microsoft.com/office/drawing/2014/main" id="{23C209EF-FA7F-B292-4AE8-477645023545}"/>
              </a:ext>
            </a:extLst>
          </p:cNvPr>
          <p:cNvSpPr txBox="1"/>
          <p:nvPr/>
        </p:nvSpPr>
        <p:spPr>
          <a:xfrm>
            <a:off x="388743" y="1008455"/>
            <a:ext cx="6205206" cy="369332"/>
          </a:xfrm>
          <a:prstGeom prst="rect">
            <a:avLst/>
          </a:prstGeom>
          <a:noFill/>
        </p:spPr>
        <p:txBody>
          <a:bodyPr wrap="square">
            <a:spAutoFit/>
          </a:bodyPr>
          <a:lstStyle/>
          <a:p>
            <a:r>
              <a:rPr lang="en-US" b="1">
                <a:solidFill>
                  <a:srgbClr val="074975"/>
                </a:solidFill>
                <a:latin typeface="Avenir Next LT Pro" panose="020B0504020202020204" pitchFamily="34" charset="0"/>
              </a:rPr>
              <a:t>EAT RIGHT AND HYDRATE</a:t>
            </a:r>
          </a:p>
        </p:txBody>
      </p:sp>
      <p:pic>
        <p:nvPicPr>
          <p:cNvPr id="10" name="Picture 9">
            <a:extLst>
              <a:ext uri="{FF2B5EF4-FFF2-40B4-BE49-F238E27FC236}">
                <a16:creationId xmlns:a16="http://schemas.microsoft.com/office/drawing/2014/main" id="{AAFEE927-4878-D97A-BA6A-B0F510D8AE9B}"/>
              </a:ext>
            </a:extLst>
          </p:cNvPr>
          <p:cNvPicPr>
            <a:picLocks noChangeAspect="1"/>
          </p:cNvPicPr>
          <p:nvPr/>
        </p:nvPicPr>
        <p:blipFill rotWithShape="1">
          <a:blip r:embed="rId3"/>
          <a:srcRect l="3635" t="3454" r="3716" b="2161"/>
          <a:stretch/>
        </p:blipFill>
        <p:spPr>
          <a:xfrm>
            <a:off x="6356792" y="675097"/>
            <a:ext cx="3760286" cy="5507806"/>
          </a:xfrm>
          <a:prstGeom prst="rect">
            <a:avLst/>
          </a:prstGeom>
        </p:spPr>
      </p:pic>
      <p:sp>
        <p:nvSpPr>
          <p:cNvPr id="12" name="TextBox 11">
            <a:extLst>
              <a:ext uri="{FF2B5EF4-FFF2-40B4-BE49-F238E27FC236}">
                <a16:creationId xmlns:a16="http://schemas.microsoft.com/office/drawing/2014/main" id="{7710953C-6A09-6227-7511-7C6D4A13605F}"/>
              </a:ext>
            </a:extLst>
          </p:cNvPr>
          <p:cNvSpPr txBox="1"/>
          <p:nvPr/>
        </p:nvSpPr>
        <p:spPr>
          <a:xfrm>
            <a:off x="388743" y="1580509"/>
            <a:ext cx="4379300" cy="3416320"/>
          </a:xfrm>
          <a:prstGeom prst="rect">
            <a:avLst/>
          </a:prstGeom>
          <a:noFill/>
        </p:spPr>
        <p:txBody>
          <a:bodyPr wrap="square">
            <a:spAutoFit/>
          </a:bodyPr>
          <a:lstStyle/>
          <a:p>
            <a:pPr marL="285750" indent="-285750">
              <a:buFont typeface="Arial" panose="020B0604020202020204" pitchFamily="34" charset="0"/>
              <a:buChar char="•"/>
            </a:pPr>
            <a:r>
              <a:rPr lang="en-US">
                <a:solidFill>
                  <a:srgbClr val="074975"/>
                </a:solidFill>
                <a:latin typeface="Avenir Next LT Pro" panose="020B0504020202020204" pitchFamily="34" charset="0"/>
              </a:rPr>
              <a:t>The </a:t>
            </a:r>
            <a:r>
              <a:rPr lang="en-US" i="0" u="none" strike="noStrike" baseline="0">
                <a:solidFill>
                  <a:srgbClr val="074975"/>
                </a:solidFill>
                <a:latin typeface="Avenir Next LT Pro" panose="020B0504020202020204" pitchFamily="34" charset="0"/>
              </a:rPr>
              <a:t>prevalence of overweight and obesity in firefighters exceeded that of the US general population.</a:t>
            </a:r>
            <a:endParaRPr lang="en-US">
              <a:solidFill>
                <a:srgbClr val="074975"/>
              </a:solidFill>
              <a:latin typeface="Avenir Next LT Pro" panose="020B0504020202020204" pitchFamily="34" charset="0"/>
            </a:endParaRPr>
          </a:p>
          <a:p>
            <a:pPr marL="285750" indent="-285750">
              <a:buFont typeface="Arial" panose="020B0604020202020204" pitchFamily="34" charset="0"/>
              <a:buChar char="•"/>
            </a:pPr>
            <a:endParaRPr lang="en-US" i="0" u="none" strike="noStrike" baseline="0">
              <a:solidFill>
                <a:srgbClr val="074975"/>
              </a:solidFill>
              <a:latin typeface="Avenir Next LT Pro" panose="020B0504020202020204" pitchFamily="34" charset="0"/>
            </a:endParaRPr>
          </a:p>
          <a:p>
            <a:pPr marL="285750" indent="-285750">
              <a:buFont typeface="Arial" panose="020B0604020202020204" pitchFamily="34" charset="0"/>
              <a:buChar char="•"/>
            </a:pPr>
            <a:r>
              <a:rPr lang="en-US" i="0" u="none" strike="noStrike" baseline="0">
                <a:solidFill>
                  <a:srgbClr val="074975"/>
                </a:solidFill>
                <a:latin typeface="Avenir Next LT Pro" panose="020B0504020202020204" pitchFamily="34" charset="0"/>
              </a:rPr>
              <a:t>Making smart food choices about what you eat and how much you eat is critical to keeping weight off and eliminating the increased cancer risk. </a:t>
            </a:r>
          </a:p>
          <a:p>
            <a:pPr marL="285750" indent="-285750">
              <a:buFont typeface="Arial" panose="020B0604020202020204" pitchFamily="34" charset="0"/>
              <a:buChar char="•"/>
            </a:pPr>
            <a:endParaRPr lang="en-US" i="0" u="none" strike="noStrike" baseline="0">
              <a:solidFill>
                <a:srgbClr val="074975"/>
              </a:solidFill>
              <a:latin typeface="Avenir Next LT Pro" panose="020B0504020202020204" pitchFamily="34" charset="0"/>
            </a:endParaRPr>
          </a:p>
          <a:p>
            <a:pPr marL="285750" indent="-285750">
              <a:buFont typeface="Arial" panose="020B0604020202020204" pitchFamily="34" charset="0"/>
              <a:buChar char="•"/>
            </a:pPr>
            <a:r>
              <a:rPr lang="en-US">
                <a:solidFill>
                  <a:srgbClr val="074975"/>
                </a:solidFill>
                <a:latin typeface="Avenir Next LT Pro" panose="020B0504020202020204" pitchFamily="34" charset="0"/>
              </a:rPr>
              <a:t>A low nutritional-quality diet will eventually lead to cellular damage and eventually organ damage</a:t>
            </a:r>
          </a:p>
        </p:txBody>
      </p:sp>
      <p:sp>
        <p:nvSpPr>
          <p:cNvPr id="13" name="TextBox 12">
            <a:extLst>
              <a:ext uri="{FF2B5EF4-FFF2-40B4-BE49-F238E27FC236}">
                <a16:creationId xmlns:a16="http://schemas.microsoft.com/office/drawing/2014/main" id="{149456BE-3843-89CE-C060-04751B26BCAC}"/>
              </a:ext>
            </a:extLst>
          </p:cNvPr>
          <p:cNvSpPr txBox="1"/>
          <p:nvPr/>
        </p:nvSpPr>
        <p:spPr>
          <a:xfrm>
            <a:off x="388743" y="5904167"/>
            <a:ext cx="4591050" cy="707886"/>
          </a:xfrm>
          <a:prstGeom prst="rect">
            <a:avLst/>
          </a:prstGeom>
          <a:noFill/>
        </p:spPr>
        <p:txBody>
          <a:bodyPr wrap="square" rtlCol="0">
            <a:spAutoFit/>
          </a:bodyPr>
          <a:lstStyle/>
          <a:p>
            <a:r>
              <a:rPr lang="en-US" sz="2000" b="1">
                <a:solidFill>
                  <a:srgbClr val="074975"/>
                </a:solidFill>
                <a:latin typeface="Avenir Next Condensed" panose="020B0506020202020204"/>
              </a:rPr>
              <a:t>“Eat food. Not too much. Mostly plants”. </a:t>
            </a:r>
            <a:r>
              <a:rPr lang="en-US" sz="2000">
                <a:solidFill>
                  <a:srgbClr val="074975"/>
                </a:solidFill>
                <a:latin typeface="Avenir Next Condensed" panose="020B0506020202020204"/>
              </a:rPr>
              <a:t>– Michael Pollan </a:t>
            </a:r>
          </a:p>
        </p:txBody>
      </p:sp>
    </p:spTree>
    <p:extLst>
      <p:ext uri="{BB962C8B-B14F-4D97-AF65-F5344CB8AC3E}">
        <p14:creationId xmlns:p14="http://schemas.microsoft.com/office/powerpoint/2010/main" val="1016129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0DD2C2-BDC3-08B2-0C2D-B094E04B912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9983C-F62D-48A4-9145-C86367548D2A}" type="slidenum">
              <a:rPr kumimoji="0" lang="en-US" sz="1600" b="0" i="0" u="none" strike="noStrike" kern="1200" cap="none" spc="0" normalizeH="0" baseline="0" noProof="0" smtClean="0">
                <a:ln>
                  <a:noFill/>
                </a:ln>
                <a:solidFill>
                  <a:srgbClr val="074975"/>
                </a:solidFill>
                <a:effectLst/>
                <a:uLnTx/>
                <a:uFillTx/>
                <a:latin typeface="Avenir Next LT Pro" panose="020B050402020202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600" b="0" i="0" u="none" strike="noStrike" kern="1200" cap="none" spc="0" normalizeH="0" baseline="0" noProof="0">
              <a:ln>
                <a:noFill/>
              </a:ln>
              <a:solidFill>
                <a:srgbClr val="074975"/>
              </a:solidFill>
              <a:effectLst/>
              <a:uLnTx/>
              <a:uFillTx/>
              <a:latin typeface="Avenir Next LT Pro" panose="020B0504020202020204" pitchFamily="34" charset="77"/>
              <a:ea typeface="+mn-ea"/>
              <a:cs typeface="+mn-cs"/>
            </a:endParaRPr>
          </a:p>
        </p:txBody>
      </p:sp>
      <p:sp>
        <p:nvSpPr>
          <p:cNvPr id="6" name="TextBox 5">
            <a:extLst>
              <a:ext uri="{FF2B5EF4-FFF2-40B4-BE49-F238E27FC236}">
                <a16:creationId xmlns:a16="http://schemas.microsoft.com/office/drawing/2014/main" id="{6183C496-BCD3-84C8-1C07-06286BE7DF3E}"/>
              </a:ext>
            </a:extLst>
          </p:cNvPr>
          <p:cNvSpPr txBox="1"/>
          <p:nvPr/>
        </p:nvSpPr>
        <p:spPr>
          <a:xfrm>
            <a:off x="338124" y="1284150"/>
            <a:ext cx="4380744" cy="4289700"/>
          </a:xfrm>
          <a:prstGeom prst="rect">
            <a:avLst/>
          </a:prstGeom>
          <a:noFill/>
        </p:spPr>
        <p:txBody>
          <a:bodyPr wrap="square">
            <a:spAutoFit/>
          </a:bodyPr>
          <a:lstStyle/>
          <a:p>
            <a:pPr marR="0" lvl="0" algn="l" defTabSz="457200" rtl="0" eaLnBrk="1" fontAlgn="auto" latinLnBrk="0" hangingPunct="1">
              <a:lnSpc>
                <a:spcPct val="107000"/>
              </a:lnSpc>
              <a:spcBef>
                <a:spcPts val="0"/>
              </a:spcBef>
              <a:spcAft>
                <a:spcPts val="800"/>
              </a:spcAft>
              <a:buClrTx/>
              <a:buSzTx/>
              <a:tabLst/>
              <a:defRPr/>
            </a:pPr>
            <a:r>
              <a:rPr kumimoji="0" lang="en-US" sz="2000" b="1" i="0" u="none" strike="noStrike" kern="100" cap="none" spc="0" normalizeH="0" baseline="0" noProof="0">
                <a:ln>
                  <a:noFill/>
                </a:ln>
                <a:solidFill>
                  <a:srgbClr val="074975"/>
                </a:solidFill>
                <a:effectLst/>
                <a:uLnTx/>
                <a:uFillTx/>
                <a:latin typeface="Avenir Next Condensed" panose="020B0506020202020204"/>
                <a:ea typeface="Calibri" panose="020F0502020204030204" pitchFamily="34" charset="0"/>
                <a:cs typeface="Times New Roman" panose="02020603050405020304" pitchFamily="18" charset="0"/>
              </a:rPr>
              <a:t>TAMP OUT TABACCO</a:t>
            </a:r>
          </a:p>
          <a:p>
            <a:pPr marL="285750" marR="0" lvl="0" indent="-28575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600" b="0" i="0" u="none" strike="noStrike" kern="100" cap="none" spc="0" normalizeH="0" baseline="0" noProof="0">
                <a:ln>
                  <a:noFill/>
                </a:ln>
                <a:solidFill>
                  <a:srgbClr val="074975"/>
                </a:solidFill>
                <a:effectLst/>
                <a:uLnTx/>
                <a:uFillTx/>
                <a:latin typeface="Avenir Next Condensed" panose="020B0506020202020204"/>
                <a:ea typeface="Calibri" panose="020F0502020204030204" pitchFamily="34" charset="0"/>
                <a:cs typeface="Times New Roman" panose="02020603050405020304" pitchFamily="18" charset="0"/>
              </a:rPr>
              <a:t>Tobacco is the leading cause of cancer and death from cancer in the general population.</a:t>
            </a:r>
          </a:p>
          <a:p>
            <a:pPr marL="285750" marR="0" lvl="0" indent="-28575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600" b="0" i="0" u="none" strike="noStrike" kern="100" cap="none" spc="0" normalizeH="0" baseline="0" noProof="0">
                <a:ln>
                  <a:noFill/>
                </a:ln>
                <a:solidFill>
                  <a:srgbClr val="074975"/>
                </a:solidFill>
                <a:effectLst/>
                <a:uLnTx/>
                <a:uFillTx/>
                <a:latin typeface="Avenir Next Condensed" panose="020B0506020202020204"/>
                <a:ea typeface="Calibri" panose="020F0502020204030204" pitchFamily="34" charset="0"/>
                <a:cs typeface="Times New Roman" panose="02020603050405020304" pitchFamily="18" charset="0"/>
              </a:rPr>
              <a:t>There is no safe level of tobacco use.</a:t>
            </a:r>
          </a:p>
          <a:p>
            <a:pPr marL="285750" marR="0" lvl="0" indent="-28575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600" b="0" i="0" u="none" strike="noStrike" kern="100" cap="none" spc="0" normalizeH="0" baseline="0" noProof="0">
                <a:ln>
                  <a:noFill/>
                </a:ln>
                <a:solidFill>
                  <a:srgbClr val="074975"/>
                </a:solidFill>
                <a:effectLst/>
                <a:uLnTx/>
                <a:uFillTx/>
                <a:latin typeface="Avenir Next Condensed" panose="020B0506020202020204"/>
                <a:ea typeface="Calibri" panose="020F0502020204030204" pitchFamily="34" charset="0"/>
                <a:cs typeface="Times New Roman" panose="02020603050405020304" pitchFamily="18" charset="0"/>
              </a:rPr>
              <a:t>Even those who quit smoking at the time of a cancer diagnosis reduce their risk of dying from the cancer. </a:t>
            </a:r>
          </a:p>
          <a:p>
            <a:pPr marL="285750" marR="0" lvl="0" indent="-28575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b="1" i="0" u="none" strike="noStrike" kern="100" cap="none" spc="0" normalizeH="0" baseline="0" noProof="0">
                <a:ln>
                  <a:noFill/>
                </a:ln>
                <a:solidFill>
                  <a:srgbClr val="074975"/>
                </a:solidFill>
                <a:effectLst/>
                <a:uLnTx/>
                <a:uFillTx/>
                <a:latin typeface="Avenir Next Condensed" panose="020B0506020202020204"/>
                <a:ea typeface="Calibri" panose="020F0502020204030204" pitchFamily="34" charset="0"/>
                <a:cs typeface="Times New Roman" panose="02020603050405020304" pitchFamily="18" charset="0"/>
              </a:rPr>
              <a:t>Don’t use tobacco — at all, ever!</a:t>
            </a:r>
          </a:p>
          <a:p>
            <a:pPr marL="285750" marR="0" lvl="0" indent="-28575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600" i="0" u="none" strike="noStrike" kern="100" cap="none" spc="0" normalizeH="0" baseline="0" noProof="0">
                <a:ln>
                  <a:noFill/>
                </a:ln>
                <a:solidFill>
                  <a:srgbClr val="074975"/>
                </a:solidFill>
                <a:effectLst/>
                <a:uLnTx/>
                <a:uFillTx/>
                <a:latin typeface="Avenir Next Condensed" panose="020B0506020202020204"/>
                <a:ea typeface="Calibri" panose="020F0502020204030204" pitchFamily="34" charset="0"/>
                <a:cs typeface="Times New Roman" panose="02020603050405020304" pitchFamily="18" charset="0"/>
              </a:rPr>
              <a:t>Firefighter tobacco use is an argument made to show that firefighting was not a primary cause of cancer and that benefits should be denied.</a:t>
            </a:r>
          </a:p>
          <a:p>
            <a:pPr marL="285750" marR="0" lvl="0" indent="-28575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US" sz="1600" b="0" i="0" u="none" strike="noStrike" kern="100" cap="none" spc="0" normalizeH="0" baseline="0" noProof="0">
              <a:ln>
                <a:noFill/>
              </a:ln>
              <a:solidFill>
                <a:srgbClr val="074975"/>
              </a:solidFill>
              <a:effectLst/>
              <a:uLnTx/>
              <a:uFillTx/>
              <a:latin typeface="Avenir Next Condensed" panose="020B0506020202020204"/>
              <a:ea typeface="Calibri" panose="020F0502020204030204" pitchFamily="34" charset="0"/>
              <a:cs typeface="Times New Roman" panose="02020603050405020304" pitchFamily="18" charset="0"/>
            </a:endParaRPr>
          </a:p>
          <a:p>
            <a:pPr marL="285750" marR="0" lvl="0" indent="-28575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US" sz="1600" b="0" i="0" u="none" strike="noStrike" kern="100" cap="none" spc="0" normalizeH="0" baseline="0" noProof="0">
              <a:ln>
                <a:noFill/>
              </a:ln>
              <a:solidFill>
                <a:srgbClr val="074975"/>
              </a:solidFill>
              <a:effectLst/>
              <a:uLnTx/>
              <a:uFillTx/>
              <a:latin typeface="Avenir Next Condensed" panose="020B0506020202020204"/>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A6ED73A9-A94A-0690-AF80-59192355381D}"/>
              </a:ext>
            </a:extLst>
          </p:cNvPr>
          <p:cNvSpPr txBox="1"/>
          <p:nvPr/>
        </p:nvSpPr>
        <p:spPr>
          <a:xfrm>
            <a:off x="288949" y="431761"/>
            <a:ext cx="4479094"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22726"/>
                </a:solidFill>
                <a:effectLst/>
                <a:uLnTx/>
                <a:uFillTx/>
                <a:latin typeface="Avenir Next Condensed" panose="020B0506020202020204"/>
                <a:ea typeface="+mn-ea"/>
                <a:cs typeface="+mn-cs"/>
              </a:rPr>
              <a:t>Every day asks ….</a:t>
            </a:r>
          </a:p>
        </p:txBody>
      </p:sp>
      <p:pic>
        <p:nvPicPr>
          <p:cNvPr id="7" name="Picture 6">
            <a:extLst>
              <a:ext uri="{FF2B5EF4-FFF2-40B4-BE49-F238E27FC236}">
                <a16:creationId xmlns:a16="http://schemas.microsoft.com/office/drawing/2014/main" id="{23A47522-1623-B16A-4EE8-BB9EBF35231A}"/>
              </a:ext>
            </a:extLst>
          </p:cNvPr>
          <p:cNvPicPr>
            <a:picLocks noChangeAspect="1"/>
          </p:cNvPicPr>
          <p:nvPr/>
        </p:nvPicPr>
        <p:blipFill rotWithShape="1">
          <a:blip r:embed="rId3"/>
          <a:srcRect l="4974" t="6281" r="5630" b="5200"/>
          <a:stretch/>
        </p:blipFill>
        <p:spPr>
          <a:xfrm>
            <a:off x="5788883" y="785704"/>
            <a:ext cx="4832215" cy="5178326"/>
          </a:xfrm>
          <a:prstGeom prst="rect">
            <a:avLst/>
          </a:prstGeom>
        </p:spPr>
      </p:pic>
      <p:pic>
        <p:nvPicPr>
          <p:cNvPr id="10" name="Picture 9">
            <a:extLst>
              <a:ext uri="{FF2B5EF4-FFF2-40B4-BE49-F238E27FC236}">
                <a16:creationId xmlns:a16="http://schemas.microsoft.com/office/drawing/2014/main" id="{120F1DC0-0580-3034-4BB9-2D252BA4FC79}"/>
              </a:ext>
            </a:extLst>
          </p:cNvPr>
          <p:cNvPicPr>
            <a:picLocks noChangeAspect="1"/>
          </p:cNvPicPr>
          <p:nvPr/>
        </p:nvPicPr>
        <p:blipFill rotWithShape="1">
          <a:blip r:embed="rId4"/>
          <a:srcRect l="9230" t="6458" r="5124" b="5118"/>
          <a:stretch/>
        </p:blipFill>
        <p:spPr>
          <a:xfrm>
            <a:off x="2005282" y="5521698"/>
            <a:ext cx="845495" cy="856334"/>
          </a:xfrm>
          <a:prstGeom prst="rect">
            <a:avLst/>
          </a:prstGeom>
        </p:spPr>
      </p:pic>
      <p:sp>
        <p:nvSpPr>
          <p:cNvPr id="12" name="TextBox 11">
            <a:extLst>
              <a:ext uri="{FF2B5EF4-FFF2-40B4-BE49-F238E27FC236}">
                <a16:creationId xmlns:a16="http://schemas.microsoft.com/office/drawing/2014/main" id="{DEC0E59C-A1BE-2584-9F81-9A9E623B54B6}"/>
              </a:ext>
            </a:extLst>
          </p:cNvPr>
          <p:cNvSpPr txBox="1"/>
          <p:nvPr/>
        </p:nvSpPr>
        <p:spPr>
          <a:xfrm>
            <a:off x="1314782" y="5152366"/>
            <a:ext cx="2538170" cy="369332"/>
          </a:xfrm>
          <a:prstGeom prst="rect">
            <a:avLst/>
          </a:prstGeom>
          <a:noFill/>
        </p:spPr>
        <p:txBody>
          <a:bodyPr wrap="square">
            <a:spAutoFit/>
          </a:bodyPr>
          <a:lstStyle/>
          <a:p>
            <a:r>
              <a:rPr lang="en-US">
                <a:solidFill>
                  <a:srgbClr val="E22726"/>
                </a:solidFill>
                <a:latin typeface="Avenir Next LT Pro Demi" panose="020B0704020202020204" pitchFamily="34" charset="0"/>
              </a:rPr>
              <a:t>Need Help Quitting?</a:t>
            </a:r>
          </a:p>
        </p:txBody>
      </p:sp>
    </p:spTree>
    <p:extLst>
      <p:ext uri="{BB962C8B-B14F-4D97-AF65-F5344CB8AC3E}">
        <p14:creationId xmlns:p14="http://schemas.microsoft.com/office/powerpoint/2010/main" val="5419810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53DC9F-C91C-CD3A-CDEB-A536D4EC1DF6}"/>
              </a:ext>
            </a:extLst>
          </p:cNvPr>
          <p:cNvSpPr>
            <a:spLocks noGrp="1"/>
          </p:cNvSpPr>
          <p:nvPr>
            <p:ph type="sldNum" sz="quarter" idx="12"/>
          </p:nvPr>
        </p:nvSpPr>
        <p:spPr/>
        <p:txBody>
          <a:bodyPr/>
          <a:lstStyle/>
          <a:p>
            <a:fld id="{5FE9983C-F62D-48A4-9145-C86367548D2A}" type="slidenum">
              <a:rPr lang="en-US" smtClean="0"/>
              <a:pPr/>
              <a:t>29</a:t>
            </a:fld>
            <a:endParaRPr lang="en-US"/>
          </a:p>
        </p:txBody>
      </p:sp>
      <p:pic>
        <p:nvPicPr>
          <p:cNvPr id="4" name="Picture 3">
            <a:extLst>
              <a:ext uri="{FF2B5EF4-FFF2-40B4-BE49-F238E27FC236}">
                <a16:creationId xmlns:a16="http://schemas.microsoft.com/office/drawing/2014/main" id="{BCB780ED-4199-7951-379F-69B93FAC5ECA}"/>
              </a:ext>
            </a:extLst>
          </p:cNvPr>
          <p:cNvPicPr>
            <a:picLocks noChangeAspect="1"/>
          </p:cNvPicPr>
          <p:nvPr/>
        </p:nvPicPr>
        <p:blipFill rotWithShape="1">
          <a:blip r:embed="rId3"/>
          <a:srcRect l="5528" t="3475" r="2688" b="4234"/>
          <a:stretch/>
        </p:blipFill>
        <p:spPr>
          <a:xfrm>
            <a:off x="6034061" y="757925"/>
            <a:ext cx="4303059" cy="5124296"/>
          </a:xfrm>
          <a:prstGeom prst="rect">
            <a:avLst/>
          </a:prstGeom>
        </p:spPr>
      </p:pic>
      <p:sp>
        <p:nvSpPr>
          <p:cNvPr id="5" name="TextBox 4">
            <a:extLst>
              <a:ext uri="{FF2B5EF4-FFF2-40B4-BE49-F238E27FC236}">
                <a16:creationId xmlns:a16="http://schemas.microsoft.com/office/drawing/2014/main" id="{796C1B30-1F75-020F-2AA0-A38EBF690A56}"/>
              </a:ext>
            </a:extLst>
          </p:cNvPr>
          <p:cNvSpPr txBox="1"/>
          <p:nvPr/>
        </p:nvSpPr>
        <p:spPr>
          <a:xfrm>
            <a:off x="288949" y="1370950"/>
            <a:ext cx="4380744" cy="3511539"/>
          </a:xfrm>
          <a:prstGeom prst="rect">
            <a:avLst/>
          </a:prstGeom>
          <a:noFill/>
        </p:spPr>
        <p:txBody>
          <a:bodyPr wrap="square">
            <a:spAutoFit/>
          </a:bodyPr>
          <a:lstStyle/>
          <a:p>
            <a:pPr marR="0" lvl="0" algn="l" defTabSz="457200" rtl="0" eaLnBrk="1" fontAlgn="auto" latinLnBrk="0" hangingPunct="1">
              <a:lnSpc>
                <a:spcPct val="107000"/>
              </a:lnSpc>
              <a:spcBef>
                <a:spcPts val="0"/>
              </a:spcBef>
              <a:spcAft>
                <a:spcPts val="800"/>
              </a:spcAft>
              <a:buClrTx/>
              <a:buSzTx/>
              <a:tabLst/>
              <a:defRPr/>
            </a:pPr>
            <a:r>
              <a:rPr kumimoji="0" lang="en-US" sz="2000" b="1" i="0" u="none" strike="noStrike" kern="100" cap="none" spc="0" normalizeH="0" baseline="0" noProof="0">
                <a:ln>
                  <a:noFill/>
                </a:ln>
                <a:solidFill>
                  <a:srgbClr val="074975"/>
                </a:solidFill>
                <a:effectLst/>
                <a:uLnTx/>
                <a:uFillTx/>
                <a:latin typeface="Avenir Next Condensed" panose="020B0506020202020204"/>
                <a:ea typeface="Calibri" panose="020F0502020204030204" pitchFamily="34" charset="0"/>
                <a:cs typeface="Times New Roman" panose="02020603050405020304" pitchFamily="18" charset="0"/>
              </a:rPr>
              <a:t>DE-STRESS</a:t>
            </a:r>
          </a:p>
          <a:p>
            <a:pPr marL="285750" marR="0" lvl="0" indent="-28575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600" i="0" u="none" strike="noStrike" kern="100" cap="none" spc="0" normalizeH="0" baseline="0" noProof="0">
                <a:ln>
                  <a:noFill/>
                </a:ln>
                <a:solidFill>
                  <a:srgbClr val="074975"/>
                </a:solidFill>
                <a:effectLst/>
                <a:uLnTx/>
                <a:uFillTx/>
                <a:latin typeface="Avenir Next Condensed" panose="020B0506020202020204"/>
                <a:ea typeface="Calibri" panose="020F0502020204030204" pitchFamily="34" charset="0"/>
                <a:cs typeface="Times New Roman" panose="02020603050405020304" pitchFamily="18" charset="0"/>
              </a:rPr>
              <a:t>Stress hormones could wake up dormant tumor cells and provide the right environment for their growth.</a:t>
            </a:r>
          </a:p>
          <a:p>
            <a:pPr marL="285750" marR="0" lvl="0" indent="-28575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600" i="0" u="none" strike="noStrike" kern="100" cap="none" spc="0" normalizeH="0" baseline="0" noProof="0">
                <a:ln>
                  <a:noFill/>
                </a:ln>
                <a:solidFill>
                  <a:srgbClr val="074975"/>
                </a:solidFill>
                <a:effectLst/>
                <a:uLnTx/>
                <a:uFillTx/>
                <a:latin typeface="Avenir Next Condensed" panose="020B0506020202020204"/>
                <a:ea typeface="Calibri" panose="020F0502020204030204" pitchFamily="34" charset="0"/>
                <a:cs typeface="Times New Roman" panose="02020603050405020304" pitchFamily="18" charset="0"/>
              </a:rPr>
              <a:t>Live in a healthy way, rather than turning to alcohol, excessive eating or other behaviors that may do long-term harm. </a:t>
            </a:r>
          </a:p>
          <a:p>
            <a:pPr marL="285750" marR="0" lvl="0" indent="-28575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600" i="0" u="none" strike="noStrike" kern="100" cap="none" spc="0" normalizeH="0" baseline="0" noProof="0">
                <a:ln>
                  <a:noFill/>
                </a:ln>
                <a:solidFill>
                  <a:srgbClr val="074975"/>
                </a:solidFill>
                <a:effectLst/>
                <a:uLnTx/>
                <a:uFillTx/>
                <a:latin typeface="Avenir Next Condensed" panose="020B0506020202020204"/>
                <a:ea typeface="Calibri" panose="020F0502020204030204" pitchFamily="34" charset="0"/>
                <a:cs typeface="Times New Roman" panose="02020603050405020304" pitchFamily="18" charset="0"/>
              </a:rPr>
              <a:t>There is no magic solution for stress relief .</a:t>
            </a:r>
          </a:p>
          <a:p>
            <a:pPr marL="742950" lvl="1" indent="-285750">
              <a:lnSpc>
                <a:spcPct val="107000"/>
              </a:lnSpc>
              <a:spcAft>
                <a:spcPts val="600"/>
              </a:spcAft>
              <a:buFont typeface="Arial" panose="020B0604020202020204" pitchFamily="34" charset="0"/>
              <a:buChar char="•"/>
              <a:defRPr/>
            </a:pPr>
            <a:r>
              <a:rPr lang="en-US" sz="1400" kern="100">
                <a:solidFill>
                  <a:srgbClr val="074975"/>
                </a:solidFill>
                <a:latin typeface="Avenir Next Condensed" panose="020B0506020202020204"/>
                <a:ea typeface="Calibri" panose="020F0502020204030204" pitchFamily="34" charset="0"/>
                <a:cs typeface="Times New Roman" panose="02020603050405020304" pitchFamily="18" charset="0"/>
              </a:rPr>
              <a:t>Physical</a:t>
            </a:r>
            <a:r>
              <a:rPr kumimoji="0" lang="en-US" sz="1400" i="0" u="none" strike="noStrike" kern="100" cap="none" spc="0" normalizeH="0" baseline="0" noProof="0">
                <a:ln>
                  <a:noFill/>
                </a:ln>
                <a:solidFill>
                  <a:srgbClr val="074975"/>
                </a:solidFill>
                <a:effectLst/>
                <a:uLnTx/>
                <a:uFillTx/>
                <a:latin typeface="Avenir Next Condensed" panose="020B0506020202020204"/>
                <a:ea typeface="Calibri" panose="020F0502020204030204" pitchFamily="34" charset="0"/>
                <a:cs typeface="Times New Roman" panose="02020603050405020304" pitchFamily="18" charset="0"/>
              </a:rPr>
              <a:t> fitness activities</a:t>
            </a:r>
          </a:p>
          <a:p>
            <a:pPr marL="742950" lvl="1" indent="-285750">
              <a:lnSpc>
                <a:spcPct val="107000"/>
              </a:lnSpc>
              <a:spcAft>
                <a:spcPts val="600"/>
              </a:spcAft>
              <a:buFont typeface="Arial" panose="020B0604020202020204" pitchFamily="34" charset="0"/>
              <a:buChar char="•"/>
              <a:defRPr/>
            </a:pPr>
            <a:r>
              <a:rPr kumimoji="0" lang="en-US" sz="1400" i="0" u="none" strike="noStrike" kern="100" cap="none" spc="0" normalizeH="0" baseline="0" noProof="0">
                <a:ln>
                  <a:noFill/>
                </a:ln>
                <a:solidFill>
                  <a:srgbClr val="074975"/>
                </a:solidFill>
                <a:effectLst/>
                <a:uLnTx/>
                <a:uFillTx/>
                <a:latin typeface="Avenir Next Condensed" panose="020B0506020202020204"/>
                <a:ea typeface="Calibri" panose="020F0502020204030204" pitchFamily="34" charset="0"/>
                <a:cs typeface="Times New Roman" panose="02020603050405020304" pitchFamily="18" charset="0"/>
              </a:rPr>
              <a:t>Therapy</a:t>
            </a:r>
          </a:p>
          <a:p>
            <a:pPr marL="742950" lvl="1" indent="-285750">
              <a:lnSpc>
                <a:spcPct val="107000"/>
              </a:lnSpc>
              <a:spcAft>
                <a:spcPts val="600"/>
              </a:spcAft>
              <a:buFont typeface="Arial" panose="020B0604020202020204" pitchFamily="34" charset="0"/>
              <a:buChar char="•"/>
              <a:defRPr/>
            </a:pPr>
            <a:r>
              <a:rPr kumimoji="0" lang="en-US" sz="1400" i="0" u="none" strike="noStrike" kern="100" cap="none" spc="0" normalizeH="0" baseline="0" noProof="0">
                <a:ln>
                  <a:noFill/>
                </a:ln>
                <a:solidFill>
                  <a:srgbClr val="074975"/>
                </a:solidFill>
                <a:effectLst/>
                <a:uLnTx/>
                <a:uFillTx/>
                <a:latin typeface="Avenir Next Condensed" panose="020B0506020202020204"/>
                <a:ea typeface="Calibri" panose="020F0502020204030204" pitchFamily="34" charset="0"/>
                <a:cs typeface="Times New Roman" panose="02020603050405020304" pitchFamily="18" charset="0"/>
              </a:rPr>
              <a:t>Pets</a:t>
            </a:r>
          </a:p>
        </p:txBody>
      </p:sp>
      <p:sp>
        <p:nvSpPr>
          <p:cNvPr id="6" name="TextBox 5">
            <a:extLst>
              <a:ext uri="{FF2B5EF4-FFF2-40B4-BE49-F238E27FC236}">
                <a16:creationId xmlns:a16="http://schemas.microsoft.com/office/drawing/2014/main" id="{FBE9AD3C-9BFC-BAAC-19DC-C2B0D7E4A727}"/>
              </a:ext>
            </a:extLst>
          </p:cNvPr>
          <p:cNvSpPr txBox="1"/>
          <p:nvPr/>
        </p:nvSpPr>
        <p:spPr>
          <a:xfrm>
            <a:off x="288949" y="431761"/>
            <a:ext cx="4479094"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22726"/>
                </a:solidFill>
                <a:effectLst/>
                <a:uLnTx/>
                <a:uFillTx/>
                <a:latin typeface="Avenir Next Condensed" panose="020B0506020202020204"/>
                <a:ea typeface="+mn-ea"/>
                <a:cs typeface="+mn-cs"/>
              </a:rPr>
              <a:t>Every day asks ….</a:t>
            </a:r>
          </a:p>
        </p:txBody>
      </p:sp>
      <p:sp>
        <p:nvSpPr>
          <p:cNvPr id="9" name="TextBox 8">
            <a:extLst>
              <a:ext uri="{FF2B5EF4-FFF2-40B4-BE49-F238E27FC236}">
                <a16:creationId xmlns:a16="http://schemas.microsoft.com/office/drawing/2014/main" id="{115E8C75-C661-FCE2-926C-FF9B93618654}"/>
              </a:ext>
            </a:extLst>
          </p:cNvPr>
          <p:cNvSpPr txBox="1"/>
          <p:nvPr/>
        </p:nvSpPr>
        <p:spPr>
          <a:xfrm>
            <a:off x="467221" y="5359211"/>
            <a:ext cx="4122550" cy="400110"/>
          </a:xfrm>
          <a:prstGeom prst="rect">
            <a:avLst/>
          </a:prstGeom>
          <a:noFill/>
        </p:spPr>
        <p:txBody>
          <a:bodyPr wrap="square">
            <a:spAutoFit/>
          </a:bodyPr>
          <a:lstStyle/>
          <a:p>
            <a:r>
              <a:rPr lang="en-US" sz="2000">
                <a:solidFill>
                  <a:srgbClr val="E22726"/>
                </a:solidFill>
                <a:latin typeface="Avenir Next LT Pro Demi" panose="020B0704020202020204" pitchFamily="34" charset="0"/>
              </a:rPr>
              <a:t>What do you do to reduce stress? </a:t>
            </a:r>
          </a:p>
        </p:txBody>
      </p:sp>
    </p:spTree>
    <p:extLst>
      <p:ext uri="{BB962C8B-B14F-4D97-AF65-F5344CB8AC3E}">
        <p14:creationId xmlns:p14="http://schemas.microsoft.com/office/powerpoint/2010/main" val="2707706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FEB277-8C50-D033-7E43-F89301F1DA38}"/>
              </a:ext>
            </a:extLst>
          </p:cNvPr>
          <p:cNvPicPr>
            <a:picLocks noChangeAspect="1"/>
          </p:cNvPicPr>
          <p:nvPr/>
        </p:nvPicPr>
        <p:blipFill>
          <a:blip r:embed="rId3"/>
          <a:stretch>
            <a:fillRect/>
          </a:stretch>
        </p:blipFill>
        <p:spPr>
          <a:xfrm>
            <a:off x="-1757756" y="0"/>
            <a:ext cx="6997464" cy="6858000"/>
          </a:xfrm>
          <a:prstGeom prst="rect">
            <a:avLst/>
          </a:prstGeom>
        </p:spPr>
      </p:pic>
      <p:sp>
        <p:nvSpPr>
          <p:cNvPr id="10" name="TextBox 9">
            <a:extLst>
              <a:ext uri="{FF2B5EF4-FFF2-40B4-BE49-F238E27FC236}">
                <a16:creationId xmlns:a16="http://schemas.microsoft.com/office/drawing/2014/main" id="{EC23458F-4DDC-4033-96AD-02CD4B22C82B}"/>
              </a:ext>
            </a:extLst>
          </p:cNvPr>
          <p:cNvSpPr txBox="1"/>
          <p:nvPr/>
        </p:nvSpPr>
        <p:spPr>
          <a:xfrm>
            <a:off x="5440683" y="1968632"/>
            <a:ext cx="5554799" cy="3708708"/>
          </a:xfrm>
          <a:prstGeom prst="rect">
            <a:avLst/>
          </a:prstGeom>
          <a:noFill/>
        </p:spPr>
        <p:txBody>
          <a:bodyPr wrap="square" rtlCol="0">
            <a:spAutoFit/>
          </a:bodyPr>
          <a:lstStyle/>
          <a:p>
            <a:pPr marL="457200" indent="-457200">
              <a:spcAft>
                <a:spcPts val="600"/>
              </a:spcAft>
              <a:buFont typeface="+mj-lt"/>
              <a:buAutoNum type="arabicPeriod"/>
            </a:pPr>
            <a:r>
              <a:rPr lang="en-US" sz="2000">
                <a:ln/>
                <a:solidFill>
                  <a:schemeClr val="bg1"/>
                </a:solidFill>
                <a:latin typeface="Avenir Next Condensed" panose="020B0506020202020204" pitchFamily="34" charset="0"/>
                <a:cs typeface="Arial" panose="020B0604020202020204" pitchFamily="34" charset="0"/>
              </a:rPr>
              <a:t>Review the Scientific Research</a:t>
            </a:r>
          </a:p>
          <a:p>
            <a:pPr marL="457200" indent="-457200">
              <a:spcAft>
                <a:spcPts val="600"/>
              </a:spcAft>
              <a:buFont typeface="+mj-lt"/>
              <a:buAutoNum type="arabicPeriod"/>
            </a:pPr>
            <a:r>
              <a:rPr lang="en-US" sz="2000">
                <a:ln/>
                <a:solidFill>
                  <a:schemeClr val="bg1"/>
                </a:solidFill>
                <a:latin typeface="Avenir Next Condensed" panose="020B0506020202020204" pitchFamily="34" charset="0"/>
                <a:cs typeface="Arial" panose="020B0604020202020204" pitchFamily="34" charset="0"/>
              </a:rPr>
              <a:t>Understand Occupational Exposure</a:t>
            </a:r>
          </a:p>
          <a:p>
            <a:pPr marL="457200" indent="-457200">
              <a:spcAft>
                <a:spcPts val="600"/>
              </a:spcAft>
              <a:buFont typeface="+mj-lt"/>
              <a:buAutoNum type="arabicPeriod"/>
            </a:pPr>
            <a:r>
              <a:rPr lang="en-US" sz="2000">
                <a:ln/>
                <a:solidFill>
                  <a:schemeClr val="bg1"/>
                </a:solidFill>
                <a:latin typeface="Avenir Next Condensed" panose="020B0506020202020204" pitchFamily="34" charset="0"/>
                <a:cs typeface="Arial" panose="020B0604020202020204" pitchFamily="34" charset="0"/>
              </a:rPr>
              <a:t>Learn the everyday asks </a:t>
            </a:r>
          </a:p>
          <a:p>
            <a:pPr marL="457200" indent="-457200">
              <a:spcAft>
                <a:spcPts val="600"/>
              </a:spcAft>
              <a:buFont typeface="+mj-lt"/>
              <a:buAutoNum type="arabicPeriod"/>
            </a:pPr>
            <a:r>
              <a:rPr lang="en-US" sz="2000">
                <a:ln/>
                <a:solidFill>
                  <a:schemeClr val="bg1"/>
                </a:solidFill>
                <a:latin typeface="Avenir Next Condensed" panose="020B0506020202020204" pitchFamily="34" charset="0"/>
                <a:cs typeface="Arial" panose="020B0604020202020204" pitchFamily="34" charset="0"/>
              </a:rPr>
              <a:t>Identifying Best practices in the Fire Service</a:t>
            </a:r>
          </a:p>
          <a:p>
            <a:pPr marL="457200" indent="-457200">
              <a:spcAft>
                <a:spcPts val="600"/>
              </a:spcAft>
              <a:buFont typeface="+mj-lt"/>
              <a:buAutoNum type="arabicPeriod"/>
            </a:pPr>
            <a:r>
              <a:rPr lang="en-US" sz="2000">
                <a:ln/>
                <a:solidFill>
                  <a:schemeClr val="bg1"/>
                </a:solidFill>
                <a:latin typeface="Avenir Next Condensed" panose="020B0506020202020204" pitchFamily="34" charset="0"/>
                <a:cs typeface="Arial" panose="020B0604020202020204" pitchFamily="34" charset="0"/>
              </a:rPr>
              <a:t>Understand Presumptive Legislation &amp; Exposure Reporting.</a:t>
            </a:r>
          </a:p>
          <a:p>
            <a:pPr marL="457200" indent="-457200">
              <a:spcAft>
                <a:spcPts val="600"/>
              </a:spcAft>
              <a:buFont typeface="+mj-lt"/>
              <a:buAutoNum type="arabicPeriod"/>
            </a:pPr>
            <a:r>
              <a:rPr lang="en-US" sz="2000">
                <a:ln/>
                <a:solidFill>
                  <a:schemeClr val="bg1"/>
                </a:solidFill>
                <a:latin typeface="Avenir Next Condensed" panose="020B0506020202020204" pitchFamily="34" charset="0"/>
                <a:cs typeface="Arial" panose="020B0604020202020204" pitchFamily="34" charset="0"/>
              </a:rPr>
              <a:t>Understand the Importance of Screenings, Annual Medical Exams &amp; Early Detection </a:t>
            </a:r>
          </a:p>
          <a:p>
            <a:pPr marL="457200" indent="-457200">
              <a:spcAft>
                <a:spcPts val="600"/>
              </a:spcAft>
              <a:buFont typeface="+mj-lt"/>
              <a:buAutoNum type="arabicPeriod"/>
            </a:pPr>
            <a:r>
              <a:rPr lang="en-US" sz="2000">
                <a:ln/>
                <a:solidFill>
                  <a:schemeClr val="bg1"/>
                </a:solidFill>
                <a:latin typeface="Avenir Next Condensed" panose="020B0506020202020204" pitchFamily="34" charset="0"/>
                <a:cs typeface="Arial" panose="020B0604020202020204" pitchFamily="34" charset="0"/>
              </a:rPr>
              <a:t>Discover the importance of Culture Change</a:t>
            </a:r>
          </a:p>
          <a:p>
            <a:pPr marL="457200" indent="-457200">
              <a:spcAft>
                <a:spcPts val="600"/>
              </a:spcAft>
              <a:buFont typeface="+mj-lt"/>
              <a:buAutoNum type="arabicPeriod"/>
            </a:pPr>
            <a:r>
              <a:rPr lang="en-US" sz="2000">
                <a:ln/>
                <a:solidFill>
                  <a:schemeClr val="bg1"/>
                </a:solidFill>
                <a:latin typeface="Avenir Next Condensed" panose="020B0506020202020204" pitchFamily="34" charset="0"/>
                <a:cs typeface="Arial" panose="020B0604020202020204" pitchFamily="34" charset="0"/>
              </a:rPr>
              <a:t>Learn the FCSN Survivorship</a:t>
            </a:r>
          </a:p>
        </p:txBody>
      </p:sp>
      <p:sp>
        <p:nvSpPr>
          <p:cNvPr id="7" name="TextBox 6">
            <a:extLst>
              <a:ext uri="{FF2B5EF4-FFF2-40B4-BE49-F238E27FC236}">
                <a16:creationId xmlns:a16="http://schemas.microsoft.com/office/drawing/2014/main" id="{D7B42AA5-B433-48FB-AF38-00F5C48C9188}"/>
              </a:ext>
            </a:extLst>
          </p:cNvPr>
          <p:cNvSpPr txBox="1"/>
          <p:nvPr/>
        </p:nvSpPr>
        <p:spPr>
          <a:xfrm>
            <a:off x="-131505" y="526214"/>
            <a:ext cx="6660892" cy="584775"/>
          </a:xfrm>
          <a:prstGeom prst="rect">
            <a:avLst/>
          </a:prstGeom>
          <a:solidFill>
            <a:srgbClr val="E22726"/>
          </a:solidFill>
        </p:spPr>
        <p:txBody>
          <a:bodyPr wrap="square" rtlCol="0">
            <a:spAutoFit/>
          </a:bodyPr>
          <a:lstStyle/>
          <a:p>
            <a:pPr algn="r"/>
            <a:r>
              <a:rPr lang="en-US" sz="3200" b="1" spc="200">
                <a:solidFill>
                  <a:schemeClr val="bg1"/>
                </a:solidFill>
                <a:latin typeface="Avenir Next Condensed" panose="020B0506020202020204"/>
                <a:cs typeface="Arial" panose="020B0604020202020204" pitchFamily="34" charset="0"/>
              </a:rPr>
              <a:t>Objectives 	</a:t>
            </a:r>
            <a:endParaRPr lang="en-US" sz="3200" b="1" spc="200">
              <a:solidFill>
                <a:srgbClr val="C7B783"/>
              </a:solidFill>
              <a:latin typeface="Avenir Next Condensed" panose="020B0506020202020204"/>
              <a:cs typeface="Arial" panose="020B0604020202020204" pitchFamily="34" charset="0"/>
            </a:endParaRPr>
          </a:p>
        </p:txBody>
      </p:sp>
      <p:sp>
        <p:nvSpPr>
          <p:cNvPr id="8" name="Slide Number Placeholder 12">
            <a:extLst>
              <a:ext uri="{FF2B5EF4-FFF2-40B4-BE49-F238E27FC236}">
                <a16:creationId xmlns:a16="http://schemas.microsoft.com/office/drawing/2014/main" id="{E18EE5AC-77C4-5544-8CA9-B65714C50D21}"/>
              </a:ext>
            </a:extLst>
          </p:cNvPr>
          <p:cNvSpPr>
            <a:spLocks noGrp="1"/>
          </p:cNvSpPr>
          <p:nvPr>
            <p:ph type="sldNum" sz="quarter" idx="12"/>
          </p:nvPr>
        </p:nvSpPr>
        <p:spPr>
          <a:xfrm>
            <a:off x="11250471" y="6349211"/>
            <a:ext cx="402144" cy="365125"/>
          </a:xfrm>
        </p:spPr>
        <p:txBody>
          <a:bodyPr/>
          <a:lstStyle/>
          <a:p>
            <a:pPr algn="ctr"/>
            <a:fld id="{5FE9983C-F62D-48A4-9145-C86367548D2A}" type="slidenum">
              <a:rPr lang="en-US" smtClean="0">
                <a:solidFill>
                  <a:srgbClr val="074975"/>
                </a:solidFill>
                <a:latin typeface="Avenir Next Condensed" panose="020B0506020202020204" pitchFamily="34" charset="0"/>
              </a:rPr>
              <a:pPr algn="ctr"/>
              <a:t>3</a:t>
            </a:fld>
            <a:endParaRPr lang="en-US">
              <a:solidFill>
                <a:srgbClr val="074975"/>
              </a:solidFill>
              <a:latin typeface="Avenir Next Condensed" panose="020B0506020202020204" pitchFamily="34" charset="0"/>
            </a:endParaRPr>
          </a:p>
        </p:txBody>
      </p:sp>
    </p:spTree>
    <p:extLst>
      <p:ext uri="{BB962C8B-B14F-4D97-AF65-F5344CB8AC3E}">
        <p14:creationId xmlns:p14="http://schemas.microsoft.com/office/powerpoint/2010/main" val="11980810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24607C-BC9B-D8E2-7239-EC72FAC757BF}"/>
              </a:ext>
            </a:extLst>
          </p:cNvPr>
          <p:cNvSpPr>
            <a:spLocks noGrp="1"/>
          </p:cNvSpPr>
          <p:nvPr>
            <p:ph type="sldNum" sz="quarter" idx="12"/>
          </p:nvPr>
        </p:nvSpPr>
        <p:spPr>
          <a:xfrm>
            <a:off x="11208562" y="6383198"/>
            <a:ext cx="409574" cy="365125"/>
          </a:xfrm>
        </p:spPr>
        <p:txBody>
          <a:bodyPr/>
          <a:lstStyle/>
          <a:p>
            <a:fld id="{5FE9983C-F62D-48A4-9145-C86367548D2A}" type="slidenum">
              <a:rPr lang="en-US" smtClean="0"/>
              <a:t>30</a:t>
            </a:fld>
            <a:endParaRPr lang="en-US"/>
          </a:p>
        </p:txBody>
      </p:sp>
      <p:pic>
        <p:nvPicPr>
          <p:cNvPr id="4" name="Picture 3">
            <a:extLst>
              <a:ext uri="{FF2B5EF4-FFF2-40B4-BE49-F238E27FC236}">
                <a16:creationId xmlns:a16="http://schemas.microsoft.com/office/drawing/2014/main" id="{FD81F6F1-A569-1FBF-65EE-02A5D100DBDF}"/>
              </a:ext>
            </a:extLst>
          </p:cNvPr>
          <p:cNvPicPr>
            <a:picLocks noChangeAspect="1"/>
          </p:cNvPicPr>
          <p:nvPr/>
        </p:nvPicPr>
        <p:blipFill rotWithShape="1">
          <a:blip r:embed="rId3">
            <a:extLst>
              <a:ext uri="{28A0092B-C50C-407E-A947-70E740481C1C}">
                <a14:useLocalDpi xmlns:a14="http://schemas.microsoft.com/office/drawing/2010/main" val="0"/>
              </a:ext>
            </a:extLst>
          </a:blip>
          <a:srcRect l="2595" t="2205" r="2099" b="1844"/>
          <a:stretch/>
        </p:blipFill>
        <p:spPr>
          <a:xfrm rot="20996068">
            <a:off x="6136669" y="639916"/>
            <a:ext cx="4134531" cy="5320904"/>
          </a:xfrm>
          <a:prstGeom prst="rect">
            <a:avLst/>
          </a:prstGeom>
        </p:spPr>
      </p:pic>
      <p:sp>
        <p:nvSpPr>
          <p:cNvPr id="5" name="Oval 4">
            <a:extLst>
              <a:ext uri="{FF2B5EF4-FFF2-40B4-BE49-F238E27FC236}">
                <a16:creationId xmlns:a16="http://schemas.microsoft.com/office/drawing/2014/main" id="{32C12AD7-8600-41ED-2BF6-9BBA42C94C5B}"/>
              </a:ext>
            </a:extLst>
          </p:cNvPr>
          <p:cNvSpPr/>
          <p:nvPr/>
        </p:nvSpPr>
        <p:spPr>
          <a:xfrm>
            <a:off x="395204" y="1995436"/>
            <a:ext cx="929902" cy="931933"/>
          </a:xfrm>
          <a:prstGeom prst="ellipse">
            <a:avLst/>
          </a:prstGeom>
          <a:solidFill>
            <a:srgbClr val="07497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a:latin typeface="Avenir Next LT Pro" panose="020B0504020202020204" pitchFamily="34" charset="77"/>
                <a:cs typeface="Bangla Sangam MN" panose="02000000000000000000" pitchFamily="2" charset="0"/>
              </a:rPr>
              <a:t>1</a:t>
            </a:r>
            <a:endParaRPr lang="en-US" b="1">
              <a:latin typeface="Avenir Next LT Pro" panose="020B0504020202020204" pitchFamily="34" charset="77"/>
              <a:cs typeface="Bangla Sangam MN" panose="02000000000000000000" pitchFamily="2" charset="0"/>
            </a:endParaRPr>
          </a:p>
        </p:txBody>
      </p:sp>
      <p:sp>
        <p:nvSpPr>
          <p:cNvPr id="6" name="Oval 5">
            <a:extLst>
              <a:ext uri="{FF2B5EF4-FFF2-40B4-BE49-F238E27FC236}">
                <a16:creationId xmlns:a16="http://schemas.microsoft.com/office/drawing/2014/main" id="{60160550-F6CF-8A40-8FFB-F2C5766553F7}"/>
              </a:ext>
            </a:extLst>
          </p:cNvPr>
          <p:cNvSpPr/>
          <p:nvPr/>
        </p:nvSpPr>
        <p:spPr>
          <a:xfrm>
            <a:off x="371957" y="3300368"/>
            <a:ext cx="976397" cy="1011264"/>
          </a:xfrm>
          <a:prstGeom prst="ellipse">
            <a:avLst/>
          </a:prstGeom>
          <a:solidFill>
            <a:srgbClr val="E2272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a:latin typeface="Avenir Next LT Pro" panose="020B0504020202020204" pitchFamily="34" charset="77"/>
              </a:rPr>
              <a:t>2</a:t>
            </a:r>
            <a:endParaRPr lang="en-US" sz="2000" b="1">
              <a:latin typeface="Avenir Next LT Pro" panose="020B0504020202020204" pitchFamily="34" charset="77"/>
            </a:endParaRPr>
          </a:p>
        </p:txBody>
      </p:sp>
      <p:sp>
        <p:nvSpPr>
          <p:cNvPr id="7" name="Oval 6">
            <a:extLst>
              <a:ext uri="{FF2B5EF4-FFF2-40B4-BE49-F238E27FC236}">
                <a16:creationId xmlns:a16="http://schemas.microsoft.com/office/drawing/2014/main" id="{43DFE7FE-67DD-44B8-8D51-F4F1AE72C23D}"/>
              </a:ext>
            </a:extLst>
          </p:cNvPr>
          <p:cNvSpPr/>
          <p:nvPr/>
        </p:nvSpPr>
        <p:spPr>
          <a:xfrm>
            <a:off x="371957" y="4652420"/>
            <a:ext cx="976396" cy="1011265"/>
          </a:xfrm>
          <a:prstGeom prst="ellipse">
            <a:avLst/>
          </a:prstGeom>
          <a:solidFill>
            <a:srgbClr val="C7B7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a:latin typeface="Avenir Next LT Pro" panose="020B0504020202020204" pitchFamily="34" charset="77"/>
              </a:rPr>
              <a:t>3</a:t>
            </a:r>
            <a:endParaRPr lang="en-US" b="1">
              <a:latin typeface="Avenir Next LT Pro" panose="020B0504020202020204" pitchFamily="34" charset="77"/>
            </a:endParaRPr>
          </a:p>
        </p:txBody>
      </p:sp>
      <p:sp>
        <p:nvSpPr>
          <p:cNvPr id="9" name="TextBox 8">
            <a:extLst>
              <a:ext uri="{FF2B5EF4-FFF2-40B4-BE49-F238E27FC236}">
                <a16:creationId xmlns:a16="http://schemas.microsoft.com/office/drawing/2014/main" id="{61FA355F-F25F-C835-5973-D426B87F9B8B}"/>
              </a:ext>
            </a:extLst>
          </p:cNvPr>
          <p:cNvSpPr txBox="1"/>
          <p:nvPr/>
        </p:nvSpPr>
        <p:spPr>
          <a:xfrm>
            <a:off x="1348353" y="1953503"/>
            <a:ext cx="3455923" cy="954107"/>
          </a:xfrm>
          <a:prstGeom prst="rect">
            <a:avLst/>
          </a:prstGeom>
          <a:noFill/>
        </p:spPr>
        <p:txBody>
          <a:bodyPr wrap="square" rtlCol="0">
            <a:spAutoFit/>
          </a:bodyPr>
          <a:lstStyle/>
          <a:p>
            <a:r>
              <a:rPr lang="en-US" sz="2800" b="1">
                <a:solidFill>
                  <a:srgbClr val="074975"/>
                </a:solidFill>
                <a:latin typeface="Avenir Next LT Pro" panose="020B0504020202020204" pitchFamily="34" charset="77"/>
              </a:rPr>
              <a:t>BEFORE THE TONE DROPS</a:t>
            </a:r>
          </a:p>
        </p:txBody>
      </p:sp>
      <p:sp>
        <p:nvSpPr>
          <p:cNvPr id="10" name="TextBox 9">
            <a:extLst>
              <a:ext uri="{FF2B5EF4-FFF2-40B4-BE49-F238E27FC236}">
                <a16:creationId xmlns:a16="http://schemas.microsoft.com/office/drawing/2014/main" id="{45C00FBD-5A1E-17A4-B5C6-0F4995ABB263}"/>
              </a:ext>
            </a:extLst>
          </p:cNvPr>
          <p:cNvSpPr txBox="1"/>
          <p:nvPr/>
        </p:nvSpPr>
        <p:spPr>
          <a:xfrm>
            <a:off x="1487640" y="3300368"/>
            <a:ext cx="2438597" cy="523220"/>
          </a:xfrm>
          <a:prstGeom prst="rect">
            <a:avLst/>
          </a:prstGeom>
          <a:noFill/>
        </p:spPr>
        <p:txBody>
          <a:bodyPr wrap="square" rtlCol="0">
            <a:spAutoFit/>
          </a:bodyPr>
          <a:lstStyle/>
          <a:p>
            <a:r>
              <a:rPr lang="en-US" sz="2800" b="1">
                <a:solidFill>
                  <a:srgbClr val="074975"/>
                </a:solidFill>
                <a:latin typeface="Avenir Next LT Pro" panose="020B0504020202020204" pitchFamily="34" charset="77"/>
              </a:rPr>
              <a:t>ON SCENE </a:t>
            </a:r>
          </a:p>
        </p:txBody>
      </p:sp>
      <p:sp>
        <p:nvSpPr>
          <p:cNvPr id="12" name="TextBox 11">
            <a:extLst>
              <a:ext uri="{FF2B5EF4-FFF2-40B4-BE49-F238E27FC236}">
                <a16:creationId xmlns:a16="http://schemas.microsoft.com/office/drawing/2014/main" id="{AC1B8F89-0D74-CE66-3352-FE78CE67EB2F}"/>
              </a:ext>
            </a:extLst>
          </p:cNvPr>
          <p:cNvSpPr txBox="1"/>
          <p:nvPr/>
        </p:nvSpPr>
        <p:spPr>
          <a:xfrm>
            <a:off x="1441246" y="4652420"/>
            <a:ext cx="3316636" cy="523220"/>
          </a:xfrm>
          <a:prstGeom prst="rect">
            <a:avLst/>
          </a:prstGeom>
          <a:noFill/>
        </p:spPr>
        <p:txBody>
          <a:bodyPr wrap="square" rtlCol="0">
            <a:spAutoFit/>
          </a:bodyPr>
          <a:lstStyle/>
          <a:p>
            <a:r>
              <a:rPr lang="en-US" sz="2800" b="1">
                <a:solidFill>
                  <a:srgbClr val="074975"/>
                </a:solidFill>
                <a:latin typeface="Avenir Next LT Pro" panose="020B0504020202020204" pitchFamily="34" charset="77"/>
              </a:rPr>
              <a:t>AFTER THE CALL </a:t>
            </a:r>
          </a:p>
        </p:txBody>
      </p:sp>
      <p:sp>
        <p:nvSpPr>
          <p:cNvPr id="20" name="TextBox 19">
            <a:extLst>
              <a:ext uri="{FF2B5EF4-FFF2-40B4-BE49-F238E27FC236}">
                <a16:creationId xmlns:a16="http://schemas.microsoft.com/office/drawing/2014/main" id="{84A6FE5E-62D0-4084-7896-E05CD7B459E6}"/>
              </a:ext>
            </a:extLst>
          </p:cNvPr>
          <p:cNvSpPr txBox="1"/>
          <p:nvPr/>
        </p:nvSpPr>
        <p:spPr>
          <a:xfrm>
            <a:off x="329335" y="231248"/>
            <a:ext cx="3275309" cy="10772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74975"/>
                </a:solidFill>
                <a:effectLst/>
                <a:uLnTx/>
                <a:uFillTx/>
                <a:latin typeface="Avenir Next LT Pro Demi" panose="020B0704020202020204" pitchFamily="34" charset="0"/>
              </a:rPr>
              <a:t>ON SHIFT </a:t>
            </a:r>
            <a:r>
              <a:rPr lang="en-US" b="1">
                <a:solidFill>
                  <a:srgbClr val="074975"/>
                </a:solidFill>
                <a:latin typeface="Avenir Next LT Pro Demi" panose="020B0704020202020204" pitchFamily="34" charset="0"/>
              </a:rPr>
              <a:t>OR </a:t>
            </a:r>
            <a:r>
              <a:rPr lang="en-US" sz="2400" b="1">
                <a:solidFill>
                  <a:srgbClr val="074975"/>
                </a:solidFill>
                <a:latin typeface="Avenir Next LT Pro Demi" panose="020B07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4000" b="1">
                <a:solidFill>
                  <a:srgbClr val="E22726"/>
                </a:solidFill>
                <a:latin typeface="Avenir Next LT Pro Demi" panose="020B0704020202020204" pitchFamily="34" charset="0"/>
              </a:rPr>
              <a:t>ON CALL </a:t>
            </a:r>
            <a:endParaRPr kumimoji="0" lang="en-US" sz="2800" b="0" i="0" u="none" strike="noStrike" kern="1200" cap="none" spc="0" normalizeH="0" baseline="0" noProof="0">
              <a:ln>
                <a:noFill/>
              </a:ln>
              <a:solidFill>
                <a:srgbClr val="E22726"/>
              </a:solidFill>
              <a:effectLst/>
              <a:uLnTx/>
              <a:uFillTx/>
              <a:latin typeface="Avenir Next LT Pro Demi" panose="020B0704020202020204" pitchFamily="34" charset="0"/>
            </a:endParaRPr>
          </a:p>
        </p:txBody>
      </p:sp>
      <p:cxnSp>
        <p:nvCxnSpPr>
          <p:cNvPr id="21" name="Straight Connector 20">
            <a:extLst>
              <a:ext uri="{FF2B5EF4-FFF2-40B4-BE49-F238E27FC236}">
                <a16:creationId xmlns:a16="http://schemas.microsoft.com/office/drawing/2014/main" id="{959902F8-5DBE-BA49-8F2A-15A06736A641}"/>
              </a:ext>
            </a:extLst>
          </p:cNvPr>
          <p:cNvCxnSpPr>
            <a:cxnSpLocks/>
          </p:cNvCxnSpPr>
          <p:nvPr/>
        </p:nvCxnSpPr>
        <p:spPr>
          <a:xfrm>
            <a:off x="-702787" y="1308466"/>
            <a:ext cx="4112217" cy="0"/>
          </a:xfrm>
          <a:prstGeom prst="line">
            <a:avLst/>
          </a:prstGeom>
          <a:ln w="57150">
            <a:solidFill>
              <a:srgbClr val="C7B78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73421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7FC814-BBCC-7DDA-54F2-D54DE9536838}"/>
              </a:ext>
            </a:extLst>
          </p:cNvPr>
          <p:cNvSpPr>
            <a:spLocks noGrp="1"/>
          </p:cNvSpPr>
          <p:nvPr>
            <p:ph type="sldNum" sz="quarter" idx="12"/>
          </p:nvPr>
        </p:nvSpPr>
        <p:spPr/>
        <p:txBody>
          <a:bodyPr/>
          <a:lstStyle/>
          <a:p>
            <a:fld id="{5FE9983C-F62D-48A4-9145-C86367548D2A}" type="slidenum">
              <a:rPr lang="en-US" smtClean="0"/>
              <a:pPr/>
              <a:t>31</a:t>
            </a:fld>
            <a:endParaRPr lang="en-US"/>
          </a:p>
        </p:txBody>
      </p:sp>
      <p:sp>
        <p:nvSpPr>
          <p:cNvPr id="3" name="TextBox 2">
            <a:extLst>
              <a:ext uri="{FF2B5EF4-FFF2-40B4-BE49-F238E27FC236}">
                <a16:creationId xmlns:a16="http://schemas.microsoft.com/office/drawing/2014/main" id="{CC28E239-94D7-78F7-D60B-DA7845E3D8F0}"/>
              </a:ext>
            </a:extLst>
          </p:cNvPr>
          <p:cNvSpPr txBox="1"/>
          <p:nvPr/>
        </p:nvSpPr>
        <p:spPr>
          <a:xfrm>
            <a:off x="329335" y="231248"/>
            <a:ext cx="3275309" cy="10772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74975"/>
                </a:solidFill>
                <a:effectLst/>
                <a:uLnTx/>
                <a:uFillTx/>
                <a:latin typeface="Avenir Next LT Pro Demi" panose="020B0704020202020204" pitchFamily="34" charset="0"/>
              </a:rPr>
              <a:t>ON SHIFT </a:t>
            </a:r>
            <a:r>
              <a:rPr lang="en-US" b="1">
                <a:solidFill>
                  <a:srgbClr val="074975"/>
                </a:solidFill>
                <a:latin typeface="Avenir Next LT Pro Demi" panose="020B0704020202020204" pitchFamily="34" charset="0"/>
              </a:rPr>
              <a:t>OR </a:t>
            </a:r>
            <a:r>
              <a:rPr lang="en-US" sz="2400" b="1">
                <a:solidFill>
                  <a:srgbClr val="074975"/>
                </a:solidFill>
                <a:latin typeface="Avenir Next LT Pro Demi" panose="020B07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4000" b="1">
                <a:solidFill>
                  <a:srgbClr val="E22726"/>
                </a:solidFill>
                <a:latin typeface="Avenir Next LT Pro Demi" panose="020B0704020202020204" pitchFamily="34" charset="0"/>
              </a:rPr>
              <a:t>ON CALL </a:t>
            </a:r>
            <a:endParaRPr kumimoji="0" lang="en-US" sz="2800" b="0" i="0" u="none" strike="noStrike" kern="1200" cap="none" spc="0" normalizeH="0" baseline="0" noProof="0">
              <a:ln>
                <a:noFill/>
              </a:ln>
              <a:solidFill>
                <a:srgbClr val="E22726"/>
              </a:solidFill>
              <a:effectLst/>
              <a:uLnTx/>
              <a:uFillTx/>
              <a:latin typeface="Avenir Next LT Pro Demi" panose="020B0704020202020204" pitchFamily="34" charset="0"/>
            </a:endParaRPr>
          </a:p>
        </p:txBody>
      </p:sp>
      <p:cxnSp>
        <p:nvCxnSpPr>
          <p:cNvPr id="4" name="Straight Connector 3">
            <a:extLst>
              <a:ext uri="{FF2B5EF4-FFF2-40B4-BE49-F238E27FC236}">
                <a16:creationId xmlns:a16="http://schemas.microsoft.com/office/drawing/2014/main" id="{06DA9200-3180-3B7A-0FBF-E88FBDC53D02}"/>
              </a:ext>
            </a:extLst>
          </p:cNvPr>
          <p:cNvCxnSpPr>
            <a:cxnSpLocks/>
          </p:cNvCxnSpPr>
          <p:nvPr/>
        </p:nvCxnSpPr>
        <p:spPr>
          <a:xfrm>
            <a:off x="-702787" y="1308466"/>
            <a:ext cx="4112217" cy="0"/>
          </a:xfrm>
          <a:prstGeom prst="line">
            <a:avLst/>
          </a:prstGeom>
          <a:ln w="57150">
            <a:solidFill>
              <a:srgbClr val="C7B783"/>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DFCB5A6E-F75D-B191-6934-AEED9829CC3C}"/>
              </a:ext>
            </a:extLst>
          </p:cNvPr>
          <p:cNvSpPr/>
          <p:nvPr/>
        </p:nvSpPr>
        <p:spPr>
          <a:xfrm>
            <a:off x="396494" y="1469170"/>
            <a:ext cx="596688" cy="591537"/>
          </a:xfrm>
          <a:prstGeom prst="ellipse">
            <a:avLst/>
          </a:prstGeom>
          <a:solidFill>
            <a:srgbClr val="07497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venir Next LT Pro" panose="020B0504020202020204" pitchFamily="34" charset="77"/>
                <a:cs typeface="Bangla Sangam MN" panose="02000000000000000000" pitchFamily="2" charset="0"/>
              </a:rPr>
              <a:t>1</a:t>
            </a:r>
            <a:endParaRPr lang="en-US" sz="1050" b="1">
              <a:latin typeface="Avenir Next LT Pro" panose="020B0504020202020204" pitchFamily="34" charset="77"/>
              <a:cs typeface="Bangla Sangam MN" panose="02000000000000000000" pitchFamily="2" charset="0"/>
            </a:endParaRPr>
          </a:p>
        </p:txBody>
      </p:sp>
      <p:sp>
        <p:nvSpPr>
          <p:cNvPr id="6" name="TextBox 5">
            <a:extLst>
              <a:ext uri="{FF2B5EF4-FFF2-40B4-BE49-F238E27FC236}">
                <a16:creationId xmlns:a16="http://schemas.microsoft.com/office/drawing/2014/main" id="{11E07428-C1E3-F744-F610-8CE3DB9C5016}"/>
              </a:ext>
            </a:extLst>
          </p:cNvPr>
          <p:cNvSpPr txBox="1"/>
          <p:nvPr/>
        </p:nvSpPr>
        <p:spPr>
          <a:xfrm>
            <a:off x="1025471" y="1452530"/>
            <a:ext cx="2898183" cy="646331"/>
          </a:xfrm>
          <a:prstGeom prst="rect">
            <a:avLst/>
          </a:prstGeom>
          <a:noFill/>
        </p:spPr>
        <p:txBody>
          <a:bodyPr wrap="square" rtlCol="0">
            <a:spAutoFit/>
          </a:bodyPr>
          <a:lstStyle/>
          <a:p>
            <a:r>
              <a:rPr lang="en-US" b="1">
                <a:solidFill>
                  <a:srgbClr val="074975"/>
                </a:solidFill>
                <a:latin typeface="Avenir Next LT Pro" panose="020B0504020202020204" pitchFamily="34" charset="77"/>
              </a:rPr>
              <a:t>BEFORE THE TONE DROPS</a:t>
            </a:r>
          </a:p>
        </p:txBody>
      </p:sp>
      <p:sp>
        <p:nvSpPr>
          <p:cNvPr id="8" name="TextBox 7">
            <a:extLst>
              <a:ext uri="{FF2B5EF4-FFF2-40B4-BE49-F238E27FC236}">
                <a16:creationId xmlns:a16="http://schemas.microsoft.com/office/drawing/2014/main" id="{E0EA449B-AF6C-E393-1833-76BBEEE60BB2}"/>
              </a:ext>
            </a:extLst>
          </p:cNvPr>
          <p:cNvSpPr txBox="1"/>
          <p:nvPr/>
        </p:nvSpPr>
        <p:spPr>
          <a:xfrm>
            <a:off x="590227" y="2259564"/>
            <a:ext cx="4188417" cy="4478149"/>
          </a:xfrm>
          <a:prstGeom prst="rect">
            <a:avLst/>
          </a:prstGeom>
          <a:noFill/>
        </p:spPr>
        <p:txBody>
          <a:bodyPr wrap="square">
            <a:spAutoFit/>
          </a:bodyPr>
          <a:lstStyle/>
          <a:p>
            <a:pPr marL="285750" indent="-285750">
              <a:buFont typeface="Arial" panose="020B0604020202020204" pitchFamily="34" charset="0"/>
              <a:buChar char="•"/>
            </a:pPr>
            <a:r>
              <a:rPr lang="en-US" sz="2000" b="0" i="0" u="none" strike="noStrike" baseline="0">
                <a:solidFill>
                  <a:srgbClr val="074975"/>
                </a:solidFill>
                <a:latin typeface="Avenir Next Condensed Demi Bold"/>
              </a:rPr>
              <a:t>Follow the FCSN everyday asks by making good </a:t>
            </a:r>
            <a:r>
              <a:rPr lang="en-US" sz="2000">
                <a:solidFill>
                  <a:srgbClr val="074975"/>
                </a:solidFill>
                <a:latin typeface="Avenir Next Condensed Demi Bold"/>
              </a:rPr>
              <a:t>choices. </a:t>
            </a:r>
          </a:p>
          <a:p>
            <a:pPr marL="285750" indent="-285750">
              <a:buFont typeface="Arial" panose="020B0604020202020204" pitchFamily="34" charset="0"/>
              <a:buChar char="•"/>
            </a:pPr>
            <a:endParaRPr lang="en-US" sz="600" b="0" i="0" u="none" strike="noStrike" baseline="0">
              <a:solidFill>
                <a:srgbClr val="074975"/>
              </a:solidFill>
              <a:latin typeface="Avenir Next Condensed Demi Bold"/>
            </a:endParaRPr>
          </a:p>
          <a:p>
            <a:pPr marL="285750" indent="-285750">
              <a:buFont typeface="Arial" panose="020B0604020202020204" pitchFamily="34" charset="0"/>
              <a:buChar char="•"/>
            </a:pPr>
            <a:r>
              <a:rPr lang="en-US" sz="2000">
                <a:solidFill>
                  <a:srgbClr val="074975"/>
                </a:solidFill>
                <a:latin typeface="Avenir Next Condensed Demi Bold"/>
              </a:rPr>
              <a:t>Respect your gear (maintain PPE, isolate PPE when you can, wear only, when necessary, clean station and gear room)</a:t>
            </a:r>
          </a:p>
          <a:p>
            <a:pPr marL="285750" indent="-285750">
              <a:buFont typeface="Arial" panose="020B0604020202020204" pitchFamily="34" charset="0"/>
              <a:buChar char="•"/>
            </a:pPr>
            <a:endParaRPr lang="en-US" sz="600">
              <a:solidFill>
                <a:srgbClr val="074975"/>
              </a:solidFill>
              <a:latin typeface="Avenir Next Condensed Demi Bold"/>
            </a:endParaRPr>
          </a:p>
          <a:p>
            <a:pPr marL="285750" indent="-285750">
              <a:buFont typeface="Arial" panose="020B0604020202020204" pitchFamily="34" charset="0"/>
              <a:buChar char="•"/>
            </a:pPr>
            <a:r>
              <a:rPr lang="en-US" sz="2000">
                <a:solidFill>
                  <a:srgbClr val="074975"/>
                </a:solidFill>
                <a:latin typeface="Avenir Next Condensed Demi Bold"/>
              </a:rPr>
              <a:t>Avoid transporting PPE in personal vehicles. </a:t>
            </a:r>
          </a:p>
          <a:p>
            <a:pPr marL="285750" indent="-285750">
              <a:buFont typeface="Arial" panose="020B0604020202020204" pitchFamily="34" charset="0"/>
              <a:buChar char="•"/>
            </a:pPr>
            <a:endParaRPr lang="en-US" sz="800">
              <a:solidFill>
                <a:srgbClr val="074975"/>
              </a:solidFill>
              <a:latin typeface="Avenir Next Condensed Demi Bold"/>
            </a:endParaRPr>
          </a:p>
          <a:p>
            <a:pPr marL="285750" indent="-285750">
              <a:buFont typeface="Arial" panose="020B0604020202020204" pitchFamily="34" charset="0"/>
              <a:buChar char="•"/>
            </a:pPr>
            <a:r>
              <a:rPr lang="en-US" sz="2000">
                <a:solidFill>
                  <a:srgbClr val="074975"/>
                </a:solidFill>
                <a:latin typeface="Avenir Next Condensed Demi Bold"/>
              </a:rPr>
              <a:t>Keep cabs of apparatus clean </a:t>
            </a:r>
          </a:p>
          <a:p>
            <a:pPr marL="285750" indent="-285750">
              <a:buFont typeface="Arial" panose="020B0604020202020204" pitchFamily="34" charset="0"/>
              <a:buChar char="•"/>
            </a:pPr>
            <a:endParaRPr lang="en-US" sz="900">
              <a:solidFill>
                <a:srgbClr val="074975"/>
              </a:solidFill>
              <a:latin typeface="Avenir Next Condensed Demi Bold"/>
            </a:endParaRPr>
          </a:p>
          <a:p>
            <a:pPr marL="285750" indent="-285750">
              <a:buFont typeface="Arial" panose="020B0604020202020204" pitchFamily="34" charset="0"/>
              <a:buChar char="•"/>
            </a:pPr>
            <a:r>
              <a:rPr lang="en-US" sz="2000">
                <a:solidFill>
                  <a:srgbClr val="074975"/>
                </a:solidFill>
                <a:latin typeface="Avenir Next Condensed Demi Bold"/>
              </a:rPr>
              <a:t>Use exhaust capture systems in your stations.</a:t>
            </a:r>
          </a:p>
          <a:p>
            <a:pPr marL="285750" indent="-285750">
              <a:buFont typeface="Arial" panose="020B0604020202020204" pitchFamily="34" charset="0"/>
              <a:buChar char="•"/>
            </a:pPr>
            <a:endParaRPr lang="en-US">
              <a:solidFill>
                <a:srgbClr val="074975"/>
              </a:solidFill>
              <a:latin typeface="Avenir Next Condensed Demi Bold"/>
            </a:endParaRPr>
          </a:p>
          <a:p>
            <a:endParaRPr lang="en-US"/>
          </a:p>
        </p:txBody>
      </p:sp>
      <p:pic>
        <p:nvPicPr>
          <p:cNvPr id="10" name="Picture 9" descr="Firefighter jackets and helmets on a wall&#10;&#10;Description automatically generated">
            <a:extLst>
              <a:ext uri="{FF2B5EF4-FFF2-40B4-BE49-F238E27FC236}">
                <a16:creationId xmlns:a16="http://schemas.microsoft.com/office/drawing/2014/main" id="{27BB6BF2-F7EA-B016-7493-E06A939BF077}"/>
              </a:ext>
            </a:extLst>
          </p:cNvPr>
          <p:cNvPicPr>
            <a:picLocks noChangeAspect="1"/>
          </p:cNvPicPr>
          <p:nvPr/>
        </p:nvPicPr>
        <p:blipFill rotWithShape="1">
          <a:blip r:embed="rId3">
            <a:extLst>
              <a:ext uri="{28A0092B-C50C-407E-A947-70E740481C1C}">
                <a14:useLocalDpi xmlns:a14="http://schemas.microsoft.com/office/drawing/2010/main" val="0"/>
              </a:ext>
            </a:extLst>
          </a:blip>
          <a:srcRect l="39550" r="5480"/>
          <a:stretch/>
        </p:blipFill>
        <p:spPr>
          <a:xfrm>
            <a:off x="5786035" y="883510"/>
            <a:ext cx="4871634" cy="4980431"/>
          </a:xfrm>
          <a:prstGeom prst="rect">
            <a:avLst/>
          </a:prstGeom>
        </p:spPr>
      </p:pic>
    </p:spTree>
    <p:extLst>
      <p:ext uri="{BB962C8B-B14F-4D97-AF65-F5344CB8AC3E}">
        <p14:creationId xmlns:p14="http://schemas.microsoft.com/office/powerpoint/2010/main" val="40909457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53CB06-C9C6-96AE-D69B-366468A30305}"/>
              </a:ext>
            </a:extLst>
          </p:cNvPr>
          <p:cNvSpPr>
            <a:spLocks noGrp="1"/>
          </p:cNvSpPr>
          <p:nvPr>
            <p:ph type="sldNum" sz="quarter" idx="12"/>
          </p:nvPr>
        </p:nvSpPr>
        <p:spPr/>
        <p:txBody>
          <a:bodyPr/>
          <a:lstStyle/>
          <a:p>
            <a:fld id="{5FE9983C-F62D-48A4-9145-C86367548D2A}" type="slidenum">
              <a:rPr lang="en-US" smtClean="0"/>
              <a:pPr/>
              <a:t>32</a:t>
            </a:fld>
            <a:endParaRPr lang="en-US"/>
          </a:p>
        </p:txBody>
      </p:sp>
      <p:sp>
        <p:nvSpPr>
          <p:cNvPr id="3" name="TextBox 2">
            <a:extLst>
              <a:ext uri="{FF2B5EF4-FFF2-40B4-BE49-F238E27FC236}">
                <a16:creationId xmlns:a16="http://schemas.microsoft.com/office/drawing/2014/main" id="{6FD334E3-95C5-490C-34D4-A7189425AD81}"/>
              </a:ext>
            </a:extLst>
          </p:cNvPr>
          <p:cNvSpPr txBox="1"/>
          <p:nvPr/>
        </p:nvSpPr>
        <p:spPr>
          <a:xfrm>
            <a:off x="329335" y="231248"/>
            <a:ext cx="3275309" cy="10772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74975"/>
                </a:solidFill>
                <a:effectLst/>
                <a:uLnTx/>
                <a:uFillTx/>
                <a:latin typeface="Avenir Next LT Pro Demi" panose="020B0704020202020204" pitchFamily="34" charset="0"/>
              </a:rPr>
              <a:t>ON SHIFT </a:t>
            </a:r>
            <a:r>
              <a:rPr lang="en-US" b="1">
                <a:solidFill>
                  <a:srgbClr val="074975"/>
                </a:solidFill>
                <a:latin typeface="Avenir Next LT Pro Demi" panose="020B0704020202020204" pitchFamily="34" charset="0"/>
              </a:rPr>
              <a:t>OR </a:t>
            </a:r>
            <a:r>
              <a:rPr lang="en-US" sz="2400" b="1">
                <a:solidFill>
                  <a:srgbClr val="074975"/>
                </a:solidFill>
                <a:latin typeface="Avenir Next LT Pro Demi" panose="020B07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4000" b="1">
                <a:solidFill>
                  <a:srgbClr val="E22726"/>
                </a:solidFill>
                <a:latin typeface="Avenir Next LT Pro Demi" panose="020B0704020202020204" pitchFamily="34" charset="0"/>
              </a:rPr>
              <a:t>ON CALL </a:t>
            </a:r>
            <a:endParaRPr kumimoji="0" lang="en-US" sz="2800" b="0" i="0" u="none" strike="noStrike" kern="1200" cap="none" spc="0" normalizeH="0" baseline="0" noProof="0">
              <a:ln>
                <a:noFill/>
              </a:ln>
              <a:solidFill>
                <a:srgbClr val="E22726"/>
              </a:solidFill>
              <a:effectLst/>
              <a:uLnTx/>
              <a:uFillTx/>
              <a:latin typeface="Avenir Next LT Pro Demi" panose="020B0704020202020204" pitchFamily="34" charset="0"/>
            </a:endParaRPr>
          </a:p>
        </p:txBody>
      </p:sp>
      <p:cxnSp>
        <p:nvCxnSpPr>
          <p:cNvPr id="4" name="Straight Connector 3">
            <a:extLst>
              <a:ext uri="{FF2B5EF4-FFF2-40B4-BE49-F238E27FC236}">
                <a16:creationId xmlns:a16="http://schemas.microsoft.com/office/drawing/2014/main" id="{633311F1-73E6-711F-D2ED-EF966FAFA85D}"/>
              </a:ext>
            </a:extLst>
          </p:cNvPr>
          <p:cNvCxnSpPr>
            <a:cxnSpLocks/>
          </p:cNvCxnSpPr>
          <p:nvPr/>
        </p:nvCxnSpPr>
        <p:spPr>
          <a:xfrm>
            <a:off x="-702787" y="1308466"/>
            <a:ext cx="4112217" cy="0"/>
          </a:xfrm>
          <a:prstGeom prst="line">
            <a:avLst/>
          </a:prstGeom>
          <a:ln w="57150">
            <a:solidFill>
              <a:srgbClr val="C7B783"/>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EC61BFC8-ECD9-FB68-46E5-DB1A3C9CE49E}"/>
              </a:ext>
            </a:extLst>
          </p:cNvPr>
          <p:cNvSpPr/>
          <p:nvPr/>
        </p:nvSpPr>
        <p:spPr>
          <a:xfrm>
            <a:off x="377122" y="1443491"/>
            <a:ext cx="645765" cy="620702"/>
          </a:xfrm>
          <a:prstGeom prst="ellipse">
            <a:avLst/>
          </a:prstGeom>
          <a:solidFill>
            <a:srgbClr val="E2272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latin typeface="Avenir Next LT Pro" panose="020B0504020202020204" pitchFamily="34" charset="77"/>
              </a:rPr>
              <a:t>2</a:t>
            </a:r>
            <a:endParaRPr lang="en-US" sz="1050" b="1">
              <a:latin typeface="Avenir Next LT Pro" panose="020B0504020202020204" pitchFamily="34" charset="77"/>
            </a:endParaRPr>
          </a:p>
        </p:txBody>
      </p:sp>
      <p:sp>
        <p:nvSpPr>
          <p:cNvPr id="6" name="TextBox 5">
            <a:extLst>
              <a:ext uri="{FF2B5EF4-FFF2-40B4-BE49-F238E27FC236}">
                <a16:creationId xmlns:a16="http://schemas.microsoft.com/office/drawing/2014/main" id="{3B523717-04ED-F3BE-D561-38CE8376400D}"/>
              </a:ext>
            </a:extLst>
          </p:cNvPr>
          <p:cNvSpPr txBox="1"/>
          <p:nvPr/>
        </p:nvSpPr>
        <p:spPr>
          <a:xfrm>
            <a:off x="1022887" y="1492232"/>
            <a:ext cx="2438597" cy="523220"/>
          </a:xfrm>
          <a:prstGeom prst="rect">
            <a:avLst/>
          </a:prstGeom>
          <a:noFill/>
        </p:spPr>
        <p:txBody>
          <a:bodyPr wrap="square" rtlCol="0">
            <a:spAutoFit/>
          </a:bodyPr>
          <a:lstStyle/>
          <a:p>
            <a:r>
              <a:rPr lang="en-US" sz="2800" b="1">
                <a:solidFill>
                  <a:srgbClr val="074975"/>
                </a:solidFill>
                <a:latin typeface="Avenir Next LT Pro" panose="020B0504020202020204" pitchFamily="34" charset="77"/>
              </a:rPr>
              <a:t>ON SCENE </a:t>
            </a:r>
          </a:p>
        </p:txBody>
      </p:sp>
      <p:sp>
        <p:nvSpPr>
          <p:cNvPr id="11" name="TextBox 10">
            <a:extLst>
              <a:ext uri="{FF2B5EF4-FFF2-40B4-BE49-F238E27FC236}">
                <a16:creationId xmlns:a16="http://schemas.microsoft.com/office/drawing/2014/main" id="{996C2F55-8E80-2774-E4FD-9BA21E40E9CA}"/>
              </a:ext>
            </a:extLst>
          </p:cNvPr>
          <p:cNvSpPr txBox="1"/>
          <p:nvPr/>
        </p:nvSpPr>
        <p:spPr>
          <a:xfrm>
            <a:off x="586350" y="2247958"/>
            <a:ext cx="4466098" cy="4431983"/>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rgbClr val="074975"/>
                </a:solidFill>
                <a:effectLst/>
                <a:uLnTx/>
                <a:uFillTx/>
                <a:latin typeface="Avenir Next Condensed" panose="020B0506020202020204"/>
                <a:ea typeface="+mn-ea"/>
                <a:cs typeface="+mn-cs"/>
              </a:rPr>
              <a:t>Reduce the exposures you can.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a:ln>
                <a:noFill/>
              </a:ln>
              <a:solidFill>
                <a:srgbClr val="074975"/>
              </a:solidFill>
              <a:effectLst/>
              <a:uLnTx/>
              <a:uFillTx/>
              <a:latin typeface="Avenir Next Condensed" panose="020B0506020202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rgbClr val="074975"/>
                </a:solidFill>
                <a:effectLst/>
                <a:uLnTx/>
                <a:uFillTx/>
                <a:latin typeface="Avenir Next Condensed" panose="020B0506020202020204"/>
                <a:ea typeface="+mn-ea"/>
                <a:cs typeface="+mn-cs"/>
              </a:rPr>
              <a:t>Wear Full PPE appropriate for the task…. Hood (Particulate Preferred) Gloves, Helmet, No Exposed Skin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1" i="0" u="none" strike="noStrike" kern="1200" cap="none" spc="0" normalizeH="0" baseline="0" noProof="0">
              <a:ln>
                <a:noFill/>
              </a:ln>
              <a:solidFill>
                <a:srgbClr val="FF0000"/>
              </a:solidFill>
              <a:effectLst/>
              <a:uLnTx/>
              <a:uFillTx/>
              <a:latin typeface="Avenir Next Condensed" panose="020B0506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a:ln>
                  <a:noFill/>
                </a:ln>
                <a:solidFill>
                  <a:srgbClr val="FF0000"/>
                </a:solidFill>
                <a:effectLst/>
                <a:uLnTx/>
                <a:uFillTx/>
                <a:latin typeface="Avenir Next Condensed" panose="020B0506020202020204"/>
                <a:ea typeface="+mn-ea"/>
                <a:cs typeface="+mn-cs"/>
              </a:rPr>
              <a:t>Use SCBA </a:t>
            </a:r>
            <a:r>
              <a:rPr kumimoji="0" lang="en-US" b="0" i="0" u="none" strike="noStrike" kern="1200" cap="none" spc="0" normalizeH="0" baseline="0" noProof="0">
                <a:ln>
                  <a:noFill/>
                </a:ln>
                <a:solidFill>
                  <a:srgbClr val="074975"/>
                </a:solidFill>
                <a:effectLst/>
                <a:uLnTx/>
                <a:uFillTx/>
                <a:latin typeface="Avenir Next Condensed" panose="020B0506020202020204"/>
                <a:ea typeface="+mn-ea"/>
                <a:cs typeface="+mn-cs"/>
              </a:rPr>
              <a:t>from initial attack to finish of overhaul. (Not wearing SCBA in both active and post-fire environments is the most dangerous voluntary activity in the fire service today.)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a:ln>
                <a:noFill/>
              </a:ln>
              <a:solidFill>
                <a:srgbClr val="074975"/>
              </a:solidFill>
              <a:effectLst/>
              <a:uLnTx/>
              <a:uFillTx/>
              <a:latin typeface="Avenir Next Condensed" panose="020B0506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rgbClr val="074975"/>
                </a:solidFill>
                <a:effectLst/>
                <a:uLnTx/>
                <a:uFillTx/>
                <a:latin typeface="Avenir Next Condensed" panose="020B0506020202020204"/>
                <a:ea typeface="+mn-ea"/>
                <a:cs typeface="+mn-cs"/>
              </a:rPr>
              <a:t>Set up a hot zone, warm zone, and cold zones.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a:ln>
                <a:noFill/>
              </a:ln>
              <a:solidFill>
                <a:srgbClr val="074975"/>
              </a:solidFill>
              <a:effectLst/>
              <a:uLnTx/>
              <a:uFillTx/>
              <a:latin typeface="Avenir Next Condensed" panose="020B0506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a:ln>
                <a:noFill/>
              </a:ln>
              <a:solidFill>
                <a:srgbClr val="074975"/>
              </a:solidFill>
              <a:effectLst/>
              <a:uLnTx/>
              <a:uFillTx/>
              <a:latin typeface="Avenir Next Condensed" panose="020B0506020202020204"/>
              <a:ea typeface="+mn-ea"/>
              <a:cs typeface="+mn-cs"/>
            </a:endParaRPr>
          </a:p>
        </p:txBody>
      </p:sp>
      <p:pic>
        <p:nvPicPr>
          <p:cNvPr id="12" name="Picture 11">
            <a:extLst>
              <a:ext uri="{FF2B5EF4-FFF2-40B4-BE49-F238E27FC236}">
                <a16:creationId xmlns:a16="http://schemas.microsoft.com/office/drawing/2014/main" id="{1A9389EC-1F88-7EDF-98FA-BFBE9124CCDD}"/>
              </a:ext>
            </a:extLst>
          </p:cNvPr>
          <p:cNvPicPr>
            <a:picLocks noChangeAspect="1"/>
          </p:cNvPicPr>
          <p:nvPr/>
        </p:nvPicPr>
        <p:blipFill>
          <a:blip r:embed="rId3"/>
          <a:stretch>
            <a:fillRect/>
          </a:stretch>
        </p:blipFill>
        <p:spPr>
          <a:xfrm>
            <a:off x="5468177" y="1183065"/>
            <a:ext cx="5513683" cy="3845638"/>
          </a:xfrm>
          <a:prstGeom prst="rect">
            <a:avLst/>
          </a:prstGeom>
        </p:spPr>
      </p:pic>
    </p:spTree>
    <p:extLst>
      <p:ext uri="{BB962C8B-B14F-4D97-AF65-F5344CB8AC3E}">
        <p14:creationId xmlns:p14="http://schemas.microsoft.com/office/powerpoint/2010/main" val="34899000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431D20-9F40-5FB5-6ED1-53AFB858F08F}"/>
              </a:ext>
            </a:extLst>
          </p:cNvPr>
          <p:cNvSpPr>
            <a:spLocks noGrp="1"/>
          </p:cNvSpPr>
          <p:nvPr>
            <p:ph type="sldNum" sz="quarter" idx="12"/>
          </p:nvPr>
        </p:nvSpPr>
        <p:spPr/>
        <p:txBody>
          <a:bodyPr/>
          <a:lstStyle/>
          <a:p>
            <a:fld id="{5FE9983C-F62D-48A4-9145-C86367548D2A}" type="slidenum">
              <a:rPr lang="en-US" smtClean="0"/>
              <a:pPr/>
              <a:t>33</a:t>
            </a:fld>
            <a:endParaRPr lang="en-US"/>
          </a:p>
        </p:txBody>
      </p:sp>
      <p:sp>
        <p:nvSpPr>
          <p:cNvPr id="5" name="TextBox 4">
            <a:extLst>
              <a:ext uri="{FF2B5EF4-FFF2-40B4-BE49-F238E27FC236}">
                <a16:creationId xmlns:a16="http://schemas.microsoft.com/office/drawing/2014/main" id="{D43CDAA6-09E9-3DAE-A10C-800569D12391}"/>
              </a:ext>
            </a:extLst>
          </p:cNvPr>
          <p:cNvSpPr txBox="1"/>
          <p:nvPr/>
        </p:nvSpPr>
        <p:spPr>
          <a:xfrm>
            <a:off x="329335" y="231248"/>
            <a:ext cx="3275309" cy="10772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74975"/>
                </a:solidFill>
                <a:effectLst/>
                <a:uLnTx/>
                <a:uFillTx/>
                <a:latin typeface="Avenir Next LT Pro Demi" panose="020B0704020202020204" pitchFamily="34" charset="0"/>
              </a:rPr>
              <a:t>ON SHIFT </a:t>
            </a:r>
            <a:r>
              <a:rPr lang="en-US" b="1">
                <a:solidFill>
                  <a:srgbClr val="074975"/>
                </a:solidFill>
                <a:latin typeface="Avenir Next LT Pro Demi" panose="020B0704020202020204" pitchFamily="34" charset="0"/>
              </a:rPr>
              <a:t>OR </a:t>
            </a:r>
            <a:r>
              <a:rPr lang="en-US" sz="2400" b="1">
                <a:solidFill>
                  <a:srgbClr val="074975"/>
                </a:solidFill>
                <a:latin typeface="Avenir Next LT Pro Demi" panose="020B07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4000" b="1">
                <a:solidFill>
                  <a:srgbClr val="E22726"/>
                </a:solidFill>
                <a:latin typeface="Avenir Next LT Pro Demi" panose="020B0704020202020204" pitchFamily="34" charset="0"/>
              </a:rPr>
              <a:t>ON CALL </a:t>
            </a:r>
            <a:endParaRPr kumimoji="0" lang="en-US" sz="2800" b="0" i="0" u="none" strike="noStrike" kern="1200" cap="none" spc="0" normalizeH="0" baseline="0" noProof="0">
              <a:ln>
                <a:noFill/>
              </a:ln>
              <a:solidFill>
                <a:srgbClr val="E22726"/>
              </a:solidFill>
              <a:effectLst/>
              <a:uLnTx/>
              <a:uFillTx/>
              <a:latin typeface="Avenir Next LT Pro Demi" panose="020B0704020202020204" pitchFamily="34" charset="0"/>
            </a:endParaRPr>
          </a:p>
        </p:txBody>
      </p:sp>
      <p:cxnSp>
        <p:nvCxnSpPr>
          <p:cNvPr id="6" name="Straight Connector 5">
            <a:extLst>
              <a:ext uri="{FF2B5EF4-FFF2-40B4-BE49-F238E27FC236}">
                <a16:creationId xmlns:a16="http://schemas.microsoft.com/office/drawing/2014/main" id="{C221931B-820F-B1F2-50B9-7FFD7E22097C}"/>
              </a:ext>
            </a:extLst>
          </p:cNvPr>
          <p:cNvCxnSpPr>
            <a:cxnSpLocks/>
          </p:cNvCxnSpPr>
          <p:nvPr/>
        </p:nvCxnSpPr>
        <p:spPr>
          <a:xfrm>
            <a:off x="-702787" y="1308466"/>
            <a:ext cx="4112217" cy="0"/>
          </a:xfrm>
          <a:prstGeom prst="line">
            <a:avLst/>
          </a:prstGeom>
          <a:ln w="57150">
            <a:solidFill>
              <a:srgbClr val="C7B783"/>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2796C175-F27A-871A-18F4-7669EA575810}"/>
              </a:ext>
            </a:extLst>
          </p:cNvPr>
          <p:cNvSpPr/>
          <p:nvPr/>
        </p:nvSpPr>
        <p:spPr>
          <a:xfrm>
            <a:off x="377122" y="1443491"/>
            <a:ext cx="645765" cy="620702"/>
          </a:xfrm>
          <a:prstGeom prst="ellipse">
            <a:avLst/>
          </a:prstGeom>
          <a:solidFill>
            <a:srgbClr val="E2272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latin typeface="Avenir Next LT Pro" panose="020B0504020202020204" pitchFamily="34" charset="77"/>
              </a:rPr>
              <a:t>2</a:t>
            </a:r>
            <a:endParaRPr lang="en-US" sz="1050" b="1">
              <a:latin typeface="Avenir Next LT Pro" panose="020B0504020202020204" pitchFamily="34" charset="77"/>
            </a:endParaRPr>
          </a:p>
        </p:txBody>
      </p:sp>
      <p:sp>
        <p:nvSpPr>
          <p:cNvPr id="12" name="TextBox 11">
            <a:extLst>
              <a:ext uri="{FF2B5EF4-FFF2-40B4-BE49-F238E27FC236}">
                <a16:creationId xmlns:a16="http://schemas.microsoft.com/office/drawing/2014/main" id="{89F7BA1F-3A97-1211-88D1-C383BDB4765F}"/>
              </a:ext>
            </a:extLst>
          </p:cNvPr>
          <p:cNvSpPr txBox="1"/>
          <p:nvPr/>
        </p:nvSpPr>
        <p:spPr>
          <a:xfrm>
            <a:off x="1022887" y="1492232"/>
            <a:ext cx="2438597" cy="523220"/>
          </a:xfrm>
          <a:prstGeom prst="rect">
            <a:avLst/>
          </a:prstGeom>
          <a:noFill/>
        </p:spPr>
        <p:txBody>
          <a:bodyPr wrap="square" rtlCol="0">
            <a:spAutoFit/>
          </a:bodyPr>
          <a:lstStyle/>
          <a:p>
            <a:r>
              <a:rPr lang="en-US" sz="2800" b="1">
                <a:solidFill>
                  <a:srgbClr val="074975"/>
                </a:solidFill>
                <a:latin typeface="Avenir Next LT Pro" panose="020B0504020202020204" pitchFamily="34" charset="77"/>
              </a:rPr>
              <a:t>ON SCENE </a:t>
            </a:r>
          </a:p>
        </p:txBody>
      </p:sp>
      <p:pic>
        <p:nvPicPr>
          <p:cNvPr id="13" name="Picture 12">
            <a:extLst>
              <a:ext uri="{FF2B5EF4-FFF2-40B4-BE49-F238E27FC236}">
                <a16:creationId xmlns:a16="http://schemas.microsoft.com/office/drawing/2014/main" id="{ACF95307-ABDC-B900-D66F-3FB7C348AFCB}"/>
              </a:ext>
            </a:extLst>
          </p:cNvPr>
          <p:cNvPicPr>
            <a:picLocks noChangeAspect="1"/>
          </p:cNvPicPr>
          <p:nvPr/>
        </p:nvPicPr>
        <p:blipFill>
          <a:blip r:embed="rId3"/>
          <a:stretch>
            <a:fillRect/>
          </a:stretch>
        </p:blipFill>
        <p:spPr>
          <a:xfrm>
            <a:off x="5608111" y="331875"/>
            <a:ext cx="3491989" cy="4541334"/>
          </a:xfrm>
          <a:prstGeom prst="rect">
            <a:avLst/>
          </a:prstGeom>
        </p:spPr>
      </p:pic>
      <p:pic>
        <p:nvPicPr>
          <p:cNvPr id="14" name="Picture 13">
            <a:extLst>
              <a:ext uri="{FF2B5EF4-FFF2-40B4-BE49-F238E27FC236}">
                <a16:creationId xmlns:a16="http://schemas.microsoft.com/office/drawing/2014/main" id="{579AA039-30B3-F62C-7A9D-29DD6EC8266E}"/>
              </a:ext>
            </a:extLst>
          </p:cNvPr>
          <p:cNvPicPr>
            <a:picLocks noChangeAspect="1"/>
          </p:cNvPicPr>
          <p:nvPr/>
        </p:nvPicPr>
        <p:blipFill>
          <a:blip r:embed="rId4"/>
          <a:stretch>
            <a:fillRect/>
          </a:stretch>
        </p:blipFill>
        <p:spPr>
          <a:xfrm>
            <a:off x="7493372" y="3897584"/>
            <a:ext cx="3213455" cy="2433953"/>
          </a:xfrm>
          <a:prstGeom prst="rect">
            <a:avLst/>
          </a:prstGeom>
        </p:spPr>
      </p:pic>
      <p:sp>
        <p:nvSpPr>
          <p:cNvPr id="16" name="TextBox 15">
            <a:extLst>
              <a:ext uri="{FF2B5EF4-FFF2-40B4-BE49-F238E27FC236}">
                <a16:creationId xmlns:a16="http://schemas.microsoft.com/office/drawing/2014/main" id="{A7596287-49D7-49BD-EDD6-A851E0DB43BE}"/>
              </a:ext>
            </a:extLst>
          </p:cNvPr>
          <p:cNvSpPr txBox="1"/>
          <p:nvPr/>
        </p:nvSpPr>
        <p:spPr>
          <a:xfrm>
            <a:off x="532535" y="2303026"/>
            <a:ext cx="4447587" cy="6370975"/>
          </a:xfrm>
          <a:prstGeom prst="rect">
            <a:avLst/>
          </a:prstGeom>
          <a:noFill/>
        </p:spPr>
        <p:txBody>
          <a:bodyPr wrap="square">
            <a:spAutoFit/>
          </a:bodyPr>
          <a:lstStyle/>
          <a:p>
            <a:pPr marL="285750" indent="-285750">
              <a:spcAft>
                <a:spcPts val="1800"/>
              </a:spcAft>
              <a:buFont typeface="Arial" panose="020B0604020202020204" pitchFamily="34" charset="0"/>
              <a:buChar char="•"/>
              <a:defRPr/>
            </a:pPr>
            <a:r>
              <a:rPr lang="en-US" b="1">
                <a:solidFill>
                  <a:srgbClr val="074975"/>
                </a:solidFill>
                <a:latin typeface="Avenir Next LT Pro" panose="020B0504020202020204" pitchFamily="34" charset="0"/>
              </a:rPr>
              <a:t>Decontaminate what you can’t eliminate</a:t>
            </a:r>
            <a:r>
              <a:rPr lang="en-US">
                <a:solidFill>
                  <a:srgbClr val="074975"/>
                </a:solidFill>
                <a:latin typeface="Avenir Next LT Pro" panose="020B0504020202020204" pitchFamily="34" charset="0"/>
              </a:rPr>
              <a:t>. (on scene </a:t>
            </a:r>
            <a:r>
              <a:rPr kumimoji="0" lang="en-US" b="0" i="0" u="none" strike="noStrike" kern="1200" cap="none" spc="0" normalizeH="0" baseline="0" noProof="0">
                <a:ln/>
                <a:solidFill>
                  <a:srgbClr val="074975"/>
                </a:solidFill>
                <a:effectLst/>
                <a:uLnTx/>
                <a:uFillTx/>
                <a:latin typeface="Avenir Next LT Pro" panose="020B0504020202020204" pitchFamily="34" charset="0"/>
                <a:cs typeface="Arial" panose="020B0604020202020204" pitchFamily="34" charset="0"/>
              </a:rPr>
              <a:t>Preliminary Exposure Reduction </a:t>
            </a:r>
            <a:r>
              <a:rPr lang="en-US">
                <a:solidFill>
                  <a:srgbClr val="074975"/>
                </a:solidFill>
                <a:latin typeface="Avenir Next LT Pro" panose="020B0504020202020204" pitchFamily="34" charset="0"/>
              </a:rPr>
              <a:t>should be the standard)</a:t>
            </a:r>
          </a:p>
          <a:p>
            <a:pPr marL="285750" marR="0" lvl="0" indent="-28575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b="0" i="0" u="none" strike="noStrike" kern="1200" cap="none" spc="0" normalizeH="0" baseline="0" noProof="0">
                <a:ln/>
                <a:solidFill>
                  <a:srgbClr val="074975"/>
                </a:solidFill>
                <a:effectLst/>
                <a:uLnTx/>
                <a:uFillTx/>
                <a:latin typeface="Avenir Next LT Pro" panose="020B0504020202020204" pitchFamily="34" charset="0"/>
                <a:cs typeface="Arial" panose="020B0604020202020204" pitchFamily="34" charset="0"/>
              </a:rPr>
              <a:t>Wet </a:t>
            </a:r>
            <a:r>
              <a:rPr kumimoji="0" lang="en-US" b="0" i="0" u="none" strike="noStrike" kern="1200" cap="none" spc="0" normalizeH="0" baseline="0" noProof="0" err="1">
                <a:ln/>
                <a:solidFill>
                  <a:srgbClr val="074975"/>
                </a:solidFill>
                <a:effectLst/>
                <a:uLnTx/>
                <a:uFillTx/>
                <a:latin typeface="Avenir Next LT Pro" panose="020B0504020202020204" pitchFamily="34" charset="0"/>
                <a:cs typeface="Arial" panose="020B0604020202020204" pitchFamily="34" charset="0"/>
              </a:rPr>
              <a:t>decon</a:t>
            </a:r>
            <a:r>
              <a:rPr kumimoji="0" lang="en-US" b="0" i="0" u="none" strike="noStrike" kern="1200" cap="none" spc="0" normalizeH="0" baseline="0" noProof="0">
                <a:ln/>
                <a:solidFill>
                  <a:srgbClr val="074975"/>
                </a:solidFill>
                <a:effectLst/>
                <a:uLnTx/>
                <a:uFillTx/>
                <a:latin typeface="Avenir Next LT Pro" panose="020B0504020202020204" pitchFamily="34" charset="0"/>
                <a:cs typeface="Arial" panose="020B0604020202020204" pitchFamily="34" charset="0"/>
              </a:rPr>
              <a:t> reduces surface PAH’s by 85%, dry up to 23%</a:t>
            </a:r>
          </a:p>
          <a:p>
            <a:pPr marL="285750" marR="0" lvl="0" indent="-28575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b="0" i="0" u="none" strike="noStrike" kern="1200" cap="none" spc="0" normalizeH="0" baseline="0" noProof="0">
                <a:ln/>
                <a:solidFill>
                  <a:srgbClr val="074975"/>
                </a:solidFill>
                <a:effectLst/>
                <a:uLnTx/>
                <a:uFillTx/>
                <a:latin typeface="Avenir Next LT Pro" panose="020B0504020202020204" pitchFamily="34" charset="0"/>
                <a:cs typeface="Arial" panose="020B0604020202020204" pitchFamily="34" charset="0"/>
              </a:rPr>
              <a:t>Using a nonalcohol wet wipe on face, neck and hands can remove 54% of PAHs from skin surface.</a:t>
            </a:r>
          </a:p>
          <a:p>
            <a:pPr marL="285750" marR="0" lvl="0" indent="-28575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b="0" i="0" u="none" strike="noStrike" kern="1200" cap="none" spc="0" normalizeH="0" baseline="0" noProof="0">
                <a:ln/>
                <a:solidFill>
                  <a:srgbClr val="074975"/>
                </a:solidFill>
                <a:effectLst/>
                <a:uLnTx/>
                <a:uFillTx/>
                <a:latin typeface="Avenir Next LT Pro" panose="020B0504020202020204" pitchFamily="34" charset="0"/>
                <a:cs typeface="Arial" panose="020B0604020202020204" pitchFamily="34" charset="0"/>
              </a:rPr>
              <a:t>Keep soiled gear out of the cab of the apparatus </a:t>
            </a:r>
          </a:p>
          <a:p>
            <a:pPr marL="285750" marR="0" lvl="0" indent="-28575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endParaRPr kumimoji="0" lang="en-US" b="0" i="0" u="none" strike="noStrike" kern="1200" cap="none" spc="0" normalizeH="0" baseline="0" noProof="0">
              <a:ln/>
              <a:solidFill>
                <a:srgbClr val="074975"/>
              </a:solidFill>
              <a:effectLst/>
              <a:uLnTx/>
              <a:uFillTx/>
              <a:latin typeface="Avenir Next Condensed" panose="020B0506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endParaRPr kumimoji="0" lang="en-US" b="0" i="0" u="none" strike="noStrike" kern="1200" cap="none" spc="0" normalizeH="0" baseline="0" noProof="0">
              <a:ln/>
              <a:solidFill>
                <a:srgbClr val="074975"/>
              </a:solidFill>
              <a:effectLst/>
              <a:uLnTx/>
              <a:uFillTx/>
              <a:latin typeface="Avenir Next Condensed" panose="020B0506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endParaRPr kumimoji="0" lang="en-US" b="0" i="0" u="none" strike="noStrike" kern="1200" cap="none" spc="0" normalizeH="0" baseline="0" noProof="0">
              <a:ln/>
              <a:solidFill>
                <a:srgbClr val="074975"/>
              </a:solidFill>
              <a:effectLst/>
              <a:uLnTx/>
              <a:uFillTx/>
              <a:latin typeface="Avenir Next Condensed" panose="020B0506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endParaRPr kumimoji="0" lang="en-US" b="0" i="0" u="none" strike="noStrike" kern="1200" cap="none" spc="0" normalizeH="0" baseline="0" noProof="0">
              <a:ln/>
              <a:solidFill>
                <a:srgbClr val="074975"/>
              </a:solidFill>
              <a:effectLst/>
              <a:uLnTx/>
              <a:uFillTx/>
              <a:latin typeface="Avenir Next Condensed" panose="020B0506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endParaRPr kumimoji="0" lang="en-US" b="0" i="0" u="none" strike="noStrike" kern="1200" cap="none" spc="0" normalizeH="0" baseline="0" noProof="0">
              <a:ln/>
              <a:solidFill>
                <a:srgbClr val="074975"/>
              </a:solidFill>
              <a:effectLst/>
              <a:uLnTx/>
              <a:uFillTx/>
              <a:latin typeface="Avenir Next Condensed" panose="020B0506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4191CC5C-A4F9-8461-6C0D-720BB6457D8C}"/>
              </a:ext>
            </a:extLst>
          </p:cNvPr>
          <p:cNvSpPr txBox="1"/>
          <p:nvPr/>
        </p:nvSpPr>
        <p:spPr>
          <a:xfrm>
            <a:off x="5101099" y="4128550"/>
            <a:ext cx="6558366" cy="1200329"/>
          </a:xfrm>
          <a:prstGeom prst="rect">
            <a:avLst/>
          </a:prstGeom>
          <a:noFill/>
        </p:spPr>
        <p:txBody>
          <a:bodyPr wrap="square">
            <a:spAutoFit/>
          </a:bodyPr>
          <a:lstStyle/>
          <a:p>
            <a:endParaRPr lang="en-US"/>
          </a:p>
          <a:p>
            <a:endParaRPr lang="en-US"/>
          </a:p>
          <a:p>
            <a:endParaRPr lang="en-US"/>
          </a:p>
          <a:p>
            <a:endParaRPr lang="en-US"/>
          </a:p>
        </p:txBody>
      </p:sp>
    </p:spTree>
    <p:extLst>
      <p:ext uri="{BB962C8B-B14F-4D97-AF65-F5344CB8AC3E}">
        <p14:creationId xmlns:p14="http://schemas.microsoft.com/office/powerpoint/2010/main" val="30559463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C9E5139-573D-BCFA-FA9B-947AF31426C5}"/>
              </a:ext>
            </a:extLst>
          </p:cNvPr>
          <p:cNvPicPr>
            <a:picLocks noChangeAspect="1"/>
          </p:cNvPicPr>
          <p:nvPr/>
        </p:nvPicPr>
        <p:blipFill rotWithShape="1">
          <a:blip r:embed="rId3"/>
          <a:srcRect l="28201" r="35762"/>
          <a:stretch/>
        </p:blipFill>
        <p:spPr>
          <a:xfrm rot="21226052">
            <a:off x="5440897" y="596071"/>
            <a:ext cx="2130163" cy="2322020"/>
          </a:xfrm>
          <a:prstGeom prst="rect">
            <a:avLst/>
          </a:prstGeom>
        </p:spPr>
      </p:pic>
      <p:sp>
        <p:nvSpPr>
          <p:cNvPr id="2" name="Slide Number Placeholder 1">
            <a:extLst>
              <a:ext uri="{FF2B5EF4-FFF2-40B4-BE49-F238E27FC236}">
                <a16:creationId xmlns:a16="http://schemas.microsoft.com/office/drawing/2014/main" id="{E57A423D-320D-A39E-8815-6581C10B9393}"/>
              </a:ext>
            </a:extLst>
          </p:cNvPr>
          <p:cNvSpPr>
            <a:spLocks noGrp="1"/>
          </p:cNvSpPr>
          <p:nvPr>
            <p:ph type="sldNum" sz="quarter" idx="12"/>
          </p:nvPr>
        </p:nvSpPr>
        <p:spPr/>
        <p:txBody>
          <a:bodyPr/>
          <a:lstStyle/>
          <a:p>
            <a:fld id="{5FE9983C-F62D-48A4-9145-C86367548D2A}" type="slidenum">
              <a:rPr lang="en-US" smtClean="0"/>
              <a:pPr/>
              <a:t>34</a:t>
            </a:fld>
            <a:endParaRPr lang="en-US"/>
          </a:p>
        </p:txBody>
      </p:sp>
      <p:sp>
        <p:nvSpPr>
          <p:cNvPr id="3" name="TextBox 2">
            <a:extLst>
              <a:ext uri="{FF2B5EF4-FFF2-40B4-BE49-F238E27FC236}">
                <a16:creationId xmlns:a16="http://schemas.microsoft.com/office/drawing/2014/main" id="{4BDEF78F-1C36-3EE7-4F45-83E00EF28512}"/>
              </a:ext>
            </a:extLst>
          </p:cNvPr>
          <p:cNvSpPr txBox="1"/>
          <p:nvPr/>
        </p:nvSpPr>
        <p:spPr>
          <a:xfrm>
            <a:off x="329335" y="231248"/>
            <a:ext cx="3275309" cy="10772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74975"/>
                </a:solidFill>
                <a:effectLst/>
                <a:uLnTx/>
                <a:uFillTx/>
                <a:latin typeface="Avenir Next LT Pro Demi" panose="020B0704020202020204" pitchFamily="34" charset="0"/>
              </a:rPr>
              <a:t>ON SHIFT </a:t>
            </a:r>
            <a:r>
              <a:rPr lang="en-US" b="1">
                <a:solidFill>
                  <a:srgbClr val="074975"/>
                </a:solidFill>
                <a:latin typeface="Avenir Next LT Pro Demi" panose="020B0704020202020204" pitchFamily="34" charset="0"/>
              </a:rPr>
              <a:t>OR </a:t>
            </a:r>
            <a:r>
              <a:rPr lang="en-US" sz="2400" b="1">
                <a:solidFill>
                  <a:srgbClr val="074975"/>
                </a:solidFill>
                <a:latin typeface="Avenir Next LT Pro Demi" panose="020B07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4000" b="1">
                <a:solidFill>
                  <a:srgbClr val="E22726"/>
                </a:solidFill>
                <a:latin typeface="Avenir Next LT Pro Demi" panose="020B0704020202020204" pitchFamily="34" charset="0"/>
              </a:rPr>
              <a:t>ON CALL </a:t>
            </a:r>
            <a:endParaRPr kumimoji="0" lang="en-US" sz="2800" b="0" i="0" u="none" strike="noStrike" kern="1200" cap="none" spc="0" normalizeH="0" baseline="0" noProof="0">
              <a:ln>
                <a:noFill/>
              </a:ln>
              <a:solidFill>
                <a:srgbClr val="E22726"/>
              </a:solidFill>
              <a:effectLst/>
              <a:uLnTx/>
              <a:uFillTx/>
              <a:latin typeface="Avenir Next LT Pro Demi" panose="020B0704020202020204" pitchFamily="34" charset="0"/>
            </a:endParaRPr>
          </a:p>
        </p:txBody>
      </p:sp>
      <p:cxnSp>
        <p:nvCxnSpPr>
          <p:cNvPr id="4" name="Straight Connector 3">
            <a:extLst>
              <a:ext uri="{FF2B5EF4-FFF2-40B4-BE49-F238E27FC236}">
                <a16:creationId xmlns:a16="http://schemas.microsoft.com/office/drawing/2014/main" id="{AFDA39C5-C894-10FC-292B-E9B6A155F583}"/>
              </a:ext>
            </a:extLst>
          </p:cNvPr>
          <p:cNvCxnSpPr>
            <a:cxnSpLocks/>
          </p:cNvCxnSpPr>
          <p:nvPr/>
        </p:nvCxnSpPr>
        <p:spPr>
          <a:xfrm>
            <a:off x="-702787" y="1308466"/>
            <a:ext cx="4112217" cy="0"/>
          </a:xfrm>
          <a:prstGeom prst="line">
            <a:avLst/>
          </a:prstGeom>
          <a:ln w="57150">
            <a:solidFill>
              <a:srgbClr val="C7B783"/>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E0918E0-3EA3-0AF5-6370-0507B4EBF9FC}"/>
              </a:ext>
            </a:extLst>
          </p:cNvPr>
          <p:cNvSpPr txBox="1"/>
          <p:nvPr/>
        </p:nvSpPr>
        <p:spPr>
          <a:xfrm>
            <a:off x="596813" y="1884042"/>
            <a:ext cx="4262082" cy="3707169"/>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74975"/>
              </a:solidFill>
              <a:effectLst/>
              <a:uLnTx/>
              <a:uFillTx/>
              <a:latin typeface="Avenir Next Condensed" panose="020B0506020202020204"/>
              <a:ea typeface="+mn-ea"/>
              <a:cs typeface="Arial" panose="020B0604020202020204" pitchFamily="34" charset="0"/>
            </a:endParaRP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74975"/>
              </a:solidFill>
              <a:effectLst/>
              <a:uLnTx/>
              <a:uFillTx/>
              <a:latin typeface="Avenir Next Condensed" panose="020B0506020202020204"/>
              <a:ea typeface="+mn-ea"/>
              <a:cs typeface="Arial" panose="020B0604020202020204" pitchFamily="34" charset="0"/>
            </a:endParaRP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74975"/>
              </a:solidFill>
              <a:effectLst/>
              <a:uLnTx/>
              <a:uFillTx/>
              <a:latin typeface="Avenir Next Condensed" panose="020B0506020202020204"/>
              <a:ea typeface="+mn-ea"/>
              <a:cs typeface="Arial" panose="020B0604020202020204" pitchFamily="34" charset="0"/>
            </a:endParaRPr>
          </a:p>
          <a:p>
            <a:pPr marL="342900" marR="0" lvl="0" indent="-34290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a:ln>
                  <a:noFill/>
                </a:ln>
                <a:solidFill>
                  <a:srgbClr val="074975"/>
                </a:solidFill>
                <a:effectLst/>
                <a:uLnTx/>
                <a:uFillTx/>
                <a:latin typeface="Avenir Next Condensed" panose="020B0506020202020204"/>
                <a:ea typeface="+mn-ea"/>
                <a:cs typeface="Arial" panose="020B0604020202020204" pitchFamily="34" charset="0"/>
              </a:rPr>
              <a:t>Clean what you can when you can </a:t>
            </a:r>
            <a:r>
              <a:rPr kumimoji="0" lang="en-US" b="0" i="0" u="none" strike="noStrike" kern="1200" cap="none" spc="0" normalizeH="0" baseline="0" noProof="0">
                <a:ln>
                  <a:noFill/>
                </a:ln>
                <a:solidFill>
                  <a:srgbClr val="074975"/>
                </a:solidFill>
                <a:effectLst/>
                <a:uLnTx/>
                <a:uFillTx/>
                <a:latin typeface="Avenir Next Condensed" panose="020B0506020202020204"/>
                <a:ea typeface="+mn-ea"/>
                <a:cs typeface="Arial" panose="020B0604020202020204" pitchFamily="34" charset="0"/>
              </a:rPr>
              <a:t>(doffing/donning, equipment, shower, etc.) </a:t>
            </a:r>
          </a:p>
          <a:p>
            <a:pPr marL="342900" marR="0" lvl="0" indent="-34290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rgbClr val="074975"/>
                </a:solidFill>
                <a:effectLst/>
                <a:uLnTx/>
                <a:uFillTx/>
                <a:latin typeface="Avenir Next Condensed" panose="020B0506020202020204"/>
                <a:ea typeface="+mn-ea"/>
                <a:cs typeface="Arial" panose="020B0604020202020204" pitchFamily="34" charset="0"/>
              </a:rPr>
              <a:t>Clean the PPE in a washer/extractor with approved detergent</a:t>
            </a:r>
          </a:p>
          <a:p>
            <a:pPr marL="342900" marR="0" lvl="0" indent="-34290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lang="en-US" sz="800">
              <a:solidFill>
                <a:srgbClr val="074975"/>
              </a:solidFill>
              <a:latin typeface="Avenir Next Condensed" panose="020B0506020202020204"/>
              <a:cs typeface="Arial" panose="020B0604020202020204" pitchFamily="34" charset="0"/>
            </a:endParaRPr>
          </a:p>
          <a:p>
            <a:pPr marL="342900" marR="0" lvl="0" indent="-34290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rgbClr val="074975"/>
                </a:solidFill>
                <a:effectLst/>
                <a:uLnTx/>
                <a:uFillTx/>
                <a:latin typeface="Avenir Next Condensed" panose="020B0506020202020204"/>
                <a:ea typeface="+mn-ea"/>
                <a:cs typeface="Arial" panose="020B0604020202020204" pitchFamily="34" charset="0"/>
              </a:rPr>
              <a:t>Clean your body. “Shower within the hour” is catchy and easy to remember.</a:t>
            </a:r>
          </a:p>
          <a:p>
            <a:pPr marL="285750" marR="0" lvl="0" indent="-28575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lang="en-US" sz="800">
              <a:solidFill>
                <a:srgbClr val="074975"/>
              </a:solidFill>
              <a:latin typeface="Avenir Next Condensed" panose="020B0506020202020204"/>
              <a:cs typeface="Arial" panose="020B0604020202020204" pitchFamily="34" charset="0"/>
            </a:endParaRPr>
          </a:p>
          <a:p>
            <a:pPr marL="285750" marR="0" lvl="0" indent="-28575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rgbClr val="074975"/>
                </a:solidFill>
                <a:effectLst/>
                <a:uLnTx/>
                <a:uFillTx/>
                <a:latin typeface="Avenir Next Condensed" panose="020B0506020202020204"/>
                <a:ea typeface="+mn-ea"/>
                <a:cs typeface="Arial" panose="020B0604020202020204" pitchFamily="34" charset="0"/>
              </a:rPr>
              <a:t>Document your exposures with an exposure-tracking system.</a:t>
            </a:r>
          </a:p>
          <a:p>
            <a:pPr marL="342900" marR="0" lvl="0" indent="-34290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a:ln>
                <a:noFill/>
              </a:ln>
              <a:solidFill>
                <a:srgbClr val="074975"/>
              </a:solidFill>
              <a:effectLst/>
              <a:uLnTx/>
              <a:uFillTx/>
              <a:latin typeface="Avenir Next Condensed" panose="020B0506020202020204"/>
              <a:ea typeface="+mn-ea"/>
              <a:cs typeface="Arial" panose="020B0604020202020204" pitchFamily="34" charset="0"/>
            </a:endParaRP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venir Next Condensed" panose="020B0506020202020204"/>
              <a:ea typeface="+mn-ea"/>
              <a:cs typeface="Arial" panose="020B0604020202020204" pitchFamily="34" charset="0"/>
            </a:endParaRPr>
          </a:p>
        </p:txBody>
      </p:sp>
      <p:sp>
        <p:nvSpPr>
          <p:cNvPr id="6" name="Oval 5">
            <a:extLst>
              <a:ext uri="{FF2B5EF4-FFF2-40B4-BE49-F238E27FC236}">
                <a16:creationId xmlns:a16="http://schemas.microsoft.com/office/drawing/2014/main" id="{AA0EFD51-5478-72D6-9C54-032043921980}"/>
              </a:ext>
            </a:extLst>
          </p:cNvPr>
          <p:cNvSpPr/>
          <p:nvPr/>
        </p:nvSpPr>
        <p:spPr>
          <a:xfrm>
            <a:off x="395158" y="1447614"/>
            <a:ext cx="625101" cy="618933"/>
          </a:xfrm>
          <a:prstGeom prst="ellipse">
            <a:avLst/>
          </a:prstGeom>
          <a:solidFill>
            <a:srgbClr val="C7B7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latin typeface="Avenir Next LT Pro" panose="020B0504020202020204" pitchFamily="34" charset="77"/>
              </a:rPr>
              <a:t>3</a:t>
            </a:r>
            <a:endParaRPr lang="en-US" sz="1000" b="1">
              <a:latin typeface="Avenir Next LT Pro" panose="020B0504020202020204" pitchFamily="34" charset="77"/>
            </a:endParaRPr>
          </a:p>
        </p:txBody>
      </p:sp>
      <p:sp>
        <p:nvSpPr>
          <p:cNvPr id="7" name="TextBox 6">
            <a:extLst>
              <a:ext uri="{FF2B5EF4-FFF2-40B4-BE49-F238E27FC236}">
                <a16:creationId xmlns:a16="http://schemas.microsoft.com/office/drawing/2014/main" id="{AE1E3E5B-E021-35F9-5630-6952232502A1}"/>
              </a:ext>
            </a:extLst>
          </p:cNvPr>
          <p:cNvSpPr txBox="1"/>
          <p:nvPr/>
        </p:nvSpPr>
        <p:spPr>
          <a:xfrm>
            <a:off x="1020259" y="1447614"/>
            <a:ext cx="2283513" cy="369332"/>
          </a:xfrm>
          <a:prstGeom prst="rect">
            <a:avLst/>
          </a:prstGeom>
          <a:noFill/>
        </p:spPr>
        <p:txBody>
          <a:bodyPr wrap="square" rtlCol="0">
            <a:spAutoFit/>
          </a:bodyPr>
          <a:lstStyle/>
          <a:p>
            <a:r>
              <a:rPr lang="en-US" b="1">
                <a:solidFill>
                  <a:srgbClr val="074975"/>
                </a:solidFill>
                <a:latin typeface="Avenir Next LT Pro" panose="020B0504020202020204" pitchFamily="34" charset="77"/>
              </a:rPr>
              <a:t>AFTER THE CALL </a:t>
            </a:r>
          </a:p>
        </p:txBody>
      </p:sp>
      <p:pic>
        <p:nvPicPr>
          <p:cNvPr id="8" name="Picture 7">
            <a:extLst>
              <a:ext uri="{FF2B5EF4-FFF2-40B4-BE49-F238E27FC236}">
                <a16:creationId xmlns:a16="http://schemas.microsoft.com/office/drawing/2014/main" id="{BAE17486-3341-47F9-A246-CD9470822F18}"/>
              </a:ext>
            </a:extLst>
          </p:cNvPr>
          <p:cNvPicPr>
            <a:picLocks noChangeAspect="1"/>
          </p:cNvPicPr>
          <p:nvPr/>
        </p:nvPicPr>
        <p:blipFill>
          <a:blip r:embed="rId4"/>
          <a:stretch>
            <a:fillRect/>
          </a:stretch>
        </p:blipFill>
        <p:spPr>
          <a:xfrm rot="407239">
            <a:off x="7433553" y="710497"/>
            <a:ext cx="3452461" cy="4707402"/>
          </a:xfrm>
          <a:prstGeom prst="rect">
            <a:avLst/>
          </a:prstGeom>
        </p:spPr>
      </p:pic>
      <p:pic>
        <p:nvPicPr>
          <p:cNvPr id="9" name="Picture 8" descr="shower.jpg">
            <a:extLst>
              <a:ext uri="{FF2B5EF4-FFF2-40B4-BE49-F238E27FC236}">
                <a16:creationId xmlns:a16="http://schemas.microsoft.com/office/drawing/2014/main" id="{38A1CF11-516B-8BA4-08C3-E031FC7F4965}"/>
              </a:ext>
            </a:extLst>
          </p:cNvPr>
          <p:cNvPicPr>
            <a:picLocks noChangeAspect="1"/>
          </p:cNvPicPr>
          <p:nvPr/>
        </p:nvPicPr>
        <p:blipFill rotWithShape="1">
          <a:blip r:embed="rId5">
            <a:extLst>
              <a:ext uri="{28A0092B-C50C-407E-A947-70E740481C1C}">
                <a14:useLocalDpi xmlns:a14="http://schemas.microsoft.com/office/drawing/2010/main" val="0"/>
              </a:ext>
            </a:extLst>
          </a:blip>
          <a:srcRect l="17595" r="16370"/>
          <a:stretch/>
        </p:blipFill>
        <p:spPr>
          <a:xfrm rot="236309">
            <a:off x="5437589" y="3519486"/>
            <a:ext cx="2715149" cy="2336525"/>
          </a:xfrm>
          <a:prstGeom prst="rect">
            <a:avLst/>
          </a:prstGeom>
          <a:ln>
            <a:noFill/>
          </a:ln>
          <a:effectLst/>
        </p:spPr>
      </p:pic>
    </p:spTree>
    <p:extLst>
      <p:ext uri="{BB962C8B-B14F-4D97-AF65-F5344CB8AC3E}">
        <p14:creationId xmlns:p14="http://schemas.microsoft.com/office/powerpoint/2010/main" val="22837204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2A32BB-B2E9-C048-B4E0-BDAE8CB298FE}"/>
              </a:ext>
            </a:extLst>
          </p:cNvPr>
          <p:cNvSpPr txBox="1"/>
          <p:nvPr/>
        </p:nvSpPr>
        <p:spPr>
          <a:xfrm>
            <a:off x="6557963" y="-2528888"/>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129;p18">
            <a:extLst>
              <a:ext uri="{FF2B5EF4-FFF2-40B4-BE49-F238E27FC236}">
                <a16:creationId xmlns:a16="http://schemas.microsoft.com/office/drawing/2014/main" id="{8929E6B0-D290-7047-94A4-F51CA17A3696}"/>
              </a:ext>
            </a:extLst>
          </p:cNvPr>
          <p:cNvSpPr txBox="1"/>
          <p:nvPr/>
        </p:nvSpPr>
        <p:spPr>
          <a:xfrm>
            <a:off x="7504818" y="4125311"/>
            <a:ext cx="2813700" cy="1200300"/>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3200"/>
              <a:buFont typeface="Calibri"/>
              <a:buNone/>
              <a:tabLst/>
              <a:defRPr/>
            </a:pPr>
            <a:endParaRPr kumimoji="0" sz="2400" b="0" i="0" u="none" strike="noStrike" kern="1200" cap="none" spc="0" normalizeH="0" baseline="0" noProof="0">
              <a:ln>
                <a:noFill/>
              </a:ln>
              <a:solidFill>
                <a:prstClr val="white"/>
              </a:solidFill>
              <a:effectLst/>
              <a:uLnTx/>
              <a:uFillTx/>
              <a:latin typeface="Avenir Next Condensed" panose="020B0506020202020204"/>
              <a:ea typeface="Calibri"/>
              <a:cs typeface="Calibri"/>
              <a:sym typeface="Calibri"/>
            </a:endParaRPr>
          </a:p>
        </p:txBody>
      </p:sp>
      <p:sp>
        <p:nvSpPr>
          <p:cNvPr id="6" name="Google Shape;130;p18">
            <a:extLst>
              <a:ext uri="{FF2B5EF4-FFF2-40B4-BE49-F238E27FC236}">
                <a16:creationId xmlns:a16="http://schemas.microsoft.com/office/drawing/2014/main" id="{2593D230-F0F2-6C4C-B911-79CBD75A4069}"/>
              </a:ext>
            </a:extLst>
          </p:cNvPr>
          <p:cNvSpPr txBox="1"/>
          <p:nvPr/>
        </p:nvSpPr>
        <p:spPr>
          <a:xfrm>
            <a:off x="1088799" y="1260530"/>
            <a:ext cx="10012931" cy="1845814"/>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prstClr val="black"/>
              </a:buClr>
              <a:buSzPts val="2000"/>
              <a:buFont typeface="Calibri"/>
              <a:buNone/>
              <a:tabLst/>
              <a:defRPr/>
            </a:pPr>
            <a:r>
              <a:rPr kumimoji="0" lang="en-US" sz="6600" b="0" i="0" u="none" strike="noStrike" kern="1200" cap="none" spc="0" normalizeH="0" baseline="0" noProof="0">
                <a:ln>
                  <a:noFill/>
                </a:ln>
                <a:solidFill>
                  <a:prstClr val="white"/>
                </a:solidFill>
                <a:effectLst/>
                <a:uLnTx/>
                <a:uFillTx/>
                <a:latin typeface="Avenir Next Condensed" panose="020B0506020202020204"/>
                <a:ea typeface="+mn-ea"/>
                <a:cs typeface="+mn-cs"/>
              </a:rPr>
              <a:t>Firefighters have a </a:t>
            </a:r>
            <a:r>
              <a:rPr kumimoji="0" lang="en-US" sz="6600" b="1" i="0" u="none" strike="noStrike" kern="1200" cap="none" spc="0" normalizeH="0" baseline="0" noProof="0">
                <a:ln>
                  <a:noFill/>
                </a:ln>
                <a:solidFill>
                  <a:srgbClr val="C7B783"/>
                </a:solidFill>
                <a:effectLst/>
                <a:uLnTx/>
                <a:uFillTx/>
                <a:latin typeface="Avenir Next Condensed" panose="020B0506020202020204"/>
                <a:ea typeface="+mn-ea"/>
                <a:cs typeface="+mn-cs"/>
              </a:rPr>
              <a:t>Fourteen Percent</a:t>
            </a:r>
            <a:r>
              <a:rPr kumimoji="0" lang="en-US" sz="6600" b="1" i="0" u="none" strike="noStrike" kern="1200" cap="none" spc="0" normalizeH="0" baseline="0" noProof="0">
                <a:ln>
                  <a:noFill/>
                </a:ln>
                <a:solidFill>
                  <a:prstClr val="white"/>
                </a:solidFill>
                <a:effectLst/>
                <a:uLnTx/>
                <a:uFillTx/>
                <a:latin typeface="Avenir Next Condensed" panose="020B0506020202020204"/>
                <a:ea typeface="+mn-ea"/>
                <a:cs typeface="+mn-cs"/>
              </a:rPr>
              <a:t> </a:t>
            </a:r>
            <a:r>
              <a:rPr kumimoji="0" lang="en-US" sz="6600" b="0" i="0" u="none" strike="noStrike" kern="1200" cap="none" spc="0" normalizeH="0" baseline="0" noProof="0">
                <a:ln>
                  <a:noFill/>
                </a:ln>
                <a:solidFill>
                  <a:prstClr val="white"/>
                </a:solidFill>
                <a:effectLst/>
                <a:uLnTx/>
                <a:uFillTx/>
                <a:latin typeface="Avenir Next Condensed" panose="020B0506020202020204"/>
                <a:ea typeface="+mn-ea"/>
                <a:cs typeface="+mn-cs"/>
              </a:rPr>
              <a:t>higher mortality rate than the general population</a:t>
            </a:r>
            <a:r>
              <a:rPr kumimoji="0" lang="en-US" sz="6000" b="0" i="0" u="none" strike="noStrike" kern="1200" cap="none" spc="0" normalizeH="0" baseline="0" noProof="0">
                <a:ln>
                  <a:noFill/>
                </a:ln>
                <a:solidFill>
                  <a:prstClr val="white"/>
                </a:solidFill>
                <a:effectLst/>
                <a:uLnTx/>
                <a:uFillTx/>
                <a:latin typeface="Avenir Next Condensed" panose="020B0506020202020204"/>
                <a:ea typeface="+mn-ea"/>
                <a:cs typeface="+mn-cs"/>
              </a:rPr>
              <a:t>. </a:t>
            </a:r>
            <a:endParaRPr kumimoji="0" sz="6000" b="0" i="0" u="none" strike="noStrike" kern="1200" cap="none" spc="0" normalizeH="0" baseline="0" noProof="0">
              <a:ln>
                <a:noFill/>
              </a:ln>
              <a:solidFill>
                <a:prstClr val="white"/>
              </a:solidFill>
              <a:effectLst/>
              <a:uLnTx/>
              <a:uFillTx/>
              <a:latin typeface="Avenir Next Condensed" panose="020B0506020202020204"/>
              <a:ea typeface="Calibri"/>
              <a:cs typeface="Calibri"/>
              <a:sym typeface="Calibri"/>
            </a:endParaRPr>
          </a:p>
        </p:txBody>
      </p:sp>
      <p:sp>
        <p:nvSpPr>
          <p:cNvPr id="12" name="Slide Number Placeholder 12">
            <a:extLst>
              <a:ext uri="{FF2B5EF4-FFF2-40B4-BE49-F238E27FC236}">
                <a16:creationId xmlns:a16="http://schemas.microsoft.com/office/drawing/2014/main" id="{FBEFE404-46FB-DE45-A79F-06CC76F17CEB}"/>
              </a:ext>
            </a:extLst>
          </p:cNvPr>
          <p:cNvSpPr>
            <a:spLocks noGrp="1"/>
          </p:cNvSpPr>
          <p:nvPr>
            <p:ph type="sldNum" sz="quarter" idx="12"/>
          </p:nvPr>
        </p:nvSpPr>
        <p:spPr>
          <a:xfrm>
            <a:off x="11255259" y="6349211"/>
            <a:ext cx="402144"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FE9983C-F62D-48A4-9145-C86367548D2A}" type="slidenum">
              <a:rPr kumimoji="0" lang="en-US" sz="1200" b="0" i="0" u="none" strike="noStrike" kern="1200" cap="none" spc="0" normalizeH="0" baseline="0" noProof="0" smtClean="0">
                <a:ln>
                  <a:noFill/>
                </a:ln>
                <a:solidFill>
                  <a:srgbClr val="074975"/>
                </a:solidFill>
                <a:effectLst/>
                <a:uLnTx/>
                <a:uFillTx/>
                <a:latin typeface="Avenir Next Condensed" panose="020B0506020202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074975"/>
              </a:solidFill>
              <a:effectLst/>
              <a:uLnTx/>
              <a:uFillTx/>
              <a:latin typeface="Avenir Next Condensed" panose="020B0506020202020204" pitchFamily="34" charset="0"/>
              <a:ea typeface="+mn-ea"/>
              <a:cs typeface="+mn-cs"/>
            </a:endParaRPr>
          </a:p>
        </p:txBody>
      </p:sp>
    </p:spTree>
    <p:extLst>
      <p:ext uri="{BB962C8B-B14F-4D97-AF65-F5344CB8AC3E}">
        <p14:creationId xmlns:p14="http://schemas.microsoft.com/office/powerpoint/2010/main" val="1694925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79;p19">
            <a:extLst>
              <a:ext uri="{FF2B5EF4-FFF2-40B4-BE49-F238E27FC236}">
                <a16:creationId xmlns:a16="http://schemas.microsoft.com/office/drawing/2014/main" id="{60288298-87CD-FC44-AC33-26087777CE34}"/>
              </a:ext>
            </a:extLst>
          </p:cNvPr>
          <p:cNvSpPr txBox="1"/>
          <p:nvPr/>
        </p:nvSpPr>
        <p:spPr>
          <a:xfrm>
            <a:off x="6096000" y="1330698"/>
            <a:ext cx="4352442" cy="4678205"/>
          </a:xfrm>
          <a:prstGeom prst="rect">
            <a:avLst/>
          </a:prstGeom>
          <a:noFill/>
          <a:ln w="28575" cap="flat" cmpd="sng">
            <a:solidFill>
              <a:srgbClr val="E22726"/>
            </a:solidFill>
            <a:prstDash val="solid"/>
            <a:round/>
            <a:headEnd type="none" w="sm" len="sm"/>
            <a:tailEnd type="none" w="sm" len="sm"/>
          </a:ln>
        </p:spPr>
        <p:txBody>
          <a:bodyPr spcFirstLastPara="1" wrap="square" lIns="91425" tIns="45700" rIns="91425" bIns="45700" anchor="t" anchorCtr="0">
            <a:noAutofit/>
          </a:bodyPr>
          <a:lstStyle/>
          <a:p>
            <a:pPr marR="0" lvl="0" defTabSz="914400" eaLnBrk="1" fontAlgn="auto" latinLnBrk="0" hangingPunct="1">
              <a:lnSpc>
                <a:spcPct val="100000"/>
              </a:lnSpc>
              <a:spcBef>
                <a:spcPts val="0"/>
              </a:spcBef>
              <a:spcAft>
                <a:spcPts val="0"/>
              </a:spcAft>
              <a:buClr>
                <a:srgbClr val="F38B3C"/>
              </a:buClr>
              <a:buSzPts val="2800"/>
              <a:tabLst/>
              <a:defRPr/>
            </a:pPr>
            <a:r>
              <a:rPr kumimoji="0" lang="en-US" sz="3200" b="1" i="0" u="none" strike="noStrike" kern="0" cap="none" spc="0" normalizeH="0" baseline="0" noProof="0">
                <a:ln>
                  <a:noFill/>
                </a:ln>
                <a:solidFill>
                  <a:srgbClr val="C7B783"/>
                </a:solidFill>
                <a:effectLst/>
                <a:uLnTx/>
                <a:uFillTx/>
                <a:latin typeface="Avenir Next Condensed" panose="020B0506020202020204" pitchFamily="34" charset="0"/>
                <a:cs typeface="Arial" panose="020B0604020202020204" pitchFamily="34" charset="0"/>
              </a:rPr>
              <a:t>EARLY DETECTION</a:t>
            </a:r>
            <a:r>
              <a:rPr kumimoji="0" lang="en-US" sz="3200" b="0" i="0" u="none" strike="noStrike" kern="0" cap="none" spc="0" normalizeH="0" baseline="0" noProof="0">
                <a:ln>
                  <a:noFill/>
                </a:ln>
                <a:solidFill>
                  <a:srgbClr val="C7B783"/>
                </a:solidFill>
                <a:effectLst/>
                <a:uLnTx/>
                <a:uFillTx/>
                <a:latin typeface="Avenir Next Condensed" panose="020B0506020202020204" pitchFamily="34" charset="0"/>
                <a:cs typeface="Arial" panose="020B0604020202020204" pitchFamily="34" charset="0"/>
              </a:rPr>
              <a:t> </a:t>
            </a:r>
          </a:p>
          <a:p>
            <a:pPr marL="400050" lvl="0" indent="-285750" defTabSz="914400">
              <a:buClr>
                <a:srgbClr val="E22726"/>
              </a:buClr>
              <a:buSzPct val="150000"/>
              <a:buFont typeface="Arial" panose="020B0604020202020204" pitchFamily="34" charset="0"/>
              <a:buChar char="•"/>
              <a:defRPr/>
            </a:pPr>
            <a:endParaRPr lang="en-US" sz="1100" kern="0">
              <a:solidFill>
                <a:srgbClr val="074975"/>
              </a:solidFill>
              <a:latin typeface="Avenir Next Condensed" panose="020B0506020202020204" pitchFamily="34" charset="0"/>
              <a:cs typeface="Arial" panose="020B0604020202020204" pitchFamily="34" charset="0"/>
            </a:endParaRPr>
          </a:p>
          <a:p>
            <a:pPr marL="457200" indent="-342900" defTabSz="914400">
              <a:buClr>
                <a:srgbClr val="E22726"/>
              </a:buClr>
              <a:buSzPct val="150000"/>
              <a:buFont typeface="Arial" panose="020B0604020202020204" pitchFamily="34" charset="0"/>
              <a:buChar char="•"/>
              <a:defRPr/>
            </a:pPr>
            <a:r>
              <a:rPr lang="en-US" sz="2000" kern="0">
                <a:solidFill>
                  <a:schemeClr val="bg1"/>
                </a:solidFill>
                <a:latin typeface="Avenir Next Condensed" panose="020B0506020202020204" pitchFamily="34" charset="0"/>
                <a:cs typeface="Arial" panose="020B0604020202020204" pitchFamily="34" charset="0"/>
              </a:rPr>
              <a:t>Finds cancer symptoms at earliest possible stage.</a:t>
            </a:r>
          </a:p>
          <a:p>
            <a:pPr marL="457200" indent="-342900" defTabSz="914400">
              <a:buClr>
                <a:srgbClr val="E22726"/>
              </a:buClr>
              <a:buSzPct val="150000"/>
              <a:buFont typeface="Arial" panose="020B0604020202020204" pitchFamily="34" charset="0"/>
              <a:buChar char="•"/>
              <a:defRPr/>
            </a:pPr>
            <a:endParaRPr lang="en-US" sz="1100" kern="0">
              <a:solidFill>
                <a:schemeClr val="bg1"/>
              </a:solidFill>
              <a:latin typeface="Avenir Next Condensed" panose="020B0506020202020204" pitchFamily="34" charset="0"/>
              <a:cs typeface="Arial" panose="020B0604020202020204" pitchFamily="34" charset="0"/>
            </a:endParaRPr>
          </a:p>
          <a:p>
            <a:pPr marL="457200" indent="-342900" defTabSz="914400">
              <a:buClr>
                <a:srgbClr val="E22726"/>
              </a:buClr>
              <a:buSzPct val="150000"/>
              <a:buFont typeface="Arial" panose="020B0604020202020204" pitchFamily="34" charset="0"/>
              <a:buChar char="•"/>
              <a:defRPr/>
            </a:pPr>
            <a:r>
              <a:rPr lang="en-US" sz="2000" kern="0">
                <a:solidFill>
                  <a:schemeClr val="bg1"/>
                </a:solidFill>
                <a:latin typeface="Avenir Next Condensed" panose="020B0506020202020204" pitchFamily="34" charset="0"/>
                <a:cs typeface="Arial" panose="020B0604020202020204" pitchFamily="34" charset="0"/>
              </a:rPr>
              <a:t>Setting benchmarks for your health so you can recognize changes.</a:t>
            </a:r>
          </a:p>
          <a:p>
            <a:pPr marL="457200" indent="-342900" defTabSz="914400">
              <a:buClr>
                <a:srgbClr val="E22726"/>
              </a:buClr>
              <a:buSzPct val="150000"/>
              <a:buFont typeface="Arial" panose="020B0604020202020204" pitchFamily="34" charset="0"/>
              <a:buChar char="•"/>
              <a:defRPr/>
            </a:pPr>
            <a:endParaRPr lang="en-US" sz="1100" kern="0">
              <a:solidFill>
                <a:schemeClr val="bg1"/>
              </a:solidFill>
              <a:latin typeface="Avenir Next Condensed" panose="020B0506020202020204" pitchFamily="34" charset="0"/>
              <a:cs typeface="Arial" panose="020B0604020202020204" pitchFamily="34" charset="0"/>
            </a:endParaRPr>
          </a:p>
          <a:p>
            <a:pPr marL="457200" marR="0" lvl="0" indent="-342900" defTabSz="914400" eaLnBrk="1" fontAlgn="auto" latinLnBrk="0" hangingPunct="1">
              <a:lnSpc>
                <a:spcPct val="100000"/>
              </a:lnSpc>
              <a:spcBef>
                <a:spcPts val="0"/>
              </a:spcBef>
              <a:spcAft>
                <a:spcPts val="0"/>
              </a:spcAft>
              <a:buClr>
                <a:srgbClr val="E22726"/>
              </a:buClr>
              <a:buSzPct val="150000"/>
              <a:buFont typeface="Arial" panose="020B0604020202020204" pitchFamily="34" charset="0"/>
              <a:buChar char="•"/>
              <a:tabLst/>
              <a:defRPr/>
            </a:pPr>
            <a:r>
              <a:rPr kumimoji="0" lang="en-US" sz="2000" b="0" i="0" u="none" strike="noStrike" kern="0" cap="none" spc="0" normalizeH="0" baseline="0" noProof="0">
                <a:ln>
                  <a:noFill/>
                </a:ln>
                <a:solidFill>
                  <a:schemeClr val="bg1"/>
                </a:solidFill>
                <a:effectLst/>
                <a:uLnTx/>
                <a:uFillTx/>
                <a:latin typeface="Avenir Next Condensed" panose="020B0506020202020204" pitchFamily="34" charset="0"/>
                <a:cs typeface="Arial" panose="020B0604020202020204" pitchFamily="34" charset="0"/>
              </a:rPr>
              <a:t>Tracking health changes and knowing when to seek medical attention.</a:t>
            </a:r>
          </a:p>
          <a:p>
            <a:pPr marL="457200" marR="0" lvl="0" indent="-342900" defTabSz="914400" eaLnBrk="1" fontAlgn="auto" latinLnBrk="0" hangingPunct="1">
              <a:lnSpc>
                <a:spcPct val="100000"/>
              </a:lnSpc>
              <a:spcBef>
                <a:spcPts val="0"/>
              </a:spcBef>
              <a:spcAft>
                <a:spcPts val="0"/>
              </a:spcAft>
              <a:buClr>
                <a:srgbClr val="E22726"/>
              </a:buClr>
              <a:buSzPct val="150000"/>
              <a:buFont typeface="Arial" panose="020B0604020202020204" pitchFamily="34" charset="0"/>
              <a:buChar char="•"/>
              <a:tabLst/>
              <a:defRPr/>
            </a:pPr>
            <a:endParaRPr kumimoji="0" sz="1100" b="0" i="0" u="none" strike="noStrike" kern="0" cap="none" spc="0" normalizeH="0" baseline="0" noProof="0">
              <a:ln>
                <a:noFill/>
              </a:ln>
              <a:solidFill>
                <a:schemeClr val="bg1"/>
              </a:solidFill>
              <a:effectLst/>
              <a:uLnTx/>
              <a:uFillTx/>
              <a:latin typeface="Avenir Next Condensed" panose="020B0506020202020204" pitchFamily="34" charset="0"/>
              <a:cs typeface="Arial" panose="020B0604020202020204" pitchFamily="34" charset="0"/>
            </a:endParaRPr>
          </a:p>
          <a:p>
            <a:pPr marL="457200" marR="0" lvl="0" indent="-342900" defTabSz="914400" eaLnBrk="1" fontAlgn="auto" latinLnBrk="0" hangingPunct="1">
              <a:lnSpc>
                <a:spcPct val="100000"/>
              </a:lnSpc>
              <a:spcBef>
                <a:spcPts val="0"/>
              </a:spcBef>
              <a:spcAft>
                <a:spcPts val="0"/>
              </a:spcAft>
              <a:buClr>
                <a:srgbClr val="E22726"/>
              </a:buClr>
              <a:buSzPct val="150000"/>
              <a:buFont typeface="Arial" panose="020B0604020202020204" pitchFamily="34" charset="0"/>
              <a:buChar char="•"/>
              <a:tabLst/>
              <a:defRPr/>
            </a:pPr>
            <a:r>
              <a:rPr kumimoji="0" lang="en-US" sz="2000" b="0" i="0" u="none" strike="noStrike" kern="0" cap="none" spc="0" normalizeH="0" baseline="0" noProof="0">
                <a:ln>
                  <a:noFill/>
                </a:ln>
                <a:solidFill>
                  <a:schemeClr val="bg1"/>
                </a:solidFill>
                <a:effectLst/>
                <a:uLnTx/>
                <a:uFillTx/>
                <a:latin typeface="Avenir Next Condensed" panose="020B0506020202020204" pitchFamily="34" charset="0"/>
                <a:cs typeface="Arial" panose="020B0604020202020204" pitchFamily="34" charset="0"/>
              </a:rPr>
              <a:t>Working with your doctor by asking questions, voicing concerns, sharing everything, and following up.</a:t>
            </a:r>
            <a:endParaRPr kumimoji="0" sz="2000" b="0" i="0" u="none" strike="noStrike" kern="0" cap="none" spc="0" normalizeH="0" baseline="0" noProof="0">
              <a:ln>
                <a:noFill/>
              </a:ln>
              <a:solidFill>
                <a:schemeClr val="bg1"/>
              </a:solidFill>
              <a:effectLst/>
              <a:uLnTx/>
              <a:uFillTx/>
              <a:latin typeface="Avenir Next Condensed" panose="020B0506020202020204" pitchFamily="34" charset="0"/>
              <a:cs typeface="Arial" panose="020B0604020202020204" pitchFamily="34" charset="0"/>
            </a:endParaRPr>
          </a:p>
        </p:txBody>
      </p:sp>
      <p:sp>
        <p:nvSpPr>
          <p:cNvPr id="10" name="Slide Number Placeholder 12">
            <a:extLst>
              <a:ext uri="{FF2B5EF4-FFF2-40B4-BE49-F238E27FC236}">
                <a16:creationId xmlns:a16="http://schemas.microsoft.com/office/drawing/2014/main" id="{41FB16AB-7159-B745-AE16-67929D8C6B9C}"/>
              </a:ext>
            </a:extLst>
          </p:cNvPr>
          <p:cNvSpPr>
            <a:spLocks noGrp="1"/>
          </p:cNvSpPr>
          <p:nvPr>
            <p:ph type="sldNum" sz="quarter" idx="12"/>
          </p:nvPr>
        </p:nvSpPr>
        <p:spPr/>
        <p:txBody>
          <a:bodyPr/>
          <a:lstStyle/>
          <a:p>
            <a:pPr algn="ctr"/>
            <a:fld id="{5FE9983C-F62D-48A4-9145-C86367548D2A}" type="slidenum">
              <a:rPr lang="en-US" smtClean="0">
                <a:solidFill>
                  <a:srgbClr val="074975"/>
                </a:solidFill>
                <a:latin typeface="Avenir Next Condensed" panose="020B0506020202020204" pitchFamily="34" charset="0"/>
              </a:rPr>
              <a:pPr algn="ctr"/>
              <a:t>36</a:t>
            </a:fld>
            <a:endParaRPr lang="en-US">
              <a:solidFill>
                <a:srgbClr val="074975"/>
              </a:solidFill>
              <a:latin typeface="Avenir Next Condensed" panose="020B0506020202020204" pitchFamily="34" charset="0"/>
            </a:endParaRPr>
          </a:p>
        </p:txBody>
      </p:sp>
      <p:sp>
        <p:nvSpPr>
          <p:cNvPr id="3" name="TextBox 2">
            <a:extLst>
              <a:ext uri="{FF2B5EF4-FFF2-40B4-BE49-F238E27FC236}">
                <a16:creationId xmlns:a16="http://schemas.microsoft.com/office/drawing/2014/main" id="{0DC9285F-E7DE-9F13-694C-4AB90BCF47C4}"/>
              </a:ext>
            </a:extLst>
          </p:cNvPr>
          <p:cNvSpPr txBox="1"/>
          <p:nvPr/>
        </p:nvSpPr>
        <p:spPr>
          <a:xfrm>
            <a:off x="836909" y="1316811"/>
            <a:ext cx="4282698" cy="4678204"/>
          </a:xfrm>
          <a:prstGeom prst="rect">
            <a:avLst/>
          </a:prstGeom>
          <a:noFill/>
          <a:ln w="28575">
            <a:solidFill>
              <a:srgbClr val="C7B783"/>
            </a:solidFill>
          </a:ln>
        </p:spPr>
        <p:txBody>
          <a:bodyPr wrap="square">
            <a:spAutoFit/>
          </a:bodyPr>
          <a:lstStyle/>
          <a:p>
            <a:r>
              <a:rPr lang="en-US" sz="3200" b="1">
                <a:solidFill>
                  <a:srgbClr val="C7B783"/>
                </a:solidFill>
                <a:latin typeface="Avenir Next Condensed" panose="020B0506020202020204"/>
              </a:rPr>
              <a:t>SCREENINGS </a:t>
            </a:r>
          </a:p>
          <a:p>
            <a:endParaRPr lang="en-US" sz="900" b="1">
              <a:solidFill>
                <a:srgbClr val="C7B783"/>
              </a:solidFill>
              <a:latin typeface="Avenir Next Condensed" panose="020B0506020202020204"/>
            </a:endParaRPr>
          </a:p>
          <a:p>
            <a:pPr marL="285750" indent="-285750">
              <a:buFont typeface="Arial" panose="020B0604020202020204" pitchFamily="34" charset="0"/>
              <a:buChar char="•"/>
            </a:pPr>
            <a:r>
              <a:rPr lang="en-US" sz="2000">
                <a:solidFill>
                  <a:schemeClr val="bg1"/>
                </a:solidFill>
                <a:latin typeface="Avenir Next Condensed" panose="020B0506020202020204"/>
              </a:rPr>
              <a:t>Are the presumptive identification of unrecognized disease in an apparently healthy, asymptomatic population</a:t>
            </a:r>
          </a:p>
          <a:p>
            <a:pPr marL="285750" indent="-285750">
              <a:buFont typeface="Arial" panose="020B0604020202020204" pitchFamily="34" charset="0"/>
              <a:buChar char="•"/>
            </a:pPr>
            <a:endParaRPr lang="en-US" sz="2000">
              <a:solidFill>
                <a:schemeClr val="bg1"/>
              </a:solidFill>
              <a:latin typeface="Avenir Next Condensed" panose="020B0506020202020204"/>
            </a:endParaRPr>
          </a:p>
          <a:p>
            <a:pPr marL="285750" indent="-285750">
              <a:buFont typeface="Arial" panose="020B0604020202020204" pitchFamily="34" charset="0"/>
              <a:buChar char="•"/>
            </a:pPr>
            <a:r>
              <a:rPr lang="en-US" sz="2000">
                <a:solidFill>
                  <a:schemeClr val="bg1"/>
                </a:solidFill>
                <a:latin typeface="Avenir Next Condensed" panose="020B0506020202020204"/>
              </a:rPr>
              <a:t>Includes physical exams, blood testing, imaging or other procedures that can be applied rapidly and easily to the target population.</a:t>
            </a:r>
          </a:p>
          <a:p>
            <a:endParaRPr lang="en-US">
              <a:solidFill>
                <a:schemeClr val="bg1"/>
              </a:solidFill>
              <a:latin typeface="Avenir Next Condensed" panose="020B0506020202020204"/>
            </a:endParaRPr>
          </a:p>
          <a:p>
            <a:endParaRPr lang="en-US">
              <a:solidFill>
                <a:schemeClr val="bg1"/>
              </a:solidFill>
              <a:latin typeface="Avenir Next Condensed" panose="020B0506020202020204"/>
            </a:endParaRPr>
          </a:p>
          <a:p>
            <a:endParaRPr lang="en-US">
              <a:solidFill>
                <a:schemeClr val="bg1"/>
              </a:solidFill>
              <a:latin typeface="Avenir Next Condensed" panose="020B0506020202020204"/>
            </a:endParaRPr>
          </a:p>
          <a:p>
            <a:endParaRPr lang="en-US" sz="1100">
              <a:solidFill>
                <a:schemeClr val="bg1"/>
              </a:solidFill>
              <a:latin typeface="Avenir Next Condensed" panose="020B0506020202020204"/>
            </a:endParaRPr>
          </a:p>
          <a:p>
            <a:endParaRPr lang="en-US" sz="1200">
              <a:solidFill>
                <a:schemeClr val="bg1"/>
              </a:solidFill>
              <a:latin typeface="Avenir Next LT Pro" panose="020B0504020202020204" pitchFamily="34" charset="0"/>
            </a:endParaRPr>
          </a:p>
        </p:txBody>
      </p:sp>
      <p:sp>
        <p:nvSpPr>
          <p:cNvPr id="4" name="TextBox 3">
            <a:extLst>
              <a:ext uri="{FF2B5EF4-FFF2-40B4-BE49-F238E27FC236}">
                <a16:creationId xmlns:a16="http://schemas.microsoft.com/office/drawing/2014/main" id="{41DCE40F-9F10-E1F4-6C0E-DAE015DCD8B2}"/>
              </a:ext>
            </a:extLst>
          </p:cNvPr>
          <p:cNvSpPr txBox="1"/>
          <p:nvPr/>
        </p:nvSpPr>
        <p:spPr>
          <a:xfrm>
            <a:off x="268638" y="439119"/>
            <a:ext cx="5709383" cy="584775"/>
          </a:xfrm>
          <a:prstGeom prst="rect">
            <a:avLst/>
          </a:prstGeom>
          <a:noFill/>
        </p:spPr>
        <p:txBody>
          <a:bodyPr wrap="none" rtlCol="0">
            <a:spAutoFit/>
          </a:bodyPr>
          <a:lstStyle/>
          <a:p>
            <a:r>
              <a:rPr lang="en-US" sz="3200" b="1">
                <a:solidFill>
                  <a:schemeClr val="bg1"/>
                </a:solidFill>
                <a:latin typeface="Avenir Next LT Pro" panose="020B0504020202020204" pitchFamily="34" charset="0"/>
              </a:rPr>
              <a:t>How do I find cancer early? </a:t>
            </a:r>
          </a:p>
        </p:txBody>
      </p:sp>
    </p:spTree>
    <p:extLst>
      <p:ext uri="{BB962C8B-B14F-4D97-AF65-F5344CB8AC3E}">
        <p14:creationId xmlns:p14="http://schemas.microsoft.com/office/powerpoint/2010/main" val="36447124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28AC5A-F1FF-EB44-A24F-BC50B857F81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71285" y="878053"/>
            <a:ext cx="3403494" cy="4403817"/>
          </a:xfrm>
          <a:prstGeom prst="rect">
            <a:avLst/>
          </a:prstGeom>
        </p:spPr>
      </p:pic>
      <p:sp>
        <p:nvSpPr>
          <p:cNvPr id="8" name="TextBox 7">
            <a:extLst>
              <a:ext uri="{FF2B5EF4-FFF2-40B4-BE49-F238E27FC236}">
                <a16:creationId xmlns:a16="http://schemas.microsoft.com/office/drawing/2014/main" id="{40933761-CBFE-4DA0-B337-578E2ABEF253}"/>
              </a:ext>
            </a:extLst>
          </p:cNvPr>
          <p:cNvSpPr txBox="1"/>
          <p:nvPr/>
        </p:nvSpPr>
        <p:spPr>
          <a:xfrm>
            <a:off x="1190574" y="1905506"/>
            <a:ext cx="5245341" cy="3046988"/>
          </a:xfrm>
          <a:prstGeom prst="rect">
            <a:avLst/>
          </a:prstGeom>
          <a:noFill/>
        </p:spPr>
        <p:txBody>
          <a:bodyPr wrap="square">
            <a:spAutoFit/>
          </a:bodyPr>
          <a:lstStyle/>
          <a:p>
            <a:r>
              <a:rPr lang="en-US" sz="3200">
                <a:solidFill>
                  <a:schemeClr val="bg1"/>
                </a:solidFill>
                <a:latin typeface="Avenir Next Condensed" panose="020B0506020202020204" pitchFamily="34" charset="0"/>
                <a:cs typeface="Arial" panose="020B0604020202020204" pitchFamily="34" charset="0"/>
              </a:rPr>
              <a:t>“Much like arriving on-scene to an incipient stage fire. Cancer is easier to manage, uses less resources and has less of a damaging impact when found early”. Heather </a:t>
            </a:r>
            <a:r>
              <a:rPr lang="en-US" sz="3200" err="1">
                <a:solidFill>
                  <a:schemeClr val="bg1"/>
                </a:solidFill>
                <a:latin typeface="Avenir Next Condensed" panose="020B0506020202020204" pitchFamily="34" charset="0"/>
                <a:cs typeface="Arial" panose="020B0604020202020204" pitchFamily="34" charset="0"/>
              </a:rPr>
              <a:t>Makel</a:t>
            </a:r>
            <a:r>
              <a:rPr lang="en-US" sz="3200">
                <a:solidFill>
                  <a:schemeClr val="bg1"/>
                </a:solidFill>
                <a:latin typeface="Avenir Next Condensed" panose="020B0506020202020204" pitchFamily="34" charset="0"/>
                <a:cs typeface="Arial" panose="020B0604020202020204" pitchFamily="34" charset="0"/>
              </a:rPr>
              <a:t>, </a:t>
            </a:r>
            <a:r>
              <a:rPr lang="en-US" sz="3200" err="1">
                <a:solidFill>
                  <a:schemeClr val="bg1"/>
                </a:solidFill>
                <a:latin typeface="Avenir Next Condensed" panose="020B0506020202020204" pitchFamily="34" charset="0"/>
                <a:cs typeface="Arial" panose="020B0604020202020204" pitchFamily="34" charset="0"/>
              </a:rPr>
              <a:t>DetecTogether</a:t>
            </a:r>
            <a:endParaRPr lang="en-US" sz="3200">
              <a:solidFill>
                <a:schemeClr val="bg1"/>
              </a:solidFill>
              <a:latin typeface="Avenir Next Condensed" panose="020B0506020202020204" pitchFamily="34" charset="0"/>
              <a:cs typeface="Arial" panose="020B0604020202020204" pitchFamily="34" charset="0"/>
            </a:endParaRPr>
          </a:p>
        </p:txBody>
      </p:sp>
      <p:sp>
        <p:nvSpPr>
          <p:cNvPr id="9" name="Slide Number Placeholder 12">
            <a:extLst>
              <a:ext uri="{FF2B5EF4-FFF2-40B4-BE49-F238E27FC236}">
                <a16:creationId xmlns:a16="http://schemas.microsoft.com/office/drawing/2014/main" id="{E2303F06-197D-8E4E-9296-289217253C3C}"/>
              </a:ext>
            </a:extLst>
          </p:cNvPr>
          <p:cNvSpPr>
            <a:spLocks noGrp="1"/>
          </p:cNvSpPr>
          <p:nvPr>
            <p:ph type="sldNum" sz="quarter" idx="12"/>
          </p:nvPr>
        </p:nvSpPr>
        <p:spPr/>
        <p:txBody>
          <a:bodyPr/>
          <a:lstStyle/>
          <a:p>
            <a:pPr algn="ctr"/>
            <a:fld id="{5FE9983C-F62D-48A4-9145-C86367548D2A}" type="slidenum">
              <a:rPr lang="en-US" smtClean="0">
                <a:solidFill>
                  <a:srgbClr val="074975"/>
                </a:solidFill>
                <a:latin typeface="Avenir Next Condensed" panose="020B0506020202020204" pitchFamily="34" charset="0"/>
              </a:rPr>
              <a:pPr algn="ctr"/>
              <a:t>37</a:t>
            </a:fld>
            <a:endParaRPr lang="en-US">
              <a:solidFill>
                <a:srgbClr val="074975"/>
              </a:solidFill>
              <a:latin typeface="Avenir Next Condensed" panose="020B0506020202020204" pitchFamily="34" charset="0"/>
            </a:endParaRPr>
          </a:p>
        </p:txBody>
      </p:sp>
      <p:sp>
        <p:nvSpPr>
          <p:cNvPr id="3" name="TextBox 2">
            <a:extLst>
              <a:ext uri="{FF2B5EF4-FFF2-40B4-BE49-F238E27FC236}">
                <a16:creationId xmlns:a16="http://schemas.microsoft.com/office/drawing/2014/main" id="{1C20DDCD-B717-32ED-1780-0762D9A45E40}"/>
              </a:ext>
            </a:extLst>
          </p:cNvPr>
          <p:cNvSpPr txBox="1"/>
          <p:nvPr/>
        </p:nvSpPr>
        <p:spPr>
          <a:xfrm>
            <a:off x="318439" y="339444"/>
            <a:ext cx="6407826" cy="1077218"/>
          </a:xfrm>
          <a:prstGeom prst="rect">
            <a:avLst/>
          </a:prstGeom>
          <a:noFill/>
        </p:spPr>
        <p:txBody>
          <a:bodyPr wrap="square">
            <a:spAutoFit/>
          </a:bodyPr>
          <a:lstStyle/>
          <a:p>
            <a:r>
              <a:rPr lang="en-US" sz="3200" b="1">
                <a:solidFill>
                  <a:schemeClr val="bg1"/>
                </a:solidFill>
                <a:latin typeface="Avenir Next LT Pro" panose="020B0504020202020204" pitchFamily="34" charset="0"/>
              </a:rPr>
              <a:t>Why is it so important to treat cancer early? </a:t>
            </a:r>
          </a:p>
        </p:txBody>
      </p:sp>
    </p:spTree>
    <p:extLst>
      <p:ext uri="{BB962C8B-B14F-4D97-AF65-F5344CB8AC3E}">
        <p14:creationId xmlns:p14="http://schemas.microsoft.com/office/powerpoint/2010/main" val="36800639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DF81EC-D7AC-74AC-BCD3-55B6DC11AAE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9983C-F62D-48A4-9145-C86367548D2A}" type="slidenum">
              <a:rPr kumimoji="0" lang="en-US" sz="1600" b="0" i="0" u="none" strike="noStrike" kern="1200" cap="none" spc="0" normalizeH="0" baseline="0" noProof="0" smtClean="0">
                <a:ln>
                  <a:noFill/>
                </a:ln>
                <a:solidFill>
                  <a:srgbClr val="074975"/>
                </a:solidFill>
                <a:effectLst/>
                <a:uLnTx/>
                <a:uFillTx/>
                <a:latin typeface="Avenir Next LT Pro" panose="020B050402020202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600" b="0" i="0" u="none" strike="noStrike" kern="1200" cap="none" spc="0" normalizeH="0" baseline="0" noProof="0">
              <a:ln>
                <a:noFill/>
              </a:ln>
              <a:solidFill>
                <a:srgbClr val="074975"/>
              </a:solidFill>
              <a:effectLst/>
              <a:uLnTx/>
              <a:uFillTx/>
              <a:latin typeface="Avenir Next LT Pro" panose="020B0504020202020204" pitchFamily="34" charset="77"/>
              <a:ea typeface="+mn-ea"/>
              <a:cs typeface="+mn-cs"/>
            </a:endParaRPr>
          </a:p>
        </p:txBody>
      </p:sp>
      <p:sp>
        <p:nvSpPr>
          <p:cNvPr id="4" name="TextBox 3">
            <a:extLst>
              <a:ext uri="{FF2B5EF4-FFF2-40B4-BE49-F238E27FC236}">
                <a16:creationId xmlns:a16="http://schemas.microsoft.com/office/drawing/2014/main" id="{203C59D4-23F1-D104-E7A4-F3CAAAAEECA5}"/>
              </a:ext>
            </a:extLst>
          </p:cNvPr>
          <p:cNvSpPr txBox="1"/>
          <p:nvPr/>
        </p:nvSpPr>
        <p:spPr>
          <a:xfrm>
            <a:off x="-136069" y="522192"/>
            <a:ext cx="6660892" cy="523220"/>
          </a:xfrm>
          <a:prstGeom prst="rect">
            <a:avLst/>
          </a:prstGeom>
          <a:solidFill>
            <a:srgbClr val="E22726"/>
          </a:solid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Avenir Next Condensed" panose="020B0506020202020204"/>
                <a:ea typeface="+mn-ea"/>
                <a:cs typeface="+mn-cs"/>
              </a:rPr>
              <a:t>Get back to basics with your health first!</a:t>
            </a:r>
          </a:p>
        </p:txBody>
      </p:sp>
      <p:pic>
        <p:nvPicPr>
          <p:cNvPr id="6" name="Picture 5" descr="A doctor holding a patient's hand&#10;&#10;Description automatically generated">
            <a:extLst>
              <a:ext uri="{FF2B5EF4-FFF2-40B4-BE49-F238E27FC236}">
                <a16:creationId xmlns:a16="http://schemas.microsoft.com/office/drawing/2014/main" id="{C6678851-7B87-3522-EACE-2E51CBD2E405}"/>
              </a:ext>
            </a:extLst>
          </p:cNvPr>
          <p:cNvPicPr>
            <a:picLocks noChangeAspect="1"/>
          </p:cNvPicPr>
          <p:nvPr/>
        </p:nvPicPr>
        <p:blipFill rotWithShape="1">
          <a:blip r:embed="rId3">
            <a:extLst>
              <a:ext uri="{28A0092B-C50C-407E-A947-70E740481C1C}">
                <a14:useLocalDpi xmlns:a14="http://schemas.microsoft.com/office/drawing/2010/main" val="0"/>
              </a:ext>
            </a:extLst>
          </a:blip>
          <a:srcRect l="9067" r="14160"/>
          <a:stretch/>
        </p:blipFill>
        <p:spPr>
          <a:xfrm>
            <a:off x="276896" y="1734326"/>
            <a:ext cx="5321628" cy="3900947"/>
          </a:xfrm>
          <a:prstGeom prst="rect">
            <a:avLst/>
          </a:prstGeom>
        </p:spPr>
      </p:pic>
      <p:sp>
        <p:nvSpPr>
          <p:cNvPr id="7" name="TextBox 6">
            <a:extLst>
              <a:ext uri="{FF2B5EF4-FFF2-40B4-BE49-F238E27FC236}">
                <a16:creationId xmlns:a16="http://schemas.microsoft.com/office/drawing/2014/main" id="{6614B7DA-B147-9A93-63B8-D67341E69527}"/>
              </a:ext>
            </a:extLst>
          </p:cNvPr>
          <p:cNvSpPr txBox="1"/>
          <p:nvPr/>
        </p:nvSpPr>
        <p:spPr>
          <a:xfrm>
            <a:off x="5945501" y="1625282"/>
            <a:ext cx="4975638" cy="446276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74975"/>
                </a:solidFill>
                <a:effectLst/>
                <a:uLnTx/>
                <a:uFillTx/>
                <a:latin typeface="Avenir Next Condensed" panose="020B0506020202020204"/>
                <a:ea typeface="+mn-ea"/>
                <a:cs typeface="+mn-cs"/>
              </a:rPr>
              <a:t>Before opting for a screening make sure to have a therapeutic relationship with a primary care physician.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a:ln>
                <a:noFill/>
              </a:ln>
              <a:solidFill>
                <a:srgbClr val="074975"/>
              </a:solidFill>
              <a:effectLst/>
              <a:uLnTx/>
              <a:uFillTx/>
              <a:latin typeface="Avenir Next Condensed" panose="020B0506020202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74975"/>
                </a:solidFill>
                <a:effectLst/>
                <a:uLnTx/>
                <a:uFillTx/>
                <a:latin typeface="Avenir Next Condensed" panose="020B0506020202020204"/>
                <a:ea typeface="+mn-ea"/>
                <a:cs typeface="+mn-cs"/>
              </a:rPr>
              <a:t>Get annual physicals, they play a crucial role in preventive healthcare, early disease detection, and the overall maintenance of health.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a:ln>
                <a:noFill/>
              </a:ln>
              <a:solidFill>
                <a:srgbClr val="074975"/>
              </a:solidFill>
              <a:effectLst/>
              <a:uLnTx/>
              <a:uFillTx/>
              <a:latin typeface="Avenir Next Condensed" panose="020B0506020202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74975"/>
                </a:solidFill>
                <a:effectLst/>
                <a:uLnTx/>
                <a:uFillTx/>
                <a:latin typeface="Avenir Next Condensed" panose="020B0506020202020204"/>
                <a:ea typeface="+mn-ea"/>
                <a:cs typeface="+mn-cs"/>
              </a:rPr>
              <a:t>Have a conversation about the risks from firefighting.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a:ln>
                <a:noFill/>
              </a:ln>
              <a:solidFill>
                <a:srgbClr val="074975"/>
              </a:solidFill>
              <a:effectLst/>
              <a:uLnTx/>
              <a:uFillTx/>
              <a:latin typeface="Avenir Next Condensed" panose="020B0506020202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74975"/>
                </a:solidFill>
                <a:effectLst/>
                <a:uLnTx/>
                <a:uFillTx/>
                <a:latin typeface="Avenir Next Condensed" panose="020B0506020202020204"/>
                <a:ea typeface="+mn-ea"/>
                <a:cs typeface="+mn-cs"/>
              </a:rPr>
              <a:t>Make necessary adjustments to lifestyle to reduce risks.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74975"/>
              </a:solidFill>
              <a:effectLst/>
              <a:uLnTx/>
              <a:uFillTx/>
              <a:latin typeface="Avenir Next Condensed" panose="020B0506020202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74975"/>
              </a:solidFill>
              <a:effectLst/>
              <a:uLnTx/>
              <a:uFillTx/>
              <a:latin typeface="Avenir Next Condensed" panose="020B0506020202020204"/>
              <a:ea typeface="+mn-ea"/>
              <a:cs typeface="+mn-cs"/>
            </a:endParaRPr>
          </a:p>
        </p:txBody>
      </p:sp>
    </p:spTree>
    <p:extLst>
      <p:ext uri="{BB962C8B-B14F-4D97-AF65-F5344CB8AC3E}">
        <p14:creationId xmlns:p14="http://schemas.microsoft.com/office/powerpoint/2010/main" val="433666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C5A91E-5F0E-7AC5-B794-1A711B96E9F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9983C-F62D-48A4-9145-C86367548D2A}" type="slidenum">
              <a:rPr kumimoji="0" lang="en-US" sz="1600" b="0" i="0" u="none" strike="noStrike" kern="1200" cap="none" spc="0" normalizeH="0" baseline="0" noProof="0" smtClean="0">
                <a:ln>
                  <a:noFill/>
                </a:ln>
                <a:solidFill>
                  <a:srgbClr val="074975"/>
                </a:solidFill>
                <a:effectLst/>
                <a:uLnTx/>
                <a:uFillTx/>
                <a:latin typeface="Avenir Next LT Pro" panose="020B050402020202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600" b="0" i="0" u="none" strike="noStrike" kern="1200" cap="none" spc="0" normalizeH="0" baseline="0" noProof="0">
              <a:ln>
                <a:noFill/>
              </a:ln>
              <a:solidFill>
                <a:srgbClr val="074975"/>
              </a:solidFill>
              <a:effectLst/>
              <a:uLnTx/>
              <a:uFillTx/>
              <a:latin typeface="Avenir Next LT Pro" panose="020B0504020202020204" pitchFamily="34" charset="77"/>
              <a:ea typeface="+mn-ea"/>
              <a:cs typeface="+mn-cs"/>
            </a:endParaRPr>
          </a:p>
        </p:txBody>
      </p:sp>
      <p:sp>
        <p:nvSpPr>
          <p:cNvPr id="4" name="TextBox 3">
            <a:extLst>
              <a:ext uri="{FF2B5EF4-FFF2-40B4-BE49-F238E27FC236}">
                <a16:creationId xmlns:a16="http://schemas.microsoft.com/office/drawing/2014/main" id="{B4B7266F-F2B6-495B-679E-17E6F2B07AC1}"/>
              </a:ext>
            </a:extLst>
          </p:cNvPr>
          <p:cNvSpPr txBox="1"/>
          <p:nvPr/>
        </p:nvSpPr>
        <p:spPr>
          <a:xfrm>
            <a:off x="6096000" y="2071041"/>
            <a:ext cx="4796093" cy="2800767"/>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74975"/>
                </a:solidFill>
                <a:effectLst/>
                <a:uLnTx/>
                <a:uFillTx/>
                <a:latin typeface="Avenir Next Condensed" panose="020B0506020202020204"/>
                <a:ea typeface="+mn-ea"/>
                <a:cs typeface="+mn-cs"/>
              </a:rPr>
              <a:t>Talk to your physician about what screenings and tests can identify the early signs of various diseases, such as diabetes, high blood pressure, and certain cancers.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a:ln>
                <a:noFill/>
              </a:ln>
              <a:solidFill>
                <a:srgbClr val="074975"/>
              </a:solidFill>
              <a:effectLst/>
              <a:uLnTx/>
              <a:uFillTx/>
              <a:latin typeface="Avenir Next Condensed" panose="020B0506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74975"/>
                </a:solidFill>
                <a:effectLst/>
                <a:uLnTx/>
                <a:uFillTx/>
                <a:latin typeface="Avenir Next Condensed" panose="020B0506020202020204"/>
                <a:ea typeface="+mn-ea"/>
                <a:cs typeface="+mn-cs"/>
              </a:rPr>
              <a:t>Make a plan that focuses on your health and wellness.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a:ln>
                <a:noFill/>
              </a:ln>
              <a:solidFill>
                <a:srgbClr val="074975"/>
              </a:solidFill>
              <a:effectLst/>
              <a:uLnTx/>
              <a:uFillTx/>
              <a:latin typeface="Avenir Next Condensed" panose="020B0506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074975"/>
                </a:solidFill>
                <a:effectLst/>
                <a:uLnTx/>
                <a:uFillTx/>
                <a:latin typeface="Avenir Next Condensed" panose="020B0506020202020204"/>
                <a:ea typeface="+mn-ea"/>
                <a:cs typeface="+mn-cs"/>
              </a:rPr>
              <a:t>Follow the plan! </a:t>
            </a:r>
          </a:p>
        </p:txBody>
      </p:sp>
      <p:sp>
        <p:nvSpPr>
          <p:cNvPr id="3" name="TextBox 2">
            <a:extLst>
              <a:ext uri="{FF2B5EF4-FFF2-40B4-BE49-F238E27FC236}">
                <a16:creationId xmlns:a16="http://schemas.microsoft.com/office/drawing/2014/main" id="{FFD8E5B6-EE8C-8E4B-84D9-F955849BBEB8}"/>
              </a:ext>
            </a:extLst>
          </p:cNvPr>
          <p:cNvSpPr txBox="1"/>
          <p:nvPr/>
        </p:nvSpPr>
        <p:spPr>
          <a:xfrm>
            <a:off x="-160813" y="335387"/>
            <a:ext cx="6660892" cy="584775"/>
          </a:xfrm>
          <a:prstGeom prst="rect">
            <a:avLst/>
          </a:prstGeom>
          <a:solidFill>
            <a:srgbClr val="E22726"/>
          </a:solid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200" normalizeH="0" baseline="0" noProof="0">
                <a:ln>
                  <a:noFill/>
                </a:ln>
                <a:solidFill>
                  <a:prstClr val="white"/>
                </a:solidFill>
                <a:effectLst/>
                <a:uLnTx/>
                <a:uFillTx/>
                <a:latin typeface="Avenir Next Condensed" panose="020B0506020202020204"/>
                <a:ea typeface="+mn-ea"/>
                <a:cs typeface="Arial" panose="020B0604020202020204" pitchFamily="34" charset="0"/>
              </a:rPr>
              <a:t> </a:t>
            </a:r>
            <a:endParaRPr kumimoji="0" lang="en-US" sz="3200" b="1" i="0" u="none" strike="noStrike" kern="1200" cap="none" spc="200" normalizeH="0" baseline="0" noProof="0">
              <a:ln>
                <a:noFill/>
              </a:ln>
              <a:solidFill>
                <a:srgbClr val="C7B783"/>
              </a:solidFill>
              <a:effectLst/>
              <a:uLnTx/>
              <a:uFillTx/>
              <a:latin typeface="Avenir Next Condensed" panose="020B0506020202020204"/>
              <a:ea typeface="+mn-ea"/>
              <a:cs typeface="Arial" panose="020B0604020202020204" pitchFamily="34" charset="0"/>
            </a:endParaRPr>
          </a:p>
        </p:txBody>
      </p:sp>
      <p:sp>
        <p:nvSpPr>
          <p:cNvPr id="5" name="TextBox 4">
            <a:extLst>
              <a:ext uri="{FF2B5EF4-FFF2-40B4-BE49-F238E27FC236}">
                <a16:creationId xmlns:a16="http://schemas.microsoft.com/office/drawing/2014/main" id="{038230E2-7A3A-29F7-912D-0F8AC2DF16CA}"/>
              </a:ext>
            </a:extLst>
          </p:cNvPr>
          <p:cNvSpPr txBox="1"/>
          <p:nvPr/>
        </p:nvSpPr>
        <p:spPr>
          <a:xfrm>
            <a:off x="2122599" y="335386"/>
            <a:ext cx="4377480"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venir Next Condensed" panose="020B0506020202020204"/>
                <a:ea typeface="+mn-ea"/>
                <a:cs typeface="+mn-cs"/>
              </a:rPr>
              <a:t>Make a plan &amp; follow it! </a:t>
            </a:r>
          </a:p>
        </p:txBody>
      </p:sp>
      <p:pic>
        <p:nvPicPr>
          <p:cNvPr id="6" name="Picture 5">
            <a:extLst>
              <a:ext uri="{FF2B5EF4-FFF2-40B4-BE49-F238E27FC236}">
                <a16:creationId xmlns:a16="http://schemas.microsoft.com/office/drawing/2014/main" id="{4CFE6F0A-F6FC-6C2F-59A6-2B9CEF875F25}"/>
              </a:ext>
            </a:extLst>
          </p:cNvPr>
          <p:cNvPicPr>
            <a:picLocks noChangeAspect="1"/>
          </p:cNvPicPr>
          <p:nvPr/>
        </p:nvPicPr>
        <p:blipFill>
          <a:blip r:embed="rId3"/>
          <a:stretch>
            <a:fillRect/>
          </a:stretch>
        </p:blipFill>
        <p:spPr>
          <a:xfrm>
            <a:off x="691736" y="1317164"/>
            <a:ext cx="4673374" cy="4778837"/>
          </a:xfrm>
          <a:prstGeom prst="rect">
            <a:avLst/>
          </a:prstGeom>
        </p:spPr>
      </p:pic>
    </p:spTree>
    <p:extLst>
      <p:ext uri="{BB962C8B-B14F-4D97-AF65-F5344CB8AC3E}">
        <p14:creationId xmlns:p14="http://schemas.microsoft.com/office/powerpoint/2010/main" val="349706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D716848-B961-4A65-86FC-1697E8861972}"/>
              </a:ext>
            </a:extLst>
          </p:cNvPr>
          <p:cNvSpPr/>
          <p:nvPr/>
        </p:nvSpPr>
        <p:spPr>
          <a:xfrm>
            <a:off x="0" y="3702781"/>
            <a:ext cx="7823980" cy="764063"/>
          </a:xfrm>
          <a:prstGeom prst="rect">
            <a:avLst/>
          </a:prstGeom>
          <a:solidFill>
            <a:srgbClr val="E22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FFC930C-C76A-4664-8835-19E82444ADD0}"/>
              </a:ext>
            </a:extLst>
          </p:cNvPr>
          <p:cNvSpPr txBox="1"/>
          <p:nvPr/>
        </p:nvSpPr>
        <p:spPr>
          <a:xfrm>
            <a:off x="3645489" y="3702781"/>
            <a:ext cx="4057272" cy="646331"/>
          </a:xfrm>
          <a:prstGeom prst="rect">
            <a:avLst/>
          </a:prstGeom>
          <a:noFill/>
        </p:spPr>
        <p:txBody>
          <a:bodyPr wrap="square" rtlCol="0">
            <a:spAutoFit/>
          </a:bodyPr>
          <a:lstStyle/>
          <a:p>
            <a:r>
              <a:rPr lang="en-US" sz="3600" b="1">
                <a:solidFill>
                  <a:schemeClr val="bg1"/>
                </a:solidFill>
                <a:latin typeface="Avenir Next Condensed" panose="020B0506020202020204"/>
              </a:rPr>
              <a:t>Scientific  Research </a:t>
            </a:r>
          </a:p>
        </p:txBody>
      </p:sp>
      <p:sp>
        <p:nvSpPr>
          <p:cNvPr id="5" name="Slide Number Placeholder 12">
            <a:extLst>
              <a:ext uri="{FF2B5EF4-FFF2-40B4-BE49-F238E27FC236}">
                <a16:creationId xmlns:a16="http://schemas.microsoft.com/office/drawing/2014/main" id="{EB745D54-C6DA-6D4F-807B-8704F7B16A07}"/>
              </a:ext>
            </a:extLst>
          </p:cNvPr>
          <p:cNvSpPr>
            <a:spLocks noGrp="1"/>
          </p:cNvSpPr>
          <p:nvPr>
            <p:ph type="sldNum" sz="quarter" idx="12"/>
          </p:nvPr>
        </p:nvSpPr>
        <p:spPr/>
        <p:txBody>
          <a:bodyPr/>
          <a:lstStyle/>
          <a:p>
            <a:pPr algn="ctr"/>
            <a:fld id="{5FE9983C-F62D-48A4-9145-C86367548D2A}" type="slidenum">
              <a:rPr lang="en-US" smtClean="0">
                <a:solidFill>
                  <a:srgbClr val="074975"/>
                </a:solidFill>
                <a:latin typeface="Avenir Next Condensed" panose="020B0506020202020204" pitchFamily="34" charset="0"/>
              </a:rPr>
              <a:pPr algn="ctr"/>
              <a:t>4</a:t>
            </a:fld>
            <a:endParaRPr lang="en-US">
              <a:solidFill>
                <a:srgbClr val="074975"/>
              </a:solidFill>
              <a:latin typeface="Avenir Next Condensed" panose="020B0506020202020204" pitchFamily="34" charset="0"/>
            </a:endParaRPr>
          </a:p>
        </p:txBody>
      </p:sp>
    </p:spTree>
    <p:extLst>
      <p:ext uri="{BB962C8B-B14F-4D97-AF65-F5344CB8AC3E}">
        <p14:creationId xmlns:p14="http://schemas.microsoft.com/office/powerpoint/2010/main" val="4223184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121C74-0714-6936-2876-A0088A4BAA0A}"/>
              </a:ext>
            </a:extLst>
          </p:cNvPr>
          <p:cNvSpPr>
            <a:spLocks noGrp="1"/>
          </p:cNvSpPr>
          <p:nvPr>
            <p:ph type="sldNum" sz="quarter" idx="12"/>
          </p:nvPr>
        </p:nvSpPr>
        <p:spPr/>
        <p:txBody>
          <a:bodyPr/>
          <a:lstStyle/>
          <a:p>
            <a:fld id="{5FE9983C-F62D-48A4-9145-C86367548D2A}" type="slidenum">
              <a:rPr lang="en-US" smtClean="0"/>
              <a:t>40</a:t>
            </a:fld>
            <a:endParaRPr lang="en-US"/>
          </a:p>
        </p:txBody>
      </p:sp>
      <p:sp>
        <p:nvSpPr>
          <p:cNvPr id="4" name="TextBox 3">
            <a:extLst>
              <a:ext uri="{FF2B5EF4-FFF2-40B4-BE49-F238E27FC236}">
                <a16:creationId xmlns:a16="http://schemas.microsoft.com/office/drawing/2014/main" id="{35198CCA-78E2-A4E3-A9D0-9E89D06DBC3A}"/>
              </a:ext>
            </a:extLst>
          </p:cNvPr>
          <p:cNvSpPr txBox="1"/>
          <p:nvPr/>
        </p:nvSpPr>
        <p:spPr>
          <a:xfrm>
            <a:off x="6147661" y="1487557"/>
            <a:ext cx="4792473" cy="4339650"/>
          </a:xfrm>
          <a:prstGeom prst="rect">
            <a:avLst/>
          </a:prstGeom>
          <a:noFill/>
        </p:spPr>
        <p:txBody>
          <a:bodyPr wrap="square" rtlCol="0">
            <a:spAutoFit/>
          </a:bodyPr>
          <a:lstStyle/>
          <a:p>
            <a:r>
              <a:rPr lang="en-US" sz="2400" b="1" i="0">
                <a:solidFill>
                  <a:srgbClr val="074975"/>
                </a:solidFill>
                <a:effectLst/>
                <a:latin typeface="Avenir Next Condensed" panose="020B0506020202020204"/>
              </a:rPr>
              <a:t>Physical examinations</a:t>
            </a:r>
          </a:p>
          <a:p>
            <a:pPr marL="342900" indent="-342900">
              <a:buFont typeface="Arial" panose="020B0604020202020204" pitchFamily="34" charset="0"/>
              <a:buChar char="•"/>
            </a:pPr>
            <a:r>
              <a:rPr lang="en-US" sz="2000">
                <a:solidFill>
                  <a:srgbClr val="074975"/>
                </a:solidFill>
                <a:latin typeface="Avenir Next Condensed" panose="020B0506020202020204"/>
              </a:rPr>
              <a:t>Healthcare Provider Exam or Self</a:t>
            </a:r>
          </a:p>
          <a:p>
            <a:pPr marL="342900" indent="-342900">
              <a:buFont typeface="Arial" panose="020B0604020202020204" pitchFamily="34" charset="0"/>
              <a:buChar char="•"/>
            </a:pPr>
            <a:r>
              <a:rPr lang="en-US" sz="2000" i="0">
                <a:solidFill>
                  <a:srgbClr val="074975"/>
                </a:solidFill>
                <a:effectLst/>
                <a:latin typeface="Avenir Next Condensed" panose="020B0506020202020204"/>
              </a:rPr>
              <a:t>Direct Observation </a:t>
            </a:r>
          </a:p>
          <a:p>
            <a:r>
              <a:rPr lang="en-US" sz="2400" b="1" i="0">
                <a:solidFill>
                  <a:srgbClr val="074975"/>
                </a:solidFill>
                <a:effectLst/>
                <a:latin typeface="Avenir Next Condensed" panose="020B0506020202020204"/>
              </a:rPr>
              <a:t>Laboratory tests</a:t>
            </a:r>
          </a:p>
          <a:p>
            <a:pPr marL="342900" indent="-342900">
              <a:buFont typeface="Arial" panose="020B0604020202020204" pitchFamily="34" charset="0"/>
              <a:buChar char="•"/>
            </a:pPr>
            <a:r>
              <a:rPr lang="en-US" sz="2000">
                <a:solidFill>
                  <a:srgbClr val="074975"/>
                </a:solidFill>
                <a:latin typeface="Avenir Next Condensed" panose="020B0506020202020204"/>
              </a:rPr>
              <a:t>Blood</a:t>
            </a:r>
          </a:p>
          <a:p>
            <a:pPr marL="342900" indent="-342900">
              <a:buFont typeface="Arial" panose="020B0604020202020204" pitchFamily="34" charset="0"/>
              <a:buChar char="•"/>
            </a:pPr>
            <a:r>
              <a:rPr lang="en-US" sz="2000" b="0" i="0">
                <a:solidFill>
                  <a:srgbClr val="074975"/>
                </a:solidFill>
                <a:effectLst/>
                <a:latin typeface="Avenir Next Condensed" panose="020B0506020202020204"/>
              </a:rPr>
              <a:t>Urine </a:t>
            </a:r>
          </a:p>
          <a:p>
            <a:pPr marL="342900" indent="-342900">
              <a:buFont typeface="Arial" panose="020B0604020202020204" pitchFamily="34" charset="0"/>
              <a:buChar char="•"/>
            </a:pPr>
            <a:r>
              <a:rPr lang="en-US" sz="2000">
                <a:solidFill>
                  <a:srgbClr val="074975"/>
                </a:solidFill>
                <a:latin typeface="Avenir Next Condensed" panose="020B0506020202020204"/>
              </a:rPr>
              <a:t>Tissue </a:t>
            </a:r>
            <a:endParaRPr lang="en-US" sz="2000" b="0" i="0">
              <a:solidFill>
                <a:srgbClr val="074975"/>
              </a:solidFill>
              <a:effectLst/>
              <a:latin typeface="Avenir Next Condensed" panose="020B0506020202020204"/>
            </a:endParaRPr>
          </a:p>
          <a:p>
            <a:r>
              <a:rPr lang="en-US" sz="2400" b="1" i="0">
                <a:solidFill>
                  <a:srgbClr val="074975"/>
                </a:solidFill>
                <a:effectLst/>
                <a:latin typeface="Avenir Next Condensed" panose="020B0506020202020204"/>
              </a:rPr>
              <a:t>Imaging tests</a:t>
            </a:r>
          </a:p>
          <a:p>
            <a:pPr marL="342900" indent="-342900">
              <a:buFont typeface="Arial" panose="020B0604020202020204" pitchFamily="34" charset="0"/>
              <a:buChar char="•"/>
            </a:pPr>
            <a:r>
              <a:rPr lang="en-US" sz="2000">
                <a:solidFill>
                  <a:srgbClr val="074975"/>
                </a:solidFill>
                <a:latin typeface="Avenir Next Condensed" panose="020B0506020202020204"/>
              </a:rPr>
              <a:t>X -ray </a:t>
            </a:r>
          </a:p>
          <a:p>
            <a:pPr marL="342900" indent="-342900">
              <a:buFont typeface="Arial" panose="020B0604020202020204" pitchFamily="34" charset="0"/>
              <a:buChar char="•"/>
            </a:pPr>
            <a:r>
              <a:rPr lang="en-US" sz="2000">
                <a:solidFill>
                  <a:srgbClr val="074975"/>
                </a:solidFill>
                <a:latin typeface="Avenir Next Condensed" panose="020B0506020202020204"/>
              </a:rPr>
              <a:t>Ultrasound</a:t>
            </a:r>
          </a:p>
          <a:p>
            <a:pPr marL="342900" indent="-342900">
              <a:buFont typeface="Arial" panose="020B0604020202020204" pitchFamily="34" charset="0"/>
              <a:buChar char="•"/>
            </a:pPr>
            <a:r>
              <a:rPr lang="en-US" sz="2000">
                <a:solidFill>
                  <a:srgbClr val="074975"/>
                </a:solidFill>
                <a:latin typeface="Avenir Next Condensed" panose="020B0506020202020204"/>
              </a:rPr>
              <a:t>Computed Tomography (CT)</a:t>
            </a:r>
          </a:p>
          <a:p>
            <a:pPr marL="342900" indent="-342900">
              <a:buFont typeface="Arial" panose="020B0604020202020204" pitchFamily="34" charset="0"/>
              <a:buChar char="•"/>
            </a:pPr>
            <a:r>
              <a:rPr lang="en-US" sz="2000">
                <a:solidFill>
                  <a:srgbClr val="074975"/>
                </a:solidFill>
                <a:latin typeface="Avenir Next Condensed" panose="020B0506020202020204"/>
              </a:rPr>
              <a:t>Magnetic Resonance Imaging (MRI)</a:t>
            </a:r>
          </a:p>
          <a:p>
            <a:pPr marL="800100" lvl="1" indent="-342900">
              <a:buFont typeface="Arial" panose="020B0604020202020204" pitchFamily="34" charset="0"/>
              <a:buChar char="•"/>
            </a:pPr>
            <a:endParaRPr lang="en-US" sz="2400" b="0" i="0">
              <a:solidFill>
                <a:srgbClr val="074975"/>
              </a:solidFill>
              <a:effectLst/>
              <a:latin typeface="Avenir Next LT Pro Demi" panose="020B0704020202020204" pitchFamily="34" charset="0"/>
            </a:endParaRPr>
          </a:p>
        </p:txBody>
      </p:sp>
      <p:sp>
        <p:nvSpPr>
          <p:cNvPr id="7" name="TextBox 6">
            <a:extLst>
              <a:ext uri="{FF2B5EF4-FFF2-40B4-BE49-F238E27FC236}">
                <a16:creationId xmlns:a16="http://schemas.microsoft.com/office/drawing/2014/main" id="{8411A5F6-1EA0-74F9-AE7F-9960491CAF08}"/>
              </a:ext>
            </a:extLst>
          </p:cNvPr>
          <p:cNvSpPr txBox="1"/>
          <p:nvPr/>
        </p:nvSpPr>
        <p:spPr>
          <a:xfrm>
            <a:off x="-160813" y="335387"/>
            <a:ext cx="6660892" cy="584775"/>
          </a:xfrm>
          <a:prstGeom prst="rect">
            <a:avLst/>
          </a:prstGeom>
          <a:solidFill>
            <a:srgbClr val="E22726"/>
          </a:solid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200" normalizeH="0" baseline="0" noProof="0">
                <a:ln>
                  <a:noFill/>
                </a:ln>
                <a:solidFill>
                  <a:prstClr val="white"/>
                </a:solidFill>
                <a:effectLst/>
                <a:uLnTx/>
                <a:uFillTx/>
                <a:latin typeface="Avenir Next Condensed" panose="020B0506020202020204"/>
                <a:ea typeface="+mn-ea"/>
                <a:cs typeface="Arial" panose="020B0604020202020204" pitchFamily="34" charset="0"/>
              </a:rPr>
              <a:t>Screening Types	 </a:t>
            </a:r>
            <a:endParaRPr kumimoji="0" lang="en-US" sz="3200" b="1" i="0" u="none" strike="noStrike" kern="1200" cap="none" spc="200" normalizeH="0" baseline="0" noProof="0">
              <a:ln>
                <a:noFill/>
              </a:ln>
              <a:solidFill>
                <a:srgbClr val="C7B783"/>
              </a:solidFill>
              <a:effectLst/>
              <a:uLnTx/>
              <a:uFillTx/>
              <a:latin typeface="Avenir Next Condensed" panose="020B0506020202020204"/>
              <a:ea typeface="+mn-ea"/>
              <a:cs typeface="Arial" panose="020B0604020202020204" pitchFamily="34" charset="0"/>
            </a:endParaRPr>
          </a:p>
        </p:txBody>
      </p:sp>
      <p:pic>
        <p:nvPicPr>
          <p:cNvPr id="5" name="Picture 4">
            <a:extLst>
              <a:ext uri="{FF2B5EF4-FFF2-40B4-BE49-F238E27FC236}">
                <a16:creationId xmlns:a16="http://schemas.microsoft.com/office/drawing/2014/main" id="{006410D7-41EB-C3CD-CFC2-CEDDFA6D2B96}"/>
              </a:ext>
            </a:extLst>
          </p:cNvPr>
          <p:cNvPicPr>
            <a:picLocks noChangeAspect="1"/>
          </p:cNvPicPr>
          <p:nvPr/>
        </p:nvPicPr>
        <p:blipFill>
          <a:blip r:embed="rId3"/>
          <a:stretch>
            <a:fillRect/>
          </a:stretch>
        </p:blipFill>
        <p:spPr>
          <a:xfrm>
            <a:off x="1174375" y="3256172"/>
            <a:ext cx="4352921" cy="2908044"/>
          </a:xfrm>
          <a:prstGeom prst="rect">
            <a:avLst/>
          </a:prstGeom>
          <a:ln w="28575">
            <a:solidFill>
              <a:schemeClr val="bg1"/>
            </a:solidFill>
          </a:ln>
        </p:spPr>
      </p:pic>
      <p:pic>
        <p:nvPicPr>
          <p:cNvPr id="8" name="Picture 7">
            <a:extLst>
              <a:ext uri="{FF2B5EF4-FFF2-40B4-BE49-F238E27FC236}">
                <a16:creationId xmlns:a16="http://schemas.microsoft.com/office/drawing/2014/main" id="{FFC14B82-9A72-7298-6E54-B365A61537FF}"/>
              </a:ext>
            </a:extLst>
          </p:cNvPr>
          <p:cNvPicPr>
            <a:picLocks noChangeAspect="1"/>
          </p:cNvPicPr>
          <p:nvPr/>
        </p:nvPicPr>
        <p:blipFill>
          <a:blip r:embed="rId4"/>
          <a:stretch>
            <a:fillRect/>
          </a:stretch>
        </p:blipFill>
        <p:spPr>
          <a:xfrm>
            <a:off x="299240" y="1214035"/>
            <a:ext cx="4306310" cy="2443347"/>
          </a:xfrm>
          <a:prstGeom prst="rect">
            <a:avLst/>
          </a:prstGeom>
          <a:ln>
            <a:noFill/>
          </a:ln>
        </p:spPr>
      </p:pic>
    </p:spTree>
    <p:extLst>
      <p:ext uri="{BB962C8B-B14F-4D97-AF65-F5344CB8AC3E}">
        <p14:creationId xmlns:p14="http://schemas.microsoft.com/office/powerpoint/2010/main" val="22785855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1A118A-0BED-02CE-0C6E-D8EEC9379C7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9983C-F62D-48A4-9145-C86367548D2A}" type="slidenum">
              <a:rPr kumimoji="0" lang="en-US" sz="1600" b="0" i="0" u="none" strike="noStrike" kern="1200" cap="none" spc="0" normalizeH="0" baseline="0" noProof="0" smtClean="0">
                <a:ln>
                  <a:noFill/>
                </a:ln>
                <a:solidFill>
                  <a:srgbClr val="074975"/>
                </a:solidFill>
                <a:effectLst/>
                <a:uLnTx/>
                <a:uFillTx/>
                <a:latin typeface="Avenir Next LT Pro" panose="020B050402020202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600" b="0" i="0" u="none" strike="noStrike" kern="1200" cap="none" spc="0" normalizeH="0" baseline="0" noProof="0">
              <a:ln>
                <a:noFill/>
              </a:ln>
              <a:solidFill>
                <a:srgbClr val="074975"/>
              </a:solidFill>
              <a:effectLst/>
              <a:uLnTx/>
              <a:uFillTx/>
              <a:latin typeface="Avenir Next LT Pro" panose="020B0504020202020204" pitchFamily="34" charset="77"/>
              <a:ea typeface="+mn-ea"/>
              <a:cs typeface="+mn-cs"/>
            </a:endParaRPr>
          </a:p>
        </p:txBody>
      </p:sp>
      <p:sp>
        <p:nvSpPr>
          <p:cNvPr id="3" name="TextBox 2">
            <a:extLst>
              <a:ext uri="{FF2B5EF4-FFF2-40B4-BE49-F238E27FC236}">
                <a16:creationId xmlns:a16="http://schemas.microsoft.com/office/drawing/2014/main" id="{10D598A3-FF28-B839-1CFE-5B3CD6AE1320}"/>
              </a:ext>
            </a:extLst>
          </p:cNvPr>
          <p:cNvSpPr txBox="1"/>
          <p:nvPr/>
        </p:nvSpPr>
        <p:spPr>
          <a:xfrm>
            <a:off x="-287349" y="527554"/>
            <a:ext cx="6843424" cy="584775"/>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venir Next Condensed" panose="020B0506020202020204"/>
                <a:ea typeface="+mn-ea"/>
                <a:cs typeface="+mn-cs"/>
              </a:rPr>
              <a:t>NFPA 1582 Physicals </a:t>
            </a:r>
          </a:p>
        </p:txBody>
      </p:sp>
      <p:sp>
        <p:nvSpPr>
          <p:cNvPr id="5" name="TextBox 4">
            <a:extLst>
              <a:ext uri="{FF2B5EF4-FFF2-40B4-BE49-F238E27FC236}">
                <a16:creationId xmlns:a16="http://schemas.microsoft.com/office/drawing/2014/main" id="{C290EAEE-2BF9-E725-F769-84B0B802E850}"/>
              </a:ext>
            </a:extLst>
          </p:cNvPr>
          <p:cNvSpPr txBox="1"/>
          <p:nvPr/>
        </p:nvSpPr>
        <p:spPr>
          <a:xfrm>
            <a:off x="5293021" y="1067724"/>
            <a:ext cx="5741511" cy="513986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venir Next Condensed" panose="020B0506020202020204"/>
                <a:ea typeface="+mn-ea"/>
                <a:cs typeface="+mn-cs"/>
              </a:rPr>
              <a:t>Designed to ensure the firefighter is ready for duty and to catch potential health issues early 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Condensed" panose="020B0506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Condensed" panose="020B0506020202020204"/>
                <a:ea typeface="+mn-ea"/>
                <a:cs typeface="+mn-cs"/>
              </a:rPr>
              <a:t>NFPA 1582 physicals include: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venir Next Condensed" panose="020B0506020202020204"/>
                <a:ea typeface="+mn-ea"/>
                <a:cs typeface="+mn-cs"/>
              </a:rPr>
              <a:t>Health history and physical exam</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venir Next Condensed" panose="020B0506020202020204"/>
                <a:ea typeface="+mn-ea"/>
                <a:cs typeface="+mn-cs"/>
              </a:rPr>
              <a:t>Blood analysis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venir Next Condensed" panose="020B0506020202020204"/>
                <a:ea typeface="+mn-ea"/>
                <a:cs typeface="+mn-cs"/>
              </a:rPr>
              <a:t>Urinalysis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venir Next Condensed" panose="020B0506020202020204"/>
                <a:ea typeface="+mn-ea"/>
                <a:cs typeface="+mn-cs"/>
              </a:rPr>
              <a:t>Infectious disease screening (tuberculosis and hepatitis)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venir Next Condensed" panose="020B0506020202020204"/>
                <a:ea typeface="+mn-ea"/>
                <a:cs typeface="+mn-cs"/>
              </a:rPr>
              <a:t>Pulmonary function test (spirometry)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venir Next Condensed" panose="020B0506020202020204"/>
                <a:ea typeface="+mn-ea"/>
                <a:cs typeface="+mn-cs"/>
              </a:rPr>
              <a:t>Chest X-ray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venir Next Condensed" panose="020B0506020202020204"/>
                <a:ea typeface="+mn-ea"/>
                <a:cs typeface="+mn-cs"/>
              </a:rPr>
              <a:t>EKG and cardiac risk assessment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venir Next Condensed" panose="020B0506020202020204"/>
                <a:ea typeface="+mn-ea"/>
                <a:cs typeface="+mn-cs"/>
              </a:rPr>
              <a:t>Cancer screening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venir Next Condensed" panose="020B0506020202020204"/>
                <a:ea typeface="+mn-ea"/>
                <a:cs typeface="+mn-cs"/>
              </a:rPr>
              <a:t>Audiometric exam</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venir Next Condensed" panose="020B0506020202020204"/>
                <a:ea typeface="+mn-ea"/>
                <a:cs typeface="+mn-cs"/>
              </a:rPr>
              <a:t>Vision testing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venir Next Condensed" panose="020B0506020202020204"/>
                <a:ea typeface="+mn-ea"/>
                <a:cs typeface="+mn-cs"/>
              </a:rPr>
              <a:t>Clinical guidance on sleep apnea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venir Next Condensed" panose="020B0506020202020204"/>
                <a:ea typeface="+mn-ea"/>
                <a:cs typeface="+mn-cs"/>
              </a:rPr>
              <a:t>Vaccination review/update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venir Next Condensed" panose="020B0506020202020204"/>
                <a:ea typeface="+mn-ea"/>
                <a:cs typeface="+mn-cs"/>
              </a:rPr>
              <a:t>Medical clearance to wear a respirator.</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518C44E-9615-2D9C-F1BF-3C261D8E097A}"/>
              </a:ext>
            </a:extLst>
          </p:cNvPr>
          <p:cNvPicPr>
            <a:picLocks noChangeAspect="1"/>
          </p:cNvPicPr>
          <p:nvPr/>
        </p:nvPicPr>
        <p:blipFill>
          <a:blip r:embed="rId3"/>
          <a:stretch>
            <a:fillRect/>
          </a:stretch>
        </p:blipFill>
        <p:spPr>
          <a:xfrm>
            <a:off x="693147" y="1360356"/>
            <a:ext cx="3840525" cy="4970090"/>
          </a:xfrm>
          <a:prstGeom prst="rect">
            <a:avLst/>
          </a:prstGeom>
        </p:spPr>
      </p:pic>
    </p:spTree>
    <p:extLst>
      <p:ext uri="{BB962C8B-B14F-4D97-AF65-F5344CB8AC3E}">
        <p14:creationId xmlns:p14="http://schemas.microsoft.com/office/powerpoint/2010/main" val="9688695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BFB187-AC09-250E-3C18-BB1E72B4C567}"/>
              </a:ext>
            </a:extLst>
          </p:cNvPr>
          <p:cNvSpPr>
            <a:spLocks noGrp="1"/>
          </p:cNvSpPr>
          <p:nvPr>
            <p:ph type="sldNum" sz="quarter" idx="12"/>
          </p:nvPr>
        </p:nvSpPr>
        <p:spPr/>
        <p:txBody>
          <a:bodyPr/>
          <a:lstStyle/>
          <a:p>
            <a:fld id="{5FE9983C-F62D-48A4-9145-C86367548D2A}" type="slidenum">
              <a:rPr lang="en-US" smtClean="0"/>
              <a:pPr/>
              <a:t>42</a:t>
            </a:fld>
            <a:endParaRPr lang="en-US"/>
          </a:p>
        </p:txBody>
      </p:sp>
      <p:graphicFrame>
        <p:nvGraphicFramePr>
          <p:cNvPr id="6" name="Diagram 5">
            <a:extLst>
              <a:ext uri="{FF2B5EF4-FFF2-40B4-BE49-F238E27FC236}">
                <a16:creationId xmlns:a16="http://schemas.microsoft.com/office/drawing/2014/main" id="{32742584-EB2C-37EF-1A5E-74C804DFF080}"/>
              </a:ext>
            </a:extLst>
          </p:cNvPr>
          <p:cNvGraphicFramePr/>
          <p:nvPr/>
        </p:nvGraphicFramePr>
        <p:xfrm>
          <a:off x="609190" y="1127943"/>
          <a:ext cx="10078887" cy="53598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F679729E-17E2-8C25-22C2-72F339189504}"/>
              </a:ext>
            </a:extLst>
          </p:cNvPr>
          <p:cNvSpPr txBox="1"/>
          <p:nvPr/>
        </p:nvSpPr>
        <p:spPr>
          <a:xfrm>
            <a:off x="-1719330" y="326002"/>
            <a:ext cx="8435261" cy="584775"/>
          </a:xfrm>
          <a:prstGeom prst="rect">
            <a:avLst/>
          </a:prstGeom>
          <a:noFill/>
        </p:spPr>
        <p:txBody>
          <a:bodyPr wrap="square">
            <a:spAutoFit/>
          </a:bodyPr>
          <a:lstStyle/>
          <a:p>
            <a:pPr algn="r"/>
            <a:r>
              <a:rPr lang="en-US" sz="3200" b="1">
                <a:solidFill>
                  <a:schemeClr val="bg1"/>
                </a:solidFill>
                <a:latin typeface="Avenir Next Condensed" panose="020B0506020202020204"/>
              </a:rPr>
              <a:t>USPSTF Screening Recommendations </a:t>
            </a:r>
          </a:p>
        </p:txBody>
      </p:sp>
    </p:spTree>
    <p:extLst>
      <p:ext uri="{BB962C8B-B14F-4D97-AF65-F5344CB8AC3E}">
        <p14:creationId xmlns:p14="http://schemas.microsoft.com/office/powerpoint/2010/main" val="9392856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6811C3-8639-3813-0BCC-213F8242BA6A}"/>
              </a:ext>
            </a:extLst>
          </p:cNvPr>
          <p:cNvSpPr>
            <a:spLocks noGrp="1"/>
          </p:cNvSpPr>
          <p:nvPr>
            <p:ph type="sldNum" sz="quarter" idx="12"/>
          </p:nvPr>
        </p:nvSpPr>
        <p:spPr/>
        <p:txBody>
          <a:bodyPr/>
          <a:lstStyle/>
          <a:p>
            <a:fld id="{5FE9983C-F62D-48A4-9145-C86367548D2A}" type="slidenum">
              <a:rPr lang="en-US" smtClean="0"/>
              <a:pPr/>
              <a:t>43</a:t>
            </a:fld>
            <a:endParaRPr lang="en-US"/>
          </a:p>
        </p:txBody>
      </p:sp>
      <p:sp>
        <p:nvSpPr>
          <p:cNvPr id="3" name="TextBox 2">
            <a:extLst>
              <a:ext uri="{FF2B5EF4-FFF2-40B4-BE49-F238E27FC236}">
                <a16:creationId xmlns:a16="http://schemas.microsoft.com/office/drawing/2014/main" id="{1A989B16-6F8D-933A-480F-4D79B847C0C0}"/>
              </a:ext>
            </a:extLst>
          </p:cNvPr>
          <p:cNvSpPr txBox="1"/>
          <p:nvPr/>
        </p:nvSpPr>
        <p:spPr>
          <a:xfrm>
            <a:off x="851339" y="513172"/>
            <a:ext cx="5580992" cy="584775"/>
          </a:xfrm>
          <a:prstGeom prst="rect">
            <a:avLst/>
          </a:prstGeom>
          <a:noFill/>
        </p:spPr>
        <p:txBody>
          <a:bodyPr wrap="square">
            <a:spAutoFit/>
          </a:bodyPr>
          <a:lstStyle/>
          <a:p>
            <a:pPr algn="r"/>
            <a:r>
              <a:rPr lang="en-US" sz="3200" b="1">
                <a:solidFill>
                  <a:schemeClr val="bg1"/>
                </a:solidFill>
                <a:latin typeface="Avenir Next Condensed" panose="020B0506020202020204"/>
              </a:rPr>
              <a:t>Choosing Screening program </a:t>
            </a:r>
          </a:p>
        </p:txBody>
      </p:sp>
      <p:sp>
        <p:nvSpPr>
          <p:cNvPr id="9" name="TextBox 8">
            <a:extLst>
              <a:ext uri="{FF2B5EF4-FFF2-40B4-BE49-F238E27FC236}">
                <a16:creationId xmlns:a16="http://schemas.microsoft.com/office/drawing/2014/main" id="{A52E4EFD-AA5F-1967-FAE9-06D673E0B549}"/>
              </a:ext>
            </a:extLst>
          </p:cNvPr>
          <p:cNvSpPr txBox="1"/>
          <p:nvPr/>
        </p:nvSpPr>
        <p:spPr>
          <a:xfrm>
            <a:off x="358809" y="1530902"/>
            <a:ext cx="5075930" cy="403187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Avenir Next Condensed" panose="020B0506020202020204"/>
                <a:ea typeface="Calibri" panose="020F0502020204030204" pitchFamily="34" charset="0"/>
                <a:cs typeface="Times New Roman" panose="02020603050405020304" pitchFamily="18" charset="0"/>
              </a:rPr>
              <a:t>Takeaways for Firefighters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chemeClr val="bg1"/>
                </a:solidFill>
                <a:effectLst/>
                <a:uLnTx/>
                <a:uFillTx/>
                <a:latin typeface="Avenir Next Condensed" panose="020B0506020202020204"/>
                <a:ea typeface="Calibri" panose="020F0502020204030204" pitchFamily="34" charset="0"/>
                <a:cs typeface="Times New Roman" panose="02020603050405020304" pitchFamily="18" charset="0"/>
              </a:rPr>
              <a:t>Evidence-based screening programs have great potential to improve health outcome.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a:ln>
                <a:noFill/>
              </a:ln>
              <a:solidFill>
                <a:schemeClr val="bg1"/>
              </a:solidFill>
              <a:effectLst/>
              <a:uLnTx/>
              <a:uFillTx/>
              <a:latin typeface="Avenir Next Condensed" panose="020B0506020202020204"/>
              <a:ea typeface="Calibri" panose="020F0502020204030204" pitchFamily="34" charset="0"/>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chemeClr val="bg1"/>
                </a:solidFill>
                <a:effectLst/>
                <a:uLnTx/>
                <a:uFillTx/>
                <a:latin typeface="Avenir Next Condensed" panose="020B0506020202020204"/>
                <a:ea typeface="Calibri" panose="020F0502020204030204" pitchFamily="34" charset="0"/>
                <a:cs typeface="Times New Roman" panose="02020603050405020304" pitchFamily="18" charset="0"/>
              </a:rPr>
              <a:t>Your healthcare provider should be involved in the process.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a:ln>
                <a:noFill/>
              </a:ln>
              <a:solidFill>
                <a:schemeClr val="bg1"/>
              </a:solidFill>
              <a:effectLst/>
              <a:uLnTx/>
              <a:uFillTx/>
              <a:latin typeface="Avenir Next Condensed" panose="020B0506020202020204"/>
              <a:ea typeface="Calibri" panose="020F0502020204030204" pitchFamily="34" charset="0"/>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chemeClr val="bg1"/>
                </a:solidFill>
                <a:effectLst/>
                <a:uLnTx/>
                <a:uFillTx/>
                <a:latin typeface="Avenir Next Condensed" panose="020B0506020202020204"/>
                <a:ea typeface="Calibri" panose="020F0502020204030204" pitchFamily="34" charset="0"/>
                <a:cs typeface="Times New Roman" panose="02020603050405020304" pitchFamily="18" charset="0"/>
              </a:rPr>
              <a:t>False positives or false negatives can result in emotional, financial, and resource risks associated with additional testing.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a:ln>
                <a:noFill/>
              </a:ln>
              <a:solidFill>
                <a:schemeClr val="bg1"/>
              </a:solidFill>
              <a:effectLst/>
              <a:uLnTx/>
              <a:uFillTx/>
              <a:latin typeface="Avenir Next Condensed" panose="020B0506020202020204"/>
              <a:ea typeface="Calibri" panose="020F0502020204030204" pitchFamily="34" charset="0"/>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solidFill>
                  <a:schemeClr val="bg1"/>
                </a:solidFill>
                <a:latin typeface="Avenir Next Condensed" panose="020B0506020202020204"/>
                <a:ea typeface="Calibri" panose="020F0502020204030204" pitchFamily="34" charset="0"/>
                <a:cs typeface="Times New Roman" panose="02020603050405020304" pitchFamily="18" charset="0"/>
              </a:rPr>
              <a:t>Firefighters must understand that a screening is </a:t>
            </a:r>
            <a:r>
              <a:rPr lang="en-US" sz="2000" b="1">
                <a:solidFill>
                  <a:schemeClr val="bg1"/>
                </a:solidFill>
                <a:latin typeface="Avenir Next Condensed" panose="020B0506020202020204"/>
                <a:ea typeface="Calibri" panose="020F0502020204030204" pitchFamily="34" charset="0"/>
                <a:cs typeface="Times New Roman" panose="02020603050405020304" pitchFamily="18" charset="0"/>
              </a:rPr>
              <a:t>not a replacement for a therapeutic relationship with a physician</a:t>
            </a:r>
            <a:r>
              <a:rPr lang="en-US" sz="2000">
                <a:solidFill>
                  <a:schemeClr val="bg1"/>
                </a:solidFill>
                <a:latin typeface="Avenir Next Condensed" panose="020B0506020202020204"/>
                <a:ea typeface="Calibri" panose="020F0502020204030204" pitchFamily="34" charset="0"/>
                <a:cs typeface="Times New Roman" panose="02020603050405020304" pitchFamily="18" charset="0"/>
              </a:rPr>
              <a:t>. </a:t>
            </a:r>
            <a:endParaRPr kumimoji="0" lang="en-US" sz="2000" b="0" i="0" u="none" strike="noStrike" kern="1200" cap="none" spc="0" normalizeH="0" baseline="0" noProof="0">
              <a:ln>
                <a:noFill/>
              </a:ln>
              <a:solidFill>
                <a:schemeClr val="bg1"/>
              </a:solidFill>
              <a:effectLst/>
              <a:uLnTx/>
              <a:uFillTx/>
              <a:latin typeface="Avenir Next Condensed" panose="020B0506020202020204"/>
              <a:ea typeface="Calibri" panose="020F0502020204030204" pitchFamily="34" charset="0"/>
              <a:cs typeface="Times New Roman" panose="02020603050405020304" pitchFamily="18" charset="0"/>
            </a:endParaRPr>
          </a:p>
        </p:txBody>
      </p:sp>
      <p:pic>
        <p:nvPicPr>
          <p:cNvPr id="5" name="Picture 4" descr="A close-up of a test tube&#10;&#10;Description automatically generated">
            <a:extLst>
              <a:ext uri="{FF2B5EF4-FFF2-40B4-BE49-F238E27FC236}">
                <a16:creationId xmlns:a16="http://schemas.microsoft.com/office/drawing/2014/main" id="{59B70E62-F005-A11F-B0BF-2792966E2F2C}"/>
              </a:ext>
            </a:extLst>
          </p:cNvPr>
          <p:cNvPicPr>
            <a:picLocks noChangeAspect="1"/>
          </p:cNvPicPr>
          <p:nvPr/>
        </p:nvPicPr>
        <p:blipFill rotWithShape="1">
          <a:blip r:embed="rId3">
            <a:extLst>
              <a:ext uri="{28A0092B-C50C-407E-A947-70E740481C1C}">
                <a14:useLocalDpi xmlns:a14="http://schemas.microsoft.com/office/drawing/2010/main" val="0"/>
              </a:ext>
            </a:extLst>
          </a:blip>
          <a:srcRect l="9079" t="885" r="6576" b="-885"/>
          <a:stretch/>
        </p:blipFill>
        <p:spPr>
          <a:xfrm>
            <a:off x="5693044" y="1593157"/>
            <a:ext cx="4856137" cy="3907365"/>
          </a:xfrm>
          <a:prstGeom prst="rect">
            <a:avLst/>
          </a:prstGeom>
        </p:spPr>
      </p:pic>
    </p:spTree>
    <p:extLst>
      <p:ext uri="{BB962C8B-B14F-4D97-AF65-F5344CB8AC3E}">
        <p14:creationId xmlns:p14="http://schemas.microsoft.com/office/powerpoint/2010/main" val="19814619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22">
            <a:extLst>
              <a:ext uri="{FF2B5EF4-FFF2-40B4-BE49-F238E27FC236}">
                <a16:creationId xmlns:a16="http://schemas.microsoft.com/office/drawing/2014/main" id="{B9A0B62B-112C-464A-9242-EBF58A321007}"/>
              </a:ext>
            </a:extLst>
          </p:cNvPr>
          <p:cNvPicPr>
            <a:picLocks noChangeAspect="1"/>
          </p:cNvPicPr>
          <p:nvPr/>
        </p:nvPicPr>
        <p:blipFill>
          <a:blip r:embed="rId4"/>
          <a:srcRect/>
          <a:stretch/>
        </p:blipFill>
        <p:spPr>
          <a:xfrm>
            <a:off x="719668" y="4799742"/>
            <a:ext cx="3654276" cy="633904"/>
          </a:xfrm>
          <a:prstGeom prst="rect">
            <a:avLst/>
          </a:prstGeom>
        </p:spPr>
      </p:pic>
      <p:sp>
        <p:nvSpPr>
          <p:cNvPr id="6" name="Rectangle 5">
            <a:extLst>
              <a:ext uri="{FF2B5EF4-FFF2-40B4-BE49-F238E27FC236}">
                <a16:creationId xmlns:a16="http://schemas.microsoft.com/office/drawing/2014/main" id="{D63298B5-E0FB-1448-B29A-973A7C7607AD}"/>
              </a:ext>
            </a:extLst>
          </p:cNvPr>
          <p:cNvSpPr/>
          <p:nvPr/>
        </p:nvSpPr>
        <p:spPr>
          <a:xfrm>
            <a:off x="495437" y="2464014"/>
            <a:ext cx="4457700" cy="1754326"/>
          </a:xfrm>
          <a:prstGeom prst="rect">
            <a:avLst/>
          </a:prstGeom>
        </p:spPr>
        <p:txBody>
          <a:bodyPr wrap="square">
            <a:spAutoFit/>
          </a:bodyPr>
          <a:lstStyle/>
          <a:p>
            <a:pPr>
              <a:buClr>
                <a:srgbClr val="000000"/>
              </a:buClr>
              <a:buSzPts val="4000"/>
            </a:pPr>
            <a:r>
              <a:rPr lang="en-US" sz="3600" b="1">
                <a:solidFill>
                  <a:srgbClr val="FF0000"/>
                </a:solidFill>
                <a:latin typeface="Avenir Next Condensed" panose="020B0506020202020204" pitchFamily="34" charset="0"/>
                <a:ea typeface="Arial"/>
                <a:cs typeface="Arial" panose="020B0604020202020204" pitchFamily="34" charset="0"/>
                <a:sym typeface="Arial"/>
              </a:rPr>
              <a:t>Subtle</a:t>
            </a:r>
            <a:r>
              <a:rPr lang="en-US" sz="3600" b="1">
                <a:solidFill>
                  <a:prstClr val="white"/>
                </a:solidFill>
                <a:latin typeface="Avenir Next Condensed" panose="020B0506020202020204" pitchFamily="34" charset="0"/>
                <a:ea typeface="Arial"/>
                <a:cs typeface="Arial" panose="020B0604020202020204" pitchFamily="34" charset="0"/>
                <a:sym typeface="Arial"/>
              </a:rPr>
              <a:t> </a:t>
            </a:r>
            <a:r>
              <a:rPr lang="en-US" sz="3600">
                <a:solidFill>
                  <a:srgbClr val="074975"/>
                </a:solidFill>
                <a:latin typeface="Avenir Next Condensed" panose="020B0506020202020204" pitchFamily="34" charset="0"/>
                <a:ea typeface="Arial"/>
                <a:cs typeface="Arial" panose="020B0604020202020204" pitchFamily="34" charset="0"/>
                <a:sym typeface="Arial"/>
              </a:rPr>
              <a:t>and</a:t>
            </a:r>
            <a:r>
              <a:rPr lang="en-US" sz="3600">
                <a:solidFill>
                  <a:prstClr val="white"/>
                </a:solidFill>
                <a:latin typeface="Avenir Next Condensed" panose="020B0506020202020204" pitchFamily="34" charset="0"/>
                <a:ea typeface="Arial"/>
                <a:cs typeface="Arial" panose="020B0604020202020204" pitchFamily="34" charset="0"/>
                <a:sym typeface="Arial"/>
              </a:rPr>
              <a:t> </a:t>
            </a:r>
            <a:r>
              <a:rPr lang="en-US" sz="3600" b="1">
                <a:solidFill>
                  <a:srgbClr val="FF0000"/>
                </a:solidFill>
                <a:latin typeface="Avenir Next Condensed" panose="020B0506020202020204" pitchFamily="34" charset="0"/>
                <a:ea typeface="Arial"/>
                <a:cs typeface="Arial" panose="020B0604020202020204" pitchFamily="34" charset="0"/>
                <a:sym typeface="Arial"/>
              </a:rPr>
              <a:t>persistent</a:t>
            </a:r>
            <a:r>
              <a:rPr lang="en-US" sz="3600" b="1">
                <a:solidFill>
                  <a:prstClr val="white"/>
                </a:solidFill>
                <a:latin typeface="Avenir Next Condensed" panose="020B0506020202020204" pitchFamily="34" charset="0"/>
                <a:ea typeface="Arial"/>
                <a:cs typeface="Arial" panose="020B0604020202020204" pitchFamily="34" charset="0"/>
                <a:sym typeface="Arial"/>
              </a:rPr>
              <a:t> </a:t>
            </a:r>
          </a:p>
          <a:p>
            <a:pPr>
              <a:buClr>
                <a:srgbClr val="000000"/>
              </a:buClr>
              <a:buSzPts val="4000"/>
            </a:pPr>
            <a:r>
              <a:rPr lang="en-US" sz="3600">
                <a:solidFill>
                  <a:srgbClr val="074975"/>
                </a:solidFill>
                <a:latin typeface="Avenir Next Condensed" panose="020B0506020202020204" pitchFamily="34" charset="0"/>
                <a:ea typeface="Arial"/>
                <a:cs typeface="Arial" panose="020B0604020202020204" pitchFamily="34" charset="0"/>
                <a:sym typeface="Arial"/>
              </a:rPr>
              <a:t>health change lasting </a:t>
            </a:r>
          </a:p>
          <a:p>
            <a:pPr>
              <a:buClr>
                <a:srgbClr val="000000"/>
              </a:buClr>
              <a:buSzPts val="4000"/>
            </a:pPr>
            <a:r>
              <a:rPr lang="en-US" sz="3600">
                <a:solidFill>
                  <a:srgbClr val="074975"/>
                </a:solidFill>
                <a:latin typeface="Avenir Next Condensed" panose="020B0506020202020204" pitchFamily="34" charset="0"/>
                <a:ea typeface="Arial"/>
                <a:cs typeface="Arial" panose="020B0604020202020204" pitchFamily="34" charset="0"/>
                <a:sym typeface="Arial"/>
              </a:rPr>
              <a:t>2 weeks or more.</a:t>
            </a:r>
          </a:p>
        </p:txBody>
      </p:sp>
      <p:sp>
        <p:nvSpPr>
          <p:cNvPr id="9" name="TextBox 8">
            <a:extLst>
              <a:ext uri="{FF2B5EF4-FFF2-40B4-BE49-F238E27FC236}">
                <a16:creationId xmlns:a16="http://schemas.microsoft.com/office/drawing/2014/main" id="{069201D3-08DA-3D4A-9C75-A2CE2D3E60D3}"/>
              </a:ext>
            </a:extLst>
          </p:cNvPr>
          <p:cNvSpPr txBox="1"/>
          <p:nvPr/>
        </p:nvSpPr>
        <p:spPr>
          <a:xfrm>
            <a:off x="-160813" y="335387"/>
            <a:ext cx="6660892" cy="584775"/>
          </a:xfrm>
          <a:prstGeom prst="rect">
            <a:avLst/>
          </a:prstGeom>
          <a:solidFill>
            <a:srgbClr val="E22726"/>
          </a:solidFill>
        </p:spPr>
        <p:txBody>
          <a:bodyPr wrap="square" rtlCol="0">
            <a:spAutoFit/>
          </a:bodyPr>
          <a:lstStyle/>
          <a:p>
            <a:pPr algn="r"/>
            <a:r>
              <a:rPr lang="en-US" sz="2800" b="1" spc="200">
                <a:solidFill>
                  <a:schemeClr val="bg1"/>
                </a:solidFill>
                <a:latin typeface="Avenir Next Condensed" panose="020B0506020202020204"/>
                <a:cs typeface="Arial" panose="020B0604020202020204" pitchFamily="34" charset="0"/>
              </a:rPr>
              <a:t>Early Cancer Detection </a:t>
            </a:r>
            <a:r>
              <a:rPr lang="en-US" sz="3200" b="1" spc="200">
                <a:solidFill>
                  <a:schemeClr val="bg1"/>
                </a:solidFill>
                <a:latin typeface="Avenir Next Condensed" panose="020B0506020202020204"/>
                <a:cs typeface="Arial" panose="020B0604020202020204" pitchFamily="34" charset="0"/>
              </a:rPr>
              <a:t>	 </a:t>
            </a:r>
            <a:endParaRPr lang="en-US" sz="3200" b="1" spc="200">
              <a:solidFill>
                <a:srgbClr val="C7B783"/>
              </a:solidFill>
              <a:latin typeface="Avenir Next Condensed" panose="020B0506020202020204"/>
              <a:cs typeface="Arial" panose="020B0604020202020204" pitchFamily="34" charset="0"/>
            </a:endParaRPr>
          </a:p>
        </p:txBody>
      </p:sp>
      <p:sp>
        <p:nvSpPr>
          <p:cNvPr id="10" name="Slide Number Placeholder 12">
            <a:extLst>
              <a:ext uri="{FF2B5EF4-FFF2-40B4-BE49-F238E27FC236}">
                <a16:creationId xmlns:a16="http://schemas.microsoft.com/office/drawing/2014/main" id="{86F56ACE-8603-394C-BA21-C12C047391BC}"/>
              </a:ext>
            </a:extLst>
          </p:cNvPr>
          <p:cNvSpPr>
            <a:spLocks noGrp="1"/>
          </p:cNvSpPr>
          <p:nvPr>
            <p:ph type="sldNum" sz="quarter" idx="12"/>
          </p:nvPr>
        </p:nvSpPr>
        <p:spPr>
          <a:xfrm>
            <a:off x="11260046" y="6349211"/>
            <a:ext cx="387781" cy="365125"/>
          </a:xfrm>
        </p:spPr>
        <p:txBody>
          <a:bodyPr/>
          <a:lstStyle/>
          <a:p>
            <a:pPr algn="ctr"/>
            <a:fld id="{5FE9983C-F62D-48A4-9145-C86367548D2A}" type="slidenum">
              <a:rPr lang="en-US" smtClean="0">
                <a:solidFill>
                  <a:srgbClr val="074975"/>
                </a:solidFill>
                <a:latin typeface="Avenir Next Condensed" panose="020B0506020202020204" pitchFamily="34" charset="0"/>
              </a:rPr>
              <a:pPr algn="ctr"/>
              <a:t>44</a:t>
            </a:fld>
            <a:endParaRPr lang="en-US">
              <a:solidFill>
                <a:srgbClr val="074975"/>
              </a:solidFill>
              <a:latin typeface="Avenir Next Condensed" panose="020B0506020202020204" pitchFamily="34" charset="0"/>
            </a:endParaRPr>
          </a:p>
        </p:txBody>
      </p:sp>
      <p:pic>
        <p:nvPicPr>
          <p:cNvPr id="4" name="Google Shape;201;p10">
            <a:extLst>
              <a:ext uri="{FF2B5EF4-FFF2-40B4-BE49-F238E27FC236}">
                <a16:creationId xmlns:a16="http://schemas.microsoft.com/office/drawing/2014/main" id="{7E96492E-22DF-3BFF-59FC-9BA52002647B}"/>
              </a:ext>
            </a:extLst>
          </p:cNvPr>
          <p:cNvPicPr preferRelativeResize="0"/>
          <p:nvPr/>
        </p:nvPicPr>
        <p:blipFill rotWithShape="1">
          <a:blip r:embed="rId5">
            <a:alphaModFix/>
          </a:blip>
          <a:srcRect l="-1270" r="1266"/>
          <a:stretch/>
        </p:blipFill>
        <p:spPr>
          <a:xfrm>
            <a:off x="5924025" y="1408640"/>
            <a:ext cx="4457700" cy="4346208"/>
          </a:xfrm>
          <a:prstGeom prst="rect">
            <a:avLst/>
          </a:prstGeom>
          <a:noFill/>
          <a:ln>
            <a:noFill/>
          </a:ln>
        </p:spPr>
      </p:pic>
      <p:sp>
        <p:nvSpPr>
          <p:cNvPr id="3" name="TextBox 2">
            <a:extLst>
              <a:ext uri="{FF2B5EF4-FFF2-40B4-BE49-F238E27FC236}">
                <a16:creationId xmlns:a16="http://schemas.microsoft.com/office/drawing/2014/main" id="{DAEA983F-9DF9-ACD3-DDFC-2F7F8A532601}"/>
              </a:ext>
            </a:extLst>
          </p:cNvPr>
          <p:cNvSpPr txBox="1"/>
          <p:nvPr/>
        </p:nvSpPr>
        <p:spPr>
          <a:xfrm>
            <a:off x="386956" y="1357204"/>
            <a:ext cx="4319700" cy="830997"/>
          </a:xfrm>
          <a:prstGeom prst="rect">
            <a:avLst/>
          </a:prstGeom>
          <a:noFill/>
        </p:spPr>
        <p:txBody>
          <a:bodyPr wrap="square">
            <a:spAutoFit/>
          </a:bodyPr>
          <a:lstStyle/>
          <a:p>
            <a:r>
              <a:rPr lang="en-US" sz="2400" b="1">
                <a:solidFill>
                  <a:srgbClr val="074975"/>
                </a:solidFill>
                <a:latin typeface="Avenir Next LT Pro" panose="020B0504020202020204" pitchFamily="34" charset="0"/>
              </a:rPr>
              <a:t>What is the most common cancer symptom? </a:t>
            </a:r>
          </a:p>
        </p:txBody>
      </p:sp>
    </p:spTree>
    <p:custDataLst>
      <p:tags r:id="rId1"/>
    </p:custDataLst>
    <p:extLst>
      <p:ext uri="{BB962C8B-B14F-4D97-AF65-F5344CB8AC3E}">
        <p14:creationId xmlns:p14="http://schemas.microsoft.com/office/powerpoint/2010/main" val="83138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155;p18">
            <a:extLst>
              <a:ext uri="{FF2B5EF4-FFF2-40B4-BE49-F238E27FC236}">
                <a16:creationId xmlns:a16="http://schemas.microsoft.com/office/drawing/2014/main" id="{B0226F6A-27E8-ED49-B68A-953551D55F5B}"/>
              </a:ext>
            </a:extLst>
          </p:cNvPr>
          <p:cNvGrpSpPr/>
          <p:nvPr/>
        </p:nvGrpSpPr>
        <p:grpSpPr>
          <a:xfrm>
            <a:off x="421319" y="1546759"/>
            <a:ext cx="8348200" cy="1384525"/>
            <a:chOff x="1643525" y="2192200"/>
            <a:chExt cx="8348200" cy="1384525"/>
          </a:xfrm>
        </p:grpSpPr>
        <p:pic>
          <p:nvPicPr>
            <p:cNvPr id="6" name="Google Shape;156;p18">
              <a:extLst>
                <a:ext uri="{FF2B5EF4-FFF2-40B4-BE49-F238E27FC236}">
                  <a16:creationId xmlns:a16="http://schemas.microsoft.com/office/drawing/2014/main" id="{85326E1F-F2DE-124E-BA80-B56E913F8809}"/>
                </a:ext>
              </a:extLst>
            </p:cNvPr>
            <p:cNvPicPr preferRelativeResize="0"/>
            <p:nvPr/>
          </p:nvPicPr>
          <p:blipFill rotWithShape="1">
            <a:blip r:embed="rId3">
              <a:alphaModFix/>
            </a:blip>
            <a:srcRect/>
            <a:stretch/>
          </p:blipFill>
          <p:spPr>
            <a:xfrm>
              <a:off x="1643525" y="2369620"/>
              <a:ext cx="1012800" cy="988680"/>
            </a:xfrm>
            <a:prstGeom prst="rect">
              <a:avLst/>
            </a:prstGeom>
            <a:noFill/>
            <a:ln>
              <a:noFill/>
            </a:ln>
          </p:spPr>
        </p:pic>
        <p:sp>
          <p:nvSpPr>
            <p:cNvPr id="7" name="Google Shape;157;p18">
              <a:extLst>
                <a:ext uri="{FF2B5EF4-FFF2-40B4-BE49-F238E27FC236}">
                  <a16:creationId xmlns:a16="http://schemas.microsoft.com/office/drawing/2014/main" id="{8CA16D5F-1E3C-CB44-B49F-6834FBB0F635}"/>
                </a:ext>
              </a:extLst>
            </p:cNvPr>
            <p:cNvSpPr txBox="1"/>
            <p:nvPr/>
          </p:nvSpPr>
          <p:spPr>
            <a:xfrm>
              <a:off x="2656325" y="2192200"/>
              <a:ext cx="744600" cy="1166100"/>
            </a:xfrm>
            <a:prstGeom prst="rect">
              <a:avLst/>
            </a:prstGeom>
            <a:no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a:ln>
                    <a:noFill/>
                  </a:ln>
                  <a:solidFill>
                    <a:srgbClr val="FF0000"/>
                  </a:solidFill>
                  <a:effectLst/>
                  <a:uLnTx/>
                  <a:uFillTx/>
                  <a:latin typeface="Avenir Next Condensed" panose="020B0506020202020204" pitchFamily="34" charset="0"/>
                  <a:cs typeface="Arial" panose="020B0604020202020204" pitchFamily="34" charset="0"/>
                </a:rPr>
                <a:t>1</a:t>
              </a:r>
              <a:endParaRPr kumimoji="0" sz="8000" b="1" i="0" u="none" strike="noStrike" kern="0" cap="none" spc="0" normalizeH="0" baseline="0" noProof="0">
                <a:ln>
                  <a:noFill/>
                </a:ln>
                <a:solidFill>
                  <a:srgbClr val="FF0000"/>
                </a:solidFill>
                <a:effectLst/>
                <a:uLnTx/>
                <a:uFillTx/>
                <a:latin typeface="Avenir Next Condensed" panose="020B0506020202020204" pitchFamily="34" charset="0"/>
                <a:cs typeface="Arial" panose="020B0604020202020204" pitchFamily="34" charset="0"/>
              </a:endParaRPr>
            </a:p>
          </p:txBody>
        </p:sp>
        <p:sp>
          <p:nvSpPr>
            <p:cNvPr id="8" name="Google Shape;158;p18">
              <a:extLst>
                <a:ext uri="{FF2B5EF4-FFF2-40B4-BE49-F238E27FC236}">
                  <a16:creationId xmlns:a16="http://schemas.microsoft.com/office/drawing/2014/main" id="{412BAAB2-16AE-E54F-AD1B-D97C70DF888F}"/>
                </a:ext>
              </a:extLst>
            </p:cNvPr>
            <p:cNvSpPr txBox="1"/>
            <p:nvPr/>
          </p:nvSpPr>
          <p:spPr>
            <a:xfrm>
              <a:off x="3248574" y="2539625"/>
              <a:ext cx="6743151" cy="1037100"/>
            </a:xfrm>
            <a:prstGeom prst="rect">
              <a:avLst/>
            </a:prstGeom>
            <a:no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
                  <a:srgbClr val="9A928F"/>
                </a:buClr>
                <a:buSzPts val="750"/>
                <a:buFont typeface="Calibri"/>
                <a:buNone/>
                <a:tabLst/>
                <a:defRPr/>
              </a:pPr>
              <a:r>
                <a:rPr kumimoji="0" lang="en-US" sz="3200" b="1" i="0" u="none" strike="noStrike" kern="0" cap="none" spc="0" normalizeH="0" baseline="0" noProof="0">
                  <a:ln>
                    <a:noFill/>
                  </a:ln>
                  <a:solidFill>
                    <a:prstClr val="white"/>
                  </a:solidFill>
                  <a:effectLst/>
                  <a:uLnTx/>
                  <a:uFillTx/>
                  <a:latin typeface="Avenir Next Condensed" panose="020B0506020202020204" pitchFamily="34" charset="0"/>
                  <a:ea typeface="Calibri"/>
                  <a:cs typeface="Arial" panose="020B0604020202020204" pitchFamily="34" charset="0"/>
                  <a:sym typeface="Calibri"/>
                </a:rPr>
                <a:t>Remember what</a:t>
              </a:r>
              <a:r>
                <a:rPr kumimoji="0" lang="en-US" sz="3200" b="1" i="0" u="none" strike="noStrike" kern="0" cap="none" spc="0" normalizeH="0" baseline="0" noProof="0">
                  <a:ln>
                    <a:noFill/>
                  </a:ln>
                  <a:solidFill>
                    <a:srgbClr val="3C4043"/>
                  </a:solidFill>
                  <a:effectLst/>
                  <a:uLnTx/>
                  <a:uFillTx/>
                  <a:latin typeface="Avenir Next Condensed" panose="020B0506020202020204" pitchFamily="34" charset="0"/>
                  <a:ea typeface="Calibri"/>
                  <a:cs typeface="Arial" panose="020B0604020202020204" pitchFamily="34" charset="0"/>
                  <a:sym typeface="Calibri"/>
                </a:rPr>
                <a:t> </a:t>
              </a:r>
              <a:r>
                <a:rPr kumimoji="0" lang="en-US" sz="3200" b="1" i="0" u="none" strike="noStrike" kern="0" cap="none" spc="0" normalizeH="0" baseline="0" noProof="0">
                  <a:ln>
                    <a:noFill/>
                  </a:ln>
                  <a:solidFill>
                    <a:srgbClr val="FF0000"/>
                  </a:solidFill>
                  <a:effectLst/>
                  <a:uLnTx/>
                  <a:uFillTx/>
                  <a:latin typeface="Avenir Next Condensed" panose="020B0506020202020204" pitchFamily="34" charset="0"/>
                  <a:ea typeface="Calibri"/>
                  <a:cs typeface="Arial" panose="020B0604020202020204" pitchFamily="34" charset="0"/>
                  <a:sym typeface="Calibri"/>
                </a:rPr>
                <a:t>GREAT</a:t>
              </a:r>
              <a:r>
                <a:rPr kumimoji="0" lang="en-US" sz="3200" b="1" i="0" u="none" strike="noStrike" kern="0" cap="none" spc="0" normalizeH="0" baseline="0" noProof="0">
                  <a:ln>
                    <a:noFill/>
                  </a:ln>
                  <a:solidFill>
                    <a:srgbClr val="3C4043"/>
                  </a:solidFill>
                  <a:effectLst/>
                  <a:uLnTx/>
                  <a:uFillTx/>
                  <a:latin typeface="Avenir Next Condensed" panose="020B0506020202020204" pitchFamily="34" charset="0"/>
                  <a:ea typeface="Calibri"/>
                  <a:cs typeface="Arial" panose="020B0604020202020204" pitchFamily="34" charset="0"/>
                  <a:sym typeface="Calibri"/>
                </a:rPr>
                <a:t> </a:t>
              </a:r>
              <a:r>
                <a:rPr kumimoji="0" lang="en-US" sz="3200" b="1" i="0" u="none" strike="noStrike" kern="0" cap="none" spc="0" normalizeH="0" baseline="0" noProof="0">
                  <a:ln>
                    <a:noFill/>
                  </a:ln>
                  <a:solidFill>
                    <a:prstClr val="white"/>
                  </a:solidFill>
                  <a:effectLst/>
                  <a:uLnTx/>
                  <a:uFillTx/>
                  <a:latin typeface="Avenir Next Condensed" panose="020B0506020202020204" pitchFamily="34" charset="0"/>
                  <a:ea typeface="Calibri"/>
                  <a:cs typeface="Arial" panose="020B0604020202020204" pitchFamily="34" charset="0"/>
                  <a:sym typeface="Calibri"/>
                </a:rPr>
                <a:t>feels </a:t>
              </a:r>
              <a:r>
                <a:rPr kumimoji="0" lang="en-US" sz="3200" b="1" i="0" u="none" strike="noStrike" kern="0" cap="none" spc="0" normalizeH="0" baseline="0" noProof="0">
                  <a:ln>
                    <a:noFill/>
                  </a:ln>
                  <a:solidFill>
                    <a:schemeClr val="bg1"/>
                  </a:solidFill>
                  <a:effectLst/>
                  <a:uLnTx/>
                  <a:uFillTx/>
                  <a:latin typeface="Avenir Next Condensed" panose="020B0506020202020204" pitchFamily="34" charset="0"/>
                  <a:ea typeface="Calibri"/>
                  <a:cs typeface="Arial" panose="020B0604020202020204" pitchFamily="34" charset="0"/>
                  <a:sym typeface="Calibri"/>
                </a:rPr>
                <a:t>like.</a:t>
              </a:r>
              <a:endParaRPr kumimoji="0" sz="2000" b="0" i="0" u="none" strike="noStrike" kern="0" cap="none" spc="0" normalizeH="0" baseline="0" noProof="0">
                <a:ln>
                  <a:noFill/>
                </a:ln>
                <a:solidFill>
                  <a:schemeClr val="bg1"/>
                </a:solidFill>
                <a:effectLst/>
                <a:uLnTx/>
                <a:uFillTx/>
                <a:latin typeface="Avenir Next Condensed" panose="020B0506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prstClr val="black"/>
                </a:solidFill>
                <a:effectLst/>
                <a:uLnTx/>
                <a:uFillTx/>
                <a:latin typeface="Avenir Next Condensed" panose="020B0506020202020204" pitchFamily="34" charset="0"/>
              </a:endParaRPr>
            </a:p>
          </p:txBody>
        </p:sp>
      </p:grpSp>
      <p:grpSp>
        <p:nvGrpSpPr>
          <p:cNvPr id="9" name="Google Shape;159;p18">
            <a:extLst>
              <a:ext uri="{FF2B5EF4-FFF2-40B4-BE49-F238E27FC236}">
                <a16:creationId xmlns:a16="http://schemas.microsoft.com/office/drawing/2014/main" id="{54F76E88-0D3C-BC4B-95FB-73BDF88EDE7A}"/>
              </a:ext>
            </a:extLst>
          </p:cNvPr>
          <p:cNvGrpSpPr/>
          <p:nvPr/>
        </p:nvGrpSpPr>
        <p:grpSpPr>
          <a:xfrm>
            <a:off x="2179378" y="2857823"/>
            <a:ext cx="7273853" cy="1351307"/>
            <a:chOff x="1536384" y="3207350"/>
            <a:chExt cx="7273853" cy="1351307"/>
          </a:xfrm>
        </p:grpSpPr>
        <p:pic>
          <p:nvPicPr>
            <p:cNvPr id="10" name="Google Shape;160;p18">
              <a:extLst>
                <a:ext uri="{FF2B5EF4-FFF2-40B4-BE49-F238E27FC236}">
                  <a16:creationId xmlns:a16="http://schemas.microsoft.com/office/drawing/2014/main" id="{5955EDBA-1A8C-F147-B835-8AE1E41DFE70}"/>
                </a:ext>
              </a:extLst>
            </p:cNvPr>
            <p:cNvPicPr preferRelativeResize="0"/>
            <p:nvPr/>
          </p:nvPicPr>
          <p:blipFill rotWithShape="1">
            <a:blip r:embed="rId4">
              <a:alphaModFix/>
            </a:blip>
            <a:srcRect/>
            <a:stretch/>
          </p:blipFill>
          <p:spPr>
            <a:xfrm>
              <a:off x="1536384" y="3311909"/>
              <a:ext cx="1012799" cy="982544"/>
            </a:xfrm>
            <a:prstGeom prst="rect">
              <a:avLst/>
            </a:prstGeom>
            <a:noFill/>
            <a:ln w="19050" cap="flat" cmpd="sng">
              <a:noFill/>
              <a:prstDash val="solid"/>
              <a:round/>
              <a:headEnd type="none" w="sm" len="sm"/>
              <a:tailEnd type="none" w="sm" len="sm"/>
            </a:ln>
          </p:spPr>
        </p:pic>
        <p:sp>
          <p:nvSpPr>
            <p:cNvPr id="11" name="Google Shape;161;p18">
              <a:extLst>
                <a:ext uri="{FF2B5EF4-FFF2-40B4-BE49-F238E27FC236}">
                  <a16:creationId xmlns:a16="http://schemas.microsoft.com/office/drawing/2014/main" id="{9B17B17B-B276-D845-9836-1E640BFCD12E}"/>
                </a:ext>
              </a:extLst>
            </p:cNvPr>
            <p:cNvSpPr txBox="1"/>
            <p:nvPr/>
          </p:nvSpPr>
          <p:spPr>
            <a:xfrm>
              <a:off x="2656325" y="3207350"/>
              <a:ext cx="1012800" cy="1166100"/>
            </a:xfrm>
            <a:prstGeom prst="rect">
              <a:avLst/>
            </a:prstGeom>
            <a:no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a:ln>
                    <a:noFill/>
                  </a:ln>
                  <a:solidFill>
                    <a:srgbClr val="FF0000"/>
                  </a:solidFill>
                  <a:effectLst/>
                  <a:uLnTx/>
                  <a:uFillTx/>
                  <a:latin typeface="Avenir Next Condensed" panose="020B0506020202020204" pitchFamily="34" charset="0"/>
                  <a:cs typeface="Arial" panose="020B0604020202020204" pitchFamily="34" charset="0"/>
                </a:rPr>
                <a:t>2</a:t>
              </a:r>
              <a:endParaRPr kumimoji="0" sz="8000" b="1" i="0" u="none" strike="noStrike" kern="0" cap="none" spc="0" normalizeH="0" baseline="0" noProof="0">
                <a:ln>
                  <a:noFill/>
                </a:ln>
                <a:solidFill>
                  <a:srgbClr val="FF0000"/>
                </a:solidFill>
                <a:effectLst/>
                <a:uLnTx/>
                <a:uFillTx/>
                <a:latin typeface="Avenir Next Condensed" panose="020B0506020202020204" pitchFamily="34" charset="0"/>
                <a:cs typeface="Arial" panose="020B0604020202020204" pitchFamily="34" charset="0"/>
              </a:endParaRPr>
            </a:p>
          </p:txBody>
        </p:sp>
        <p:sp>
          <p:nvSpPr>
            <p:cNvPr id="12" name="Google Shape;162;p18">
              <a:extLst>
                <a:ext uri="{FF2B5EF4-FFF2-40B4-BE49-F238E27FC236}">
                  <a16:creationId xmlns:a16="http://schemas.microsoft.com/office/drawing/2014/main" id="{840EC1A9-0A94-8C4B-B1DF-DF92BB51332C}"/>
                </a:ext>
              </a:extLst>
            </p:cNvPr>
            <p:cNvSpPr txBox="1"/>
            <p:nvPr/>
          </p:nvSpPr>
          <p:spPr>
            <a:xfrm>
              <a:off x="3367637" y="3521557"/>
              <a:ext cx="5442600" cy="1037100"/>
            </a:xfrm>
            <a:prstGeom prst="rect">
              <a:avLst/>
            </a:prstGeom>
            <a:no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prstClr val="white"/>
                  </a:solidFill>
                  <a:effectLst/>
                  <a:uLnTx/>
                  <a:uFillTx/>
                  <a:latin typeface="Avenir Next Condensed" panose="020B0506020202020204" pitchFamily="34" charset="0"/>
                  <a:ea typeface="Calibri"/>
                  <a:cs typeface="Arial" panose="020B0604020202020204" pitchFamily="34" charset="0"/>
                  <a:sym typeface="Calibri"/>
                </a:rPr>
                <a:t>Use the </a:t>
              </a:r>
              <a:r>
                <a:rPr kumimoji="0" lang="en-US" sz="3600" b="1" i="0" u="none" strike="noStrike" kern="0" cap="none" spc="0" normalizeH="0" baseline="0" noProof="0">
                  <a:ln>
                    <a:noFill/>
                  </a:ln>
                  <a:solidFill>
                    <a:srgbClr val="FF0000"/>
                  </a:solidFill>
                  <a:effectLst/>
                  <a:uLnTx/>
                  <a:uFillTx/>
                  <a:latin typeface="Avenir Next Condensed" panose="020B0506020202020204" pitchFamily="34" charset="0"/>
                  <a:ea typeface="Calibri"/>
                  <a:cs typeface="Arial" panose="020B0604020202020204" pitchFamily="34" charset="0"/>
                  <a:sym typeface="Calibri"/>
                </a:rPr>
                <a:t>2-WEEK</a:t>
              </a:r>
              <a:r>
                <a:rPr kumimoji="0" lang="en-US" sz="3600" b="1" i="0" u="none" strike="noStrike" kern="0" cap="none" spc="0" normalizeH="0" baseline="0" noProof="0">
                  <a:ln>
                    <a:noFill/>
                  </a:ln>
                  <a:solidFill>
                    <a:srgbClr val="F79646"/>
                  </a:solidFill>
                  <a:effectLst/>
                  <a:uLnTx/>
                  <a:uFillTx/>
                  <a:latin typeface="Avenir Next Condensed" panose="020B0506020202020204" pitchFamily="34" charset="0"/>
                  <a:ea typeface="Calibri"/>
                  <a:cs typeface="Arial" panose="020B0604020202020204" pitchFamily="34" charset="0"/>
                  <a:sym typeface="Calibri"/>
                </a:rPr>
                <a:t> </a:t>
              </a:r>
              <a:r>
                <a:rPr kumimoji="0" lang="en-US" sz="3600" b="1" i="0" u="none" strike="noStrike" kern="0" cap="none" spc="0" normalizeH="0" baseline="0" noProof="0">
                  <a:ln>
                    <a:noFill/>
                  </a:ln>
                  <a:solidFill>
                    <a:prstClr val="white"/>
                  </a:solidFill>
                  <a:effectLst/>
                  <a:uLnTx/>
                  <a:uFillTx/>
                  <a:latin typeface="Avenir Next Condensed" panose="020B0506020202020204" pitchFamily="34" charset="0"/>
                  <a:ea typeface="Calibri"/>
                  <a:cs typeface="Arial" panose="020B0604020202020204" pitchFamily="34" charset="0"/>
                  <a:sym typeface="Calibri"/>
                </a:rPr>
                <a:t>rule.</a:t>
              </a:r>
              <a:endParaRPr kumimoji="0" sz="2000" b="0" i="0" u="none" strike="noStrike" kern="0" cap="none" spc="0" normalizeH="0" baseline="0" noProof="0">
                <a:ln>
                  <a:noFill/>
                </a:ln>
                <a:solidFill>
                  <a:prstClr val="white"/>
                </a:solidFill>
                <a:effectLst/>
                <a:uLnTx/>
                <a:uFillTx/>
                <a:latin typeface="Avenir Next Condensed" panose="020B0506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prstClr val="black"/>
                </a:solidFill>
                <a:effectLst/>
                <a:uLnTx/>
                <a:uFillTx/>
                <a:latin typeface="Avenir Next Condensed" panose="020B0506020202020204" pitchFamily="34" charset="0"/>
              </a:endParaRPr>
            </a:p>
          </p:txBody>
        </p:sp>
      </p:grpSp>
      <p:grpSp>
        <p:nvGrpSpPr>
          <p:cNvPr id="13" name="Google Shape;163;p18">
            <a:extLst>
              <a:ext uri="{FF2B5EF4-FFF2-40B4-BE49-F238E27FC236}">
                <a16:creationId xmlns:a16="http://schemas.microsoft.com/office/drawing/2014/main" id="{D8E7A1A8-41DA-574F-BD57-03373985DEB4}"/>
              </a:ext>
            </a:extLst>
          </p:cNvPr>
          <p:cNvGrpSpPr/>
          <p:nvPr/>
        </p:nvGrpSpPr>
        <p:grpSpPr>
          <a:xfrm>
            <a:off x="3832109" y="4145141"/>
            <a:ext cx="7257923" cy="1356600"/>
            <a:chOff x="1433252" y="4207488"/>
            <a:chExt cx="7257923" cy="1356600"/>
          </a:xfrm>
        </p:grpSpPr>
        <p:pic>
          <p:nvPicPr>
            <p:cNvPr id="14" name="Google Shape;164;p18">
              <a:extLst>
                <a:ext uri="{FF2B5EF4-FFF2-40B4-BE49-F238E27FC236}">
                  <a16:creationId xmlns:a16="http://schemas.microsoft.com/office/drawing/2014/main" id="{F4020D38-8EEB-3E46-8FD2-33F526626647}"/>
                </a:ext>
              </a:extLst>
            </p:cNvPr>
            <p:cNvPicPr preferRelativeResize="0"/>
            <p:nvPr/>
          </p:nvPicPr>
          <p:blipFill rotWithShape="1">
            <a:blip r:embed="rId5">
              <a:alphaModFix/>
            </a:blip>
            <a:srcRect/>
            <a:stretch/>
          </p:blipFill>
          <p:spPr>
            <a:xfrm>
              <a:off x="1433252" y="4327016"/>
              <a:ext cx="1012799" cy="1042115"/>
            </a:xfrm>
            <a:prstGeom prst="rect">
              <a:avLst/>
            </a:prstGeom>
            <a:noFill/>
            <a:ln>
              <a:noFill/>
            </a:ln>
          </p:spPr>
        </p:pic>
        <p:sp>
          <p:nvSpPr>
            <p:cNvPr id="15" name="Google Shape;165;p18">
              <a:extLst>
                <a:ext uri="{FF2B5EF4-FFF2-40B4-BE49-F238E27FC236}">
                  <a16:creationId xmlns:a16="http://schemas.microsoft.com/office/drawing/2014/main" id="{8B5A22FA-99B0-3049-89E5-D7C10487AB44}"/>
                </a:ext>
              </a:extLst>
            </p:cNvPr>
            <p:cNvSpPr txBox="1"/>
            <p:nvPr/>
          </p:nvSpPr>
          <p:spPr>
            <a:xfrm>
              <a:off x="2656325" y="4207488"/>
              <a:ext cx="1012800" cy="1166100"/>
            </a:xfrm>
            <a:prstGeom prst="rect">
              <a:avLst/>
            </a:prstGeom>
            <a:no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a:ln>
                    <a:noFill/>
                  </a:ln>
                  <a:solidFill>
                    <a:srgbClr val="FF0000"/>
                  </a:solidFill>
                  <a:effectLst/>
                  <a:uLnTx/>
                  <a:uFillTx/>
                  <a:latin typeface="Avenir Next Condensed" panose="020B0506020202020204" pitchFamily="34" charset="0"/>
                  <a:cs typeface="Arial" panose="020B0604020202020204" pitchFamily="34" charset="0"/>
                </a:rPr>
                <a:t>3</a:t>
              </a:r>
              <a:endParaRPr kumimoji="0" sz="8800" b="1" i="0" u="none" strike="noStrike" kern="0" cap="none" spc="0" normalizeH="0" baseline="0" noProof="0">
                <a:ln>
                  <a:noFill/>
                </a:ln>
                <a:solidFill>
                  <a:srgbClr val="FF0000"/>
                </a:solidFill>
                <a:effectLst/>
                <a:uLnTx/>
                <a:uFillTx/>
                <a:latin typeface="Avenir Next Condensed" panose="020B0506020202020204" pitchFamily="34" charset="0"/>
                <a:cs typeface="Arial" panose="020B0604020202020204" pitchFamily="34" charset="0"/>
              </a:endParaRPr>
            </a:p>
          </p:txBody>
        </p:sp>
        <p:sp>
          <p:nvSpPr>
            <p:cNvPr id="16" name="Google Shape;166;p18">
              <a:extLst>
                <a:ext uri="{FF2B5EF4-FFF2-40B4-BE49-F238E27FC236}">
                  <a16:creationId xmlns:a16="http://schemas.microsoft.com/office/drawing/2014/main" id="{34153675-A132-A44A-8A85-313D632BCAD5}"/>
                </a:ext>
              </a:extLst>
            </p:cNvPr>
            <p:cNvSpPr txBox="1"/>
            <p:nvPr/>
          </p:nvSpPr>
          <p:spPr>
            <a:xfrm>
              <a:off x="3248575" y="4526988"/>
              <a:ext cx="5442600" cy="1037100"/>
            </a:xfrm>
            <a:prstGeom prst="rect">
              <a:avLst/>
            </a:prstGeom>
            <a:no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chemeClr val="bg1"/>
                  </a:solidFill>
                  <a:effectLst/>
                  <a:uLnTx/>
                  <a:uFillTx/>
                  <a:latin typeface="Avenir Next Condensed" panose="020B0506020202020204" pitchFamily="34" charset="0"/>
                  <a:ea typeface="Calibri"/>
                  <a:cs typeface="Arial" panose="020B0604020202020204" pitchFamily="34" charset="0"/>
                  <a:sym typeface="Calibri"/>
                </a:rPr>
                <a:t>Share with your </a:t>
              </a:r>
              <a:r>
                <a:rPr kumimoji="0" lang="en-US" sz="3600" b="1" i="0" u="none" strike="noStrike" kern="0" cap="none" spc="0" normalizeH="0" baseline="0" noProof="0">
                  <a:ln>
                    <a:noFill/>
                  </a:ln>
                  <a:solidFill>
                    <a:srgbClr val="E22726"/>
                  </a:solidFill>
                  <a:effectLst/>
                  <a:uLnTx/>
                  <a:uFillTx/>
                  <a:latin typeface="Avenir Next Condensed" panose="020B0506020202020204" pitchFamily="34" charset="0"/>
                  <a:ea typeface="Calibri"/>
                  <a:cs typeface="Arial" panose="020B0604020202020204" pitchFamily="34" charset="0"/>
                  <a:sym typeface="Calibri"/>
                </a:rPr>
                <a:t>DOCTOR</a:t>
              </a:r>
              <a:r>
                <a:rPr kumimoji="0" lang="en-US" sz="3600" b="1" i="0" u="none" strike="noStrike" kern="0" cap="none" spc="0" normalizeH="0" baseline="0" noProof="0">
                  <a:ln>
                    <a:noFill/>
                  </a:ln>
                  <a:solidFill>
                    <a:schemeClr val="bg1"/>
                  </a:solidFill>
                  <a:effectLst/>
                  <a:uLnTx/>
                  <a:uFillTx/>
                  <a:latin typeface="Avenir Next Condensed" panose="020B0506020202020204" pitchFamily="34" charset="0"/>
                  <a:ea typeface="Calibri"/>
                  <a:cs typeface="Arial" panose="020B0604020202020204" pitchFamily="34" charset="0"/>
                  <a:sym typeface="Calibri"/>
                </a:rPr>
                <a:t>.</a:t>
              </a:r>
              <a:endParaRPr kumimoji="0" sz="2400" b="0" i="0" u="none" strike="noStrike" kern="0" cap="none" spc="0" normalizeH="0" baseline="0" noProof="0">
                <a:ln>
                  <a:noFill/>
                </a:ln>
                <a:solidFill>
                  <a:schemeClr val="bg1"/>
                </a:solidFill>
                <a:effectLst/>
                <a:uLnTx/>
                <a:uFillTx/>
                <a:latin typeface="Avenir Next Condensed" panose="020B0506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Avenir Next Condensed" panose="020B0506020202020204" pitchFamily="34" charset="0"/>
              </a:endParaRPr>
            </a:p>
          </p:txBody>
        </p:sp>
      </p:grpSp>
      <p:pic>
        <p:nvPicPr>
          <p:cNvPr id="17" name="Content Placeholder 22">
            <a:extLst>
              <a:ext uri="{FF2B5EF4-FFF2-40B4-BE49-F238E27FC236}">
                <a16:creationId xmlns:a16="http://schemas.microsoft.com/office/drawing/2014/main" id="{B9A0B62B-112C-464A-9242-EBF58A321007}"/>
              </a:ext>
            </a:extLst>
          </p:cNvPr>
          <p:cNvPicPr>
            <a:picLocks noChangeAspect="1"/>
          </p:cNvPicPr>
          <p:nvPr/>
        </p:nvPicPr>
        <p:blipFill>
          <a:blip r:embed="rId6"/>
          <a:srcRect/>
          <a:stretch/>
        </p:blipFill>
        <p:spPr>
          <a:xfrm>
            <a:off x="421319" y="5722733"/>
            <a:ext cx="3330495" cy="577738"/>
          </a:xfrm>
          <a:prstGeom prst="rect">
            <a:avLst/>
          </a:prstGeom>
        </p:spPr>
      </p:pic>
      <p:sp>
        <p:nvSpPr>
          <p:cNvPr id="18" name="TextBox 17">
            <a:extLst>
              <a:ext uri="{FF2B5EF4-FFF2-40B4-BE49-F238E27FC236}">
                <a16:creationId xmlns:a16="http://schemas.microsoft.com/office/drawing/2014/main" id="{F82DB562-9E8D-6F48-9016-494C1FA0EBC6}"/>
              </a:ext>
            </a:extLst>
          </p:cNvPr>
          <p:cNvSpPr txBox="1"/>
          <p:nvPr/>
        </p:nvSpPr>
        <p:spPr>
          <a:xfrm>
            <a:off x="-160813" y="335387"/>
            <a:ext cx="6660892" cy="584775"/>
          </a:xfrm>
          <a:prstGeom prst="rect">
            <a:avLst/>
          </a:prstGeom>
          <a:solidFill>
            <a:srgbClr val="E22726"/>
          </a:solidFill>
        </p:spPr>
        <p:txBody>
          <a:bodyPr wrap="square" rtlCol="0">
            <a:spAutoFit/>
          </a:bodyPr>
          <a:lstStyle/>
          <a:p>
            <a:pPr algn="r"/>
            <a:r>
              <a:rPr lang="en-US" sz="2800" b="1" spc="200">
                <a:solidFill>
                  <a:schemeClr val="bg1"/>
                </a:solidFill>
                <a:latin typeface="Avenir Next Condensed" panose="020B0506020202020204"/>
                <a:cs typeface="Arial" panose="020B0604020202020204" pitchFamily="34" charset="0"/>
              </a:rPr>
              <a:t>Early Cancer Detection </a:t>
            </a:r>
            <a:r>
              <a:rPr lang="en-US" sz="3200" b="1" spc="200">
                <a:solidFill>
                  <a:schemeClr val="bg1"/>
                </a:solidFill>
                <a:latin typeface="Avenir Next Condensed" panose="020B0506020202020204"/>
                <a:cs typeface="Arial" panose="020B0604020202020204" pitchFamily="34" charset="0"/>
              </a:rPr>
              <a:t>	 </a:t>
            </a:r>
            <a:endParaRPr lang="en-US" sz="3200" b="1" spc="200">
              <a:solidFill>
                <a:srgbClr val="C7B783"/>
              </a:solidFill>
              <a:latin typeface="Avenir Next Condensed" panose="020B0506020202020204"/>
              <a:cs typeface="Arial" panose="020B0604020202020204" pitchFamily="34" charset="0"/>
            </a:endParaRPr>
          </a:p>
        </p:txBody>
      </p:sp>
      <p:sp>
        <p:nvSpPr>
          <p:cNvPr id="19" name="Slide Number Placeholder 12">
            <a:extLst>
              <a:ext uri="{FF2B5EF4-FFF2-40B4-BE49-F238E27FC236}">
                <a16:creationId xmlns:a16="http://schemas.microsoft.com/office/drawing/2014/main" id="{F6F9345F-A17B-B142-A2A1-FC185DFB8DF7}"/>
              </a:ext>
            </a:extLst>
          </p:cNvPr>
          <p:cNvSpPr>
            <a:spLocks noGrp="1"/>
          </p:cNvSpPr>
          <p:nvPr>
            <p:ph type="sldNum" sz="quarter" idx="12"/>
          </p:nvPr>
        </p:nvSpPr>
        <p:spPr>
          <a:xfrm>
            <a:off x="11250471" y="6349211"/>
            <a:ext cx="397356" cy="365125"/>
          </a:xfrm>
        </p:spPr>
        <p:txBody>
          <a:bodyPr/>
          <a:lstStyle/>
          <a:p>
            <a:pPr algn="ctr"/>
            <a:fld id="{5FE9983C-F62D-48A4-9145-C86367548D2A}" type="slidenum">
              <a:rPr lang="en-US" smtClean="0">
                <a:solidFill>
                  <a:srgbClr val="074975"/>
                </a:solidFill>
                <a:latin typeface="Avenir Next Condensed" panose="020B0506020202020204" pitchFamily="34" charset="0"/>
              </a:rPr>
              <a:pPr algn="ctr"/>
              <a:t>45</a:t>
            </a:fld>
            <a:endParaRPr lang="en-US">
              <a:solidFill>
                <a:srgbClr val="074975"/>
              </a:solidFill>
              <a:latin typeface="Avenir Next Condensed" panose="020B0506020202020204" pitchFamily="34" charset="0"/>
            </a:endParaRPr>
          </a:p>
        </p:txBody>
      </p:sp>
    </p:spTree>
    <p:extLst>
      <p:ext uri="{BB962C8B-B14F-4D97-AF65-F5344CB8AC3E}">
        <p14:creationId xmlns:p14="http://schemas.microsoft.com/office/powerpoint/2010/main" val="42559812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22">
            <a:extLst>
              <a:ext uri="{FF2B5EF4-FFF2-40B4-BE49-F238E27FC236}">
                <a16:creationId xmlns:a16="http://schemas.microsoft.com/office/drawing/2014/main" id="{B9A0B62B-112C-464A-9242-EBF58A321007}"/>
              </a:ext>
            </a:extLst>
          </p:cNvPr>
          <p:cNvPicPr>
            <a:picLocks noChangeAspect="1"/>
          </p:cNvPicPr>
          <p:nvPr/>
        </p:nvPicPr>
        <p:blipFill>
          <a:blip r:embed="rId3"/>
          <a:srcRect/>
          <a:stretch/>
        </p:blipFill>
        <p:spPr>
          <a:xfrm>
            <a:off x="7434077" y="5995069"/>
            <a:ext cx="2372048" cy="411477"/>
          </a:xfrm>
          <a:prstGeom prst="rect">
            <a:avLst/>
          </a:prstGeom>
        </p:spPr>
      </p:pic>
      <p:pic>
        <p:nvPicPr>
          <p:cNvPr id="10" name="Google Shape;231;p12">
            <a:extLst>
              <a:ext uri="{FF2B5EF4-FFF2-40B4-BE49-F238E27FC236}">
                <a16:creationId xmlns:a16="http://schemas.microsoft.com/office/drawing/2014/main" id="{E8E8499D-AB9F-E642-881D-5716BC2D6010}"/>
              </a:ext>
            </a:extLst>
          </p:cNvPr>
          <p:cNvPicPr preferRelativeResize="0"/>
          <p:nvPr/>
        </p:nvPicPr>
        <p:blipFill rotWithShape="1">
          <a:blip r:embed="rId4">
            <a:alphaModFix/>
          </a:blip>
          <a:srcRect l="10201" t="23162" r="69617" b="2741"/>
          <a:stretch/>
        </p:blipFill>
        <p:spPr>
          <a:xfrm>
            <a:off x="6677484" y="565404"/>
            <a:ext cx="1143774" cy="1962671"/>
          </a:xfrm>
          <a:prstGeom prst="rect">
            <a:avLst/>
          </a:prstGeom>
          <a:noFill/>
          <a:ln>
            <a:noFill/>
          </a:ln>
        </p:spPr>
      </p:pic>
      <p:pic>
        <p:nvPicPr>
          <p:cNvPr id="11" name="Google Shape;228;p12">
            <a:extLst>
              <a:ext uri="{FF2B5EF4-FFF2-40B4-BE49-F238E27FC236}">
                <a16:creationId xmlns:a16="http://schemas.microsoft.com/office/drawing/2014/main" id="{785F9FAE-FF1A-E441-9B1B-BB9F2D2374D9}"/>
              </a:ext>
            </a:extLst>
          </p:cNvPr>
          <p:cNvPicPr preferRelativeResize="0"/>
          <p:nvPr/>
        </p:nvPicPr>
        <p:blipFill rotWithShape="1">
          <a:blip r:embed="rId5">
            <a:alphaModFix/>
          </a:blip>
          <a:srcRect l="33158" t="-2718" r="32151" b="23453"/>
          <a:stretch/>
        </p:blipFill>
        <p:spPr>
          <a:xfrm>
            <a:off x="8996997" y="67526"/>
            <a:ext cx="1265349" cy="2279051"/>
          </a:xfrm>
          <a:prstGeom prst="rect">
            <a:avLst/>
          </a:prstGeom>
          <a:noFill/>
          <a:ln>
            <a:noFill/>
          </a:ln>
        </p:spPr>
      </p:pic>
      <p:pic>
        <p:nvPicPr>
          <p:cNvPr id="12" name="Google Shape;234;p12">
            <a:extLst>
              <a:ext uri="{FF2B5EF4-FFF2-40B4-BE49-F238E27FC236}">
                <a16:creationId xmlns:a16="http://schemas.microsoft.com/office/drawing/2014/main" id="{D3FE441B-A068-B444-82D8-6B5D85BF7DA1}"/>
              </a:ext>
            </a:extLst>
          </p:cNvPr>
          <p:cNvPicPr preferRelativeResize="0"/>
          <p:nvPr/>
        </p:nvPicPr>
        <p:blipFill rotWithShape="1">
          <a:blip r:embed="rId6">
            <a:alphaModFix/>
          </a:blip>
          <a:srcRect l="44206" r="19370" b="-16561"/>
          <a:stretch/>
        </p:blipFill>
        <p:spPr>
          <a:xfrm>
            <a:off x="6911849" y="3157813"/>
            <a:ext cx="1049294" cy="2452535"/>
          </a:xfrm>
          <a:prstGeom prst="rect">
            <a:avLst/>
          </a:prstGeom>
          <a:noFill/>
          <a:ln>
            <a:noFill/>
          </a:ln>
        </p:spPr>
      </p:pic>
      <p:grpSp>
        <p:nvGrpSpPr>
          <p:cNvPr id="13" name="Google Shape;238;p12">
            <a:extLst>
              <a:ext uri="{FF2B5EF4-FFF2-40B4-BE49-F238E27FC236}">
                <a16:creationId xmlns:a16="http://schemas.microsoft.com/office/drawing/2014/main" id="{39FFA1BB-5126-3141-85B1-248F45755954}"/>
              </a:ext>
            </a:extLst>
          </p:cNvPr>
          <p:cNvGrpSpPr/>
          <p:nvPr/>
        </p:nvGrpSpPr>
        <p:grpSpPr>
          <a:xfrm>
            <a:off x="8734818" y="3429001"/>
            <a:ext cx="1609332" cy="1766784"/>
            <a:chOff x="5957650" y="3920375"/>
            <a:chExt cx="2132426" cy="2148700"/>
          </a:xfrm>
        </p:grpSpPr>
        <p:pic>
          <p:nvPicPr>
            <p:cNvPr id="14" name="Google Shape;239;p12">
              <a:extLst>
                <a:ext uri="{FF2B5EF4-FFF2-40B4-BE49-F238E27FC236}">
                  <a16:creationId xmlns:a16="http://schemas.microsoft.com/office/drawing/2014/main" id="{65EAB70A-5EE6-5B4A-9442-4BE6DF563E0A}"/>
                </a:ext>
              </a:extLst>
            </p:cNvPr>
            <p:cNvPicPr preferRelativeResize="0"/>
            <p:nvPr/>
          </p:nvPicPr>
          <p:blipFill rotWithShape="1">
            <a:blip r:embed="rId4">
              <a:alphaModFix/>
            </a:blip>
            <a:srcRect l="57872" t="23162" r="8115" b="2741"/>
            <a:stretch/>
          </p:blipFill>
          <p:spPr>
            <a:xfrm>
              <a:off x="5957650" y="3920375"/>
              <a:ext cx="2132426" cy="2148700"/>
            </a:xfrm>
            <a:prstGeom prst="rect">
              <a:avLst/>
            </a:prstGeom>
            <a:noFill/>
            <a:ln>
              <a:noFill/>
            </a:ln>
          </p:spPr>
        </p:pic>
        <p:sp>
          <p:nvSpPr>
            <p:cNvPr id="15" name="Google Shape;240;p12">
              <a:extLst>
                <a:ext uri="{FF2B5EF4-FFF2-40B4-BE49-F238E27FC236}">
                  <a16:creationId xmlns:a16="http://schemas.microsoft.com/office/drawing/2014/main" id="{A207B100-F830-164E-99BB-FAA300B3AA8E}"/>
                </a:ext>
              </a:extLst>
            </p:cNvPr>
            <p:cNvSpPr/>
            <p:nvPr/>
          </p:nvSpPr>
          <p:spPr>
            <a:xfrm>
              <a:off x="7262675" y="4433000"/>
              <a:ext cx="658500" cy="529500"/>
            </a:xfrm>
            <a:prstGeom prst="rect">
              <a:avLst/>
            </a:prstGeom>
            <a:solidFill>
              <a:srgbClr val="FFFFFF"/>
            </a:solidFill>
            <a:ln>
              <a:noFill/>
            </a:ln>
          </p:spPr>
          <p:txBody>
            <a:bodyPr spcFirstLastPara="1" wrap="square" lIns="91425" tIns="91425" rIns="91425" bIns="91425" anchor="ctr" anchorCtr="0">
              <a:noAutofit/>
            </a:bodyPr>
            <a:lstStyle/>
            <a:p>
              <a:pPr>
                <a:buClr>
                  <a:srgbClr val="000000"/>
                </a:buClr>
                <a:buSzPts val="1400"/>
                <a:buFont typeface="Arial"/>
                <a:buNone/>
              </a:pPr>
              <a:endParaRPr sz="1600">
                <a:solidFill>
                  <a:srgbClr val="074975"/>
                </a:solidFill>
                <a:latin typeface="Avenir Next Condensed" panose="020B0506020202020204" pitchFamily="34" charset="0"/>
                <a:ea typeface="Arial"/>
                <a:cs typeface="Arial"/>
                <a:sym typeface="Arial"/>
              </a:endParaRPr>
            </a:p>
          </p:txBody>
        </p:sp>
      </p:grpSp>
      <p:sp>
        <p:nvSpPr>
          <p:cNvPr id="16" name="TextBox 15">
            <a:extLst>
              <a:ext uri="{FF2B5EF4-FFF2-40B4-BE49-F238E27FC236}">
                <a16:creationId xmlns:a16="http://schemas.microsoft.com/office/drawing/2014/main" id="{829017F0-42C4-F748-8D12-69C0B5AD0BCF}"/>
              </a:ext>
            </a:extLst>
          </p:cNvPr>
          <p:cNvSpPr txBox="1"/>
          <p:nvPr/>
        </p:nvSpPr>
        <p:spPr>
          <a:xfrm>
            <a:off x="6911849" y="2602466"/>
            <a:ext cx="835509" cy="400110"/>
          </a:xfrm>
          <a:prstGeom prst="rect">
            <a:avLst/>
          </a:prstGeom>
          <a:noFill/>
        </p:spPr>
        <p:txBody>
          <a:bodyPr wrap="square" rtlCol="0">
            <a:spAutoFit/>
          </a:bodyPr>
          <a:lstStyle/>
          <a:p>
            <a:r>
              <a:rPr lang="en-US" sz="2000" b="1">
                <a:solidFill>
                  <a:srgbClr val="074975"/>
                </a:solidFill>
                <a:latin typeface="Avenir Next Condensed" panose="020B0506020202020204" pitchFamily="34" charset="0"/>
                <a:ea typeface="Calibri"/>
                <a:cs typeface="Arial" panose="020B0604020202020204" pitchFamily="34" charset="0"/>
                <a:sym typeface="Calibri"/>
              </a:rPr>
              <a:t>Pain</a:t>
            </a:r>
            <a:endParaRPr lang="en-US" sz="2000">
              <a:solidFill>
                <a:srgbClr val="074975"/>
              </a:solidFill>
              <a:latin typeface="Avenir Next Condensed" panose="020B0506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3C67E77-1539-0841-8909-7421CAB7A81C}"/>
              </a:ext>
            </a:extLst>
          </p:cNvPr>
          <p:cNvSpPr txBox="1"/>
          <p:nvPr/>
        </p:nvSpPr>
        <p:spPr>
          <a:xfrm>
            <a:off x="8959943" y="2463967"/>
            <a:ext cx="1097076" cy="707886"/>
          </a:xfrm>
          <a:prstGeom prst="rect">
            <a:avLst/>
          </a:prstGeom>
          <a:noFill/>
        </p:spPr>
        <p:txBody>
          <a:bodyPr wrap="square" rtlCol="0">
            <a:spAutoFit/>
          </a:bodyPr>
          <a:lstStyle/>
          <a:p>
            <a:pPr algn="ctr"/>
            <a:r>
              <a:rPr lang="en-US" sz="2000" b="1">
                <a:solidFill>
                  <a:srgbClr val="074975"/>
                </a:solidFill>
                <a:latin typeface="Avenir Next Condensed" panose="020B0506020202020204" pitchFamily="34" charset="0"/>
                <a:ea typeface="Calibri"/>
                <a:cs typeface="Arial" panose="020B0604020202020204" pitchFamily="34" charset="0"/>
                <a:sym typeface="Calibri"/>
              </a:rPr>
              <a:t>Energy Level</a:t>
            </a:r>
            <a:endParaRPr lang="en-US" sz="2000">
              <a:solidFill>
                <a:srgbClr val="074975"/>
              </a:solidFill>
              <a:latin typeface="Avenir Next Condensed" panose="020B0506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8B839E1-5B42-D645-AEAA-083884F2EC6E}"/>
              </a:ext>
            </a:extLst>
          </p:cNvPr>
          <p:cNvSpPr txBox="1"/>
          <p:nvPr/>
        </p:nvSpPr>
        <p:spPr>
          <a:xfrm>
            <a:off x="6583003" y="5287183"/>
            <a:ext cx="1702379" cy="707886"/>
          </a:xfrm>
          <a:prstGeom prst="rect">
            <a:avLst/>
          </a:prstGeom>
          <a:noFill/>
        </p:spPr>
        <p:txBody>
          <a:bodyPr wrap="square" rtlCol="0">
            <a:spAutoFit/>
          </a:bodyPr>
          <a:lstStyle/>
          <a:p>
            <a:pPr algn="ctr"/>
            <a:r>
              <a:rPr lang="en-US" sz="2000" b="1">
                <a:solidFill>
                  <a:srgbClr val="074975"/>
                </a:solidFill>
                <a:latin typeface="Avenir Next Condensed" panose="020B0506020202020204" pitchFamily="34" charset="0"/>
                <a:ea typeface="Calibri"/>
                <a:cs typeface="Arial" panose="020B0604020202020204" pitchFamily="34" charset="0"/>
                <a:sym typeface="Calibri"/>
              </a:rPr>
              <a:t>Visible Changes </a:t>
            </a:r>
            <a:endParaRPr lang="en-US" sz="2000">
              <a:solidFill>
                <a:srgbClr val="074975"/>
              </a:solidFill>
              <a:latin typeface="Avenir Next Condensed" panose="020B0506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2CAC432-2992-544B-BA79-7A8FB2E3C15D}"/>
              </a:ext>
            </a:extLst>
          </p:cNvPr>
          <p:cNvSpPr txBox="1"/>
          <p:nvPr/>
        </p:nvSpPr>
        <p:spPr>
          <a:xfrm>
            <a:off x="8954819" y="5287183"/>
            <a:ext cx="1265349" cy="707886"/>
          </a:xfrm>
          <a:prstGeom prst="rect">
            <a:avLst/>
          </a:prstGeom>
          <a:noFill/>
        </p:spPr>
        <p:txBody>
          <a:bodyPr wrap="square" rtlCol="0">
            <a:spAutoFit/>
          </a:bodyPr>
          <a:lstStyle/>
          <a:p>
            <a:pPr algn="ctr"/>
            <a:r>
              <a:rPr lang="en-US" sz="2000" b="1">
                <a:solidFill>
                  <a:srgbClr val="074975"/>
                </a:solidFill>
                <a:latin typeface="Avenir Next Condensed" panose="020B0506020202020204" pitchFamily="34" charset="0"/>
                <a:ea typeface="Calibri"/>
                <a:cs typeface="Arial" panose="020B0604020202020204" pitchFamily="34" charset="0"/>
                <a:sym typeface="Calibri"/>
              </a:rPr>
              <a:t>Bathroom Habits</a:t>
            </a:r>
            <a:endParaRPr lang="en-US" sz="2000">
              <a:solidFill>
                <a:srgbClr val="074975"/>
              </a:solidFill>
              <a:latin typeface="Avenir Next Condensed" panose="020B0506020202020204" pitchFamily="34" charset="0"/>
              <a:cs typeface="Arial" panose="020B0604020202020204" pitchFamily="34" charset="0"/>
            </a:endParaRPr>
          </a:p>
        </p:txBody>
      </p:sp>
      <p:sp>
        <p:nvSpPr>
          <p:cNvPr id="25" name="Google Shape;284;p14">
            <a:extLst>
              <a:ext uri="{FF2B5EF4-FFF2-40B4-BE49-F238E27FC236}">
                <a16:creationId xmlns:a16="http://schemas.microsoft.com/office/drawing/2014/main" id="{446ED811-5356-4DAF-8DE5-E4937892D000}"/>
              </a:ext>
            </a:extLst>
          </p:cNvPr>
          <p:cNvSpPr txBox="1">
            <a:spLocks/>
          </p:cNvSpPr>
          <p:nvPr/>
        </p:nvSpPr>
        <p:spPr>
          <a:xfrm>
            <a:off x="1280687" y="2787132"/>
            <a:ext cx="4328090" cy="2381519"/>
          </a:xfrm>
          <a:prstGeom prst="rect">
            <a:avLst/>
          </a:prstGeom>
          <a:noFill/>
          <a:ln>
            <a:noFill/>
          </a:ln>
        </p:spPr>
        <p:txBody>
          <a:bodyPr spcFirstLastPara="1" vert="horz" wrap="square" lIns="91425" tIns="91425" rIns="91425" bIns="91425"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defTabSz="914400" eaLnBrk="1" fontAlgn="auto" latinLnBrk="0" hangingPunct="1">
              <a:lnSpc>
                <a:spcPct val="100000"/>
              </a:lnSpc>
              <a:spcBef>
                <a:spcPts val="0"/>
              </a:spcBef>
              <a:spcAft>
                <a:spcPts val="0"/>
              </a:spcAft>
              <a:buClr>
                <a:srgbClr val="9A928F"/>
              </a:buClr>
              <a:buSzPts val="750"/>
              <a:buFont typeface="Calibri"/>
              <a:buNone/>
              <a:tabLst/>
              <a:defRPr/>
            </a:pPr>
            <a:r>
              <a:rPr kumimoji="0" lang="en-US" b="1" i="0" u="none" strike="noStrike" kern="0" cap="none" spc="0" normalizeH="0" baseline="0" noProof="0">
                <a:ln>
                  <a:noFill/>
                </a:ln>
                <a:solidFill>
                  <a:prstClr val="white"/>
                </a:solidFill>
                <a:effectLst/>
                <a:uLnTx/>
                <a:uFillTx/>
                <a:latin typeface="Avenir Next Condensed" panose="020B0506020202020204" pitchFamily="34" charset="0"/>
                <a:ea typeface="Calibri"/>
                <a:cs typeface="Arial" panose="020B0604020202020204" pitchFamily="34" charset="0"/>
                <a:sym typeface="Calibri"/>
              </a:rPr>
              <a:t>Remember what</a:t>
            </a:r>
            <a:r>
              <a:rPr kumimoji="0" lang="en-US" b="1" i="0" u="none" strike="noStrike" kern="0" cap="none" spc="0" normalizeH="0" baseline="0" noProof="0">
                <a:ln>
                  <a:noFill/>
                </a:ln>
                <a:solidFill>
                  <a:srgbClr val="3C4043"/>
                </a:solidFill>
                <a:effectLst/>
                <a:uLnTx/>
                <a:uFillTx/>
                <a:latin typeface="Avenir Next Condensed" panose="020B0506020202020204" pitchFamily="34" charset="0"/>
                <a:ea typeface="Calibri"/>
                <a:cs typeface="Arial" panose="020B0604020202020204" pitchFamily="34" charset="0"/>
                <a:sym typeface="Calibri"/>
              </a:rPr>
              <a:t> </a:t>
            </a:r>
            <a:r>
              <a:rPr kumimoji="0" lang="en-US" b="1" i="0" u="none" strike="noStrike" kern="0" cap="none" spc="0" normalizeH="0" baseline="0" noProof="0">
                <a:ln>
                  <a:noFill/>
                </a:ln>
                <a:solidFill>
                  <a:srgbClr val="FF0000"/>
                </a:solidFill>
                <a:effectLst/>
                <a:uLnTx/>
                <a:uFillTx/>
                <a:latin typeface="Avenir Next Condensed" panose="020B0506020202020204" pitchFamily="34" charset="0"/>
                <a:ea typeface="Calibri"/>
                <a:cs typeface="Arial" panose="020B0604020202020204" pitchFamily="34" charset="0"/>
                <a:sym typeface="Calibri"/>
              </a:rPr>
              <a:t>GREAT</a:t>
            </a:r>
            <a:r>
              <a:rPr kumimoji="0" lang="en-US" b="1" i="0" u="none" strike="noStrike" kern="0" cap="none" spc="0" normalizeH="0" baseline="0" noProof="0">
                <a:ln>
                  <a:noFill/>
                </a:ln>
                <a:solidFill>
                  <a:srgbClr val="3C4043"/>
                </a:solidFill>
                <a:effectLst/>
                <a:uLnTx/>
                <a:uFillTx/>
                <a:latin typeface="Avenir Next Condensed" panose="020B0506020202020204" pitchFamily="34" charset="0"/>
                <a:ea typeface="Calibri"/>
                <a:cs typeface="Arial" panose="020B0604020202020204" pitchFamily="34" charset="0"/>
                <a:sym typeface="Calibri"/>
              </a:rPr>
              <a:t> </a:t>
            </a:r>
            <a:r>
              <a:rPr kumimoji="0" lang="en-US" b="1" i="0" u="none" strike="noStrike" kern="0" cap="none" spc="0" normalizeH="0" baseline="0" noProof="0">
                <a:ln>
                  <a:noFill/>
                </a:ln>
                <a:solidFill>
                  <a:prstClr val="white"/>
                </a:solidFill>
                <a:effectLst/>
                <a:uLnTx/>
                <a:uFillTx/>
                <a:latin typeface="Avenir Next Condensed" panose="020B0506020202020204" pitchFamily="34" charset="0"/>
                <a:ea typeface="Calibri"/>
                <a:cs typeface="Arial" panose="020B0604020202020204" pitchFamily="34" charset="0"/>
                <a:sym typeface="Calibri"/>
              </a:rPr>
              <a:t>feels </a:t>
            </a:r>
            <a:r>
              <a:rPr kumimoji="0" lang="en-US" b="1" i="0" u="none" strike="noStrike" kern="0" cap="none" spc="0" normalizeH="0" baseline="0" noProof="0">
                <a:ln>
                  <a:noFill/>
                </a:ln>
                <a:solidFill>
                  <a:schemeClr val="bg1"/>
                </a:solidFill>
                <a:effectLst/>
                <a:uLnTx/>
                <a:uFillTx/>
                <a:latin typeface="Avenir Next Condensed" panose="020B0506020202020204" pitchFamily="34" charset="0"/>
                <a:ea typeface="Calibri"/>
                <a:cs typeface="Arial" panose="020B0604020202020204" pitchFamily="34" charset="0"/>
                <a:sym typeface="Calibri"/>
              </a:rPr>
              <a:t>like.</a:t>
            </a:r>
            <a:endParaRPr kumimoji="0" lang="en-US" sz="2800" b="0" i="0" u="none" strike="noStrike" kern="0" cap="none" spc="0" normalizeH="0" baseline="0" noProof="0">
              <a:ln>
                <a:noFill/>
              </a:ln>
              <a:solidFill>
                <a:schemeClr val="bg1"/>
              </a:solidFill>
              <a:effectLst/>
              <a:uLnTx/>
              <a:uFillTx/>
              <a:latin typeface="Avenir Next Condensed" panose="020B0506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958FB9B9-9D6B-440F-BF55-BF139456BB2F}"/>
              </a:ext>
            </a:extLst>
          </p:cNvPr>
          <p:cNvSpPr/>
          <p:nvPr/>
        </p:nvSpPr>
        <p:spPr>
          <a:xfrm>
            <a:off x="537157" y="2115744"/>
            <a:ext cx="1097076"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chemeClr val="bg1"/>
                </a:solidFill>
                <a:effectLst/>
                <a:uLnTx/>
                <a:uFillTx/>
                <a:latin typeface="Avenir Next Condensed" panose="020B0506020202020204" pitchFamily="34" charset="0"/>
                <a:ea typeface="Arial"/>
                <a:cs typeface="Arial"/>
                <a:sym typeface="Arial"/>
              </a:rPr>
              <a:t>STEP</a:t>
            </a:r>
            <a:endParaRPr kumimoji="0" lang="en-US" sz="2800" b="0" i="0" u="none" strike="noStrike" kern="0" cap="none" spc="0" normalizeH="0" baseline="0" noProof="0">
              <a:ln>
                <a:noFill/>
              </a:ln>
              <a:solidFill>
                <a:schemeClr val="bg1"/>
              </a:solidFill>
              <a:effectLst/>
              <a:uLnTx/>
              <a:uFillTx/>
              <a:latin typeface="Avenir Next Condensed" panose="020B0506020202020204" pitchFamily="34" charset="0"/>
            </a:endParaRPr>
          </a:p>
        </p:txBody>
      </p:sp>
      <p:sp>
        <p:nvSpPr>
          <p:cNvPr id="27" name="Google Shape;285;p14">
            <a:extLst>
              <a:ext uri="{FF2B5EF4-FFF2-40B4-BE49-F238E27FC236}">
                <a16:creationId xmlns:a16="http://schemas.microsoft.com/office/drawing/2014/main" id="{3BA0E839-F128-471B-89DE-09A490DC0AB8}"/>
              </a:ext>
            </a:extLst>
          </p:cNvPr>
          <p:cNvSpPr txBox="1">
            <a:spLocks/>
          </p:cNvSpPr>
          <p:nvPr/>
        </p:nvSpPr>
        <p:spPr>
          <a:xfrm>
            <a:off x="301606" y="2347849"/>
            <a:ext cx="1353068" cy="2309700"/>
          </a:xfrm>
          <a:prstGeom prst="rect">
            <a:avLst/>
          </a:prstGeom>
          <a:noFill/>
          <a:ln>
            <a:noFill/>
          </a:ln>
        </p:spPr>
        <p:txBody>
          <a:bodyPr spcFirstLastPara="1" wrap="square" lIns="91425" tIns="91425" rIns="91425" bIns="91425"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Bef>
                <a:spcPts val="0"/>
              </a:spcBef>
              <a:buClr>
                <a:prstClr val="black"/>
              </a:buClr>
              <a:buSzPts val="3600"/>
              <a:buFont typeface="Calibri"/>
              <a:buNone/>
            </a:pPr>
            <a:r>
              <a:rPr lang="en-US" sz="15000" b="1">
                <a:solidFill>
                  <a:srgbClr val="E22726"/>
                </a:solidFill>
                <a:latin typeface="Avenir Next Condensed" panose="020B0506020202020204" pitchFamily="34" charset="0"/>
                <a:ea typeface="Arial"/>
                <a:cs typeface="Arial"/>
                <a:sym typeface="Arial"/>
              </a:rPr>
              <a:t>1</a:t>
            </a:r>
          </a:p>
          <a:p>
            <a:pPr algn="l">
              <a:spcBef>
                <a:spcPts val="0"/>
              </a:spcBef>
              <a:buClr>
                <a:srgbClr val="696A6D"/>
              </a:buClr>
              <a:buSzPts val="2600"/>
              <a:buFont typeface="Calibri"/>
              <a:buNone/>
            </a:pPr>
            <a:br>
              <a:rPr lang="en-US" sz="2600">
                <a:solidFill>
                  <a:srgbClr val="696A6D"/>
                </a:solidFill>
                <a:latin typeface="Avenir Next Condensed" panose="020B0506020202020204" pitchFamily="34" charset="0"/>
                <a:ea typeface="Arial"/>
                <a:cs typeface="Arial"/>
                <a:sym typeface="Arial"/>
              </a:rPr>
            </a:br>
            <a:endParaRPr lang="en-US" sz="4800" b="1">
              <a:solidFill>
                <a:srgbClr val="58595B"/>
              </a:solidFill>
              <a:latin typeface="Avenir Next Condensed" panose="020B0506020202020204" pitchFamily="34" charset="0"/>
              <a:ea typeface="Arial"/>
              <a:cs typeface="Arial"/>
              <a:sym typeface="Arial"/>
            </a:endParaRPr>
          </a:p>
        </p:txBody>
      </p:sp>
      <p:sp>
        <p:nvSpPr>
          <p:cNvPr id="20" name="TextBox 19">
            <a:extLst>
              <a:ext uri="{FF2B5EF4-FFF2-40B4-BE49-F238E27FC236}">
                <a16:creationId xmlns:a16="http://schemas.microsoft.com/office/drawing/2014/main" id="{59098313-2A04-2348-8ABB-550A8BDF727A}"/>
              </a:ext>
            </a:extLst>
          </p:cNvPr>
          <p:cNvSpPr txBox="1"/>
          <p:nvPr/>
        </p:nvSpPr>
        <p:spPr>
          <a:xfrm>
            <a:off x="-160813" y="335387"/>
            <a:ext cx="6660892" cy="584775"/>
          </a:xfrm>
          <a:prstGeom prst="rect">
            <a:avLst/>
          </a:prstGeom>
          <a:solidFill>
            <a:srgbClr val="E22726"/>
          </a:solidFill>
        </p:spPr>
        <p:txBody>
          <a:bodyPr wrap="square" rtlCol="0">
            <a:spAutoFit/>
          </a:bodyPr>
          <a:lstStyle/>
          <a:p>
            <a:pPr algn="r"/>
            <a:r>
              <a:rPr lang="en-US" sz="2800" b="1" spc="200">
                <a:solidFill>
                  <a:schemeClr val="bg1"/>
                </a:solidFill>
                <a:latin typeface="Avenir Next Condensed" panose="020B0506020202020204"/>
                <a:cs typeface="Arial" panose="020B0604020202020204" pitchFamily="34" charset="0"/>
              </a:rPr>
              <a:t>Early Cancer Detection </a:t>
            </a:r>
            <a:r>
              <a:rPr lang="en-US" sz="3200" b="1" spc="200">
                <a:solidFill>
                  <a:schemeClr val="bg1"/>
                </a:solidFill>
                <a:latin typeface="Avenir Next Condensed" panose="020B0506020202020204"/>
                <a:cs typeface="Arial" panose="020B0604020202020204" pitchFamily="34" charset="0"/>
              </a:rPr>
              <a:t>	 </a:t>
            </a:r>
            <a:endParaRPr lang="en-US" sz="3200" b="1" spc="200">
              <a:solidFill>
                <a:srgbClr val="C7B783"/>
              </a:solidFill>
              <a:latin typeface="Avenir Next Condensed" panose="020B0506020202020204"/>
              <a:cs typeface="Arial" panose="020B0604020202020204" pitchFamily="34" charset="0"/>
            </a:endParaRPr>
          </a:p>
        </p:txBody>
      </p:sp>
      <p:sp>
        <p:nvSpPr>
          <p:cNvPr id="21" name="Slide Number Placeholder 12">
            <a:extLst>
              <a:ext uri="{FF2B5EF4-FFF2-40B4-BE49-F238E27FC236}">
                <a16:creationId xmlns:a16="http://schemas.microsoft.com/office/drawing/2014/main" id="{78C63A68-4504-094F-AB3C-6BAE13A0961C}"/>
              </a:ext>
            </a:extLst>
          </p:cNvPr>
          <p:cNvSpPr>
            <a:spLocks noGrp="1"/>
          </p:cNvSpPr>
          <p:nvPr>
            <p:ph type="sldNum" sz="quarter" idx="12"/>
          </p:nvPr>
        </p:nvSpPr>
        <p:spPr>
          <a:xfrm>
            <a:off x="11250471" y="6349211"/>
            <a:ext cx="402144" cy="365125"/>
          </a:xfrm>
        </p:spPr>
        <p:txBody>
          <a:bodyPr/>
          <a:lstStyle/>
          <a:p>
            <a:pPr algn="ctr"/>
            <a:fld id="{5FE9983C-F62D-48A4-9145-C86367548D2A}" type="slidenum">
              <a:rPr lang="en-US" smtClean="0">
                <a:solidFill>
                  <a:srgbClr val="074975"/>
                </a:solidFill>
                <a:latin typeface="Avenir Next Condensed" panose="020B0506020202020204" pitchFamily="34" charset="0"/>
              </a:rPr>
              <a:pPr algn="ctr"/>
              <a:t>46</a:t>
            </a:fld>
            <a:endParaRPr lang="en-US">
              <a:solidFill>
                <a:srgbClr val="074975"/>
              </a:solidFill>
              <a:latin typeface="Avenir Next Condensed" panose="020B0506020202020204" pitchFamily="34" charset="0"/>
            </a:endParaRPr>
          </a:p>
        </p:txBody>
      </p:sp>
    </p:spTree>
    <p:extLst>
      <p:ext uri="{BB962C8B-B14F-4D97-AF65-F5344CB8AC3E}">
        <p14:creationId xmlns:p14="http://schemas.microsoft.com/office/powerpoint/2010/main" val="26815694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ctr"/>
            <a:fld id="{5FE9983C-F62D-48A4-9145-C86367548D2A}" type="slidenum">
              <a:rPr lang="en-US" smtClean="0">
                <a:solidFill>
                  <a:srgbClr val="074975"/>
                </a:solidFill>
                <a:latin typeface="Avenir Next Condensed" panose="020B0506020202020204" pitchFamily="34" charset="0"/>
              </a:rPr>
              <a:pPr algn="ctr"/>
              <a:t>47</a:t>
            </a:fld>
            <a:endParaRPr lang="en-US">
              <a:solidFill>
                <a:srgbClr val="074975"/>
              </a:solidFill>
              <a:latin typeface="Avenir Next Condensed" panose="020B0506020202020204" pitchFamily="34" charset="0"/>
            </a:endParaRPr>
          </a:p>
        </p:txBody>
      </p:sp>
      <p:pic>
        <p:nvPicPr>
          <p:cNvPr id="5" name="Content Placeholder 22">
            <a:extLst>
              <a:ext uri="{FF2B5EF4-FFF2-40B4-BE49-F238E27FC236}">
                <a16:creationId xmlns:a16="http://schemas.microsoft.com/office/drawing/2014/main" id="{B9A0B62B-112C-464A-9242-EBF58A321007}"/>
              </a:ext>
            </a:extLst>
          </p:cNvPr>
          <p:cNvPicPr>
            <a:picLocks noChangeAspect="1"/>
          </p:cNvPicPr>
          <p:nvPr/>
        </p:nvPicPr>
        <p:blipFill>
          <a:blip r:embed="rId3"/>
          <a:srcRect/>
          <a:stretch/>
        </p:blipFill>
        <p:spPr>
          <a:xfrm>
            <a:off x="883250" y="5657936"/>
            <a:ext cx="3389116" cy="587907"/>
          </a:xfrm>
          <a:prstGeom prst="rect">
            <a:avLst/>
          </a:prstGeom>
        </p:spPr>
      </p:pic>
      <p:sp>
        <p:nvSpPr>
          <p:cNvPr id="7" name="Google Shape;262;p13">
            <a:extLst>
              <a:ext uri="{FF2B5EF4-FFF2-40B4-BE49-F238E27FC236}">
                <a16:creationId xmlns:a16="http://schemas.microsoft.com/office/drawing/2014/main" id="{30411180-DF6C-1E49-8BF6-3076F9E32FA8}"/>
              </a:ext>
            </a:extLst>
          </p:cNvPr>
          <p:cNvSpPr txBox="1"/>
          <p:nvPr/>
        </p:nvSpPr>
        <p:spPr>
          <a:xfrm>
            <a:off x="338138" y="1900239"/>
            <a:ext cx="4786916" cy="3022732"/>
          </a:xfrm>
          <a:prstGeom prst="rect">
            <a:avLst/>
          </a:prstGeom>
          <a:noFill/>
          <a:ln>
            <a:noFill/>
          </a:ln>
        </p:spPr>
        <p:txBody>
          <a:bodyPr spcFirstLastPara="1" wrap="square" lIns="91425" tIns="45700" rIns="91425" bIns="45700" anchor="t" anchorCtr="0">
            <a:noAutofit/>
          </a:bodyPr>
          <a:lstStyle/>
          <a:p>
            <a:pPr>
              <a:buClr>
                <a:srgbClr val="696A6D"/>
              </a:buClr>
              <a:buSzPts val="1000"/>
              <a:buFont typeface="Calibri"/>
              <a:buNone/>
            </a:pPr>
            <a:r>
              <a:rPr lang="en-US" sz="4000">
                <a:solidFill>
                  <a:srgbClr val="074975"/>
                </a:solidFill>
                <a:latin typeface="Avenir Next Condensed" panose="020B0506020202020204" pitchFamily="34" charset="0"/>
                <a:ea typeface="Arial"/>
                <a:cs typeface="Arial"/>
                <a:sym typeface="Arial"/>
              </a:rPr>
              <a:t>Use the </a:t>
            </a:r>
            <a:r>
              <a:rPr lang="en-US" sz="4000" b="1">
                <a:solidFill>
                  <a:srgbClr val="074975"/>
                </a:solidFill>
                <a:latin typeface="Avenir Next Condensed" panose="020B0506020202020204" pitchFamily="34" charset="0"/>
                <a:ea typeface="Arial"/>
                <a:cs typeface="Arial"/>
                <a:sym typeface="Arial"/>
              </a:rPr>
              <a:t>2-Week Rule </a:t>
            </a:r>
            <a:r>
              <a:rPr lang="en-US" sz="4000">
                <a:solidFill>
                  <a:srgbClr val="074975"/>
                </a:solidFill>
                <a:latin typeface="Avenir Next Condensed" panose="020B0506020202020204" pitchFamily="34" charset="0"/>
                <a:ea typeface="Arial"/>
                <a:cs typeface="Arial"/>
                <a:sym typeface="Arial"/>
              </a:rPr>
              <a:t>the same way you track other important dates </a:t>
            </a:r>
            <a:br>
              <a:rPr lang="en-US" sz="4000">
                <a:solidFill>
                  <a:srgbClr val="074975"/>
                </a:solidFill>
                <a:latin typeface="Avenir Next Condensed" panose="020B0506020202020204" pitchFamily="34" charset="0"/>
                <a:ea typeface="Arial"/>
                <a:cs typeface="Arial"/>
                <a:sym typeface="Arial"/>
              </a:rPr>
            </a:br>
            <a:r>
              <a:rPr lang="en-US" sz="4000">
                <a:solidFill>
                  <a:srgbClr val="074975"/>
                </a:solidFill>
                <a:latin typeface="Avenir Next Condensed" panose="020B0506020202020204" pitchFamily="34" charset="0"/>
                <a:ea typeface="Arial"/>
                <a:cs typeface="Arial"/>
                <a:sym typeface="Arial"/>
              </a:rPr>
              <a:t>and information.</a:t>
            </a:r>
            <a:endParaRPr sz="4000">
              <a:solidFill>
                <a:srgbClr val="074975"/>
              </a:solidFill>
              <a:latin typeface="Avenir Next Condensed" panose="020B0506020202020204" pitchFamily="34" charset="0"/>
              <a:ea typeface="Arial"/>
              <a:cs typeface="Arial"/>
              <a:sym typeface="Arial"/>
            </a:endParaRPr>
          </a:p>
        </p:txBody>
      </p:sp>
      <p:sp>
        <p:nvSpPr>
          <p:cNvPr id="16" name="Google Shape;284;p14">
            <a:extLst>
              <a:ext uri="{FF2B5EF4-FFF2-40B4-BE49-F238E27FC236}">
                <a16:creationId xmlns:a16="http://schemas.microsoft.com/office/drawing/2014/main" id="{8FA73E42-5EE4-423E-A903-3364FCF83502}"/>
              </a:ext>
            </a:extLst>
          </p:cNvPr>
          <p:cNvSpPr txBox="1">
            <a:spLocks/>
          </p:cNvSpPr>
          <p:nvPr/>
        </p:nvSpPr>
        <p:spPr>
          <a:xfrm>
            <a:off x="6376987" y="2882382"/>
            <a:ext cx="4950107" cy="1227655"/>
          </a:xfrm>
          <a:prstGeom prst="rect">
            <a:avLst/>
          </a:prstGeom>
          <a:noFill/>
          <a:ln>
            <a:noFill/>
          </a:ln>
        </p:spPr>
        <p:txBody>
          <a:bodyPr spcFirstLastPara="1" vert="horz" wrap="square" lIns="91425" tIns="91425" rIns="91425" bIns="91425"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defTabSz="914400" eaLnBrk="1" fontAlgn="auto" latinLnBrk="0" hangingPunct="1">
              <a:lnSpc>
                <a:spcPct val="100000"/>
              </a:lnSpc>
              <a:spcBef>
                <a:spcPts val="0"/>
              </a:spcBef>
              <a:spcAft>
                <a:spcPts val="0"/>
              </a:spcAft>
              <a:buClr>
                <a:srgbClr val="9A928F"/>
              </a:buClr>
              <a:buSzPts val="750"/>
              <a:buFont typeface="Calibri"/>
              <a:buNone/>
              <a:tabLst/>
              <a:defRPr/>
            </a:pPr>
            <a:r>
              <a:rPr kumimoji="0" lang="en-US" sz="4000" b="1" i="0" u="none" strike="noStrike" kern="0" cap="none" spc="0" normalizeH="0" baseline="0" noProof="0">
                <a:ln>
                  <a:noFill/>
                </a:ln>
                <a:solidFill>
                  <a:prstClr val="white"/>
                </a:solidFill>
                <a:effectLst/>
                <a:uLnTx/>
                <a:uFillTx/>
                <a:latin typeface="Avenir Next Condensed" panose="020B0506020202020204" pitchFamily="34" charset="0"/>
                <a:ea typeface="Calibri"/>
                <a:cs typeface="Arial" panose="020B0604020202020204" pitchFamily="34" charset="0"/>
                <a:sym typeface="Calibri"/>
              </a:rPr>
              <a:t>Use </a:t>
            </a:r>
            <a:r>
              <a:rPr lang="en-US" sz="4000" b="1" kern="0">
                <a:solidFill>
                  <a:prstClr val="white"/>
                </a:solidFill>
                <a:latin typeface="Avenir Next Condensed" panose="020B0506020202020204" pitchFamily="34" charset="0"/>
                <a:ea typeface="Calibri"/>
                <a:cs typeface="Arial" panose="020B0604020202020204" pitchFamily="34" charset="0"/>
                <a:sym typeface="Calibri"/>
              </a:rPr>
              <a:t>the </a:t>
            </a:r>
            <a:r>
              <a:rPr lang="en-US" sz="4000" b="1" kern="0">
                <a:solidFill>
                  <a:srgbClr val="FF0000"/>
                </a:solidFill>
                <a:latin typeface="Avenir Next Condensed" panose="020B0506020202020204" pitchFamily="34" charset="0"/>
                <a:ea typeface="Calibri"/>
                <a:cs typeface="Arial" panose="020B0604020202020204" pitchFamily="34" charset="0"/>
                <a:sym typeface="Calibri"/>
              </a:rPr>
              <a:t>2-Week </a:t>
            </a:r>
            <a:r>
              <a:rPr kumimoji="0" lang="en-US" sz="4000" b="1" i="0" u="none" strike="noStrike" kern="0" cap="none" spc="0" normalizeH="0" baseline="0" noProof="0">
                <a:ln>
                  <a:noFill/>
                </a:ln>
                <a:solidFill>
                  <a:schemeClr val="bg1"/>
                </a:solidFill>
                <a:effectLst/>
                <a:uLnTx/>
                <a:uFillTx/>
                <a:latin typeface="Avenir Next Condensed" panose="020B0506020202020204" pitchFamily="34" charset="0"/>
                <a:ea typeface="Calibri"/>
                <a:cs typeface="Arial" panose="020B0604020202020204" pitchFamily="34" charset="0"/>
                <a:sym typeface="Calibri"/>
              </a:rPr>
              <a:t>rule.</a:t>
            </a:r>
            <a:endParaRPr kumimoji="0" lang="en-US" sz="2400" b="0" i="0" u="none" strike="noStrike" kern="0" cap="none" spc="0" normalizeH="0" baseline="0" noProof="0">
              <a:ln>
                <a:noFill/>
              </a:ln>
              <a:solidFill>
                <a:schemeClr val="bg1"/>
              </a:solidFill>
              <a:effectLst/>
              <a:uLnTx/>
              <a:uFillTx/>
              <a:latin typeface="Avenir Next Condensed" panose="020B0506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2E5BE0DC-5C99-4CFC-B8D5-DBA3F739FFBA}"/>
              </a:ext>
            </a:extLst>
          </p:cNvPr>
          <p:cNvSpPr/>
          <p:nvPr/>
        </p:nvSpPr>
        <p:spPr>
          <a:xfrm>
            <a:off x="5678991" y="2035034"/>
            <a:ext cx="1093542"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chemeClr val="bg1"/>
                </a:solidFill>
                <a:effectLst/>
                <a:uLnTx/>
                <a:uFillTx/>
                <a:latin typeface="Avenir Next Condensed" panose="020B0506020202020204" pitchFamily="34" charset="0"/>
                <a:ea typeface="Arial"/>
                <a:cs typeface="Arial"/>
                <a:sym typeface="Arial"/>
              </a:rPr>
              <a:t>STEP</a:t>
            </a:r>
            <a:endParaRPr kumimoji="0" lang="en-US" sz="2800" b="0" i="0" u="none" strike="noStrike" kern="0" cap="none" spc="0" normalizeH="0" baseline="0" noProof="0">
              <a:ln>
                <a:noFill/>
              </a:ln>
              <a:solidFill>
                <a:schemeClr val="bg1"/>
              </a:solidFill>
              <a:effectLst/>
              <a:uLnTx/>
              <a:uFillTx/>
              <a:latin typeface="Avenir Next Condensed" panose="020B0506020202020204" pitchFamily="34" charset="0"/>
            </a:endParaRPr>
          </a:p>
        </p:txBody>
      </p:sp>
      <p:sp>
        <p:nvSpPr>
          <p:cNvPr id="18" name="Google Shape;285;p14">
            <a:extLst>
              <a:ext uri="{FF2B5EF4-FFF2-40B4-BE49-F238E27FC236}">
                <a16:creationId xmlns:a16="http://schemas.microsoft.com/office/drawing/2014/main" id="{E1E1F9C7-97FB-4714-B1EC-72918A1828F5}"/>
              </a:ext>
            </a:extLst>
          </p:cNvPr>
          <p:cNvSpPr txBox="1">
            <a:spLocks/>
          </p:cNvSpPr>
          <p:nvPr/>
        </p:nvSpPr>
        <p:spPr>
          <a:xfrm>
            <a:off x="5549228" y="2256755"/>
            <a:ext cx="1353068" cy="2309700"/>
          </a:xfrm>
          <a:prstGeom prst="rect">
            <a:avLst/>
          </a:prstGeom>
          <a:noFill/>
          <a:ln>
            <a:noFill/>
          </a:ln>
        </p:spPr>
        <p:txBody>
          <a:bodyPr spcFirstLastPara="1" wrap="square" lIns="91425" tIns="91425" rIns="91425" bIns="91425"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Bef>
                <a:spcPts val="0"/>
              </a:spcBef>
              <a:buClr>
                <a:prstClr val="black"/>
              </a:buClr>
              <a:buSzPts val="3600"/>
              <a:buFont typeface="Calibri"/>
              <a:buNone/>
            </a:pPr>
            <a:r>
              <a:rPr lang="en-US" sz="15000" b="1">
                <a:solidFill>
                  <a:srgbClr val="E22726"/>
                </a:solidFill>
                <a:latin typeface="Avenir Next Condensed" panose="020B0506020202020204" pitchFamily="34" charset="0"/>
                <a:ea typeface="Arial"/>
                <a:cs typeface="Arial"/>
                <a:sym typeface="Arial"/>
              </a:rPr>
              <a:t>2</a:t>
            </a:r>
          </a:p>
          <a:p>
            <a:pPr algn="l">
              <a:spcBef>
                <a:spcPts val="0"/>
              </a:spcBef>
              <a:buClr>
                <a:srgbClr val="696A6D"/>
              </a:buClr>
              <a:buSzPts val="2600"/>
              <a:buFont typeface="Calibri"/>
              <a:buNone/>
            </a:pPr>
            <a:br>
              <a:rPr lang="en-US" sz="2600">
                <a:solidFill>
                  <a:srgbClr val="696A6D"/>
                </a:solidFill>
                <a:latin typeface="Avenir Next Condensed" panose="020B0506020202020204" pitchFamily="34" charset="0"/>
                <a:ea typeface="Arial"/>
                <a:cs typeface="Arial"/>
                <a:sym typeface="Arial"/>
              </a:rPr>
            </a:br>
            <a:endParaRPr lang="en-US" sz="4800" b="1">
              <a:solidFill>
                <a:srgbClr val="58595B"/>
              </a:solidFill>
              <a:latin typeface="Avenir Next Condensed" panose="020B0506020202020204" pitchFamily="34" charset="0"/>
              <a:ea typeface="Arial"/>
              <a:cs typeface="Arial"/>
              <a:sym typeface="Arial"/>
            </a:endParaRPr>
          </a:p>
        </p:txBody>
      </p:sp>
      <p:sp>
        <p:nvSpPr>
          <p:cNvPr id="9" name="TextBox 8">
            <a:extLst>
              <a:ext uri="{FF2B5EF4-FFF2-40B4-BE49-F238E27FC236}">
                <a16:creationId xmlns:a16="http://schemas.microsoft.com/office/drawing/2014/main" id="{45D4B7AA-1EE4-4641-9FAF-247174847963}"/>
              </a:ext>
            </a:extLst>
          </p:cNvPr>
          <p:cNvSpPr txBox="1"/>
          <p:nvPr/>
        </p:nvSpPr>
        <p:spPr>
          <a:xfrm>
            <a:off x="-160813" y="335387"/>
            <a:ext cx="6660892" cy="584775"/>
          </a:xfrm>
          <a:prstGeom prst="rect">
            <a:avLst/>
          </a:prstGeom>
          <a:solidFill>
            <a:srgbClr val="E22726"/>
          </a:solidFill>
        </p:spPr>
        <p:txBody>
          <a:bodyPr wrap="square" rtlCol="0">
            <a:spAutoFit/>
          </a:bodyPr>
          <a:lstStyle/>
          <a:p>
            <a:pPr algn="r"/>
            <a:r>
              <a:rPr lang="en-US" sz="2800" b="1" spc="200">
                <a:solidFill>
                  <a:schemeClr val="bg1"/>
                </a:solidFill>
                <a:latin typeface="Avenir Next Condensed" panose="020B0506020202020204"/>
                <a:cs typeface="Arial" panose="020B0604020202020204" pitchFamily="34" charset="0"/>
              </a:rPr>
              <a:t>Early Cancer Detection </a:t>
            </a:r>
            <a:r>
              <a:rPr lang="en-US" sz="3200" b="1" spc="200">
                <a:solidFill>
                  <a:schemeClr val="bg1"/>
                </a:solidFill>
                <a:latin typeface="Avenir Next Condensed" panose="020B0506020202020204"/>
                <a:cs typeface="Arial" panose="020B0604020202020204" pitchFamily="34" charset="0"/>
              </a:rPr>
              <a:t>	 </a:t>
            </a:r>
            <a:endParaRPr lang="en-US" sz="3200" b="1" spc="200">
              <a:solidFill>
                <a:srgbClr val="C7B783"/>
              </a:solidFill>
              <a:latin typeface="Avenir Next Condensed" panose="020B0506020202020204"/>
              <a:cs typeface="Arial" panose="020B0604020202020204" pitchFamily="34" charset="0"/>
            </a:endParaRPr>
          </a:p>
        </p:txBody>
      </p:sp>
    </p:spTree>
    <p:extLst>
      <p:ext uri="{BB962C8B-B14F-4D97-AF65-F5344CB8AC3E}">
        <p14:creationId xmlns:p14="http://schemas.microsoft.com/office/powerpoint/2010/main" val="13983296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22">
            <a:extLst>
              <a:ext uri="{FF2B5EF4-FFF2-40B4-BE49-F238E27FC236}">
                <a16:creationId xmlns:a16="http://schemas.microsoft.com/office/drawing/2014/main" id="{B9A0B62B-112C-464A-9242-EBF58A321007}"/>
              </a:ext>
            </a:extLst>
          </p:cNvPr>
          <p:cNvPicPr>
            <a:picLocks noChangeAspect="1"/>
          </p:cNvPicPr>
          <p:nvPr/>
        </p:nvPicPr>
        <p:blipFill>
          <a:blip r:embed="rId4"/>
          <a:srcRect/>
          <a:stretch/>
        </p:blipFill>
        <p:spPr>
          <a:xfrm>
            <a:off x="6774941" y="5366965"/>
            <a:ext cx="3707813" cy="643191"/>
          </a:xfrm>
          <a:prstGeom prst="rect">
            <a:avLst/>
          </a:prstGeom>
        </p:spPr>
      </p:pic>
      <p:sp>
        <p:nvSpPr>
          <p:cNvPr id="6" name="Google Shape;284;p14">
            <a:extLst>
              <a:ext uri="{FF2B5EF4-FFF2-40B4-BE49-F238E27FC236}">
                <a16:creationId xmlns:a16="http://schemas.microsoft.com/office/drawing/2014/main" id="{C7D29E55-F58E-454F-8094-86FFA06BA482}"/>
              </a:ext>
            </a:extLst>
          </p:cNvPr>
          <p:cNvSpPr txBox="1">
            <a:spLocks/>
          </p:cNvSpPr>
          <p:nvPr/>
        </p:nvSpPr>
        <p:spPr>
          <a:xfrm>
            <a:off x="1731580" y="2364679"/>
            <a:ext cx="4112324" cy="1143000"/>
          </a:xfrm>
          <a:prstGeom prst="rect">
            <a:avLst/>
          </a:prstGeom>
          <a:noFill/>
          <a:ln>
            <a:noFill/>
          </a:ln>
        </p:spPr>
        <p:txBody>
          <a:bodyPr spcFirstLastPara="1" vert="horz" wrap="square" lIns="91425" tIns="91425" rIns="91425" bIns="91425"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Bef>
                <a:spcPts val="0"/>
              </a:spcBef>
              <a:buClr>
                <a:schemeClr val="dk1"/>
              </a:buClr>
              <a:buSzPts val="3600"/>
              <a:buFont typeface="Calibri"/>
              <a:buNone/>
            </a:pPr>
            <a:r>
              <a:rPr lang="en-US" sz="5400" b="1">
                <a:solidFill>
                  <a:srgbClr val="FF0000"/>
                </a:solidFill>
                <a:latin typeface="Avenir Next Condensed" panose="020B0506020202020204" pitchFamily="34" charset="0"/>
                <a:ea typeface="Arial"/>
                <a:cs typeface="Arial" panose="020B0604020202020204" pitchFamily="34" charset="0"/>
                <a:sym typeface="Arial"/>
              </a:rPr>
              <a:t>Share with </a:t>
            </a:r>
            <a:br>
              <a:rPr lang="en-US" sz="5400" b="1">
                <a:solidFill>
                  <a:srgbClr val="FF0000"/>
                </a:solidFill>
                <a:latin typeface="Avenir Next Condensed" panose="020B0506020202020204" pitchFamily="34" charset="0"/>
                <a:ea typeface="Arial"/>
                <a:cs typeface="Arial" panose="020B0604020202020204" pitchFamily="34" charset="0"/>
                <a:sym typeface="Arial"/>
              </a:rPr>
            </a:br>
            <a:r>
              <a:rPr lang="en-US" sz="5400" b="1">
                <a:solidFill>
                  <a:srgbClr val="FF0000"/>
                </a:solidFill>
                <a:latin typeface="Avenir Next Condensed" panose="020B0506020202020204" pitchFamily="34" charset="0"/>
                <a:ea typeface="Arial"/>
                <a:cs typeface="Arial" panose="020B0604020202020204" pitchFamily="34" charset="0"/>
                <a:sym typeface="Arial"/>
              </a:rPr>
              <a:t>Your Doctor</a:t>
            </a:r>
          </a:p>
          <a:p>
            <a:pPr algn="l">
              <a:lnSpc>
                <a:spcPct val="115000"/>
              </a:lnSpc>
              <a:spcBef>
                <a:spcPts val="0"/>
              </a:spcBef>
              <a:buClr>
                <a:srgbClr val="696A6D"/>
              </a:buClr>
              <a:buSzPts val="2600"/>
              <a:buFont typeface="Calibri"/>
              <a:buNone/>
            </a:pPr>
            <a:br>
              <a:rPr lang="en-US" sz="2800" b="1">
                <a:solidFill>
                  <a:srgbClr val="696A6D"/>
                </a:solidFill>
                <a:latin typeface="Avenir Next Condensed" panose="020B0506020202020204" pitchFamily="34" charset="0"/>
                <a:ea typeface="Arial"/>
                <a:cs typeface="Arial"/>
                <a:sym typeface="Arial"/>
              </a:rPr>
            </a:br>
            <a:endParaRPr lang="en-US" sz="4000" b="1">
              <a:solidFill>
                <a:srgbClr val="696A6D"/>
              </a:solidFill>
              <a:latin typeface="Avenir Next Condensed" panose="020B0506020202020204" pitchFamily="34" charset="0"/>
              <a:ea typeface="Arial"/>
              <a:cs typeface="Arial"/>
              <a:sym typeface="Arial"/>
            </a:endParaRPr>
          </a:p>
        </p:txBody>
      </p:sp>
      <p:grpSp>
        <p:nvGrpSpPr>
          <p:cNvPr id="8" name="Google Shape;287;p14">
            <a:extLst>
              <a:ext uri="{FF2B5EF4-FFF2-40B4-BE49-F238E27FC236}">
                <a16:creationId xmlns:a16="http://schemas.microsoft.com/office/drawing/2014/main" id="{AD57D73E-7B08-854D-B85B-D033D3F8E517}"/>
              </a:ext>
            </a:extLst>
          </p:cNvPr>
          <p:cNvGrpSpPr/>
          <p:nvPr/>
        </p:nvGrpSpPr>
        <p:grpSpPr>
          <a:xfrm>
            <a:off x="6813350" y="1620416"/>
            <a:ext cx="2852172" cy="840655"/>
            <a:chOff x="1803550" y="2988098"/>
            <a:chExt cx="2457828" cy="633480"/>
          </a:xfrm>
        </p:grpSpPr>
        <p:sp>
          <p:nvSpPr>
            <p:cNvPr id="9" name="Google Shape;288;p14">
              <a:extLst>
                <a:ext uri="{FF2B5EF4-FFF2-40B4-BE49-F238E27FC236}">
                  <a16:creationId xmlns:a16="http://schemas.microsoft.com/office/drawing/2014/main" id="{37FF708B-5295-6145-B4C1-9E11838E0B31}"/>
                </a:ext>
              </a:extLst>
            </p:cNvPr>
            <p:cNvSpPr txBox="1"/>
            <p:nvPr/>
          </p:nvSpPr>
          <p:spPr>
            <a:xfrm>
              <a:off x="2163354" y="2988098"/>
              <a:ext cx="2098024" cy="633480"/>
            </a:xfrm>
            <a:prstGeom prst="rect">
              <a:avLst/>
            </a:prstGeom>
            <a:noFill/>
            <a:ln>
              <a:noFill/>
            </a:ln>
          </p:spPr>
          <p:txBody>
            <a:bodyPr spcFirstLastPara="1" wrap="square" lIns="91425" tIns="91425" rIns="91425" bIns="91425" anchor="t" anchorCtr="0">
              <a:noAutofit/>
            </a:bodyPr>
            <a:lstStyle/>
            <a:p>
              <a:pPr marL="0" marR="0" lvl="0" indent="0" defTabSz="914400" eaLnBrk="1" fontAlgn="auto" latinLnBrk="0" hangingPunct="1">
                <a:lnSpc>
                  <a:spcPct val="115000"/>
                </a:lnSpc>
                <a:spcBef>
                  <a:spcPts val="0"/>
                </a:spcBef>
                <a:spcAft>
                  <a:spcPts val="0"/>
                </a:spcAft>
                <a:buClr>
                  <a:srgbClr val="696A6D"/>
                </a:buClr>
                <a:buSzPts val="2600"/>
                <a:buFont typeface="Calibri"/>
                <a:buNone/>
                <a:tabLst/>
                <a:defRPr/>
              </a:pPr>
              <a:r>
                <a:rPr kumimoji="0" lang="en-US" sz="4800" u="none" strike="noStrike" kern="0" cap="none" spc="0" normalizeH="0" baseline="0" noProof="0">
                  <a:ln>
                    <a:noFill/>
                  </a:ln>
                  <a:solidFill>
                    <a:srgbClr val="074975"/>
                  </a:solidFill>
                  <a:effectLst/>
                  <a:uLnTx/>
                  <a:uFillTx/>
                  <a:latin typeface="Avenir Next Condensed Medium" panose="020B0506020202020204" pitchFamily="34" charset="0"/>
                  <a:ea typeface="Arial"/>
                  <a:cs typeface="Arial" panose="020B0604020202020204" pitchFamily="34" charset="0"/>
                  <a:sym typeface="Arial"/>
                </a:rPr>
                <a:t>Prepare</a:t>
              </a:r>
              <a:endParaRPr kumimoji="0" sz="4800" u="none" strike="noStrike" kern="0" cap="none" spc="0" normalizeH="0" baseline="0" noProof="0">
                <a:ln>
                  <a:noFill/>
                </a:ln>
                <a:solidFill>
                  <a:srgbClr val="074975"/>
                </a:solidFill>
                <a:effectLst/>
                <a:uLnTx/>
                <a:uFillTx/>
                <a:latin typeface="Avenir Next Condensed Medium" panose="020B0506020202020204" pitchFamily="34" charset="0"/>
                <a:ea typeface="Arial"/>
                <a:cs typeface="Arial" panose="020B060402020202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600" u="none" strike="noStrike" kern="0" cap="none" spc="0" normalizeH="0" baseline="0" noProof="0">
                <a:ln>
                  <a:noFill/>
                </a:ln>
                <a:solidFill>
                  <a:srgbClr val="000000"/>
                </a:solidFill>
                <a:effectLst/>
                <a:uLnTx/>
                <a:uFillTx/>
                <a:latin typeface="Avenir Next Condensed Medium" panose="020B0506020202020204" pitchFamily="34" charset="0"/>
                <a:ea typeface="Arial"/>
                <a:cs typeface="Arial"/>
                <a:sym typeface="Arial"/>
              </a:endParaRPr>
            </a:p>
          </p:txBody>
        </p:sp>
        <p:sp>
          <p:nvSpPr>
            <p:cNvPr id="10" name="Google Shape;289;p14">
              <a:extLst>
                <a:ext uri="{FF2B5EF4-FFF2-40B4-BE49-F238E27FC236}">
                  <a16:creationId xmlns:a16="http://schemas.microsoft.com/office/drawing/2014/main" id="{1A1F1B2B-29A7-4E49-83DF-54A390B5BD82}"/>
                </a:ext>
              </a:extLst>
            </p:cNvPr>
            <p:cNvSpPr/>
            <p:nvPr/>
          </p:nvSpPr>
          <p:spPr>
            <a:xfrm rot="5400000">
              <a:off x="1782550" y="3170589"/>
              <a:ext cx="310500" cy="268500"/>
            </a:xfrm>
            <a:prstGeom prst="triangle">
              <a:avLst>
                <a:gd name="adj" fmla="val 50000"/>
              </a:avLst>
            </a:prstGeom>
            <a:solidFill>
              <a:srgbClr val="0749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74975"/>
                </a:solidFill>
                <a:effectLst/>
                <a:highlight>
                  <a:srgbClr val="F79646"/>
                </a:highlight>
                <a:uLnTx/>
                <a:uFillTx/>
                <a:latin typeface="Arial"/>
                <a:ea typeface="Arial"/>
                <a:cs typeface="Arial"/>
                <a:sym typeface="Arial"/>
              </a:endParaRPr>
            </a:p>
          </p:txBody>
        </p:sp>
      </p:grpSp>
      <p:grpSp>
        <p:nvGrpSpPr>
          <p:cNvPr id="11" name="Google Shape;291;p14">
            <a:extLst>
              <a:ext uri="{FF2B5EF4-FFF2-40B4-BE49-F238E27FC236}">
                <a16:creationId xmlns:a16="http://schemas.microsoft.com/office/drawing/2014/main" id="{7AAA2993-93FC-E949-9C51-03EAF453F00F}"/>
              </a:ext>
            </a:extLst>
          </p:cNvPr>
          <p:cNvGrpSpPr/>
          <p:nvPr/>
        </p:nvGrpSpPr>
        <p:grpSpPr>
          <a:xfrm>
            <a:off x="6813350" y="2777846"/>
            <a:ext cx="4598629" cy="993802"/>
            <a:chOff x="1763500" y="4028287"/>
            <a:chExt cx="4140321" cy="597276"/>
          </a:xfrm>
        </p:grpSpPr>
        <p:sp>
          <p:nvSpPr>
            <p:cNvPr id="12" name="Google Shape;292;p14">
              <a:extLst>
                <a:ext uri="{FF2B5EF4-FFF2-40B4-BE49-F238E27FC236}">
                  <a16:creationId xmlns:a16="http://schemas.microsoft.com/office/drawing/2014/main" id="{DE2DD886-4A4B-B748-9BE2-BFB5A3678ACA}"/>
                </a:ext>
              </a:extLst>
            </p:cNvPr>
            <p:cNvSpPr/>
            <p:nvPr/>
          </p:nvSpPr>
          <p:spPr>
            <a:xfrm rot="5400000">
              <a:off x="1742500" y="4192676"/>
              <a:ext cx="310500" cy="268500"/>
            </a:xfrm>
            <a:prstGeom prst="triangle">
              <a:avLst>
                <a:gd name="adj" fmla="val 50000"/>
              </a:avLst>
            </a:prstGeom>
            <a:solidFill>
              <a:srgbClr val="0749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E22726"/>
                </a:solidFill>
                <a:effectLst/>
                <a:highlight>
                  <a:srgbClr val="F79646"/>
                </a:highlight>
                <a:uLnTx/>
                <a:uFillTx/>
                <a:latin typeface="Arial"/>
                <a:ea typeface="Arial"/>
                <a:cs typeface="Arial"/>
                <a:sym typeface="Arial"/>
              </a:endParaRPr>
            </a:p>
          </p:txBody>
        </p:sp>
        <p:sp>
          <p:nvSpPr>
            <p:cNvPr id="13" name="Google Shape;293;p14">
              <a:extLst>
                <a:ext uri="{FF2B5EF4-FFF2-40B4-BE49-F238E27FC236}">
                  <a16:creationId xmlns:a16="http://schemas.microsoft.com/office/drawing/2014/main" id="{80848B3E-53D3-354C-AF3D-667D75E1BD8E}"/>
                </a:ext>
              </a:extLst>
            </p:cNvPr>
            <p:cNvSpPr txBox="1"/>
            <p:nvPr/>
          </p:nvSpPr>
          <p:spPr>
            <a:xfrm>
              <a:off x="2139421" y="4028287"/>
              <a:ext cx="3764400" cy="597276"/>
            </a:xfrm>
            <a:prstGeom prst="rect">
              <a:avLst/>
            </a:prstGeom>
            <a:noFill/>
            <a:ln>
              <a:noFill/>
            </a:ln>
          </p:spPr>
          <p:txBody>
            <a:bodyPr spcFirstLastPara="1" wrap="square" lIns="91425" tIns="91425" rIns="91425" bIns="91425" anchor="t" anchorCtr="0">
              <a:noAutofit/>
            </a:bodyPr>
            <a:lstStyle/>
            <a:p>
              <a:pPr marL="0" marR="0" lvl="0" indent="0" defTabSz="914400" eaLnBrk="1" fontAlgn="auto" latinLnBrk="0" hangingPunct="1">
                <a:lnSpc>
                  <a:spcPct val="115000"/>
                </a:lnSpc>
                <a:spcBef>
                  <a:spcPts val="0"/>
                </a:spcBef>
                <a:spcAft>
                  <a:spcPts val="0"/>
                </a:spcAft>
                <a:buClr>
                  <a:srgbClr val="696A6D"/>
                </a:buClr>
                <a:buSzPts val="2600"/>
                <a:buFont typeface="Calibri"/>
                <a:buNone/>
                <a:tabLst/>
                <a:defRPr/>
              </a:pPr>
              <a:r>
                <a:rPr kumimoji="0" lang="en-US" sz="4800" u="none" strike="noStrike" kern="0" cap="none" spc="0" normalizeH="0" baseline="0" noProof="0">
                  <a:ln>
                    <a:noFill/>
                  </a:ln>
                  <a:solidFill>
                    <a:srgbClr val="074975"/>
                  </a:solidFill>
                  <a:effectLst/>
                  <a:uLnTx/>
                  <a:uFillTx/>
                  <a:latin typeface="Avenir Next Condensed Medium" panose="020B0506020202020204" pitchFamily="34" charset="0"/>
                  <a:ea typeface="Arial"/>
                  <a:cs typeface="Arial" panose="020B0604020202020204" pitchFamily="34" charset="0"/>
                  <a:sym typeface="Arial"/>
                </a:rPr>
                <a:t>Share </a:t>
              </a:r>
              <a:endParaRPr kumimoji="0" sz="4800" u="none" strike="noStrike" kern="0" cap="none" spc="0" normalizeH="0" baseline="0" noProof="0">
                <a:ln>
                  <a:noFill/>
                </a:ln>
                <a:solidFill>
                  <a:srgbClr val="074975"/>
                </a:solidFill>
                <a:effectLst/>
                <a:uLnTx/>
                <a:uFillTx/>
                <a:latin typeface="Avenir Next Condensed Medium" panose="020B0506020202020204" pitchFamily="34" charset="0"/>
                <a:ea typeface="Arial"/>
                <a:cs typeface="Arial" panose="020B060402020202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600" u="none" strike="noStrike" kern="0" cap="none" spc="0" normalizeH="0" baseline="0" noProof="0">
                <a:ln>
                  <a:noFill/>
                </a:ln>
                <a:solidFill>
                  <a:srgbClr val="000000"/>
                </a:solidFill>
                <a:effectLst/>
                <a:uLnTx/>
                <a:uFillTx/>
                <a:latin typeface="Avenir Next Condensed Medium" panose="020B0506020202020204" pitchFamily="34" charset="0"/>
                <a:ea typeface="Arial"/>
                <a:cs typeface="Arial"/>
                <a:sym typeface="Arial"/>
              </a:endParaRPr>
            </a:p>
          </p:txBody>
        </p:sp>
      </p:grpSp>
      <p:grpSp>
        <p:nvGrpSpPr>
          <p:cNvPr id="14" name="Google Shape;294;p14">
            <a:extLst>
              <a:ext uri="{FF2B5EF4-FFF2-40B4-BE49-F238E27FC236}">
                <a16:creationId xmlns:a16="http://schemas.microsoft.com/office/drawing/2014/main" id="{D6BA1783-EDDD-3240-9C2A-7190BD863A3D}"/>
              </a:ext>
            </a:extLst>
          </p:cNvPr>
          <p:cNvGrpSpPr/>
          <p:nvPr/>
        </p:nvGrpSpPr>
        <p:grpSpPr>
          <a:xfrm>
            <a:off x="6813350" y="4110703"/>
            <a:ext cx="4523798" cy="1256262"/>
            <a:chOff x="1763500" y="5043444"/>
            <a:chExt cx="4147171" cy="912291"/>
          </a:xfrm>
        </p:grpSpPr>
        <p:sp>
          <p:nvSpPr>
            <p:cNvPr id="15" name="Google Shape;295;p14">
              <a:extLst>
                <a:ext uri="{FF2B5EF4-FFF2-40B4-BE49-F238E27FC236}">
                  <a16:creationId xmlns:a16="http://schemas.microsoft.com/office/drawing/2014/main" id="{61FA1ACA-DCF0-3C4F-8B44-9B83CE423621}"/>
                </a:ext>
              </a:extLst>
            </p:cNvPr>
            <p:cNvSpPr/>
            <p:nvPr/>
          </p:nvSpPr>
          <p:spPr>
            <a:xfrm rot="5400000">
              <a:off x="1742500" y="5230458"/>
              <a:ext cx="310500" cy="268500"/>
            </a:xfrm>
            <a:prstGeom prst="triangle">
              <a:avLst>
                <a:gd name="adj" fmla="val 50000"/>
              </a:avLst>
            </a:prstGeom>
            <a:solidFill>
              <a:srgbClr val="0749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highlight>
                  <a:srgbClr val="F79646"/>
                </a:highlight>
                <a:uLnTx/>
                <a:uFillTx/>
                <a:latin typeface="Arial"/>
                <a:ea typeface="Arial"/>
                <a:cs typeface="Arial"/>
                <a:sym typeface="Arial"/>
              </a:endParaRPr>
            </a:p>
          </p:txBody>
        </p:sp>
        <p:sp>
          <p:nvSpPr>
            <p:cNvPr id="16" name="Google Shape;296;p14">
              <a:extLst>
                <a:ext uri="{FF2B5EF4-FFF2-40B4-BE49-F238E27FC236}">
                  <a16:creationId xmlns:a16="http://schemas.microsoft.com/office/drawing/2014/main" id="{0D92AD99-F0C7-5948-86A9-A1488BD68EAF}"/>
                </a:ext>
              </a:extLst>
            </p:cNvPr>
            <p:cNvSpPr txBox="1"/>
            <p:nvPr/>
          </p:nvSpPr>
          <p:spPr>
            <a:xfrm>
              <a:off x="2146271" y="5043444"/>
              <a:ext cx="3764400" cy="912291"/>
            </a:xfrm>
            <a:prstGeom prst="rect">
              <a:avLst/>
            </a:prstGeom>
            <a:noFill/>
            <a:ln>
              <a:noFill/>
            </a:ln>
          </p:spPr>
          <p:txBody>
            <a:bodyPr spcFirstLastPara="1" wrap="square" lIns="91425" tIns="91425" rIns="91425" bIns="91425" anchor="t" anchorCtr="0">
              <a:noAutofit/>
            </a:bodyPr>
            <a:lstStyle/>
            <a:p>
              <a:pPr marL="0" marR="0" lvl="0" indent="0" defTabSz="914400" eaLnBrk="1" fontAlgn="auto" latinLnBrk="0" hangingPunct="1">
                <a:lnSpc>
                  <a:spcPct val="115000"/>
                </a:lnSpc>
                <a:spcBef>
                  <a:spcPts val="0"/>
                </a:spcBef>
                <a:spcAft>
                  <a:spcPts val="0"/>
                </a:spcAft>
                <a:buClr>
                  <a:srgbClr val="696A6D"/>
                </a:buClr>
                <a:buSzPts val="2600"/>
                <a:buFont typeface="Calibri"/>
                <a:buNone/>
                <a:tabLst/>
                <a:defRPr/>
              </a:pPr>
              <a:r>
                <a:rPr kumimoji="0" lang="en-US" sz="4800" u="none" strike="noStrike" kern="0" cap="none" spc="0" normalizeH="0" baseline="0" noProof="0">
                  <a:ln>
                    <a:noFill/>
                  </a:ln>
                  <a:solidFill>
                    <a:srgbClr val="074975"/>
                  </a:solidFill>
                  <a:effectLst/>
                  <a:uLnTx/>
                  <a:uFillTx/>
                  <a:latin typeface="Avenir Next Condensed Medium" panose="020B0506020202020204" pitchFamily="34" charset="0"/>
                  <a:ea typeface="Arial"/>
                  <a:cs typeface="Arial" panose="020B0604020202020204" pitchFamily="34" charset="0"/>
                  <a:sym typeface="Arial"/>
                </a:rPr>
                <a:t>Be aware</a:t>
              </a:r>
              <a:endParaRPr kumimoji="0" sz="4800" u="none" strike="noStrike" kern="0" cap="none" spc="0" normalizeH="0" baseline="0" noProof="0">
                <a:ln>
                  <a:noFill/>
                </a:ln>
                <a:solidFill>
                  <a:srgbClr val="074975"/>
                </a:solidFill>
                <a:effectLst/>
                <a:uLnTx/>
                <a:uFillTx/>
                <a:latin typeface="Avenir Next Condensed Medium" panose="020B0506020202020204" pitchFamily="34" charset="0"/>
                <a:ea typeface="Arial"/>
                <a:cs typeface="Arial" panose="020B060402020202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600" u="none" strike="noStrike" kern="0" cap="none" spc="0" normalizeH="0" baseline="0" noProof="0">
                <a:ln>
                  <a:noFill/>
                </a:ln>
                <a:solidFill>
                  <a:srgbClr val="000000"/>
                </a:solidFill>
                <a:effectLst/>
                <a:uLnTx/>
                <a:uFillTx/>
                <a:latin typeface="Avenir Next Condensed Medium" panose="020B0506020202020204" pitchFamily="34" charset="0"/>
                <a:ea typeface="Arial"/>
                <a:cs typeface="Arial"/>
                <a:sym typeface="Arial"/>
              </a:endParaRPr>
            </a:p>
          </p:txBody>
        </p:sp>
      </p:grpSp>
      <p:sp>
        <p:nvSpPr>
          <p:cNvPr id="17" name="Rectangle 16">
            <a:extLst>
              <a:ext uri="{FF2B5EF4-FFF2-40B4-BE49-F238E27FC236}">
                <a16:creationId xmlns:a16="http://schemas.microsoft.com/office/drawing/2014/main" id="{3D8707A2-A991-7A4B-9C3A-F6ACCCF8E087}"/>
              </a:ext>
            </a:extLst>
          </p:cNvPr>
          <p:cNvSpPr/>
          <p:nvPr/>
        </p:nvSpPr>
        <p:spPr>
          <a:xfrm>
            <a:off x="476576" y="1898617"/>
            <a:ext cx="1029740"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latin typeface="Avenir Next Condensed" panose="020B0506020202020204" pitchFamily="34" charset="0"/>
                <a:ea typeface="Arial"/>
                <a:cs typeface="Arial"/>
                <a:sym typeface="Arial"/>
              </a:rPr>
              <a:t>STEP</a:t>
            </a:r>
            <a:endParaRPr kumimoji="0" lang="en-US" sz="2800" b="0" i="0" u="none" strike="noStrike" kern="0" cap="none" spc="0" normalizeH="0" baseline="0" noProof="0">
              <a:ln>
                <a:noFill/>
              </a:ln>
              <a:solidFill>
                <a:prstClr val="black"/>
              </a:solidFill>
              <a:effectLst/>
              <a:uLnTx/>
              <a:uFillTx/>
              <a:latin typeface="Avenir Next Condensed" panose="020B0506020202020204" pitchFamily="34" charset="0"/>
            </a:endParaRPr>
          </a:p>
        </p:txBody>
      </p:sp>
      <p:sp>
        <p:nvSpPr>
          <p:cNvPr id="18" name="Google Shape;285;p14">
            <a:extLst>
              <a:ext uri="{FF2B5EF4-FFF2-40B4-BE49-F238E27FC236}">
                <a16:creationId xmlns:a16="http://schemas.microsoft.com/office/drawing/2014/main" id="{B92F460B-0C03-574D-BBE5-49AF3D88338F}"/>
              </a:ext>
            </a:extLst>
          </p:cNvPr>
          <p:cNvSpPr txBox="1">
            <a:spLocks/>
          </p:cNvSpPr>
          <p:nvPr/>
        </p:nvSpPr>
        <p:spPr>
          <a:xfrm>
            <a:off x="259201" y="2023226"/>
            <a:ext cx="1353068" cy="2309700"/>
          </a:xfrm>
          <a:prstGeom prst="rect">
            <a:avLst/>
          </a:prstGeom>
          <a:noFill/>
          <a:ln>
            <a:noFill/>
          </a:ln>
        </p:spPr>
        <p:txBody>
          <a:bodyPr spcFirstLastPara="1" wrap="square" lIns="91425" tIns="91425" rIns="91425" bIns="91425"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Bef>
                <a:spcPts val="0"/>
              </a:spcBef>
              <a:buClr>
                <a:prstClr val="black"/>
              </a:buClr>
              <a:buSzPts val="3600"/>
              <a:buFont typeface="Calibri"/>
              <a:buNone/>
            </a:pPr>
            <a:r>
              <a:rPr lang="en-US" sz="18000" b="1">
                <a:solidFill>
                  <a:srgbClr val="E22726"/>
                </a:solidFill>
                <a:latin typeface="Avenir Next Condensed" panose="020B0506020202020204" pitchFamily="34" charset="0"/>
                <a:ea typeface="Arial"/>
                <a:cs typeface="Arial"/>
                <a:sym typeface="Arial"/>
              </a:rPr>
              <a:t>3</a:t>
            </a:r>
          </a:p>
          <a:p>
            <a:pPr algn="l">
              <a:spcBef>
                <a:spcPts val="0"/>
              </a:spcBef>
              <a:buClr>
                <a:srgbClr val="696A6D"/>
              </a:buClr>
              <a:buSzPts val="2600"/>
              <a:buFont typeface="Calibri"/>
              <a:buNone/>
            </a:pPr>
            <a:br>
              <a:rPr lang="en-US" sz="2800">
                <a:solidFill>
                  <a:srgbClr val="696A6D"/>
                </a:solidFill>
                <a:latin typeface="Avenir Next Condensed" panose="020B0506020202020204" pitchFamily="34" charset="0"/>
                <a:ea typeface="Arial"/>
                <a:cs typeface="Arial"/>
                <a:sym typeface="Arial"/>
              </a:rPr>
            </a:br>
            <a:endParaRPr lang="en-US" sz="5400" b="1">
              <a:solidFill>
                <a:srgbClr val="58595B"/>
              </a:solidFill>
              <a:latin typeface="Avenir Next Condensed" panose="020B0506020202020204" pitchFamily="34" charset="0"/>
              <a:ea typeface="Arial"/>
              <a:cs typeface="Arial"/>
              <a:sym typeface="Arial"/>
            </a:endParaRPr>
          </a:p>
        </p:txBody>
      </p:sp>
      <p:sp>
        <p:nvSpPr>
          <p:cNvPr id="20" name="TextBox 19">
            <a:extLst>
              <a:ext uri="{FF2B5EF4-FFF2-40B4-BE49-F238E27FC236}">
                <a16:creationId xmlns:a16="http://schemas.microsoft.com/office/drawing/2014/main" id="{70C6175B-868E-8647-9E83-4E9FF4B09022}"/>
              </a:ext>
            </a:extLst>
          </p:cNvPr>
          <p:cNvSpPr txBox="1"/>
          <p:nvPr/>
        </p:nvSpPr>
        <p:spPr>
          <a:xfrm>
            <a:off x="-160813" y="335387"/>
            <a:ext cx="6660892" cy="584775"/>
          </a:xfrm>
          <a:prstGeom prst="rect">
            <a:avLst/>
          </a:prstGeom>
          <a:solidFill>
            <a:srgbClr val="E22726"/>
          </a:solidFill>
        </p:spPr>
        <p:txBody>
          <a:bodyPr wrap="square" rtlCol="0">
            <a:spAutoFit/>
          </a:bodyPr>
          <a:lstStyle/>
          <a:p>
            <a:pPr algn="r"/>
            <a:r>
              <a:rPr lang="en-US" sz="2800" b="1" spc="200">
                <a:solidFill>
                  <a:schemeClr val="bg1"/>
                </a:solidFill>
                <a:latin typeface="Avenir Next Condensed" panose="020B0506020202020204"/>
                <a:cs typeface="Arial" panose="020B0604020202020204" pitchFamily="34" charset="0"/>
              </a:rPr>
              <a:t>Early Cancer Detection </a:t>
            </a:r>
            <a:r>
              <a:rPr lang="en-US" sz="3200" b="1" spc="200">
                <a:solidFill>
                  <a:schemeClr val="bg1"/>
                </a:solidFill>
                <a:latin typeface="Avenir Next Condensed" panose="020B0506020202020204"/>
                <a:cs typeface="Arial" panose="020B0604020202020204" pitchFamily="34" charset="0"/>
              </a:rPr>
              <a:t>	 </a:t>
            </a:r>
            <a:endParaRPr lang="en-US" sz="3200" b="1" spc="200">
              <a:solidFill>
                <a:srgbClr val="C7B783"/>
              </a:solidFill>
              <a:latin typeface="Avenir Next Condensed" panose="020B0506020202020204"/>
              <a:cs typeface="Arial" panose="020B0604020202020204" pitchFamily="34" charset="0"/>
            </a:endParaRPr>
          </a:p>
        </p:txBody>
      </p:sp>
      <p:sp>
        <p:nvSpPr>
          <p:cNvPr id="21" name="Slide Number Placeholder 12">
            <a:extLst>
              <a:ext uri="{FF2B5EF4-FFF2-40B4-BE49-F238E27FC236}">
                <a16:creationId xmlns:a16="http://schemas.microsoft.com/office/drawing/2014/main" id="{29374F9E-0D82-D644-B93C-EB2B024D4F44}"/>
              </a:ext>
            </a:extLst>
          </p:cNvPr>
          <p:cNvSpPr>
            <a:spLocks noGrp="1"/>
          </p:cNvSpPr>
          <p:nvPr>
            <p:ph type="sldNum" sz="quarter" idx="12"/>
          </p:nvPr>
        </p:nvSpPr>
        <p:spPr>
          <a:xfrm>
            <a:off x="11255258" y="6349211"/>
            <a:ext cx="397357" cy="365125"/>
          </a:xfrm>
        </p:spPr>
        <p:txBody>
          <a:bodyPr/>
          <a:lstStyle/>
          <a:p>
            <a:pPr algn="ctr"/>
            <a:fld id="{5FE9983C-F62D-48A4-9145-C86367548D2A}" type="slidenum">
              <a:rPr lang="en-US" smtClean="0">
                <a:solidFill>
                  <a:srgbClr val="074975"/>
                </a:solidFill>
                <a:latin typeface="Avenir Next Condensed" panose="020B0506020202020204" pitchFamily="34" charset="0"/>
              </a:rPr>
              <a:pPr algn="ctr"/>
              <a:t>48</a:t>
            </a:fld>
            <a:endParaRPr lang="en-US">
              <a:solidFill>
                <a:srgbClr val="074975"/>
              </a:solidFill>
              <a:latin typeface="Avenir Next Condensed" panose="020B0506020202020204" pitchFamily="34" charset="0"/>
            </a:endParaRPr>
          </a:p>
        </p:txBody>
      </p:sp>
    </p:spTree>
    <p:custDataLst>
      <p:tags r:id="rId1"/>
    </p:custDataLst>
    <p:extLst>
      <p:ext uri="{BB962C8B-B14F-4D97-AF65-F5344CB8AC3E}">
        <p14:creationId xmlns:p14="http://schemas.microsoft.com/office/powerpoint/2010/main" val="413536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87F54D-9EA1-BC7E-DAC6-9354FB069952}"/>
              </a:ext>
            </a:extLst>
          </p:cNvPr>
          <p:cNvSpPr>
            <a:spLocks noGrp="1"/>
          </p:cNvSpPr>
          <p:nvPr>
            <p:ph type="sldNum" sz="quarter" idx="12"/>
          </p:nvPr>
        </p:nvSpPr>
        <p:spPr/>
        <p:txBody>
          <a:bodyPr/>
          <a:lstStyle/>
          <a:p>
            <a:fld id="{5FE9983C-F62D-48A4-9145-C86367548D2A}" type="slidenum">
              <a:rPr lang="en-US" smtClean="0"/>
              <a:pPr/>
              <a:t>49</a:t>
            </a:fld>
            <a:endParaRPr lang="en-US"/>
          </a:p>
        </p:txBody>
      </p:sp>
      <p:pic>
        <p:nvPicPr>
          <p:cNvPr id="3" name="Picture 2">
            <a:extLst>
              <a:ext uri="{FF2B5EF4-FFF2-40B4-BE49-F238E27FC236}">
                <a16:creationId xmlns:a16="http://schemas.microsoft.com/office/drawing/2014/main" id="{72DB4F9E-4718-9B43-C9AA-54584A6A4F64}"/>
              </a:ext>
            </a:extLst>
          </p:cNvPr>
          <p:cNvPicPr>
            <a:picLocks noChangeAspect="1"/>
          </p:cNvPicPr>
          <p:nvPr/>
        </p:nvPicPr>
        <p:blipFill>
          <a:blip r:embed="rId2"/>
          <a:srcRect t="21765" b="13726"/>
          <a:stretch/>
        </p:blipFill>
        <p:spPr>
          <a:xfrm>
            <a:off x="-412693" y="0"/>
            <a:ext cx="8535188" cy="7019365"/>
          </a:xfrm>
          <a:prstGeom prst="rect">
            <a:avLst/>
          </a:prstGeom>
        </p:spPr>
      </p:pic>
    </p:spTree>
    <p:extLst>
      <p:ext uri="{BB962C8B-B14F-4D97-AF65-F5344CB8AC3E}">
        <p14:creationId xmlns:p14="http://schemas.microsoft.com/office/powerpoint/2010/main" val="1706571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Users\Steve\AppData\Local\Temp\SNAGHTMLb52c70.PNG">
            <a:extLst>
              <a:ext uri="{FF2B5EF4-FFF2-40B4-BE49-F238E27FC236}">
                <a16:creationId xmlns:a16="http://schemas.microsoft.com/office/drawing/2014/main" id="{1C69EB5E-68B1-5740-B816-D853D429BF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3626"/>
          <a:stretch/>
        </p:blipFill>
        <p:spPr bwMode="auto">
          <a:xfrm>
            <a:off x="6376987" y="304833"/>
            <a:ext cx="4875905" cy="168938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Steve\AppData\Local\Temp\SNAGHTMLb287f7.PNG">
            <a:extLst>
              <a:ext uri="{FF2B5EF4-FFF2-40B4-BE49-F238E27FC236}">
                <a16:creationId xmlns:a16="http://schemas.microsoft.com/office/drawing/2014/main" id="{E036FB86-5557-0441-8EAB-AFF42D967B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7870" y="1342616"/>
            <a:ext cx="4999453" cy="25143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239D985F-1802-874C-9E6C-CF85D7494DC6}"/>
              </a:ext>
            </a:extLst>
          </p:cNvPr>
          <p:cNvPicPr>
            <a:picLocks noChangeAspect="1"/>
          </p:cNvPicPr>
          <p:nvPr/>
        </p:nvPicPr>
        <p:blipFill rotWithShape="1">
          <a:blip r:embed="rId5"/>
          <a:srcRect l="4632" t="22205" r="65906" b="57612"/>
          <a:stretch/>
        </p:blipFill>
        <p:spPr>
          <a:xfrm>
            <a:off x="6187811" y="2952963"/>
            <a:ext cx="5065081" cy="1633772"/>
          </a:xfrm>
          <a:custGeom>
            <a:avLst/>
            <a:gdLst>
              <a:gd name="connsiteX0" fmla="*/ 0 w 5832925"/>
              <a:gd name="connsiteY0" fmla="*/ 0 h 1504358"/>
              <a:gd name="connsiteX1" fmla="*/ 5679213 w 5832925"/>
              <a:gd name="connsiteY1" fmla="*/ 0 h 1504358"/>
              <a:gd name="connsiteX2" fmla="*/ 5674636 w 5832925"/>
              <a:gd name="connsiteY2" fmla="*/ 11173 h 1504358"/>
              <a:gd name="connsiteX3" fmla="*/ 5671495 w 5832925"/>
              <a:gd name="connsiteY3" fmla="*/ 37593 h 1504358"/>
              <a:gd name="connsiteX4" fmla="*/ 5720670 w 5832925"/>
              <a:gd name="connsiteY4" fmla="*/ 50055 h 1504358"/>
              <a:gd name="connsiteX5" fmla="*/ 5673852 w 5832925"/>
              <a:gd name="connsiteY5" fmla="*/ 69591 h 1504358"/>
              <a:gd name="connsiteX6" fmla="*/ 5616931 w 5832925"/>
              <a:gd name="connsiteY6" fmla="*/ 170299 h 1504358"/>
              <a:gd name="connsiteX7" fmla="*/ 5748457 w 5832925"/>
              <a:gd name="connsiteY7" fmla="*/ 208864 h 1504358"/>
              <a:gd name="connsiteX8" fmla="*/ 5813630 w 5832925"/>
              <a:gd name="connsiteY8" fmla="*/ 220148 h 1504358"/>
              <a:gd name="connsiteX9" fmla="*/ 5767992 w 5832925"/>
              <a:gd name="connsiteY9" fmla="*/ 255682 h 1504358"/>
              <a:gd name="connsiteX10" fmla="*/ 5642360 w 5832925"/>
              <a:gd name="connsiteY10" fmla="*/ 297110 h 1504358"/>
              <a:gd name="connsiteX11" fmla="*/ 5663073 w 5832925"/>
              <a:gd name="connsiteY11" fmla="*/ 359926 h 1504358"/>
              <a:gd name="connsiteX12" fmla="*/ 5714606 w 5832925"/>
              <a:gd name="connsiteY12" fmla="*/ 404386 h 1504358"/>
              <a:gd name="connsiteX13" fmla="*/ 5671325 w 5832925"/>
              <a:gd name="connsiteY13" fmla="*/ 471917 h 1504358"/>
              <a:gd name="connsiteX14" fmla="*/ 5608509 w 5832925"/>
              <a:gd name="connsiteY14" fmla="*/ 492631 h 1504358"/>
              <a:gd name="connsiteX15" fmla="*/ 5658863 w 5832925"/>
              <a:gd name="connsiteY15" fmla="*/ 521092 h 1504358"/>
              <a:gd name="connsiteX16" fmla="*/ 5745929 w 5832925"/>
              <a:gd name="connsiteY16" fmla="*/ 611191 h 1504358"/>
              <a:gd name="connsiteX17" fmla="*/ 5699112 w 5832925"/>
              <a:gd name="connsiteY17" fmla="*/ 630726 h 1504358"/>
              <a:gd name="connsiteX18" fmla="*/ 5721004 w 5832925"/>
              <a:gd name="connsiteY18" fmla="*/ 709541 h 1504358"/>
              <a:gd name="connsiteX19" fmla="*/ 5627370 w 5832925"/>
              <a:gd name="connsiteY19" fmla="*/ 748611 h 1504358"/>
              <a:gd name="connsiteX20" fmla="*/ 5683618 w 5832925"/>
              <a:gd name="connsiteY20" fmla="*/ 857066 h 1504358"/>
              <a:gd name="connsiteX21" fmla="*/ 5674692 w 5832925"/>
              <a:gd name="connsiteY21" fmla="*/ 954237 h 1504358"/>
              <a:gd name="connsiteX22" fmla="*/ 5694227 w 5832925"/>
              <a:gd name="connsiteY22" fmla="*/ 1001055 h 1504358"/>
              <a:gd name="connsiteX23" fmla="*/ 5798471 w 5832925"/>
              <a:gd name="connsiteY23" fmla="*/ 1105972 h 1504358"/>
              <a:gd name="connsiteX24" fmla="*/ 5818006 w 5832925"/>
              <a:gd name="connsiteY24" fmla="*/ 1152790 h 1504358"/>
              <a:gd name="connsiteX25" fmla="*/ 5755189 w 5832925"/>
              <a:gd name="connsiteY25" fmla="*/ 1173504 h 1504358"/>
              <a:gd name="connsiteX26" fmla="*/ 5676375 w 5832925"/>
              <a:gd name="connsiteY26" fmla="*/ 1195397 h 1504358"/>
              <a:gd name="connsiteX27" fmla="*/ 5729086 w 5832925"/>
              <a:gd name="connsiteY27" fmla="*/ 1255855 h 1504358"/>
              <a:gd name="connsiteX28" fmla="*/ 5667449 w 5832925"/>
              <a:gd name="connsiteY28" fmla="*/ 1292567 h 1504358"/>
              <a:gd name="connsiteX29" fmla="*/ 5573814 w 5832925"/>
              <a:gd name="connsiteY29" fmla="*/ 1331638 h 1504358"/>
              <a:gd name="connsiteX30" fmla="*/ 5641345 w 5832925"/>
              <a:gd name="connsiteY30" fmla="*/ 1374919 h 1504358"/>
              <a:gd name="connsiteX31" fmla="*/ 5690521 w 5832925"/>
              <a:gd name="connsiteY31" fmla="*/ 1387381 h 1504358"/>
              <a:gd name="connsiteX32" fmla="*/ 5742053 w 5832925"/>
              <a:gd name="connsiteY32" fmla="*/ 1431841 h 1504358"/>
              <a:gd name="connsiteX33" fmla="*/ 5809584 w 5832925"/>
              <a:gd name="connsiteY33" fmla="*/ 1475123 h 1504358"/>
              <a:gd name="connsiteX34" fmla="*/ 5827801 w 5832925"/>
              <a:gd name="connsiteY34" fmla="*/ 1497466 h 1504358"/>
              <a:gd name="connsiteX35" fmla="*/ 5832925 w 5832925"/>
              <a:gd name="connsiteY35" fmla="*/ 1504358 h 1504358"/>
              <a:gd name="connsiteX36" fmla="*/ 0 w 5832925"/>
              <a:gd name="connsiteY36" fmla="*/ 1504358 h 15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832925" h="1504358">
                <a:moveTo>
                  <a:pt x="0" y="0"/>
                </a:moveTo>
                <a:lnTo>
                  <a:pt x="5679213" y="0"/>
                </a:lnTo>
                <a:lnTo>
                  <a:pt x="5674636" y="11173"/>
                </a:lnTo>
                <a:cubicBezTo>
                  <a:pt x="5673589" y="19980"/>
                  <a:pt x="5673571" y="29398"/>
                  <a:pt x="5671495" y="37593"/>
                </a:cubicBezTo>
                <a:cubicBezTo>
                  <a:pt x="5687886" y="41747"/>
                  <a:pt x="5719428" y="33191"/>
                  <a:pt x="5720670" y="50055"/>
                </a:cubicBezTo>
                <a:cubicBezTo>
                  <a:pt x="5721913" y="66920"/>
                  <a:pt x="5688381" y="60938"/>
                  <a:pt x="5673852" y="69591"/>
                </a:cubicBezTo>
                <a:cubicBezTo>
                  <a:pt x="5613044" y="105810"/>
                  <a:pt x="5628957" y="100834"/>
                  <a:pt x="5616931" y="170299"/>
                </a:cubicBezTo>
                <a:cubicBezTo>
                  <a:pt x="5660447" y="184092"/>
                  <a:pt x="5703638" y="199557"/>
                  <a:pt x="5748457" y="208864"/>
                </a:cubicBezTo>
                <a:cubicBezTo>
                  <a:pt x="5770044" y="213347"/>
                  <a:pt x="5791906" y="216387"/>
                  <a:pt x="5813630" y="220148"/>
                </a:cubicBezTo>
                <a:cubicBezTo>
                  <a:pt x="5798418" y="231992"/>
                  <a:pt x="5784557" y="245816"/>
                  <a:pt x="5767992" y="255682"/>
                </a:cubicBezTo>
                <a:cubicBezTo>
                  <a:pt x="5736405" y="274496"/>
                  <a:pt x="5672334" y="288784"/>
                  <a:pt x="5642360" y="297110"/>
                </a:cubicBezTo>
                <a:cubicBezTo>
                  <a:pt x="5649264" y="318048"/>
                  <a:pt x="5650757" y="341638"/>
                  <a:pt x="5663073" y="359926"/>
                </a:cubicBezTo>
                <a:cubicBezTo>
                  <a:pt x="5675746" y="378743"/>
                  <a:pt x="5712939" y="381760"/>
                  <a:pt x="5714606" y="404386"/>
                </a:cubicBezTo>
                <a:cubicBezTo>
                  <a:pt x="5716570" y="431051"/>
                  <a:pt x="5685752" y="449407"/>
                  <a:pt x="5671325" y="471917"/>
                </a:cubicBezTo>
                <a:cubicBezTo>
                  <a:pt x="5650387" y="478821"/>
                  <a:pt x="5613925" y="471259"/>
                  <a:pt x="5608509" y="492631"/>
                </a:cubicBezTo>
                <a:cubicBezTo>
                  <a:pt x="5603773" y="511320"/>
                  <a:pt x="5643185" y="509870"/>
                  <a:pt x="5658863" y="521092"/>
                </a:cubicBezTo>
                <a:cubicBezTo>
                  <a:pt x="5707892" y="556183"/>
                  <a:pt x="5710991" y="566317"/>
                  <a:pt x="5745929" y="611191"/>
                </a:cubicBezTo>
                <a:cubicBezTo>
                  <a:pt x="5730323" y="617702"/>
                  <a:pt x="5703265" y="614334"/>
                  <a:pt x="5699112" y="630726"/>
                </a:cubicBezTo>
                <a:cubicBezTo>
                  <a:pt x="5692414" y="657156"/>
                  <a:pt x="5735179" y="686248"/>
                  <a:pt x="5721004" y="709541"/>
                </a:cubicBezTo>
                <a:cubicBezTo>
                  <a:pt x="5703423" y="738431"/>
                  <a:pt x="5627370" y="748611"/>
                  <a:pt x="5627370" y="748611"/>
                </a:cubicBezTo>
                <a:cubicBezTo>
                  <a:pt x="5743238" y="848576"/>
                  <a:pt x="5772309" y="820057"/>
                  <a:pt x="5683618" y="857066"/>
                </a:cubicBezTo>
                <a:cubicBezTo>
                  <a:pt x="5732719" y="974742"/>
                  <a:pt x="5686227" y="828657"/>
                  <a:pt x="5674692" y="954237"/>
                </a:cubicBezTo>
                <a:cubicBezTo>
                  <a:pt x="5673145" y="971076"/>
                  <a:pt x="5687715" y="985449"/>
                  <a:pt x="5694227" y="1001055"/>
                </a:cubicBezTo>
                <a:cubicBezTo>
                  <a:pt x="5734837" y="1036091"/>
                  <a:pt x="5767579" y="1060102"/>
                  <a:pt x="5798471" y="1105972"/>
                </a:cubicBezTo>
                <a:cubicBezTo>
                  <a:pt x="5807917" y="1119998"/>
                  <a:pt x="5811495" y="1137185"/>
                  <a:pt x="5818006" y="1152790"/>
                </a:cubicBezTo>
                <a:cubicBezTo>
                  <a:pt x="5797067" y="1159695"/>
                  <a:pt x="5776303" y="1167153"/>
                  <a:pt x="5755189" y="1173504"/>
                </a:cubicBezTo>
                <a:cubicBezTo>
                  <a:pt x="5729079" y="1181359"/>
                  <a:pt x="5684613" y="1169405"/>
                  <a:pt x="5676375" y="1195397"/>
                </a:cubicBezTo>
                <a:cubicBezTo>
                  <a:pt x="5668296" y="1220883"/>
                  <a:pt x="5711516" y="1235703"/>
                  <a:pt x="5729086" y="1255855"/>
                </a:cubicBezTo>
                <a:cubicBezTo>
                  <a:pt x="5708541" y="1268093"/>
                  <a:pt x="5688941" y="1282078"/>
                  <a:pt x="5667449" y="1292567"/>
                </a:cubicBezTo>
                <a:cubicBezTo>
                  <a:pt x="5637056" y="1307402"/>
                  <a:pt x="5573814" y="1331638"/>
                  <a:pt x="5573814" y="1331638"/>
                </a:cubicBezTo>
                <a:cubicBezTo>
                  <a:pt x="5596324" y="1346065"/>
                  <a:pt x="5617219" y="1363396"/>
                  <a:pt x="5641345" y="1374919"/>
                </a:cubicBezTo>
                <a:cubicBezTo>
                  <a:pt x="5656604" y="1382208"/>
                  <a:pt x="5675799" y="1379061"/>
                  <a:pt x="5690521" y="1387381"/>
                </a:cubicBezTo>
                <a:cubicBezTo>
                  <a:pt x="5710271" y="1398544"/>
                  <a:pt x="5723790" y="1418383"/>
                  <a:pt x="5742053" y="1431841"/>
                </a:cubicBezTo>
                <a:cubicBezTo>
                  <a:pt x="5763577" y="1447702"/>
                  <a:pt x="5789340" y="1457657"/>
                  <a:pt x="5809584" y="1475123"/>
                </a:cubicBezTo>
                <a:cubicBezTo>
                  <a:pt x="5816883" y="1481420"/>
                  <a:pt x="5822417" y="1489364"/>
                  <a:pt x="5827801" y="1497466"/>
                </a:cubicBezTo>
                <a:lnTo>
                  <a:pt x="5832925" y="1504358"/>
                </a:lnTo>
                <a:lnTo>
                  <a:pt x="0" y="1504358"/>
                </a:lnTo>
                <a:close/>
              </a:path>
            </a:pathLst>
          </a:custGeom>
          <a:ln>
            <a:solidFill>
              <a:schemeClr val="bg1">
                <a:lumMod val="50000"/>
              </a:schemeClr>
            </a:solidFill>
          </a:ln>
          <a:effectLst>
            <a:outerShdw blurRad="50800" dist="38100" algn="l" rotWithShape="0">
              <a:prstClr val="black">
                <a:alpha val="40000"/>
              </a:prstClr>
            </a:outerShdw>
          </a:effectLst>
        </p:spPr>
      </p:pic>
      <p:pic>
        <p:nvPicPr>
          <p:cNvPr id="19" name="Picture 18">
            <a:extLst>
              <a:ext uri="{FF2B5EF4-FFF2-40B4-BE49-F238E27FC236}">
                <a16:creationId xmlns:a16="http://schemas.microsoft.com/office/drawing/2014/main" id="{E062D60E-F951-0747-B996-8D44436F9449}"/>
              </a:ext>
            </a:extLst>
          </p:cNvPr>
          <p:cNvPicPr>
            <a:picLocks noChangeAspect="1"/>
          </p:cNvPicPr>
          <p:nvPr/>
        </p:nvPicPr>
        <p:blipFill>
          <a:blip r:embed="rId6">
            <a:duotone>
              <a:prstClr val="black"/>
              <a:schemeClr val="tx2">
                <a:tint val="45000"/>
                <a:satMod val="400000"/>
              </a:schemeClr>
            </a:duotone>
            <a:extLst>
              <a:ext uri="{BEBA8EAE-BF5A-486C-A8C5-ECC9F3942E4B}">
                <a14:imgProps xmlns:a14="http://schemas.microsoft.com/office/drawing/2010/main">
                  <a14:imgLayer r:embed="rId7">
                    <a14:imgEffect>
                      <a14:colorTemperature colorTemp="11200"/>
                    </a14:imgEffect>
                    <a14:imgEffect>
                      <a14:saturation sat="0"/>
                    </a14:imgEffect>
                  </a14:imgLayer>
                </a14:imgProps>
              </a:ext>
            </a:extLst>
          </a:blip>
          <a:stretch>
            <a:fillRect/>
          </a:stretch>
        </p:blipFill>
        <p:spPr>
          <a:xfrm>
            <a:off x="311536" y="665594"/>
            <a:ext cx="1682643" cy="5149712"/>
          </a:xfrm>
          <a:prstGeom prst="rect">
            <a:avLst/>
          </a:prstGeom>
        </p:spPr>
      </p:pic>
      <p:grpSp>
        <p:nvGrpSpPr>
          <p:cNvPr id="24" name="Group 23">
            <a:extLst>
              <a:ext uri="{FF2B5EF4-FFF2-40B4-BE49-F238E27FC236}">
                <a16:creationId xmlns:a16="http://schemas.microsoft.com/office/drawing/2014/main" id="{BBD4BE02-4499-D2A4-C042-51A5D99B8D0C}"/>
              </a:ext>
            </a:extLst>
          </p:cNvPr>
          <p:cNvGrpSpPr/>
          <p:nvPr/>
        </p:nvGrpSpPr>
        <p:grpSpPr>
          <a:xfrm>
            <a:off x="2060881" y="805864"/>
            <a:ext cx="3273692" cy="4946870"/>
            <a:chOff x="1958120" y="1419985"/>
            <a:chExt cx="3322511" cy="4946870"/>
          </a:xfrm>
        </p:grpSpPr>
        <p:sp>
          <p:nvSpPr>
            <p:cNvPr id="15" name="TextBox 14">
              <a:extLst>
                <a:ext uri="{FF2B5EF4-FFF2-40B4-BE49-F238E27FC236}">
                  <a16:creationId xmlns:a16="http://schemas.microsoft.com/office/drawing/2014/main" id="{65B5BB1F-AC12-4EC6-B95A-10748D30EE77}"/>
                </a:ext>
              </a:extLst>
            </p:cNvPr>
            <p:cNvSpPr txBox="1"/>
            <p:nvPr/>
          </p:nvSpPr>
          <p:spPr>
            <a:xfrm>
              <a:off x="1961648" y="5046653"/>
              <a:ext cx="1446550" cy="400110"/>
            </a:xfrm>
            <a:prstGeom prst="rect">
              <a:avLst/>
            </a:prstGeom>
            <a:noFill/>
          </p:spPr>
          <p:txBody>
            <a:bodyPr wrap="none" rtlCol="0">
              <a:spAutoFit/>
            </a:bodyPr>
            <a:lstStyle/>
            <a:p>
              <a:r>
                <a:rPr lang="en-US" sz="2000" b="1">
                  <a:solidFill>
                    <a:srgbClr val="074975"/>
                  </a:solidFill>
                  <a:latin typeface="Avenir Next Condensed Demi Bold" panose="020B0506020202020204" pitchFamily="34" charset="0"/>
                  <a:cs typeface="Arial" panose="020B0604020202020204" pitchFamily="34" charset="0"/>
                </a:rPr>
                <a:t>Prostate 28%</a:t>
              </a:r>
            </a:p>
          </p:txBody>
        </p:sp>
        <p:sp>
          <p:nvSpPr>
            <p:cNvPr id="17" name="TextBox 16">
              <a:extLst>
                <a:ext uri="{FF2B5EF4-FFF2-40B4-BE49-F238E27FC236}">
                  <a16:creationId xmlns:a16="http://schemas.microsoft.com/office/drawing/2014/main" id="{45660652-E332-4C7D-9615-87BB98484567}"/>
                </a:ext>
              </a:extLst>
            </p:cNvPr>
            <p:cNvSpPr txBox="1"/>
            <p:nvPr/>
          </p:nvSpPr>
          <p:spPr>
            <a:xfrm>
              <a:off x="1958120" y="1419985"/>
              <a:ext cx="1178592" cy="400110"/>
            </a:xfrm>
            <a:prstGeom prst="rect">
              <a:avLst/>
            </a:prstGeom>
            <a:noFill/>
          </p:spPr>
          <p:txBody>
            <a:bodyPr wrap="none" rtlCol="0">
              <a:spAutoFit/>
            </a:bodyPr>
            <a:lstStyle/>
            <a:p>
              <a:r>
                <a:rPr lang="en-US" sz="2000" b="1">
                  <a:solidFill>
                    <a:srgbClr val="074975"/>
                  </a:solidFill>
                  <a:latin typeface="Avenir Next Condensed Demi Bold" panose="020B0506020202020204" pitchFamily="34" charset="0"/>
                  <a:cs typeface="Arial" panose="020B0604020202020204" pitchFamily="34" charset="0"/>
                </a:rPr>
                <a:t>Brain 32%</a:t>
              </a:r>
            </a:p>
          </p:txBody>
        </p:sp>
        <p:sp>
          <p:nvSpPr>
            <p:cNvPr id="21" name="TextBox 20">
              <a:extLst>
                <a:ext uri="{FF2B5EF4-FFF2-40B4-BE49-F238E27FC236}">
                  <a16:creationId xmlns:a16="http://schemas.microsoft.com/office/drawing/2014/main" id="{19CC61FC-C49A-4B34-AA81-178D3D9BF15F}"/>
                </a:ext>
              </a:extLst>
            </p:cNvPr>
            <p:cNvSpPr txBox="1"/>
            <p:nvPr/>
          </p:nvSpPr>
          <p:spPr>
            <a:xfrm>
              <a:off x="1995882" y="3785354"/>
              <a:ext cx="2281660" cy="400110"/>
            </a:xfrm>
            <a:prstGeom prst="rect">
              <a:avLst/>
            </a:prstGeom>
            <a:noFill/>
          </p:spPr>
          <p:txBody>
            <a:bodyPr wrap="square" rtlCol="0">
              <a:spAutoFit/>
            </a:bodyPr>
            <a:lstStyle/>
            <a:p>
              <a:r>
                <a:rPr lang="en-US" sz="2000" b="1">
                  <a:solidFill>
                    <a:srgbClr val="074975"/>
                  </a:solidFill>
                  <a:latin typeface="Avenir Next Condensed Demi Bold" panose="020B0506020202020204" pitchFamily="34" charset="0"/>
                  <a:cs typeface="Arial" panose="020B0604020202020204" pitchFamily="34" charset="0"/>
                </a:rPr>
                <a:t>Testicular 102%</a:t>
              </a:r>
            </a:p>
          </p:txBody>
        </p:sp>
        <p:sp>
          <p:nvSpPr>
            <p:cNvPr id="26" name="TextBox 25">
              <a:extLst>
                <a:ext uri="{FF2B5EF4-FFF2-40B4-BE49-F238E27FC236}">
                  <a16:creationId xmlns:a16="http://schemas.microsoft.com/office/drawing/2014/main" id="{6A1AB326-B4B3-4EED-92E9-0D2BA657BFA5}"/>
                </a:ext>
              </a:extLst>
            </p:cNvPr>
            <p:cNvSpPr txBox="1"/>
            <p:nvPr/>
          </p:nvSpPr>
          <p:spPr>
            <a:xfrm>
              <a:off x="1997783" y="4205787"/>
              <a:ext cx="2444900" cy="400110"/>
            </a:xfrm>
            <a:prstGeom prst="rect">
              <a:avLst/>
            </a:prstGeom>
            <a:noFill/>
          </p:spPr>
          <p:txBody>
            <a:bodyPr wrap="none" rtlCol="0">
              <a:spAutoFit/>
            </a:bodyPr>
            <a:lstStyle/>
            <a:p>
              <a:r>
                <a:rPr lang="en-US" sz="2000" b="1">
                  <a:solidFill>
                    <a:srgbClr val="074975"/>
                  </a:solidFill>
                  <a:latin typeface="Avenir Next Condensed Demi Bold" panose="020B0506020202020204" pitchFamily="34" charset="0"/>
                  <a:cs typeface="Arial" panose="020B0604020202020204" pitchFamily="34" charset="0"/>
                </a:rPr>
                <a:t>Multiple Myeloma 53%</a:t>
              </a:r>
            </a:p>
          </p:txBody>
        </p:sp>
        <p:sp>
          <p:nvSpPr>
            <p:cNvPr id="28" name="Rectangle 27">
              <a:extLst>
                <a:ext uri="{FF2B5EF4-FFF2-40B4-BE49-F238E27FC236}">
                  <a16:creationId xmlns:a16="http://schemas.microsoft.com/office/drawing/2014/main" id="{6BE3D8D7-5E2A-4C03-8E79-472E8701E4AA}"/>
                </a:ext>
              </a:extLst>
            </p:cNvPr>
            <p:cNvSpPr/>
            <p:nvPr/>
          </p:nvSpPr>
          <p:spPr>
            <a:xfrm>
              <a:off x="2003131" y="5966745"/>
              <a:ext cx="3277500" cy="400110"/>
            </a:xfrm>
            <a:prstGeom prst="rect">
              <a:avLst/>
            </a:prstGeom>
          </p:spPr>
          <p:txBody>
            <a:bodyPr wrap="none">
              <a:spAutoFit/>
            </a:bodyPr>
            <a:lstStyle/>
            <a:p>
              <a:r>
                <a:rPr lang="en-US" sz="2000" b="1">
                  <a:solidFill>
                    <a:srgbClr val="074975"/>
                  </a:solidFill>
                  <a:latin typeface="Avenir Next Condensed Demi Bold" panose="020B0506020202020204" pitchFamily="34" charset="0"/>
                  <a:cs typeface="Arial" panose="020B0604020202020204" pitchFamily="34" charset="0"/>
                </a:rPr>
                <a:t>Non-Hodgkin’s Lymphoma  51%</a:t>
              </a:r>
            </a:p>
          </p:txBody>
        </p:sp>
        <p:sp>
          <p:nvSpPr>
            <p:cNvPr id="29" name="Rectangle 28">
              <a:extLst>
                <a:ext uri="{FF2B5EF4-FFF2-40B4-BE49-F238E27FC236}">
                  <a16:creationId xmlns:a16="http://schemas.microsoft.com/office/drawing/2014/main" id="{9C435D96-9786-46D3-88FA-CB5E0F5EC98C}"/>
                </a:ext>
              </a:extLst>
            </p:cNvPr>
            <p:cNvSpPr/>
            <p:nvPr/>
          </p:nvSpPr>
          <p:spPr>
            <a:xfrm>
              <a:off x="1961648" y="2202609"/>
              <a:ext cx="1774845" cy="400110"/>
            </a:xfrm>
            <a:prstGeom prst="rect">
              <a:avLst/>
            </a:prstGeom>
          </p:spPr>
          <p:txBody>
            <a:bodyPr wrap="none">
              <a:spAutoFit/>
            </a:bodyPr>
            <a:lstStyle/>
            <a:p>
              <a:r>
                <a:rPr lang="en-US" sz="2000" b="1">
                  <a:solidFill>
                    <a:srgbClr val="074975"/>
                  </a:solidFill>
                  <a:latin typeface="Avenir Next Condensed Demi Bold" panose="020B0506020202020204" pitchFamily="34" charset="0"/>
                  <a:cs typeface="Arial" panose="020B0604020202020204" pitchFamily="34" charset="0"/>
                </a:rPr>
                <a:t>Esophageal 62%</a:t>
              </a:r>
            </a:p>
          </p:txBody>
        </p:sp>
        <p:sp>
          <p:nvSpPr>
            <p:cNvPr id="30" name="Rectangle 29">
              <a:extLst>
                <a:ext uri="{FF2B5EF4-FFF2-40B4-BE49-F238E27FC236}">
                  <a16:creationId xmlns:a16="http://schemas.microsoft.com/office/drawing/2014/main" id="{F25605A6-A4CD-434F-8BA2-D7971FFBD83B}"/>
                </a:ext>
              </a:extLst>
            </p:cNvPr>
            <p:cNvSpPr/>
            <p:nvPr/>
          </p:nvSpPr>
          <p:spPr>
            <a:xfrm>
              <a:off x="1961648" y="2599810"/>
              <a:ext cx="2182008" cy="400110"/>
            </a:xfrm>
            <a:prstGeom prst="rect">
              <a:avLst/>
            </a:prstGeom>
          </p:spPr>
          <p:txBody>
            <a:bodyPr wrap="none">
              <a:spAutoFit/>
            </a:bodyPr>
            <a:lstStyle/>
            <a:p>
              <a:r>
                <a:rPr lang="en-US" sz="2000" b="1">
                  <a:solidFill>
                    <a:srgbClr val="074975"/>
                  </a:solidFill>
                  <a:latin typeface="Avenir Next Condensed Demi Bold" panose="020B0506020202020204" pitchFamily="34" charset="0"/>
                  <a:cs typeface="Arial" panose="020B0604020202020204" pitchFamily="34" charset="0"/>
                </a:rPr>
                <a:t>Mesothelioma 129%</a:t>
              </a:r>
            </a:p>
          </p:txBody>
        </p:sp>
        <p:sp>
          <p:nvSpPr>
            <p:cNvPr id="31" name="Rectangle 30">
              <a:extLst>
                <a:ext uri="{FF2B5EF4-FFF2-40B4-BE49-F238E27FC236}">
                  <a16:creationId xmlns:a16="http://schemas.microsoft.com/office/drawing/2014/main" id="{EC87431C-556D-41BF-97CF-BF92E3AF9258}"/>
                </a:ext>
              </a:extLst>
            </p:cNvPr>
            <p:cNvSpPr/>
            <p:nvPr/>
          </p:nvSpPr>
          <p:spPr>
            <a:xfrm>
              <a:off x="1961648" y="1817186"/>
              <a:ext cx="1706173" cy="400110"/>
            </a:xfrm>
            <a:prstGeom prst="rect">
              <a:avLst/>
            </a:prstGeom>
          </p:spPr>
          <p:txBody>
            <a:bodyPr wrap="none">
              <a:spAutoFit/>
            </a:bodyPr>
            <a:lstStyle/>
            <a:p>
              <a:r>
                <a:rPr lang="en-US" sz="2000" b="1">
                  <a:solidFill>
                    <a:srgbClr val="074975"/>
                  </a:solidFill>
                  <a:latin typeface="Avenir Next Condensed Demi Bold" panose="020B0506020202020204" pitchFamily="34" charset="0"/>
                  <a:cs typeface="Arial" panose="020B0604020202020204" pitchFamily="34" charset="0"/>
                </a:rPr>
                <a:t>Oral Cavity 39%</a:t>
              </a:r>
            </a:p>
          </p:txBody>
        </p:sp>
        <p:sp>
          <p:nvSpPr>
            <p:cNvPr id="32" name="Rectangle 31">
              <a:extLst>
                <a:ext uri="{FF2B5EF4-FFF2-40B4-BE49-F238E27FC236}">
                  <a16:creationId xmlns:a16="http://schemas.microsoft.com/office/drawing/2014/main" id="{41E15E73-E158-4AAE-8835-57E0E5FA7B76}"/>
                </a:ext>
              </a:extLst>
            </p:cNvPr>
            <p:cNvSpPr/>
            <p:nvPr/>
          </p:nvSpPr>
          <p:spPr>
            <a:xfrm>
              <a:off x="2003131" y="3409808"/>
              <a:ext cx="1343638" cy="400110"/>
            </a:xfrm>
            <a:prstGeom prst="rect">
              <a:avLst/>
            </a:prstGeom>
          </p:spPr>
          <p:txBody>
            <a:bodyPr wrap="none">
              <a:spAutoFit/>
            </a:bodyPr>
            <a:lstStyle/>
            <a:p>
              <a:r>
                <a:rPr lang="en-US" sz="2000" b="1">
                  <a:solidFill>
                    <a:srgbClr val="074975"/>
                  </a:solidFill>
                  <a:latin typeface="Avenir Next Condensed Demi Bold" panose="020B0506020202020204" pitchFamily="34" charset="0"/>
                  <a:cs typeface="Arial" panose="020B0604020202020204" pitchFamily="34" charset="0"/>
                </a:rPr>
                <a:t>Kidney 27%</a:t>
              </a:r>
            </a:p>
          </p:txBody>
        </p:sp>
        <p:sp>
          <p:nvSpPr>
            <p:cNvPr id="33" name="Rectangle 32">
              <a:extLst>
                <a:ext uri="{FF2B5EF4-FFF2-40B4-BE49-F238E27FC236}">
                  <a16:creationId xmlns:a16="http://schemas.microsoft.com/office/drawing/2014/main" id="{AAD604B4-D8CB-4D66-8F4D-6A01CF6248EB}"/>
                </a:ext>
              </a:extLst>
            </p:cNvPr>
            <p:cNvSpPr/>
            <p:nvPr/>
          </p:nvSpPr>
          <p:spPr>
            <a:xfrm>
              <a:off x="1987171" y="5525157"/>
              <a:ext cx="1523174" cy="400110"/>
            </a:xfrm>
            <a:prstGeom prst="rect">
              <a:avLst/>
            </a:prstGeom>
          </p:spPr>
          <p:txBody>
            <a:bodyPr wrap="none">
              <a:spAutoFit/>
            </a:bodyPr>
            <a:lstStyle/>
            <a:p>
              <a:r>
                <a:rPr lang="en-US" sz="2000" b="1">
                  <a:solidFill>
                    <a:srgbClr val="074975"/>
                  </a:solidFill>
                  <a:latin typeface="Avenir Next Condensed Demi Bold" panose="020B0506020202020204" pitchFamily="34" charset="0"/>
                  <a:cs typeface="Arial" panose="020B0604020202020204" pitchFamily="34" charset="0"/>
                </a:rPr>
                <a:t>Intestine 21%</a:t>
              </a:r>
            </a:p>
          </p:txBody>
        </p:sp>
        <p:sp>
          <p:nvSpPr>
            <p:cNvPr id="34" name="Rectangle 33">
              <a:extLst>
                <a:ext uri="{FF2B5EF4-FFF2-40B4-BE49-F238E27FC236}">
                  <a16:creationId xmlns:a16="http://schemas.microsoft.com/office/drawing/2014/main" id="{DEDC3DF6-4A3F-482F-9330-86729F0177E8}"/>
                </a:ext>
              </a:extLst>
            </p:cNvPr>
            <p:cNvSpPr/>
            <p:nvPr/>
          </p:nvSpPr>
          <p:spPr>
            <a:xfrm>
              <a:off x="2003131" y="3008294"/>
              <a:ext cx="1148135" cy="400110"/>
            </a:xfrm>
            <a:prstGeom prst="rect">
              <a:avLst/>
            </a:prstGeom>
          </p:spPr>
          <p:txBody>
            <a:bodyPr wrap="none">
              <a:spAutoFit/>
            </a:bodyPr>
            <a:lstStyle/>
            <a:p>
              <a:r>
                <a:rPr lang="en-US" sz="2000" b="1">
                  <a:solidFill>
                    <a:srgbClr val="074975"/>
                  </a:solidFill>
                  <a:latin typeface="Avenir Next Condensed Demi Bold" panose="020B0506020202020204" pitchFamily="34" charset="0"/>
                  <a:cs typeface="Arial" panose="020B0604020202020204" pitchFamily="34" charset="0"/>
                </a:rPr>
                <a:t>Lung 29%</a:t>
              </a:r>
            </a:p>
          </p:txBody>
        </p:sp>
        <p:sp>
          <p:nvSpPr>
            <p:cNvPr id="35" name="Rectangle 34">
              <a:extLst>
                <a:ext uri="{FF2B5EF4-FFF2-40B4-BE49-F238E27FC236}">
                  <a16:creationId xmlns:a16="http://schemas.microsoft.com/office/drawing/2014/main" id="{80F09A59-4CEE-4391-A813-74F12858D26F}"/>
                </a:ext>
              </a:extLst>
            </p:cNvPr>
            <p:cNvSpPr/>
            <p:nvPr/>
          </p:nvSpPr>
          <p:spPr>
            <a:xfrm>
              <a:off x="2003131" y="4626220"/>
              <a:ext cx="1603581" cy="400110"/>
            </a:xfrm>
            <a:prstGeom prst="rect">
              <a:avLst/>
            </a:prstGeom>
          </p:spPr>
          <p:txBody>
            <a:bodyPr wrap="none">
              <a:spAutoFit/>
            </a:bodyPr>
            <a:lstStyle/>
            <a:p>
              <a:r>
                <a:rPr lang="en-US" sz="2000" b="1">
                  <a:solidFill>
                    <a:srgbClr val="074975"/>
                  </a:solidFill>
                  <a:latin typeface="Avenir Next Condensed Demi Bold" panose="020B0506020202020204" pitchFamily="34" charset="0"/>
                  <a:cs typeface="Arial" panose="020B0604020202020204" pitchFamily="34" charset="0"/>
                </a:rPr>
                <a:t>Leukemia 14%</a:t>
              </a:r>
            </a:p>
          </p:txBody>
        </p:sp>
      </p:grpSp>
      <p:sp>
        <p:nvSpPr>
          <p:cNvPr id="22" name="Slide Number Placeholder 12">
            <a:extLst>
              <a:ext uri="{FF2B5EF4-FFF2-40B4-BE49-F238E27FC236}">
                <a16:creationId xmlns:a16="http://schemas.microsoft.com/office/drawing/2014/main" id="{F74C6DC5-432F-EF41-9288-940D552DE4D8}"/>
              </a:ext>
            </a:extLst>
          </p:cNvPr>
          <p:cNvSpPr>
            <a:spLocks noGrp="1"/>
          </p:cNvSpPr>
          <p:nvPr>
            <p:ph type="sldNum" sz="quarter" idx="12"/>
          </p:nvPr>
        </p:nvSpPr>
        <p:spPr>
          <a:xfrm>
            <a:off x="11272289" y="6349211"/>
            <a:ext cx="389902" cy="365125"/>
          </a:xfrm>
        </p:spPr>
        <p:txBody>
          <a:bodyPr/>
          <a:lstStyle/>
          <a:p>
            <a:pPr algn="ctr"/>
            <a:fld id="{5FE9983C-F62D-48A4-9145-C86367548D2A}" type="slidenum">
              <a:rPr lang="en-US" smtClean="0">
                <a:solidFill>
                  <a:srgbClr val="074975"/>
                </a:solidFill>
                <a:latin typeface="Avenir Next Condensed" panose="020B0506020202020204" pitchFamily="34" charset="0"/>
              </a:rPr>
              <a:pPr algn="ctr"/>
              <a:t>5</a:t>
            </a:fld>
            <a:endParaRPr lang="en-US">
              <a:solidFill>
                <a:srgbClr val="074975"/>
              </a:solidFill>
              <a:latin typeface="Avenir Next Condensed" panose="020B0506020202020204" pitchFamily="34" charset="0"/>
            </a:endParaRPr>
          </a:p>
        </p:txBody>
      </p:sp>
      <p:pic>
        <p:nvPicPr>
          <p:cNvPr id="14" name="Picture 4" descr="C:\Users\Steve\AppData\Local\Temp\SNAGHTMLb3b406.PNG">
            <a:extLst>
              <a:ext uri="{FF2B5EF4-FFF2-40B4-BE49-F238E27FC236}">
                <a16:creationId xmlns:a16="http://schemas.microsoft.com/office/drawing/2014/main" id="{8D048002-B2E5-6B40-9B1C-0E3891F52D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5529" y="4199231"/>
            <a:ext cx="4934066" cy="2215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7169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45D4B8-CA55-FF09-F5BC-5A70E83F5734}"/>
              </a:ext>
            </a:extLst>
          </p:cNvPr>
          <p:cNvSpPr>
            <a:spLocks noGrp="1"/>
          </p:cNvSpPr>
          <p:nvPr>
            <p:ph type="sldNum" sz="quarter" idx="12"/>
          </p:nvPr>
        </p:nvSpPr>
        <p:spPr/>
        <p:txBody>
          <a:bodyPr/>
          <a:lstStyle/>
          <a:p>
            <a:fld id="{5FE9983C-F62D-48A4-9145-C86367548D2A}" type="slidenum">
              <a:rPr lang="en-US" smtClean="0"/>
              <a:t>50</a:t>
            </a:fld>
            <a:endParaRPr lang="en-US"/>
          </a:p>
        </p:txBody>
      </p:sp>
      <p:sp>
        <p:nvSpPr>
          <p:cNvPr id="5" name="TextBox 4">
            <a:extLst>
              <a:ext uri="{FF2B5EF4-FFF2-40B4-BE49-F238E27FC236}">
                <a16:creationId xmlns:a16="http://schemas.microsoft.com/office/drawing/2014/main" id="{8E0204BC-06B6-FE3D-3EF3-AEB9DDE8111B}"/>
              </a:ext>
            </a:extLst>
          </p:cNvPr>
          <p:cNvSpPr txBox="1"/>
          <p:nvPr/>
        </p:nvSpPr>
        <p:spPr>
          <a:xfrm>
            <a:off x="-160813" y="335387"/>
            <a:ext cx="6660892" cy="584775"/>
          </a:xfrm>
          <a:prstGeom prst="rect">
            <a:avLst/>
          </a:prstGeom>
          <a:solidFill>
            <a:srgbClr val="E22726"/>
          </a:solidFill>
        </p:spPr>
        <p:txBody>
          <a:bodyPr wrap="square" rtlCol="0">
            <a:spAutoFit/>
          </a:bodyPr>
          <a:lstStyle/>
          <a:p>
            <a:pPr algn="r"/>
            <a:r>
              <a:rPr lang="en-US" sz="2800" b="1" spc="200">
                <a:solidFill>
                  <a:schemeClr val="bg1"/>
                </a:solidFill>
                <a:latin typeface="Avenir Next Condensed" panose="020B0506020202020204"/>
                <a:cs typeface="Arial" panose="020B0604020202020204" pitchFamily="34" charset="0"/>
              </a:rPr>
              <a:t>Assuming Responsibility </a:t>
            </a:r>
            <a:r>
              <a:rPr lang="en-US" sz="3200" b="1" spc="200">
                <a:solidFill>
                  <a:schemeClr val="bg1"/>
                </a:solidFill>
                <a:latin typeface="Avenir Next Condensed" panose="020B0506020202020204"/>
                <a:cs typeface="Arial" panose="020B0604020202020204" pitchFamily="34" charset="0"/>
              </a:rPr>
              <a:t>	 </a:t>
            </a:r>
            <a:endParaRPr lang="en-US" sz="3200" b="1" spc="200">
              <a:solidFill>
                <a:srgbClr val="C7B783"/>
              </a:solidFill>
              <a:latin typeface="Avenir Next Condensed" panose="020B0506020202020204"/>
              <a:cs typeface="Arial" panose="020B0604020202020204" pitchFamily="34" charset="0"/>
            </a:endParaRPr>
          </a:p>
        </p:txBody>
      </p:sp>
      <p:sp>
        <p:nvSpPr>
          <p:cNvPr id="7" name="TextBox 6">
            <a:extLst>
              <a:ext uri="{FF2B5EF4-FFF2-40B4-BE49-F238E27FC236}">
                <a16:creationId xmlns:a16="http://schemas.microsoft.com/office/drawing/2014/main" id="{8C67C823-6E27-2FC8-3288-CBB00DB4A3EC}"/>
              </a:ext>
            </a:extLst>
          </p:cNvPr>
          <p:cNvSpPr txBox="1"/>
          <p:nvPr/>
        </p:nvSpPr>
        <p:spPr>
          <a:xfrm>
            <a:off x="915183" y="1083883"/>
            <a:ext cx="9793364" cy="584775"/>
          </a:xfrm>
          <a:prstGeom prst="rect">
            <a:avLst/>
          </a:prstGeom>
          <a:noFill/>
        </p:spPr>
        <p:txBody>
          <a:bodyPr wrap="square">
            <a:spAutoFit/>
          </a:bodyPr>
          <a:lstStyle/>
          <a:p>
            <a:pPr algn="ctr">
              <a:spcAft>
                <a:spcPts val="1200"/>
              </a:spcAft>
            </a:pPr>
            <a:r>
              <a:rPr lang="en-US" sz="3200" b="1">
                <a:ln/>
                <a:solidFill>
                  <a:schemeClr val="bg1"/>
                </a:solidFill>
                <a:latin typeface="Avenir Next Condensed" panose="020B0506020202020204" pitchFamily="34" charset="0"/>
                <a:ea typeface="Times New Roman" panose="02020603050405020304" pitchFamily="18" charset="0"/>
                <a:cs typeface="Arial" panose="020B0604020202020204" pitchFamily="34" charset="0"/>
              </a:rPr>
              <a:t>Organizational Culture Change Starts With Leadership  </a:t>
            </a:r>
          </a:p>
        </p:txBody>
      </p:sp>
      <p:pic>
        <p:nvPicPr>
          <p:cNvPr id="9" name="Picture 8" descr="A firefighter logo on a red circle&#10;&#10;Description automatically generated">
            <a:extLst>
              <a:ext uri="{FF2B5EF4-FFF2-40B4-BE49-F238E27FC236}">
                <a16:creationId xmlns:a16="http://schemas.microsoft.com/office/drawing/2014/main" id="{A58BD362-40C6-3B2B-1FCB-23C40BE8D0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6940" y="3820530"/>
            <a:ext cx="1345650" cy="1345650"/>
          </a:xfrm>
          <a:prstGeom prst="rect">
            <a:avLst/>
          </a:prstGeom>
        </p:spPr>
      </p:pic>
      <p:pic>
        <p:nvPicPr>
          <p:cNvPr id="12" name="Picture 11" descr="A white outline of a firefighter&#10;&#10;Description automatically generated">
            <a:extLst>
              <a:ext uri="{FF2B5EF4-FFF2-40B4-BE49-F238E27FC236}">
                <a16:creationId xmlns:a16="http://schemas.microsoft.com/office/drawing/2014/main" id="{ED44DFFC-C8D5-B179-3A5E-90C388BA77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9190" y="1953873"/>
            <a:ext cx="1345650" cy="1350405"/>
          </a:xfrm>
          <a:prstGeom prst="rect">
            <a:avLst/>
          </a:prstGeom>
        </p:spPr>
      </p:pic>
      <p:sp>
        <p:nvSpPr>
          <p:cNvPr id="14" name="TextBox 13">
            <a:extLst>
              <a:ext uri="{FF2B5EF4-FFF2-40B4-BE49-F238E27FC236}">
                <a16:creationId xmlns:a16="http://schemas.microsoft.com/office/drawing/2014/main" id="{14323F07-99A3-419D-D113-7B8226D5133F}"/>
              </a:ext>
            </a:extLst>
          </p:cNvPr>
          <p:cNvSpPr txBox="1"/>
          <p:nvPr/>
        </p:nvSpPr>
        <p:spPr>
          <a:xfrm>
            <a:off x="3137142" y="1953873"/>
            <a:ext cx="6348368" cy="1538883"/>
          </a:xfrm>
          <a:prstGeom prst="rect">
            <a:avLst/>
          </a:prstGeom>
          <a:noFill/>
        </p:spPr>
        <p:txBody>
          <a:bodyPr wrap="square">
            <a:spAutoFit/>
          </a:bodyPr>
          <a:lstStyle/>
          <a:p>
            <a:r>
              <a:rPr lang="en-US" sz="2000" b="1">
                <a:solidFill>
                  <a:schemeClr val="bg1"/>
                </a:solidFill>
                <a:latin typeface="Avenir Next Condensed" panose="020B0506020202020204"/>
              </a:rPr>
              <a:t>Company officers have the most profound impact on firefighters’ cancer risk. </a:t>
            </a:r>
          </a:p>
          <a:p>
            <a:pPr marL="285750" indent="-285750">
              <a:buFont typeface="Arial" panose="020B0604020202020204" pitchFamily="34" charset="0"/>
              <a:buChar char="•"/>
            </a:pPr>
            <a:r>
              <a:rPr lang="en-US">
                <a:solidFill>
                  <a:schemeClr val="bg1"/>
                </a:solidFill>
                <a:latin typeface="Avenir Next Condensed" panose="020B0506020202020204"/>
              </a:rPr>
              <a:t>Enforce the policy</a:t>
            </a:r>
          </a:p>
          <a:p>
            <a:pPr marL="285750" indent="-285750">
              <a:buFont typeface="Arial" panose="020B0604020202020204" pitchFamily="34" charset="0"/>
              <a:buChar char="•"/>
            </a:pPr>
            <a:r>
              <a:rPr lang="en-US">
                <a:solidFill>
                  <a:schemeClr val="bg1"/>
                </a:solidFill>
                <a:latin typeface="Avenir Next Condensed" panose="020B0506020202020204"/>
              </a:rPr>
              <a:t>Mentor firefighters on the best practices. </a:t>
            </a:r>
          </a:p>
          <a:p>
            <a:pPr marL="285750" indent="-285750">
              <a:buFont typeface="Arial" panose="020B0604020202020204" pitchFamily="34" charset="0"/>
              <a:buChar char="•"/>
            </a:pPr>
            <a:r>
              <a:rPr lang="en-US">
                <a:solidFill>
                  <a:schemeClr val="bg1"/>
                </a:solidFill>
                <a:latin typeface="Avenir Next Condensed" panose="020B0506020202020204"/>
              </a:rPr>
              <a:t>Set the cultural tone in the firehouse and on the fireground </a:t>
            </a:r>
          </a:p>
        </p:txBody>
      </p:sp>
      <p:sp>
        <p:nvSpPr>
          <p:cNvPr id="16" name="TextBox 15">
            <a:extLst>
              <a:ext uri="{FF2B5EF4-FFF2-40B4-BE49-F238E27FC236}">
                <a16:creationId xmlns:a16="http://schemas.microsoft.com/office/drawing/2014/main" id="{928ABD3E-07FF-06D1-7FB3-B4B481C8514F}"/>
              </a:ext>
            </a:extLst>
          </p:cNvPr>
          <p:cNvSpPr txBox="1"/>
          <p:nvPr/>
        </p:nvSpPr>
        <p:spPr>
          <a:xfrm>
            <a:off x="3137142" y="3820530"/>
            <a:ext cx="6289646" cy="1477328"/>
          </a:xfrm>
          <a:prstGeom prst="rect">
            <a:avLst/>
          </a:prstGeom>
          <a:noFill/>
        </p:spPr>
        <p:txBody>
          <a:bodyPr wrap="square">
            <a:spAutoFit/>
          </a:bodyPr>
          <a:lstStyle/>
          <a:p>
            <a:r>
              <a:rPr lang="en-US">
                <a:solidFill>
                  <a:schemeClr val="bg1"/>
                </a:solidFill>
                <a:latin typeface="Avenir Next Condensed" panose="020B0506020202020204"/>
              </a:rPr>
              <a:t>Of all the officials from local to federal, chiefs and chief officers have  a profound impact on firefighters’ cancer risk. </a:t>
            </a:r>
          </a:p>
          <a:p>
            <a:pPr marL="285750" indent="-285750">
              <a:buFont typeface="Arial" panose="020B0604020202020204" pitchFamily="34" charset="0"/>
              <a:buChar char="•"/>
            </a:pPr>
            <a:r>
              <a:rPr lang="en-US">
                <a:solidFill>
                  <a:schemeClr val="bg1"/>
                </a:solidFill>
                <a:latin typeface="Avenir Next Condensed" panose="020B0506020202020204"/>
              </a:rPr>
              <a:t>Set the policies</a:t>
            </a:r>
          </a:p>
          <a:p>
            <a:pPr marL="285750" indent="-285750">
              <a:buFont typeface="Arial" panose="020B0604020202020204" pitchFamily="34" charset="0"/>
              <a:buChar char="•"/>
            </a:pPr>
            <a:r>
              <a:rPr lang="en-US">
                <a:solidFill>
                  <a:schemeClr val="bg1"/>
                </a:solidFill>
                <a:latin typeface="Avenir Next Condensed" panose="020B0506020202020204"/>
              </a:rPr>
              <a:t>Set the culture </a:t>
            </a:r>
          </a:p>
          <a:p>
            <a:pPr marL="285750" indent="-285750">
              <a:buFont typeface="Arial" panose="020B0604020202020204" pitchFamily="34" charset="0"/>
              <a:buChar char="•"/>
            </a:pPr>
            <a:r>
              <a:rPr lang="en-US">
                <a:solidFill>
                  <a:schemeClr val="bg1"/>
                </a:solidFill>
                <a:latin typeface="Avenir Next Condensed" panose="020B0506020202020204"/>
              </a:rPr>
              <a:t>Engineer for prevention</a:t>
            </a:r>
          </a:p>
        </p:txBody>
      </p:sp>
    </p:spTree>
    <p:extLst>
      <p:ext uri="{BB962C8B-B14F-4D97-AF65-F5344CB8AC3E}">
        <p14:creationId xmlns:p14="http://schemas.microsoft.com/office/powerpoint/2010/main" val="13312812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77A920-76D4-234C-ABF5-8D4CC4076CBE}"/>
              </a:ext>
            </a:extLst>
          </p:cNvPr>
          <p:cNvSpPr>
            <a:spLocks noGrp="1"/>
          </p:cNvSpPr>
          <p:nvPr>
            <p:ph type="sldNum" sz="quarter" idx="12"/>
          </p:nvPr>
        </p:nvSpPr>
        <p:spPr/>
        <p:txBody>
          <a:bodyPr/>
          <a:lstStyle/>
          <a:p>
            <a:fld id="{5FE9983C-F62D-48A4-9145-C86367548D2A}" type="slidenum">
              <a:rPr lang="en-US" smtClean="0"/>
              <a:t>51</a:t>
            </a:fld>
            <a:endParaRPr lang="en-US"/>
          </a:p>
        </p:txBody>
      </p:sp>
      <p:sp>
        <p:nvSpPr>
          <p:cNvPr id="10" name="TextBox 9">
            <a:extLst>
              <a:ext uri="{FF2B5EF4-FFF2-40B4-BE49-F238E27FC236}">
                <a16:creationId xmlns:a16="http://schemas.microsoft.com/office/drawing/2014/main" id="{E5EC99AD-1BAC-3BDD-A765-AFF8BF05D19B}"/>
              </a:ext>
            </a:extLst>
          </p:cNvPr>
          <p:cNvSpPr txBox="1"/>
          <p:nvPr/>
        </p:nvSpPr>
        <p:spPr>
          <a:xfrm>
            <a:off x="320330" y="1506050"/>
            <a:ext cx="10509279" cy="646331"/>
          </a:xfrm>
          <a:prstGeom prst="rect">
            <a:avLst/>
          </a:prstGeom>
          <a:noFill/>
        </p:spPr>
        <p:txBody>
          <a:bodyPr wrap="square">
            <a:spAutoFit/>
          </a:bodyPr>
          <a:lstStyle/>
          <a:p>
            <a:r>
              <a:rPr lang="en-US" b="1">
                <a:solidFill>
                  <a:schemeClr val="bg1"/>
                </a:solidFill>
                <a:latin typeface="Avenir Next Condensed" panose="020B0506020202020204"/>
              </a:rPr>
              <a:t>Fire department leaders who want policy to become practice must hold firefighters accountable for following them. That’s step one for going from policy as an idea to policy as a practice</a:t>
            </a:r>
            <a:r>
              <a:rPr lang="en-US"/>
              <a:t>.</a:t>
            </a:r>
          </a:p>
        </p:txBody>
      </p:sp>
      <p:sp>
        <p:nvSpPr>
          <p:cNvPr id="12" name="TextBox 11">
            <a:extLst>
              <a:ext uri="{FF2B5EF4-FFF2-40B4-BE49-F238E27FC236}">
                <a16:creationId xmlns:a16="http://schemas.microsoft.com/office/drawing/2014/main" id="{68B62600-3BE7-BF84-F5B9-BBFA722C8BE2}"/>
              </a:ext>
            </a:extLst>
          </p:cNvPr>
          <p:cNvSpPr txBox="1"/>
          <p:nvPr/>
        </p:nvSpPr>
        <p:spPr>
          <a:xfrm>
            <a:off x="320330" y="244166"/>
            <a:ext cx="6908198" cy="1261884"/>
          </a:xfrm>
          <a:prstGeom prst="rect">
            <a:avLst/>
          </a:prstGeom>
          <a:noFill/>
        </p:spPr>
        <p:txBody>
          <a:bodyPr wrap="square">
            <a:spAutoFit/>
          </a:bodyPr>
          <a:lstStyle/>
          <a:p>
            <a:r>
              <a:rPr lang="en-US" sz="3600" b="1" i="0" u="none" strike="noStrike" baseline="0">
                <a:solidFill>
                  <a:schemeClr val="bg1"/>
                </a:solidFill>
                <a:latin typeface="Avenir Next Condensed" panose="020B0506020202020204"/>
              </a:rPr>
              <a:t>SET THE POLICIES</a:t>
            </a:r>
          </a:p>
          <a:p>
            <a:r>
              <a:rPr lang="en-US" sz="4000" b="1" i="0" u="none" strike="noStrike" baseline="0">
                <a:solidFill>
                  <a:srgbClr val="E12927"/>
                </a:solidFill>
                <a:latin typeface="Avenir Next Condensed" panose="020B0506020202020204"/>
              </a:rPr>
              <a:t>SET THE CULTURE</a:t>
            </a:r>
          </a:p>
        </p:txBody>
      </p:sp>
      <p:sp>
        <p:nvSpPr>
          <p:cNvPr id="16" name="TextBox 15">
            <a:extLst>
              <a:ext uri="{FF2B5EF4-FFF2-40B4-BE49-F238E27FC236}">
                <a16:creationId xmlns:a16="http://schemas.microsoft.com/office/drawing/2014/main" id="{3A438234-FCE9-6EDC-86C5-53040027468A}"/>
              </a:ext>
            </a:extLst>
          </p:cNvPr>
          <p:cNvSpPr txBox="1"/>
          <p:nvPr/>
        </p:nvSpPr>
        <p:spPr>
          <a:xfrm>
            <a:off x="6096000" y="3043626"/>
            <a:ext cx="4555025" cy="2308324"/>
          </a:xfrm>
          <a:prstGeom prst="rect">
            <a:avLst/>
          </a:prstGeom>
          <a:noFill/>
        </p:spPr>
        <p:txBody>
          <a:bodyPr wrap="square">
            <a:spAutoFit/>
          </a:bodyPr>
          <a:lstStyle/>
          <a:p>
            <a:r>
              <a:rPr lang="en-US">
                <a:solidFill>
                  <a:schemeClr val="bg1"/>
                </a:solidFill>
                <a:latin typeface="Avenir Next Condensed" panose="020B0506020202020204"/>
              </a:rPr>
              <a:t>“A team should be involved in new company policies from the creation phase,” </a:t>
            </a:r>
            <a:r>
              <a:rPr lang="en-US" err="1">
                <a:solidFill>
                  <a:schemeClr val="bg1"/>
                </a:solidFill>
                <a:latin typeface="Avenir Next Condensed" panose="020B0506020202020204"/>
              </a:rPr>
              <a:t>Tiersa</a:t>
            </a:r>
            <a:r>
              <a:rPr lang="en-US">
                <a:solidFill>
                  <a:schemeClr val="bg1"/>
                </a:solidFill>
                <a:latin typeface="Avenir Next Condensed" panose="020B0506020202020204"/>
              </a:rPr>
              <a:t> Smith-Hall of the Hartling Group wrote in Forbes. “Statistics and surveys show that employees are more willing to accept and support policies in which they are involved. This can be done through surveys and focus groups where input is welcomed.”</a:t>
            </a:r>
          </a:p>
        </p:txBody>
      </p:sp>
      <p:pic>
        <p:nvPicPr>
          <p:cNvPr id="18" name="Picture 17" descr="A person sitting in front of a whiteboard&#10;&#10;Description automatically generated">
            <a:extLst>
              <a:ext uri="{FF2B5EF4-FFF2-40B4-BE49-F238E27FC236}">
                <a16:creationId xmlns:a16="http://schemas.microsoft.com/office/drawing/2014/main" id="{E23D6868-DB5D-1556-E0F1-5F068F19489C}"/>
              </a:ext>
            </a:extLst>
          </p:cNvPr>
          <p:cNvPicPr>
            <a:picLocks noChangeAspect="1"/>
          </p:cNvPicPr>
          <p:nvPr/>
        </p:nvPicPr>
        <p:blipFill>
          <a:blip r:embed="rId3"/>
          <a:stretch>
            <a:fillRect/>
          </a:stretch>
        </p:blipFill>
        <p:spPr>
          <a:xfrm>
            <a:off x="429029" y="2609413"/>
            <a:ext cx="5286475" cy="3524316"/>
          </a:xfrm>
          <a:prstGeom prst="rect">
            <a:avLst/>
          </a:prstGeom>
        </p:spPr>
      </p:pic>
    </p:spTree>
    <p:extLst>
      <p:ext uri="{BB962C8B-B14F-4D97-AF65-F5344CB8AC3E}">
        <p14:creationId xmlns:p14="http://schemas.microsoft.com/office/powerpoint/2010/main" val="2999945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17D728-3EC6-F1CA-0C91-7A5C53CD011C}"/>
              </a:ext>
            </a:extLst>
          </p:cNvPr>
          <p:cNvSpPr>
            <a:spLocks noGrp="1"/>
          </p:cNvSpPr>
          <p:nvPr>
            <p:ph type="sldNum" sz="quarter" idx="12"/>
          </p:nvPr>
        </p:nvSpPr>
        <p:spPr/>
        <p:txBody>
          <a:bodyPr/>
          <a:lstStyle/>
          <a:p>
            <a:fld id="{5FE9983C-F62D-48A4-9145-C86367548D2A}" type="slidenum">
              <a:rPr lang="en-US" smtClean="0"/>
              <a:pPr/>
              <a:t>52</a:t>
            </a:fld>
            <a:endParaRPr lang="en-US"/>
          </a:p>
        </p:txBody>
      </p:sp>
      <p:pic>
        <p:nvPicPr>
          <p:cNvPr id="12" name="Picture 11">
            <a:extLst>
              <a:ext uri="{FF2B5EF4-FFF2-40B4-BE49-F238E27FC236}">
                <a16:creationId xmlns:a16="http://schemas.microsoft.com/office/drawing/2014/main" id="{87E93EA1-6EDF-35D2-1AEA-96E85B9127E9}"/>
              </a:ext>
            </a:extLst>
          </p:cNvPr>
          <p:cNvPicPr>
            <a:picLocks noChangeAspect="1"/>
          </p:cNvPicPr>
          <p:nvPr/>
        </p:nvPicPr>
        <p:blipFill>
          <a:blip r:embed="rId3"/>
          <a:srcRect b="6472"/>
          <a:stretch/>
        </p:blipFill>
        <p:spPr>
          <a:xfrm>
            <a:off x="464648" y="2690336"/>
            <a:ext cx="7358552" cy="2671530"/>
          </a:xfrm>
          <a:prstGeom prst="rect">
            <a:avLst/>
          </a:prstGeom>
        </p:spPr>
      </p:pic>
      <p:sp>
        <p:nvSpPr>
          <p:cNvPr id="14" name="TextBox 13">
            <a:extLst>
              <a:ext uri="{FF2B5EF4-FFF2-40B4-BE49-F238E27FC236}">
                <a16:creationId xmlns:a16="http://schemas.microsoft.com/office/drawing/2014/main" id="{0EEF175E-6810-2AB9-53DD-D4AE9630C74F}"/>
              </a:ext>
            </a:extLst>
          </p:cNvPr>
          <p:cNvSpPr txBox="1"/>
          <p:nvPr/>
        </p:nvSpPr>
        <p:spPr>
          <a:xfrm>
            <a:off x="7936774" y="2690336"/>
            <a:ext cx="3259329" cy="3139321"/>
          </a:xfrm>
          <a:prstGeom prst="rect">
            <a:avLst/>
          </a:prstGeom>
          <a:noFill/>
        </p:spPr>
        <p:txBody>
          <a:bodyPr wrap="square">
            <a:spAutoFit/>
          </a:bodyPr>
          <a:lstStyle/>
          <a:p>
            <a:pPr marL="285750" indent="-285750">
              <a:buFont typeface="Arial" panose="020B0604020202020204" pitchFamily="34" charset="0"/>
              <a:buChar char="•"/>
            </a:pPr>
            <a:r>
              <a:rPr lang="en-US">
                <a:solidFill>
                  <a:schemeClr val="bg1"/>
                </a:solidFill>
                <a:latin typeface="Avenir Next Condensed" panose="020B0506020202020204"/>
              </a:rPr>
              <a:t>Chiefs need to review all existing policies and update where necessary to ensure those that can focus on cancer prevention, actually do. </a:t>
            </a:r>
          </a:p>
          <a:p>
            <a:pPr marL="285750" indent="-285750">
              <a:buFont typeface="Arial" panose="020B0604020202020204" pitchFamily="34" charset="0"/>
              <a:buChar char="•"/>
            </a:pPr>
            <a:r>
              <a:rPr lang="en-US">
                <a:solidFill>
                  <a:schemeClr val="bg1"/>
                </a:solidFill>
                <a:latin typeface="Avenir Next Condensed" panose="020B0506020202020204"/>
              </a:rPr>
              <a:t>Consider policies that impact other factors that influence cancer risk including alcohol use, tobacco use, physical activity and diet. </a:t>
            </a:r>
          </a:p>
          <a:p>
            <a:pPr marL="285750" indent="-285750">
              <a:buFont typeface="Arial" panose="020B0604020202020204" pitchFamily="34" charset="0"/>
              <a:buChar char="•"/>
            </a:pPr>
            <a:endParaRPr lang="en-US">
              <a:solidFill>
                <a:schemeClr val="bg1"/>
              </a:solidFill>
              <a:latin typeface="Avenir Next Condensed" panose="020B0506020202020204"/>
            </a:endParaRPr>
          </a:p>
          <a:p>
            <a:r>
              <a:rPr lang="en-US">
                <a:solidFill>
                  <a:schemeClr val="bg1"/>
                </a:solidFill>
                <a:latin typeface="Avenir Next Condensed" panose="020B0506020202020204"/>
              </a:rPr>
              <a:t> </a:t>
            </a:r>
          </a:p>
        </p:txBody>
      </p:sp>
      <p:sp>
        <p:nvSpPr>
          <p:cNvPr id="15" name="TextBox 14">
            <a:extLst>
              <a:ext uri="{FF2B5EF4-FFF2-40B4-BE49-F238E27FC236}">
                <a16:creationId xmlns:a16="http://schemas.microsoft.com/office/drawing/2014/main" id="{EFEC32AB-F70C-C46B-FDB3-EF7CDB8AEEBD}"/>
              </a:ext>
            </a:extLst>
          </p:cNvPr>
          <p:cNvSpPr txBox="1"/>
          <p:nvPr/>
        </p:nvSpPr>
        <p:spPr>
          <a:xfrm>
            <a:off x="320330" y="244166"/>
            <a:ext cx="6908198" cy="1261884"/>
          </a:xfrm>
          <a:prstGeom prst="rect">
            <a:avLst/>
          </a:prstGeom>
          <a:noFill/>
        </p:spPr>
        <p:txBody>
          <a:bodyPr wrap="square">
            <a:spAutoFit/>
          </a:bodyPr>
          <a:lstStyle/>
          <a:p>
            <a:r>
              <a:rPr lang="en-US" sz="3600" b="1" i="0" u="none" strike="noStrike" baseline="0">
                <a:solidFill>
                  <a:schemeClr val="bg1"/>
                </a:solidFill>
                <a:latin typeface="Avenir Next Condensed" panose="020B0506020202020204"/>
              </a:rPr>
              <a:t>SET THE POLICIES</a:t>
            </a:r>
          </a:p>
          <a:p>
            <a:r>
              <a:rPr lang="en-US" sz="4000" b="1" i="0" u="none" strike="noStrike" baseline="0">
                <a:solidFill>
                  <a:srgbClr val="E12927"/>
                </a:solidFill>
                <a:latin typeface="Avenir Next Condensed" panose="020B0506020202020204"/>
              </a:rPr>
              <a:t>SET THE CULTURE</a:t>
            </a:r>
          </a:p>
        </p:txBody>
      </p:sp>
      <p:sp>
        <p:nvSpPr>
          <p:cNvPr id="4" name="TextBox 3">
            <a:extLst>
              <a:ext uri="{FF2B5EF4-FFF2-40B4-BE49-F238E27FC236}">
                <a16:creationId xmlns:a16="http://schemas.microsoft.com/office/drawing/2014/main" id="{84CE4035-ADCC-3AF8-89DA-DA21FD67BEDD}"/>
              </a:ext>
            </a:extLst>
          </p:cNvPr>
          <p:cNvSpPr txBox="1"/>
          <p:nvPr/>
        </p:nvSpPr>
        <p:spPr>
          <a:xfrm>
            <a:off x="2146692" y="1506050"/>
            <a:ext cx="8069752" cy="923330"/>
          </a:xfrm>
          <a:prstGeom prst="rect">
            <a:avLst/>
          </a:prstGeom>
          <a:noFill/>
        </p:spPr>
        <p:txBody>
          <a:bodyPr wrap="square">
            <a:spAutoFit/>
          </a:bodyPr>
          <a:lstStyle/>
          <a:p>
            <a:pPr marL="0" marR="0"/>
            <a:r>
              <a:rPr lang="en-US" sz="1800" b="1" kern="100">
                <a:solidFill>
                  <a:schemeClr val="bg1"/>
                </a:solidFill>
                <a:effectLst/>
                <a:latin typeface="Avenir Next LT Pro" panose="020B0504020202020204" pitchFamily="34" charset="77"/>
                <a:ea typeface="Aptos" panose="020B0004020202020204" pitchFamily="34" charset="0"/>
                <a:cs typeface="Times New Roman" panose="02020603050405020304" pitchFamily="18" charset="0"/>
              </a:rPr>
              <a:t>THE AVERAGE COST OF CANCER TREATMENT AND DRUGS PER PATIENT WAS MORE THAN $42,000, WITH SOME TREATMENTS EXCEEDING MORE THAN $1 MILLION.</a:t>
            </a:r>
          </a:p>
        </p:txBody>
      </p:sp>
    </p:spTree>
    <p:extLst>
      <p:ext uri="{BB962C8B-B14F-4D97-AF65-F5344CB8AC3E}">
        <p14:creationId xmlns:p14="http://schemas.microsoft.com/office/powerpoint/2010/main" val="29090047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05B350-8F9D-F05E-BBB1-7384B2C5515C}"/>
              </a:ext>
            </a:extLst>
          </p:cNvPr>
          <p:cNvSpPr>
            <a:spLocks noGrp="1"/>
          </p:cNvSpPr>
          <p:nvPr>
            <p:ph type="sldNum" sz="quarter" idx="12"/>
          </p:nvPr>
        </p:nvSpPr>
        <p:spPr/>
        <p:txBody>
          <a:bodyPr/>
          <a:lstStyle/>
          <a:p>
            <a:fld id="{5FE9983C-F62D-48A4-9145-C86367548D2A}" type="slidenum">
              <a:rPr lang="en-US" smtClean="0"/>
              <a:t>53</a:t>
            </a:fld>
            <a:endParaRPr lang="en-US"/>
          </a:p>
        </p:txBody>
      </p:sp>
      <p:sp>
        <p:nvSpPr>
          <p:cNvPr id="10" name="TextBox 9">
            <a:extLst>
              <a:ext uri="{FF2B5EF4-FFF2-40B4-BE49-F238E27FC236}">
                <a16:creationId xmlns:a16="http://schemas.microsoft.com/office/drawing/2014/main" id="{AF4E8734-C76A-C482-A13E-C3F1D79AF959}"/>
              </a:ext>
            </a:extLst>
          </p:cNvPr>
          <p:cNvSpPr txBox="1"/>
          <p:nvPr/>
        </p:nvSpPr>
        <p:spPr>
          <a:xfrm>
            <a:off x="287105" y="271019"/>
            <a:ext cx="6233954" cy="126188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venir Next Condensed" panose="020B0506020202020204"/>
                <a:ea typeface="+mn-ea"/>
                <a:cs typeface="+mn-cs"/>
              </a:rPr>
              <a:t>ENGINEER FOR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12927"/>
                </a:solidFill>
                <a:effectLst/>
                <a:uLnTx/>
                <a:uFillTx/>
                <a:latin typeface="Avenir Next Condensed" panose="020B0506020202020204"/>
                <a:ea typeface="+mn-ea"/>
                <a:cs typeface="+mn-cs"/>
              </a:rPr>
              <a:t>PREVENTION </a:t>
            </a:r>
            <a:endParaRPr lang="en-US"/>
          </a:p>
        </p:txBody>
      </p:sp>
      <p:sp>
        <p:nvSpPr>
          <p:cNvPr id="13" name="TextBox 12">
            <a:extLst>
              <a:ext uri="{FF2B5EF4-FFF2-40B4-BE49-F238E27FC236}">
                <a16:creationId xmlns:a16="http://schemas.microsoft.com/office/drawing/2014/main" id="{F3CB480A-6DEE-2BEF-708C-1EFAD45E9C86}"/>
              </a:ext>
            </a:extLst>
          </p:cNvPr>
          <p:cNvSpPr txBox="1"/>
          <p:nvPr/>
        </p:nvSpPr>
        <p:spPr>
          <a:xfrm>
            <a:off x="418283" y="1558897"/>
            <a:ext cx="10831607" cy="1015663"/>
          </a:xfrm>
          <a:prstGeom prst="rect">
            <a:avLst/>
          </a:prstGeom>
          <a:noFill/>
        </p:spPr>
        <p:txBody>
          <a:bodyPr wrap="square">
            <a:spAutoFit/>
          </a:bodyPr>
          <a:lstStyle/>
          <a:p>
            <a:r>
              <a:rPr lang="en-US" sz="2400" b="1">
                <a:solidFill>
                  <a:schemeClr val="bg1"/>
                </a:solidFill>
                <a:latin typeface="Avenir Next Condensed" panose="020B0506020202020204"/>
              </a:rPr>
              <a:t>THE 3 E’S OF MAKING CHANGE</a:t>
            </a:r>
          </a:p>
          <a:p>
            <a:r>
              <a:rPr lang="en-US">
                <a:solidFill>
                  <a:schemeClr val="bg1"/>
                </a:solidFill>
                <a:latin typeface="Avenir Next Condensed" panose="020B0506020202020204"/>
              </a:rPr>
              <a:t>Engineering is one of the often used three E’s of making changes to worker health and safety  — the other two being education and enforcement. Where we can use engineering or design to mitigate cancer risks, we must. </a:t>
            </a:r>
          </a:p>
        </p:txBody>
      </p:sp>
      <p:pic>
        <p:nvPicPr>
          <p:cNvPr id="15" name="Picture 14" descr="A white line drawing of a stack of books&#10;&#10;Description automatically generated">
            <a:extLst>
              <a:ext uri="{FF2B5EF4-FFF2-40B4-BE49-F238E27FC236}">
                <a16:creationId xmlns:a16="http://schemas.microsoft.com/office/drawing/2014/main" id="{089033D3-AA7A-AB19-8CFE-0C979F5329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0469" y="2525283"/>
            <a:ext cx="886970" cy="905258"/>
          </a:xfrm>
          <a:prstGeom prst="rect">
            <a:avLst/>
          </a:prstGeom>
        </p:spPr>
      </p:pic>
      <p:pic>
        <p:nvPicPr>
          <p:cNvPr id="17" name="Picture 16" descr="A white line drawing of a gavel&#10;&#10;Description automatically generated">
            <a:extLst>
              <a:ext uri="{FF2B5EF4-FFF2-40B4-BE49-F238E27FC236}">
                <a16:creationId xmlns:a16="http://schemas.microsoft.com/office/drawing/2014/main" id="{ABC20314-9470-2D80-C6FC-8C28A7277E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7082" y="2492478"/>
            <a:ext cx="862586" cy="859538"/>
          </a:xfrm>
          <a:prstGeom prst="rect">
            <a:avLst/>
          </a:prstGeom>
        </p:spPr>
      </p:pic>
      <p:pic>
        <p:nvPicPr>
          <p:cNvPr id="19" name="Picture 18" descr="A white outline of a person holding a blueprint&#10;&#10;Description automatically generated">
            <a:extLst>
              <a:ext uri="{FF2B5EF4-FFF2-40B4-BE49-F238E27FC236}">
                <a16:creationId xmlns:a16="http://schemas.microsoft.com/office/drawing/2014/main" id="{6BC79CF4-F34E-79F6-3C9D-3C8B76C8F6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2144" y="2466839"/>
            <a:ext cx="868682" cy="871730"/>
          </a:xfrm>
          <a:prstGeom prst="rect">
            <a:avLst/>
          </a:prstGeom>
        </p:spPr>
      </p:pic>
      <p:sp>
        <p:nvSpPr>
          <p:cNvPr id="21" name="TextBox 20">
            <a:extLst>
              <a:ext uri="{FF2B5EF4-FFF2-40B4-BE49-F238E27FC236}">
                <a16:creationId xmlns:a16="http://schemas.microsoft.com/office/drawing/2014/main" id="{9AB23F3F-987C-0051-E905-B04651907EFE}"/>
              </a:ext>
            </a:extLst>
          </p:cNvPr>
          <p:cNvSpPr txBox="1"/>
          <p:nvPr/>
        </p:nvSpPr>
        <p:spPr>
          <a:xfrm>
            <a:off x="1161387" y="3299878"/>
            <a:ext cx="2083788" cy="400110"/>
          </a:xfrm>
          <a:prstGeom prst="rect">
            <a:avLst/>
          </a:prstGeom>
          <a:noFill/>
        </p:spPr>
        <p:txBody>
          <a:bodyPr wrap="square">
            <a:spAutoFit/>
          </a:bodyPr>
          <a:lstStyle/>
          <a:p>
            <a:r>
              <a:rPr lang="en-US" sz="2000" b="1">
                <a:solidFill>
                  <a:schemeClr val="bg1"/>
                </a:solidFill>
                <a:latin typeface="Avenir Next Condensed" panose="020B0506020202020204"/>
              </a:rPr>
              <a:t>ENGINEERING</a:t>
            </a:r>
          </a:p>
        </p:txBody>
      </p:sp>
      <p:sp>
        <p:nvSpPr>
          <p:cNvPr id="23" name="TextBox 22">
            <a:extLst>
              <a:ext uri="{FF2B5EF4-FFF2-40B4-BE49-F238E27FC236}">
                <a16:creationId xmlns:a16="http://schemas.microsoft.com/office/drawing/2014/main" id="{CF8259A4-2D99-8D18-2856-0191B57CF7DA}"/>
              </a:ext>
            </a:extLst>
          </p:cNvPr>
          <p:cNvSpPr txBox="1"/>
          <p:nvPr/>
        </p:nvSpPr>
        <p:spPr>
          <a:xfrm>
            <a:off x="4853527" y="3430541"/>
            <a:ext cx="1400853" cy="400110"/>
          </a:xfrm>
          <a:prstGeom prst="rect">
            <a:avLst/>
          </a:prstGeom>
          <a:noFill/>
        </p:spPr>
        <p:txBody>
          <a:bodyPr wrap="square">
            <a:spAutoFit/>
          </a:bodyPr>
          <a:lstStyle/>
          <a:p>
            <a:r>
              <a:rPr lang="en-US" sz="2000" b="1">
                <a:solidFill>
                  <a:schemeClr val="bg1"/>
                </a:solidFill>
                <a:latin typeface="Avenir Next Condensed" panose="020B0506020202020204"/>
              </a:rPr>
              <a:t>EDUCATION</a:t>
            </a:r>
            <a:endParaRPr lang="en-US" sz="1400" b="1">
              <a:solidFill>
                <a:schemeClr val="bg1"/>
              </a:solidFill>
              <a:latin typeface="Avenir Next Condensed" panose="020B0506020202020204"/>
            </a:endParaRPr>
          </a:p>
        </p:txBody>
      </p:sp>
      <p:sp>
        <p:nvSpPr>
          <p:cNvPr id="25" name="TextBox 24">
            <a:extLst>
              <a:ext uri="{FF2B5EF4-FFF2-40B4-BE49-F238E27FC236}">
                <a16:creationId xmlns:a16="http://schemas.microsoft.com/office/drawing/2014/main" id="{993444F0-C536-DD86-21A8-383BAE1D10F0}"/>
              </a:ext>
            </a:extLst>
          </p:cNvPr>
          <p:cNvSpPr txBox="1"/>
          <p:nvPr/>
        </p:nvSpPr>
        <p:spPr>
          <a:xfrm>
            <a:off x="8368999" y="3353557"/>
            <a:ext cx="1718751" cy="400110"/>
          </a:xfrm>
          <a:prstGeom prst="rect">
            <a:avLst/>
          </a:prstGeom>
          <a:noFill/>
        </p:spPr>
        <p:txBody>
          <a:bodyPr wrap="square">
            <a:spAutoFit/>
          </a:bodyPr>
          <a:lstStyle/>
          <a:p>
            <a:r>
              <a:rPr lang="en-US" sz="2000" b="1">
                <a:solidFill>
                  <a:schemeClr val="bg1"/>
                </a:solidFill>
                <a:latin typeface="Avenir Next Condensed" panose="020B0506020202020204"/>
              </a:rPr>
              <a:t>ENFORCEMENT</a:t>
            </a:r>
            <a:endParaRPr lang="en-US" sz="1400" b="1">
              <a:solidFill>
                <a:schemeClr val="bg1"/>
              </a:solidFill>
              <a:latin typeface="Avenir Next Condensed" panose="020B0506020202020204"/>
            </a:endParaRPr>
          </a:p>
        </p:txBody>
      </p:sp>
      <p:sp>
        <p:nvSpPr>
          <p:cNvPr id="26" name="TextBox 25">
            <a:extLst>
              <a:ext uri="{FF2B5EF4-FFF2-40B4-BE49-F238E27FC236}">
                <a16:creationId xmlns:a16="http://schemas.microsoft.com/office/drawing/2014/main" id="{57DB0A8B-B873-6E0A-A3F7-8C6D171BA03F}"/>
              </a:ext>
            </a:extLst>
          </p:cNvPr>
          <p:cNvSpPr txBox="1"/>
          <p:nvPr/>
        </p:nvSpPr>
        <p:spPr>
          <a:xfrm>
            <a:off x="7768794" y="3882083"/>
            <a:ext cx="2919159" cy="1569660"/>
          </a:xfrm>
          <a:prstGeom prst="rect">
            <a:avLst/>
          </a:prstGeom>
          <a:noFill/>
        </p:spPr>
        <p:txBody>
          <a:bodyPr wrap="square">
            <a:spAutoFit/>
          </a:bodyPr>
          <a:lstStyle/>
          <a:p>
            <a:pPr algn="ctr"/>
            <a:r>
              <a:rPr lang="en-US" sz="1600">
                <a:solidFill>
                  <a:schemeClr val="bg1"/>
                </a:solidFill>
                <a:latin typeface="Avenir Next Condensed" panose="020B0506020202020204"/>
              </a:rPr>
              <a:t>Fire department leaders who want policy to become practice must hold firefighters accountable for following them. That’s step one for going from policy as an idea to policy as a practice.</a:t>
            </a:r>
          </a:p>
        </p:txBody>
      </p:sp>
      <p:sp>
        <p:nvSpPr>
          <p:cNvPr id="5" name="TextBox 4">
            <a:extLst>
              <a:ext uri="{FF2B5EF4-FFF2-40B4-BE49-F238E27FC236}">
                <a16:creationId xmlns:a16="http://schemas.microsoft.com/office/drawing/2014/main" id="{D99A6E34-F7C0-E919-CFA9-46C26DD9E6AF}"/>
              </a:ext>
            </a:extLst>
          </p:cNvPr>
          <p:cNvSpPr txBox="1"/>
          <p:nvPr/>
        </p:nvSpPr>
        <p:spPr>
          <a:xfrm>
            <a:off x="661449" y="3753667"/>
            <a:ext cx="2725265" cy="2062103"/>
          </a:xfrm>
          <a:prstGeom prst="rect">
            <a:avLst/>
          </a:prstGeom>
          <a:noFill/>
        </p:spPr>
        <p:txBody>
          <a:bodyPr wrap="square">
            <a:spAutoFit/>
          </a:bodyPr>
          <a:lstStyle/>
          <a:p>
            <a:pPr marL="0" marR="0" algn="ctr"/>
            <a:r>
              <a:rPr lang="en-US" sz="1600" kern="100">
                <a:solidFill>
                  <a:schemeClr val="bg1"/>
                </a:solidFill>
                <a:effectLst/>
                <a:latin typeface="Avenir Next Condensed" panose="020B0506020202020204" pitchFamily="34" charset="0"/>
                <a:ea typeface="Aptos" panose="020B0004020202020204" pitchFamily="34" charset="0"/>
                <a:cs typeface="Times New Roman" panose="02020603050405020304" pitchFamily="18" charset="0"/>
              </a:rPr>
              <a:t>As an investment, new or retrofitting makes financial sense. The national cancer institute’s recent estimate of the average cost of cancer treatment and drugs per patient was more than $42,000, with some treatments exceeding more than $1 million.</a:t>
            </a:r>
          </a:p>
        </p:txBody>
      </p:sp>
      <p:sp>
        <p:nvSpPr>
          <p:cNvPr id="7" name="TextBox 6">
            <a:extLst>
              <a:ext uri="{FF2B5EF4-FFF2-40B4-BE49-F238E27FC236}">
                <a16:creationId xmlns:a16="http://schemas.microsoft.com/office/drawing/2014/main" id="{180D324C-A408-4226-28C9-D0E503865074}"/>
              </a:ext>
            </a:extLst>
          </p:cNvPr>
          <p:cNvSpPr txBox="1"/>
          <p:nvPr/>
        </p:nvSpPr>
        <p:spPr>
          <a:xfrm>
            <a:off x="4190890" y="3951079"/>
            <a:ext cx="2725265" cy="1815882"/>
          </a:xfrm>
          <a:prstGeom prst="rect">
            <a:avLst/>
          </a:prstGeom>
          <a:noFill/>
        </p:spPr>
        <p:txBody>
          <a:bodyPr wrap="square">
            <a:spAutoFit/>
          </a:bodyPr>
          <a:lstStyle/>
          <a:p>
            <a:pPr algn="ctr"/>
            <a:r>
              <a:rPr lang="en-US" sz="1600">
                <a:solidFill>
                  <a:schemeClr val="bg1"/>
                </a:solidFill>
                <a:latin typeface="Avenir Next Condensed" panose="020B0506020202020204" pitchFamily="34" charset="0"/>
              </a:rPr>
              <a:t>We must continue to educate members on the risks to them and how to mitigate the risks. Prevention programing need to taught across all levels of the fire service and our community leaders.  </a:t>
            </a:r>
          </a:p>
          <a:p>
            <a:r>
              <a:rPr lang="en-US" sz="1600"/>
              <a:t> </a:t>
            </a:r>
            <a:endParaRPr lang="en-US"/>
          </a:p>
        </p:txBody>
      </p:sp>
    </p:spTree>
    <p:extLst>
      <p:ext uri="{BB962C8B-B14F-4D97-AF65-F5344CB8AC3E}">
        <p14:creationId xmlns:p14="http://schemas.microsoft.com/office/powerpoint/2010/main" val="36547224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6A9CAA-337E-2825-AEAB-48F6ED18BE59}"/>
              </a:ext>
            </a:extLst>
          </p:cNvPr>
          <p:cNvSpPr>
            <a:spLocks noGrp="1"/>
          </p:cNvSpPr>
          <p:nvPr>
            <p:ph type="sldNum" sz="quarter" idx="12"/>
          </p:nvPr>
        </p:nvSpPr>
        <p:spPr/>
        <p:txBody>
          <a:bodyPr/>
          <a:lstStyle/>
          <a:p>
            <a:fld id="{5FE9983C-F62D-48A4-9145-C86367548D2A}" type="slidenum">
              <a:rPr lang="en-US" smtClean="0"/>
              <a:pPr/>
              <a:t>54</a:t>
            </a:fld>
            <a:endParaRPr lang="en-US"/>
          </a:p>
        </p:txBody>
      </p:sp>
      <p:sp>
        <p:nvSpPr>
          <p:cNvPr id="5" name="TextBox 4">
            <a:extLst>
              <a:ext uri="{FF2B5EF4-FFF2-40B4-BE49-F238E27FC236}">
                <a16:creationId xmlns:a16="http://schemas.microsoft.com/office/drawing/2014/main" id="{FCB0CF67-C015-C81B-AEB1-7234B9734179}"/>
              </a:ext>
            </a:extLst>
          </p:cNvPr>
          <p:cNvSpPr txBox="1"/>
          <p:nvPr/>
        </p:nvSpPr>
        <p:spPr>
          <a:xfrm>
            <a:off x="320330" y="244166"/>
            <a:ext cx="6908198" cy="1261884"/>
          </a:xfrm>
          <a:prstGeom prst="rect">
            <a:avLst/>
          </a:prstGeom>
          <a:noFill/>
        </p:spPr>
        <p:txBody>
          <a:bodyPr wrap="square">
            <a:spAutoFit/>
          </a:bodyPr>
          <a:lstStyle/>
          <a:p>
            <a:r>
              <a:rPr lang="en-US" sz="3600" b="1" i="0" u="none" strike="noStrike" baseline="0">
                <a:solidFill>
                  <a:schemeClr val="bg1"/>
                </a:solidFill>
                <a:latin typeface="Avenir Next Condensed" panose="020B0506020202020204"/>
              </a:rPr>
              <a:t>LOCAL, STATE AND FEDERAL </a:t>
            </a:r>
          </a:p>
          <a:p>
            <a:r>
              <a:rPr lang="en-US" sz="4000" b="1" i="0" u="none" strike="noStrike" baseline="0">
                <a:solidFill>
                  <a:srgbClr val="E12927"/>
                </a:solidFill>
                <a:latin typeface="Avenir Next Condensed" panose="020B0506020202020204"/>
              </a:rPr>
              <a:t>RESPONSIBILITIES </a:t>
            </a:r>
          </a:p>
        </p:txBody>
      </p:sp>
      <p:sp>
        <p:nvSpPr>
          <p:cNvPr id="9" name="Rectangle 8">
            <a:extLst>
              <a:ext uri="{FF2B5EF4-FFF2-40B4-BE49-F238E27FC236}">
                <a16:creationId xmlns:a16="http://schemas.microsoft.com/office/drawing/2014/main" id="{B936D20E-7260-12FE-09BC-86E821674057}"/>
              </a:ext>
            </a:extLst>
          </p:cNvPr>
          <p:cNvSpPr/>
          <p:nvPr/>
        </p:nvSpPr>
        <p:spPr>
          <a:xfrm>
            <a:off x="1900054" y="1769996"/>
            <a:ext cx="8983562" cy="1200329"/>
          </a:xfrm>
          <a:prstGeom prst="rect">
            <a:avLst/>
          </a:prstGeom>
        </p:spPr>
        <p:txBody>
          <a:bodyPr wrap="square">
            <a:spAutoFit/>
            <a:scene3d>
              <a:camera prst="orthographicFront"/>
              <a:lightRig rig="harsh" dir="t"/>
            </a:scene3d>
            <a:sp3d prstMaterial="matte">
              <a:contourClr>
                <a:schemeClr val="bg1">
                  <a:lumMod val="65000"/>
                </a:schemeClr>
              </a:contourClr>
            </a:sp3d>
          </a:bodyPr>
          <a:lstStyle/>
          <a:p>
            <a:pPr marL="0" marR="0"/>
            <a:r>
              <a:rPr lang="en-US" sz="2400" kern="100">
                <a:solidFill>
                  <a:schemeClr val="bg1"/>
                </a:solidFill>
                <a:effectLst/>
                <a:latin typeface="Avenir Next Condensed" panose="020B0506020202020204" pitchFamily="34" charset="0"/>
                <a:ea typeface="Aptos" panose="020B0004020202020204" pitchFamily="34" charset="0"/>
                <a:cs typeface="Times New Roman" panose="02020603050405020304" pitchFamily="18" charset="0"/>
              </a:rPr>
              <a:t>We must work across all political levels to obtain the funding, research and equipment needed.  Working together with state. local and federal government we provide the fire service with the best solutions to fight this disease.  </a:t>
            </a:r>
          </a:p>
        </p:txBody>
      </p:sp>
      <p:sp>
        <p:nvSpPr>
          <p:cNvPr id="12" name="TextBox 11">
            <a:extLst>
              <a:ext uri="{FF2B5EF4-FFF2-40B4-BE49-F238E27FC236}">
                <a16:creationId xmlns:a16="http://schemas.microsoft.com/office/drawing/2014/main" id="{8F510A64-49BF-D786-E01F-CCEE48C7B97E}"/>
              </a:ext>
            </a:extLst>
          </p:cNvPr>
          <p:cNvSpPr txBox="1"/>
          <p:nvPr/>
        </p:nvSpPr>
        <p:spPr>
          <a:xfrm>
            <a:off x="1960236" y="4756134"/>
            <a:ext cx="8313317" cy="830997"/>
          </a:xfrm>
          <a:prstGeom prst="rect">
            <a:avLst/>
          </a:prstGeom>
          <a:noFill/>
        </p:spPr>
        <p:txBody>
          <a:bodyPr wrap="square">
            <a:spAutoFit/>
          </a:bodyPr>
          <a:lstStyle/>
          <a:p>
            <a:r>
              <a:rPr lang="en-US" sz="2400">
                <a:solidFill>
                  <a:schemeClr val="bg1"/>
                </a:solidFill>
                <a:latin typeface="Avenir Next Condensed" panose="020B0506020202020204" pitchFamily="34" charset="0"/>
              </a:rPr>
              <a:t>Together funding measures designed to reduce the risk of cancer among firefighters is a life-or-death issue. </a:t>
            </a:r>
          </a:p>
        </p:txBody>
      </p:sp>
      <p:pic>
        <p:nvPicPr>
          <p:cNvPr id="14" name="Picture 13">
            <a:extLst>
              <a:ext uri="{FF2B5EF4-FFF2-40B4-BE49-F238E27FC236}">
                <a16:creationId xmlns:a16="http://schemas.microsoft.com/office/drawing/2014/main" id="{C30E0D23-44C9-E737-3685-B56DD1CB156A}"/>
              </a:ext>
            </a:extLst>
          </p:cNvPr>
          <p:cNvPicPr>
            <a:picLocks noChangeAspect="1"/>
          </p:cNvPicPr>
          <p:nvPr/>
        </p:nvPicPr>
        <p:blipFill>
          <a:blip r:embed="rId2"/>
          <a:stretch>
            <a:fillRect/>
          </a:stretch>
        </p:blipFill>
        <p:spPr>
          <a:xfrm>
            <a:off x="669749" y="3221681"/>
            <a:ext cx="1064559" cy="1105504"/>
          </a:xfrm>
          <a:prstGeom prst="rect">
            <a:avLst/>
          </a:prstGeom>
        </p:spPr>
      </p:pic>
      <p:pic>
        <p:nvPicPr>
          <p:cNvPr id="15" name="Picture 14">
            <a:extLst>
              <a:ext uri="{FF2B5EF4-FFF2-40B4-BE49-F238E27FC236}">
                <a16:creationId xmlns:a16="http://schemas.microsoft.com/office/drawing/2014/main" id="{ECD9BE04-506F-B8D6-38B7-5C9F0CE0A0CE}"/>
              </a:ext>
            </a:extLst>
          </p:cNvPr>
          <p:cNvPicPr>
            <a:picLocks noChangeAspect="1"/>
          </p:cNvPicPr>
          <p:nvPr/>
        </p:nvPicPr>
        <p:blipFill>
          <a:blip r:embed="rId3"/>
          <a:stretch>
            <a:fillRect/>
          </a:stretch>
        </p:blipFill>
        <p:spPr>
          <a:xfrm>
            <a:off x="669749" y="4756134"/>
            <a:ext cx="1064559" cy="1087601"/>
          </a:xfrm>
          <a:prstGeom prst="rect">
            <a:avLst/>
          </a:prstGeom>
        </p:spPr>
      </p:pic>
      <p:pic>
        <p:nvPicPr>
          <p:cNvPr id="16" name="Picture 15">
            <a:extLst>
              <a:ext uri="{FF2B5EF4-FFF2-40B4-BE49-F238E27FC236}">
                <a16:creationId xmlns:a16="http://schemas.microsoft.com/office/drawing/2014/main" id="{D3FF24B1-A231-93F8-9A46-C420977D7C73}"/>
              </a:ext>
            </a:extLst>
          </p:cNvPr>
          <p:cNvPicPr>
            <a:picLocks noChangeAspect="1"/>
          </p:cNvPicPr>
          <p:nvPr/>
        </p:nvPicPr>
        <p:blipFill>
          <a:blip r:embed="rId4"/>
          <a:stretch>
            <a:fillRect/>
          </a:stretch>
        </p:blipFill>
        <p:spPr>
          <a:xfrm>
            <a:off x="669749" y="1748783"/>
            <a:ext cx="1054835" cy="1105504"/>
          </a:xfrm>
          <a:prstGeom prst="rect">
            <a:avLst/>
          </a:prstGeom>
        </p:spPr>
      </p:pic>
      <p:sp>
        <p:nvSpPr>
          <p:cNvPr id="20" name="TextBox 19">
            <a:extLst>
              <a:ext uri="{FF2B5EF4-FFF2-40B4-BE49-F238E27FC236}">
                <a16:creationId xmlns:a16="http://schemas.microsoft.com/office/drawing/2014/main" id="{D13F20CD-2FEF-83B6-2105-29B2311894E7}"/>
              </a:ext>
            </a:extLst>
          </p:cNvPr>
          <p:cNvSpPr txBox="1"/>
          <p:nvPr/>
        </p:nvSpPr>
        <p:spPr>
          <a:xfrm>
            <a:off x="1960236" y="3358934"/>
            <a:ext cx="8863197" cy="830997"/>
          </a:xfrm>
          <a:prstGeom prst="rect">
            <a:avLst/>
          </a:prstGeom>
          <a:noFill/>
        </p:spPr>
        <p:txBody>
          <a:bodyPr wrap="square">
            <a:spAutoFit/>
          </a:bodyPr>
          <a:lstStyle/>
          <a:p>
            <a:r>
              <a:rPr lang="en-US" sz="2400">
                <a:solidFill>
                  <a:schemeClr val="bg1"/>
                </a:solidFill>
                <a:latin typeface="Avenir Next Condensed" panose="020B0506020202020204" pitchFamily="34" charset="0"/>
              </a:rPr>
              <a:t>No firefighter would have to suffer financial trauma after a cancer diagnosis. Prevention and early detection can reduce the financial impacts of cancer.   </a:t>
            </a:r>
          </a:p>
        </p:txBody>
      </p:sp>
    </p:spTree>
    <p:extLst>
      <p:ext uri="{BB962C8B-B14F-4D97-AF65-F5344CB8AC3E}">
        <p14:creationId xmlns:p14="http://schemas.microsoft.com/office/powerpoint/2010/main" val="6223867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D716848-B961-4A65-86FC-1697E8861972}"/>
              </a:ext>
            </a:extLst>
          </p:cNvPr>
          <p:cNvSpPr/>
          <p:nvPr/>
        </p:nvSpPr>
        <p:spPr>
          <a:xfrm>
            <a:off x="0" y="3702781"/>
            <a:ext cx="7823980" cy="764063"/>
          </a:xfrm>
          <a:prstGeom prst="rect">
            <a:avLst/>
          </a:prstGeom>
          <a:solidFill>
            <a:srgbClr val="E22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FFC930C-C76A-4664-8835-19E82444ADD0}"/>
              </a:ext>
            </a:extLst>
          </p:cNvPr>
          <p:cNvSpPr txBox="1"/>
          <p:nvPr/>
        </p:nvSpPr>
        <p:spPr>
          <a:xfrm>
            <a:off x="368359" y="3761646"/>
            <a:ext cx="7771902" cy="646331"/>
          </a:xfrm>
          <a:prstGeom prst="rect">
            <a:avLst/>
          </a:prstGeom>
          <a:noFill/>
        </p:spPr>
        <p:txBody>
          <a:bodyPr wrap="square" rtlCol="0">
            <a:spAutoFit/>
          </a:bodyPr>
          <a:lstStyle/>
          <a:p>
            <a:r>
              <a:rPr lang="en-US" sz="3600" b="1">
                <a:solidFill>
                  <a:schemeClr val="bg1"/>
                </a:solidFill>
                <a:latin typeface="Avenir Next Condensed" panose="020B0506020202020204"/>
              </a:rPr>
              <a:t>Survivorship</a:t>
            </a:r>
          </a:p>
        </p:txBody>
      </p:sp>
      <p:sp>
        <p:nvSpPr>
          <p:cNvPr id="7" name="Slide Number Placeholder 12">
            <a:extLst>
              <a:ext uri="{FF2B5EF4-FFF2-40B4-BE49-F238E27FC236}">
                <a16:creationId xmlns:a16="http://schemas.microsoft.com/office/drawing/2014/main" id="{04D99583-BBF5-5A4E-959A-D1CE4096EB87}"/>
              </a:ext>
            </a:extLst>
          </p:cNvPr>
          <p:cNvSpPr>
            <a:spLocks noGrp="1"/>
          </p:cNvSpPr>
          <p:nvPr>
            <p:ph type="sldNum" sz="quarter" idx="12"/>
          </p:nvPr>
        </p:nvSpPr>
        <p:spPr>
          <a:xfrm>
            <a:off x="11226533" y="6356352"/>
            <a:ext cx="426083" cy="365125"/>
          </a:xfrm>
        </p:spPr>
        <p:txBody>
          <a:bodyPr/>
          <a:lstStyle/>
          <a:p>
            <a:pPr algn="ctr"/>
            <a:fld id="{5FE9983C-F62D-48A4-9145-C86367548D2A}" type="slidenum">
              <a:rPr lang="en-US" smtClean="0">
                <a:solidFill>
                  <a:srgbClr val="074975"/>
                </a:solidFill>
                <a:latin typeface="Avenir Next Condensed" panose="020B0506020202020204" pitchFamily="34" charset="0"/>
              </a:rPr>
              <a:pPr algn="ctr"/>
              <a:t>55</a:t>
            </a:fld>
            <a:endParaRPr lang="en-US">
              <a:solidFill>
                <a:srgbClr val="074975"/>
              </a:solidFill>
              <a:latin typeface="Avenir Next Condensed" panose="020B0506020202020204" pitchFamily="34" charset="0"/>
            </a:endParaRPr>
          </a:p>
        </p:txBody>
      </p:sp>
    </p:spTree>
    <p:extLst>
      <p:ext uri="{BB962C8B-B14F-4D97-AF65-F5344CB8AC3E}">
        <p14:creationId xmlns:p14="http://schemas.microsoft.com/office/powerpoint/2010/main" val="32149979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DAC5E80C-9F86-4AA7-B229-278339052C14}"/>
              </a:ext>
            </a:extLst>
          </p:cNvPr>
          <p:cNvSpPr txBox="1"/>
          <p:nvPr/>
        </p:nvSpPr>
        <p:spPr>
          <a:xfrm>
            <a:off x="6524768" y="373814"/>
            <a:ext cx="4992977" cy="1077218"/>
          </a:xfrm>
          <a:prstGeom prst="rect">
            <a:avLst/>
          </a:prstGeom>
          <a:noFill/>
        </p:spPr>
        <p:txBody>
          <a:bodyPr wrap="square" rtlCol="0">
            <a:spAutoFit/>
          </a:bodyPr>
          <a:lstStyle/>
          <a:p>
            <a:r>
              <a:rPr lang="en-US" sz="3200" b="1">
                <a:solidFill>
                  <a:srgbClr val="074975"/>
                </a:solidFill>
                <a:latin typeface="Arial Narrow" panose="020B0606020202030204" pitchFamily="34" charset="0"/>
              </a:rPr>
              <a:t>The Role of the Firefighter Cancer Support Network</a:t>
            </a:r>
          </a:p>
        </p:txBody>
      </p:sp>
      <p:sp>
        <p:nvSpPr>
          <p:cNvPr id="16" name="TextBox 15">
            <a:extLst>
              <a:ext uri="{FF2B5EF4-FFF2-40B4-BE49-F238E27FC236}">
                <a16:creationId xmlns:a16="http://schemas.microsoft.com/office/drawing/2014/main" id="{C1A23A7D-AC62-4B24-AEEB-341FD21A7697}"/>
              </a:ext>
            </a:extLst>
          </p:cNvPr>
          <p:cNvSpPr txBox="1"/>
          <p:nvPr/>
        </p:nvSpPr>
        <p:spPr>
          <a:xfrm>
            <a:off x="6096000" y="1451032"/>
            <a:ext cx="4839635" cy="5524589"/>
          </a:xfrm>
          <a:prstGeom prst="rect">
            <a:avLst/>
          </a:prstGeom>
          <a:noFill/>
        </p:spPr>
        <p:txBody>
          <a:bodyPr wrap="square" rtlCol="0">
            <a:spAutoFit/>
          </a:bodyPr>
          <a:lstStyle/>
          <a:p>
            <a:pPr marL="342900" indent="-342900">
              <a:spcAft>
                <a:spcPts val="1800"/>
              </a:spcAft>
              <a:buFont typeface="Arial" panose="020B0604020202020204" pitchFamily="34" charset="0"/>
              <a:buChar char="•"/>
            </a:pPr>
            <a:r>
              <a:rPr lang="en-US" sz="2400">
                <a:ln/>
                <a:solidFill>
                  <a:srgbClr val="074975"/>
                </a:solidFill>
                <a:latin typeface="Avenir Next Condensed" panose="020B0506020202020204" pitchFamily="34" charset="0"/>
                <a:cs typeface="Arial" panose="020B0604020202020204" pitchFamily="34" charset="0"/>
              </a:rPr>
              <a:t>Now in our 19th year, FCSN has active operations in 44 states and parts of Canada. </a:t>
            </a:r>
          </a:p>
          <a:p>
            <a:pPr marL="342900" indent="-342900">
              <a:spcAft>
                <a:spcPts val="1800"/>
              </a:spcAft>
              <a:buFont typeface="Arial" panose="020B0604020202020204" pitchFamily="34" charset="0"/>
              <a:buChar char="•"/>
            </a:pPr>
            <a:r>
              <a:rPr lang="en-US" sz="2400">
                <a:ln/>
                <a:solidFill>
                  <a:srgbClr val="074975"/>
                </a:solidFill>
                <a:latin typeface="Avenir Next Condensed" panose="020B0506020202020204" pitchFamily="34" charset="0"/>
                <a:cs typeface="Arial" panose="020B0604020202020204" pitchFamily="34" charset="0"/>
              </a:rPr>
              <a:t>The International Association of Fire Fighters online cancer awareness and prevention course, created in cooperation with FCSN, launched in May 2016</a:t>
            </a:r>
          </a:p>
          <a:p>
            <a:pPr marL="342900" indent="-342900">
              <a:spcAft>
                <a:spcPts val="1800"/>
              </a:spcAft>
              <a:buFont typeface="Arial" panose="020B0604020202020204" pitchFamily="34" charset="0"/>
              <a:buChar char="•"/>
            </a:pPr>
            <a:r>
              <a:rPr lang="en-US" sz="2400">
                <a:ln/>
                <a:solidFill>
                  <a:srgbClr val="074975"/>
                </a:solidFill>
                <a:latin typeface="Avenir Next Condensed" panose="020B0506020202020204" pitchFamily="34" charset="0"/>
                <a:cs typeface="Arial" panose="020B0604020202020204" pitchFamily="34" charset="0"/>
              </a:rPr>
              <a:t>The Firefighter Cancer Awareness Month in Collaboration with the IAFF and FCSN was created in January 2020</a:t>
            </a:r>
          </a:p>
          <a:p>
            <a:endParaRPr lang="en-US" sz="2000" b="1" u="sng">
              <a:ln/>
              <a:solidFill>
                <a:srgbClr val="074975"/>
              </a:solidFill>
            </a:endParaRPr>
          </a:p>
        </p:txBody>
      </p:sp>
      <p:pic>
        <p:nvPicPr>
          <p:cNvPr id="12" name="Content Placeholder 13" descr="Mikenoback.psd">
            <a:extLst>
              <a:ext uri="{FF2B5EF4-FFF2-40B4-BE49-F238E27FC236}">
                <a16:creationId xmlns:a16="http://schemas.microsoft.com/office/drawing/2014/main" id="{FC4B785A-F386-864A-85F4-0A4479A6E3D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4626" y="1061185"/>
            <a:ext cx="3351656" cy="4195272"/>
          </a:xfrm>
          <a:prstGeom prst="rect">
            <a:avLst/>
          </a:prstGeom>
        </p:spPr>
      </p:pic>
      <p:sp>
        <p:nvSpPr>
          <p:cNvPr id="9" name="TextBox 8">
            <a:extLst>
              <a:ext uri="{FF2B5EF4-FFF2-40B4-BE49-F238E27FC236}">
                <a16:creationId xmlns:a16="http://schemas.microsoft.com/office/drawing/2014/main" id="{88F92ADC-A983-4CC8-AC39-7FD6197AA5FD}"/>
              </a:ext>
            </a:extLst>
          </p:cNvPr>
          <p:cNvSpPr txBox="1"/>
          <p:nvPr/>
        </p:nvSpPr>
        <p:spPr>
          <a:xfrm>
            <a:off x="532534" y="5506759"/>
            <a:ext cx="4839635" cy="923330"/>
          </a:xfrm>
          <a:prstGeom prst="rect">
            <a:avLst/>
          </a:prstGeom>
          <a:noFill/>
        </p:spPr>
        <p:txBody>
          <a:bodyPr wrap="square">
            <a:spAutoFit/>
          </a:bodyPr>
          <a:lstStyle/>
          <a:p>
            <a:pPr algn="ctr">
              <a:spcAft>
                <a:spcPts val="1800"/>
              </a:spcAft>
            </a:pPr>
            <a:r>
              <a:rPr lang="en-US" sz="1800">
                <a:ln/>
                <a:solidFill>
                  <a:srgbClr val="C7B783"/>
                </a:solidFill>
                <a:latin typeface="Avenir Next Condensed Medium" panose="020B0506020202020204" pitchFamily="34" charset="0"/>
                <a:cs typeface="Arial" panose="020B0604020202020204" pitchFamily="34" charset="0"/>
              </a:rPr>
              <a:t>Michael A. </a:t>
            </a:r>
            <a:r>
              <a:rPr lang="en-US" sz="1800" err="1">
                <a:ln/>
                <a:solidFill>
                  <a:srgbClr val="C7B783"/>
                </a:solidFill>
                <a:latin typeface="Avenir Next Condensed Medium" panose="020B0506020202020204" pitchFamily="34" charset="0"/>
                <a:cs typeface="Arial" panose="020B0604020202020204" pitchFamily="34" charset="0"/>
              </a:rPr>
              <a:t>Dubron</a:t>
            </a:r>
            <a:r>
              <a:rPr lang="en-US" sz="1800">
                <a:ln/>
                <a:solidFill>
                  <a:srgbClr val="C7B783"/>
                </a:solidFill>
                <a:latin typeface="Avenir Next Condensed Medium" panose="020B0506020202020204" pitchFamily="34" charset="0"/>
                <a:cs typeface="Arial" panose="020B0604020202020204" pitchFamily="34" charset="0"/>
              </a:rPr>
              <a:t>, an L.A. County firefighter and cancer survivor, founded FCSN in 2005 to support cancer-stricken firefighters and their families.</a:t>
            </a:r>
          </a:p>
        </p:txBody>
      </p:sp>
      <p:sp>
        <p:nvSpPr>
          <p:cNvPr id="8" name="TextBox 7">
            <a:extLst>
              <a:ext uri="{FF2B5EF4-FFF2-40B4-BE49-F238E27FC236}">
                <a16:creationId xmlns:a16="http://schemas.microsoft.com/office/drawing/2014/main" id="{82BE1F48-60E6-4D3C-9481-FB96FC051660}"/>
              </a:ext>
            </a:extLst>
          </p:cNvPr>
          <p:cNvSpPr txBox="1"/>
          <p:nvPr/>
        </p:nvSpPr>
        <p:spPr>
          <a:xfrm>
            <a:off x="-283905" y="373814"/>
            <a:ext cx="6660892" cy="584775"/>
          </a:xfrm>
          <a:prstGeom prst="rect">
            <a:avLst/>
          </a:prstGeom>
          <a:solidFill>
            <a:srgbClr val="E22726"/>
          </a:solidFill>
        </p:spPr>
        <p:txBody>
          <a:bodyPr wrap="square" rtlCol="0">
            <a:spAutoFit/>
          </a:bodyPr>
          <a:lstStyle/>
          <a:p>
            <a:pPr algn="r"/>
            <a:r>
              <a:rPr lang="en-US" sz="3200" b="1" spc="200">
                <a:solidFill>
                  <a:schemeClr val="bg1"/>
                </a:solidFill>
                <a:latin typeface="Avenir Next Condensed" panose="020B0506020202020204"/>
                <a:cs typeface="Arial" panose="020B0604020202020204" pitchFamily="34" charset="0"/>
              </a:rPr>
              <a:t>Survivorship	</a:t>
            </a:r>
            <a:endParaRPr lang="en-US" sz="3200" b="1" spc="200">
              <a:solidFill>
                <a:srgbClr val="C7B783"/>
              </a:solidFill>
              <a:latin typeface="Avenir Next Condensed" panose="020B0506020202020204"/>
              <a:cs typeface="Arial" panose="020B0604020202020204" pitchFamily="34" charset="0"/>
            </a:endParaRPr>
          </a:p>
        </p:txBody>
      </p:sp>
      <p:sp>
        <p:nvSpPr>
          <p:cNvPr id="10" name="Slide Number Placeholder 12">
            <a:extLst>
              <a:ext uri="{FF2B5EF4-FFF2-40B4-BE49-F238E27FC236}">
                <a16:creationId xmlns:a16="http://schemas.microsoft.com/office/drawing/2014/main" id="{55139A1F-BDD9-A646-869D-C2C23718B637}"/>
              </a:ext>
            </a:extLst>
          </p:cNvPr>
          <p:cNvSpPr>
            <a:spLocks noGrp="1"/>
          </p:cNvSpPr>
          <p:nvPr>
            <p:ph type="sldNum" sz="quarter" idx="12"/>
          </p:nvPr>
        </p:nvSpPr>
        <p:spPr>
          <a:xfrm>
            <a:off x="11240895" y="6349211"/>
            <a:ext cx="418571" cy="365125"/>
          </a:xfrm>
        </p:spPr>
        <p:txBody>
          <a:bodyPr/>
          <a:lstStyle/>
          <a:p>
            <a:pPr algn="ctr"/>
            <a:fld id="{5FE9983C-F62D-48A4-9145-C86367548D2A}" type="slidenum">
              <a:rPr lang="en-US" smtClean="0">
                <a:solidFill>
                  <a:srgbClr val="074975"/>
                </a:solidFill>
                <a:latin typeface="Avenir Next Condensed" panose="020B0506020202020204" pitchFamily="34" charset="0"/>
              </a:rPr>
              <a:pPr algn="ctr"/>
              <a:t>56</a:t>
            </a:fld>
            <a:endParaRPr lang="en-US">
              <a:solidFill>
                <a:srgbClr val="074975"/>
              </a:solidFill>
              <a:latin typeface="Avenir Next Condensed" panose="020B0506020202020204" pitchFamily="34" charset="0"/>
            </a:endParaRPr>
          </a:p>
        </p:txBody>
      </p:sp>
    </p:spTree>
    <p:extLst>
      <p:ext uri="{BB962C8B-B14F-4D97-AF65-F5344CB8AC3E}">
        <p14:creationId xmlns:p14="http://schemas.microsoft.com/office/powerpoint/2010/main" val="17448019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DAC5E80C-9F86-4AA7-B229-278339052C14}"/>
              </a:ext>
            </a:extLst>
          </p:cNvPr>
          <p:cNvSpPr txBox="1"/>
          <p:nvPr/>
        </p:nvSpPr>
        <p:spPr>
          <a:xfrm>
            <a:off x="5771965" y="1099674"/>
            <a:ext cx="4930588" cy="1077218"/>
          </a:xfrm>
          <a:prstGeom prst="rect">
            <a:avLst/>
          </a:prstGeom>
          <a:noFill/>
        </p:spPr>
        <p:txBody>
          <a:bodyPr wrap="square" rtlCol="0">
            <a:spAutoFit/>
          </a:bodyPr>
          <a:lstStyle/>
          <a:p>
            <a:r>
              <a:rPr lang="en-US" sz="3200">
                <a:solidFill>
                  <a:schemeClr val="bg1"/>
                </a:solidFill>
                <a:latin typeface="Avenir Next Condensed" panose="020B0506020202020204"/>
              </a:rPr>
              <a:t>The Role of the Firefighter Cancer Support Network</a:t>
            </a:r>
          </a:p>
        </p:txBody>
      </p:sp>
      <p:sp>
        <p:nvSpPr>
          <p:cNvPr id="2" name="Rectangle 1">
            <a:extLst>
              <a:ext uri="{FF2B5EF4-FFF2-40B4-BE49-F238E27FC236}">
                <a16:creationId xmlns:a16="http://schemas.microsoft.com/office/drawing/2014/main" id="{34919BC0-335E-6449-A611-02FBA64CFA69}"/>
              </a:ext>
            </a:extLst>
          </p:cNvPr>
          <p:cNvSpPr/>
          <p:nvPr/>
        </p:nvSpPr>
        <p:spPr>
          <a:xfrm>
            <a:off x="5508427" y="2187744"/>
            <a:ext cx="5457664" cy="3323987"/>
          </a:xfrm>
          <a:prstGeom prst="rect">
            <a:avLst/>
          </a:prstGeom>
        </p:spPr>
        <p:txBody>
          <a:bodyPr wrap="square">
            <a:spAutoFit/>
          </a:bodyPr>
          <a:lstStyle/>
          <a:p>
            <a:pPr marL="285750" indent="-285750">
              <a:spcAft>
                <a:spcPts val="1200"/>
              </a:spcAft>
              <a:buFont typeface="Arial" panose="020B0604020202020204" pitchFamily="34" charset="0"/>
              <a:buChar char="•"/>
            </a:pPr>
            <a:r>
              <a:rPr lang="en-US" sz="2000">
                <a:ln/>
                <a:solidFill>
                  <a:schemeClr val="bg1"/>
                </a:solidFill>
                <a:latin typeface="Avenir Next Condensed" panose="020B0506020202020204"/>
                <a:cs typeface="Arial" panose="020B0604020202020204" pitchFamily="34" charset="0"/>
              </a:rPr>
              <a:t>A FCSN signature toolbox is offered free of charge to firefighters and their family members who are diagnosed with cancer. </a:t>
            </a:r>
          </a:p>
          <a:p>
            <a:pPr marL="285750" indent="-285750">
              <a:spcAft>
                <a:spcPts val="1200"/>
              </a:spcAft>
              <a:buFont typeface="Arial" panose="020B0604020202020204" pitchFamily="34" charset="0"/>
              <a:buChar char="•"/>
            </a:pPr>
            <a:r>
              <a:rPr lang="en-US" sz="2000">
                <a:ln/>
                <a:solidFill>
                  <a:schemeClr val="bg1"/>
                </a:solidFill>
                <a:latin typeface="Avenir Next Condensed" panose="020B0506020202020204"/>
                <a:cs typeface="Arial" panose="020B0604020202020204" pitchFamily="34" charset="0"/>
              </a:rPr>
              <a:t>Next, FCSN provides free, badge-to-badge peer support to fire/EMS members and their immediate families. FCSN maintains a unique network of more than 220 volunteer peer-support mentors. Nearly all are firefighters and paramedics who are cancer survivors themselves. </a:t>
            </a:r>
          </a:p>
        </p:txBody>
      </p:sp>
      <p:pic>
        <p:nvPicPr>
          <p:cNvPr id="13" name="Content Placeholder 11">
            <a:extLst>
              <a:ext uri="{FF2B5EF4-FFF2-40B4-BE49-F238E27FC236}">
                <a16:creationId xmlns:a16="http://schemas.microsoft.com/office/drawing/2014/main" id="{90CF6806-2631-9243-8421-EAAA640C557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5288" y="1150729"/>
            <a:ext cx="2505575" cy="2952353"/>
          </a:xfrm>
          <a:prstGeom prst="rect">
            <a:avLst/>
          </a:prstGeom>
          <a:ln>
            <a:noFill/>
          </a:ln>
          <a:effectLst/>
        </p:spPr>
      </p:pic>
      <p:pic>
        <p:nvPicPr>
          <p:cNvPr id="17" name="Picture 16" descr="File Jul 05, 7 50 19 PM.png">
            <a:extLst>
              <a:ext uri="{FF2B5EF4-FFF2-40B4-BE49-F238E27FC236}">
                <a16:creationId xmlns:a16="http://schemas.microsoft.com/office/drawing/2014/main" id="{A79EB99B-3012-9348-B9F4-04F6D6C4F33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64324" y="3403999"/>
            <a:ext cx="4519305" cy="2952353"/>
          </a:xfrm>
          <a:prstGeom prst="rect">
            <a:avLst/>
          </a:prstGeom>
          <a:effectLst/>
        </p:spPr>
      </p:pic>
      <p:pic>
        <p:nvPicPr>
          <p:cNvPr id="4" name="Picture 3">
            <a:extLst>
              <a:ext uri="{FF2B5EF4-FFF2-40B4-BE49-F238E27FC236}">
                <a16:creationId xmlns:a16="http://schemas.microsoft.com/office/drawing/2014/main" id="{7A9056B5-A638-4DF8-B199-76435621B627}"/>
              </a:ext>
            </a:extLst>
          </p:cNvPr>
          <p:cNvPicPr>
            <a:picLocks noChangeAspect="1"/>
          </p:cNvPicPr>
          <p:nvPr/>
        </p:nvPicPr>
        <p:blipFill rotWithShape="1">
          <a:blip r:embed="rId5">
            <a:extLst>
              <a:ext uri="{28A0092B-C50C-407E-A947-70E740481C1C}">
                <a14:useLocalDpi xmlns:a14="http://schemas.microsoft.com/office/drawing/2010/main" val="0"/>
              </a:ext>
            </a:extLst>
          </a:blip>
          <a:srcRect l="22691" r="20159"/>
          <a:stretch/>
        </p:blipFill>
        <p:spPr>
          <a:xfrm>
            <a:off x="2604151" y="1358951"/>
            <a:ext cx="2183010" cy="2546782"/>
          </a:xfrm>
          <a:prstGeom prst="rect">
            <a:avLst/>
          </a:prstGeom>
          <a:ln>
            <a:noFill/>
          </a:ln>
          <a:effectLst/>
        </p:spPr>
      </p:pic>
      <p:sp>
        <p:nvSpPr>
          <p:cNvPr id="9" name="TextBox 8">
            <a:extLst>
              <a:ext uri="{FF2B5EF4-FFF2-40B4-BE49-F238E27FC236}">
                <a16:creationId xmlns:a16="http://schemas.microsoft.com/office/drawing/2014/main" id="{E745C195-4FAC-224F-924E-AAD029107692}"/>
              </a:ext>
            </a:extLst>
          </p:cNvPr>
          <p:cNvSpPr txBox="1"/>
          <p:nvPr/>
        </p:nvSpPr>
        <p:spPr>
          <a:xfrm>
            <a:off x="-283905" y="373814"/>
            <a:ext cx="6660892" cy="584775"/>
          </a:xfrm>
          <a:prstGeom prst="rect">
            <a:avLst/>
          </a:prstGeom>
          <a:solidFill>
            <a:srgbClr val="E22726"/>
          </a:solidFill>
        </p:spPr>
        <p:txBody>
          <a:bodyPr wrap="square" rtlCol="0">
            <a:spAutoFit/>
          </a:bodyPr>
          <a:lstStyle/>
          <a:p>
            <a:pPr algn="r"/>
            <a:r>
              <a:rPr lang="en-US" sz="3200" b="1" spc="200">
                <a:solidFill>
                  <a:schemeClr val="bg1"/>
                </a:solidFill>
                <a:latin typeface="Avenir Next Condensed" panose="020B0506020202020204"/>
                <a:cs typeface="Arial" panose="020B0604020202020204" pitchFamily="34" charset="0"/>
              </a:rPr>
              <a:t>Survivorship	</a:t>
            </a:r>
            <a:endParaRPr lang="en-US" sz="3200" b="1" spc="200">
              <a:solidFill>
                <a:srgbClr val="C7B783"/>
              </a:solidFill>
              <a:latin typeface="Avenir Next Condensed" panose="020B0506020202020204"/>
              <a:cs typeface="Arial" panose="020B0604020202020204" pitchFamily="34" charset="0"/>
            </a:endParaRPr>
          </a:p>
        </p:txBody>
      </p:sp>
      <p:sp>
        <p:nvSpPr>
          <p:cNvPr id="12" name="Slide Number Placeholder 12">
            <a:extLst>
              <a:ext uri="{FF2B5EF4-FFF2-40B4-BE49-F238E27FC236}">
                <a16:creationId xmlns:a16="http://schemas.microsoft.com/office/drawing/2014/main" id="{73FB8162-0AA7-DB4B-B4F7-84B7F9AD3DF8}"/>
              </a:ext>
            </a:extLst>
          </p:cNvPr>
          <p:cNvSpPr>
            <a:spLocks noGrp="1"/>
          </p:cNvSpPr>
          <p:nvPr>
            <p:ph type="sldNum" sz="quarter" idx="12"/>
          </p:nvPr>
        </p:nvSpPr>
        <p:spPr>
          <a:xfrm>
            <a:off x="11240895" y="6349211"/>
            <a:ext cx="416508" cy="365125"/>
          </a:xfrm>
        </p:spPr>
        <p:txBody>
          <a:bodyPr/>
          <a:lstStyle/>
          <a:p>
            <a:pPr algn="ctr"/>
            <a:fld id="{5FE9983C-F62D-48A4-9145-C86367548D2A}" type="slidenum">
              <a:rPr lang="en-US" smtClean="0">
                <a:solidFill>
                  <a:srgbClr val="074975"/>
                </a:solidFill>
                <a:latin typeface="Avenir Next Condensed" panose="020B0506020202020204" pitchFamily="34" charset="0"/>
              </a:rPr>
              <a:pPr algn="ctr"/>
              <a:t>57</a:t>
            </a:fld>
            <a:endParaRPr lang="en-US">
              <a:solidFill>
                <a:srgbClr val="074975"/>
              </a:solidFill>
              <a:latin typeface="Avenir Next Condensed" panose="020B0506020202020204" pitchFamily="34" charset="0"/>
            </a:endParaRPr>
          </a:p>
        </p:txBody>
      </p:sp>
    </p:spTree>
    <p:extLst>
      <p:ext uri="{BB962C8B-B14F-4D97-AF65-F5344CB8AC3E}">
        <p14:creationId xmlns:p14="http://schemas.microsoft.com/office/powerpoint/2010/main" val="17213806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78143A-0D92-554A-AE1C-6D243C8F3FD4}"/>
              </a:ext>
            </a:extLst>
          </p:cNvPr>
          <p:cNvPicPr>
            <a:picLocks noChangeAspect="1"/>
          </p:cNvPicPr>
          <p:nvPr/>
        </p:nvPicPr>
        <p:blipFill rotWithShape="1">
          <a:blip r:embed="rId3"/>
          <a:srcRect t="42331" b="22284"/>
          <a:stretch/>
        </p:blipFill>
        <p:spPr>
          <a:xfrm>
            <a:off x="975945" y="411355"/>
            <a:ext cx="9355015" cy="4965354"/>
          </a:xfrm>
          <a:prstGeom prst="rect">
            <a:avLst/>
          </a:prstGeom>
          <a:no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1230922" y="5510484"/>
            <a:ext cx="9100038" cy="1077218"/>
          </a:xfrm>
          <a:prstGeom prst="rect">
            <a:avLst/>
          </a:prstGeom>
          <a:noFill/>
        </p:spPr>
        <p:txBody>
          <a:bodyPr wrap="square" rtlCol="0">
            <a:spAutoFit/>
          </a:bodyPr>
          <a:lstStyle/>
          <a:p>
            <a:pPr algn="ctr"/>
            <a:r>
              <a:rPr lang="en-US" sz="3200" b="1">
                <a:solidFill>
                  <a:schemeClr val="bg1"/>
                </a:solidFill>
                <a:latin typeface="Avenir Next Condensed" panose="020B0506020202020204" pitchFamily="34" charset="0"/>
                <a:cs typeface="Century Gothic"/>
              </a:rPr>
              <a:t>The choices you make in this career will affect you and your family in the future!</a:t>
            </a:r>
          </a:p>
        </p:txBody>
      </p:sp>
      <p:sp>
        <p:nvSpPr>
          <p:cNvPr id="9" name="Slide Number Placeholder 12">
            <a:extLst>
              <a:ext uri="{FF2B5EF4-FFF2-40B4-BE49-F238E27FC236}">
                <a16:creationId xmlns:a16="http://schemas.microsoft.com/office/drawing/2014/main" id="{E36EC041-00C9-EA42-A73D-74D4633FD210}"/>
              </a:ext>
            </a:extLst>
          </p:cNvPr>
          <p:cNvSpPr>
            <a:spLocks noGrp="1"/>
          </p:cNvSpPr>
          <p:nvPr>
            <p:ph type="sldNum" sz="quarter" idx="12"/>
          </p:nvPr>
        </p:nvSpPr>
        <p:spPr>
          <a:xfrm>
            <a:off x="11255258" y="6349211"/>
            <a:ext cx="397357" cy="365125"/>
          </a:xfrm>
        </p:spPr>
        <p:txBody>
          <a:bodyPr/>
          <a:lstStyle/>
          <a:p>
            <a:pPr algn="ctr"/>
            <a:fld id="{5FE9983C-F62D-48A4-9145-C86367548D2A}" type="slidenum">
              <a:rPr lang="en-US" smtClean="0">
                <a:solidFill>
                  <a:srgbClr val="074975"/>
                </a:solidFill>
                <a:latin typeface="Avenir Next Condensed" panose="020B0506020202020204" pitchFamily="34" charset="0"/>
              </a:rPr>
              <a:pPr algn="ctr"/>
              <a:t>58</a:t>
            </a:fld>
            <a:endParaRPr lang="en-US">
              <a:solidFill>
                <a:srgbClr val="074975"/>
              </a:solidFill>
              <a:latin typeface="Avenir Next Condensed" panose="020B0506020202020204" pitchFamily="34" charset="0"/>
            </a:endParaRPr>
          </a:p>
        </p:txBody>
      </p:sp>
    </p:spTree>
    <p:extLst>
      <p:ext uri="{BB962C8B-B14F-4D97-AF65-F5344CB8AC3E}">
        <p14:creationId xmlns:p14="http://schemas.microsoft.com/office/powerpoint/2010/main" val="42314181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88AC85A-EB22-4469-BA03-90B84EC57E55}"/>
              </a:ext>
            </a:extLst>
          </p:cNvPr>
          <p:cNvSpPr txBox="1"/>
          <p:nvPr/>
        </p:nvSpPr>
        <p:spPr>
          <a:xfrm>
            <a:off x="6257928" y="1303648"/>
            <a:ext cx="4598140" cy="4801314"/>
          </a:xfrm>
          <a:prstGeom prst="rect">
            <a:avLst/>
          </a:prstGeom>
          <a:noFill/>
        </p:spPr>
        <p:txBody>
          <a:bodyPr wrap="square" rtlCol="0">
            <a:spAutoFit/>
          </a:bodyPr>
          <a:lstStyle/>
          <a:p>
            <a:r>
              <a:rPr lang="en-US" sz="2400">
                <a:solidFill>
                  <a:schemeClr val="bg1"/>
                </a:solidFill>
                <a:latin typeface="Avenir Next LT Pro Demi" panose="020B0704020202020204" pitchFamily="34" charset="0"/>
              </a:rPr>
              <a:t>We hope you found this presentation to be valuable for you and your brother and sister firefighters and EMS providers.</a:t>
            </a:r>
          </a:p>
          <a:p>
            <a:endParaRPr lang="en-US" sz="2000">
              <a:solidFill>
                <a:schemeClr val="bg1"/>
              </a:solidFill>
              <a:latin typeface="Avenir Next LT Pro Demi" panose="020B0704020202020204" pitchFamily="34" charset="0"/>
              <a:cs typeface="Arial" panose="020B0604020202020204" pitchFamily="34" charset="0"/>
            </a:endParaRPr>
          </a:p>
          <a:p>
            <a:r>
              <a:rPr lang="en-US" sz="2000">
                <a:solidFill>
                  <a:schemeClr val="bg1"/>
                </a:solidFill>
                <a:latin typeface="Avenir Next LT Pro Demi" panose="020B0704020202020204" pitchFamily="34" charset="0"/>
                <a:cs typeface="Arial" panose="020B0604020202020204" pitchFamily="34" charset="0"/>
              </a:rPr>
              <a:t>If you did, please consider making a small donation to help FCSN continue to spread the word nationwide about the dangers firefighters face and the precautions they can take to reduce their chances of getting cancer</a:t>
            </a:r>
          </a:p>
          <a:p>
            <a:endParaRPr lang="en-US">
              <a:solidFill>
                <a:schemeClr val="bg1"/>
              </a:solidFill>
              <a:latin typeface="Arial" panose="020B0604020202020204" pitchFamily="34" charset="0"/>
              <a:cs typeface="Arial" panose="020B0604020202020204" pitchFamily="34" charset="0"/>
            </a:endParaRPr>
          </a:p>
          <a:p>
            <a:pPr algn="ctr"/>
            <a:r>
              <a:rPr lang="en-US" sz="3200" b="1">
                <a:solidFill>
                  <a:schemeClr val="bg1"/>
                </a:solidFill>
                <a:latin typeface="Avenir Next LT Pro Demi" panose="020B0704020202020204" pitchFamily="34" charset="0"/>
                <a:cs typeface="Arial" panose="020B0604020202020204" pitchFamily="34" charset="0"/>
              </a:rPr>
              <a:t>THANK YOU!</a:t>
            </a:r>
          </a:p>
        </p:txBody>
      </p:sp>
      <p:sp>
        <p:nvSpPr>
          <p:cNvPr id="22" name="Slide Number Placeholder 21">
            <a:extLst>
              <a:ext uri="{FF2B5EF4-FFF2-40B4-BE49-F238E27FC236}">
                <a16:creationId xmlns:a16="http://schemas.microsoft.com/office/drawing/2014/main" id="{65A9B4DC-2EFB-4D88-8B8F-E6FA18275323}"/>
              </a:ext>
            </a:extLst>
          </p:cNvPr>
          <p:cNvSpPr>
            <a:spLocks noGrp="1"/>
          </p:cNvSpPr>
          <p:nvPr>
            <p:ph type="sldNum" sz="quarter" idx="12"/>
          </p:nvPr>
        </p:nvSpPr>
        <p:spPr/>
        <p:txBody>
          <a:bodyPr/>
          <a:lstStyle/>
          <a:p>
            <a:fld id="{5FE9983C-F62D-48A4-9145-C86367548D2A}" type="slidenum">
              <a:rPr lang="en-US" smtClean="0">
                <a:solidFill>
                  <a:schemeClr val="tx1"/>
                </a:solidFill>
              </a:rPr>
              <a:t>59</a:t>
            </a:fld>
            <a:endParaRPr lang="en-US">
              <a:solidFill>
                <a:schemeClr val="tx1"/>
              </a:solidFill>
            </a:endParaRPr>
          </a:p>
        </p:txBody>
      </p:sp>
      <p:pic>
        <p:nvPicPr>
          <p:cNvPr id="3" name="Picture 2">
            <a:extLst>
              <a:ext uri="{FF2B5EF4-FFF2-40B4-BE49-F238E27FC236}">
                <a16:creationId xmlns:a16="http://schemas.microsoft.com/office/drawing/2014/main" id="{65521B1E-1463-610D-476B-827B932E82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098" y="100312"/>
            <a:ext cx="5444976" cy="6657376"/>
          </a:xfrm>
          <a:prstGeom prst="rect">
            <a:avLst/>
          </a:prstGeom>
        </p:spPr>
      </p:pic>
    </p:spTree>
    <p:extLst>
      <p:ext uri="{BB962C8B-B14F-4D97-AF65-F5344CB8AC3E}">
        <p14:creationId xmlns:p14="http://schemas.microsoft.com/office/powerpoint/2010/main" val="983483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2A32BB-B2E9-C048-B4E0-BDAE8CB298FE}"/>
              </a:ext>
            </a:extLst>
          </p:cNvPr>
          <p:cNvSpPr txBox="1"/>
          <p:nvPr/>
        </p:nvSpPr>
        <p:spPr>
          <a:xfrm>
            <a:off x="6557963" y="-2528888"/>
            <a:ext cx="184731" cy="369332"/>
          </a:xfrm>
          <a:prstGeom prst="rect">
            <a:avLst/>
          </a:prstGeom>
          <a:noFill/>
        </p:spPr>
        <p:txBody>
          <a:bodyPr wrap="none" rtlCol="0">
            <a:spAutoFit/>
          </a:bodyPr>
          <a:lstStyle/>
          <a:p>
            <a:endParaRPr lang="en-US">
              <a:solidFill>
                <a:prstClr val="black"/>
              </a:solidFill>
            </a:endParaRPr>
          </a:p>
        </p:txBody>
      </p:sp>
      <p:sp>
        <p:nvSpPr>
          <p:cNvPr id="5" name="Google Shape;129;p18">
            <a:extLst>
              <a:ext uri="{FF2B5EF4-FFF2-40B4-BE49-F238E27FC236}">
                <a16:creationId xmlns:a16="http://schemas.microsoft.com/office/drawing/2014/main" id="{8929E6B0-D290-7047-94A4-F51CA17A3696}"/>
              </a:ext>
            </a:extLst>
          </p:cNvPr>
          <p:cNvSpPr txBox="1"/>
          <p:nvPr/>
        </p:nvSpPr>
        <p:spPr>
          <a:xfrm>
            <a:off x="7504818" y="4125311"/>
            <a:ext cx="2813700" cy="1200300"/>
          </a:xfrm>
          <a:prstGeom prst="rect">
            <a:avLst/>
          </a:prstGeom>
          <a:noFill/>
          <a:ln>
            <a:noFill/>
          </a:ln>
        </p:spPr>
        <p:txBody>
          <a:bodyPr spcFirstLastPara="1" wrap="square" lIns="91425" tIns="45700" rIns="91425" bIns="45700" anchor="t" anchorCtr="0">
            <a:noAutofit/>
          </a:bodyPr>
          <a:lstStyle/>
          <a:p>
            <a:pPr algn="ctr">
              <a:buClr>
                <a:srgbClr val="000000"/>
              </a:buClr>
              <a:buSzPts val="3200"/>
              <a:buFont typeface="Calibri"/>
              <a:buNone/>
            </a:pPr>
            <a:endParaRPr sz="2400">
              <a:solidFill>
                <a:schemeClr val="bg1"/>
              </a:solidFill>
              <a:latin typeface="Avenir Next Condensed" panose="020B0506020202020204"/>
              <a:ea typeface="Calibri"/>
              <a:cs typeface="Calibri"/>
              <a:sym typeface="Calibri"/>
            </a:endParaRPr>
          </a:p>
        </p:txBody>
      </p:sp>
      <p:sp>
        <p:nvSpPr>
          <p:cNvPr id="6" name="Google Shape;130;p18">
            <a:extLst>
              <a:ext uri="{FF2B5EF4-FFF2-40B4-BE49-F238E27FC236}">
                <a16:creationId xmlns:a16="http://schemas.microsoft.com/office/drawing/2014/main" id="{2593D230-F0F2-6C4C-B911-79CBD75A4069}"/>
              </a:ext>
            </a:extLst>
          </p:cNvPr>
          <p:cNvSpPr txBox="1"/>
          <p:nvPr/>
        </p:nvSpPr>
        <p:spPr>
          <a:xfrm>
            <a:off x="4065188" y="4404840"/>
            <a:ext cx="7286477" cy="1062721"/>
          </a:xfrm>
          <a:prstGeom prst="rect">
            <a:avLst/>
          </a:prstGeom>
          <a:noFill/>
          <a:ln>
            <a:noFill/>
          </a:ln>
        </p:spPr>
        <p:txBody>
          <a:bodyPr spcFirstLastPara="1" wrap="square" lIns="91425" tIns="45700" rIns="91425" bIns="45700" anchor="t" anchorCtr="0">
            <a:noAutofit/>
          </a:bodyPr>
          <a:lstStyle/>
          <a:p>
            <a:pPr>
              <a:buClr>
                <a:prstClr val="black"/>
              </a:buClr>
              <a:buSzPts val="2000"/>
              <a:buFont typeface="Calibri"/>
              <a:buNone/>
            </a:pPr>
            <a:r>
              <a:rPr lang="en-US" sz="3200">
                <a:solidFill>
                  <a:schemeClr val="bg1"/>
                </a:solidFill>
                <a:latin typeface="Avenir Next Condensed" panose="020B0506020202020204"/>
              </a:rPr>
              <a:t>Firefighters have a </a:t>
            </a:r>
            <a:r>
              <a:rPr lang="en-US" sz="3200" b="1">
                <a:solidFill>
                  <a:schemeClr val="bg1"/>
                </a:solidFill>
                <a:latin typeface="Avenir Next Condensed" panose="020B0506020202020204"/>
              </a:rPr>
              <a:t>Fourteen Percent </a:t>
            </a:r>
            <a:r>
              <a:rPr lang="en-US" sz="3200">
                <a:solidFill>
                  <a:schemeClr val="bg1"/>
                </a:solidFill>
                <a:latin typeface="Avenir Next Condensed" panose="020B0506020202020204"/>
              </a:rPr>
              <a:t>higher mortality rate than the general population. </a:t>
            </a:r>
            <a:endParaRPr sz="3200">
              <a:solidFill>
                <a:schemeClr val="bg1"/>
              </a:solidFill>
              <a:latin typeface="Avenir Next Condensed" panose="020B0506020202020204"/>
              <a:ea typeface="Calibri"/>
              <a:cs typeface="Calibri"/>
              <a:sym typeface="Calibri"/>
            </a:endParaRPr>
          </a:p>
        </p:txBody>
      </p:sp>
      <p:sp>
        <p:nvSpPr>
          <p:cNvPr id="7" name="Rectangle 6">
            <a:extLst>
              <a:ext uri="{FF2B5EF4-FFF2-40B4-BE49-F238E27FC236}">
                <a16:creationId xmlns:a16="http://schemas.microsoft.com/office/drawing/2014/main" id="{8F56B4EA-1C3E-044C-A3B0-74CEC06394C8}"/>
              </a:ext>
            </a:extLst>
          </p:cNvPr>
          <p:cNvSpPr/>
          <p:nvPr/>
        </p:nvSpPr>
        <p:spPr>
          <a:xfrm>
            <a:off x="694797" y="1042832"/>
            <a:ext cx="2051824" cy="132343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a:ln>
                  <a:noFill/>
                </a:ln>
                <a:solidFill>
                  <a:schemeClr val="bg1"/>
                </a:solidFill>
                <a:effectLst/>
                <a:uLnTx/>
                <a:uFillTx/>
                <a:latin typeface="Avenir Next Condensed" panose="020B0506020202020204"/>
              </a:rPr>
              <a:t>40</a:t>
            </a:r>
            <a:r>
              <a:rPr kumimoji="0" lang="en-US" sz="7200" b="1" i="0" u="none" strike="noStrike" kern="0" cap="none" spc="0" normalizeH="0" baseline="30000" noProof="0">
                <a:ln>
                  <a:noFill/>
                </a:ln>
                <a:solidFill>
                  <a:schemeClr val="bg1"/>
                </a:solidFill>
                <a:effectLst/>
                <a:uLnTx/>
                <a:uFillTx/>
                <a:latin typeface="Avenir Next Condensed" panose="020B0506020202020204"/>
              </a:rPr>
              <a:t>%</a:t>
            </a:r>
            <a:endParaRPr kumimoji="0" lang="en-US" sz="7200" b="0" i="0" u="none" strike="noStrike" kern="0" cap="none" spc="0" normalizeH="0" baseline="30000" noProof="0">
              <a:ln>
                <a:noFill/>
              </a:ln>
              <a:solidFill>
                <a:schemeClr val="bg1"/>
              </a:solidFill>
              <a:effectLst/>
              <a:uLnTx/>
              <a:uFillTx/>
              <a:latin typeface="Avenir Next Condensed" panose="020B0506020202020204"/>
            </a:endParaRPr>
          </a:p>
        </p:txBody>
      </p:sp>
      <p:sp>
        <p:nvSpPr>
          <p:cNvPr id="8" name="Rectangle 7">
            <a:extLst>
              <a:ext uri="{FF2B5EF4-FFF2-40B4-BE49-F238E27FC236}">
                <a16:creationId xmlns:a16="http://schemas.microsoft.com/office/drawing/2014/main" id="{8628A961-E96B-8847-A4A4-44151966464D}"/>
              </a:ext>
            </a:extLst>
          </p:cNvPr>
          <p:cNvSpPr/>
          <p:nvPr/>
        </p:nvSpPr>
        <p:spPr>
          <a:xfrm>
            <a:off x="1362900" y="2801872"/>
            <a:ext cx="1827611" cy="132343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a:ln>
                  <a:noFill/>
                </a:ln>
                <a:solidFill>
                  <a:schemeClr val="bg1"/>
                </a:solidFill>
                <a:effectLst/>
                <a:uLnTx/>
                <a:uFillTx/>
                <a:latin typeface="Avenir Next Condensed" panose="020B0506020202020204"/>
              </a:rPr>
              <a:t>9</a:t>
            </a:r>
            <a:r>
              <a:rPr kumimoji="0" lang="en-US" sz="8000" b="1" i="0" u="none" strike="noStrike" kern="0" cap="none" spc="0" normalizeH="0" baseline="30000" noProof="0">
                <a:ln>
                  <a:noFill/>
                </a:ln>
                <a:solidFill>
                  <a:schemeClr val="bg1"/>
                </a:solidFill>
                <a:effectLst/>
                <a:uLnTx/>
                <a:uFillTx/>
                <a:latin typeface="Avenir Next Condensed" panose="020B0506020202020204"/>
              </a:rPr>
              <a:t>%</a:t>
            </a:r>
            <a:r>
              <a:rPr kumimoji="0" lang="en-US" sz="5400" b="1" i="0" u="none" strike="noStrike" kern="0" cap="none" spc="0" normalizeH="0" baseline="0" noProof="0">
                <a:ln>
                  <a:noFill/>
                </a:ln>
                <a:solidFill>
                  <a:schemeClr val="bg1"/>
                </a:solidFill>
                <a:effectLst/>
                <a:uLnTx/>
                <a:uFillTx/>
                <a:latin typeface="Avenir Next Condensed" panose="020B0506020202020204"/>
              </a:rPr>
              <a:t> </a:t>
            </a:r>
            <a:endParaRPr kumimoji="0" lang="en-US" sz="5400" b="0" i="0" u="none" strike="noStrike" kern="0" cap="none" spc="0" normalizeH="0" baseline="0" noProof="0">
              <a:ln>
                <a:noFill/>
              </a:ln>
              <a:solidFill>
                <a:schemeClr val="bg1"/>
              </a:solidFill>
              <a:effectLst/>
              <a:uLnTx/>
              <a:uFillTx/>
              <a:latin typeface="Avenir Next Condensed" panose="020B0506020202020204"/>
            </a:endParaRPr>
          </a:p>
        </p:txBody>
      </p:sp>
      <p:sp>
        <p:nvSpPr>
          <p:cNvPr id="9" name="Rectangle 8">
            <a:extLst>
              <a:ext uri="{FF2B5EF4-FFF2-40B4-BE49-F238E27FC236}">
                <a16:creationId xmlns:a16="http://schemas.microsoft.com/office/drawing/2014/main" id="{8D297E65-E001-014F-AD77-3B618DFCDBC0}"/>
              </a:ext>
            </a:extLst>
          </p:cNvPr>
          <p:cNvSpPr/>
          <p:nvPr/>
        </p:nvSpPr>
        <p:spPr>
          <a:xfrm>
            <a:off x="2221959" y="4412059"/>
            <a:ext cx="1721946" cy="132343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a:ln>
                  <a:noFill/>
                </a:ln>
                <a:solidFill>
                  <a:schemeClr val="bg1"/>
                </a:solidFill>
                <a:effectLst/>
                <a:uLnTx/>
                <a:uFillTx/>
                <a:latin typeface="Avenir Next Condensed" panose="020B0506020202020204"/>
              </a:rPr>
              <a:t>14</a:t>
            </a:r>
            <a:r>
              <a:rPr kumimoji="0" lang="en-US" sz="8000" b="1" i="0" u="none" strike="noStrike" kern="0" cap="none" spc="0" normalizeH="0" baseline="30000" noProof="0">
                <a:ln>
                  <a:noFill/>
                </a:ln>
                <a:solidFill>
                  <a:schemeClr val="bg1"/>
                </a:solidFill>
                <a:effectLst/>
                <a:uLnTx/>
                <a:uFillTx/>
                <a:latin typeface="Avenir Next Condensed" panose="020B0506020202020204"/>
              </a:rPr>
              <a:t>%</a:t>
            </a:r>
            <a:endParaRPr kumimoji="0" lang="en-US" sz="8000" b="0" i="0" u="none" strike="noStrike" kern="0" cap="none" spc="0" normalizeH="0" baseline="30000" noProof="0">
              <a:ln>
                <a:noFill/>
              </a:ln>
              <a:solidFill>
                <a:schemeClr val="bg1"/>
              </a:solidFill>
              <a:effectLst/>
              <a:uLnTx/>
              <a:uFillTx/>
              <a:latin typeface="Avenir Next Condensed" panose="020B0506020202020204"/>
            </a:endParaRPr>
          </a:p>
        </p:txBody>
      </p:sp>
      <p:sp>
        <p:nvSpPr>
          <p:cNvPr id="10" name="Rectangle 9">
            <a:extLst>
              <a:ext uri="{FF2B5EF4-FFF2-40B4-BE49-F238E27FC236}">
                <a16:creationId xmlns:a16="http://schemas.microsoft.com/office/drawing/2014/main" id="{B2EFC829-1A98-F54F-9FA4-3E61CF0D2C9D}"/>
              </a:ext>
            </a:extLst>
          </p:cNvPr>
          <p:cNvSpPr/>
          <p:nvPr/>
        </p:nvSpPr>
        <p:spPr>
          <a:xfrm>
            <a:off x="2484184" y="1191269"/>
            <a:ext cx="7019607" cy="107721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bg1"/>
                </a:solidFill>
                <a:effectLst/>
                <a:uLnTx/>
                <a:uFillTx/>
                <a:latin typeface="Avenir Next Condensed" panose="020B0506020202020204"/>
              </a:rPr>
              <a:t>Forty Percent </a:t>
            </a:r>
            <a:r>
              <a:rPr kumimoji="0" lang="en-US" sz="3200" b="0" i="0" u="none" strike="noStrike" kern="0" cap="none" spc="0" normalizeH="0" baseline="0" noProof="0">
                <a:ln>
                  <a:noFill/>
                </a:ln>
                <a:solidFill>
                  <a:schemeClr val="bg1"/>
                </a:solidFill>
                <a:effectLst/>
                <a:uLnTx/>
                <a:uFillTx/>
                <a:latin typeface="Avenir Next Condensed" panose="020B0506020202020204"/>
              </a:rPr>
              <a:t>of the general population </a:t>
            </a:r>
            <a:br>
              <a:rPr kumimoji="0" lang="en-US" sz="3200" b="0" i="0" u="none" strike="noStrike" kern="0" cap="none" spc="0" normalizeH="0" baseline="0" noProof="0">
                <a:ln>
                  <a:noFill/>
                </a:ln>
                <a:solidFill>
                  <a:schemeClr val="bg1"/>
                </a:solidFill>
                <a:effectLst/>
                <a:uLnTx/>
                <a:uFillTx/>
                <a:latin typeface="Avenir Next Condensed" panose="020B0506020202020204"/>
              </a:rPr>
            </a:br>
            <a:r>
              <a:rPr kumimoji="0" lang="en-US" sz="3200" b="0" i="0" u="none" strike="noStrike" kern="0" cap="none" spc="0" normalizeH="0" baseline="0" noProof="0">
                <a:ln>
                  <a:noFill/>
                </a:ln>
                <a:solidFill>
                  <a:schemeClr val="bg1"/>
                </a:solidFill>
                <a:effectLst/>
                <a:uLnTx/>
                <a:uFillTx/>
                <a:latin typeface="Avenir Next Condensed" panose="020B0506020202020204"/>
              </a:rPr>
              <a:t>will be diagnosed with cancer.</a:t>
            </a:r>
          </a:p>
        </p:txBody>
      </p:sp>
      <p:sp>
        <p:nvSpPr>
          <p:cNvPr id="11" name="Rectangle 10">
            <a:extLst>
              <a:ext uri="{FF2B5EF4-FFF2-40B4-BE49-F238E27FC236}">
                <a16:creationId xmlns:a16="http://schemas.microsoft.com/office/drawing/2014/main" id="{691463B5-F415-BC47-AE70-EEF6B3C2E1C7}"/>
              </a:ext>
            </a:extLst>
          </p:cNvPr>
          <p:cNvSpPr/>
          <p:nvPr/>
        </p:nvSpPr>
        <p:spPr>
          <a:xfrm>
            <a:off x="3082932" y="2830293"/>
            <a:ext cx="7134792" cy="1077218"/>
          </a:xfrm>
          <a:prstGeom prst="rect">
            <a:avLst/>
          </a:prstGeom>
        </p:spPr>
        <p:txBody>
          <a:bodyPr wrap="square">
            <a:spAutoFit/>
          </a:bodyPr>
          <a:lstStyle/>
          <a:p>
            <a:pPr>
              <a:buClr>
                <a:prstClr val="black"/>
              </a:buClr>
              <a:buSzPts val="2000"/>
            </a:pPr>
            <a:r>
              <a:rPr lang="en-US" sz="3200">
                <a:solidFill>
                  <a:schemeClr val="bg1"/>
                </a:solidFill>
                <a:latin typeface="Avenir Next Condensed" panose="020B0506020202020204"/>
              </a:rPr>
              <a:t>Firefighters have a </a:t>
            </a:r>
            <a:r>
              <a:rPr lang="en-US" sz="3200" b="1">
                <a:solidFill>
                  <a:schemeClr val="bg1"/>
                </a:solidFill>
                <a:latin typeface="Avenir Next Condensed" panose="020B0506020202020204"/>
              </a:rPr>
              <a:t>Nine Percent </a:t>
            </a:r>
            <a:r>
              <a:rPr lang="en-US" sz="3200">
                <a:solidFill>
                  <a:schemeClr val="bg1"/>
                </a:solidFill>
                <a:latin typeface="Avenir Next Condensed" panose="020B0506020202020204"/>
              </a:rPr>
              <a:t>higher risk being diagnosed.</a:t>
            </a:r>
          </a:p>
        </p:txBody>
      </p:sp>
      <p:sp>
        <p:nvSpPr>
          <p:cNvPr id="12" name="Slide Number Placeholder 12">
            <a:extLst>
              <a:ext uri="{FF2B5EF4-FFF2-40B4-BE49-F238E27FC236}">
                <a16:creationId xmlns:a16="http://schemas.microsoft.com/office/drawing/2014/main" id="{FBEFE404-46FB-DE45-A79F-06CC76F17CEB}"/>
              </a:ext>
            </a:extLst>
          </p:cNvPr>
          <p:cNvSpPr>
            <a:spLocks noGrp="1"/>
          </p:cNvSpPr>
          <p:nvPr>
            <p:ph type="sldNum" sz="quarter" idx="12"/>
          </p:nvPr>
        </p:nvSpPr>
        <p:spPr>
          <a:xfrm>
            <a:off x="11255259" y="6349211"/>
            <a:ext cx="402144" cy="365125"/>
          </a:xfrm>
        </p:spPr>
        <p:txBody>
          <a:bodyPr/>
          <a:lstStyle/>
          <a:p>
            <a:pPr algn="ctr"/>
            <a:fld id="{5FE9983C-F62D-48A4-9145-C86367548D2A}" type="slidenum">
              <a:rPr lang="en-US" smtClean="0">
                <a:solidFill>
                  <a:srgbClr val="074975"/>
                </a:solidFill>
                <a:latin typeface="Avenir Next Condensed" panose="020B0506020202020204" pitchFamily="34" charset="0"/>
              </a:rPr>
              <a:pPr algn="ctr"/>
              <a:t>6</a:t>
            </a:fld>
            <a:endParaRPr lang="en-US">
              <a:solidFill>
                <a:srgbClr val="074975"/>
              </a:solidFill>
              <a:latin typeface="Avenir Next Condensed" panose="020B0506020202020204" pitchFamily="34" charset="0"/>
            </a:endParaRPr>
          </a:p>
        </p:txBody>
      </p:sp>
    </p:spTree>
    <p:extLst>
      <p:ext uri="{BB962C8B-B14F-4D97-AF65-F5344CB8AC3E}">
        <p14:creationId xmlns:p14="http://schemas.microsoft.com/office/powerpoint/2010/main" val="14710035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ctr"/>
            <a:fld id="{5FE9983C-F62D-48A4-9145-C86367548D2A}" type="slidenum">
              <a:rPr lang="en-US" smtClean="0">
                <a:solidFill>
                  <a:srgbClr val="074975"/>
                </a:solidFill>
                <a:latin typeface="Avenir Next Condensed" panose="020B0506020202020204" pitchFamily="34" charset="0"/>
              </a:rPr>
              <a:pPr algn="ctr"/>
              <a:t>60</a:t>
            </a:fld>
            <a:endParaRPr lang="en-US">
              <a:solidFill>
                <a:srgbClr val="074975"/>
              </a:solidFill>
              <a:latin typeface="Avenir Next Condensed" panose="020B0506020202020204" pitchFamily="34" charset="0"/>
            </a:endParaRPr>
          </a:p>
        </p:txBody>
      </p:sp>
      <p:sp>
        <p:nvSpPr>
          <p:cNvPr id="3" name="TextBox 2"/>
          <p:cNvSpPr txBox="1"/>
          <p:nvPr/>
        </p:nvSpPr>
        <p:spPr>
          <a:xfrm>
            <a:off x="1747100" y="810395"/>
            <a:ext cx="7794136" cy="1249573"/>
          </a:xfrm>
          <a:prstGeom prst="rect">
            <a:avLst/>
          </a:prstGeom>
          <a:noFill/>
        </p:spPr>
        <p:txBody>
          <a:bodyPr wrap="square" rtlCol="0">
            <a:spAutoFit/>
          </a:bodyPr>
          <a:lstStyle/>
          <a:p>
            <a:pPr algn="ctr"/>
            <a:r>
              <a:rPr lang="en-US" sz="3600">
                <a:solidFill>
                  <a:srgbClr val="FFFFFF"/>
                </a:solidFill>
                <a:latin typeface="Avenir Next Condensed" panose="020B0506020202020204"/>
                <a:cs typeface="Century Gothic"/>
              </a:rPr>
              <a:t>Contact Info:</a:t>
            </a:r>
          </a:p>
          <a:p>
            <a:pPr algn="ctr">
              <a:lnSpc>
                <a:spcPct val="130000"/>
              </a:lnSpc>
            </a:pPr>
            <a:r>
              <a:rPr lang="en-US" sz="3200" b="1">
                <a:solidFill>
                  <a:schemeClr val="bg1"/>
                </a:solidFill>
                <a:latin typeface="Avenir Next Condensed" panose="020B0506020202020204"/>
                <a:cs typeface="Century Gothic"/>
              </a:rPr>
              <a:t>firefightercancersupport.org</a:t>
            </a:r>
            <a:endParaRPr lang="en-US" sz="2400" b="1">
              <a:solidFill>
                <a:schemeClr val="bg1"/>
              </a:solidFill>
              <a:latin typeface="Avenir Next Condensed" panose="020B0506020202020204"/>
              <a:cs typeface="Century Gothic"/>
            </a:endParaRPr>
          </a:p>
        </p:txBody>
      </p:sp>
      <p:sp>
        <p:nvSpPr>
          <p:cNvPr id="4" name="TextBox 3"/>
          <p:cNvSpPr txBox="1"/>
          <p:nvPr/>
        </p:nvSpPr>
        <p:spPr>
          <a:xfrm>
            <a:off x="1977441" y="2203640"/>
            <a:ext cx="7333453" cy="3933384"/>
          </a:xfrm>
          <a:prstGeom prst="rect">
            <a:avLst/>
          </a:prstGeom>
          <a:noFill/>
        </p:spPr>
        <p:txBody>
          <a:bodyPr wrap="square" rtlCol="0">
            <a:spAutoFit/>
          </a:bodyPr>
          <a:lstStyle/>
          <a:p>
            <a:pPr marL="365760" indent="-256032" algn="ctr">
              <a:defRPr/>
            </a:pPr>
            <a:endParaRPr lang="en-US" sz="2400">
              <a:solidFill>
                <a:srgbClr val="FFFFFF"/>
              </a:solidFill>
              <a:latin typeface="Century Gothic"/>
              <a:cs typeface="Century Gothic"/>
            </a:endParaRPr>
          </a:p>
          <a:p>
            <a:pPr marL="365760" indent="-256032" algn="ctr">
              <a:defRPr/>
            </a:pPr>
            <a:r>
              <a:rPr lang="en-US" sz="2800" b="1">
                <a:solidFill>
                  <a:srgbClr val="FFFFFF"/>
                </a:solidFill>
                <a:latin typeface="Avenir Next Condensed" panose="020B0506020202020204"/>
                <a:cs typeface="Century Gothic"/>
              </a:rPr>
              <a:t>866-994-FCSN (3276)</a:t>
            </a:r>
          </a:p>
          <a:p>
            <a:pPr marL="365760" indent="-256032" algn="ctr">
              <a:lnSpc>
                <a:spcPct val="120000"/>
              </a:lnSpc>
              <a:defRPr/>
            </a:pPr>
            <a:endParaRPr lang="en-US" sz="2800" b="1">
              <a:solidFill>
                <a:srgbClr val="FFFFFF"/>
              </a:solidFill>
              <a:latin typeface="Avenir Next Condensed" panose="020B0506020202020204"/>
              <a:cs typeface="Century Gothic"/>
            </a:endParaRPr>
          </a:p>
          <a:p>
            <a:pPr marL="365760" indent="-256032" algn="ctr">
              <a:defRPr/>
            </a:pPr>
            <a:r>
              <a:rPr lang="en-US" sz="3200">
                <a:solidFill>
                  <a:srgbClr val="FFFFFF"/>
                </a:solidFill>
                <a:latin typeface="Avenir Next Condensed" panose="020B0506020202020204"/>
                <a:cs typeface="Century Gothic"/>
              </a:rPr>
              <a:t>Russell F. Osgood	</a:t>
            </a:r>
          </a:p>
          <a:p>
            <a:pPr marL="365760" indent="-256032" algn="ctr">
              <a:defRPr/>
            </a:pPr>
            <a:r>
              <a:rPr lang="en-US" sz="2400">
                <a:solidFill>
                  <a:srgbClr val="FFFFFF"/>
                </a:solidFill>
                <a:latin typeface="Avenir Next Condensed" panose="020B0506020202020204"/>
                <a:cs typeface="Century Gothic"/>
              </a:rPr>
              <a:t>Vice President of Education, Outreach and Research </a:t>
            </a:r>
          </a:p>
          <a:p>
            <a:pPr marL="365760" indent="-256032" algn="ctr">
              <a:defRPr/>
            </a:pPr>
            <a:r>
              <a:rPr lang="en-US" sz="2800" b="1">
                <a:solidFill>
                  <a:schemeClr val="bg1"/>
                </a:solidFill>
                <a:latin typeface="Avenir Next Condensed" panose="020B0506020202020204"/>
                <a:cs typeface="Century Gothic"/>
              </a:rPr>
              <a:t>rosgood@fcsn.net</a:t>
            </a:r>
          </a:p>
          <a:p>
            <a:pPr marL="365760" indent="-256032" algn="ctr">
              <a:defRPr/>
            </a:pPr>
            <a:endParaRPr lang="en-US" sz="2800" b="1">
              <a:solidFill>
                <a:schemeClr val="bg1"/>
              </a:solidFill>
              <a:latin typeface="Avenir Next Condensed" panose="020B0506020202020204"/>
              <a:cs typeface="Century Gothic"/>
            </a:endParaRPr>
          </a:p>
          <a:p>
            <a:pPr marL="365760" indent="-256032" algn="ctr">
              <a:defRPr/>
            </a:pPr>
            <a:r>
              <a:rPr lang="en-US" sz="2800" b="1">
                <a:solidFill>
                  <a:srgbClr val="FFFFFF"/>
                </a:solidFill>
                <a:latin typeface="Avenir Next Condensed" panose="020B0506020202020204"/>
                <a:cs typeface="Century Gothic"/>
              </a:rPr>
              <a:t>204-451-3052</a:t>
            </a:r>
            <a:endParaRPr lang="en-US" sz="2800">
              <a:solidFill>
                <a:srgbClr val="FFFFFF"/>
              </a:solidFill>
              <a:latin typeface="Avenir Next Condensed" panose="020B0506020202020204"/>
              <a:cs typeface="Century Gothic"/>
            </a:endParaRPr>
          </a:p>
          <a:p>
            <a:pPr marL="365760" indent="-256032">
              <a:defRPr/>
            </a:pPr>
            <a:endParaRPr lang="en-US" sz="2400">
              <a:solidFill>
                <a:srgbClr val="FFFFFF"/>
              </a:solidFill>
              <a:latin typeface="Century Gothic"/>
              <a:cs typeface="Century Gothic"/>
            </a:endParaRPr>
          </a:p>
        </p:txBody>
      </p:sp>
    </p:spTree>
    <p:extLst>
      <p:ext uri="{BB962C8B-B14F-4D97-AF65-F5344CB8AC3E}">
        <p14:creationId xmlns:p14="http://schemas.microsoft.com/office/powerpoint/2010/main" val="3411483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2">
            <a:extLst>
              <a:ext uri="{FF2B5EF4-FFF2-40B4-BE49-F238E27FC236}">
                <a16:creationId xmlns:a16="http://schemas.microsoft.com/office/drawing/2014/main" id="{FCD50DD7-7769-E84A-B5AC-765D9AF40269}"/>
              </a:ext>
            </a:extLst>
          </p:cNvPr>
          <p:cNvSpPr>
            <a:spLocks noGrp="1"/>
          </p:cNvSpPr>
          <p:nvPr>
            <p:ph type="sldNum" sz="quarter" idx="12"/>
          </p:nvPr>
        </p:nvSpPr>
        <p:spPr>
          <a:xfrm>
            <a:off x="11264834" y="6349211"/>
            <a:ext cx="387781" cy="365125"/>
          </a:xfrm>
        </p:spPr>
        <p:txBody>
          <a:bodyPr/>
          <a:lstStyle/>
          <a:p>
            <a:pPr algn="ctr"/>
            <a:fld id="{5FE9983C-F62D-48A4-9145-C86367548D2A}" type="slidenum">
              <a:rPr lang="en-US" smtClean="0">
                <a:solidFill>
                  <a:srgbClr val="074975"/>
                </a:solidFill>
                <a:latin typeface="Avenir Next Condensed" panose="020B0506020202020204" pitchFamily="34" charset="0"/>
              </a:rPr>
              <a:pPr algn="ctr"/>
              <a:t>7</a:t>
            </a:fld>
            <a:endParaRPr lang="en-US">
              <a:solidFill>
                <a:srgbClr val="074975"/>
              </a:solidFill>
              <a:latin typeface="Avenir Next Condensed" panose="020B0506020202020204" pitchFamily="34" charset="0"/>
            </a:endParaRPr>
          </a:p>
        </p:txBody>
      </p:sp>
      <p:pic>
        <p:nvPicPr>
          <p:cNvPr id="6" name="Picture 5" descr="Graphical user interface&#10;&#10;Description automatically generated">
            <a:extLst>
              <a:ext uri="{FF2B5EF4-FFF2-40B4-BE49-F238E27FC236}">
                <a16:creationId xmlns:a16="http://schemas.microsoft.com/office/drawing/2014/main" id="{4964B446-7B18-8963-EC9A-A50222387B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0317" y="449289"/>
            <a:ext cx="8182634" cy="5793015"/>
          </a:xfrm>
          <a:prstGeom prst="rect">
            <a:avLst/>
          </a:prstGeom>
        </p:spPr>
      </p:pic>
      <p:sp>
        <p:nvSpPr>
          <p:cNvPr id="10" name="TextBox 9">
            <a:extLst>
              <a:ext uri="{FF2B5EF4-FFF2-40B4-BE49-F238E27FC236}">
                <a16:creationId xmlns:a16="http://schemas.microsoft.com/office/drawing/2014/main" id="{547F9880-2367-141D-596B-FD32CCC731BC}"/>
              </a:ext>
            </a:extLst>
          </p:cNvPr>
          <p:cNvSpPr txBox="1"/>
          <p:nvPr/>
        </p:nvSpPr>
        <p:spPr>
          <a:xfrm>
            <a:off x="114301" y="6523124"/>
            <a:ext cx="3091069" cy="200055"/>
          </a:xfrm>
          <a:prstGeom prst="rect">
            <a:avLst/>
          </a:prstGeom>
          <a:noFill/>
        </p:spPr>
        <p:txBody>
          <a:bodyPr wrap="square">
            <a:spAutoFit/>
          </a:bodyPr>
          <a:lstStyle/>
          <a:p>
            <a:r>
              <a:rPr lang="en-US" sz="700">
                <a:solidFill>
                  <a:schemeClr val="bg1"/>
                </a:solidFill>
                <a:latin typeface="Avenir Next Condensed Demi Bold" panose="020B0506020202020204"/>
              </a:rPr>
              <a:t>https://www.iarc.who.int/wp-content/uploads/2022/07/Q-A-Mono132.pdf</a:t>
            </a:r>
          </a:p>
        </p:txBody>
      </p:sp>
    </p:spTree>
    <p:extLst>
      <p:ext uri="{BB962C8B-B14F-4D97-AF65-F5344CB8AC3E}">
        <p14:creationId xmlns:p14="http://schemas.microsoft.com/office/powerpoint/2010/main" val="667408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D4A0AD-5CC1-CCF6-7CAF-703DB4211767}"/>
              </a:ext>
            </a:extLst>
          </p:cNvPr>
          <p:cNvSpPr>
            <a:spLocks noGrp="1"/>
          </p:cNvSpPr>
          <p:nvPr>
            <p:ph type="sldNum" sz="quarter" idx="12"/>
          </p:nvPr>
        </p:nvSpPr>
        <p:spPr/>
        <p:txBody>
          <a:bodyPr/>
          <a:lstStyle/>
          <a:p>
            <a:fld id="{5FE9983C-F62D-48A4-9145-C86367548D2A}" type="slidenum">
              <a:rPr lang="en-US" smtClean="0"/>
              <a:pPr/>
              <a:t>8</a:t>
            </a:fld>
            <a:endParaRPr lang="en-US"/>
          </a:p>
        </p:txBody>
      </p:sp>
      <p:pic>
        <p:nvPicPr>
          <p:cNvPr id="4" name="Picture 3" descr="A group of people looking at a book&#10;&#10;Description automatically generated">
            <a:extLst>
              <a:ext uri="{FF2B5EF4-FFF2-40B4-BE49-F238E27FC236}">
                <a16:creationId xmlns:a16="http://schemas.microsoft.com/office/drawing/2014/main" id="{98E2017D-D726-61D9-C712-D00140D79146}"/>
              </a:ext>
            </a:extLst>
          </p:cNvPr>
          <p:cNvPicPr>
            <a:picLocks noChangeAspect="1"/>
          </p:cNvPicPr>
          <p:nvPr/>
        </p:nvPicPr>
        <p:blipFill rotWithShape="1">
          <a:blip r:embed="rId3">
            <a:extLst>
              <a:ext uri="{28A0092B-C50C-407E-A947-70E740481C1C}">
                <a14:useLocalDpi xmlns:a14="http://schemas.microsoft.com/office/drawing/2010/main" val="0"/>
              </a:ext>
            </a:extLst>
          </a:blip>
          <a:srcRect l="9539" r="23109"/>
          <a:stretch/>
        </p:blipFill>
        <p:spPr>
          <a:xfrm>
            <a:off x="-995897" y="0"/>
            <a:ext cx="8211706" cy="6858000"/>
          </a:xfrm>
          <a:prstGeom prst="rect">
            <a:avLst/>
          </a:prstGeom>
        </p:spPr>
      </p:pic>
      <p:sp>
        <p:nvSpPr>
          <p:cNvPr id="5" name="TextBox 4">
            <a:extLst>
              <a:ext uri="{FF2B5EF4-FFF2-40B4-BE49-F238E27FC236}">
                <a16:creationId xmlns:a16="http://schemas.microsoft.com/office/drawing/2014/main" id="{4969F427-E2D9-59F8-F2DB-5FE9902F054B}"/>
              </a:ext>
            </a:extLst>
          </p:cNvPr>
          <p:cNvSpPr txBox="1"/>
          <p:nvPr/>
        </p:nvSpPr>
        <p:spPr>
          <a:xfrm>
            <a:off x="7508064" y="1493665"/>
            <a:ext cx="3816626" cy="3662541"/>
          </a:xfrm>
          <a:prstGeom prst="rect">
            <a:avLst/>
          </a:prstGeom>
          <a:noFill/>
        </p:spPr>
        <p:txBody>
          <a:bodyPr wrap="square" rtlCol="0">
            <a:spAutoFit/>
          </a:bodyPr>
          <a:lstStyle/>
          <a:p>
            <a:r>
              <a:rPr lang="en-US" sz="3200">
                <a:solidFill>
                  <a:schemeClr val="bg1"/>
                </a:solidFill>
                <a:latin typeface="Avenir Next LT Pro Demi" panose="020B0704020202020204" pitchFamily="34" charset="0"/>
              </a:rPr>
              <a:t>At the 2022 IAFF Fallen Firefighters Memorial </a:t>
            </a:r>
            <a:r>
              <a:rPr lang="en-US" sz="4000">
                <a:solidFill>
                  <a:srgbClr val="FF0000"/>
                </a:solidFill>
                <a:latin typeface="Avenir Next LT Pro Demi" panose="020B0704020202020204" pitchFamily="34" charset="0"/>
              </a:rPr>
              <a:t>75%</a:t>
            </a:r>
            <a:r>
              <a:rPr lang="en-US" sz="3200">
                <a:solidFill>
                  <a:schemeClr val="bg1"/>
                </a:solidFill>
                <a:latin typeface="Avenir Next LT Pro Demi" panose="020B0704020202020204" pitchFamily="34" charset="0"/>
              </a:rPr>
              <a:t> of the names honored were Cancer related deaths </a:t>
            </a:r>
          </a:p>
        </p:txBody>
      </p:sp>
    </p:spTree>
    <p:extLst>
      <p:ext uri="{BB962C8B-B14F-4D97-AF65-F5344CB8AC3E}">
        <p14:creationId xmlns:p14="http://schemas.microsoft.com/office/powerpoint/2010/main" val="1223675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D716848-B961-4A65-86FC-1697E8861972}"/>
              </a:ext>
            </a:extLst>
          </p:cNvPr>
          <p:cNvSpPr/>
          <p:nvPr/>
        </p:nvSpPr>
        <p:spPr>
          <a:xfrm>
            <a:off x="0" y="3702781"/>
            <a:ext cx="7823980" cy="764063"/>
          </a:xfrm>
          <a:prstGeom prst="rect">
            <a:avLst/>
          </a:prstGeom>
          <a:solidFill>
            <a:srgbClr val="E22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FFC930C-C76A-4664-8835-19E82444ADD0}"/>
              </a:ext>
            </a:extLst>
          </p:cNvPr>
          <p:cNvSpPr txBox="1"/>
          <p:nvPr/>
        </p:nvSpPr>
        <p:spPr>
          <a:xfrm>
            <a:off x="368359" y="3761646"/>
            <a:ext cx="7771902" cy="646331"/>
          </a:xfrm>
          <a:prstGeom prst="rect">
            <a:avLst/>
          </a:prstGeom>
          <a:noFill/>
        </p:spPr>
        <p:txBody>
          <a:bodyPr wrap="square" rtlCol="0">
            <a:spAutoFit/>
          </a:bodyPr>
          <a:lstStyle/>
          <a:p>
            <a:r>
              <a:rPr lang="en-US" sz="3600" b="1">
                <a:solidFill>
                  <a:schemeClr val="bg1"/>
                </a:solidFill>
                <a:latin typeface="Avenir Next Condensed" panose="020B0506020202020204"/>
              </a:rPr>
              <a:t>Occupational Exposure </a:t>
            </a:r>
          </a:p>
        </p:txBody>
      </p:sp>
      <p:sp>
        <p:nvSpPr>
          <p:cNvPr id="5" name="Slide Number Placeholder 12">
            <a:extLst>
              <a:ext uri="{FF2B5EF4-FFF2-40B4-BE49-F238E27FC236}">
                <a16:creationId xmlns:a16="http://schemas.microsoft.com/office/drawing/2014/main" id="{DA527622-F66E-D044-96DC-5B40E05D183D}"/>
              </a:ext>
            </a:extLst>
          </p:cNvPr>
          <p:cNvSpPr>
            <a:spLocks noGrp="1"/>
          </p:cNvSpPr>
          <p:nvPr>
            <p:ph type="sldNum" sz="quarter" idx="12"/>
          </p:nvPr>
        </p:nvSpPr>
        <p:spPr>
          <a:xfrm>
            <a:off x="11231321" y="6322486"/>
            <a:ext cx="426081" cy="365125"/>
          </a:xfrm>
        </p:spPr>
        <p:txBody>
          <a:bodyPr/>
          <a:lstStyle/>
          <a:p>
            <a:pPr algn="ctr"/>
            <a:fld id="{5FE9983C-F62D-48A4-9145-C86367548D2A}" type="slidenum">
              <a:rPr lang="en-US" smtClean="0">
                <a:solidFill>
                  <a:srgbClr val="074975"/>
                </a:solidFill>
                <a:latin typeface="Avenir Next Condensed" panose="020B0506020202020204" pitchFamily="34" charset="0"/>
              </a:rPr>
              <a:pPr algn="ctr"/>
              <a:t>9</a:t>
            </a:fld>
            <a:endParaRPr lang="en-US">
              <a:solidFill>
                <a:srgbClr val="074975"/>
              </a:solidFill>
              <a:latin typeface="Avenir Next Condensed" panose="020B0506020202020204" pitchFamily="34" charset="0"/>
            </a:endParaRPr>
          </a:p>
        </p:txBody>
      </p:sp>
    </p:spTree>
    <p:extLst>
      <p:ext uri="{BB962C8B-B14F-4D97-AF65-F5344CB8AC3E}">
        <p14:creationId xmlns:p14="http://schemas.microsoft.com/office/powerpoint/2010/main" val="11778417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5.2"/>
</p:tagLst>
</file>

<file path=ppt/tags/tag2.xml><?xml version="1.0" encoding="utf-8"?>
<p:tagLst xmlns:a="http://schemas.openxmlformats.org/drawingml/2006/main" xmlns:r="http://schemas.openxmlformats.org/officeDocument/2006/relationships" xmlns:p="http://schemas.openxmlformats.org/presentationml/2006/main">
  <p:tag name="TIMING" val="|3.4|21.1|32.6"/>
</p:tagLst>
</file>

<file path=ppt/theme/theme1.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C16E2FBB7F9D84FA6316A872BA0EAA1" ma:contentTypeVersion="20" ma:contentTypeDescription="Create a new document." ma:contentTypeScope="" ma:versionID="cc3090d8960a90bfca5f5e520abd23f4">
  <xsd:schema xmlns:xsd="http://www.w3.org/2001/XMLSchema" xmlns:xs="http://www.w3.org/2001/XMLSchema" xmlns:p="http://schemas.microsoft.com/office/2006/metadata/properties" xmlns:ns1="http://schemas.microsoft.com/sharepoint/v3" xmlns:ns2="3311db4f-c83e-4f19-9b1a-85740e60a0ff" xmlns:ns3="d3176b68-ad26-48d2-8a37-5330accca0f9" targetNamespace="http://schemas.microsoft.com/office/2006/metadata/properties" ma:root="true" ma:fieldsID="41b1b6e12be61bc16daa9387b28b76d6" ns1:_="" ns2:_="" ns3:_="">
    <xsd:import namespace="http://schemas.microsoft.com/sharepoint/v3"/>
    <xsd:import namespace="3311db4f-c83e-4f19-9b1a-85740e60a0ff"/>
    <xsd:import namespace="d3176b68-ad26-48d2-8a37-5330accca0f9"/>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MediaServiceLocation" minOccurs="0"/>
                <xsd:element ref="ns3:SharedWithUsers" minOccurs="0"/>
                <xsd:element ref="ns3:SharedWithDetails" minOccurs="0"/>
                <xsd:element ref="ns2:lcf76f155ced4ddcb4097134ff3c332f" minOccurs="0"/>
                <xsd:element ref="ns3:TaxCatchAll" minOccurs="0"/>
                <xsd:element ref="ns1:_ip_UnifiedCompliancePolicyProperties" minOccurs="0"/>
                <xsd:element ref="ns1:_ip_UnifiedCompliancePolicyUIActio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311db4f-c83e-4f19-9b1a-85740e60a0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02fdde3-36bb-4ef3-ba84-14838d4c46b0" ma:termSetId="09814cd3-568e-fe90-9814-8d621ff8fb84" ma:anchorId="fba54fb3-c3e1-fe81-a776-ca4b69148c4d" ma:open="true" ma:isKeyword="false">
      <xsd:complexType>
        <xsd:sequence>
          <xsd:element ref="pc:Terms" minOccurs="0" maxOccurs="1"/>
        </xsd:sequence>
      </xsd:complexType>
    </xsd:element>
    <xsd:element name="MediaLengthInSeconds" ma:index="24" nillable="true" ma:displayName="MediaLengthInSeconds" ma:hidden="true" ma:internalName="MediaLengthInSeconds" ma:readOnly="true">
      <xsd:simpleType>
        <xsd:restriction base="dms:Unknow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3176b68-ad26-48d2-8a37-5330accca0f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64e64a3-c6c1-41d2-af2c-b5f80cdca4d7}" ma:internalName="TaxCatchAll" ma:showField="CatchAllData" ma:web="d3176b68-ad26-48d2-8a37-5330accca0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311db4f-c83e-4f19-9b1a-85740e60a0ff">
      <Terms xmlns="http://schemas.microsoft.com/office/infopath/2007/PartnerControls"/>
    </lcf76f155ced4ddcb4097134ff3c332f>
    <TaxCatchAll xmlns="d3176b68-ad26-48d2-8a37-5330accca0f9" xsi:nil="true"/>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B2386FF7-7E80-49C9-A816-DD089AC81730}"/>
</file>

<file path=customXml/itemProps2.xml><?xml version="1.0" encoding="utf-8"?>
<ds:datastoreItem xmlns:ds="http://schemas.openxmlformats.org/officeDocument/2006/customXml" ds:itemID="{6E7E6703-497A-4289-AE1B-AD3EAAE3F8B7}"/>
</file>

<file path=customXml/itemProps3.xml><?xml version="1.0" encoding="utf-8"?>
<ds:datastoreItem xmlns:ds="http://schemas.openxmlformats.org/officeDocument/2006/customXml" ds:itemID="{EE6CE448-2F70-4D64-AFA8-B6C9B00068BE}"/>
</file>

<file path=docProps/app.xml><?xml version="1.0" encoding="utf-8"?>
<Properties xmlns="http://schemas.openxmlformats.org/officeDocument/2006/extended-properties" xmlns:vt="http://schemas.openxmlformats.org/officeDocument/2006/docPropsVTypes">
  <Template/>
  <TotalTime>0</TotalTime>
  <Words>15858</Words>
  <Application>Microsoft Macintosh PowerPoint</Application>
  <PresentationFormat>Widescreen</PresentationFormat>
  <Paragraphs>1076</Paragraphs>
  <Slides>60</Slides>
  <Notes>57</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60</vt:i4>
      </vt:variant>
    </vt:vector>
  </HeadingPairs>
  <TitlesOfParts>
    <vt:vector size="79" baseType="lpstr">
      <vt:lpstr>Arial</vt:lpstr>
      <vt:lpstr>Arial Narrow</vt:lpstr>
      <vt:lpstr>Avenir Next Condensed</vt:lpstr>
      <vt:lpstr>Avenir Next Condensed Demi Bold</vt:lpstr>
      <vt:lpstr>Avenir Next Condensed Medium</vt:lpstr>
      <vt:lpstr>Avenir Next LT Pro</vt:lpstr>
      <vt:lpstr>Avenir Next LT Pro Demi</vt:lpstr>
      <vt:lpstr>Bushfire Bold</vt:lpstr>
      <vt:lpstr>Calibri</vt:lpstr>
      <vt:lpstr>Calibri Light</vt:lpstr>
      <vt:lpstr>Century Gothic</vt:lpstr>
      <vt:lpstr>Crimson</vt:lpstr>
      <vt:lpstr>Crimson Text</vt:lpstr>
      <vt:lpstr>DIN Condensed</vt:lpstr>
      <vt:lpstr>Open Sans</vt:lpstr>
      <vt:lpstr>Söhne</vt:lpstr>
      <vt:lpstr>Symbol</vt:lpstr>
      <vt:lpstr>6_Office Theme</vt:lpstr>
      <vt:lpstr>7_Office Theme</vt:lpstr>
      <vt:lpstr>DOING IT RIGHT  Reducing Cancer in the Fire Service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Lauren Mason</dc:creator>
  <cp:keywords/>
  <dc:description/>
  <cp:lastModifiedBy>Russell Osgood</cp:lastModifiedBy>
  <cp:revision>1</cp:revision>
  <cp:lastPrinted>2024-05-13T20:49:46Z</cp:lastPrinted>
  <dcterms:created xsi:type="dcterms:W3CDTF">2020-09-17T13:53:15Z</dcterms:created>
  <dcterms:modified xsi:type="dcterms:W3CDTF">2024-10-19T17:30:19Z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0x0101009C16E2FBB7F9D84FA6316A872BA0EAA1</vt:lpwstr>
  </property>
</Properties>
</file>