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56" r:id="rId5"/>
    <p:sldMasterId id="2147483660" r:id="rId6"/>
    <p:sldMasterId id="2147483662" r:id="rId7"/>
    <p:sldMasterId id="2147483665" r:id="rId8"/>
    <p:sldMasterId id="2147483669" r:id="rId9"/>
  </p:sldMasterIdLst>
  <p:notesMasterIdLst>
    <p:notesMasterId r:id="rId28"/>
  </p:notesMasterIdLst>
  <p:sldIdLst>
    <p:sldId id="257" r:id="rId10"/>
    <p:sldId id="256" r:id="rId11"/>
    <p:sldId id="1244" r:id="rId12"/>
    <p:sldId id="1248" r:id="rId13"/>
    <p:sldId id="1257" r:id="rId14"/>
    <p:sldId id="1227" r:id="rId15"/>
    <p:sldId id="1258" r:id="rId16"/>
    <p:sldId id="1255" r:id="rId17"/>
    <p:sldId id="1256" r:id="rId18"/>
    <p:sldId id="1210" r:id="rId19"/>
    <p:sldId id="1260" r:id="rId20"/>
    <p:sldId id="1261" r:id="rId21"/>
    <p:sldId id="1262" r:id="rId22"/>
    <p:sldId id="1263" r:id="rId23"/>
    <p:sldId id="1264" r:id="rId24"/>
    <p:sldId id="1265" r:id="rId25"/>
    <p:sldId id="1253" r:id="rId26"/>
    <p:sldId id="262" r:id="rId27"/>
  </p:sldIdLst>
  <p:sldSz cx="12192000" cy="6858000"/>
  <p:notesSz cx="6858000" cy="1076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84B63F-F308-5475-2396-17AC36808289}" name="Christine Baker-Smith" initials="CB" userId="S::baker-smith@nlc.org::537c8572-672e-480f-803a-6a88c4a2b113" providerId="AD"/>
  <p188:author id="{45783764-89D7-A168-83F6-09BBE671E42D}" name="Farhad Omeyr" initials="FO" userId="S::omeyr@nlc.org::a75ca310-4ff2-4228-b911-cf9ae766a4db" providerId="AD"/>
  <p188:author id="{82FACB73-9796-9F24-FC1B-EAC1480438BC}" name="Jacob Gottlieb" initials="JG" userId="S::gottlieb@nlc.org::394e91a8-e721-4efe-a9d0-d4b31db4933c" providerId="AD"/>
  <p188:author id="{793FA4A4-9D93-BA07-227D-99E75F8E2862}" name="Julia Bauer" initials="JB" userId="S::Bauer@nlc.org::3a9b2929-3029-4513-b975-28273c6374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 Evans" initials="TE" lastIdx="4" clrIdx="0">
    <p:extLst>
      <p:ext uri="{19B8F6BF-5375-455C-9EA6-DF929625EA0E}">
        <p15:presenceInfo xmlns:p15="http://schemas.microsoft.com/office/powerpoint/2012/main" userId="S::Evans@nlc.org::b4acb367-9adb-46ae-8bb2-bf79b139b61e" providerId="AD"/>
      </p:ext>
    </p:extLst>
  </p:cmAuthor>
  <p:cmAuthor id="2" name="Melissa Williams" initials="MW" lastIdx="3" clrIdx="1">
    <p:extLst>
      <p:ext uri="{19B8F6BF-5375-455C-9EA6-DF929625EA0E}">
        <p15:presenceInfo xmlns:p15="http://schemas.microsoft.com/office/powerpoint/2012/main" userId="S::mwilliams@nlc.org::177df94d-d721-4807-8184-49f256ab57dd" providerId="AD"/>
      </p:ext>
    </p:extLst>
  </p:cmAuthor>
  <p:cmAuthor id="3" name="Katrina Washington" initials="KW" lastIdx="1" clrIdx="2">
    <p:extLst>
      <p:ext uri="{19B8F6BF-5375-455C-9EA6-DF929625EA0E}">
        <p15:presenceInfo xmlns:p15="http://schemas.microsoft.com/office/powerpoint/2012/main" userId="S::washington@nlc.org::258084f5-d9c7-4a7b-bdc4-10d0e3750efa" providerId="AD"/>
      </p:ext>
    </p:extLst>
  </p:cmAuthor>
  <p:cmAuthor id="4" name="Eli Craveiro Frankel" initials="ECF" lastIdx="1" clrIdx="3">
    <p:extLst>
      <p:ext uri="{19B8F6BF-5375-455C-9EA6-DF929625EA0E}">
        <p15:presenceInfo xmlns:p15="http://schemas.microsoft.com/office/powerpoint/2012/main" userId="Eli Craveiro Frank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8"/>
    <a:srgbClr val="B130C2"/>
    <a:srgbClr val="904799"/>
    <a:srgbClr val="DBA111"/>
    <a:srgbClr val="0C4383"/>
    <a:srgbClr val="4DBFAA"/>
    <a:srgbClr val="C3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C3811-09B3-4E4A-830F-C05872DCF5DA}" v="1" dt="2023-05-10T20:11:05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eterson" userId="f7db407f-204f-45df-b879-31dfe1434a51" providerId="ADAL" clId="{016C3811-09B3-4E4A-830F-C05872DCF5DA}"/>
    <pc:docChg chg="addSld modSld">
      <pc:chgData name="Erin Peterson" userId="f7db407f-204f-45df-b879-31dfe1434a51" providerId="ADAL" clId="{016C3811-09B3-4E4A-830F-C05872DCF5DA}" dt="2023-05-10T20:11:25.705" v="2" actId="14100"/>
      <pc:docMkLst>
        <pc:docMk/>
      </pc:docMkLst>
      <pc:sldChg chg="modSp add mod">
        <pc:chgData name="Erin Peterson" userId="f7db407f-204f-45df-b879-31dfe1434a51" providerId="ADAL" clId="{016C3811-09B3-4E4A-830F-C05872DCF5DA}" dt="2023-05-10T20:11:25.705" v="2" actId="14100"/>
        <pc:sldMkLst>
          <pc:docMk/>
          <pc:sldMk cId="1917002916" sldId="257"/>
        </pc:sldMkLst>
        <pc:spChg chg="mod">
          <ac:chgData name="Erin Peterson" userId="f7db407f-204f-45df-b879-31dfe1434a51" providerId="ADAL" clId="{016C3811-09B3-4E4A-830F-C05872DCF5DA}" dt="2023-05-10T20:11:25.705" v="2" actId="14100"/>
          <ac:spMkLst>
            <pc:docMk/>
            <pc:sldMk cId="1917002916" sldId="257"/>
            <ac:spMk id="5" creationId="{C3B109B3-35BF-CC49-8961-A8E00F6581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09B10F-B566-4ABF-B7EB-417E9AF4A7C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5CE840-DDB4-41D9-A687-2097C660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8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1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56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1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6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06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05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51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4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4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8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3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1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CE840-DDB4-41D9-A687-2097C6608E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2FAA73-8CD1-8940-A322-D1A60E2B3A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913" y="247650"/>
            <a:ext cx="9278937" cy="70061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55B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  <a:p>
            <a:pPr lvl="1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0F50D3-C03B-E143-99AB-1A1C90E125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913" y="1139472"/>
            <a:ext cx="8782050" cy="10160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142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10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55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43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2244AF-88A0-5446-B388-28C41CF8CF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68415"/>
            <a:ext cx="11125200" cy="5006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1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B67974-8B7B-6245-854B-2C58DD981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50" y="6502400"/>
            <a:ext cx="10025239" cy="355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info here – hashtag, website, etc. Make sure to duplicate throughout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4CFBAB-7212-A946-8E9B-506275B874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713" y="1292225"/>
            <a:ext cx="8839200" cy="49403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65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B67974-8B7B-6245-854B-2C58DD981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50" y="6502400"/>
            <a:ext cx="10025239" cy="355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info here – hashtag, website, etc. Make sure to duplicate throughout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FBBCB-D9FF-4441-AF30-B7910DF757EA}"/>
              </a:ext>
            </a:extLst>
          </p:cNvPr>
          <p:cNvSpPr txBox="1"/>
          <p:nvPr userDrawn="1"/>
        </p:nvSpPr>
        <p:spPr>
          <a:xfrm>
            <a:off x="472612" y="1171254"/>
            <a:ext cx="868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>
                <a:solidFill>
                  <a:srgbClr val="0055B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GET IN TOUCH.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C9A36-9408-1C43-8CC1-F76BD4AA03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6321" y="4942321"/>
            <a:ext cx="5353050" cy="1098884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Add Name, Title, Twitter Handle, Etc. Here. Adjust up and down as needed.</a:t>
            </a:r>
          </a:p>
        </p:txBody>
      </p:sp>
    </p:spTree>
    <p:extLst>
      <p:ext uri="{BB962C8B-B14F-4D97-AF65-F5344CB8AC3E}">
        <p14:creationId xmlns:p14="http://schemas.microsoft.com/office/powerpoint/2010/main" val="328110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53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D229-C784-41C1-91EC-AB6665327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69" y="1302425"/>
            <a:ext cx="11092131" cy="56647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STYLE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A4B1-6280-4FE6-8235-15B63C22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92" y="2562945"/>
            <a:ext cx="4632175" cy="3277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Bef>
                <a:spcPts val="0"/>
              </a:spcBef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2443A07-D8D9-4E87-933D-16B6D8768B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11" y="1855643"/>
            <a:ext cx="11092131" cy="483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solidFill>
                  <a:srgbClr val="7711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ACD48E-7CA7-4AFD-8BBC-2C03AD08319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83219" y="2552205"/>
            <a:ext cx="4632175" cy="3268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Bef>
                <a:spcPts val="0"/>
              </a:spcBef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73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77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3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59056C-FD43-554C-991C-2624B94D2D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56DBA76-AB4F-AE4E-9BDD-26E91020DD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342519" cy="6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4" r:id="rId3"/>
    <p:sldLayoutId id="2147483672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41064D7-1E70-1644-822F-0C5A3D43A5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231497-A874-DB47-87E2-61D88DE30E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blue sky&#10;&#10;Description automatically generated">
            <a:extLst>
              <a:ext uri="{FF2B5EF4-FFF2-40B4-BE49-F238E27FC236}">
                <a16:creationId xmlns:a16="http://schemas.microsoft.com/office/drawing/2014/main" id="{172E48C3-3A36-9544-BF1C-BEAB3AF8C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25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1F956-8530-DE46-9FB3-FD5B17CD7F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98" y="1633694"/>
            <a:ext cx="5801712" cy="22140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7DFD59-CCAE-B847-83B6-8987687FB1DA}"/>
              </a:ext>
            </a:extLst>
          </p:cNvPr>
          <p:cNvSpPr txBox="1"/>
          <p:nvPr userDrawn="1"/>
        </p:nvSpPr>
        <p:spPr>
          <a:xfrm>
            <a:off x="3523672" y="-1846660"/>
            <a:ext cx="6308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 icon: National League of Cities </a:t>
            </a:r>
          </a:p>
          <a:p>
            <a:r>
              <a:rPr lang="en-US" sz="18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 icon: @</a:t>
            </a:r>
            <a:r>
              <a:rPr lang="en-US" sz="18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leagueofcities</a:t>
            </a:r>
            <a:endParaRPr lang="en-US" sz="18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LinkedIn Icon: National League of Cities</a:t>
            </a:r>
          </a:p>
          <a:p>
            <a:r>
              <a:rPr lang="en-US" sz="18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Instagram Icon: @</a:t>
            </a:r>
            <a:r>
              <a:rPr lang="en-US" sz="18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leagueofcities</a:t>
            </a:r>
            <a:endParaRPr lang="en-US" sz="18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63062-8826-F54C-BF3F-AC08125DC9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369" y="6092411"/>
            <a:ext cx="657464" cy="6751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4E9780-1C07-4A44-B212-2D9D696BC0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226" y="6092411"/>
            <a:ext cx="657464" cy="675194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1605ED-3402-674A-A08E-84AB2145E4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962" y="6071615"/>
            <a:ext cx="657464" cy="675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234449-B163-9147-AA39-5BE8C3A959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890" y="6071616"/>
            <a:ext cx="657464" cy="6751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59301D-99C2-2A44-A6E6-4D41266C8841}"/>
              </a:ext>
            </a:extLst>
          </p:cNvPr>
          <p:cNvSpPr/>
          <p:nvPr userDrawn="1"/>
        </p:nvSpPr>
        <p:spPr>
          <a:xfrm>
            <a:off x="341645" y="6298706"/>
            <a:ext cx="2941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u="none" strike="noStrike" kern="1200">
                <a:solidFill>
                  <a:srgbClr val="0055B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@LEAGUEOFCITIES</a:t>
            </a:r>
            <a:endParaRPr lang="en-US" sz="2000" b="1">
              <a:solidFill>
                <a:srgbClr val="0055B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5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28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c.org/resource/building-a-municipal-workforce-for-the-futur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hyperlink" Target="https://www.nlc.org/resource/unlocking-possibilities-how-cities-are-using-arpas-state-and-local-fiscal-recovery-funds-after-two-years/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24127F-EF01-FC36-E2D1-8E1BA7DFD1CD}"/>
              </a:ext>
            </a:extLst>
          </p:cNvPr>
          <p:cNvSpPr/>
          <p:nvPr/>
        </p:nvSpPr>
        <p:spPr>
          <a:xfrm>
            <a:off x="1588" y="-1"/>
            <a:ext cx="12188825" cy="6858001"/>
          </a:xfrm>
          <a:prstGeom prst="rect">
            <a:avLst/>
          </a:prstGeom>
          <a:solidFill>
            <a:srgbClr val="024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3B109B3-35BF-CC49-8961-A8E00F6581D8}"/>
              </a:ext>
            </a:extLst>
          </p:cNvPr>
          <p:cNvSpPr txBox="1">
            <a:spLocks/>
          </p:cNvSpPr>
          <p:nvPr/>
        </p:nvSpPr>
        <p:spPr>
          <a:xfrm>
            <a:off x="446330" y="4754879"/>
            <a:ext cx="11299339" cy="2741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Rebuilding Your City’s Municipal Workforce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58DDC10-CF90-498F-E591-B68310CF3F16}"/>
              </a:ext>
            </a:extLst>
          </p:cNvPr>
          <p:cNvSpPr/>
          <p:nvPr/>
        </p:nvSpPr>
        <p:spPr>
          <a:xfrm flipV="1">
            <a:off x="1588" y="-1"/>
            <a:ext cx="8548255" cy="33112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E1731-DF73-F13D-7DE0-8E7DBBC8025D}"/>
              </a:ext>
            </a:extLst>
          </p:cNvPr>
          <p:cNvSpPr txBox="1"/>
          <p:nvPr/>
        </p:nvSpPr>
        <p:spPr>
          <a:xfrm>
            <a:off x="446330" y="5480632"/>
            <a:ext cx="86130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Thursday, May 11th | 3:00 PM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39185A-AE7A-A2D0-174D-65EB11968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3"/>
          <a:stretch/>
        </p:blipFill>
        <p:spPr bwMode="auto">
          <a:xfrm>
            <a:off x="1588" y="0"/>
            <a:ext cx="2431061" cy="15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A4721C-835B-4205-994F-958209179D2D}"/>
              </a:ext>
            </a:extLst>
          </p:cNvPr>
          <p:cNvSpPr txBox="1">
            <a:spLocks/>
          </p:cNvSpPr>
          <p:nvPr/>
        </p:nvSpPr>
        <p:spPr>
          <a:xfrm>
            <a:off x="402079" y="29168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000" b="1" dirty="0">
                <a:solidFill>
                  <a:srgbClr val="0055B8"/>
                </a:solidFill>
                <a:latin typeface="Calibri"/>
                <a:ea typeface="Verdana"/>
                <a:cs typeface="Calibri"/>
              </a:rPr>
              <a:t>What All of This Means for Local Governments</a:t>
            </a:r>
            <a:endParaRPr lang="en-US" sz="4000" b="1" dirty="0">
              <a:solidFill>
                <a:srgbClr val="0055B8"/>
              </a:solidFill>
              <a:latin typeface="Calibri"/>
              <a:cs typeface="Calibri"/>
            </a:endParaRPr>
          </a:p>
        </p:txBody>
      </p:sp>
      <p:sp>
        <p:nvSpPr>
          <p:cNvPr id="88" name="Rectangle 9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9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634911" y="2557176"/>
            <a:ext cx="10118898" cy="23059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lvl="1"/>
            <a:r>
              <a:rPr lang="en-US" sz="2200" b="1" dirty="0">
                <a:solidFill>
                  <a:srgbClr val="0055B8"/>
                </a:solidFill>
                <a:ea typeface="+mn-lt"/>
                <a:cs typeface="+mn-lt"/>
              </a:rPr>
              <a:t>Loss and Delay of Vital Services</a:t>
            </a:r>
            <a:endParaRPr lang="en-US" dirty="0"/>
          </a:p>
          <a:p>
            <a:pPr marL="0" lvl="1"/>
            <a:endParaRPr lang="en-US" sz="2200" i="1">
              <a:ea typeface="+mn-lt"/>
              <a:cs typeface="+mn-lt"/>
            </a:endParaRPr>
          </a:p>
          <a:p>
            <a:pPr marL="0" lvl="1"/>
            <a:r>
              <a:rPr lang="en-US" sz="2200" b="1" dirty="0">
                <a:solidFill>
                  <a:srgbClr val="0055B8"/>
                </a:solidFill>
                <a:ea typeface="+mn-lt"/>
                <a:cs typeface="+mn-lt"/>
              </a:rPr>
              <a:t>Leadership and Knowledge Loss</a:t>
            </a:r>
            <a:endParaRPr lang="en-US" sz="2200" i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lvl="1"/>
            <a:endParaRPr lang="en-US" sz="2200" b="1" dirty="0">
              <a:solidFill>
                <a:srgbClr val="0055B8"/>
              </a:solidFill>
              <a:ea typeface="+mn-lt"/>
              <a:cs typeface="+mn-lt"/>
            </a:endParaRPr>
          </a:p>
          <a:p>
            <a:pPr marL="0" lvl="1"/>
            <a:r>
              <a:rPr lang="en-US" sz="2200" b="1" dirty="0">
                <a:solidFill>
                  <a:srgbClr val="0055B8"/>
                </a:solidFill>
                <a:ea typeface="+mn-lt"/>
                <a:cs typeface="+mn-lt"/>
              </a:rPr>
              <a:t>Inequitable Local Government Outcomes </a:t>
            </a:r>
            <a:endParaRPr lang="en-US" sz="2200" i="1">
              <a:ea typeface="+mn-lt"/>
              <a:cs typeface="+mn-lt"/>
            </a:endParaRPr>
          </a:p>
        </p:txBody>
      </p:sp>
      <p:sp>
        <p:nvSpPr>
          <p:cNvPr id="91" name="Rectangle 9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D25F7-D334-D3D0-D434-9283F0008252}"/>
              </a:ext>
            </a:extLst>
          </p:cNvPr>
          <p:cNvSpPr/>
          <p:nvPr/>
        </p:nvSpPr>
        <p:spPr>
          <a:xfrm>
            <a:off x="8330724" y="5589064"/>
            <a:ext cx="1895230" cy="229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2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A4721C-835B-4205-994F-958209179D2D}"/>
              </a:ext>
            </a:extLst>
          </p:cNvPr>
          <p:cNvSpPr txBox="1">
            <a:spLocks/>
          </p:cNvSpPr>
          <p:nvPr/>
        </p:nvSpPr>
        <p:spPr>
          <a:xfrm>
            <a:off x="8932498" y="1116723"/>
            <a:ext cx="3347756" cy="469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b="1" kern="1200">
                <a:solidFill>
                  <a:srgbClr val="0055B8"/>
                </a:solidFill>
                <a:latin typeface="Calibri"/>
                <a:ea typeface="+mj-ea"/>
                <a:cs typeface="Calibri"/>
              </a:rPr>
              <a:t>How have</a:t>
            </a:r>
            <a:r>
              <a:rPr lang="en-US" sz="3200" b="1">
                <a:solidFill>
                  <a:srgbClr val="0055B8"/>
                </a:solidFill>
                <a:latin typeface="Calibri"/>
                <a:ea typeface="+mj-ea"/>
                <a:cs typeface="Calibri"/>
              </a:rPr>
              <a:t> local governments used SLFRF to stabilize their employment levels</a:t>
            </a:r>
            <a:r>
              <a:rPr lang="en-US" sz="3200" b="1" kern="1200">
                <a:solidFill>
                  <a:srgbClr val="0055B8"/>
                </a:solidFill>
                <a:latin typeface="Calibri"/>
                <a:ea typeface="+mj-ea"/>
                <a:cs typeface="Calibri"/>
              </a:rPr>
              <a:t>?</a:t>
            </a:r>
            <a:endParaRPr lang="en-US" sz="3200" b="1">
              <a:solidFill>
                <a:srgbClr val="0055B8"/>
              </a:solidFill>
              <a:latin typeface="Calibri"/>
              <a:ea typeface="Verdana"/>
              <a:cs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308811" y="1976422"/>
            <a:ext cx="5257800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8C2D1-3E95-6968-D14F-8ED7203C7113}"/>
              </a:ext>
            </a:extLst>
          </p:cNvPr>
          <p:cNvSpPr txBox="1"/>
          <p:nvPr/>
        </p:nvSpPr>
        <p:spPr>
          <a:xfrm>
            <a:off x="268069" y="732211"/>
            <a:ext cx="81166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Local governments spent SLFRF on municipal wages and hiring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FF0B5-3D35-A933-283C-CAAB3565272E}"/>
              </a:ext>
            </a:extLst>
          </p:cNvPr>
          <p:cNvSpPr txBox="1"/>
          <p:nvPr/>
        </p:nvSpPr>
        <p:spPr>
          <a:xfrm>
            <a:off x="403179" y="5093227"/>
            <a:ext cx="80249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Legend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F0451E8-D609-3B17-59E6-039B05830884}"/>
              </a:ext>
            </a:extLst>
          </p:cNvPr>
          <p:cNvSpPr/>
          <p:nvPr/>
        </p:nvSpPr>
        <p:spPr>
          <a:xfrm>
            <a:off x="522514" y="5471661"/>
            <a:ext cx="184417" cy="204301"/>
          </a:xfrm>
          <a:prstGeom prst="triangle">
            <a:avLst/>
          </a:prstGeom>
          <a:solidFill>
            <a:srgbClr val="F5CF71"/>
          </a:solidFill>
          <a:ln>
            <a:solidFill>
              <a:srgbClr val="F5C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985A6FF-0672-54F5-B4D6-EEB6322159C9}"/>
              </a:ext>
            </a:extLst>
          </p:cNvPr>
          <p:cNvSpPr/>
          <p:nvPr/>
        </p:nvSpPr>
        <p:spPr>
          <a:xfrm>
            <a:off x="519149" y="5799954"/>
            <a:ext cx="184417" cy="204301"/>
          </a:xfrm>
          <a:prstGeom prst="triangle">
            <a:avLst/>
          </a:prstGeom>
          <a:solidFill>
            <a:srgbClr val="739ED4"/>
          </a:solidFill>
          <a:ln>
            <a:solidFill>
              <a:srgbClr val="739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0BC84-B19E-B9CF-7CA8-B0AF3E9CFB46}"/>
              </a:ext>
            </a:extLst>
          </p:cNvPr>
          <p:cNvSpPr txBox="1"/>
          <p:nvPr/>
        </p:nvSpPr>
        <p:spPr>
          <a:xfrm>
            <a:off x="706930" y="5424850"/>
            <a:ext cx="407950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Other municipal workforce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B75B0-34B7-F1E9-9CC8-B38A95A49D0A}"/>
              </a:ext>
            </a:extLst>
          </p:cNvPr>
          <p:cNvSpPr txBox="1"/>
          <p:nvPr/>
        </p:nvSpPr>
        <p:spPr>
          <a:xfrm>
            <a:off x="706929" y="5757896"/>
            <a:ext cx="23897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Public safety workforce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259FA8-EFED-E4C2-A858-E6CC06393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0" y="1193876"/>
            <a:ext cx="7797007" cy="39759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B6DC85-6602-AE4D-D606-38415B17257F}"/>
              </a:ext>
            </a:extLst>
          </p:cNvPr>
          <p:cNvSpPr txBox="1"/>
          <p:nvPr/>
        </p:nvSpPr>
        <p:spPr>
          <a:xfrm>
            <a:off x="7445829" y="1467728"/>
            <a:ext cx="65969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/>
              <a:t>$1.6B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DA7BA-89D8-DF56-103F-ED1C97E99DA5}"/>
              </a:ext>
            </a:extLst>
          </p:cNvPr>
          <p:cNvSpPr txBox="1"/>
          <p:nvPr/>
        </p:nvSpPr>
        <p:spPr>
          <a:xfrm>
            <a:off x="4013554" y="2096431"/>
            <a:ext cx="772878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/>
              <a:t>$481M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837215-9209-058E-14D4-69CFF7B698C8}"/>
              </a:ext>
            </a:extLst>
          </p:cNvPr>
          <p:cNvSpPr txBox="1"/>
          <p:nvPr/>
        </p:nvSpPr>
        <p:spPr>
          <a:xfrm>
            <a:off x="3549083" y="2733338"/>
            <a:ext cx="869236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/>
              <a:t>$349M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B0DA27-8C64-674E-7AD9-8261265E8463}"/>
              </a:ext>
            </a:extLst>
          </p:cNvPr>
          <p:cNvSpPr txBox="1"/>
          <p:nvPr/>
        </p:nvSpPr>
        <p:spPr>
          <a:xfrm>
            <a:off x="2312063" y="3428682"/>
            <a:ext cx="784601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/>
              <a:t>$28.8M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E9D928-CE56-439B-D5A1-84FCFFB5791D}"/>
              </a:ext>
            </a:extLst>
          </p:cNvPr>
          <p:cNvSpPr txBox="1"/>
          <p:nvPr/>
        </p:nvSpPr>
        <p:spPr>
          <a:xfrm>
            <a:off x="2312062" y="4084893"/>
            <a:ext cx="784601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/>
              <a:t>$21.6M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EEF98-CE99-557D-7EBB-CC70DEE9EAD9}"/>
              </a:ext>
            </a:extLst>
          </p:cNvPr>
          <p:cNvSpPr txBox="1"/>
          <p:nvPr/>
        </p:nvSpPr>
        <p:spPr>
          <a:xfrm>
            <a:off x="2312061" y="4655263"/>
            <a:ext cx="784601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/>
              <a:t>$13.1M</a:t>
            </a:r>
          </a:p>
        </p:txBody>
      </p:sp>
    </p:spTree>
    <p:extLst>
      <p:ext uri="{BB962C8B-B14F-4D97-AF65-F5344CB8AC3E}">
        <p14:creationId xmlns:p14="http://schemas.microsoft.com/office/powerpoint/2010/main" val="23465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A4721C-835B-4205-994F-958209179D2D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300" b="1" dirty="0">
                <a:solidFill>
                  <a:srgbClr val="0055B8"/>
                </a:solidFill>
                <a:latin typeface="+mn-lt"/>
                <a:ea typeface="+mj-ea"/>
                <a:cs typeface="+mj-cs"/>
              </a:rPr>
              <a:t>Monticello, IN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55B8"/>
                </a:solidFill>
                <a:latin typeface="+mn-lt"/>
                <a:ea typeface="+mj-ea"/>
                <a:cs typeface="+mj-cs"/>
              </a:rPr>
              <a:t>Employee attraction, retention &amp; support</a:t>
            </a:r>
          </a:p>
        </p:txBody>
      </p:sp>
      <p:grpSp>
        <p:nvGrpSpPr>
          <p:cNvPr id="154" name="Group 15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11346-2B03-59E5-B074-D878E2F6DB20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Retention &amp; support: Mental health benefits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Address stigma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Ensure access to and knowledge of services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Attraction &amp; retention: Application processes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Consider barriers to entry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Evaluate efficacy of questions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baseline="30000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9F6CD-4728-EA4E-8DA7-F87E8E74B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7" t="5403" r="15079" b="-1"/>
          <a:stretch/>
        </p:blipFill>
        <p:spPr>
          <a:xfrm>
            <a:off x="5977788" y="1083484"/>
            <a:ext cx="5425410" cy="4975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308811" y="1976422"/>
            <a:ext cx="5257800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17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A4721C-835B-4205-994F-958209179D2D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0055B8"/>
                </a:solidFill>
                <a:latin typeface="+mn-lt"/>
                <a:ea typeface="+mj-ea"/>
                <a:cs typeface="+mj-cs"/>
              </a:rPr>
              <a:t>Greensboro, NC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55B8"/>
                </a:solidFill>
                <a:latin typeface="+mn-lt"/>
                <a:ea typeface="+mj-ea"/>
                <a:cs typeface="+mj-cs"/>
              </a:rPr>
              <a:t>Employee retention &amp; training</a:t>
            </a:r>
          </a:p>
        </p:txBody>
      </p:sp>
      <p:grpSp>
        <p:nvGrpSpPr>
          <p:cNvPr id="154" name="Group 15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11346-2B03-59E5-B074-D878E2F6DB20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Invest in workforce development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/>
              </a:rPr>
              <a:t>Provide opportunities for cross-department knowledge sharing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/>
              </a:rPr>
              <a:t>Reward employees seeking development opportunities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308811" y="1976422"/>
            <a:ext cx="5257800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2B747-2829-B9A2-88DA-4477B7002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12" y="1171591"/>
            <a:ext cx="5797806" cy="45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C1913-69B3-C39E-6C04-279AE3C8EEB2}"/>
              </a:ext>
            </a:extLst>
          </p:cNvPr>
          <p:cNvSpPr txBox="1">
            <a:spLocks/>
          </p:cNvSpPr>
          <p:nvPr/>
        </p:nvSpPr>
        <p:spPr>
          <a:xfrm>
            <a:off x="7239014" y="525982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0055B8"/>
                </a:solidFill>
                <a:latin typeface="+mn-lt"/>
                <a:ea typeface="+mj-ea"/>
                <a:cs typeface="+mj-cs"/>
              </a:rPr>
              <a:t>Invest In:</a:t>
            </a:r>
            <a:endParaRPr lang="en-US" sz="3600" dirty="0">
              <a:solidFill>
                <a:srgbClr val="0055B8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colorful&#10;&#10;Description automatically generated">
            <a:extLst>
              <a:ext uri="{FF2B5EF4-FFF2-40B4-BE49-F238E27FC236}">
                <a16:creationId xmlns:a16="http://schemas.microsoft.com/office/drawing/2014/main" id="{B290231B-CDD1-31BF-017D-EDDC9EE79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99" r="4843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91791-B164-EC39-4471-EE5FEA81FC2C}"/>
              </a:ext>
            </a:extLst>
          </p:cNvPr>
          <p:cNvSpPr txBox="1"/>
          <p:nvPr/>
        </p:nvSpPr>
        <p:spPr>
          <a:xfrm>
            <a:off x="7239012" y="2031101"/>
            <a:ext cx="4282984" cy="35119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/>
              <a:t>Career pathways across sectors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/>
              <a:t>Opportunities for advancement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/>
              <a:t>Leadership development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/>
              <a:t>Training for diverse groups of workers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/>
              <a:t>Systems that support employees outside of work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6E63A23-C919-A28A-9CA3-40B6C52283CF}"/>
              </a:ext>
            </a:extLst>
          </p:cNvPr>
          <p:cNvSpPr txBox="1">
            <a:spLocks/>
          </p:cNvSpPr>
          <p:nvPr/>
        </p:nvSpPr>
        <p:spPr>
          <a:xfrm>
            <a:off x="-652476" y="6858455"/>
            <a:ext cx="781054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3200" b="1">
              <a:solidFill>
                <a:srgbClr val="DBA111"/>
              </a:solidFill>
              <a:latin typeface="Calibri Light"/>
              <a:ea typeface="Verdana"/>
              <a:cs typeface="Calibri Ligh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3200">
              <a:latin typeface="Verdana"/>
              <a:ea typeface="Verdana"/>
              <a:cs typeface="+mj-cs"/>
            </a:endParaRPr>
          </a:p>
          <a:p>
            <a:pPr algn="ctr">
              <a:buNone/>
            </a:pPr>
            <a:endParaRPr lang="en-US" sz="3200" b="1">
              <a:solidFill>
                <a:srgbClr val="DBA111"/>
              </a:solidFill>
              <a:latin typeface="Calibri Light"/>
              <a:ea typeface="Verdana"/>
              <a:cs typeface="Calibri Ligh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3200">
              <a:latin typeface="Verdana"/>
              <a:ea typeface="Verdana"/>
              <a:cs typeface="Calibri Ligh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2649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308811" y="1976422"/>
            <a:ext cx="5257800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DAB43-7176-E9C4-A829-D99D4BDFD973}"/>
              </a:ext>
            </a:extLst>
          </p:cNvPr>
          <p:cNvSpPr txBox="1">
            <a:spLocks/>
          </p:cNvSpPr>
          <p:nvPr/>
        </p:nvSpPr>
        <p:spPr>
          <a:xfrm>
            <a:off x="38679" y="1159128"/>
            <a:ext cx="7175517" cy="817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4400" b="1" dirty="0">
              <a:solidFill>
                <a:srgbClr val="0055B8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en-US" sz="3300" b="1" dirty="0">
                <a:solidFill>
                  <a:srgbClr val="0055B8"/>
                </a:solidFill>
                <a:latin typeface="Calibri"/>
                <a:ea typeface="Verdana"/>
                <a:cs typeface="Calibri"/>
              </a:rPr>
              <a:t>Municipal Workforce &amp; ARPA Research By NLC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8629276-E525-611C-C5F0-665251A31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8"/>
          <a:stretch/>
        </p:blipFill>
        <p:spPr>
          <a:xfrm>
            <a:off x="1689035" y="1927762"/>
            <a:ext cx="3035289" cy="391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723E3F59-C0AB-6EE6-C408-8E0A094285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4" t="1504" r="7643"/>
          <a:stretch/>
        </p:blipFill>
        <p:spPr>
          <a:xfrm>
            <a:off x="6480305" y="1910774"/>
            <a:ext cx="2931603" cy="393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11595D-272F-1C34-E1EC-09D9E2A7DBE9}"/>
              </a:ext>
            </a:extLst>
          </p:cNvPr>
          <p:cNvSpPr txBox="1">
            <a:spLocks/>
          </p:cNvSpPr>
          <p:nvPr/>
        </p:nvSpPr>
        <p:spPr>
          <a:xfrm>
            <a:off x="1377412" y="6007098"/>
            <a:ext cx="3876009" cy="796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latin typeface="+mn-lt"/>
                <a:ea typeface="+mj-ea"/>
                <a:cs typeface="+mj-cs"/>
              </a:rPr>
              <a:t>Building a Municipal Workforce for the Future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0456618-0619-8F18-C9A8-C44F4E98F1BC}"/>
              </a:ext>
            </a:extLst>
          </p:cNvPr>
          <p:cNvSpPr txBox="1">
            <a:spLocks/>
          </p:cNvSpPr>
          <p:nvPr/>
        </p:nvSpPr>
        <p:spPr>
          <a:xfrm>
            <a:off x="5781069" y="5861482"/>
            <a:ext cx="4148479" cy="7969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600" i="1" dirty="0">
                <a:latin typeface="+mn-lt"/>
                <a:ea typeface="+mj-ea"/>
                <a:cs typeface="+mj-cs"/>
              </a:rPr>
              <a:t>Unlocking Possibilities: How Cities Are Using ARPA’s SLFRF After Two Years</a:t>
            </a:r>
          </a:p>
        </p:txBody>
      </p:sp>
    </p:spTree>
    <p:extLst>
      <p:ext uri="{BB962C8B-B14F-4D97-AF65-F5344CB8AC3E}">
        <p14:creationId xmlns:p14="http://schemas.microsoft.com/office/powerpoint/2010/main" val="265791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A4721C-835B-4205-994F-958209179D2D}"/>
              </a:ext>
            </a:extLst>
          </p:cNvPr>
          <p:cNvSpPr txBox="1">
            <a:spLocks/>
          </p:cNvSpPr>
          <p:nvPr/>
        </p:nvSpPr>
        <p:spPr>
          <a:xfrm>
            <a:off x="402079" y="29168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000" b="1" dirty="0">
                <a:solidFill>
                  <a:srgbClr val="0055B8"/>
                </a:solidFill>
                <a:latin typeface="Calibri"/>
                <a:ea typeface="Verdana"/>
                <a:cs typeface="Calibri"/>
              </a:rPr>
              <a:t>Activity: Table Discussion</a:t>
            </a:r>
            <a:endParaRPr lang="en-US" sz="4000" b="1" dirty="0">
              <a:solidFill>
                <a:srgbClr val="0055B8"/>
              </a:solidFill>
              <a:latin typeface="Calibri"/>
              <a:cs typeface="Calibri"/>
            </a:endParaRPr>
          </a:p>
        </p:txBody>
      </p:sp>
      <p:sp>
        <p:nvSpPr>
          <p:cNvPr id="88" name="Rectangle 9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9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634911" y="2557176"/>
            <a:ext cx="10118898" cy="23059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55B8"/>
                </a:solidFill>
                <a:ea typeface="+mn-lt"/>
                <a:cs typeface="+mn-lt"/>
              </a:rPr>
              <a:t>What workforce challenges are you experiencing in your state?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i="1" dirty="0">
              <a:ea typeface="+mn-lt"/>
              <a:cs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55B8"/>
                </a:solidFill>
                <a:ea typeface="+mn-lt"/>
                <a:cs typeface="+mn-lt"/>
              </a:rPr>
              <a:t>What strategies have you used to address these challenges or historic challenges?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b="1" i="1" dirty="0">
              <a:solidFill>
                <a:srgbClr val="0055B8"/>
              </a:solidFill>
              <a:ea typeface="+mn-lt"/>
              <a:cs typeface="+mn-lt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00"/>
                </a:solidFill>
                <a:ea typeface="+mn-lt"/>
                <a:cs typeface="+mn-lt"/>
              </a:rPr>
              <a:t>What challenges did you face in the implementation or execution of these strategies?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55B8"/>
              </a:solidFill>
              <a:ea typeface="+mn-lt"/>
              <a:cs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55B8"/>
                </a:solidFill>
                <a:ea typeface="+mn-lt"/>
                <a:cs typeface="+mn-lt"/>
              </a:rPr>
              <a:t>What other information would be helpful for you to address these challenges?</a:t>
            </a:r>
            <a:endParaRPr lang="en-US" sz="2200" i="1" dirty="0">
              <a:ea typeface="+mn-lt"/>
              <a:cs typeface="+mn-lt"/>
            </a:endParaRPr>
          </a:p>
        </p:txBody>
      </p:sp>
      <p:sp>
        <p:nvSpPr>
          <p:cNvPr id="91" name="Rectangle 9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D25F7-D334-D3D0-D434-9283F0008252}"/>
              </a:ext>
            </a:extLst>
          </p:cNvPr>
          <p:cNvSpPr/>
          <p:nvPr/>
        </p:nvSpPr>
        <p:spPr>
          <a:xfrm>
            <a:off x="8330724" y="5589064"/>
            <a:ext cx="1895230" cy="229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308811" y="1976422"/>
            <a:ext cx="5257800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DAB43-7176-E9C4-A829-D99D4BDFD973}"/>
              </a:ext>
            </a:extLst>
          </p:cNvPr>
          <p:cNvSpPr txBox="1">
            <a:spLocks/>
          </p:cNvSpPr>
          <p:nvPr/>
        </p:nvSpPr>
        <p:spPr>
          <a:xfrm>
            <a:off x="423725" y="1008470"/>
            <a:ext cx="7175517" cy="6265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4400" b="1" dirty="0">
              <a:solidFill>
                <a:srgbClr val="0055B8"/>
              </a:solidFill>
              <a:latin typeface="Calibri"/>
              <a:ea typeface="Verdana"/>
              <a:cs typeface="Calibri"/>
            </a:endParaRPr>
          </a:p>
          <a:p>
            <a:pPr>
              <a:buNone/>
            </a:pPr>
            <a:r>
              <a:rPr lang="en-US" sz="4400" b="1" dirty="0">
                <a:solidFill>
                  <a:srgbClr val="0055B8"/>
                </a:solidFill>
                <a:latin typeface="Calibri"/>
                <a:ea typeface="Verdana"/>
                <a:cs typeface="Calibri"/>
              </a:rPr>
              <a:t>Q&amp;A Discussion</a:t>
            </a:r>
            <a:endParaRPr lang="en-US" sz="4400" dirty="0">
              <a:latin typeface="Verdana"/>
              <a:ea typeface="Verdana"/>
              <a:cs typeface="Calibri"/>
            </a:endParaRP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68F8389-AF5D-1E5E-FBA8-D1B4E1579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803" y="2235695"/>
            <a:ext cx="2712012" cy="271639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9D983-F703-A721-949B-7AED581140AE}"/>
              </a:ext>
            </a:extLst>
          </p:cNvPr>
          <p:cNvSpPr txBox="1"/>
          <p:nvPr/>
        </p:nvSpPr>
        <p:spPr>
          <a:xfrm>
            <a:off x="6159738" y="5337945"/>
            <a:ext cx="416962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i="1" dirty="0">
                <a:cs typeface="Calibri"/>
              </a:rPr>
              <a:t>Program Manager</a:t>
            </a:r>
          </a:p>
          <a:p>
            <a:pPr algn="ctr"/>
            <a:r>
              <a:rPr lang="en-US" sz="1600" b="1" dirty="0">
                <a:cs typeface="Calibri"/>
              </a:rPr>
              <a:t>National League of Cities, </a:t>
            </a:r>
            <a:r>
              <a:rPr lang="en-US" sz="1600" dirty="0">
                <a:cs typeface="Calibri"/>
              </a:rPr>
              <a:t>Center for Research and Data Analysis</a:t>
            </a:r>
            <a:endParaRPr lang="en-US" sz="1600" i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71852-D2C6-3B5C-16F9-90AF62507EE1}"/>
              </a:ext>
            </a:extLst>
          </p:cNvPr>
          <p:cNvSpPr txBox="1"/>
          <p:nvPr/>
        </p:nvSpPr>
        <p:spPr>
          <a:xfrm>
            <a:off x="7397698" y="4956936"/>
            <a:ext cx="1566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Julia Bauer</a:t>
            </a: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A1D93FB-B153-94C2-E8E4-8801C40FE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022" y="2235695"/>
            <a:ext cx="2900468" cy="271576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E82F8B-2A3D-61F7-2AFB-481048969A70}"/>
              </a:ext>
            </a:extLst>
          </p:cNvPr>
          <p:cNvSpPr txBox="1"/>
          <p:nvPr/>
        </p:nvSpPr>
        <p:spPr>
          <a:xfrm>
            <a:off x="2847367" y="4956936"/>
            <a:ext cx="2011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Jacob Gottlieb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2E5950-3ABE-2972-3B81-CE26AFBDD122}"/>
              </a:ext>
            </a:extLst>
          </p:cNvPr>
          <p:cNvSpPr txBox="1"/>
          <p:nvPr/>
        </p:nvSpPr>
        <p:spPr>
          <a:xfrm>
            <a:off x="1768443" y="5343076"/>
            <a:ext cx="416962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i="1" dirty="0">
                <a:ea typeface="+mn-lt"/>
                <a:cs typeface="+mn-lt"/>
              </a:rPr>
              <a:t>Senior Research Analyst</a:t>
            </a:r>
          </a:p>
          <a:p>
            <a:pPr algn="ctr"/>
            <a:r>
              <a:rPr lang="en-US" sz="1600" b="1" dirty="0">
                <a:cs typeface="Calibri"/>
              </a:rPr>
              <a:t>SRI International, </a:t>
            </a:r>
            <a:r>
              <a:rPr lang="en-US" sz="1600" dirty="0">
                <a:cs typeface="Calibri"/>
              </a:rPr>
              <a:t>Center for Innovation, Strategy and Policy</a:t>
            </a:r>
            <a:endParaRPr lang="en-US" sz="1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955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6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45717-5C13-7E46-8AC4-2C97D89CB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64" y="136446"/>
            <a:ext cx="12035622" cy="177874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6600" dirty="0">
                <a:latin typeface="Arial"/>
                <a:ea typeface="Verdana"/>
              </a:rPr>
              <a:t>Rebuilding Your City’s Municipal Workforce</a:t>
            </a:r>
            <a:endParaRPr lang="en-US" sz="6600" dirty="0">
              <a:latin typeface="Arial"/>
            </a:endParaRPr>
          </a:p>
          <a:p>
            <a:pPr marL="0" indent="0">
              <a:buNone/>
            </a:pPr>
            <a:endParaRPr lang="en-US" sz="4800" dirty="0"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60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A4721C-835B-4205-994F-958209179D2D}"/>
              </a:ext>
            </a:extLst>
          </p:cNvPr>
          <p:cNvSpPr txBox="1">
            <a:spLocks/>
          </p:cNvSpPr>
          <p:nvPr/>
        </p:nvSpPr>
        <p:spPr>
          <a:xfrm>
            <a:off x="402079" y="29168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000" b="1" dirty="0">
                <a:solidFill>
                  <a:srgbClr val="0055B8"/>
                </a:solidFill>
                <a:latin typeface="Calibri"/>
                <a:ea typeface="Verdana"/>
                <a:cs typeface="Calibri"/>
              </a:rPr>
              <a:t>Welcome &amp; Agenda</a:t>
            </a:r>
            <a:endParaRPr lang="en-US" dirty="0"/>
          </a:p>
        </p:txBody>
      </p:sp>
      <p:sp>
        <p:nvSpPr>
          <p:cNvPr id="88" name="Rectangle 9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9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634911" y="2557176"/>
            <a:ext cx="10118898" cy="25754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Introductions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Research Presentation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200" i="1" dirty="0">
                <a:ea typeface="+mn-lt"/>
                <a:cs typeface="+mn-lt"/>
              </a:rPr>
              <a:t>Municipal Workforce Trends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200" i="1" dirty="0">
                <a:ea typeface="+mn-lt"/>
                <a:cs typeface="+mn-lt"/>
              </a:rPr>
              <a:t>Local Public Safety Workforce Trends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200" i="1" dirty="0">
                <a:ea typeface="+mn-lt"/>
                <a:cs typeface="+mn-lt"/>
              </a:rPr>
              <a:t>Municipal BIPOC Representation Analysis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200" i="1" dirty="0">
                <a:ea typeface="+mn-lt"/>
                <a:cs typeface="+mn-lt"/>
              </a:rPr>
              <a:t>Municipal Solutions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200">
                <a:ea typeface="+mn-lt"/>
                <a:cs typeface="+mn-lt"/>
              </a:rPr>
              <a:t>Table discussion</a:t>
            </a:r>
          </a:p>
          <a:p>
            <a:pPr marL="285750" indent="-285750"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Q&amp;A Discussion</a:t>
            </a:r>
          </a:p>
          <a:p>
            <a:pPr marL="285750" indent="-285750"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Closing Remarks</a:t>
            </a:r>
            <a:endParaRPr lang="en-US" dirty="0"/>
          </a:p>
        </p:txBody>
      </p:sp>
      <p:sp>
        <p:nvSpPr>
          <p:cNvPr id="91" name="Rectangle 9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D25F7-D334-D3D0-D434-9283F0008252}"/>
              </a:ext>
            </a:extLst>
          </p:cNvPr>
          <p:cNvSpPr/>
          <p:nvPr/>
        </p:nvSpPr>
        <p:spPr>
          <a:xfrm>
            <a:off x="8330724" y="5589064"/>
            <a:ext cx="1895230" cy="229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308811" y="1976422"/>
            <a:ext cx="5257800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DAB43-7176-E9C4-A829-D99D4BDFD973}"/>
              </a:ext>
            </a:extLst>
          </p:cNvPr>
          <p:cNvSpPr txBox="1">
            <a:spLocks/>
          </p:cNvSpPr>
          <p:nvPr/>
        </p:nvSpPr>
        <p:spPr>
          <a:xfrm>
            <a:off x="414432" y="1519568"/>
            <a:ext cx="7175517" cy="6265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4400" b="1" dirty="0">
              <a:solidFill>
                <a:srgbClr val="0055B8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55B8"/>
                </a:solidFill>
                <a:latin typeface="Calibri"/>
                <a:ea typeface="Verdana"/>
                <a:cs typeface="Calibri"/>
              </a:rPr>
              <a:t>Municipal Workforce Research By NLC</a:t>
            </a: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68F8389-AF5D-1E5E-FBA8-D1B4E1579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965" y="2279860"/>
            <a:ext cx="2712012" cy="271639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9D983-F703-A721-949B-7AED581140AE}"/>
              </a:ext>
            </a:extLst>
          </p:cNvPr>
          <p:cNvSpPr txBox="1"/>
          <p:nvPr/>
        </p:nvSpPr>
        <p:spPr>
          <a:xfrm>
            <a:off x="6348160" y="5343077"/>
            <a:ext cx="416962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i="1" dirty="0">
                <a:cs typeface="Calibri"/>
              </a:rPr>
              <a:t>Program Manager</a:t>
            </a:r>
          </a:p>
          <a:p>
            <a:pPr algn="ctr"/>
            <a:r>
              <a:rPr lang="en-US" sz="1600" b="1" dirty="0">
                <a:cs typeface="Calibri"/>
              </a:rPr>
              <a:t>National League of Cities, </a:t>
            </a:r>
            <a:r>
              <a:rPr lang="en-US" sz="1600" dirty="0">
                <a:cs typeface="Calibri"/>
              </a:rPr>
              <a:t>Center for Research and Data Analysis</a:t>
            </a:r>
            <a:endParaRPr lang="en-US" sz="1600" i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71852-D2C6-3B5C-16F9-90AF62507EE1}"/>
              </a:ext>
            </a:extLst>
          </p:cNvPr>
          <p:cNvSpPr txBox="1"/>
          <p:nvPr/>
        </p:nvSpPr>
        <p:spPr>
          <a:xfrm>
            <a:off x="7649804" y="4977788"/>
            <a:ext cx="1566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Julia Bauer</a:t>
            </a: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A1D93FB-B153-94C2-E8E4-8801C40FE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022" y="2235695"/>
            <a:ext cx="2900468" cy="271576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E82F8B-2A3D-61F7-2AFB-481048969A70}"/>
              </a:ext>
            </a:extLst>
          </p:cNvPr>
          <p:cNvSpPr txBox="1"/>
          <p:nvPr/>
        </p:nvSpPr>
        <p:spPr>
          <a:xfrm>
            <a:off x="2847367" y="4956936"/>
            <a:ext cx="2011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Jacob Gottlieb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2E5950-3ABE-2972-3B81-CE26AFBDD122}"/>
              </a:ext>
            </a:extLst>
          </p:cNvPr>
          <p:cNvSpPr txBox="1"/>
          <p:nvPr/>
        </p:nvSpPr>
        <p:spPr>
          <a:xfrm>
            <a:off x="1768443" y="5343076"/>
            <a:ext cx="416962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i="1" dirty="0">
                <a:ea typeface="+mn-lt"/>
                <a:cs typeface="+mn-lt"/>
              </a:rPr>
              <a:t>Senior Research Analyst</a:t>
            </a:r>
            <a:endParaRPr lang="en-US" i="1" dirty="0">
              <a:ea typeface="+mn-lt"/>
              <a:cs typeface="+mn-lt"/>
            </a:endParaRPr>
          </a:p>
          <a:p>
            <a:pPr algn="ctr"/>
            <a:r>
              <a:rPr lang="en-US" sz="1600" b="1" dirty="0">
                <a:cs typeface="Calibri"/>
              </a:rPr>
              <a:t>SRI International, </a:t>
            </a:r>
            <a:r>
              <a:rPr lang="en-US" sz="1600" dirty="0">
                <a:cs typeface="Calibri"/>
              </a:rPr>
              <a:t>Center for Innovation, Strategy and Policy</a:t>
            </a:r>
            <a:endParaRPr lang="en-US" sz="1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26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7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A4721C-835B-4205-994F-958209179D2D}"/>
              </a:ext>
            </a:extLst>
          </p:cNvPr>
          <p:cNvSpPr txBox="1">
            <a:spLocks/>
          </p:cNvSpPr>
          <p:nvPr/>
        </p:nvSpPr>
        <p:spPr>
          <a:xfrm>
            <a:off x="8891613" y="1270518"/>
            <a:ext cx="2930586" cy="4388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b="1" kern="1200" dirty="0">
                <a:solidFill>
                  <a:srgbClr val="0055B8"/>
                </a:solidFill>
                <a:latin typeface="Calibri"/>
                <a:ea typeface="+mj-ea"/>
                <a:cs typeface="Calibri"/>
              </a:rPr>
              <a:t>How have</a:t>
            </a:r>
            <a:r>
              <a:rPr lang="en-US" sz="3200" b="1" dirty="0">
                <a:solidFill>
                  <a:srgbClr val="0055B8"/>
                </a:solidFill>
                <a:latin typeface="Calibri"/>
                <a:ea typeface="+mj-ea"/>
                <a:cs typeface="Calibri"/>
              </a:rPr>
              <a:t> municipal labor</a:t>
            </a:r>
            <a:r>
              <a:rPr lang="en-US" sz="3200" b="1" kern="1200" dirty="0">
                <a:solidFill>
                  <a:srgbClr val="0055B8"/>
                </a:solidFill>
                <a:latin typeface="Calibri"/>
                <a:ea typeface="+mj-ea"/>
                <a:cs typeface="Calibri"/>
              </a:rPr>
              <a:t> levels changed since the COVID-19 Pandemic?</a:t>
            </a:r>
            <a:endParaRPr lang="en-US" sz="3200" b="1">
              <a:solidFill>
                <a:srgbClr val="0055B8"/>
              </a:solidFill>
              <a:latin typeface="Calibri"/>
              <a:ea typeface="Verdana"/>
              <a:cs typeface="Calibri"/>
            </a:endParaRPr>
          </a:p>
        </p:txBody>
      </p:sp>
      <p:sp>
        <p:nvSpPr>
          <p:cNvPr id="71" name="Rectangle 7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4A24503-AFB1-7AB6-21AD-802FD35F6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96"/>
          <a:stretch/>
        </p:blipFill>
        <p:spPr>
          <a:xfrm>
            <a:off x="545238" y="1588168"/>
            <a:ext cx="7608304" cy="4073206"/>
          </a:xfrm>
          <a:prstGeom prst="rect">
            <a:avLst/>
          </a:prstGeom>
        </p:spPr>
      </p:pic>
      <p:sp>
        <p:nvSpPr>
          <p:cNvPr id="74" name="Rectangle 7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824708" y="2489970"/>
            <a:ext cx="4500082" cy="17389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2000">
              <a:cs typeface="Calibri" panose="020F0502020204030204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US" sz="2400" i="1">
              <a:ea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24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2785E-F268-BABF-4407-2E672E260919}"/>
              </a:ext>
            </a:extLst>
          </p:cNvPr>
          <p:cNvSpPr txBox="1"/>
          <p:nvPr/>
        </p:nvSpPr>
        <p:spPr>
          <a:xfrm>
            <a:off x="405166" y="932849"/>
            <a:ext cx="81166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Municipal jobs grew in 2022 but have not recovered to pre-pandemic levels</a:t>
            </a:r>
          </a:p>
          <a:p>
            <a:r>
              <a:rPr lang="en-US" sz="1600" i="1" dirty="0"/>
              <a:t>(2019-2022)</a:t>
            </a:r>
          </a:p>
        </p:txBody>
      </p:sp>
    </p:spTree>
    <p:extLst>
      <p:ext uri="{BB962C8B-B14F-4D97-AF65-F5344CB8AC3E}">
        <p14:creationId xmlns:p14="http://schemas.microsoft.com/office/powerpoint/2010/main" val="242759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308811" y="1976422"/>
            <a:ext cx="5257800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6E035-1948-BFE2-ED5F-F3DAFC8DBDBD}"/>
              </a:ext>
            </a:extLst>
          </p:cNvPr>
          <p:cNvSpPr txBox="1"/>
          <p:nvPr/>
        </p:nvSpPr>
        <p:spPr>
          <a:xfrm>
            <a:off x="808776" y="2476123"/>
            <a:ext cx="8114921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i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i="1" dirty="0">
                <a:ea typeface="+mn-lt"/>
                <a:cs typeface="+mn-lt"/>
              </a:rPr>
              <a:t>Retirement</a:t>
            </a:r>
            <a:endParaRPr lang="en-US" sz="2200" i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i="1" dirty="0">
                <a:ea typeface="+mn-lt"/>
                <a:cs typeface="+mn-lt"/>
              </a:rPr>
              <a:t>Advancement with another public employer</a:t>
            </a:r>
            <a:endParaRPr lang="en-US" sz="22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200" i="1" dirty="0">
                <a:cs typeface="Calibri"/>
              </a:rPr>
              <a:t>None-competitive compensation</a:t>
            </a:r>
          </a:p>
          <a:p>
            <a:pPr marL="285750" indent="-285750">
              <a:buFont typeface="Arial"/>
              <a:buChar char="•"/>
            </a:pPr>
            <a:r>
              <a:rPr lang="en-US" sz="2200" i="1" dirty="0">
                <a:cs typeface="Calibri"/>
              </a:rPr>
              <a:t>Lack of internal advancement opportunities</a:t>
            </a:r>
          </a:p>
          <a:p>
            <a:pPr marL="285750" indent="-285750">
              <a:buFont typeface="Arial"/>
              <a:buChar char="•"/>
            </a:pPr>
            <a:r>
              <a:rPr lang="en-US" sz="2200" i="1" dirty="0">
                <a:cs typeface="Calibri"/>
              </a:rPr>
              <a:t>Advancement with a private employer</a:t>
            </a:r>
          </a:p>
          <a:p>
            <a:pPr marL="285750" indent="-285750">
              <a:buFont typeface="Arial"/>
              <a:buChar char="•"/>
            </a:pPr>
            <a:endParaRPr lang="en-US" sz="2200" i="1" dirty="0">
              <a:cs typeface="Calibri"/>
            </a:endParaRPr>
          </a:p>
          <a:p>
            <a:endParaRPr lang="en-US" sz="2200" i="1" dirty="0">
              <a:cs typeface="Calibri"/>
            </a:endParaRPr>
          </a:p>
          <a:p>
            <a:r>
              <a:rPr lang="en-US" sz="1600" i="1" dirty="0">
                <a:cs typeface="Calibri"/>
              </a:rPr>
              <a:t>*These are results from a 2021 MissionSquare </a:t>
            </a:r>
            <a:r>
              <a:rPr lang="en-US" sz="1600" i="1" dirty="0">
                <a:ea typeface="+mn-lt"/>
                <a:cs typeface="+mn-lt"/>
              </a:rPr>
              <a:t>Research Institute survey of State and Local Government Workforce managers. </a:t>
            </a:r>
          </a:p>
          <a:p>
            <a:endParaRPr lang="en-US" i="1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DAB43-7176-E9C4-A829-D99D4BDFD973}"/>
              </a:ext>
            </a:extLst>
          </p:cNvPr>
          <p:cNvSpPr txBox="1">
            <a:spLocks/>
          </p:cNvSpPr>
          <p:nvPr/>
        </p:nvSpPr>
        <p:spPr>
          <a:xfrm>
            <a:off x="425486" y="1718022"/>
            <a:ext cx="7175517" cy="6265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rgbClr val="0055B8"/>
                </a:solidFill>
                <a:latin typeface="Calibri"/>
                <a:ea typeface="Verdana"/>
                <a:cs typeface="Calibri"/>
              </a:rPr>
              <a:t>Why Employees Are Leaving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76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A4721C-835B-4205-994F-958209179D2D}"/>
              </a:ext>
            </a:extLst>
          </p:cNvPr>
          <p:cNvSpPr txBox="1">
            <a:spLocks/>
          </p:cNvSpPr>
          <p:nvPr/>
        </p:nvSpPr>
        <p:spPr>
          <a:xfrm>
            <a:off x="8878258" y="963044"/>
            <a:ext cx="3347756" cy="469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70000"/>
              </a:lnSpc>
              <a:buNone/>
            </a:pPr>
            <a:r>
              <a:rPr lang="en-US" sz="3200" b="1" dirty="0">
                <a:solidFill>
                  <a:srgbClr val="0055B8"/>
                </a:solidFill>
                <a:latin typeface="Calibri"/>
                <a:ea typeface="Verdana"/>
                <a:cs typeface="Calibri"/>
              </a:rPr>
              <a:t>BIPOC Representation in the Local Government Workforce</a:t>
            </a:r>
            <a:endParaRPr lang="en-US"/>
          </a:p>
          <a:p>
            <a:pPr marL="0" indent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3200" b="1">
              <a:solidFill>
                <a:srgbClr val="0055B8"/>
              </a:solidFill>
              <a:latin typeface="Calibri"/>
              <a:cs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308811" y="1976422"/>
            <a:ext cx="5257800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cs typeface="Calibri"/>
            </a:endParaRPr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9CD1182-4FE2-7FC9-48FE-74C94E1C9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84"/>
          <a:stretch/>
        </p:blipFill>
        <p:spPr>
          <a:xfrm>
            <a:off x="308264" y="2762451"/>
            <a:ext cx="8077200" cy="1889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89E7F-A4D5-7434-13DC-C19565BF9EFF}"/>
              </a:ext>
            </a:extLst>
          </p:cNvPr>
          <p:cNvSpPr txBox="1"/>
          <p:nvPr/>
        </p:nvSpPr>
        <p:spPr>
          <a:xfrm>
            <a:off x="367049" y="2116120"/>
            <a:ext cx="81166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Most local governments underrepresent BIPOC people in their workforce</a:t>
            </a:r>
          </a:p>
          <a:p>
            <a:r>
              <a:rPr lang="en-US" sz="1600" i="1" dirty="0"/>
              <a:t>Percent of cities by representation level of BIPOC people</a:t>
            </a:r>
          </a:p>
        </p:txBody>
      </p:sp>
    </p:spTree>
    <p:extLst>
      <p:ext uri="{BB962C8B-B14F-4D97-AF65-F5344CB8AC3E}">
        <p14:creationId xmlns:p14="http://schemas.microsoft.com/office/powerpoint/2010/main" val="82319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A4721C-835B-4205-994F-958209179D2D}"/>
              </a:ext>
            </a:extLst>
          </p:cNvPr>
          <p:cNvSpPr txBox="1">
            <a:spLocks/>
          </p:cNvSpPr>
          <p:nvPr/>
        </p:nvSpPr>
        <p:spPr>
          <a:xfrm>
            <a:off x="402079" y="291680"/>
            <a:ext cx="11053093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0055B8"/>
                </a:solidFill>
                <a:latin typeface="Calibri"/>
                <a:ea typeface="Verdana"/>
                <a:cs typeface="Calibri"/>
              </a:rPr>
              <a:t>Public Safety Workforce Trends</a:t>
            </a:r>
            <a:endParaRPr lang="en-US" sz="4000" b="1" dirty="0">
              <a:solidFill>
                <a:srgbClr val="0055B8"/>
              </a:solidFill>
              <a:latin typeface="Calibri"/>
              <a:cs typeface="Calibri"/>
            </a:endParaRPr>
          </a:p>
        </p:txBody>
      </p:sp>
      <p:sp>
        <p:nvSpPr>
          <p:cNvPr id="88" name="Rectangle 9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9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634911" y="2557176"/>
            <a:ext cx="10118898" cy="31515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lvl="1"/>
            <a:r>
              <a:rPr lang="en-US" sz="3100" dirty="0">
                <a:ea typeface="+mn-lt"/>
                <a:cs typeface="+mn-lt"/>
              </a:rPr>
              <a:t>From 2020-2021:</a:t>
            </a:r>
            <a:endParaRPr lang="en-US" sz="2800" dirty="0">
              <a:ea typeface="+mn-lt"/>
              <a:cs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ea typeface="+mn-lt"/>
                <a:cs typeface="+mn-lt"/>
              </a:rPr>
              <a:t>Policing hirings declined by 5 percent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ea typeface="Calibri"/>
                <a:cs typeface="Calibri"/>
              </a:rPr>
              <a:t>Police resignations increased by 18 percent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ea typeface="Calibri"/>
                <a:cs typeface="Calibri"/>
              </a:rPr>
              <a:t>Police retirements increased by 45 percent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100" dirty="0">
              <a:ea typeface="Calibri"/>
              <a:cs typeface="Calibri"/>
            </a:endParaRPr>
          </a:p>
          <a:p>
            <a:pPr marL="0" lvl="1"/>
            <a:r>
              <a:rPr lang="en-US" sz="3100" dirty="0">
                <a:ea typeface="Calibri"/>
                <a:cs typeface="Calibri"/>
              </a:rPr>
              <a:t>Reason for leaving:</a:t>
            </a:r>
          </a:p>
          <a:p>
            <a:pPr marL="285750" indent="-285750">
              <a:buFont typeface="Arial,Sans-Serif"/>
              <a:buChar char="•"/>
            </a:pPr>
            <a:r>
              <a:rPr lang="en-US" sz="3100" i="1" dirty="0">
                <a:ea typeface="+mn-lt"/>
                <a:cs typeface="+mn-lt"/>
              </a:rPr>
              <a:t>Job dissatisfaction related to COVID-19</a:t>
            </a:r>
            <a:endParaRPr lang="en-US" sz="31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3100" i="1" dirty="0">
                <a:ea typeface="+mn-lt"/>
                <a:cs typeface="+mn-lt"/>
              </a:rPr>
              <a:t>Fatigue/stress</a:t>
            </a:r>
            <a:endParaRPr lang="en-US" sz="31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3100" i="1" dirty="0">
                <a:ea typeface="+mn-lt"/>
                <a:cs typeface="+mn-lt"/>
              </a:rPr>
              <a:t>Negative public perceptions about police/policing</a:t>
            </a:r>
            <a:endParaRPr lang="en-US" dirty="0"/>
          </a:p>
          <a:p>
            <a:pPr marL="0" lvl="1"/>
            <a:endParaRPr lang="en-US" sz="2600" dirty="0">
              <a:cs typeface="Calibri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dirty="0">
              <a:cs typeface="Calibri"/>
            </a:endParaRPr>
          </a:p>
          <a:p>
            <a:pPr marL="0" lvl="1"/>
            <a:r>
              <a:rPr lang="en-US" sz="2300" i="1" dirty="0">
                <a:cs typeface="Calibri"/>
              </a:rPr>
              <a:t>*These are results from a 2021 Police Executive </a:t>
            </a:r>
            <a:r>
              <a:rPr lang="en-US" sz="2300" i="1" dirty="0">
                <a:ea typeface="+mn-lt"/>
                <a:cs typeface="+mn-lt"/>
              </a:rPr>
              <a:t>Research Forum survey of the public safety workforce. </a:t>
            </a:r>
            <a:endParaRPr lang="en-US" sz="2300" dirty="0">
              <a:ea typeface="Calibri"/>
              <a:cs typeface="Calibri"/>
            </a:endParaRPr>
          </a:p>
          <a:p>
            <a:pPr marL="0" lvl="1"/>
            <a:endParaRPr lang="en-US" sz="2200" i="1" dirty="0">
              <a:ea typeface="+mn-lt"/>
              <a:cs typeface="+mn-lt"/>
            </a:endParaRPr>
          </a:p>
        </p:txBody>
      </p:sp>
      <p:sp>
        <p:nvSpPr>
          <p:cNvPr id="91" name="Rectangle 9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D25F7-D334-D3D0-D434-9283F0008252}"/>
              </a:ext>
            </a:extLst>
          </p:cNvPr>
          <p:cNvSpPr/>
          <p:nvPr/>
        </p:nvSpPr>
        <p:spPr>
          <a:xfrm>
            <a:off x="8330724" y="5589064"/>
            <a:ext cx="1895230" cy="229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A4721C-835B-4205-994F-958209179D2D}"/>
              </a:ext>
            </a:extLst>
          </p:cNvPr>
          <p:cNvSpPr txBox="1">
            <a:spLocks/>
          </p:cNvSpPr>
          <p:nvPr/>
        </p:nvSpPr>
        <p:spPr>
          <a:xfrm>
            <a:off x="8878258" y="963044"/>
            <a:ext cx="3347756" cy="469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70000"/>
              </a:lnSpc>
              <a:buNone/>
            </a:pPr>
            <a:r>
              <a:rPr lang="en-US" sz="3200" b="1">
                <a:solidFill>
                  <a:srgbClr val="0055B8"/>
                </a:solidFill>
                <a:latin typeface="Calibri"/>
                <a:ea typeface="Verdana"/>
                <a:cs typeface="Calibri"/>
              </a:rPr>
              <a:t>BIPOC Representation in the Local Public Safety Workforce</a:t>
            </a:r>
            <a:endParaRPr lang="en-US"/>
          </a:p>
          <a:p>
            <a:pPr marL="0" indent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3200" b="1">
              <a:solidFill>
                <a:srgbClr val="0055B8"/>
              </a:solidFill>
              <a:latin typeface="Calibri"/>
              <a:cs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27DE-7EEB-CB43-5B9C-987A2E4F1E6A}"/>
              </a:ext>
            </a:extLst>
          </p:cNvPr>
          <p:cNvSpPr txBox="1"/>
          <p:nvPr/>
        </p:nvSpPr>
        <p:spPr>
          <a:xfrm>
            <a:off x="308811" y="1976422"/>
            <a:ext cx="5257800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cs typeface="Calibri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199167CF-B319-87EA-B951-C24DB7D2F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30"/>
          <a:stretch/>
        </p:blipFill>
        <p:spPr>
          <a:xfrm>
            <a:off x="310377" y="1225973"/>
            <a:ext cx="8067905" cy="5280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9D3644-F0E1-13EE-A2B5-04FDEE386624}"/>
              </a:ext>
            </a:extLst>
          </p:cNvPr>
          <p:cNvSpPr txBox="1"/>
          <p:nvPr/>
        </p:nvSpPr>
        <p:spPr>
          <a:xfrm>
            <a:off x="183525" y="737374"/>
            <a:ext cx="83197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Police departments do not adequately represent the communities they serve</a:t>
            </a:r>
          </a:p>
          <a:p>
            <a:r>
              <a:rPr lang="en-US" sz="1600" i="1" dirty="0"/>
              <a:t>Percent of US and Police Population by Race/Ethnicity</a:t>
            </a:r>
          </a:p>
        </p:txBody>
      </p:sp>
    </p:spTree>
    <p:extLst>
      <p:ext uri="{BB962C8B-B14F-4D97-AF65-F5344CB8AC3E}">
        <p14:creationId xmlns:p14="http://schemas.microsoft.com/office/powerpoint/2010/main" val="827086019"/>
      </p:ext>
    </p:extLst>
  </p:cSld>
  <p:clrMapOvr>
    <a:masterClrMapping/>
  </p:clrMapOvr>
</p:sld>
</file>

<file path=ppt/theme/theme1.xml><?xml version="1.0" encoding="utf-8"?>
<a:theme xmlns:a="http://schemas.openxmlformats.org/drawingml/2006/main" name="NLC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LC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ur Miss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o We Ar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osing Social Media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3176b68-ad26-48d2-8a37-5330accca0f9">
      <UserInfo>
        <DisplayName>Christine Baker-Smith</DisplayName>
        <AccountId>242</AccountId>
        <AccountType/>
      </UserInfo>
      <UserInfo>
        <DisplayName>Julia Bauer</DisplayName>
        <AccountId>139</AccountId>
        <AccountType/>
      </UserInfo>
      <UserInfo>
        <DisplayName>Samantha Pedrosa</DisplayName>
        <AccountId>74</AccountId>
        <AccountType/>
      </UserInfo>
      <UserInfo>
        <DisplayName>Jacob Gottlieb</DisplayName>
        <AccountId>135</AccountId>
        <AccountType/>
      </UserInfo>
      <UserInfo>
        <DisplayName>Erin Peterson</DisplayName>
        <AccountId>639</AccountId>
        <AccountType/>
      </UserInfo>
    </SharedWithUsers>
    <TaxCatchAll xmlns="d3176b68-ad26-48d2-8a37-5330accca0f9" xsi:nil="true"/>
    <lcf76f155ced4ddcb4097134ff3c332f xmlns="3311db4f-c83e-4f19-9b1a-85740e60a0f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E2FBB7F9D84FA6316A872BA0EAA1" ma:contentTypeVersion="18" ma:contentTypeDescription="Create a new document." ma:contentTypeScope="" ma:versionID="5bf4665ff8feaf0970ba3b8d44fcbe8a">
  <xsd:schema xmlns:xsd="http://www.w3.org/2001/XMLSchema" xmlns:xs="http://www.w3.org/2001/XMLSchema" xmlns:p="http://schemas.microsoft.com/office/2006/metadata/properties" xmlns:ns1="http://schemas.microsoft.com/sharepoint/v3" xmlns:ns2="3311db4f-c83e-4f19-9b1a-85740e60a0ff" xmlns:ns3="d3176b68-ad26-48d2-8a37-5330accca0f9" targetNamespace="http://schemas.microsoft.com/office/2006/metadata/properties" ma:root="true" ma:fieldsID="c38e5db0a313f3e3db960b24db7462c0" ns1:_="" ns2:_="" ns3:_="">
    <xsd:import namespace="http://schemas.microsoft.com/sharepoint/v3"/>
    <xsd:import namespace="3311db4f-c83e-4f19-9b1a-85740e60a0ff"/>
    <xsd:import namespace="d3176b68-ad26-48d2-8a37-5330accca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1db4f-c83e-4f19-9b1a-85740e60a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02fdde3-36bb-4ef3-ba84-14838d4c4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6b68-ad26-48d2-8a37-5330accca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64e64a3-c6c1-41d2-af2c-b5f80cdca4d7}" ma:internalName="TaxCatchAll" ma:showField="CatchAllData" ma:web="d3176b68-ad26-48d2-8a37-5330accca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7206C2-BB3E-4DCE-A778-BFD9B422C83C}">
  <ds:schemaRefs>
    <ds:schemaRef ds:uri="1cfa3e2b-705f-4992-893f-f4811d95144c"/>
    <ds:schemaRef ds:uri="3c111eb8-0840-4dad-bd95-0edeb69d9b20"/>
    <ds:schemaRef ds:uri="5ddd197d-0e98-4036-8ef0-802e16993c57"/>
    <ds:schemaRef ds:uri="a5ad215c-e10a-491b-b1ee-fad4936b97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6A5CC7-9644-4F32-94B6-0223C331B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7EDC5-075D-4CF4-BE80-7601889417FC}"/>
</file>

<file path=docMetadata/LabelInfo.xml><?xml version="1.0" encoding="utf-8"?>
<clbl:labelList xmlns:clbl="http://schemas.microsoft.com/office/2020/mipLabelMetadata">
  <clbl:label id="{5eabdcad-d00c-466b-b1c1-08eb9f100f2c}" enabled="0" method="" siteId="{5eabdcad-d00c-466b-b1c1-08eb9f100f2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541</Words>
  <Application>Microsoft Office PowerPoint</Application>
  <PresentationFormat>Widescreen</PresentationFormat>
  <Paragraphs>132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Arial,Sans-Serif</vt:lpstr>
      <vt:lpstr>Calibri</vt:lpstr>
      <vt:lpstr>Calibri Light</vt:lpstr>
      <vt:lpstr>Verdana</vt:lpstr>
      <vt:lpstr>NLC Title Slide</vt:lpstr>
      <vt:lpstr>NLC Content Slide</vt:lpstr>
      <vt:lpstr>Our Mission Slide</vt:lpstr>
      <vt:lpstr>Who We Are Slide</vt:lpstr>
      <vt:lpstr>Closing Social Media Slide</vt:lpstr>
      <vt:lpstr>Blank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Erin Peterson</cp:lastModifiedBy>
  <cp:revision>330</cp:revision>
  <cp:lastPrinted>2019-08-07T13:58:22Z</cp:lastPrinted>
  <dcterms:created xsi:type="dcterms:W3CDTF">2019-04-05T15:06:24Z</dcterms:created>
  <dcterms:modified xsi:type="dcterms:W3CDTF">2023-05-10T20:11:25Z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0x0101009C16E2FBB7F9D84FA6316A872BA0EAA1</vt:lpwstr>
  </property>
  <property fmtid="{D5CDD505-2E9C-101B-9397-08002B2CF9AE}" pid="3" name="Order">
    <vt:lpwstr>8600.00000000000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